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304" r:id="rId4"/>
    <p:sldId id="305" r:id="rId5"/>
    <p:sldId id="306" r:id="rId6"/>
    <p:sldId id="300" r:id="rId7"/>
    <p:sldId id="302" r:id="rId8"/>
    <p:sldId id="273" r:id="rId9"/>
    <p:sldId id="279" r:id="rId10"/>
    <p:sldId id="282" r:id="rId11"/>
    <p:sldId id="293" r:id="rId12"/>
    <p:sldId id="294" r:id="rId13"/>
    <p:sldId id="295" r:id="rId14"/>
    <p:sldId id="297" r:id="rId15"/>
    <p:sldId id="301" r:id="rId16"/>
    <p:sldId id="303" r:id="rId17"/>
    <p:sldId id="311" r:id="rId18"/>
    <p:sldId id="308" r:id="rId19"/>
    <p:sldId id="309" r:id="rId20"/>
    <p:sldId id="310"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619"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FFFA0A9-17B8-4145-8A2B-B71989C81296}" type="datetimeFigureOut">
              <a:rPr lang="en-US" smtClean="0"/>
              <a:t>9/17/2018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7E0C6F-4008-4C99-B969-1F013F552D0F}" type="slidenum">
              <a:rPr lang="en-US" smtClean="0"/>
              <a:t>‹#›</a:t>
            </a:fld>
            <a:endParaRPr lang="en-US"/>
          </a:p>
        </p:txBody>
      </p:sp>
    </p:spTree>
    <p:extLst>
      <p:ext uri="{BB962C8B-B14F-4D97-AF65-F5344CB8AC3E}">
        <p14:creationId xmlns:p14="http://schemas.microsoft.com/office/powerpoint/2010/main" val="2336229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7E0C6F-4008-4C99-B969-1F013F552D0F}" type="slidenum">
              <a:rPr lang="en-US" smtClean="0"/>
              <a:t>1</a:t>
            </a:fld>
            <a:endParaRPr lang="en-US"/>
          </a:p>
        </p:txBody>
      </p:sp>
    </p:spTree>
    <p:extLst>
      <p:ext uri="{BB962C8B-B14F-4D97-AF65-F5344CB8AC3E}">
        <p14:creationId xmlns:p14="http://schemas.microsoft.com/office/powerpoint/2010/main" val="1548724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707287E-FAA6-40EB-A378-3C90D92A3866}" type="slidenum">
              <a:rPr lang="en-US" smtClean="0"/>
              <a:t>17</a:t>
            </a:fld>
            <a:endParaRPr lang="en-US" dirty="0"/>
          </a:p>
        </p:txBody>
      </p:sp>
    </p:spTree>
    <p:extLst>
      <p:ext uri="{BB962C8B-B14F-4D97-AF65-F5344CB8AC3E}">
        <p14:creationId xmlns:p14="http://schemas.microsoft.com/office/powerpoint/2010/main" val="64732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B202656-7E85-4576-ACA3-DA760101F92F}" type="datetime1">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2560309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0B66AC-3554-4626-89C5-4EB92C74148F}" type="datetime1">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3042816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09D8E3-A37E-40DF-A6B3-A368825A1D3A}" type="datetime1">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2555372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Accelerator- 3 line header + 1 image + callouts">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25" y="0"/>
            <a:ext cx="9144000" cy="576349"/>
          </a:xfrm>
          <a:prstGeom prst="rect">
            <a:avLst/>
          </a:prstGeom>
        </p:spPr>
      </p:pic>
      <p:sp>
        <p:nvSpPr>
          <p:cNvPr id="7" name="Slide Number Placeholder 6"/>
          <p:cNvSpPr>
            <a:spLocks noGrp="1"/>
          </p:cNvSpPr>
          <p:nvPr>
            <p:ph type="sldNum" sz="quarter" idx="12"/>
          </p:nvPr>
        </p:nvSpPr>
        <p:spPr/>
        <p:txBody>
          <a:bodyPr/>
          <a:lstStyle/>
          <a:p>
            <a:fld id="{626FCC55-F225-447E-AA19-760095892BBA}" type="slidenum">
              <a:rPr lang="en-US" smtClean="0"/>
              <a:t>‹#›</a:t>
            </a:fld>
            <a:endParaRPr lang="en-US" dirty="0"/>
          </a:p>
        </p:txBody>
      </p:sp>
      <p:sp>
        <p:nvSpPr>
          <p:cNvPr id="8" name="Subtitle 2"/>
          <p:cNvSpPr>
            <a:spLocks noGrp="1"/>
          </p:cNvSpPr>
          <p:nvPr>
            <p:ph type="subTitle" idx="1" hasCustomPrompt="1"/>
          </p:nvPr>
        </p:nvSpPr>
        <p:spPr>
          <a:xfrm>
            <a:off x="1371600" y="27432"/>
            <a:ext cx="5715000" cy="594360"/>
          </a:xfrm>
          <a:prstGeom prst="rect">
            <a:avLst/>
          </a:prstGeom>
        </p:spPr>
        <p:txBody>
          <a:bodyPr/>
          <a:lstStyle>
            <a:lvl1pPr marL="0" indent="0" algn="l">
              <a:buNone/>
              <a:defRPr sz="2800" b="0" baseline="0">
                <a:solidFill>
                  <a:schemeClr val="bg1"/>
                </a:solidFill>
                <a:latin typeface="Franklin Gothic Demi" panose="020B07030201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(ALL CAPS)</a:t>
            </a:r>
          </a:p>
        </p:txBody>
      </p:sp>
      <p:sp>
        <p:nvSpPr>
          <p:cNvPr id="41" name="Content Placeholder 3"/>
          <p:cNvSpPr>
            <a:spLocks noGrp="1"/>
          </p:cNvSpPr>
          <p:nvPr>
            <p:ph sz="quarter" idx="17" hasCustomPrompt="1"/>
          </p:nvPr>
        </p:nvSpPr>
        <p:spPr>
          <a:xfrm>
            <a:off x="2430373" y="2438401"/>
            <a:ext cx="5210866" cy="3947784"/>
          </a:xfrm>
          <a:prstGeom prst="rect">
            <a:avLst/>
          </a:prstGeom>
          <a:effectLst/>
        </p:spPr>
        <p:txBody>
          <a:bodyPr/>
          <a:lstStyle>
            <a:lvl1pPr marL="0" indent="0" algn="l">
              <a:buFont typeface="Arial" panose="020B0604020202020204" pitchFamily="34" charset="0"/>
              <a:buNone/>
              <a:defRPr sz="2000" b="0" u="none" baseline="0"/>
            </a:lvl1pPr>
          </a:lstStyle>
          <a:p>
            <a:pPr lvl="0"/>
            <a:r>
              <a:rPr lang="en-US" dirty="0"/>
              <a:t>IMAGE/SCREENSHOT</a:t>
            </a:r>
          </a:p>
          <a:p>
            <a:pPr lvl="0"/>
            <a:r>
              <a:rPr lang="en-US" dirty="0"/>
              <a:t>-Shadow: Offset  Diagonal Bottom Left</a:t>
            </a:r>
          </a:p>
          <a:p>
            <a:pPr lvl="0"/>
            <a:r>
              <a:rPr lang="en-US" dirty="0"/>
              <a:t>-Outline Color: Black, Text 1, Lighter 50%</a:t>
            </a:r>
          </a:p>
          <a:p>
            <a:pPr lvl="0"/>
            <a:r>
              <a:rPr lang="en-US" dirty="0"/>
              <a:t>-Outline Weight: 1 </a:t>
            </a:r>
            <a:r>
              <a:rPr lang="en-US" dirty="0" err="1"/>
              <a:t>pt</a:t>
            </a:r>
            <a:endParaRPr lang="en-US" dirty="0"/>
          </a:p>
        </p:txBody>
      </p:sp>
      <p:sp>
        <p:nvSpPr>
          <p:cNvPr id="47" name="Content Placeholder 3"/>
          <p:cNvSpPr>
            <a:spLocks noGrp="1"/>
          </p:cNvSpPr>
          <p:nvPr>
            <p:ph sz="quarter" idx="18"/>
          </p:nvPr>
        </p:nvSpPr>
        <p:spPr>
          <a:xfrm>
            <a:off x="152400" y="2438400"/>
            <a:ext cx="2209800" cy="329755"/>
          </a:xfrm>
          <a:prstGeom prst="rect">
            <a:avLst/>
          </a:prstGeom>
        </p:spPr>
        <p:txBody>
          <a:bodyPr/>
          <a:lstStyle>
            <a:lvl1pPr marL="0" indent="0">
              <a:buNone/>
              <a:defRPr sz="1600">
                <a:solidFill>
                  <a:srgbClr val="548DD4"/>
                </a:solidFill>
                <a:latin typeface="Franklin Gothic Demi" panose="020B0703020102020204" pitchFamily="34" charset="0"/>
              </a:defRPr>
            </a:lvl1pPr>
          </a:lstStyle>
          <a:p>
            <a:pPr lvl="0"/>
            <a:r>
              <a:rPr lang="en-US" dirty="0"/>
              <a:t>Click to edit</a:t>
            </a:r>
          </a:p>
        </p:txBody>
      </p:sp>
      <p:sp>
        <p:nvSpPr>
          <p:cNvPr id="48" name="Content Placeholder 3"/>
          <p:cNvSpPr>
            <a:spLocks noGrp="1"/>
          </p:cNvSpPr>
          <p:nvPr>
            <p:ph sz="quarter" idx="19"/>
          </p:nvPr>
        </p:nvSpPr>
        <p:spPr>
          <a:xfrm>
            <a:off x="152400" y="2801444"/>
            <a:ext cx="2209800" cy="3599356"/>
          </a:xfrm>
          <a:prstGeom prst="rect">
            <a:avLst/>
          </a:prstGeom>
        </p:spPr>
        <p:txBody>
          <a:bodyPr/>
          <a:lstStyle>
            <a:lvl1pPr marL="171450" indent="-171450">
              <a:buFont typeface="Arial" panose="020B0604020202020204" pitchFamily="34" charset="0"/>
              <a:buChar char="•"/>
              <a:defRPr sz="1200">
                <a:solidFill>
                  <a:srgbClr val="5A5A5A"/>
                </a:solidFill>
                <a:latin typeface="Franklin Gothic Book" panose="020B0503020102020204" pitchFamily="34" charset="0"/>
              </a:defRPr>
            </a:lvl1pPr>
          </a:lstStyle>
          <a:p>
            <a:pPr lvl="0"/>
            <a:r>
              <a:rPr lang="en-US" dirty="0"/>
              <a:t>Click to edit</a:t>
            </a:r>
          </a:p>
        </p:txBody>
      </p:sp>
      <p:sp>
        <p:nvSpPr>
          <p:cNvPr id="49" name="Content Placeholder 3"/>
          <p:cNvSpPr>
            <a:spLocks noGrp="1"/>
          </p:cNvSpPr>
          <p:nvPr>
            <p:ph sz="quarter" idx="20"/>
          </p:nvPr>
        </p:nvSpPr>
        <p:spPr>
          <a:xfrm>
            <a:off x="7869942" y="5181600"/>
            <a:ext cx="990600" cy="978208"/>
          </a:xfrm>
          <a:prstGeom prst="rect">
            <a:avLst/>
          </a:prstGeom>
        </p:spPr>
        <p:txBody>
          <a:bodyPr/>
          <a:lstStyle>
            <a:lvl1pPr marL="0" indent="0">
              <a:buNone/>
              <a:defRPr sz="1050">
                <a:solidFill>
                  <a:srgbClr val="5A5A5A"/>
                </a:solidFill>
                <a:latin typeface="Franklin Gothic Book" panose="020B0503020102020204" pitchFamily="34" charset="0"/>
              </a:defRPr>
            </a:lvl1pPr>
          </a:lstStyle>
          <a:p>
            <a:pPr lvl="0"/>
            <a:r>
              <a:rPr lang="en-US" dirty="0"/>
              <a:t>Click to edit</a:t>
            </a:r>
          </a:p>
        </p:txBody>
      </p:sp>
      <p:sp>
        <p:nvSpPr>
          <p:cNvPr id="23" name="Rectangle 22"/>
          <p:cNvSpPr/>
          <p:nvPr userDrawn="1"/>
        </p:nvSpPr>
        <p:spPr>
          <a:xfrm flipV="1">
            <a:off x="0" y="609600"/>
            <a:ext cx="9144000" cy="1524000"/>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p:cNvSpPr/>
          <p:nvPr userDrawn="1"/>
        </p:nvSpPr>
        <p:spPr>
          <a:xfrm>
            <a:off x="228450" y="867398"/>
            <a:ext cx="78524" cy="1113802"/>
          </a:xfrm>
          <a:prstGeom prst="rect">
            <a:avLst/>
          </a:prstGeom>
          <a:solidFill>
            <a:srgbClr val="FCB1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Content Placeholder 3"/>
          <p:cNvSpPr>
            <a:spLocks noGrp="1"/>
          </p:cNvSpPr>
          <p:nvPr>
            <p:ph sz="quarter" idx="13"/>
          </p:nvPr>
        </p:nvSpPr>
        <p:spPr>
          <a:xfrm>
            <a:off x="611504" y="819151"/>
            <a:ext cx="8075296" cy="1162049"/>
          </a:xfrm>
          <a:prstGeom prst="rect">
            <a:avLst/>
          </a:prstGeom>
        </p:spPr>
        <p:txBody>
          <a:bodyPr/>
          <a:lstStyle>
            <a:lvl1pPr marL="0" indent="0">
              <a:buNone/>
              <a:defRPr sz="2400">
                <a:solidFill>
                  <a:srgbClr val="548DD4"/>
                </a:solidFill>
                <a:latin typeface="Franklin Gothic Demi Cond" panose="020B0706030402020204" pitchFamily="34" charset="0"/>
              </a:defRPr>
            </a:lvl1pPr>
          </a:lstStyle>
          <a:p>
            <a:pPr lvl="0"/>
            <a:r>
              <a:rPr lang="en-US" dirty="0"/>
              <a:t>Click to edit</a:t>
            </a:r>
          </a:p>
        </p:txBody>
      </p:sp>
    </p:spTree>
    <p:extLst>
      <p:ext uri="{BB962C8B-B14F-4D97-AF65-F5344CB8AC3E}">
        <p14:creationId xmlns:p14="http://schemas.microsoft.com/office/powerpoint/2010/main" val="472286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37BDE8-C80C-4637-ABBE-3158FD7DF471}" type="datetime1">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849970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5A9E0C-3735-4E09-ABFC-08D5540A014B}" type="datetime1">
              <a:rPr lang="en-US" smtClean="0"/>
              <a:t>9/17/2018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3628947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C98DAF-B583-4456-A051-333B9AB17B1D}" type="datetime1">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2392163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6FED3E-3D0D-4BF0-A5BC-E490C0117D2E}" type="datetime1">
              <a:rPr lang="en-US" smtClean="0"/>
              <a:t>9/17/2018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3243687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76D58E-01F9-4097-A0AD-21CB41841E9A}" type="datetime1">
              <a:rPr lang="en-US" smtClean="0"/>
              <a:t>9/17/2018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3934564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1253D-9D0F-43A8-AA11-5E95B6881345}" type="datetime1">
              <a:rPr lang="en-US" smtClean="0"/>
              <a:t>9/17/2018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196922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A1DE05-D1A2-4998-BBEB-7961498E4975}" type="datetime1">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2726981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E0A407-0D81-4E36-B154-390D99E392D8}" type="datetime1">
              <a:rPr lang="en-US" smtClean="0"/>
              <a:t>9/17/2018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61D83E-1D0D-43C5-809A-3DC090F500A7}" type="slidenum">
              <a:rPr lang="en-US" smtClean="0"/>
              <a:t>‹#›</a:t>
            </a:fld>
            <a:endParaRPr lang="en-US"/>
          </a:p>
        </p:txBody>
      </p:sp>
    </p:spTree>
    <p:extLst>
      <p:ext uri="{BB962C8B-B14F-4D97-AF65-F5344CB8AC3E}">
        <p14:creationId xmlns:p14="http://schemas.microsoft.com/office/powerpoint/2010/main" val="233677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14A8BF-F9EB-4FBB-86F9-F3FBB9635A00}" type="datetime1">
              <a:rPr lang="en-US" smtClean="0"/>
              <a:t>9/17/2018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1D83E-1D0D-43C5-809A-3DC090F500A7}" type="slidenum">
              <a:rPr lang="en-US" smtClean="0"/>
              <a:t>‹#›</a:t>
            </a:fld>
            <a:endParaRPr lang="en-US"/>
          </a:p>
        </p:txBody>
      </p:sp>
    </p:spTree>
    <p:extLst>
      <p:ext uri="{BB962C8B-B14F-4D97-AF65-F5344CB8AC3E}">
        <p14:creationId xmlns:p14="http://schemas.microsoft.com/office/powerpoint/2010/main" val="2107175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RFPquestions@dycd.nyc.gov"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RFPquestions@dycd.nyc.go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mailto:help@mocs.nyc.gov" TargetMode="Externa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869887"/>
            <a:ext cx="7772400" cy="2790825"/>
          </a:xfrm>
        </p:spPr>
        <p:txBody>
          <a:bodyPr anchor="t">
            <a:normAutofit fontScale="90000"/>
          </a:bodyPr>
          <a:lstStyle/>
          <a:p>
            <a:pPr algn="l"/>
            <a:br>
              <a:rPr lang="en-US" sz="2800" b="1" dirty="0"/>
            </a:br>
            <a:br>
              <a:rPr lang="en-US" sz="2800" b="1" dirty="0"/>
            </a:br>
            <a:br>
              <a:rPr lang="en-US" sz="2800" b="1" dirty="0"/>
            </a:br>
            <a:br>
              <a:rPr lang="en-US" sz="2800" b="1" dirty="0"/>
            </a:br>
            <a:br>
              <a:rPr lang="en-US" sz="2800" b="1" dirty="0"/>
            </a:br>
            <a:br>
              <a:rPr lang="en-US" sz="2800" b="1" dirty="0"/>
            </a:br>
            <a:br>
              <a:rPr lang="en-US" sz="2800" b="1" dirty="0"/>
            </a:br>
            <a:br>
              <a:rPr lang="en-US" sz="2800" b="1" dirty="0"/>
            </a:br>
            <a:endParaRPr lang="en-US" sz="3600" b="1" dirty="0"/>
          </a:p>
        </p:txBody>
      </p:sp>
      <p:pic>
        <p:nvPicPr>
          <p:cNvPr id="15" name="Picture 14" descr="dycd_color_mai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872067"/>
            <a:ext cx="1828800" cy="990600"/>
          </a:xfrm>
          <a:prstGeom prst="rect">
            <a:avLst/>
          </a:prstGeom>
          <a:noFill/>
          <a:ln>
            <a:noFill/>
          </a:ln>
        </p:spPr>
      </p:pic>
      <p:sp>
        <p:nvSpPr>
          <p:cNvPr id="12" name="Rectangle 11"/>
          <p:cNvSpPr/>
          <p:nvPr/>
        </p:nvSpPr>
        <p:spPr>
          <a:xfrm>
            <a:off x="457200" y="2209800"/>
            <a:ext cx="8305800" cy="3108543"/>
          </a:xfrm>
          <a:prstGeom prst="rect">
            <a:avLst/>
          </a:prstGeom>
        </p:spPr>
        <p:txBody>
          <a:bodyPr wrap="square">
            <a:spAutoFit/>
          </a:bodyPr>
          <a:lstStyle/>
          <a:p>
            <a:pPr algn="ctr"/>
            <a:endParaRPr lang="en-US" sz="2400" b="1" dirty="0"/>
          </a:p>
          <a:p>
            <a:pPr algn="ctr"/>
            <a:r>
              <a:rPr lang="en-US" sz="2800" b="1" dirty="0"/>
              <a:t>Residential Services for Homeless Young Adults (HYA)</a:t>
            </a:r>
          </a:p>
          <a:p>
            <a:pPr algn="ctr"/>
            <a:r>
              <a:rPr lang="en-US" sz="2800" b="1" dirty="0"/>
              <a:t> Request for Proposals</a:t>
            </a:r>
            <a:r>
              <a:rPr lang="en-US" sz="2800" dirty="0"/>
              <a:t> </a:t>
            </a:r>
          </a:p>
          <a:p>
            <a:pPr algn="ctr"/>
            <a:r>
              <a:rPr lang="en-US" sz="2800" b="1" dirty="0"/>
              <a:t>EPIN #26019I0001</a:t>
            </a:r>
          </a:p>
          <a:p>
            <a:pPr algn="ctr"/>
            <a:endParaRPr lang="en-US" sz="3200" b="1" dirty="0"/>
          </a:p>
          <a:p>
            <a:pPr algn="ctr"/>
            <a:r>
              <a:rPr lang="en-US" sz="3200" b="1" dirty="0"/>
              <a:t>Pre-Proposal Conference </a:t>
            </a:r>
          </a:p>
          <a:p>
            <a:pPr algn="ctr"/>
            <a:r>
              <a:rPr lang="en-US" sz="2400" b="1" dirty="0"/>
              <a:t>September 7, 2018, 2:00 p.m. </a:t>
            </a:r>
            <a:endParaRPr lang="en-US" sz="2400" dirty="0"/>
          </a:p>
        </p:txBody>
      </p:sp>
      <p:sp>
        <p:nvSpPr>
          <p:cNvPr id="16" name="Slide Number Placeholder 15"/>
          <p:cNvSpPr>
            <a:spLocks noGrp="1"/>
          </p:cNvSpPr>
          <p:nvPr>
            <p:ph type="sldNum" sz="quarter" idx="12"/>
          </p:nvPr>
        </p:nvSpPr>
        <p:spPr/>
        <p:txBody>
          <a:bodyPr/>
          <a:lstStyle/>
          <a:p>
            <a:fld id="{0261D83E-1D0D-43C5-809A-3DC090F500A7}" type="slidenum">
              <a:rPr lang="en-US" smtClean="0"/>
              <a:t>1</a:t>
            </a:fld>
            <a:endParaRPr lang="en-US"/>
          </a:p>
        </p:txBody>
      </p:sp>
    </p:spTree>
    <p:extLst>
      <p:ext uri="{BB962C8B-B14F-4D97-AF65-F5344CB8AC3E}">
        <p14:creationId xmlns:p14="http://schemas.microsoft.com/office/powerpoint/2010/main" val="551805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295400"/>
          </a:xfrm>
        </p:spPr>
        <p:txBody>
          <a:bodyPr anchor="t">
            <a:noAutofit/>
          </a:bodyPr>
          <a:lstStyle/>
          <a:p>
            <a:br>
              <a:rPr lang="en-US" sz="3000" b="1" u="sng" dirty="0"/>
            </a:br>
            <a:r>
              <a:rPr lang="en-US" sz="3000" b="1" u="sng" dirty="0"/>
              <a:t>Target Population, Service Levels, </a:t>
            </a:r>
            <a:br>
              <a:rPr lang="en-US" sz="3000" b="1" u="sng" dirty="0"/>
            </a:br>
            <a:r>
              <a:rPr lang="en-US" sz="3000" b="1" u="sng" dirty="0"/>
              <a:t>Hours of Operation</a:t>
            </a:r>
            <a:br>
              <a:rPr lang="en-US" sz="3000" b="1" u="sng" dirty="0"/>
            </a:br>
            <a:endParaRPr lang="en-US" sz="3000" b="1" u="sng" dirty="0"/>
          </a:p>
        </p:txBody>
      </p:sp>
      <p:sp>
        <p:nvSpPr>
          <p:cNvPr id="3" name="Content Placeholder 2"/>
          <p:cNvSpPr>
            <a:spLocks noGrp="1"/>
          </p:cNvSpPr>
          <p:nvPr>
            <p:ph idx="1"/>
          </p:nvPr>
        </p:nvSpPr>
        <p:spPr>
          <a:xfrm>
            <a:off x="381000" y="1524000"/>
            <a:ext cx="8229600" cy="4800600"/>
          </a:xfrm>
        </p:spPr>
        <p:txBody>
          <a:bodyPr>
            <a:normAutofit fontScale="25000" lnSpcReduction="20000"/>
          </a:bodyPr>
          <a:lstStyle/>
          <a:p>
            <a:pPr marL="0" indent="0">
              <a:spcBef>
                <a:spcPts val="0"/>
              </a:spcBef>
              <a:buNone/>
            </a:pPr>
            <a:r>
              <a:rPr lang="en-US" sz="8000" b="1" dirty="0"/>
              <a:t>Target Population</a:t>
            </a:r>
          </a:p>
          <a:p>
            <a:pPr>
              <a:spcBef>
                <a:spcPts val="0"/>
              </a:spcBef>
            </a:pPr>
            <a:r>
              <a:rPr lang="en-US" sz="8000" dirty="0"/>
              <a:t>Homeless Young Adults (HYA) ages 21-24 years</a:t>
            </a:r>
          </a:p>
          <a:p>
            <a:pPr marL="0" indent="0">
              <a:spcBef>
                <a:spcPts val="0"/>
              </a:spcBef>
              <a:buNone/>
            </a:pPr>
            <a:endParaRPr lang="en-US" sz="8000" dirty="0"/>
          </a:p>
          <a:p>
            <a:pPr>
              <a:spcBef>
                <a:spcPts val="0"/>
              </a:spcBef>
            </a:pPr>
            <a:r>
              <a:rPr lang="en-US" sz="8000" dirty="0"/>
              <a:t>Even if program targets a particular HYA subgroup (e.g., LGBTQ, sexually exploited) it must serve all HYA who seek services or ensure services are received through appropriate referrals</a:t>
            </a:r>
          </a:p>
          <a:p>
            <a:pPr>
              <a:spcBef>
                <a:spcPts val="0"/>
              </a:spcBef>
            </a:pPr>
            <a:endParaRPr lang="en-US" sz="8000" dirty="0"/>
          </a:p>
          <a:p>
            <a:pPr>
              <a:spcBef>
                <a:spcPts val="0"/>
              </a:spcBef>
            </a:pPr>
            <a:r>
              <a:rPr lang="en-US" sz="8000" dirty="0"/>
              <a:t>Programs must make </a:t>
            </a:r>
            <a:r>
              <a:rPr lang="en-US" sz="8000" u="sng" dirty="0"/>
              <a:t>reasonable accommodation </a:t>
            </a:r>
            <a:r>
              <a:rPr lang="en-US" sz="8000" dirty="0"/>
              <a:t>for young adults with disabilities (as defined by the Americans with Disabilities Act)</a:t>
            </a:r>
          </a:p>
          <a:p>
            <a:pPr marL="0" indent="0">
              <a:spcBef>
                <a:spcPts val="0"/>
              </a:spcBef>
              <a:buNone/>
            </a:pPr>
            <a:endParaRPr lang="en-US" sz="8000" dirty="0"/>
          </a:p>
          <a:p>
            <a:pPr marL="0" indent="0">
              <a:spcBef>
                <a:spcPts val="0"/>
              </a:spcBef>
              <a:buNone/>
            </a:pPr>
            <a:r>
              <a:rPr lang="en-US" sz="8000" b="1" dirty="0"/>
              <a:t>Service Levels</a:t>
            </a:r>
          </a:p>
          <a:p>
            <a:pPr>
              <a:spcBef>
                <a:spcPts val="0"/>
              </a:spcBef>
            </a:pPr>
            <a:r>
              <a:rPr lang="en-US" sz="8000" dirty="0"/>
              <a:t>Maximum number of residents is 20, unless OCFS grants a variance</a:t>
            </a:r>
          </a:p>
          <a:p>
            <a:pPr marL="0" indent="0">
              <a:spcBef>
                <a:spcPts val="0"/>
              </a:spcBef>
              <a:buNone/>
            </a:pPr>
            <a:endParaRPr lang="en-US" sz="8000" dirty="0"/>
          </a:p>
          <a:p>
            <a:pPr>
              <a:spcBef>
                <a:spcPts val="0"/>
              </a:spcBef>
            </a:pPr>
            <a:r>
              <a:rPr lang="en-US" sz="8000" dirty="0"/>
              <a:t>Expected bed utilization rate: 90%</a:t>
            </a:r>
          </a:p>
          <a:p>
            <a:pPr marL="0" indent="0">
              <a:spcBef>
                <a:spcPts val="0"/>
              </a:spcBef>
              <a:buNone/>
            </a:pPr>
            <a:endParaRPr lang="en-US" sz="8000" dirty="0"/>
          </a:p>
          <a:p>
            <a:pPr marL="0" indent="0">
              <a:spcBef>
                <a:spcPts val="0"/>
              </a:spcBef>
              <a:buNone/>
            </a:pPr>
            <a:r>
              <a:rPr lang="en-US" sz="8000" b="1" dirty="0"/>
              <a:t>Hours of Operation</a:t>
            </a:r>
          </a:p>
          <a:p>
            <a:pPr>
              <a:spcBef>
                <a:spcPts val="0"/>
              </a:spcBef>
            </a:pPr>
            <a:r>
              <a:rPr lang="en-US" sz="8000" dirty="0"/>
              <a:t>Programs must operate and provide onsite staff supervision 24/7</a:t>
            </a:r>
          </a:p>
          <a:p>
            <a:pPr>
              <a:spcBef>
                <a:spcPts val="0"/>
              </a:spcBef>
            </a:pPr>
            <a:r>
              <a:rPr lang="en-US" sz="8000" dirty="0"/>
              <a:t>Participants must have access to the program site at all times</a:t>
            </a:r>
          </a:p>
          <a:p>
            <a:endParaRPr lang="en-US" sz="8000" dirty="0"/>
          </a:p>
          <a:p>
            <a:pPr marL="0" indent="0">
              <a:buNone/>
            </a:pPr>
            <a:endParaRPr lang="en-US" dirty="0"/>
          </a:p>
        </p:txBody>
      </p:sp>
      <p:sp>
        <p:nvSpPr>
          <p:cNvPr id="4" name="Slide Number Placeholder 3"/>
          <p:cNvSpPr>
            <a:spLocks noGrp="1"/>
          </p:cNvSpPr>
          <p:nvPr>
            <p:ph type="sldNum" sz="quarter" idx="12"/>
          </p:nvPr>
        </p:nvSpPr>
        <p:spPr/>
        <p:txBody>
          <a:bodyPr/>
          <a:lstStyle/>
          <a:p>
            <a:fld id="{0261D83E-1D0D-43C5-809A-3DC090F500A7}" type="slidenum">
              <a:rPr lang="en-US" smtClean="0"/>
              <a:t>10</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3212626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3000" b="1" u="sng" dirty="0"/>
            </a:br>
            <a:r>
              <a:rPr lang="en-US" sz="3000" b="1" u="sng" dirty="0"/>
              <a:t>Program Services Brief Overview</a:t>
            </a:r>
            <a:br>
              <a:rPr lang="en-US" sz="3000" u="sng" dirty="0"/>
            </a:br>
            <a:endParaRPr lang="en-US" sz="3000" u="sng"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marL="0" indent="0">
              <a:spcBef>
                <a:spcPts val="0"/>
              </a:spcBef>
              <a:buNone/>
            </a:pPr>
            <a:r>
              <a:rPr lang="en-US" sz="2400" b="1" dirty="0"/>
              <a:t>Intake </a:t>
            </a:r>
          </a:p>
          <a:p>
            <a:pPr>
              <a:spcBef>
                <a:spcPts val="0"/>
              </a:spcBef>
            </a:pPr>
            <a:r>
              <a:rPr lang="en-US" sz="2000" dirty="0"/>
              <a:t>Appropriate staff person available to receive referrals </a:t>
            </a:r>
            <a:r>
              <a:rPr lang="en-US" sz="2000" b="1" dirty="0"/>
              <a:t>between 10am and 8pm</a:t>
            </a:r>
          </a:p>
          <a:p>
            <a:pPr>
              <a:spcBef>
                <a:spcPts val="0"/>
              </a:spcBef>
            </a:pPr>
            <a:r>
              <a:rPr lang="en-US" sz="2000" dirty="0"/>
              <a:t>Programs that receive </a:t>
            </a:r>
            <a:r>
              <a:rPr lang="en-US" sz="2000" i="1" dirty="0"/>
              <a:t>emergency referrals </a:t>
            </a:r>
            <a:r>
              <a:rPr lang="en-US" sz="2000" dirty="0"/>
              <a:t>from Drop-In Centers must address all urgent needs of the youth</a:t>
            </a:r>
          </a:p>
          <a:p>
            <a:pPr>
              <a:spcBef>
                <a:spcPts val="0"/>
              </a:spcBef>
            </a:pPr>
            <a:r>
              <a:rPr lang="en-US" sz="2000" dirty="0"/>
              <a:t>Staff must provide information about program services and agency policies and processes, including grievance/complaint procedures</a:t>
            </a:r>
          </a:p>
          <a:p>
            <a:pPr marL="0" indent="0">
              <a:spcBef>
                <a:spcPts val="0"/>
              </a:spcBef>
              <a:buNone/>
            </a:pPr>
            <a:endParaRPr lang="en-US" sz="2400" dirty="0"/>
          </a:p>
          <a:p>
            <a:pPr marL="0" indent="0">
              <a:spcBef>
                <a:spcPts val="0"/>
              </a:spcBef>
              <a:buNone/>
            </a:pPr>
            <a:r>
              <a:rPr lang="en-US" sz="2400" b="1" dirty="0"/>
              <a:t>Comprehensive Services</a:t>
            </a:r>
          </a:p>
          <a:p>
            <a:pPr>
              <a:spcBef>
                <a:spcPts val="0"/>
              </a:spcBef>
            </a:pPr>
            <a:r>
              <a:rPr lang="en-US" sz="2000" dirty="0"/>
              <a:t>In-depth assessment of needs and development of Individualized Service Plan (ISP) within specified time-frames: </a:t>
            </a:r>
          </a:p>
          <a:p>
            <a:pPr marL="0" indent="0">
              <a:spcBef>
                <a:spcPts val="0"/>
              </a:spcBef>
              <a:buNone/>
            </a:pPr>
            <a:endParaRPr lang="en-US" sz="2000" dirty="0"/>
          </a:p>
          <a:p>
            <a:pPr lvl="1">
              <a:spcBef>
                <a:spcPts val="0"/>
              </a:spcBef>
            </a:pPr>
            <a:r>
              <a:rPr lang="en-US" sz="2000" b="1" dirty="0"/>
              <a:t>Crisis Shelters </a:t>
            </a:r>
            <a:r>
              <a:rPr lang="en-US" sz="2000" dirty="0"/>
              <a:t>must complete these tasks </a:t>
            </a:r>
            <a:r>
              <a:rPr lang="en-US" sz="2000" b="1" dirty="0"/>
              <a:t>within 48 hours</a:t>
            </a:r>
            <a:r>
              <a:rPr lang="en-US" sz="2000" dirty="0"/>
              <a:t> and </a:t>
            </a:r>
            <a:r>
              <a:rPr lang="en-US" sz="2000" b="1" dirty="0"/>
              <a:t>review ISP weekly </a:t>
            </a:r>
            <a:r>
              <a:rPr lang="en-US" sz="2000" dirty="0"/>
              <a:t>and revise as necessary </a:t>
            </a:r>
          </a:p>
          <a:p>
            <a:pPr marL="457200" lvl="1" indent="0">
              <a:spcBef>
                <a:spcPts val="0"/>
              </a:spcBef>
              <a:buNone/>
            </a:pPr>
            <a:endParaRPr lang="en-US" sz="2000" dirty="0"/>
          </a:p>
          <a:p>
            <a:pPr lvl="1">
              <a:spcBef>
                <a:spcPts val="0"/>
              </a:spcBef>
            </a:pPr>
            <a:r>
              <a:rPr lang="en-US" sz="2000" b="1" dirty="0"/>
              <a:t>TILs</a:t>
            </a:r>
            <a:r>
              <a:rPr lang="en-US" sz="2000" dirty="0"/>
              <a:t> would complete comprehensive assessment and develop ISP </a:t>
            </a:r>
            <a:r>
              <a:rPr lang="en-US" sz="2000" b="1" dirty="0"/>
              <a:t>within 30 days </a:t>
            </a:r>
            <a:r>
              <a:rPr lang="en-US" sz="2000" dirty="0"/>
              <a:t>and</a:t>
            </a:r>
            <a:r>
              <a:rPr lang="en-US" sz="2000" b="1" dirty="0"/>
              <a:t> </a:t>
            </a:r>
            <a:r>
              <a:rPr lang="en-US" sz="2000" dirty="0"/>
              <a:t>review ISP</a:t>
            </a:r>
            <a:r>
              <a:rPr lang="en-US" sz="2000" b="1" dirty="0"/>
              <a:t> at least every 60 days </a:t>
            </a:r>
            <a:r>
              <a:rPr lang="en-US" sz="2000" dirty="0"/>
              <a:t>and revise as necessary</a:t>
            </a:r>
          </a:p>
          <a:p>
            <a:pPr marL="0" indent="0">
              <a:spcBef>
                <a:spcPts val="0"/>
              </a:spcBef>
              <a:buNone/>
            </a:pPr>
            <a:endParaRPr lang="en-US" sz="2800" dirty="0"/>
          </a:p>
        </p:txBody>
      </p:sp>
      <p:sp>
        <p:nvSpPr>
          <p:cNvPr id="4" name="Slide Number Placeholder 3"/>
          <p:cNvSpPr>
            <a:spLocks noGrp="1"/>
          </p:cNvSpPr>
          <p:nvPr>
            <p:ph type="sldNum" sz="quarter" idx="12"/>
          </p:nvPr>
        </p:nvSpPr>
        <p:spPr/>
        <p:txBody>
          <a:bodyPr/>
          <a:lstStyle/>
          <a:p>
            <a:fld id="{0261D83E-1D0D-43C5-809A-3DC090F500A7}" type="slidenum">
              <a:rPr lang="en-US" smtClean="0"/>
              <a:t>11</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707112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944562"/>
          </a:xfrm>
        </p:spPr>
        <p:txBody>
          <a:bodyPr>
            <a:noAutofit/>
          </a:bodyPr>
          <a:lstStyle/>
          <a:p>
            <a:br>
              <a:rPr lang="en-US" sz="3000" b="1" u="sng" dirty="0"/>
            </a:br>
            <a:r>
              <a:rPr lang="en-US" sz="3000" b="1" u="sng" dirty="0"/>
              <a:t>Program Services Brief </a:t>
            </a:r>
            <a:br>
              <a:rPr lang="en-US" sz="3000" b="1" u="sng" dirty="0"/>
            </a:br>
            <a:r>
              <a:rPr lang="en-US" sz="3000" b="1" u="sng" dirty="0"/>
              <a:t>Overview (Contd.)</a:t>
            </a:r>
          </a:p>
        </p:txBody>
      </p:sp>
      <p:sp>
        <p:nvSpPr>
          <p:cNvPr id="3" name="Content Placeholder 2"/>
          <p:cNvSpPr>
            <a:spLocks noGrp="1"/>
          </p:cNvSpPr>
          <p:nvPr>
            <p:ph idx="1"/>
          </p:nvPr>
        </p:nvSpPr>
        <p:spPr>
          <a:xfrm>
            <a:off x="457200" y="1646237"/>
            <a:ext cx="8229600" cy="4525963"/>
          </a:xfrm>
        </p:spPr>
        <p:txBody>
          <a:bodyPr>
            <a:normAutofit/>
          </a:bodyPr>
          <a:lstStyle/>
          <a:p>
            <a:pPr marL="0" indent="0">
              <a:buNone/>
            </a:pPr>
            <a:r>
              <a:rPr lang="en-US" sz="2000" b="1" dirty="0"/>
              <a:t>Case Management/Counseling</a:t>
            </a:r>
          </a:p>
          <a:p>
            <a:pPr>
              <a:spcBef>
                <a:spcPts val="0"/>
              </a:spcBef>
            </a:pPr>
            <a:r>
              <a:rPr lang="en-US" sz="2000" dirty="0"/>
              <a:t>Would include individual and group counseling, and, if necessary to address participant needs, family counseling </a:t>
            </a:r>
          </a:p>
          <a:p>
            <a:pPr marL="0" indent="0">
              <a:spcBef>
                <a:spcPts val="0"/>
              </a:spcBef>
              <a:buNone/>
            </a:pPr>
            <a:endParaRPr lang="en-US" sz="2000" dirty="0"/>
          </a:p>
          <a:p>
            <a:pPr>
              <a:spcBef>
                <a:spcPts val="0"/>
              </a:spcBef>
            </a:pPr>
            <a:r>
              <a:rPr lang="en-US" sz="2000" dirty="0"/>
              <a:t>Case Management components as described in RFP</a:t>
            </a:r>
          </a:p>
          <a:p>
            <a:pPr marL="0" indent="0">
              <a:spcBef>
                <a:spcPts val="0"/>
              </a:spcBef>
              <a:buNone/>
            </a:pPr>
            <a:endParaRPr lang="en-US" sz="2000" dirty="0"/>
          </a:p>
          <a:p>
            <a:pPr>
              <a:spcBef>
                <a:spcPts val="0"/>
              </a:spcBef>
            </a:pPr>
            <a:r>
              <a:rPr lang="en-US" sz="2000" dirty="0"/>
              <a:t>Advice on housing options helping the resident identify appropriate housing placements prior to discharge</a:t>
            </a:r>
          </a:p>
          <a:p>
            <a:pPr marL="0" indent="0">
              <a:buNone/>
            </a:pPr>
            <a:endParaRPr lang="en-US" sz="2400" dirty="0"/>
          </a:p>
          <a:p>
            <a:pPr marL="0" indent="0">
              <a:buNone/>
            </a:pPr>
            <a:r>
              <a:rPr lang="en-US" sz="2000" b="1" dirty="0"/>
              <a:t>Life Skills Training</a:t>
            </a:r>
          </a:p>
          <a:p>
            <a:r>
              <a:rPr lang="en-US" sz="2000" dirty="0"/>
              <a:t>Through coaching, workshops and other approaches help residents acquire basic life skills, as described in RFP</a:t>
            </a:r>
          </a:p>
          <a:p>
            <a:pPr marL="0" indent="0">
              <a:buNone/>
            </a:pPr>
            <a:endParaRPr lang="en-US" sz="2000" dirty="0"/>
          </a:p>
        </p:txBody>
      </p:sp>
      <p:sp>
        <p:nvSpPr>
          <p:cNvPr id="4" name="Slide Number Placeholder 3"/>
          <p:cNvSpPr>
            <a:spLocks noGrp="1"/>
          </p:cNvSpPr>
          <p:nvPr>
            <p:ph type="sldNum" sz="quarter" idx="12"/>
          </p:nvPr>
        </p:nvSpPr>
        <p:spPr/>
        <p:txBody>
          <a:bodyPr/>
          <a:lstStyle/>
          <a:p>
            <a:fld id="{0261D83E-1D0D-43C5-809A-3DC090F500A7}" type="slidenum">
              <a:rPr lang="en-US" smtClean="0"/>
              <a:t>12</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510007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35208" cy="1143000"/>
          </a:xfrm>
        </p:spPr>
        <p:txBody>
          <a:bodyPr>
            <a:noAutofit/>
          </a:bodyPr>
          <a:lstStyle/>
          <a:p>
            <a:r>
              <a:rPr lang="en-US" sz="3000" b="1" u="sng" dirty="0"/>
              <a:t>Program Services Brief </a:t>
            </a:r>
            <a:br>
              <a:rPr lang="en-US" sz="3000" b="1" u="sng" dirty="0"/>
            </a:br>
            <a:r>
              <a:rPr lang="en-US" sz="3000" b="1" u="sng" dirty="0"/>
              <a:t>Overview (Contd.)</a:t>
            </a:r>
          </a:p>
        </p:txBody>
      </p:sp>
      <p:sp>
        <p:nvSpPr>
          <p:cNvPr id="3" name="Content Placeholder 2"/>
          <p:cNvSpPr>
            <a:spLocks noGrp="1"/>
          </p:cNvSpPr>
          <p:nvPr>
            <p:ph idx="1"/>
          </p:nvPr>
        </p:nvSpPr>
        <p:spPr>
          <a:xfrm>
            <a:off x="457200" y="1722437"/>
            <a:ext cx="8229600" cy="4525963"/>
          </a:xfrm>
        </p:spPr>
        <p:txBody>
          <a:bodyPr>
            <a:normAutofit/>
          </a:bodyPr>
          <a:lstStyle/>
          <a:p>
            <a:pPr marL="0" indent="0">
              <a:buNone/>
            </a:pPr>
            <a:r>
              <a:rPr lang="en-US" sz="2000" b="1" dirty="0"/>
              <a:t>Discharge and Follow-Up Services</a:t>
            </a:r>
          </a:p>
          <a:p>
            <a:pPr marL="0" indent="0">
              <a:buNone/>
            </a:pPr>
            <a:endParaRPr lang="en-US" sz="2400" b="1" dirty="0"/>
          </a:p>
          <a:p>
            <a:r>
              <a:rPr lang="en-US" sz="2000" b="1" dirty="0"/>
              <a:t>Exit interviews  </a:t>
            </a:r>
            <a:r>
              <a:rPr lang="en-US" sz="2000" dirty="0"/>
              <a:t>must be conducted for each young adult prior to discharge</a:t>
            </a:r>
          </a:p>
          <a:p>
            <a:pPr marL="0" indent="0">
              <a:buNone/>
            </a:pPr>
            <a:endParaRPr lang="en-US" sz="2000" dirty="0"/>
          </a:p>
          <a:p>
            <a:r>
              <a:rPr lang="en-US" sz="2000" b="1" dirty="0"/>
              <a:t>Follow-up case management </a:t>
            </a:r>
            <a:r>
              <a:rPr lang="en-US" sz="2000" dirty="0"/>
              <a:t>+ other appropriate services</a:t>
            </a:r>
          </a:p>
          <a:p>
            <a:pPr lvl="1"/>
            <a:r>
              <a:rPr lang="en-US" sz="2000" b="1" dirty="0"/>
              <a:t>For 30 days  </a:t>
            </a:r>
            <a:r>
              <a:rPr lang="en-US" sz="2000" dirty="0"/>
              <a:t>following discharge from </a:t>
            </a:r>
            <a:r>
              <a:rPr lang="en-US" sz="2000" b="1" dirty="0"/>
              <a:t>Crisis Services program </a:t>
            </a:r>
          </a:p>
          <a:p>
            <a:pPr lvl="1"/>
            <a:r>
              <a:rPr lang="en-US" sz="2000" b="1" dirty="0"/>
              <a:t>For 90 days </a:t>
            </a:r>
            <a:r>
              <a:rPr lang="en-US" sz="2000" dirty="0"/>
              <a:t>following discharge from a </a:t>
            </a:r>
            <a:r>
              <a:rPr lang="en-US" sz="2000" b="1" dirty="0"/>
              <a:t>TIL program</a:t>
            </a:r>
          </a:p>
          <a:p>
            <a:pPr marL="457200" lvl="1" indent="0">
              <a:buNone/>
            </a:pPr>
            <a:endParaRPr lang="en-US" sz="2000" dirty="0"/>
          </a:p>
          <a:p>
            <a:r>
              <a:rPr lang="en-US" sz="2000" b="1" dirty="0"/>
              <a:t>Involuntary Discharge: </a:t>
            </a:r>
            <a:r>
              <a:rPr lang="en-US" sz="2000" dirty="0"/>
              <a:t>all young adults must be informed in writing in advance and given opportunity to challenge the decision</a:t>
            </a:r>
          </a:p>
        </p:txBody>
      </p:sp>
      <p:sp>
        <p:nvSpPr>
          <p:cNvPr id="4" name="Slide Number Placeholder 3"/>
          <p:cNvSpPr>
            <a:spLocks noGrp="1"/>
          </p:cNvSpPr>
          <p:nvPr>
            <p:ph type="sldNum" sz="quarter" idx="12"/>
          </p:nvPr>
        </p:nvSpPr>
        <p:spPr/>
        <p:txBody>
          <a:bodyPr/>
          <a:lstStyle/>
          <a:p>
            <a:fld id="{0261D83E-1D0D-43C5-809A-3DC090F500A7}" type="slidenum">
              <a:rPr lang="en-US" smtClean="0"/>
              <a:t>13</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1915447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3000" b="1" u="sng" dirty="0"/>
              <a:t>Staffing</a:t>
            </a:r>
          </a:p>
        </p:txBody>
      </p:sp>
      <p:sp>
        <p:nvSpPr>
          <p:cNvPr id="3" name="Content Placeholder 2"/>
          <p:cNvSpPr>
            <a:spLocks noGrp="1"/>
          </p:cNvSpPr>
          <p:nvPr>
            <p:ph idx="1"/>
          </p:nvPr>
        </p:nvSpPr>
        <p:spPr>
          <a:xfrm>
            <a:off x="533400" y="1295400"/>
            <a:ext cx="8305800" cy="5562600"/>
          </a:xfrm>
        </p:spPr>
        <p:txBody>
          <a:bodyPr>
            <a:noAutofit/>
          </a:bodyPr>
          <a:lstStyle/>
          <a:p>
            <a:pPr marL="0" indent="0">
              <a:buNone/>
            </a:pPr>
            <a:r>
              <a:rPr lang="en-US" sz="1800" b="1" dirty="0"/>
              <a:t>Minimum  requirements for both Crisis Services and TIL Programs</a:t>
            </a:r>
          </a:p>
          <a:p>
            <a:pPr marL="0" indent="0">
              <a:buNone/>
            </a:pPr>
            <a:endParaRPr lang="en-US" sz="1800" b="1" dirty="0"/>
          </a:p>
          <a:p>
            <a:pPr>
              <a:spcBef>
                <a:spcPts val="0"/>
              </a:spcBef>
            </a:pPr>
            <a:r>
              <a:rPr lang="en-US" sz="1800" b="1" dirty="0"/>
              <a:t>One full-time onsite supervisor </a:t>
            </a:r>
            <a:r>
              <a:rPr lang="en-US" sz="1800" dirty="0"/>
              <a:t>with primary responsibility for the program </a:t>
            </a:r>
          </a:p>
          <a:p>
            <a:pPr>
              <a:spcBef>
                <a:spcPts val="0"/>
              </a:spcBef>
            </a:pPr>
            <a:r>
              <a:rPr lang="en-US" sz="1800" b="1" dirty="0"/>
              <a:t>One full-time counselor/case manager </a:t>
            </a:r>
            <a:r>
              <a:rPr lang="en-US" sz="1800" dirty="0"/>
              <a:t>and other staff necessary for effective program operations</a:t>
            </a:r>
          </a:p>
          <a:p>
            <a:pPr>
              <a:spcBef>
                <a:spcPts val="0"/>
              </a:spcBef>
            </a:pPr>
            <a:r>
              <a:rPr lang="en-US" sz="1800" b="1" dirty="0"/>
              <a:t>Onsite supervisor</a:t>
            </a:r>
            <a:r>
              <a:rPr lang="en-US" sz="1800" b="1" u="sng" dirty="0"/>
              <a:t> and </a:t>
            </a:r>
            <a:r>
              <a:rPr lang="en-US" sz="1800" b="1" dirty="0"/>
              <a:t>case manager/counselor would have a Bachelor’s degree or higher</a:t>
            </a:r>
          </a:p>
          <a:p>
            <a:pPr marL="0" indent="0">
              <a:spcBef>
                <a:spcPts val="0"/>
              </a:spcBef>
              <a:buNone/>
            </a:pPr>
            <a:endParaRPr lang="en-US" sz="1800" dirty="0"/>
          </a:p>
          <a:p>
            <a:pPr>
              <a:spcBef>
                <a:spcPts val="0"/>
              </a:spcBef>
            </a:pPr>
            <a:r>
              <a:rPr lang="en-US" sz="1800" b="1" dirty="0"/>
              <a:t>If neither the onsite supervisor nor case manager/counselor has a Master’s degree</a:t>
            </a:r>
            <a:r>
              <a:rPr lang="en-US" sz="1800" dirty="0"/>
              <a:t>: the contractor would ensure the counselor/case manager is supported by another staff member in the organization with a </a:t>
            </a:r>
            <a:r>
              <a:rPr lang="en-US" sz="1800" b="1" dirty="0"/>
              <a:t>Master’s degree in social work or a related field</a:t>
            </a:r>
          </a:p>
          <a:p>
            <a:pPr marL="0" indent="0">
              <a:spcBef>
                <a:spcPts val="0"/>
              </a:spcBef>
              <a:buNone/>
            </a:pPr>
            <a:endParaRPr lang="en-US" sz="1800" b="1" dirty="0"/>
          </a:p>
          <a:p>
            <a:pPr marL="0" indent="0">
              <a:spcBef>
                <a:spcPts val="0"/>
              </a:spcBef>
              <a:buNone/>
            </a:pPr>
            <a:r>
              <a:rPr lang="en-US" sz="1800" b="1" dirty="0"/>
              <a:t>Cultural sensitivity</a:t>
            </a:r>
          </a:p>
          <a:p>
            <a:r>
              <a:rPr lang="en-US" sz="1800" dirty="0"/>
              <a:t>All staff would be appropriately trained and have the necessary experience to effectively serve youth from any background – especially LGBTQ and sexually exploited youth</a:t>
            </a:r>
          </a:p>
          <a:p>
            <a:r>
              <a:rPr lang="en-US" sz="1800" dirty="0"/>
              <a:t>DYCD’s </a:t>
            </a:r>
            <a:r>
              <a:rPr lang="en-US" sz="1800" i="1" dirty="0"/>
              <a:t>Core Competencies for Youth Work Professionals</a:t>
            </a:r>
            <a:r>
              <a:rPr lang="en-US" sz="1800" dirty="0"/>
              <a:t> would inform staff trai</a:t>
            </a:r>
            <a:r>
              <a:rPr lang="en-US" sz="1600" dirty="0"/>
              <a:t>ning </a:t>
            </a:r>
          </a:p>
        </p:txBody>
      </p:sp>
      <p:sp>
        <p:nvSpPr>
          <p:cNvPr id="4" name="Slide Number Placeholder 3"/>
          <p:cNvSpPr>
            <a:spLocks noGrp="1"/>
          </p:cNvSpPr>
          <p:nvPr>
            <p:ph type="sldNum" sz="quarter" idx="12"/>
          </p:nvPr>
        </p:nvSpPr>
        <p:spPr/>
        <p:txBody>
          <a:bodyPr/>
          <a:lstStyle/>
          <a:p>
            <a:fld id="{0261D83E-1D0D-43C5-809A-3DC090F500A7}" type="slidenum">
              <a:rPr lang="en-US" smtClean="0"/>
              <a:t>14</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3280436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3000" b="1" u="sng" dirty="0"/>
            </a:br>
            <a:r>
              <a:rPr lang="en-US" sz="3000" b="1" u="sng" dirty="0"/>
              <a:t>Community Partnerships</a:t>
            </a:r>
            <a:br>
              <a:rPr lang="en-US" sz="3000" b="1" u="sng" dirty="0"/>
            </a:br>
            <a:endParaRPr lang="en-US" sz="3000" u="sng" dirty="0"/>
          </a:p>
        </p:txBody>
      </p:sp>
      <p:sp>
        <p:nvSpPr>
          <p:cNvPr id="3" name="Content Placeholder 2"/>
          <p:cNvSpPr>
            <a:spLocks noGrp="1"/>
          </p:cNvSpPr>
          <p:nvPr>
            <p:ph idx="1"/>
          </p:nvPr>
        </p:nvSpPr>
        <p:spPr>
          <a:xfrm>
            <a:off x="457200" y="1447800"/>
            <a:ext cx="8229600" cy="4876800"/>
          </a:xfrm>
        </p:spPr>
        <p:txBody>
          <a:bodyPr>
            <a:normAutofit fontScale="32500" lnSpcReduction="20000"/>
          </a:bodyPr>
          <a:lstStyle/>
          <a:p>
            <a:pPr marL="0" indent="0">
              <a:spcBef>
                <a:spcPts val="0"/>
              </a:spcBef>
              <a:buNone/>
            </a:pPr>
            <a:endParaRPr lang="en-US" dirty="0"/>
          </a:p>
          <a:p>
            <a:pPr>
              <a:spcBef>
                <a:spcPts val="0"/>
              </a:spcBef>
            </a:pPr>
            <a:r>
              <a:rPr lang="en-US" sz="6200" b="1" dirty="0"/>
              <a:t>At least five (5) community partnerships </a:t>
            </a:r>
            <a:r>
              <a:rPr lang="en-US" sz="6200" dirty="0"/>
              <a:t>with external organizations or agencies are required</a:t>
            </a:r>
          </a:p>
          <a:p>
            <a:pPr marL="0" indent="0">
              <a:spcBef>
                <a:spcPts val="0"/>
              </a:spcBef>
              <a:buNone/>
            </a:pPr>
            <a:endParaRPr lang="en-US" sz="6200" dirty="0"/>
          </a:p>
          <a:p>
            <a:pPr>
              <a:spcBef>
                <a:spcPts val="0"/>
              </a:spcBef>
            </a:pPr>
            <a:r>
              <a:rPr lang="en-US" sz="6200" dirty="0"/>
              <a:t>At least one partnership with </a:t>
            </a:r>
            <a:r>
              <a:rPr lang="en-US" sz="6200" b="1" dirty="0"/>
              <a:t>mental health service provider </a:t>
            </a:r>
            <a:r>
              <a:rPr lang="en-US" sz="6200" dirty="0"/>
              <a:t>is required</a:t>
            </a:r>
          </a:p>
          <a:p>
            <a:pPr marL="0" indent="0">
              <a:spcBef>
                <a:spcPts val="0"/>
              </a:spcBef>
              <a:buNone/>
            </a:pPr>
            <a:endParaRPr lang="en-US" sz="6200" dirty="0"/>
          </a:p>
          <a:p>
            <a:pPr>
              <a:spcBef>
                <a:spcPts val="0"/>
              </a:spcBef>
            </a:pPr>
            <a:r>
              <a:rPr lang="en-US" sz="6200" dirty="0"/>
              <a:t>Partnerships are expected to enhance program services and expand options for HYA</a:t>
            </a:r>
          </a:p>
          <a:p>
            <a:pPr marL="0" indent="0">
              <a:spcBef>
                <a:spcPts val="0"/>
              </a:spcBef>
              <a:buNone/>
            </a:pPr>
            <a:endParaRPr lang="en-US" sz="6200" dirty="0"/>
          </a:p>
          <a:p>
            <a:pPr>
              <a:spcBef>
                <a:spcPts val="0"/>
              </a:spcBef>
            </a:pPr>
            <a:r>
              <a:rPr lang="en-US" sz="6200" dirty="0"/>
              <a:t>Partners may include other DYCD-funded programs provided they are operated by a different organizations</a:t>
            </a:r>
          </a:p>
          <a:p>
            <a:pPr marL="0" indent="0">
              <a:spcBef>
                <a:spcPts val="0"/>
              </a:spcBef>
              <a:buNone/>
            </a:pPr>
            <a:endParaRPr lang="en-US" sz="6200" dirty="0"/>
          </a:p>
          <a:p>
            <a:pPr>
              <a:spcBef>
                <a:spcPts val="0"/>
              </a:spcBef>
            </a:pPr>
            <a:r>
              <a:rPr lang="en-US" sz="6200" dirty="0"/>
              <a:t>HYA programs that do not specifically target LGBTQ or sexually exploited youth, or other vulnerable groups must have partnerships with specialist providers to ensure cultural sensitivity </a:t>
            </a:r>
          </a:p>
          <a:p>
            <a:pPr marL="0" indent="0">
              <a:spcBef>
                <a:spcPts val="0"/>
              </a:spcBef>
              <a:buNone/>
            </a:pPr>
            <a:endParaRPr lang="en-US" sz="6200" dirty="0"/>
          </a:p>
          <a:p>
            <a:pPr>
              <a:spcBef>
                <a:spcPts val="0"/>
              </a:spcBef>
            </a:pPr>
            <a:r>
              <a:rPr lang="en-US" sz="6200" dirty="0"/>
              <a:t>Signed Community Partnerships Agreements, summarizing how services for participants will be enhanced, are submitted with the proposal</a:t>
            </a:r>
          </a:p>
          <a:p>
            <a:pPr marL="0" indent="0">
              <a:spcBef>
                <a:spcPts val="0"/>
              </a:spcBef>
              <a:buNone/>
            </a:pPr>
            <a:endParaRPr lang="en-US" sz="6200" dirty="0"/>
          </a:p>
          <a:p>
            <a:pPr marL="0" indent="0">
              <a:spcBef>
                <a:spcPts val="0"/>
              </a:spcBef>
              <a:buNone/>
            </a:pPr>
            <a:endParaRPr lang="en-US" sz="6200" dirty="0"/>
          </a:p>
          <a:p>
            <a:pPr>
              <a:spcBef>
                <a:spcPts val="0"/>
              </a:spcBef>
            </a:pPr>
            <a:endParaRPr lang="en-US" sz="6200" dirty="0"/>
          </a:p>
        </p:txBody>
      </p:sp>
      <p:sp>
        <p:nvSpPr>
          <p:cNvPr id="4" name="Slide Number Placeholder 3"/>
          <p:cNvSpPr>
            <a:spLocks noGrp="1"/>
          </p:cNvSpPr>
          <p:nvPr>
            <p:ph type="sldNum" sz="quarter" idx="12"/>
          </p:nvPr>
        </p:nvSpPr>
        <p:spPr/>
        <p:txBody>
          <a:bodyPr/>
          <a:lstStyle/>
          <a:p>
            <a:fld id="{0261D83E-1D0D-43C5-809A-3DC090F500A7}" type="slidenum">
              <a:rPr lang="en-US" smtClean="0"/>
              <a:t>15</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1963927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u="sng" dirty="0"/>
              <a:t>Program Facility</a:t>
            </a:r>
          </a:p>
        </p:txBody>
      </p:sp>
      <p:sp>
        <p:nvSpPr>
          <p:cNvPr id="3" name="Content Placeholder 2"/>
          <p:cNvSpPr>
            <a:spLocks noGrp="1"/>
          </p:cNvSpPr>
          <p:nvPr>
            <p:ph idx="1"/>
          </p:nvPr>
        </p:nvSpPr>
        <p:spPr/>
        <p:txBody>
          <a:bodyPr>
            <a:normAutofit fontScale="92500" lnSpcReduction="10000"/>
          </a:bodyPr>
          <a:lstStyle/>
          <a:p>
            <a:pPr marL="0" indent="0">
              <a:buNone/>
            </a:pPr>
            <a:r>
              <a:rPr lang="en-US" sz="2400" b="1" dirty="0"/>
              <a:t>Key features:</a:t>
            </a:r>
          </a:p>
          <a:p>
            <a:pPr marL="0" indent="0">
              <a:buNone/>
            </a:pPr>
            <a:endParaRPr lang="en-US" sz="2400" dirty="0"/>
          </a:p>
          <a:p>
            <a:r>
              <a:rPr lang="en-US" sz="2400" dirty="0"/>
              <a:t>Located within NYC and be accessible by public transportation</a:t>
            </a:r>
          </a:p>
          <a:p>
            <a:pPr marL="0" indent="0">
              <a:buNone/>
            </a:pPr>
            <a:endParaRPr lang="en-US" sz="2400" dirty="0"/>
          </a:p>
          <a:p>
            <a:r>
              <a:rPr lang="en-US" sz="2400" dirty="0"/>
              <a:t>Appropriate in size/design to accommodate staff, participants and services in accordance with OCFS Regulations</a:t>
            </a:r>
          </a:p>
          <a:p>
            <a:pPr marL="0" indent="0">
              <a:buNone/>
            </a:pPr>
            <a:endParaRPr lang="en-US" sz="2400" dirty="0"/>
          </a:p>
          <a:p>
            <a:r>
              <a:rPr lang="en-US" sz="2400" dirty="0"/>
              <a:t>Complies with Americans with Disabilities Act (ADA)</a:t>
            </a:r>
          </a:p>
          <a:p>
            <a:pPr marL="0" indent="0">
              <a:buNone/>
            </a:pPr>
            <a:endParaRPr lang="en-US" sz="2400" dirty="0"/>
          </a:p>
          <a:p>
            <a:r>
              <a:rPr lang="en-US" sz="2400" dirty="0"/>
              <a:t>OCFS-certified at time of contract award OR proposer has submitted application to OCFS </a:t>
            </a:r>
            <a:r>
              <a:rPr lang="en-US" sz="2400" u="sng" dirty="0"/>
              <a:t>and</a:t>
            </a:r>
            <a:r>
              <a:rPr lang="en-US" sz="2400" dirty="0"/>
              <a:t> is able to meet applicable state requirements</a:t>
            </a:r>
          </a:p>
          <a:p>
            <a:endParaRPr lang="en-US" sz="2400" dirty="0"/>
          </a:p>
          <a:p>
            <a:endParaRPr lang="en-US" sz="2400" dirty="0"/>
          </a:p>
        </p:txBody>
      </p:sp>
      <p:sp>
        <p:nvSpPr>
          <p:cNvPr id="4" name="Slide Number Placeholder 3"/>
          <p:cNvSpPr>
            <a:spLocks noGrp="1"/>
          </p:cNvSpPr>
          <p:nvPr>
            <p:ph type="sldNum" sz="quarter" idx="12"/>
          </p:nvPr>
        </p:nvSpPr>
        <p:spPr/>
        <p:txBody>
          <a:bodyPr/>
          <a:lstStyle/>
          <a:p>
            <a:fld id="{0261D83E-1D0D-43C5-809A-3DC090F500A7}" type="slidenum">
              <a:rPr lang="en-US" smtClean="0"/>
              <a:t>16</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916113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425222" cy="5257800"/>
          </a:xfrm>
        </p:spPr>
        <p:txBody>
          <a:bodyPr>
            <a:normAutofit fontScale="90000"/>
          </a:bodyPr>
          <a:lstStyle/>
          <a:p>
            <a:pPr algn="l">
              <a:spcBef>
                <a:spcPct val="20000"/>
              </a:spcBef>
            </a:pPr>
            <a:br>
              <a:rPr lang="en-US" altLang="en-US" sz="2700" dirty="0">
                <a:latin typeface="Times New Roman" panose="02020603050405020304" pitchFamily="18" charset="0"/>
                <a:cs typeface="Times New Roman" panose="02020603050405020304" pitchFamily="18" charset="0"/>
              </a:rPr>
            </a:br>
            <a:br>
              <a:rPr lang="en-US" altLang="en-US" sz="2700" dirty="0">
                <a:latin typeface="Times New Roman" panose="02020603050405020304" pitchFamily="18" charset="0"/>
                <a:cs typeface="Times New Roman" panose="02020603050405020304" pitchFamily="18" charset="0"/>
              </a:rPr>
            </a:br>
            <a:br>
              <a:rPr lang="en-US" altLang="en-US" sz="2700" dirty="0">
                <a:latin typeface="Times New Roman" panose="02020603050405020304" pitchFamily="18" charset="0"/>
                <a:cs typeface="Times New Roman" panose="02020603050405020304" pitchFamily="18" charset="0"/>
              </a:rPr>
            </a:br>
            <a:br>
              <a:rPr lang="en-US" altLang="en-US" sz="3300" b="1" dirty="0">
                <a:latin typeface="+mn-lt"/>
                <a:ea typeface="+mn-ea"/>
                <a:cs typeface="+mn-cs"/>
              </a:rPr>
            </a:b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br>
              <a:rPr lang="en-US" sz="2700" dirty="0">
                <a:latin typeface="Times New Roman" panose="02020603050405020304" pitchFamily="18" charset="0"/>
                <a:cs typeface="Times New Roman" panose="02020603050405020304" pitchFamily="18" charset="0"/>
              </a:rPr>
            </a:br>
            <a:br>
              <a:rPr lang="en-US" altLang="en-US" sz="2800" dirty="0">
                <a:latin typeface="Futura Bk"/>
              </a:rPr>
            </a:br>
            <a:br>
              <a:rPr lang="en-US" sz="4800" dirty="0">
                <a:latin typeface="Times New Roman" panose="02020603050405020304" pitchFamily="18" charset="0"/>
                <a:cs typeface="Times New Roman" panose="02020603050405020304" pitchFamily="18" charset="0"/>
              </a:rPr>
            </a:br>
            <a:endParaRPr lang="en-US" sz="4800" dirty="0"/>
          </a:p>
        </p:txBody>
      </p:sp>
      <p:pic>
        <p:nvPicPr>
          <p:cNvPr id="4" name="Picture 3" descr="dycd_color_mai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
        <p:nvSpPr>
          <p:cNvPr id="7" name="Rectangle 6"/>
          <p:cNvSpPr/>
          <p:nvPr/>
        </p:nvSpPr>
        <p:spPr>
          <a:xfrm>
            <a:off x="0" y="512802"/>
            <a:ext cx="9144000" cy="553998"/>
          </a:xfrm>
          <a:prstGeom prst="rect">
            <a:avLst/>
          </a:prstGeom>
        </p:spPr>
        <p:txBody>
          <a:bodyPr wrap="square">
            <a:spAutoFit/>
          </a:bodyPr>
          <a:lstStyle/>
          <a:p>
            <a:pPr algn="ctr"/>
            <a:r>
              <a:rPr lang="en-US" altLang="en-US" sz="3000" b="1" u="sng" dirty="0"/>
              <a:t>POST AWARD REQUIREMENTS </a:t>
            </a:r>
            <a:endParaRPr lang="en-US" sz="3000" b="1" u="sng" dirty="0"/>
          </a:p>
        </p:txBody>
      </p:sp>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b="26547"/>
          <a:stretch/>
        </p:blipFill>
        <p:spPr bwMode="auto">
          <a:xfrm>
            <a:off x="658283" y="2286000"/>
            <a:ext cx="8096250" cy="1988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3017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077200" cy="762000"/>
          </a:xfrm>
        </p:spPr>
        <p:txBody>
          <a:bodyPr>
            <a:normAutofit fontScale="90000"/>
          </a:bodyPr>
          <a:lstStyle/>
          <a:p>
            <a:pPr fontAlgn="base">
              <a:spcAft>
                <a:spcPct val="0"/>
              </a:spcAft>
            </a:pPr>
            <a:br>
              <a:rPr lang="en-US" altLang="en-US" sz="2400" dirty="0">
                <a:solidFill>
                  <a:srgbClr val="000000"/>
                </a:solidFill>
                <a:latin typeface="Times New Roman" pitchFamily="18" charset="0"/>
                <a:ea typeface="+mn-ea"/>
                <a:cs typeface="Times New Roman" pitchFamily="18" charset="0"/>
              </a:rPr>
            </a:br>
            <a:br>
              <a:rPr lang="en-US" altLang="en-US" sz="2400" dirty="0">
                <a:solidFill>
                  <a:srgbClr val="000000"/>
                </a:solidFill>
                <a:latin typeface="Times New Roman" pitchFamily="18" charset="0"/>
                <a:ea typeface="+mn-ea"/>
                <a:cs typeface="Times New Roman" pitchFamily="18" charset="0"/>
              </a:rPr>
            </a:br>
            <a:br>
              <a:rPr lang="en-US" altLang="en-US" sz="2400" dirty="0">
                <a:solidFill>
                  <a:srgbClr val="000000"/>
                </a:solidFill>
                <a:latin typeface="Times New Roman" pitchFamily="18" charset="0"/>
                <a:ea typeface="+mn-ea"/>
                <a:cs typeface="Times New Roman" pitchFamily="18" charset="0"/>
              </a:rPr>
            </a:br>
            <a:r>
              <a:rPr lang="en-US" altLang="en-US" sz="2400" b="1" dirty="0">
                <a:solidFill>
                  <a:srgbClr val="000000"/>
                </a:solidFill>
                <a:latin typeface="Arial Black" panose="020B0A04020102020204" pitchFamily="34" charset="0"/>
                <a:cs typeface="Arial" panose="020B0604020202020204" pitchFamily="34" charset="0"/>
              </a:rPr>
              <a:t>NYC</a:t>
            </a:r>
            <a:r>
              <a:rPr lang="en-US" altLang="en-US" sz="2400" b="1" dirty="0">
                <a:solidFill>
                  <a:srgbClr val="000000"/>
                </a:solidFill>
                <a:latin typeface="Arial Black" panose="020B0A04020102020204" pitchFamily="34" charset="0"/>
              </a:rPr>
              <a:t> Liability Insurance Requirement</a:t>
            </a:r>
            <a:br>
              <a:rPr lang="en-US" altLang="en-US" sz="2400" dirty="0">
                <a:solidFill>
                  <a:srgbClr val="000000"/>
                </a:solidFill>
                <a:latin typeface="Arial Black" panose="020B0A04020102020204" pitchFamily="34" charset="0"/>
              </a:rPr>
            </a:br>
            <a:br>
              <a:rPr lang="en-US" altLang="en-US" sz="2400" dirty="0">
                <a:solidFill>
                  <a:srgbClr val="000000"/>
                </a:solidFill>
                <a:latin typeface="Times New Roman" pitchFamily="18" charset="0"/>
                <a:cs typeface="Times New Roman" pitchFamily="18" charset="0"/>
              </a:rPr>
            </a:br>
            <a:br>
              <a:rPr lang="en-US" altLang="en-US" sz="2400" dirty="0">
                <a:solidFill>
                  <a:srgbClr val="000000"/>
                </a:solidFill>
                <a:latin typeface="Times New Roman" pitchFamily="18" charset="0"/>
                <a:ea typeface="+mn-ea"/>
                <a:cs typeface="Times New Roman" pitchFamily="18" charset="0"/>
              </a:rPr>
            </a:br>
            <a:endParaRPr lang="en-US" sz="4800" dirty="0"/>
          </a:p>
        </p:txBody>
      </p:sp>
      <p:pic>
        <p:nvPicPr>
          <p:cNvPr id="4" name="Picture 3"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
        <p:nvSpPr>
          <p:cNvPr id="5" name="Title 1"/>
          <p:cNvSpPr>
            <a:spLocks noGrp="1"/>
          </p:cNvSpPr>
          <p:nvPr>
            <p:ph idx="1"/>
          </p:nvPr>
        </p:nvSpPr>
        <p:spPr>
          <a:xfrm flipV="1">
            <a:off x="1371600" y="673578"/>
            <a:ext cx="7391400" cy="701741"/>
          </a:xfrm>
        </p:spPr>
        <p:txBody>
          <a:bodyPr>
            <a:normAutofit fontScale="77500" lnSpcReduction="20000"/>
          </a:bodyPr>
          <a:lstStyle/>
          <a:p>
            <a:r>
              <a:rPr lang="en-US" altLang="en-US" sz="6000" b="1" dirty="0">
                <a:solidFill>
                  <a:schemeClr val="bg1"/>
                </a:solidFill>
              </a:rPr>
              <a:t>Questions?</a:t>
            </a:r>
          </a:p>
        </p:txBody>
      </p:sp>
      <p:sp>
        <p:nvSpPr>
          <p:cNvPr id="6" name="Title 1"/>
          <p:cNvSpPr txBox="1">
            <a:spLocks/>
          </p:cNvSpPr>
          <p:nvPr/>
        </p:nvSpPr>
        <p:spPr>
          <a:xfrm>
            <a:off x="747713" y="1219200"/>
            <a:ext cx="7772400" cy="45285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6000" b="1" dirty="0">
              <a:solidFill>
                <a:schemeClr val="bg1"/>
              </a:solidFill>
            </a:endParaRPr>
          </a:p>
        </p:txBody>
      </p:sp>
      <p:sp>
        <p:nvSpPr>
          <p:cNvPr id="7" name="Rectangle 6"/>
          <p:cNvSpPr/>
          <p:nvPr/>
        </p:nvSpPr>
        <p:spPr>
          <a:xfrm>
            <a:off x="0" y="359658"/>
            <a:ext cx="9144000" cy="630942"/>
          </a:xfrm>
          <a:prstGeom prst="rect">
            <a:avLst/>
          </a:prstGeom>
        </p:spPr>
        <p:txBody>
          <a:bodyPr wrap="square">
            <a:spAutoFit/>
          </a:bodyPr>
          <a:lstStyle/>
          <a:p>
            <a:pPr algn="ctr"/>
            <a:r>
              <a:rPr lang="en-US" altLang="en-US" sz="3500" b="1" u="sng" dirty="0"/>
              <a:t>IMPORTANT INFORMATION </a:t>
            </a:r>
            <a:endParaRPr lang="en-US" sz="3500" b="1" u="sng" dirty="0"/>
          </a:p>
        </p:txBody>
      </p:sp>
      <p:sp>
        <p:nvSpPr>
          <p:cNvPr id="3" name="Rectangle 2"/>
          <p:cNvSpPr/>
          <p:nvPr/>
        </p:nvSpPr>
        <p:spPr>
          <a:xfrm>
            <a:off x="304800" y="2133600"/>
            <a:ext cx="6544408" cy="1631216"/>
          </a:xfrm>
          <a:prstGeom prst="rect">
            <a:avLst/>
          </a:prstGeom>
        </p:spPr>
        <p:txBody>
          <a:bodyPr wrap="square">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rPr>
              <a:t>Commercial General Liability</a:t>
            </a:r>
            <a:r>
              <a:rPr kumimoji="0" lang="en-US" altLang="en-US" sz="2000" b="0" i="0" u="none" strike="noStrike" kern="0" cap="none" spc="0" normalizeH="0" baseline="0" noProof="0" dirty="0">
                <a:ln>
                  <a:noFill/>
                </a:ln>
                <a:solidFill>
                  <a:srgbClr val="000000"/>
                </a:solidFill>
                <a:effectLst/>
                <a:uLnTx/>
                <a:uFillTx/>
              </a:rPr>
              <a:t> </a:t>
            </a:r>
          </a:p>
          <a:p>
            <a:pPr marL="1085850" lvl="1" indent="-342900">
              <a:buFont typeface="Arial" panose="020B0604020202020204" pitchFamily="34" charset="0"/>
              <a:buChar char="•"/>
              <a:defRPr/>
            </a:pPr>
            <a:r>
              <a:rPr kumimoji="0" lang="en-US" altLang="en-US" sz="2000" b="0" i="0" u="none" strike="noStrike" kern="0" cap="none" spc="0" normalizeH="0" baseline="0" noProof="0" dirty="0">
                <a:ln>
                  <a:noFill/>
                </a:ln>
                <a:solidFill>
                  <a:srgbClr val="000000"/>
                </a:solidFill>
                <a:effectLst/>
                <a:uLnTx/>
                <a:uFillTx/>
              </a:rPr>
              <a:t>$</a:t>
            </a:r>
            <a:r>
              <a:rPr kumimoji="0" lang="en-US" altLang="en-US" b="0" i="0" u="none" strike="noStrike" kern="0" cap="none" spc="0" normalizeH="0" baseline="0" noProof="0" dirty="0">
                <a:ln>
                  <a:noFill/>
                </a:ln>
                <a:solidFill>
                  <a:srgbClr val="000000"/>
                </a:solidFill>
                <a:effectLst/>
                <a:uLnTx/>
                <a:uFillTx/>
              </a:rPr>
              <a:t>1 million</a:t>
            </a:r>
            <a:r>
              <a:rPr kumimoji="0" lang="en-US" altLang="en-US" b="0" i="0" u="none" strike="noStrike" kern="0" cap="none" spc="0" normalizeH="0" noProof="0" dirty="0">
                <a:ln>
                  <a:noFill/>
                </a:ln>
                <a:solidFill>
                  <a:srgbClr val="000000"/>
                </a:solidFill>
                <a:effectLst/>
                <a:uLnTx/>
                <a:uFillTx/>
              </a:rPr>
              <a:t> </a:t>
            </a:r>
            <a:r>
              <a:rPr lang="en-US" altLang="en-US" dirty="0">
                <a:solidFill>
                  <a:srgbClr val="000000"/>
                </a:solidFill>
              </a:rPr>
              <a:t>per occurrence </a:t>
            </a:r>
            <a:r>
              <a:rPr kumimoji="0" lang="en-US" altLang="en-US" b="0" i="0" u="none" strike="noStrike" kern="0" cap="none" spc="0" normalizeH="0" baseline="0" noProof="0" dirty="0">
                <a:ln>
                  <a:noFill/>
                </a:ln>
                <a:solidFill>
                  <a:srgbClr val="000000"/>
                </a:solidFill>
                <a:effectLst/>
                <a:uLnTx/>
                <a:uFillTx/>
              </a:rPr>
              <a:t>and $2 million aggregate;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rPr>
              <a:t>Motor Vehicle Liability </a:t>
            </a:r>
            <a:r>
              <a:rPr kumimoji="0" lang="en-US" altLang="en-US" sz="2000" b="0" i="0" u="none" strike="noStrike" kern="0" cap="none" spc="0" normalizeH="0" baseline="0" noProof="0" dirty="0">
                <a:ln>
                  <a:noFill/>
                </a:ln>
                <a:solidFill>
                  <a:srgbClr val="000000"/>
                </a:solidFill>
                <a:effectLst/>
                <a:uLnTx/>
                <a:uFillTx/>
              </a:rPr>
              <a:t>(if applicable)</a:t>
            </a:r>
            <a:r>
              <a:rPr kumimoji="0" lang="en-US" altLang="en-US" sz="2000" b="1" i="0" u="none" strike="noStrike" kern="0" cap="none" spc="0" normalizeH="0" baseline="0" noProof="0" dirty="0">
                <a:ln>
                  <a:noFill/>
                </a:ln>
                <a:solidFill>
                  <a:srgbClr val="000000"/>
                </a:solidFill>
                <a:effectLst/>
                <a:uLnTx/>
                <a:uFillTx/>
              </a:rPr>
              <a:t> </a:t>
            </a:r>
          </a:p>
          <a:p>
            <a:pPr marL="1085850" lvl="1" indent="-342900">
              <a:buFont typeface="Arial" panose="020B0604020202020204" pitchFamily="34" charset="0"/>
              <a:buChar char="•"/>
              <a:defRPr/>
            </a:pPr>
            <a:r>
              <a:rPr kumimoji="0" lang="en-US" altLang="en-US" sz="2000" b="0" i="0" u="none" strike="noStrike" kern="0" cap="none" spc="0" normalizeH="0" baseline="0" noProof="0" dirty="0">
                <a:ln>
                  <a:noFill/>
                </a:ln>
                <a:solidFill>
                  <a:srgbClr val="000000"/>
                </a:solidFill>
                <a:effectLst/>
                <a:uLnTx/>
                <a:uFillTx/>
              </a:rPr>
              <a:t>$1 million </a:t>
            </a:r>
            <a:r>
              <a:rPr lang="en-US" sz="2000" dirty="0"/>
              <a:t>per accident combined single limit</a:t>
            </a:r>
            <a:r>
              <a:rPr kumimoji="0" lang="en-US" altLang="en-US" sz="2000" b="0" i="0" u="none" strike="noStrike" kern="0" cap="none" spc="0" normalizeH="0" baseline="0" noProof="0" dirty="0">
                <a:ln>
                  <a:noFill/>
                </a:ln>
                <a:solidFill>
                  <a:srgbClr val="000000"/>
                </a:solidFill>
                <a:effectLst/>
                <a:uLnTx/>
                <a:uFillTx/>
              </a:rPr>
              <a:t>;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000" b="1" i="0" u="none" strike="noStrike" kern="0" cap="none" spc="0" normalizeH="0" baseline="0" noProof="0" dirty="0">
                <a:ln>
                  <a:noFill/>
                </a:ln>
                <a:solidFill>
                  <a:srgbClr val="000000"/>
                </a:solidFill>
                <a:effectLst/>
                <a:uLnTx/>
                <a:uFillTx/>
              </a:rPr>
              <a:t>Workers’ compensation </a:t>
            </a:r>
            <a:endParaRPr kumimoji="0" lang="en-US" sz="2000" b="0" i="0" u="none" strike="noStrike" kern="0" cap="none" spc="0" normalizeH="0" baseline="0" noProof="0" dirty="0">
              <a:ln>
                <a:noFill/>
              </a:ln>
              <a:solidFill>
                <a:prstClr val="black"/>
              </a:solidFill>
              <a:effectLst/>
              <a:uLnTx/>
              <a:uFillTx/>
              <a:latin typeface="Century Gothic" panose="020B0502020202020204"/>
            </a:endParaRPr>
          </a:p>
        </p:txBody>
      </p:sp>
      <p:sp>
        <p:nvSpPr>
          <p:cNvPr id="10" name="Rectangle 9"/>
          <p:cNvSpPr/>
          <p:nvPr/>
        </p:nvSpPr>
        <p:spPr>
          <a:xfrm>
            <a:off x="832338" y="4419600"/>
            <a:ext cx="7924800" cy="1323439"/>
          </a:xfrm>
          <a:prstGeom prst="rect">
            <a:avLst/>
          </a:prstGeom>
        </p:spPr>
        <p:txBody>
          <a:bodyPr wrap="square">
            <a:spAutoFit/>
          </a:bodyPr>
          <a:lstStyle/>
          <a:p>
            <a:pPr marL="342900" lvl="0" indent="-342900">
              <a:buFont typeface="Arial" panose="020B0604020202020204" pitchFamily="34" charset="0"/>
              <a:buChar char="•"/>
              <a:defRPr/>
            </a:pPr>
            <a:r>
              <a:rPr kumimoji="0" lang="en-US" altLang="en-US" sz="2000" b="0" i="0" u="none" strike="noStrike" kern="0" cap="none" spc="0" normalizeH="0" baseline="0" noProof="0" dirty="0">
                <a:ln>
                  <a:noFill/>
                </a:ln>
                <a:solidFill>
                  <a:srgbClr val="000000"/>
                </a:solidFill>
                <a:effectLst/>
                <a:uLnTx/>
                <a:uFillTx/>
              </a:rPr>
              <a:t>An </a:t>
            </a:r>
            <a:r>
              <a:rPr kumimoji="0" lang="en-US" altLang="en-US" sz="2000" b="1" i="0" u="none" strike="noStrike" kern="0" cap="none" spc="0" normalizeH="0" baseline="0" noProof="0" dirty="0">
                <a:ln>
                  <a:noFill/>
                </a:ln>
                <a:solidFill>
                  <a:srgbClr val="000000"/>
                </a:solidFill>
                <a:effectLst/>
                <a:uLnTx/>
                <a:uFillTx/>
              </a:rPr>
              <a:t>original </a:t>
            </a:r>
            <a:r>
              <a:rPr lang="en-US" sz="2000" dirty="0"/>
              <a:t>certificate of insurance naming the City of New York, including its officials and employees, as an additional insured</a:t>
            </a:r>
            <a:r>
              <a:rPr kumimoji="0" lang="en-US" altLang="en-US" sz="2000" b="0" i="0" u="none" strike="noStrike" kern="0" cap="none" spc="0" normalizeH="0" baseline="0" noProof="0" dirty="0">
                <a:ln>
                  <a:noFill/>
                </a:ln>
                <a:solidFill>
                  <a:srgbClr val="000000"/>
                </a:solidFill>
                <a:effectLst/>
                <a:uLnTx/>
                <a:uFillTx/>
              </a:rPr>
              <a:t>. </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en-US" sz="2000" b="0" i="0" u="none" strike="noStrike" kern="0" cap="none" spc="0" normalizeH="0" baseline="0" noProof="0" dirty="0">
                <a:ln>
                  <a:noFill/>
                </a:ln>
                <a:solidFill>
                  <a:srgbClr val="000000"/>
                </a:solidFill>
                <a:effectLst/>
                <a:uLnTx/>
                <a:uFillTx/>
              </a:rPr>
              <a:t>DYCD will not be able to proceed with processing an awarded contract until it has obtained proof of the necessary insurance coverage.</a:t>
            </a:r>
            <a:endParaRPr kumimoji="0" lang="en-US" altLang="en-US" sz="2000" b="1" i="0" u="none" strike="noStrike" kern="0" cap="none" spc="0" normalizeH="0" baseline="0" noProof="0" dirty="0">
              <a:ln>
                <a:noFill/>
              </a:ln>
              <a:solidFill>
                <a:srgbClr val="000000"/>
              </a:solidFill>
              <a:effectLst/>
              <a:uLnTx/>
              <a:uFillTx/>
              <a:latin typeface="Arial Black" pitchFamily="34" charset="0"/>
            </a:endParaRPr>
          </a:p>
        </p:txBody>
      </p:sp>
    </p:spTree>
    <p:extLst>
      <p:ext uri="{BB962C8B-B14F-4D97-AF65-F5344CB8AC3E}">
        <p14:creationId xmlns:p14="http://schemas.microsoft.com/office/powerpoint/2010/main" val="2528927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
        <p:nvSpPr>
          <p:cNvPr id="5" name="Title 1"/>
          <p:cNvSpPr>
            <a:spLocks noGrp="1"/>
          </p:cNvSpPr>
          <p:nvPr>
            <p:ph idx="1"/>
          </p:nvPr>
        </p:nvSpPr>
        <p:spPr>
          <a:xfrm flipV="1">
            <a:off x="1371600" y="673578"/>
            <a:ext cx="7391400" cy="701741"/>
          </a:xfrm>
        </p:spPr>
        <p:txBody>
          <a:bodyPr>
            <a:normAutofit fontScale="77500" lnSpcReduction="20000"/>
          </a:bodyPr>
          <a:lstStyle/>
          <a:p>
            <a:r>
              <a:rPr lang="en-US" altLang="en-US" sz="6000" b="1" dirty="0">
                <a:solidFill>
                  <a:schemeClr val="bg1"/>
                </a:solidFill>
              </a:rPr>
              <a:t>Questions?</a:t>
            </a:r>
          </a:p>
        </p:txBody>
      </p:sp>
      <p:sp>
        <p:nvSpPr>
          <p:cNvPr id="6" name="Title 1"/>
          <p:cNvSpPr txBox="1">
            <a:spLocks/>
          </p:cNvSpPr>
          <p:nvPr/>
        </p:nvSpPr>
        <p:spPr>
          <a:xfrm>
            <a:off x="747713" y="1219200"/>
            <a:ext cx="7772400" cy="45285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altLang="en-US" sz="6000" b="1" dirty="0">
              <a:solidFill>
                <a:schemeClr val="bg1"/>
              </a:solidFill>
            </a:endParaRPr>
          </a:p>
        </p:txBody>
      </p:sp>
      <p:sp>
        <p:nvSpPr>
          <p:cNvPr id="7" name="Rectangle 6"/>
          <p:cNvSpPr/>
          <p:nvPr/>
        </p:nvSpPr>
        <p:spPr>
          <a:xfrm>
            <a:off x="0" y="435858"/>
            <a:ext cx="9144000" cy="630942"/>
          </a:xfrm>
          <a:prstGeom prst="rect">
            <a:avLst/>
          </a:prstGeom>
        </p:spPr>
        <p:txBody>
          <a:bodyPr wrap="square">
            <a:spAutoFit/>
          </a:bodyPr>
          <a:lstStyle/>
          <a:p>
            <a:pPr algn="ctr"/>
            <a:r>
              <a:rPr lang="en-US" altLang="en-US" sz="3500" b="1" u="sng" dirty="0"/>
              <a:t>IMPORTANT INFORMATION </a:t>
            </a:r>
            <a:endParaRPr lang="en-US" sz="3500" b="1" u="sng" dirty="0"/>
          </a:p>
        </p:txBody>
      </p:sp>
      <p:sp>
        <p:nvSpPr>
          <p:cNvPr id="3" name="Rectangle 2"/>
          <p:cNvSpPr/>
          <p:nvPr/>
        </p:nvSpPr>
        <p:spPr>
          <a:xfrm flipV="1">
            <a:off x="800100" y="2533710"/>
            <a:ext cx="6049108" cy="1962090"/>
          </a:xfrm>
          <a:prstGeom prst="rect">
            <a:avLst/>
          </a:prstGeom>
        </p:spPr>
        <p:txBody>
          <a:bodyPr wrap="square">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000" b="0" i="0" u="none" strike="noStrike" kern="0" cap="none" spc="0" normalizeH="0" baseline="0" noProof="0" dirty="0">
              <a:ln>
                <a:noFill/>
              </a:ln>
              <a:solidFill>
                <a:prstClr val="black"/>
              </a:solidFill>
              <a:effectLst/>
              <a:uLnTx/>
              <a:uFillTx/>
              <a:latin typeface="Century Gothic" panose="020B0502020202020204"/>
            </a:endParaRPr>
          </a:p>
        </p:txBody>
      </p:sp>
      <p:sp>
        <p:nvSpPr>
          <p:cNvPr id="10" name="Rectangle 9"/>
          <p:cNvSpPr/>
          <p:nvPr/>
        </p:nvSpPr>
        <p:spPr>
          <a:xfrm>
            <a:off x="457200" y="2209800"/>
            <a:ext cx="7848600" cy="2503249"/>
          </a:xfrm>
          <a:prstGeom prst="rect">
            <a:avLst/>
          </a:prstGeom>
        </p:spPr>
        <p:txBody>
          <a:bodyPr wrap="square">
            <a:spAutoFit/>
          </a:bodyPr>
          <a:lstStyle/>
          <a:p>
            <a:pPr marL="342900" lvl="0" indent="-342900" defTabSz="457200" fontAlgn="base">
              <a:spcBef>
                <a:spcPts val="1000"/>
              </a:spcBef>
              <a:buFont typeface="Wingdings" panose="05000000000000000000" pitchFamily="2" charset="2"/>
              <a:buChar char="Ø"/>
            </a:pPr>
            <a:r>
              <a:rPr lang="en-US" altLang="en-US" sz="2400" dirty="0">
                <a:solidFill>
                  <a:prstClr val="black"/>
                </a:solidFill>
                <a:ea typeface="Arial" charset="0"/>
                <a:cs typeface="Times New Roman" pitchFamily="18" charset="0"/>
              </a:rPr>
              <a:t>DYCD encourages MWBE participation and recommends the utilization of certified MWBEs</a:t>
            </a:r>
          </a:p>
          <a:p>
            <a:pPr lvl="0" defTabSz="457200" fontAlgn="base">
              <a:spcBef>
                <a:spcPts val="1000"/>
              </a:spcBef>
            </a:pPr>
            <a:endParaRPr lang="en-US" altLang="en-US" sz="2400" dirty="0">
              <a:solidFill>
                <a:prstClr val="black"/>
              </a:solidFill>
              <a:ea typeface="Arial" charset="0"/>
              <a:cs typeface="Times New Roman" pitchFamily="18" charset="0"/>
            </a:endParaRPr>
          </a:p>
          <a:p>
            <a:pPr marL="342900" lvl="0" indent="-342900" defTabSz="457200" fontAlgn="base">
              <a:spcBef>
                <a:spcPts val="1000"/>
              </a:spcBef>
              <a:buFont typeface="Wingdings" panose="05000000000000000000" pitchFamily="2" charset="2"/>
              <a:buChar char="Ø"/>
            </a:pPr>
            <a:r>
              <a:rPr lang="en-US" altLang="en-US" sz="2400" dirty="0">
                <a:solidFill>
                  <a:prstClr val="black"/>
                </a:solidFill>
                <a:ea typeface="Arial" charset="0"/>
                <a:cs typeface="Times New Roman" pitchFamily="18" charset="0"/>
              </a:rPr>
              <a:t>Transcript, presentation and attendance rosters will be posted to DYCD website for viewing</a:t>
            </a:r>
          </a:p>
          <a:p>
            <a:pPr marR="0" lvl="0" algn="ctr" defTabSz="914400" eaLnBrk="1" fontAlgn="auto" latinLnBrk="0" hangingPunct="1">
              <a:lnSpc>
                <a:spcPct val="100000"/>
              </a:lnSpc>
              <a:spcBef>
                <a:spcPts val="0"/>
              </a:spcBef>
              <a:spcAft>
                <a:spcPts val="0"/>
              </a:spcAft>
              <a:buClrTx/>
              <a:buSzTx/>
              <a:tabLst/>
              <a:defRPr/>
            </a:pPr>
            <a:endParaRPr kumimoji="0" lang="en-US" altLang="en-US" sz="2000" b="1" i="0" u="none" strike="noStrike" kern="0" cap="none" spc="0" normalizeH="0" baseline="0" noProof="0" dirty="0">
              <a:ln>
                <a:noFill/>
              </a:ln>
              <a:solidFill>
                <a:srgbClr val="000000"/>
              </a:solidFill>
              <a:effectLst/>
              <a:uLnTx/>
              <a:uFillTx/>
              <a:latin typeface="Arial Black" pitchFamily="34" charset="0"/>
            </a:endParaRPr>
          </a:p>
        </p:txBody>
      </p:sp>
    </p:spTree>
    <p:extLst>
      <p:ext uri="{BB962C8B-B14F-4D97-AF65-F5344CB8AC3E}">
        <p14:creationId xmlns:p14="http://schemas.microsoft.com/office/powerpoint/2010/main" val="17186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br>
              <a:rPr lang="en-US" sz="3400" b="1" u="sng" dirty="0"/>
            </a:br>
            <a:r>
              <a:rPr lang="en-US" sz="3400" b="1" u="sng" dirty="0"/>
              <a:t>DYCD’s Mission and Vision</a:t>
            </a:r>
            <a:br>
              <a:rPr lang="en-US" sz="3400" b="1" u="sng" dirty="0"/>
            </a:br>
            <a:endParaRPr lang="en-US" sz="3400" b="1" u="sng" dirty="0"/>
          </a:p>
        </p:txBody>
      </p:sp>
      <p:sp>
        <p:nvSpPr>
          <p:cNvPr id="3" name="Content Placeholder 2"/>
          <p:cNvSpPr>
            <a:spLocks noGrp="1"/>
          </p:cNvSpPr>
          <p:nvPr>
            <p:ph idx="1"/>
          </p:nvPr>
        </p:nvSpPr>
        <p:spPr>
          <a:xfrm>
            <a:off x="1143000" y="1371600"/>
            <a:ext cx="7010400" cy="4800600"/>
          </a:xfrm>
        </p:spPr>
        <p:txBody>
          <a:bodyPr>
            <a:normAutofit fontScale="55000" lnSpcReduction="20000"/>
          </a:bodyPr>
          <a:lstStyle/>
          <a:p>
            <a:pPr marL="0" indent="0" fontAlgn="t">
              <a:buNone/>
            </a:pPr>
            <a:r>
              <a:rPr lang="en-US" sz="3400" b="1" dirty="0"/>
              <a:t>Mission</a:t>
            </a:r>
          </a:p>
          <a:p>
            <a:pPr marL="0" indent="0" fontAlgn="t">
              <a:buNone/>
            </a:pPr>
            <a:r>
              <a:rPr lang="en-US" i="1" dirty="0"/>
              <a:t>The New York City Department of Youth and Community Development (DYCD) invests in a network of community-based organizations and programs to alleviate the effects of poverty and provide opportunities for  New Yorkers and communities to flourish </a:t>
            </a:r>
            <a:endParaRPr lang="en-US" dirty="0"/>
          </a:p>
          <a:p>
            <a:pPr marL="0" indent="0" fontAlgn="t">
              <a:buNone/>
            </a:pPr>
            <a:endParaRPr lang="en-US" sz="4400" i="1" dirty="0"/>
          </a:p>
          <a:p>
            <a:pPr marL="0" indent="0" fontAlgn="t">
              <a:buNone/>
            </a:pPr>
            <a:r>
              <a:rPr lang="en-US" sz="3400" b="1" dirty="0"/>
              <a:t>Vision </a:t>
            </a:r>
          </a:p>
          <a:p>
            <a:pPr marL="0" indent="0" fontAlgn="base">
              <a:buNone/>
            </a:pPr>
            <a:r>
              <a:rPr lang="en-US" sz="3400" i="1" dirty="0"/>
              <a:t>DYCD strives to improve the quality of life of New Yorkers by collaborating with local organizations and investing in the talents and assets of communities to help them, develop, grow and thrive</a:t>
            </a:r>
            <a:r>
              <a:rPr lang="en-US" sz="3400" dirty="0"/>
              <a:t> </a:t>
            </a:r>
          </a:p>
          <a:p>
            <a:pPr marL="0" indent="0">
              <a:buNone/>
            </a:pPr>
            <a:endParaRPr lang="en-US" dirty="0"/>
          </a:p>
          <a:p>
            <a:pPr marL="0" indent="0">
              <a:buNone/>
            </a:pPr>
            <a:r>
              <a:rPr lang="en-US" dirty="0"/>
              <a:t>Note: two sections in the RFP, in particular, reflect expectations that are closely informed by DYCD’s mission and vision:</a:t>
            </a:r>
          </a:p>
          <a:p>
            <a:pPr marL="0" indent="0">
              <a:buNone/>
            </a:pPr>
            <a:endParaRPr lang="en-US" dirty="0"/>
          </a:p>
          <a:p>
            <a:pPr>
              <a:buFont typeface="Wingdings" panose="05000000000000000000" pitchFamily="2" charset="2"/>
              <a:buChar char="q"/>
            </a:pPr>
            <a:r>
              <a:rPr lang="en-US" dirty="0"/>
              <a:t>Program Approach</a:t>
            </a:r>
          </a:p>
          <a:p>
            <a:pPr>
              <a:buFont typeface="Wingdings" panose="05000000000000000000" pitchFamily="2" charset="2"/>
              <a:buChar char="q"/>
            </a:pPr>
            <a:r>
              <a:rPr lang="en-US" dirty="0"/>
              <a:t>Community Partnerships</a:t>
            </a:r>
          </a:p>
          <a:p>
            <a:pPr marL="0" indent="0">
              <a:buNone/>
            </a:pPr>
            <a:r>
              <a:rPr lang="en-US" dirty="0"/>
              <a:t> </a:t>
            </a:r>
          </a:p>
          <a:p>
            <a:pPr marL="0" indent="0">
              <a:buNone/>
            </a:pPr>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0261D83E-1D0D-43C5-809A-3DC090F500A7}" type="slidenum">
              <a:rPr lang="en-US" smtClean="0"/>
              <a:t>2</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531508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ctrTitle"/>
          </p:nvPr>
        </p:nvSpPr>
        <p:spPr>
          <a:xfrm>
            <a:off x="824542" y="666391"/>
            <a:ext cx="7654925" cy="5092700"/>
          </a:xfrm>
        </p:spPr>
        <p:txBody>
          <a:bodyPr/>
          <a:lstStyle/>
          <a:p>
            <a:r>
              <a:rPr lang="en-US" altLang="en-US" sz="6000" b="1" dirty="0">
                <a:latin typeface="Arial" panose="020B0604020202020204" pitchFamily="34" charset="0"/>
                <a:cs typeface="Arial" panose="020B0604020202020204" pitchFamily="34" charset="0"/>
              </a:rPr>
              <a:t>Questions?</a:t>
            </a:r>
          </a:p>
        </p:txBody>
      </p:sp>
      <p:sp>
        <p:nvSpPr>
          <p:cNvPr id="36868" name="Rectangle 4"/>
          <p:cNvSpPr>
            <a:spLocks noChangeArrowheads="1"/>
          </p:cNvSpPr>
          <p:nvPr/>
        </p:nvSpPr>
        <p:spPr bwMode="auto">
          <a:xfrm>
            <a:off x="2667000" y="5238750"/>
            <a:ext cx="38925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tx1"/>
              </a:buClr>
              <a:buSzPct val="65000"/>
              <a:buFont typeface="Times" pitchFamily="18" charset="0"/>
              <a:buChar char="•"/>
              <a:defRPr sz="3000">
                <a:solidFill>
                  <a:schemeClr val="tx1"/>
                </a:solidFill>
                <a:latin typeface="Arial" charset="0"/>
              </a:defRPr>
            </a:lvl1pPr>
            <a:lvl2pPr marL="742950" indent="-285750" eaLnBrk="0" hangingPunct="0">
              <a:spcBef>
                <a:spcPct val="20000"/>
              </a:spcBef>
              <a:buClr>
                <a:schemeClr val="tx1"/>
              </a:buClr>
              <a:buSzPct val="60000"/>
              <a:buFont typeface="Times" pitchFamily="18" charset="0"/>
              <a:buChar char="•"/>
              <a:defRPr sz="2600">
                <a:solidFill>
                  <a:schemeClr val="tx1"/>
                </a:solidFill>
                <a:latin typeface="Arial" charset="0"/>
              </a:defRPr>
            </a:lvl2pPr>
            <a:lvl3pPr marL="1143000" indent="-228600" eaLnBrk="0" hangingPunct="0">
              <a:spcBef>
                <a:spcPct val="20000"/>
              </a:spcBef>
              <a:buClr>
                <a:schemeClr val="tx1"/>
              </a:buClr>
              <a:buSzPct val="65000"/>
              <a:buFont typeface="Times" pitchFamily="18" charset="0"/>
              <a:buChar char="•"/>
              <a:defRPr sz="2200">
                <a:solidFill>
                  <a:schemeClr val="tx1"/>
                </a:solidFill>
                <a:latin typeface="Arial" charset="0"/>
              </a:defRPr>
            </a:lvl3pPr>
            <a:lvl4pPr marL="1600200" indent="-228600" eaLnBrk="0" hangingPunct="0">
              <a:spcBef>
                <a:spcPct val="20000"/>
              </a:spcBef>
              <a:buClr>
                <a:schemeClr val="tx1"/>
              </a:buClr>
              <a:buSzPct val="70000"/>
              <a:buFont typeface="Times" pitchFamily="18" charset="0"/>
              <a:buChar char="•"/>
              <a:defRPr sz="2000">
                <a:solidFill>
                  <a:schemeClr val="tx1"/>
                </a:solidFill>
                <a:latin typeface="Arial" charset="0"/>
              </a:defRPr>
            </a:lvl4pPr>
            <a:lvl5pPr marL="2057400" indent="-228600" eaLnBrk="0" hangingPunct="0">
              <a:spcBef>
                <a:spcPct val="20000"/>
              </a:spcBef>
              <a:buClr>
                <a:schemeClr val="tx1"/>
              </a:buClr>
              <a:buSzPct val="75000"/>
              <a:buFont typeface="Times" pitchFamily="18" charset="0"/>
              <a:buChar char="•"/>
              <a:defRPr sz="2000">
                <a:solidFill>
                  <a:schemeClr val="tx1"/>
                </a:solidFill>
                <a:latin typeface="Arial" charset="0"/>
              </a:defRPr>
            </a:lvl5pPr>
            <a:lvl6pPr marL="25146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6pPr>
            <a:lvl7pPr marL="29718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7pPr>
            <a:lvl8pPr marL="34290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8pPr>
            <a:lvl9pPr marL="3886200" indent="-228600" eaLnBrk="0" fontAlgn="base" hangingPunct="0">
              <a:spcBef>
                <a:spcPct val="20000"/>
              </a:spcBef>
              <a:spcAft>
                <a:spcPct val="0"/>
              </a:spcAft>
              <a:buClr>
                <a:schemeClr val="tx1"/>
              </a:buClr>
              <a:buSzPct val="75000"/>
              <a:buFont typeface="Times" pitchFamily="18" charset="0"/>
              <a:buChar char="•"/>
              <a:defRPr sz="2000">
                <a:solidFill>
                  <a:schemeClr val="tx1"/>
                </a:solidFill>
                <a:latin typeface="Arial" charset="0"/>
              </a:defRPr>
            </a:lvl9pPr>
          </a:lstStyle>
          <a:p>
            <a:pPr eaLnBrk="1" hangingPunct="1">
              <a:spcBef>
                <a:spcPct val="0"/>
              </a:spcBef>
              <a:buClrTx/>
              <a:buSzTx/>
              <a:buFontTx/>
              <a:buNone/>
            </a:pPr>
            <a:r>
              <a:rPr lang="en-US" altLang="en-US" sz="2200" dirty="0">
                <a:solidFill>
                  <a:schemeClr val="bg1"/>
                </a:solidFill>
                <a:hlinkClick r:id="rId2"/>
              </a:rPr>
              <a:t>RFPquestions@dycd.nyc.gov</a:t>
            </a:r>
            <a:endParaRPr lang="en-US" altLang="en-US" sz="2200" dirty="0">
              <a:solidFill>
                <a:schemeClr val="bg1"/>
              </a:solidFill>
            </a:endParaRPr>
          </a:p>
        </p:txBody>
      </p:sp>
      <p:pic>
        <p:nvPicPr>
          <p:cNvPr id="5" name="Picture 4" descr="dycd_color_mai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2136298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90500"/>
            <a:ext cx="7772400" cy="914400"/>
          </a:xfrm>
        </p:spPr>
        <p:txBody>
          <a:bodyPr>
            <a:normAutofit/>
          </a:bodyPr>
          <a:lstStyle/>
          <a:p>
            <a:r>
              <a:rPr lang="en-US" altLang="en-US" sz="3400" b="1" u="sng" dirty="0">
                <a:cs typeface="Arial" panose="020B0604020202020204" pitchFamily="34" charset="0"/>
              </a:rPr>
              <a:t>Agenda</a:t>
            </a:r>
            <a:endParaRPr lang="en-US" sz="3400" b="1" u="sng" dirty="0">
              <a:cs typeface="Arial" panose="020B0604020202020204" pitchFamily="34" charset="0"/>
            </a:endParaRPr>
          </a:p>
        </p:txBody>
      </p:sp>
      <p:sp>
        <p:nvSpPr>
          <p:cNvPr id="3" name="Subtitle 2"/>
          <p:cNvSpPr>
            <a:spLocks noGrp="1"/>
          </p:cNvSpPr>
          <p:nvPr>
            <p:ph type="subTitle" idx="1"/>
          </p:nvPr>
        </p:nvSpPr>
        <p:spPr>
          <a:xfrm>
            <a:off x="304800" y="1371600"/>
            <a:ext cx="8763000" cy="4572000"/>
          </a:xfrm>
        </p:spPr>
        <p:txBody>
          <a:bodyPr>
            <a:normAutofit fontScale="92500" lnSpcReduction="10000"/>
          </a:bodyPr>
          <a:lstStyle/>
          <a:p>
            <a:pPr marL="566928" indent="-457200" algn="l">
              <a:buFont typeface="Arial" panose="020B0604020202020204" pitchFamily="34" charset="0"/>
              <a:buChar char="•"/>
              <a:defRPr/>
            </a:pPr>
            <a:r>
              <a:rPr lang="en-US" sz="3000" dirty="0">
                <a:solidFill>
                  <a:schemeClr val="tx1"/>
                </a:solidFill>
              </a:rPr>
              <a:t>Welcome and Timeline</a:t>
            </a:r>
          </a:p>
          <a:p>
            <a:pPr marL="109728" algn="l">
              <a:defRPr/>
            </a:pPr>
            <a:endParaRPr lang="en-US" sz="3000" dirty="0">
              <a:solidFill>
                <a:schemeClr val="tx1"/>
              </a:solidFill>
            </a:endParaRPr>
          </a:p>
          <a:p>
            <a:pPr marL="566928" indent="-457200" algn="l">
              <a:buFont typeface="Arial" panose="020B0604020202020204" pitchFamily="34" charset="0"/>
              <a:buChar char="•"/>
              <a:defRPr/>
            </a:pPr>
            <a:r>
              <a:rPr lang="en-US" sz="3000" dirty="0">
                <a:solidFill>
                  <a:schemeClr val="tx1"/>
                </a:solidFill>
              </a:rPr>
              <a:t>Pre-Qualifying and Proposal Submission</a:t>
            </a:r>
          </a:p>
          <a:p>
            <a:pPr marL="566928" indent="-457200" algn="l">
              <a:buFont typeface="Arial" panose="020B0604020202020204" pitchFamily="34" charset="0"/>
              <a:buChar char="•"/>
              <a:defRPr/>
            </a:pPr>
            <a:endParaRPr lang="en-US" sz="3000" dirty="0">
              <a:solidFill>
                <a:schemeClr val="tx1"/>
              </a:solidFill>
            </a:endParaRPr>
          </a:p>
          <a:p>
            <a:pPr marL="566928" indent="-457200" algn="l">
              <a:buFont typeface="Arial" panose="020B0604020202020204" pitchFamily="34" charset="0"/>
              <a:buChar char="•"/>
              <a:defRPr/>
            </a:pPr>
            <a:r>
              <a:rPr lang="en-US" sz="3000" dirty="0">
                <a:solidFill>
                  <a:schemeClr val="tx1"/>
                </a:solidFill>
              </a:rPr>
              <a:t>Program Expectations</a:t>
            </a:r>
          </a:p>
          <a:p>
            <a:pPr marL="566928" indent="-457200" algn="l">
              <a:buFont typeface="Arial" panose="020B0604020202020204" pitchFamily="34" charset="0"/>
              <a:buChar char="•"/>
              <a:defRPr/>
            </a:pPr>
            <a:endParaRPr lang="en-US" sz="3000" dirty="0">
              <a:solidFill>
                <a:schemeClr val="tx1"/>
              </a:solidFill>
            </a:endParaRPr>
          </a:p>
          <a:p>
            <a:pPr marL="566928" indent="-457200" algn="l">
              <a:buFont typeface="Arial" panose="020B0604020202020204" pitchFamily="34" charset="0"/>
              <a:buChar char="•"/>
              <a:defRPr/>
            </a:pPr>
            <a:r>
              <a:rPr lang="en-US" sz="3000" dirty="0">
                <a:solidFill>
                  <a:schemeClr val="tx1"/>
                </a:solidFill>
              </a:rPr>
              <a:t>Post Award Requirements</a:t>
            </a:r>
          </a:p>
          <a:p>
            <a:pPr marL="109728" algn="l">
              <a:defRPr/>
            </a:pPr>
            <a:endParaRPr lang="en-US" sz="3000" dirty="0">
              <a:solidFill>
                <a:schemeClr val="tx1"/>
              </a:solidFill>
            </a:endParaRPr>
          </a:p>
          <a:p>
            <a:pPr marL="566928" indent="-457200" algn="l">
              <a:buFont typeface="Arial" panose="020B0604020202020204" pitchFamily="34" charset="0"/>
              <a:buChar char="•"/>
              <a:defRPr/>
            </a:pPr>
            <a:r>
              <a:rPr lang="en-US" sz="3000" dirty="0">
                <a:solidFill>
                  <a:schemeClr val="tx1"/>
                </a:solidFill>
              </a:rPr>
              <a:t>Question and Answer Session</a:t>
            </a:r>
          </a:p>
          <a:p>
            <a:endParaRPr lang="en-US" sz="4000" dirty="0">
              <a:solidFill>
                <a:srgbClr val="3333FF"/>
              </a:solidFill>
            </a:endParaRPr>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306069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81000"/>
            <a:ext cx="8996082" cy="1905000"/>
          </a:xfrm>
        </p:spPr>
        <p:txBody>
          <a:bodyPr>
            <a:normAutofit/>
          </a:bodyPr>
          <a:lstStyle/>
          <a:p>
            <a:r>
              <a:rPr lang="en-US" sz="3100" b="1" u="sng" dirty="0"/>
              <a:t>Timeline </a:t>
            </a:r>
            <a:br>
              <a:rPr lang="en-US" sz="3100" b="1" u="sng" dirty="0"/>
            </a:br>
            <a:endParaRPr lang="en-US" sz="3100" b="1" dirty="0"/>
          </a:p>
        </p:txBody>
      </p:sp>
      <p:sp>
        <p:nvSpPr>
          <p:cNvPr id="3" name="Subtitle 2"/>
          <p:cNvSpPr>
            <a:spLocks noGrp="1"/>
          </p:cNvSpPr>
          <p:nvPr>
            <p:ph type="subTitle" idx="1"/>
          </p:nvPr>
        </p:nvSpPr>
        <p:spPr>
          <a:xfrm>
            <a:off x="228600" y="1447800"/>
            <a:ext cx="8382000" cy="4800600"/>
          </a:xfrm>
        </p:spPr>
        <p:txBody>
          <a:bodyPr>
            <a:normAutofit fontScale="25000" lnSpcReduction="20000"/>
          </a:bodyPr>
          <a:lstStyle/>
          <a:p>
            <a:pPr marL="452628" indent="-342900" algn="l">
              <a:lnSpc>
                <a:spcPct val="200000"/>
              </a:lnSpc>
              <a:buFont typeface="Arial" panose="020B0604020202020204" pitchFamily="34" charset="0"/>
              <a:buChar char="•"/>
              <a:defRPr/>
            </a:pPr>
            <a:r>
              <a:rPr lang="en-US" sz="8000" dirty="0">
                <a:solidFill>
                  <a:schemeClr val="tx1"/>
                </a:solidFill>
              </a:rPr>
              <a:t>Proposal Due Date: </a:t>
            </a:r>
            <a:r>
              <a:rPr lang="en-US" sz="8000" b="1" dirty="0">
                <a:solidFill>
                  <a:schemeClr val="tx1"/>
                </a:solidFill>
              </a:rPr>
              <a:t>September 21, 2018 at 2:00 pm</a:t>
            </a:r>
          </a:p>
          <a:p>
            <a:pPr marL="452628" indent="-342900" algn="l">
              <a:lnSpc>
                <a:spcPct val="200000"/>
              </a:lnSpc>
              <a:buFont typeface="Arial" panose="020B0604020202020204" pitchFamily="34" charset="0"/>
              <a:buChar char="•"/>
              <a:defRPr/>
            </a:pPr>
            <a:r>
              <a:rPr lang="en-US" sz="8000" dirty="0">
                <a:solidFill>
                  <a:schemeClr val="tx1"/>
                </a:solidFill>
              </a:rPr>
              <a:t>Award Announcement: Winter 2018</a:t>
            </a:r>
          </a:p>
          <a:p>
            <a:pPr marL="452628" indent="-342900" algn="l">
              <a:lnSpc>
                <a:spcPct val="200000"/>
              </a:lnSpc>
              <a:buFont typeface="Arial" panose="020B0604020202020204" pitchFamily="34" charset="0"/>
              <a:buChar char="•"/>
              <a:defRPr/>
            </a:pPr>
            <a:r>
              <a:rPr lang="en-US" sz="8000" dirty="0">
                <a:solidFill>
                  <a:schemeClr val="tx1"/>
                </a:solidFill>
              </a:rPr>
              <a:t>Contract Term: January 1, 2019 – June 30, 2023 </a:t>
            </a:r>
          </a:p>
          <a:p>
            <a:pPr marL="566928" lvl="1" algn="l">
              <a:lnSpc>
                <a:spcPct val="200000"/>
              </a:lnSpc>
              <a:defRPr/>
            </a:pPr>
            <a:r>
              <a:rPr lang="en-US" sz="7600" dirty="0">
                <a:solidFill>
                  <a:schemeClr val="tx1"/>
                </a:solidFill>
              </a:rPr>
              <a:t>(with an Option for DYCD to Renew for up to an additional two years)</a:t>
            </a:r>
          </a:p>
          <a:p>
            <a:pPr marL="452628" indent="-342900" algn="l">
              <a:lnSpc>
                <a:spcPct val="200000"/>
              </a:lnSpc>
              <a:buFont typeface="Arial" panose="020B0604020202020204" pitchFamily="34" charset="0"/>
              <a:buChar char="•"/>
              <a:defRPr/>
            </a:pPr>
            <a:r>
              <a:rPr lang="en-US" sz="8000" dirty="0">
                <a:solidFill>
                  <a:schemeClr val="tx1"/>
                </a:solidFill>
              </a:rPr>
              <a:t>Questions: </a:t>
            </a:r>
            <a:r>
              <a:rPr lang="en-US" sz="8000" dirty="0">
                <a:solidFill>
                  <a:schemeClr val="tx1"/>
                </a:solidFill>
                <a:hlinkClick r:id="rId2"/>
              </a:rPr>
              <a:t>RFPquestions@dycd.nyc.gov</a:t>
            </a:r>
            <a:r>
              <a:rPr lang="en-US" sz="8000" dirty="0">
                <a:solidFill>
                  <a:schemeClr val="tx1"/>
                </a:solidFill>
              </a:rPr>
              <a:t> – (Must be received by September 14, 2018)</a:t>
            </a:r>
          </a:p>
          <a:p>
            <a:endParaRPr lang="en-US" sz="4000" dirty="0">
              <a:solidFill>
                <a:srgbClr val="3333FF"/>
              </a:solidFill>
            </a:endParaRPr>
          </a:p>
        </p:txBody>
      </p:sp>
      <p:pic>
        <p:nvPicPr>
          <p:cNvPr id="5" name="Picture 4" descr="dycd_color_mai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1328865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26FCC55-F225-447E-AA19-760095892BBA}" type="slidenum">
              <a:rPr lang="en-US" smtClean="0"/>
              <a:pPr/>
              <a:t>5</a:t>
            </a:fld>
            <a:endParaRPr lang="en-US" dirty="0"/>
          </a:p>
        </p:txBody>
      </p:sp>
      <p:sp>
        <p:nvSpPr>
          <p:cNvPr id="3" name="Subtitle 2"/>
          <p:cNvSpPr>
            <a:spLocks noGrp="1"/>
          </p:cNvSpPr>
          <p:nvPr>
            <p:ph type="subTitle" idx="1"/>
          </p:nvPr>
        </p:nvSpPr>
        <p:spPr/>
        <p:txBody>
          <a:bodyPr/>
          <a:lstStyle/>
          <a:p>
            <a:r>
              <a:rPr lang="en-US" dirty="0"/>
              <a:t>PROPOSING IN HHS ACCELERATOR</a:t>
            </a:r>
          </a:p>
        </p:txBody>
      </p:sp>
      <p:sp>
        <p:nvSpPr>
          <p:cNvPr id="6" name="Content Placeholder 5"/>
          <p:cNvSpPr>
            <a:spLocks noGrp="1"/>
          </p:cNvSpPr>
          <p:nvPr>
            <p:ph sz="quarter" idx="13"/>
          </p:nvPr>
        </p:nvSpPr>
        <p:spPr/>
        <p:txBody>
          <a:bodyPr>
            <a:normAutofit/>
          </a:bodyPr>
          <a:lstStyle/>
          <a:p>
            <a:r>
              <a:rPr lang="en-US" dirty="0"/>
              <a:t>The HHS Accelerator System was launched to simplify and improve the competitive contract process for Health and Human Service providers.</a:t>
            </a:r>
          </a:p>
          <a:p>
            <a:endParaRPr lang="en-US" dirty="0"/>
          </a:p>
        </p:txBody>
      </p:sp>
      <p:sp>
        <p:nvSpPr>
          <p:cNvPr id="5" name="Rectangle 4"/>
          <p:cNvSpPr/>
          <p:nvPr/>
        </p:nvSpPr>
        <p:spPr>
          <a:xfrm>
            <a:off x="4876800" y="2364903"/>
            <a:ext cx="3886200" cy="3502497"/>
          </a:xfrm>
          <a:prstGeom prst="rect">
            <a:avLst/>
          </a:prstGeom>
        </p:spPr>
        <p:txBody>
          <a:bodyPr wrap="square">
            <a:spAutoFit/>
          </a:bodyPr>
          <a:lstStyle/>
          <a:p>
            <a:pPr marL="285750" lvl="0" indent="-285750" fontAlgn="base">
              <a:spcBef>
                <a:spcPct val="20000"/>
              </a:spcBef>
              <a:spcAft>
                <a:spcPct val="0"/>
              </a:spcAft>
              <a:buFont typeface="Arial" panose="020B0604020202020204" pitchFamily="34" charset="0"/>
              <a:buChar char="•"/>
            </a:pPr>
            <a:r>
              <a:rPr lang="en-US" sz="1600" dirty="0">
                <a:solidFill>
                  <a:srgbClr val="333333"/>
                </a:solidFill>
                <a:latin typeface="Franklin Gothic Book" panose="020B0503020102020204" pitchFamily="34" charset="0"/>
              </a:rPr>
              <a:t>Agencies publish all Request for Proposals (RFP) Documents in the HHS Accelerator System. </a:t>
            </a:r>
          </a:p>
          <a:p>
            <a:pPr marL="285750" lvl="0" indent="-285750" fontAlgn="base">
              <a:spcBef>
                <a:spcPct val="20000"/>
              </a:spcBef>
              <a:spcAft>
                <a:spcPct val="0"/>
              </a:spcAft>
              <a:buFont typeface="Arial" panose="020B0604020202020204" pitchFamily="34" charset="0"/>
              <a:buChar char="•"/>
            </a:pPr>
            <a:endParaRPr lang="en-US" sz="1600" dirty="0">
              <a:solidFill>
                <a:srgbClr val="333333"/>
              </a:solidFill>
              <a:latin typeface="Franklin Gothic Book" panose="020B0503020102020204" pitchFamily="34" charset="0"/>
            </a:endParaRPr>
          </a:p>
          <a:p>
            <a:pPr marL="285750" lvl="0" indent="-285750" fontAlgn="base">
              <a:spcBef>
                <a:spcPct val="20000"/>
              </a:spcBef>
              <a:spcAft>
                <a:spcPct val="0"/>
              </a:spcAft>
              <a:buFont typeface="Arial" panose="020B0604020202020204" pitchFamily="34" charset="0"/>
              <a:buChar char="•"/>
            </a:pPr>
            <a:r>
              <a:rPr lang="en-US" sz="1600" dirty="0">
                <a:solidFill>
                  <a:srgbClr val="333333"/>
                </a:solidFill>
                <a:latin typeface="Franklin Gothic Book" panose="020B0503020102020204" pitchFamily="34" charset="0"/>
              </a:rPr>
              <a:t>Prequalified providers approved for relevant Services are “Eligible to Propose” and can submit proposal(s) after RFPs are released.</a:t>
            </a:r>
          </a:p>
          <a:p>
            <a:pPr marL="285750" lvl="0" indent="-285750" fontAlgn="base">
              <a:spcBef>
                <a:spcPct val="20000"/>
              </a:spcBef>
              <a:spcAft>
                <a:spcPct val="0"/>
              </a:spcAft>
              <a:buFont typeface="Arial" panose="020B0604020202020204" pitchFamily="34" charset="0"/>
              <a:buChar char="•"/>
            </a:pPr>
            <a:endParaRPr lang="en-US" sz="1600" dirty="0">
              <a:solidFill>
                <a:srgbClr val="333333"/>
              </a:solidFill>
              <a:latin typeface="Franklin Gothic Book" panose="020B0503020102020204" pitchFamily="34" charset="0"/>
            </a:endParaRPr>
          </a:p>
          <a:p>
            <a:pPr marL="285750" lvl="0" indent="-285750" fontAlgn="base">
              <a:spcBef>
                <a:spcPct val="20000"/>
              </a:spcBef>
              <a:spcAft>
                <a:spcPct val="0"/>
              </a:spcAft>
              <a:buFont typeface="Arial" panose="020B0604020202020204" pitchFamily="34" charset="0"/>
              <a:buChar char="•"/>
            </a:pPr>
            <a:r>
              <a:rPr lang="en-US" sz="1600" u="sng" dirty="0">
                <a:solidFill>
                  <a:srgbClr val="333333"/>
                </a:solidFill>
                <a:latin typeface="Franklin Gothic Medium" panose="020B0603020102020204" pitchFamily="34" charset="0"/>
              </a:rPr>
              <a:t>Providers must submit proposals through the HHS Accelerator System by the proposal due date and time (2 pm).</a:t>
            </a:r>
          </a:p>
          <a:p>
            <a:pPr lvl="0" fontAlgn="base">
              <a:spcBef>
                <a:spcPct val="20000"/>
              </a:spcBef>
              <a:spcAft>
                <a:spcPct val="0"/>
              </a:spcAft>
            </a:pPr>
            <a:endParaRPr lang="en-US" sz="1400" u="sng" dirty="0">
              <a:solidFill>
                <a:srgbClr val="333333"/>
              </a:solidFill>
              <a:latin typeface="Franklin Gothic Medium" panose="020B0603020102020204" pitchFamily="34" charset="0"/>
            </a:endParaRP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6152" r="5916"/>
          <a:stretch/>
        </p:blipFill>
        <p:spPr>
          <a:xfrm>
            <a:off x="685800" y="2369216"/>
            <a:ext cx="3962400" cy="3117184"/>
          </a:xfrm>
          <a:prstGeom prst="rect">
            <a:avLst/>
          </a:prstGeom>
          <a:ln w="12700">
            <a:solidFill>
              <a:srgbClr val="7F7F7F"/>
            </a:solidFill>
          </a:ln>
          <a:effectLst>
            <a:outerShdw blurRad="50800" dist="50800" dir="8100000" algn="tr" rotWithShape="0">
              <a:prstClr val="black">
                <a:alpha val="37000"/>
              </a:prstClr>
            </a:outerShdw>
          </a:effectLst>
        </p:spPr>
      </p:pic>
      <p:sp>
        <p:nvSpPr>
          <p:cNvPr id="8" name="TextBox 7"/>
          <p:cNvSpPr txBox="1"/>
          <p:nvPr/>
        </p:nvSpPr>
        <p:spPr>
          <a:xfrm>
            <a:off x="685800" y="5638800"/>
            <a:ext cx="4114800" cy="923330"/>
          </a:xfrm>
          <a:prstGeom prst="rect">
            <a:avLst/>
          </a:prstGeom>
          <a:noFill/>
        </p:spPr>
        <p:txBody>
          <a:bodyPr wrap="square" rtlCol="0">
            <a:spAutoFit/>
          </a:bodyPr>
          <a:lstStyle/>
          <a:p>
            <a:r>
              <a:rPr lang="en-US" dirty="0">
                <a:solidFill>
                  <a:srgbClr val="548DD4"/>
                </a:solidFill>
                <a:latin typeface="Franklin Gothic Demi" panose="020B0703020102020204" pitchFamily="34" charset="0"/>
              </a:rPr>
              <a:t>Need Help? </a:t>
            </a:r>
          </a:p>
          <a:p>
            <a:r>
              <a:rPr lang="en-US" dirty="0">
                <a:latin typeface="Franklin Gothic Book" panose="020B0503020102020204" pitchFamily="34" charset="0"/>
              </a:rPr>
              <a:t>Contact: </a:t>
            </a:r>
            <a:r>
              <a:rPr lang="en-US" dirty="0">
                <a:latin typeface="Franklin Gothic Book" panose="020B0503020102020204" pitchFamily="34" charset="0"/>
                <a:hlinkClick r:id="rId3"/>
              </a:rPr>
              <a:t>help@mocs.nyc.gov</a:t>
            </a:r>
            <a:r>
              <a:rPr lang="en-US" dirty="0">
                <a:latin typeface="Franklin Gothic Book" panose="020B0503020102020204" pitchFamily="34" charset="0"/>
              </a:rPr>
              <a:t> </a:t>
            </a:r>
          </a:p>
          <a:p>
            <a:endParaRPr lang="en-US" dirty="0">
              <a:latin typeface="Franklin Gothic Book" panose="020B0503020102020204" pitchFamily="34" charset="0"/>
            </a:endParaRPr>
          </a:p>
        </p:txBody>
      </p:sp>
    </p:spTree>
    <p:extLst>
      <p:ext uri="{BB962C8B-B14F-4D97-AF65-F5344CB8AC3E}">
        <p14:creationId xmlns:p14="http://schemas.microsoft.com/office/powerpoint/2010/main" val="370412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153400" cy="1371600"/>
          </a:xfrm>
        </p:spPr>
        <p:txBody>
          <a:bodyPr>
            <a:noAutofit/>
          </a:bodyPr>
          <a:lstStyle/>
          <a:p>
            <a:br>
              <a:rPr lang="en-US" sz="3000" b="1" u="sng" dirty="0"/>
            </a:br>
            <a:br>
              <a:rPr lang="en-US" sz="3000" b="1" u="sng" dirty="0"/>
            </a:br>
            <a:br>
              <a:rPr lang="en-US" sz="3000" b="1" u="sng" dirty="0"/>
            </a:br>
            <a:r>
              <a:rPr lang="en-US" sz="3000" b="1" u="sng" dirty="0"/>
              <a:t>RFP Basics</a:t>
            </a:r>
            <a:br>
              <a:rPr lang="en-US" sz="3000" b="1" u="sng" dirty="0"/>
            </a:br>
            <a:br>
              <a:rPr lang="en-US" sz="3000" b="1" u="sng" dirty="0"/>
            </a:br>
            <a:endParaRPr lang="en-US" sz="3000" b="1" u="sng" dirty="0"/>
          </a:p>
        </p:txBody>
      </p:sp>
      <p:sp>
        <p:nvSpPr>
          <p:cNvPr id="3" name="Content Placeholder 2"/>
          <p:cNvSpPr>
            <a:spLocks noGrp="1"/>
          </p:cNvSpPr>
          <p:nvPr>
            <p:ph idx="1"/>
          </p:nvPr>
        </p:nvSpPr>
        <p:spPr>
          <a:xfrm>
            <a:off x="228600" y="1219200"/>
            <a:ext cx="8534400" cy="5257800"/>
          </a:xfrm>
        </p:spPr>
        <p:txBody>
          <a:bodyPr>
            <a:normAutofit fontScale="25000" lnSpcReduction="20000"/>
          </a:bodyPr>
          <a:lstStyle/>
          <a:p>
            <a:pPr algn="just" fontAlgn="t"/>
            <a:r>
              <a:rPr lang="en-US" sz="8000" dirty="0"/>
              <a:t>Contracts will be awarded for </a:t>
            </a:r>
            <a:r>
              <a:rPr lang="en-US" sz="8000" b="1" dirty="0"/>
              <a:t>Crisis Services </a:t>
            </a:r>
            <a:r>
              <a:rPr lang="en-US" sz="8000" dirty="0"/>
              <a:t>and </a:t>
            </a:r>
            <a:r>
              <a:rPr lang="en-US" sz="8000" b="1" dirty="0"/>
              <a:t>TIL </a:t>
            </a:r>
            <a:r>
              <a:rPr lang="en-US" sz="8000" dirty="0"/>
              <a:t>programs serving </a:t>
            </a:r>
            <a:r>
              <a:rPr lang="en-US" sz="8000" b="1" dirty="0"/>
              <a:t>Homeless Young Adults </a:t>
            </a:r>
            <a:r>
              <a:rPr lang="en-US" sz="8000" dirty="0"/>
              <a:t>(</a:t>
            </a:r>
            <a:r>
              <a:rPr lang="en-US" sz="8000" b="1" dirty="0"/>
              <a:t>HYA</a:t>
            </a:r>
            <a:r>
              <a:rPr lang="en-US" sz="8000" dirty="0"/>
              <a:t>) </a:t>
            </a:r>
            <a:r>
              <a:rPr lang="en-US" sz="8000" b="1" dirty="0"/>
              <a:t>21-24 years of age</a:t>
            </a:r>
          </a:p>
          <a:p>
            <a:pPr marL="0" indent="0" algn="just" fontAlgn="t">
              <a:buNone/>
            </a:pPr>
            <a:endParaRPr lang="en-US" sz="8000" dirty="0"/>
          </a:p>
          <a:p>
            <a:pPr algn="just" fontAlgn="t"/>
            <a:r>
              <a:rPr lang="en-US" sz="8000" b="1" dirty="0"/>
              <a:t>Single competition </a:t>
            </a:r>
            <a:r>
              <a:rPr lang="en-US" sz="8000" dirty="0"/>
              <a:t>covers both types of residential services   </a:t>
            </a:r>
            <a:r>
              <a:rPr lang="en-US" sz="7200" dirty="0"/>
              <a:t>(A separate proposal must be submitted for each site and bed type)</a:t>
            </a:r>
          </a:p>
          <a:p>
            <a:pPr marL="0" indent="0" algn="just" fontAlgn="t">
              <a:buNone/>
            </a:pPr>
            <a:endParaRPr lang="en-US" sz="8000" dirty="0"/>
          </a:p>
          <a:p>
            <a:pPr algn="just" fontAlgn="t"/>
            <a:r>
              <a:rPr lang="en-US" sz="8000" b="1" dirty="0"/>
              <a:t>Anticipated Contract Term</a:t>
            </a:r>
            <a:r>
              <a:rPr lang="en-US" sz="8000" dirty="0"/>
              <a:t>: January 1, 2019 to June 30, 2023</a:t>
            </a:r>
          </a:p>
          <a:p>
            <a:pPr marL="457200" lvl="1" indent="0" algn="just" fontAlgn="t">
              <a:buNone/>
            </a:pPr>
            <a:r>
              <a:rPr lang="en-US" sz="7200" dirty="0"/>
              <a:t>(with an option for DYCD to renew for up to two additional years)</a:t>
            </a:r>
          </a:p>
          <a:p>
            <a:pPr marL="0" indent="0" algn="just" fontAlgn="t">
              <a:buNone/>
            </a:pPr>
            <a:endParaRPr lang="en-US" sz="8000" dirty="0"/>
          </a:p>
          <a:p>
            <a:pPr algn="just" fontAlgn="t"/>
            <a:r>
              <a:rPr lang="en-US" sz="8000" b="1" dirty="0"/>
              <a:t>Price per bed for FY19 </a:t>
            </a:r>
            <a:r>
              <a:rPr lang="en-US" sz="8000" dirty="0"/>
              <a:t>(1/1/19 to 6/30/19): </a:t>
            </a:r>
            <a:r>
              <a:rPr lang="en-US" sz="8000" b="1" dirty="0"/>
              <a:t>$49,595</a:t>
            </a:r>
          </a:p>
          <a:p>
            <a:pPr algn="just" fontAlgn="t"/>
            <a:endParaRPr lang="en-US" sz="8000" dirty="0"/>
          </a:p>
          <a:p>
            <a:pPr algn="just" fontAlgn="t"/>
            <a:r>
              <a:rPr lang="en-US" sz="8000" b="1" dirty="0"/>
              <a:t>Price per bed FY20-FY23: $50,410 </a:t>
            </a:r>
            <a:r>
              <a:rPr lang="en-US" sz="8000" dirty="0"/>
              <a:t>to reflect cost of living adjustments and increases in indirect costs</a:t>
            </a:r>
          </a:p>
          <a:p>
            <a:pPr marL="0" indent="0" algn="just" fontAlgn="t">
              <a:buNone/>
            </a:pPr>
            <a:endParaRPr lang="en-US" sz="8000" dirty="0"/>
          </a:p>
          <a:p>
            <a:pPr algn="just" fontAlgn="t"/>
            <a:r>
              <a:rPr lang="en-US" sz="8000" b="1" dirty="0"/>
              <a:t>Minimum of three (3) awards </a:t>
            </a:r>
            <a:r>
              <a:rPr lang="en-US" sz="8000" dirty="0"/>
              <a:t>for a combined total of 60 beds (20 Crisis Services beds and 40 TIL beds) is anticipated</a:t>
            </a:r>
          </a:p>
          <a:p>
            <a:pPr marL="0" indent="0" fontAlgn="t">
              <a:buNone/>
            </a:pPr>
            <a:endParaRPr lang="en-US" sz="2800" i="1" dirty="0"/>
          </a:p>
          <a:p>
            <a:pPr marL="0" indent="0">
              <a:buNone/>
            </a:pPr>
            <a:r>
              <a:rPr lang="en-US" sz="3600" dirty="0"/>
              <a:t> </a:t>
            </a:r>
          </a:p>
          <a:p>
            <a:pPr marL="0" indent="0">
              <a:buNone/>
            </a:pPr>
            <a:endParaRPr lang="en-US" sz="3600"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0261D83E-1D0D-43C5-809A-3DC090F500A7}" type="slidenum">
              <a:rPr lang="en-US" smtClean="0"/>
              <a:t>6</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1557797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sz="3000" b="1" u="sng" dirty="0"/>
              <a:t>Program Goals</a:t>
            </a:r>
          </a:p>
        </p:txBody>
      </p:sp>
      <p:sp>
        <p:nvSpPr>
          <p:cNvPr id="3" name="Content Placeholder 2"/>
          <p:cNvSpPr>
            <a:spLocks noGrp="1"/>
          </p:cNvSpPr>
          <p:nvPr>
            <p:ph idx="1"/>
          </p:nvPr>
        </p:nvSpPr>
        <p:spPr>
          <a:xfrm>
            <a:off x="457200" y="1036637"/>
            <a:ext cx="8229600" cy="5211763"/>
          </a:xfrm>
        </p:spPr>
        <p:txBody>
          <a:bodyPr>
            <a:noAutofit/>
          </a:bodyPr>
          <a:lstStyle/>
          <a:p>
            <a:r>
              <a:rPr lang="en-US" sz="2000" dirty="0"/>
              <a:t>Provide safe and welcoming environment  for all HYA</a:t>
            </a:r>
          </a:p>
          <a:p>
            <a:pPr marL="0" indent="0">
              <a:buNone/>
            </a:pPr>
            <a:endParaRPr lang="en-US" sz="2000" dirty="0"/>
          </a:p>
          <a:p>
            <a:r>
              <a:rPr lang="en-US" sz="2000" dirty="0"/>
              <a:t>Adopt DYCD’s “Promote the Positive” approach (see link to the Promote the Positive Flipbook in Section 3 of the RFP under “Resources”)</a:t>
            </a:r>
          </a:p>
          <a:p>
            <a:pPr marL="0" indent="0">
              <a:buNone/>
            </a:pPr>
            <a:endParaRPr lang="en-US" sz="2000" dirty="0"/>
          </a:p>
          <a:p>
            <a:r>
              <a:rPr lang="en-US" sz="2000" dirty="0"/>
              <a:t>Address health and mental health needs directly and through referrals</a:t>
            </a:r>
          </a:p>
          <a:p>
            <a:pPr marL="0" indent="0">
              <a:buNone/>
            </a:pPr>
            <a:endParaRPr lang="en-US" sz="2000" dirty="0"/>
          </a:p>
          <a:p>
            <a:r>
              <a:rPr lang="en-US" sz="2000" dirty="0"/>
              <a:t>Facilitate participant access to additional resources through robust community partnerships</a:t>
            </a:r>
          </a:p>
          <a:p>
            <a:pPr marL="0" indent="0">
              <a:buNone/>
            </a:pPr>
            <a:endParaRPr lang="en-US" sz="2000" dirty="0"/>
          </a:p>
          <a:p>
            <a:r>
              <a:rPr lang="en-US" sz="2000" dirty="0"/>
              <a:t>Enable HYA to progress towards stability, economic self-sufficiency and successful independent living</a:t>
            </a:r>
          </a:p>
          <a:p>
            <a:pPr marL="0" indent="0">
              <a:buNone/>
            </a:pPr>
            <a:endParaRPr lang="en-US" sz="2000" dirty="0"/>
          </a:p>
          <a:p>
            <a:r>
              <a:rPr lang="en-US" sz="2000" dirty="0"/>
              <a:t>Strive to strengthen family connectedness, defining family broadly to include wider kinship groups and significant non-related caring adults</a:t>
            </a:r>
          </a:p>
        </p:txBody>
      </p:sp>
      <p:sp>
        <p:nvSpPr>
          <p:cNvPr id="4" name="Slide Number Placeholder 3"/>
          <p:cNvSpPr>
            <a:spLocks noGrp="1"/>
          </p:cNvSpPr>
          <p:nvPr>
            <p:ph type="sldNum" sz="quarter" idx="12"/>
          </p:nvPr>
        </p:nvSpPr>
        <p:spPr/>
        <p:txBody>
          <a:bodyPr/>
          <a:lstStyle/>
          <a:p>
            <a:fld id="{0261D83E-1D0D-43C5-809A-3DC090F500A7}" type="slidenum">
              <a:rPr lang="en-US" smtClean="0"/>
              <a:t>7</a:t>
            </a:fld>
            <a:endParaRPr lang="en-US"/>
          </a:p>
        </p:txBody>
      </p:sp>
      <p:pic>
        <p:nvPicPr>
          <p:cNvPr id="6" name="Picture 5"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2723259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1173162"/>
          </a:xfrm>
        </p:spPr>
        <p:txBody>
          <a:bodyPr>
            <a:normAutofit/>
          </a:bodyPr>
          <a:lstStyle/>
          <a:p>
            <a:r>
              <a:rPr lang="en-US" sz="3000" b="1" u="sng" dirty="0"/>
              <a:t>Program Approach</a:t>
            </a:r>
            <a:br>
              <a:rPr lang="en-US" sz="3000" b="1" u="sng" dirty="0"/>
            </a:br>
            <a:endParaRPr lang="en-US" sz="3000" u="sng" dirty="0"/>
          </a:p>
        </p:txBody>
      </p:sp>
      <p:sp>
        <p:nvSpPr>
          <p:cNvPr id="3" name="Content Placeholder 2"/>
          <p:cNvSpPr>
            <a:spLocks noGrp="1"/>
          </p:cNvSpPr>
          <p:nvPr>
            <p:ph idx="1"/>
          </p:nvPr>
        </p:nvSpPr>
        <p:spPr>
          <a:xfrm>
            <a:off x="457200" y="1219200"/>
            <a:ext cx="8229600" cy="4906963"/>
          </a:xfrm>
        </p:spPr>
        <p:txBody>
          <a:bodyPr>
            <a:normAutofit/>
          </a:bodyPr>
          <a:lstStyle/>
          <a:p>
            <a:pPr marL="0" indent="0">
              <a:spcBef>
                <a:spcPts val="0"/>
              </a:spcBef>
              <a:buNone/>
            </a:pPr>
            <a:endParaRPr lang="en-US" sz="2400" dirty="0"/>
          </a:p>
          <a:p>
            <a:pPr>
              <a:spcBef>
                <a:spcPts val="0"/>
              </a:spcBef>
            </a:pPr>
            <a:r>
              <a:rPr lang="en-US" sz="2000" dirty="0"/>
              <a:t>Adopt strengths-based and trauma-informed approaches that focus on relationship-building, responsible decision-making, and development of abilities to set and achieve goals</a:t>
            </a:r>
          </a:p>
          <a:p>
            <a:pPr marL="0" indent="0">
              <a:spcBef>
                <a:spcPts val="0"/>
              </a:spcBef>
              <a:buNone/>
            </a:pPr>
            <a:endParaRPr lang="en-US" sz="2000" dirty="0"/>
          </a:p>
          <a:p>
            <a:pPr>
              <a:spcBef>
                <a:spcPts val="0"/>
              </a:spcBef>
            </a:pPr>
            <a:r>
              <a:rPr lang="en-US" sz="2000" dirty="0"/>
              <a:t>Ensure that staff make all HYA feel safe and welcome, through training, protocols and effective supervision</a:t>
            </a:r>
          </a:p>
          <a:p>
            <a:pPr marL="0" indent="0">
              <a:spcBef>
                <a:spcPts val="0"/>
              </a:spcBef>
              <a:buNone/>
            </a:pPr>
            <a:endParaRPr lang="en-US" sz="2000" dirty="0"/>
          </a:p>
          <a:p>
            <a:pPr>
              <a:spcBef>
                <a:spcPts val="0"/>
              </a:spcBef>
            </a:pPr>
            <a:r>
              <a:rPr lang="en-US" sz="2000" dirty="0"/>
              <a:t>Help participants rebuild family connections (unless inappropriate due to histories of abuse/violence) using DYCD’s online toolkit “Circles of Support”</a:t>
            </a:r>
          </a:p>
          <a:p>
            <a:pPr marL="0" indent="0">
              <a:spcBef>
                <a:spcPts val="0"/>
              </a:spcBef>
              <a:buNone/>
            </a:pPr>
            <a:endParaRPr lang="en-US" sz="2400" dirty="0"/>
          </a:p>
          <a:p>
            <a:endParaRPr lang="en-US" dirty="0"/>
          </a:p>
        </p:txBody>
      </p:sp>
      <p:sp>
        <p:nvSpPr>
          <p:cNvPr id="4" name="Slide Number Placeholder 3"/>
          <p:cNvSpPr>
            <a:spLocks noGrp="1"/>
          </p:cNvSpPr>
          <p:nvPr>
            <p:ph type="sldNum" sz="quarter" idx="12"/>
          </p:nvPr>
        </p:nvSpPr>
        <p:spPr/>
        <p:txBody>
          <a:bodyPr/>
          <a:lstStyle/>
          <a:p>
            <a:fld id="{0261D83E-1D0D-43C5-809A-3DC090F500A7}" type="slidenum">
              <a:rPr lang="en-US" smtClean="0"/>
              <a:t>8</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1419601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br>
              <a:rPr lang="en-US" sz="3000" b="1" u="sng" dirty="0"/>
            </a:br>
            <a:r>
              <a:rPr lang="en-US" sz="3000" b="1" u="sng" dirty="0"/>
              <a:t>Organizational Experience </a:t>
            </a:r>
            <a:br>
              <a:rPr lang="en-US" sz="3000" b="1" u="sng" dirty="0"/>
            </a:br>
            <a:r>
              <a:rPr lang="en-US" sz="3000" b="1" u="sng" dirty="0"/>
              <a:t> </a:t>
            </a:r>
            <a:br>
              <a:rPr lang="en-US" sz="3000" u="sng" dirty="0"/>
            </a:br>
            <a:endParaRPr lang="en-US" sz="3000" u="sng" dirty="0"/>
          </a:p>
        </p:txBody>
      </p:sp>
      <p:sp>
        <p:nvSpPr>
          <p:cNvPr id="3" name="Content Placeholder 2"/>
          <p:cNvSpPr>
            <a:spLocks noGrp="1"/>
          </p:cNvSpPr>
          <p:nvPr>
            <p:ph idx="1"/>
          </p:nvPr>
        </p:nvSpPr>
        <p:spPr>
          <a:xfrm>
            <a:off x="457200" y="1447800"/>
            <a:ext cx="8229600" cy="4678363"/>
          </a:xfrm>
        </p:spPr>
        <p:txBody>
          <a:bodyPr>
            <a:noAutofit/>
          </a:bodyPr>
          <a:lstStyle/>
          <a:p>
            <a:pPr marL="0" indent="0">
              <a:buNone/>
            </a:pPr>
            <a:r>
              <a:rPr lang="en-US" sz="2400" b="1" dirty="0"/>
              <a:t>Key expectations</a:t>
            </a:r>
          </a:p>
          <a:p>
            <a:pPr marL="0" indent="0">
              <a:buNone/>
            </a:pPr>
            <a:endParaRPr lang="en-US" sz="2400" b="1" dirty="0"/>
          </a:p>
          <a:p>
            <a:r>
              <a:rPr lang="en-US" sz="2000" b="1" dirty="0"/>
              <a:t>Minimum of 3 years of experience within last 5 </a:t>
            </a:r>
            <a:r>
              <a:rPr lang="en-US" sz="2000" dirty="0"/>
              <a:t>providing services to at-risk, vulnerable youth or young adults, including development of individualized service plans (ISPs)</a:t>
            </a:r>
          </a:p>
          <a:p>
            <a:pPr marL="0" indent="0">
              <a:buNone/>
            </a:pPr>
            <a:endParaRPr lang="en-US" sz="2000" dirty="0"/>
          </a:p>
          <a:p>
            <a:r>
              <a:rPr lang="en-US" sz="2000" b="1" dirty="0"/>
              <a:t>Experience providing services to LGBTQ</a:t>
            </a:r>
            <a:r>
              <a:rPr lang="en-US" sz="2000" dirty="0"/>
              <a:t> youth or young adults and other vulnerable groups</a:t>
            </a:r>
          </a:p>
          <a:p>
            <a:endParaRPr lang="en-US" sz="2000" dirty="0"/>
          </a:p>
          <a:p>
            <a:r>
              <a:rPr lang="en-US" sz="2000" b="1" dirty="0"/>
              <a:t>History of successful collaboration </a:t>
            </a:r>
            <a:r>
              <a:rPr lang="en-US" sz="2000" dirty="0"/>
              <a:t>with other community-based organizations and agencies and meeting funders’ performance targets</a:t>
            </a:r>
          </a:p>
        </p:txBody>
      </p:sp>
      <p:sp>
        <p:nvSpPr>
          <p:cNvPr id="4" name="Slide Number Placeholder 3"/>
          <p:cNvSpPr>
            <a:spLocks noGrp="1"/>
          </p:cNvSpPr>
          <p:nvPr>
            <p:ph type="sldNum" sz="quarter" idx="12"/>
          </p:nvPr>
        </p:nvSpPr>
        <p:spPr/>
        <p:txBody>
          <a:bodyPr/>
          <a:lstStyle/>
          <a:p>
            <a:fld id="{0261D83E-1D0D-43C5-809A-3DC090F500A7}" type="slidenum">
              <a:rPr lang="en-US" smtClean="0"/>
              <a:t>9</a:t>
            </a:fld>
            <a:endParaRPr lang="en-US"/>
          </a:p>
        </p:txBody>
      </p:sp>
      <p:pic>
        <p:nvPicPr>
          <p:cNvPr id="5" name="Picture 4" descr="dycd_color_main"/>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4800"/>
            <a:ext cx="990600" cy="685800"/>
          </a:xfrm>
          <a:prstGeom prst="rect">
            <a:avLst/>
          </a:prstGeom>
          <a:noFill/>
          <a:ln>
            <a:noFill/>
          </a:ln>
        </p:spPr>
      </p:pic>
    </p:spTree>
    <p:extLst>
      <p:ext uri="{BB962C8B-B14F-4D97-AF65-F5344CB8AC3E}">
        <p14:creationId xmlns:p14="http://schemas.microsoft.com/office/powerpoint/2010/main" val="17809504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2517</TotalTime>
  <Words>1424</Words>
  <Application>Microsoft Office PowerPoint</Application>
  <PresentationFormat>On-screen Show (4:3)</PresentationFormat>
  <Paragraphs>214</Paragraphs>
  <Slides>20</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20</vt:i4>
      </vt:variant>
    </vt:vector>
  </HeadingPairs>
  <TitlesOfParts>
    <vt:vector size="32" baseType="lpstr">
      <vt:lpstr>Arial</vt:lpstr>
      <vt:lpstr>Arial Black</vt:lpstr>
      <vt:lpstr>Calibri</vt:lpstr>
      <vt:lpstr>Century Gothic</vt:lpstr>
      <vt:lpstr>Franklin Gothic Book</vt:lpstr>
      <vt:lpstr>Franklin Gothic Demi</vt:lpstr>
      <vt:lpstr>Franklin Gothic Demi Cond</vt:lpstr>
      <vt:lpstr>Franklin Gothic Medium</vt:lpstr>
      <vt:lpstr>Futura Bk</vt:lpstr>
      <vt:lpstr>Times New Roman</vt:lpstr>
      <vt:lpstr>Wingdings</vt:lpstr>
      <vt:lpstr>Office Theme</vt:lpstr>
      <vt:lpstr>        </vt:lpstr>
      <vt:lpstr> DYCD’s Mission and Vision </vt:lpstr>
      <vt:lpstr>Agenda</vt:lpstr>
      <vt:lpstr>Timeline  </vt:lpstr>
      <vt:lpstr>PowerPoint Presentation</vt:lpstr>
      <vt:lpstr>   RFP Basics  </vt:lpstr>
      <vt:lpstr>Program Goals</vt:lpstr>
      <vt:lpstr>Program Approach </vt:lpstr>
      <vt:lpstr> Organizational Experience    </vt:lpstr>
      <vt:lpstr> Target Population, Service Levels,  Hours of Operation </vt:lpstr>
      <vt:lpstr> Program Services Brief Overview </vt:lpstr>
      <vt:lpstr> Program Services Brief  Overview (Contd.)</vt:lpstr>
      <vt:lpstr>Program Services Brief  Overview (Contd.)</vt:lpstr>
      <vt:lpstr>Staffing</vt:lpstr>
      <vt:lpstr> Community Partnerships </vt:lpstr>
      <vt:lpstr>Program Facility</vt:lpstr>
      <vt:lpstr>           </vt:lpstr>
      <vt:lpstr>   NYC Liability Insurance Requirement   </vt:lpstr>
      <vt:lpstr>PowerPoint Presentation</vt:lpstr>
      <vt:lpstr>Questions?</vt:lpstr>
    </vt:vector>
  </TitlesOfParts>
  <Company>DYCD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Cressida Wasserman</dc:creator>
  <cp:lastModifiedBy>Corniel, Cristian (DYCD)</cp:lastModifiedBy>
  <cp:revision>125</cp:revision>
  <cp:lastPrinted>2018-09-07T17:49:11Z</cp:lastPrinted>
  <dcterms:created xsi:type="dcterms:W3CDTF">2017-12-13T17:27:45Z</dcterms:created>
  <dcterms:modified xsi:type="dcterms:W3CDTF">2018-09-17T19:39:28Z</dcterms:modified>
</cp:coreProperties>
</file>