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57" r:id="rId4"/>
    <p:sldId id="260" r:id="rId5"/>
    <p:sldId id="316" r:id="rId6"/>
    <p:sldId id="332" r:id="rId7"/>
    <p:sldId id="333" r:id="rId8"/>
    <p:sldId id="334" r:id="rId9"/>
    <p:sldId id="317" r:id="rId10"/>
    <p:sldId id="318" r:id="rId11"/>
    <p:sldId id="335" r:id="rId12"/>
    <p:sldId id="336" r:id="rId13"/>
    <p:sldId id="337" r:id="rId14"/>
    <p:sldId id="261" r:id="rId15"/>
    <p:sldId id="269" r:id="rId16"/>
    <p:sldId id="268" r:id="rId17"/>
    <p:sldId id="274" r:id="rId18"/>
    <p:sldId id="267" r:id="rId19"/>
    <p:sldId id="266" r:id="rId20"/>
    <p:sldId id="331" r:id="rId21"/>
    <p:sldId id="265" r:id="rId22"/>
    <p:sldId id="272" r:id="rId23"/>
    <p:sldId id="264" r:id="rId24"/>
    <p:sldId id="263" r:id="rId25"/>
    <p:sldId id="273" r:id="rId26"/>
    <p:sldId id="275" r:id="rId27"/>
    <p:sldId id="308" r:id="rId28"/>
    <p:sldId id="304" r:id="rId29"/>
    <p:sldId id="305" r:id="rId30"/>
    <p:sldId id="306" r:id="rId31"/>
    <p:sldId id="307" r:id="rId32"/>
    <p:sldId id="327" r:id="rId33"/>
    <p:sldId id="338" r:id="rId34"/>
    <p:sldId id="326" r:id="rId35"/>
    <p:sldId id="325"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0" autoAdjust="0"/>
    <p:restoredTop sz="94660"/>
  </p:normalViewPr>
  <p:slideViewPr>
    <p:cSldViewPr snapToGrid="0">
      <p:cViewPr varScale="1">
        <p:scale>
          <a:sx n="156" d="100"/>
          <a:sy n="156" d="100"/>
        </p:scale>
        <p:origin x="15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8B54-0DFF-464E-86D6-A62297A0B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79596-38F9-4BE6-8958-9F387C1C1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C5FE2-6C15-4A4B-8F6F-FD80A0B7C673}"/>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5" name="Footer Placeholder 4">
            <a:extLst>
              <a:ext uri="{FF2B5EF4-FFF2-40B4-BE49-F238E27FC236}">
                <a16:creationId xmlns:a16="http://schemas.microsoft.com/office/drawing/2014/main" id="{FC8C0327-4434-4593-9251-7A22A2769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C41A0-D582-40E0-94EB-83D89BEFA6C1}"/>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16250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F19-72BD-4854-AE96-5A77F9101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F22F9B-0BE6-4CB3-AB6A-9AD8120DE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18CA7-FA34-4CD9-863F-8C18A18EBD9C}"/>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5" name="Footer Placeholder 4">
            <a:extLst>
              <a:ext uri="{FF2B5EF4-FFF2-40B4-BE49-F238E27FC236}">
                <a16:creationId xmlns:a16="http://schemas.microsoft.com/office/drawing/2014/main" id="{C6520E30-2C25-47F3-8929-31B925186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EC392-CE54-4A91-91E6-0B63FFEB8AA4}"/>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89507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84B7E-33BD-4BDF-9F94-3646312482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7C58C-F619-40F4-982F-C4E31BD12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1575F-0453-4D18-99A1-08F2A02DB65C}"/>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5" name="Footer Placeholder 4">
            <a:extLst>
              <a:ext uri="{FF2B5EF4-FFF2-40B4-BE49-F238E27FC236}">
                <a16:creationId xmlns:a16="http://schemas.microsoft.com/office/drawing/2014/main" id="{391F9B5C-7F75-44DC-B42C-353B56F27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F97DA-AB70-4BCA-B111-959CCDC1EEE1}"/>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342151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8045-4A9B-4AD3-907B-2AF3A87BA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7B721-AC6C-4DBE-B410-1E1EF3B034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4777D-12F6-4D23-A9F6-FF2D332E5D99}"/>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5" name="Footer Placeholder 4">
            <a:extLst>
              <a:ext uri="{FF2B5EF4-FFF2-40B4-BE49-F238E27FC236}">
                <a16:creationId xmlns:a16="http://schemas.microsoft.com/office/drawing/2014/main" id="{13CEF153-BC49-4D02-86AF-B7581E2E4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776AE-F5A7-4FC0-8D43-0BB86AD29C35}"/>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409644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7C2A-BE64-4205-A062-04F352F93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B9EA4-02E4-45A1-A426-0950458DB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3BEC8B-0FFB-42D1-8106-098003130F95}"/>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5" name="Footer Placeholder 4">
            <a:extLst>
              <a:ext uri="{FF2B5EF4-FFF2-40B4-BE49-F238E27FC236}">
                <a16:creationId xmlns:a16="http://schemas.microsoft.com/office/drawing/2014/main" id="{E39EA666-13C8-4B58-B7B5-E06843858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C9E7C-297B-4DDF-A816-2E2D9F9001BB}"/>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393283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C747-7374-4D99-AE04-B7A2C0EF4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2B9BC-534D-4CBB-B940-7FEBD1C74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43AFF-F07F-4ACE-9703-D9B4BC9EA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455DD-6B7A-4A08-9ED6-28818EC9AACE}"/>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6" name="Footer Placeholder 5">
            <a:extLst>
              <a:ext uri="{FF2B5EF4-FFF2-40B4-BE49-F238E27FC236}">
                <a16:creationId xmlns:a16="http://schemas.microsoft.com/office/drawing/2014/main" id="{40D0DA58-7655-4DD9-A217-93589D341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41261-3336-4722-8AA5-B98648D48A28}"/>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161645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075-430E-441E-A91B-5E3947FE6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12BA62-52FC-45A9-B091-873F597B7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F24AB8-9EA9-468B-80FD-10941E6BF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E4ACC-EE86-40DA-9AFD-1A18B5A01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348B45-5097-4A5C-B0CE-1B0A37327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7908-875B-48CC-9BB2-E75805402888}"/>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8" name="Footer Placeholder 7">
            <a:extLst>
              <a:ext uri="{FF2B5EF4-FFF2-40B4-BE49-F238E27FC236}">
                <a16:creationId xmlns:a16="http://schemas.microsoft.com/office/drawing/2014/main" id="{CDB4C04C-7400-44FE-9A07-4166D36E3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111A9B-4B1E-4BEF-A6B4-A67FE843A731}"/>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169681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EA51-DBB5-4EB4-A393-A5FAB10972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B1D825-EC3F-480C-A9D7-0E64D1F3A33B}"/>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4" name="Footer Placeholder 3">
            <a:extLst>
              <a:ext uri="{FF2B5EF4-FFF2-40B4-BE49-F238E27FC236}">
                <a16:creationId xmlns:a16="http://schemas.microsoft.com/office/drawing/2014/main" id="{75F1BA0F-6741-45E2-8AAA-2981B5E15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4CA500-09EC-4CEC-8EA2-D7EA37DEC6B0}"/>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214776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4F0DC-F3C7-41C3-AD86-8CD1A4FF7B75}"/>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3" name="Footer Placeholder 2">
            <a:extLst>
              <a:ext uri="{FF2B5EF4-FFF2-40B4-BE49-F238E27FC236}">
                <a16:creationId xmlns:a16="http://schemas.microsoft.com/office/drawing/2014/main" id="{60C1FF1E-25AC-466E-B197-A9E95035A0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CFA8C2-5D65-4906-B5D1-1D885FA88CCE}"/>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319603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EE6B-CD52-4293-B6D2-CA579C653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E0AEAC-8C1A-46A9-B9AE-B9B03E33E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F860E4-D3EB-464B-B261-6D39F9C9D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3B487-CAFB-4899-A3F2-9023424BD0A0}"/>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6" name="Footer Placeholder 5">
            <a:extLst>
              <a:ext uri="{FF2B5EF4-FFF2-40B4-BE49-F238E27FC236}">
                <a16:creationId xmlns:a16="http://schemas.microsoft.com/office/drawing/2014/main" id="{2748A4C3-EEC3-41BB-82F1-18C83A00E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CAB93-527D-4B98-8F42-E7A020CCC39E}"/>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10021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79D7-8BAF-4BBF-8A36-3A208EB3A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A327E0-1C3E-4E58-89FF-8D0095E4D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02A1BB-4DE9-4D03-B079-809AC2D2D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CF653-C3EE-4228-95CE-61DF629E3452}"/>
              </a:ext>
            </a:extLst>
          </p:cNvPr>
          <p:cNvSpPr>
            <a:spLocks noGrp="1"/>
          </p:cNvSpPr>
          <p:nvPr>
            <p:ph type="dt" sz="half" idx="10"/>
          </p:nvPr>
        </p:nvSpPr>
        <p:spPr/>
        <p:txBody>
          <a:bodyPr/>
          <a:lstStyle/>
          <a:p>
            <a:fld id="{0263F1E2-1D80-4D21-BF7C-CDCF3A57DB95}" type="datetimeFigureOut">
              <a:rPr lang="en-US" smtClean="0"/>
              <a:t>6/17/2021</a:t>
            </a:fld>
            <a:endParaRPr lang="en-US"/>
          </a:p>
        </p:txBody>
      </p:sp>
      <p:sp>
        <p:nvSpPr>
          <p:cNvPr id="6" name="Footer Placeholder 5">
            <a:extLst>
              <a:ext uri="{FF2B5EF4-FFF2-40B4-BE49-F238E27FC236}">
                <a16:creationId xmlns:a16="http://schemas.microsoft.com/office/drawing/2014/main" id="{6BEF0744-81D8-4DA1-8E31-54EC8A65E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0449E-6A0D-42A6-ADB5-9F50727FC751}"/>
              </a:ext>
            </a:extLst>
          </p:cNvPr>
          <p:cNvSpPr>
            <a:spLocks noGrp="1"/>
          </p:cNvSpPr>
          <p:nvPr>
            <p:ph type="sldNum" sz="quarter" idx="12"/>
          </p:nvPr>
        </p:nvSpPr>
        <p:spPr/>
        <p:txBody>
          <a:bodyPr/>
          <a:lstStyle/>
          <a:p>
            <a:fld id="{16E2145D-ACA3-4585-9AB4-7AD8B9DB590B}" type="slidenum">
              <a:rPr lang="en-US" smtClean="0"/>
              <a:t>‹#›</a:t>
            </a:fld>
            <a:endParaRPr lang="en-US"/>
          </a:p>
        </p:txBody>
      </p:sp>
    </p:spTree>
    <p:extLst>
      <p:ext uri="{BB962C8B-B14F-4D97-AF65-F5344CB8AC3E}">
        <p14:creationId xmlns:p14="http://schemas.microsoft.com/office/powerpoint/2010/main" val="104389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9E559-9D82-4002-B298-E859B082B2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CCB4E-0CE7-4722-BF51-63FE532E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7B47B-B870-4941-8200-7829BDFD1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F1E2-1D80-4D21-BF7C-CDCF3A57DB95}" type="datetimeFigureOut">
              <a:rPr lang="en-US" smtClean="0"/>
              <a:t>6/17/2021</a:t>
            </a:fld>
            <a:endParaRPr lang="en-US"/>
          </a:p>
        </p:txBody>
      </p:sp>
      <p:sp>
        <p:nvSpPr>
          <p:cNvPr id="5" name="Footer Placeholder 4">
            <a:extLst>
              <a:ext uri="{FF2B5EF4-FFF2-40B4-BE49-F238E27FC236}">
                <a16:creationId xmlns:a16="http://schemas.microsoft.com/office/drawing/2014/main" id="{CCECDC2D-668F-4C47-B124-C226B3127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D85C88-3E7F-47CA-8D1A-A8DDD4A40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2145D-ACA3-4585-9AB4-7AD8B9DB590B}" type="slidenum">
              <a:rPr lang="en-US" smtClean="0"/>
              <a:t>‹#›</a:t>
            </a:fld>
            <a:endParaRPr lang="en-US"/>
          </a:p>
        </p:txBody>
      </p:sp>
    </p:spTree>
    <p:extLst>
      <p:ext uri="{BB962C8B-B14F-4D97-AF65-F5344CB8AC3E}">
        <p14:creationId xmlns:p14="http://schemas.microsoft.com/office/powerpoint/2010/main" val="3168925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50800" dir="5400000" algn="ctr" rotWithShape="0">
              <a:srgbClr val="7030A0"/>
            </a:outerShdw>
          </a:effectLst>
        </p:spPr>
      </p:pic>
      <p:sp>
        <p:nvSpPr>
          <p:cNvPr id="3" name="Subtitle 2">
            <a:extLst>
              <a:ext uri="{FF2B5EF4-FFF2-40B4-BE49-F238E27FC236}">
                <a16:creationId xmlns:a16="http://schemas.microsoft.com/office/drawing/2014/main" id="{CC524B93-D8CF-4334-B90C-420A44CDAF65}"/>
              </a:ext>
            </a:extLst>
          </p:cNvPr>
          <p:cNvSpPr>
            <a:spLocks noGrp="1"/>
          </p:cNvSpPr>
          <p:nvPr>
            <p:ph type="subTitle" idx="1"/>
          </p:nvPr>
        </p:nvSpPr>
        <p:spPr>
          <a:xfrm>
            <a:off x="7416467" y="2966959"/>
            <a:ext cx="3942909" cy="1411754"/>
          </a:xfrm>
        </p:spPr>
        <p:txBody>
          <a:bodyPr anchor="b">
            <a:noAutofit/>
          </a:bodyPr>
          <a:lstStyle/>
          <a:p>
            <a:r>
              <a:rPr lang="en-US" sz="3200" b="1" dirty="0" err="1">
                <a:solidFill>
                  <a:srgbClr val="000000"/>
                </a:solidFill>
                <a:latin typeface="Arial" panose="020B0604020202020204" pitchFamily="34" charset="0"/>
                <a:cs typeface="Arial" panose="020B0604020202020204" pitchFamily="34" charset="0"/>
              </a:rPr>
              <a:t>PASSPort</a:t>
            </a:r>
            <a:r>
              <a:rPr lang="en-US" sz="3200" b="1" dirty="0">
                <a:solidFill>
                  <a:srgbClr val="000000"/>
                </a:solidFill>
                <a:latin typeface="Arial" panose="020B0604020202020204" pitchFamily="34" charset="0"/>
                <a:cs typeface="Arial" panose="020B0604020202020204" pitchFamily="34" charset="0"/>
              </a:rPr>
              <a:t> Overview</a:t>
            </a:r>
          </a:p>
        </p:txBody>
      </p:sp>
      <p:sp>
        <p:nvSpPr>
          <p:cNvPr id="19"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text, clipart, vector graphics&#10;&#10;Description automatically generated">
            <a:extLst>
              <a:ext uri="{FF2B5EF4-FFF2-40B4-BE49-F238E27FC236}">
                <a16:creationId xmlns:a16="http://schemas.microsoft.com/office/drawing/2014/main" id="{616D2528-7015-4594-B11D-EAE42FADC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70" y="3332240"/>
            <a:ext cx="4141760" cy="1107920"/>
          </a:xfrm>
          <a:custGeom>
            <a:avLst/>
            <a:gdLst/>
            <a:ahLst/>
            <a:cxnLst/>
            <a:rect l="l" t="t" r="r" b="b"/>
            <a:pathLst>
              <a:path w="4141760" h="4377846">
                <a:moveTo>
                  <a:pt x="0" y="0"/>
                </a:moveTo>
                <a:lnTo>
                  <a:pt x="4141760" y="0"/>
                </a:lnTo>
                <a:lnTo>
                  <a:pt x="4141760" y="4377846"/>
                </a:lnTo>
                <a:lnTo>
                  <a:pt x="0" y="4377846"/>
                </a:lnTo>
                <a:close/>
              </a:path>
            </a:pathLst>
          </a:custGeom>
        </p:spPr>
      </p:pic>
      <p:sp>
        <p:nvSpPr>
          <p:cNvPr id="2" name="Title 1">
            <a:extLst>
              <a:ext uri="{FF2B5EF4-FFF2-40B4-BE49-F238E27FC236}">
                <a16:creationId xmlns:a16="http://schemas.microsoft.com/office/drawing/2014/main" id="{2A02BBC8-BBA4-40AD-9500-72CB0DE3DAB9}"/>
              </a:ext>
            </a:extLst>
          </p:cNvPr>
          <p:cNvSpPr>
            <a:spLocks noGrp="1"/>
          </p:cNvSpPr>
          <p:nvPr>
            <p:ph type="ctrTitle"/>
          </p:nvPr>
        </p:nvSpPr>
        <p:spPr>
          <a:xfrm>
            <a:off x="4216413" y="2759071"/>
            <a:ext cx="1248466" cy="669928"/>
          </a:xfrm>
        </p:spPr>
        <p:txBody>
          <a:bodyPr anchor="t">
            <a:normAutofit/>
          </a:bodyPr>
          <a:lstStyle/>
          <a:p>
            <a:pPr algn="l"/>
            <a:r>
              <a:rPr lang="en-US" sz="4000">
                <a:solidFill>
                  <a:schemeClr val="accent1">
                    <a:lumMod val="75000"/>
                  </a:schemeClr>
                </a:solidFill>
                <a:latin typeface="Arial Black" panose="020B0A04020102020204" pitchFamily="34" charset="0"/>
              </a:rPr>
              <a:t>R3</a:t>
            </a:r>
            <a:endParaRPr lang="en-US" sz="40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8037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5993827"/>
          </a:xfrm>
          <a:effectLst>
            <a:outerShdw blurRad="50800" dist="50800" dir="5400000" algn="ctr" rotWithShape="0">
              <a:srgbClr val="7030A0"/>
            </a:outerShdw>
          </a:effectLst>
        </p:spPr>
        <p:txBody>
          <a:bodyPr anchor="ctr">
            <a:normAutofit/>
          </a:bodyPr>
          <a:lstStyle/>
          <a:p>
            <a:pPr algn="ctr"/>
            <a:r>
              <a:rPr lang="en-US" sz="4000" dirty="0">
                <a:solidFill>
                  <a:srgbClr val="FFFFFF"/>
                </a:solidFill>
              </a:rPr>
              <a:t>General Amendment (Non-ICR Amendments)</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134810" y="649480"/>
            <a:ext cx="7766903" cy="5546047"/>
          </a:xfrm>
        </p:spPr>
        <p:txBody>
          <a:bodyPr anchor="t">
            <a:normAutofit/>
          </a:bodyPr>
          <a:lstStyle/>
          <a:p>
            <a:pPr marL="60325" indent="0" algn="ctr">
              <a:buSzPct val="75000"/>
              <a:buNone/>
            </a:pPr>
            <a:r>
              <a:rPr lang="en-US" sz="2400" b="1" dirty="0"/>
              <a:t>Procurement will request the following documents which will show up as “Required” on the Provider's end. </a:t>
            </a:r>
          </a:p>
          <a:p>
            <a:pPr marL="60325" indent="0">
              <a:buSzPct val="75000"/>
              <a:buNone/>
            </a:pPr>
            <a:r>
              <a:rPr lang="en-US" sz="2000" b="1" dirty="0">
                <a:solidFill>
                  <a:schemeClr val="accent5">
                    <a:lumMod val="75000"/>
                  </a:schemeClr>
                </a:solidFill>
              </a:rPr>
              <a:t>Note: The provider may not have all the documents at the time of document request.</a:t>
            </a:r>
          </a:p>
          <a:p>
            <a:pPr marL="460375" lvl="1" indent="0">
              <a:lnSpc>
                <a:spcPct val="120000"/>
              </a:lnSpc>
              <a:spcBef>
                <a:spcPts val="0"/>
              </a:spcBef>
              <a:buNone/>
            </a:pPr>
            <a:endParaRPr lang="en-US" dirty="0">
              <a:solidFill>
                <a:schemeClr val="accent2">
                  <a:lumMod val="60000"/>
                  <a:lumOff val="40000"/>
                </a:schemeClr>
              </a:solidFill>
            </a:endParaRPr>
          </a:p>
          <a:p>
            <a:pPr marL="460375" lvl="1" indent="0">
              <a:lnSpc>
                <a:spcPct val="120000"/>
              </a:lnSpc>
              <a:spcBef>
                <a:spcPts val="0"/>
              </a:spcBef>
              <a:buNone/>
            </a:pPr>
            <a:r>
              <a:rPr lang="en-US" sz="2600" b="1" dirty="0"/>
              <a:t>Budget Detail</a:t>
            </a:r>
          </a:p>
          <a:p>
            <a:pPr marL="1381125" lvl="2" indent="-460375">
              <a:lnSpc>
                <a:spcPct val="120000"/>
              </a:lnSpc>
              <a:spcBef>
                <a:spcPts val="0"/>
              </a:spcBef>
              <a:spcAft>
                <a:spcPts val="600"/>
              </a:spcAft>
            </a:pPr>
            <a:r>
              <a:rPr lang="en-US" sz="2400" b="1" dirty="0"/>
              <a:t>HHS Budget</a:t>
            </a:r>
            <a:r>
              <a:rPr lang="en-US" sz="2400" dirty="0"/>
              <a:t>: Complete budget directly in HHS for DYCD review. Upon DYCD’s approval, the provider will upload approved budget in the </a:t>
            </a:r>
            <a:r>
              <a:rPr lang="en-US" sz="2400" b="1" i="1" dirty="0"/>
              <a:t>Vendor Documents </a:t>
            </a:r>
            <a:r>
              <a:rPr lang="en-US" sz="2400" dirty="0"/>
              <a:t>section of </a:t>
            </a:r>
            <a:r>
              <a:rPr lang="en-US" sz="2400" dirty="0" err="1"/>
              <a:t>PASSPort</a:t>
            </a:r>
            <a:endParaRPr lang="en-US" sz="2400" dirty="0"/>
          </a:p>
          <a:p>
            <a:pPr marL="457200" lvl="1" indent="0">
              <a:spcBef>
                <a:spcPts val="0"/>
              </a:spcBef>
              <a:buNone/>
            </a:pPr>
            <a:endParaRPr lang="en-US" b="1" dirty="0"/>
          </a:p>
          <a:p>
            <a:pPr marL="917575" lvl="1" indent="-460375">
              <a:spcBef>
                <a:spcPts val="0"/>
              </a:spcBef>
            </a:pPr>
            <a:endParaRPr lang="en-US" b="1" dirty="0"/>
          </a:p>
          <a:p>
            <a:pPr marL="60325" indent="0">
              <a:buSzPct val="75000"/>
              <a:buNone/>
            </a:pPr>
            <a:endParaRPr lang="en-US" sz="2400" b="1" dirty="0"/>
          </a:p>
          <a:p>
            <a:pPr marL="801688">
              <a:buSzPct val="75000"/>
            </a:pPr>
            <a:endParaRPr lang="en-US" sz="2100" dirty="0"/>
          </a:p>
        </p:txBody>
      </p:sp>
    </p:spTree>
    <p:extLst>
      <p:ext uri="{BB962C8B-B14F-4D97-AF65-F5344CB8AC3E}">
        <p14:creationId xmlns:p14="http://schemas.microsoft.com/office/powerpoint/2010/main" val="422431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5993827"/>
          </a:xfrm>
          <a:effectLst>
            <a:outerShdw blurRad="50800" dist="50800" dir="5400000" algn="ctr" rotWithShape="0">
              <a:srgbClr val="7030A0"/>
            </a:outerShdw>
          </a:effectLst>
        </p:spPr>
        <p:txBody>
          <a:bodyPr anchor="ctr">
            <a:normAutofit/>
          </a:bodyPr>
          <a:lstStyle/>
          <a:p>
            <a:pPr algn="ctr"/>
            <a:r>
              <a:rPr lang="en-US" sz="4000" dirty="0">
                <a:solidFill>
                  <a:srgbClr val="FFFFFF"/>
                </a:solidFill>
              </a:rPr>
              <a:t>General Amendment (Non-ICR Amendments)</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134810" y="649480"/>
            <a:ext cx="7766903" cy="5546047"/>
          </a:xfrm>
        </p:spPr>
        <p:txBody>
          <a:bodyPr anchor="t">
            <a:normAutofit/>
          </a:bodyPr>
          <a:lstStyle/>
          <a:p>
            <a:pPr marL="60325" indent="0" algn="ctr">
              <a:buSzPct val="75000"/>
              <a:buNone/>
            </a:pPr>
            <a:r>
              <a:rPr lang="en-US" sz="2400" b="1" dirty="0"/>
              <a:t>Procurement will request the following documents which will show up as “Required” on the Provider's end. </a:t>
            </a:r>
          </a:p>
          <a:p>
            <a:pPr marL="60325" indent="0">
              <a:buSzPct val="75000"/>
              <a:buNone/>
            </a:pPr>
            <a:r>
              <a:rPr lang="en-US" sz="2000" b="1" dirty="0">
                <a:solidFill>
                  <a:schemeClr val="accent5">
                    <a:lumMod val="75000"/>
                  </a:schemeClr>
                </a:solidFill>
              </a:rPr>
              <a:t>Note: The provider may not have all the documents at the time of document request.</a:t>
            </a:r>
          </a:p>
          <a:p>
            <a:pPr marL="460375" lvl="1" indent="0">
              <a:lnSpc>
                <a:spcPct val="120000"/>
              </a:lnSpc>
              <a:spcBef>
                <a:spcPts val="0"/>
              </a:spcBef>
              <a:buNone/>
            </a:pPr>
            <a:endParaRPr lang="en-US" dirty="0">
              <a:solidFill>
                <a:schemeClr val="accent2">
                  <a:lumMod val="60000"/>
                  <a:lumOff val="40000"/>
                </a:schemeClr>
              </a:solidFill>
            </a:endParaRPr>
          </a:p>
          <a:p>
            <a:pPr marL="460375" lvl="1" indent="0">
              <a:lnSpc>
                <a:spcPct val="120000"/>
              </a:lnSpc>
              <a:spcBef>
                <a:spcPts val="0"/>
              </a:spcBef>
              <a:buNone/>
            </a:pPr>
            <a:r>
              <a:rPr lang="en-US" sz="2600" b="1" dirty="0"/>
              <a:t>Scope of Work</a:t>
            </a:r>
          </a:p>
          <a:p>
            <a:pPr marL="1381125" lvl="2" indent="-460375" hangingPunct="0">
              <a:lnSpc>
                <a:spcPct val="120000"/>
              </a:lnSpc>
              <a:spcBef>
                <a:spcPts val="0"/>
              </a:spcBef>
              <a:spcAft>
                <a:spcPts val="600"/>
              </a:spcAft>
            </a:pPr>
            <a:r>
              <a:rPr lang="en-US" sz="2400" dirty="0"/>
              <a:t>Provider will complete their </a:t>
            </a:r>
            <a:r>
              <a:rPr lang="en-US" sz="2400" dirty="0" err="1"/>
              <a:t>workscope</a:t>
            </a:r>
            <a:r>
              <a:rPr lang="en-US" sz="2400" dirty="0"/>
              <a:t> in </a:t>
            </a:r>
            <a:r>
              <a:rPr lang="en-US" sz="2400" dirty="0" err="1"/>
              <a:t>DYCDConnect</a:t>
            </a:r>
            <a:r>
              <a:rPr lang="en-US" sz="2400" dirty="0"/>
              <a:t>. Upon approval, the provider will upload the approved </a:t>
            </a:r>
            <a:r>
              <a:rPr lang="en-US" sz="2400" dirty="0" err="1"/>
              <a:t>workscope</a:t>
            </a:r>
            <a:r>
              <a:rPr lang="en-US" sz="2400" dirty="0"/>
              <a:t> in the </a:t>
            </a:r>
            <a:r>
              <a:rPr lang="en-US" sz="2400" b="1" i="1" dirty="0"/>
              <a:t>Vendor Documents </a:t>
            </a:r>
            <a:r>
              <a:rPr lang="en-US" sz="2400" dirty="0"/>
              <a:t>section</a:t>
            </a:r>
          </a:p>
          <a:p>
            <a:pPr marL="457200" lvl="1" indent="0">
              <a:spcBef>
                <a:spcPts val="0"/>
              </a:spcBef>
              <a:buNone/>
            </a:pPr>
            <a:endParaRPr lang="en-US" b="1" dirty="0"/>
          </a:p>
          <a:p>
            <a:pPr marL="917575" lvl="1" indent="-460375">
              <a:spcBef>
                <a:spcPts val="0"/>
              </a:spcBef>
            </a:pPr>
            <a:endParaRPr lang="en-US" b="1" dirty="0"/>
          </a:p>
          <a:p>
            <a:pPr marL="60325" indent="0">
              <a:buSzPct val="75000"/>
              <a:buNone/>
            </a:pPr>
            <a:endParaRPr lang="en-US" sz="2400" b="1" dirty="0"/>
          </a:p>
          <a:p>
            <a:pPr marL="801688">
              <a:buSzPct val="75000"/>
            </a:pPr>
            <a:endParaRPr lang="en-US" sz="2100" dirty="0"/>
          </a:p>
        </p:txBody>
      </p:sp>
    </p:spTree>
    <p:extLst>
      <p:ext uri="{BB962C8B-B14F-4D97-AF65-F5344CB8AC3E}">
        <p14:creationId xmlns:p14="http://schemas.microsoft.com/office/powerpoint/2010/main" val="59690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5993827"/>
          </a:xfrm>
          <a:effectLst>
            <a:outerShdw blurRad="50800" dist="50800" dir="5400000" algn="ctr" rotWithShape="0">
              <a:srgbClr val="7030A0"/>
            </a:outerShdw>
          </a:effectLst>
        </p:spPr>
        <p:txBody>
          <a:bodyPr anchor="ctr">
            <a:normAutofit/>
          </a:bodyPr>
          <a:lstStyle/>
          <a:p>
            <a:pPr algn="ctr"/>
            <a:r>
              <a:rPr lang="en-US" sz="4000" dirty="0">
                <a:solidFill>
                  <a:srgbClr val="FFFFFF"/>
                </a:solidFill>
              </a:rPr>
              <a:t>General Amendment (Non-ICR Amendments)</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134810" y="649480"/>
            <a:ext cx="7766903" cy="5546047"/>
          </a:xfrm>
        </p:spPr>
        <p:txBody>
          <a:bodyPr anchor="t">
            <a:normAutofit/>
          </a:bodyPr>
          <a:lstStyle/>
          <a:p>
            <a:pPr marL="60325" indent="0" algn="ctr">
              <a:buSzPct val="75000"/>
              <a:buNone/>
            </a:pPr>
            <a:r>
              <a:rPr lang="en-US" sz="2400" b="1" dirty="0"/>
              <a:t>Procurement will request the following documents which will show up as “Required” on the Provider's end. </a:t>
            </a:r>
          </a:p>
          <a:p>
            <a:pPr marL="60325" indent="0">
              <a:buSzPct val="75000"/>
              <a:buNone/>
            </a:pPr>
            <a:r>
              <a:rPr lang="en-US" sz="2000" b="1" dirty="0">
                <a:solidFill>
                  <a:schemeClr val="accent5">
                    <a:lumMod val="75000"/>
                  </a:schemeClr>
                </a:solidFill>
              </a:rPr>
              <a:t>Note: The provider may not have all the documents at the time of document request.</a:t>
            </a:r>
          </a:p>
          <a:p>
            <a:pPr marL="460375" lvl="1" indent="0">
              <a:lnSpc>
                <a:spcPct val="120000"/>
              </a:lnSpc>
              <a:spcBef>
                <a:spcPts val="0"/>
              </a:spcBef>
              <a:buNone/>
            </a:pPr>
            <a:endParaRPr lang="en-US" dirty="0">
              <a:solidFill>
                <a:schemeClr val="accent2">
                  <a:lumMod val="60000"/>
                  <a:lumOff val="40000"/>
                </a:schemeClr>
              </a:solidFill>
            </a:endParaRPr>
          </a:p>
          <a:p>
            <a:pPr marL="460375" lvl="1" indent="0">
              <a:lnSpc>
                <a:spcPct val="120000"/>
              </a:lnSpc>
              <a:spcBef>
                <a:spcPts val="0"/>
              </a:spcBef>
              <a:buNone/>
            </a:pPr>
            <a:r>
              <a:rPr lang="en-US" sz="2600" b="1" dirty="0"/>
              <a:t>Tax Affirmation</a:t>
            </a:r>
          </a:p>
          <a:p>
            <a:pPr marL="1381125" lvl="2" indent="-460375" hangingPunct="0">
              <a:lnSpc>
                <a:spcPct val="120000"/>
              </a:lnSpc>
              <a:spcBef>
                <a:spcPts val="0"/>
              </a:spcBef>
              <a:spcAft>
                <a:spcPts val="600"/>
              </a:spcAft>
            </a:pPr>
            <a:r>
              <a:rPr lang="en-US" sz="2400" dirty="0"/>
              <a:t>A one-page document, also known as Affirmation page, which the provider needs to complete and sign. Should be emailed to providers with the instruction to complete and upload in the Vendor Documents section of </a:t>
            </a:r>
            <a:r>
              <a:rPr lang="en-US" sz="2400" dirty="0" err="1"/>
              <a:t>PASSPort</a:t>
            </a:r>
            <a:endParaRPr lang="en-US" sz="2400" dirty="0"/>
          </a:p>
          <a:p>
            <a:pPr marL="457200" lvl="1" indent="0">
              <a:spcBef>
                <a:spcPts val="0"/>
              </a:spcBef>
              <a:buNone/>
            </a:pPr>
            <a:endParaRPr lang="en-US" b="1" dirty="0"/>
          </a:p>
          <a:p>
            <a:pPr marL="917575" lvl="1" indent="-460375">
              <a:spcBef>
                <a:spcPts val="0"/>
              </a:spcBef>
            </a:pPr>
            <a:endParaRPr lang="en-US" b="1" dirty="0"/>
          </a:p>
          <a:p>
            <a:pPr marL="60325" indent="0">
              <a:buSzPct val="75000"/>
              <a:buNone/>
            </a:pPr>
            <a:endParaRPr lang="en-US" sz="2400" b="1" dirty="0"/>
          </a:p>
          <a:p>
            <a:pPr marL="801688">
              <a:buSzPct val="75000"/>
            </a:pPr>
            <a:endParaRPr lang="en-US" sz="2100" dirty="0"/>
          </a:p>
        </p:txBody>
      </p:sp>
    </p:spTree>
    <p:extLst>
      <p:ext uri="{BB962C8B-B14F-4D97-AF65-F5344CB8AC3E}">
        <p14:creationId xmlns:p14="http://schemas.microsoft.com/office/powerpoint/2010/main" val="176509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General Amendment (Non-ICR Amendment)</a:t>
            </a:r>
            <a:br>
              <a:rPr lang="en-US" sz="3100" dirty="0">
                <a:solidFill>
                  <a:srgbClr val="FFFFFF"/>
                </a:solidFill>
              </a:rPr>
            </a:br>
            <a:r>
              <a:rPr lang="en-US" sz="3100" dirty="0">
                <a:solidFill>
                  <a:srgbClr val="FFFFFF"/>
                </a:solidFill>
              </a:rPr>
              <a:t>Document Request</a:t>
            </a:r>
            <a:endParaRPr lang="en-US" sz="3100" baseline="30000" dirty="0">
              <a:solidFill>
                <a:srgbClr val="FFFFFF"/>
              </a:solidFill>
            </a:endParaRPr>
          </a:p>
        </p:txBody>
      </p:sp>
      <p:pic>
        <p:nvPicPr>
          <p:cNvPr id="7" name="Picture 6" descr="Table&#10;&#10;Description automatically generated">
            <a:extLst>
              <a:ext uri="{FF2B5EF4-FFF2-40B4-BE49-F238E27FC236}">
                <a16:creationId xmlns:a16="http://schemas.microsoft.com/office/drawing/2014/main" id="{81E3C771-65D8-4248-98C9-32857CFE6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658" y="1706296"/>
            <a:ext cx="8407832" cy="5029458"/>
          </a:xfrm>
          <a:prstGeom prst="rect">
            <a:avLst/>
          </a:prstGeom>
        </p:spPr>
      </p:pic>
      <p:sp>
        <p:nvSpPr>
          <p:cNvPr id="9" name="TextBox 8">
            <a:extLst>
              <a:ext uri="{FF2B5EF4-FFF2-40B4-BE49-F238E27FC236}">
                <a16:creationId xmlns:a16="http://schemas.microsoft.com/office/drawing/2014/main" id="{B984DFEC-D8BA-4B04-96BC-BC180448B3AE}"/>
              </a:ext>
            </a:extLst>
          </p:cNvPr>
          <p:cNvSpPr txBox="1"/>
          <p:nvPr/>
        </p:nvSpPr>
        <p:spPr>
          <a:xfrm flipV="1">
            <a:off x="2145638" y="4467069"/>
            <a:ext cx="1976657" cy="225600"/>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4AD1E537-C224-4191-8282-BF3424A82BC5}"/>
              </a:ext>
            </a:extLst>
          </p:cNvPr>
          <p:cNvSpPr txBox="1"/>
          <p:nvPr/>
        </p:nvSpPr>
        <p:spPr>
          <a:xfrm flipV="1">
            <a:off x="4405463" y="4467068"/>
            <a:ext cx="1410721" cy="314528"/>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E039229C-6EB7-404D-BACA-C735012D989A}"/>
              </a:ext>
            </a:extLst>
          </p:cNvPr>
          <p:cNvSpPr txBox="1"/>
          <p:nvPr/>
        </p:nvSpPr>
        <p:spPr>
          <a:xfrm flipV="1">
            <a:off x="7552731" y="4357846"/>
            <a:ext cx="758222" cy="669646"/>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3398A730-5D07-4933-88D7-4D521147205A}"/>
              </a:ext>
            </a:extLst>
          </p:cNvPr>
          <p:cNvSpPr txBox="1"/>
          <p:nvPr/>
        </p:nvSpPr>
        <p:spPr>
          <a:xfrm flipV="1">
            <a:off x="8694295" y="4482057"/>
            <a:ext cx="1645227" cy="210611"/>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A7BB9AA3-8C43-40BA-8A8C-5B7899EDB042}"/>
              </a:ext>
            </a:extLst>
          </p:cNvPr>
          <p:cNvSpPr txBox="1"/>
          <p:nvPr/>
        </p:nvSpPr>
        <p:spPr>
          <a:xfrm flipV="1">
            <a:off x="8665621" y="3597118"/>
            <a:ext cx="1673901" cy="301782"/>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533B84E2-9FFC-42EE-8798-879F2E08DF21}"/>
              </a:ext>
            </a:extLst>
          </p:cNvPr>
          <p:cNvSpPr txBox="1"/>
          <p:nvPr/>
        </p:nvSpPr>
        <p:spPr>
          <a:xfrm flipV="1">
            <a:off x="7626350" y="3439854"/>
            <a:ext cx="901284" cy="301783"/>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2DF03155-7784-4861-9BFB-4169A942E974}"/>
              </a:ext>
            </a:extLst>
          </p:cNvPr>
          <p:cNvSpPr txBox="1"/>
          <p:nvPr/>
        </p:nvSpPr>
        <p:spPr>
          <a:xfrm flipV="1">
            <a:off x="7552731" y="5221993"/>
            <a:ext cx="819869" cy="280097"/>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A41F7039-BEDF-42D7-AF9E-165554481640}"/>
              </a:ext>
            </a:extLst>
          </p:cNvPr>
          <p:cNvSpPr txBox="1"/>
          <p:nvPr/>
        </p:nvSpPr>
        <p:spPr>
          <a:xfrm flipV="1">
            <a:off x="8665621" y="5399683"/>
            <a:ext cx="1754729" cy="21061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0741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pic>
        <p:nvPicPr>
          <p:cNvPr id="3" name="Picture 2">
            <a:extLst>
              <a:ext uri="{FF2B5EF4-FFF2-40B4-BE49-F238E27FC236}">
                <a16:creationId xmlns:a16="http://schemas.microsoft.com/office/drawing/2014/main" id="{48E4578E-0865-40CD-BE87-59364F888DB0}"/>
              </a:ext>
            </a:extLst>
          </p:cNvPr>
          <p:cNvPicPr>
            <a:picLocks/>
          </p:cNvPicPr>
          <p:nvPr/>
        </p:nvPicPr>
        <p:blipFill rotWithShape="1">
          <a:blip r:embed="rId2"/>
          <a:srcRect t="7457"/>
          <a:stretch/>
        </p:blipFill>
        <p:spPr>
          <a:xfrm>
            <a:off x="1161288" y="1627632"/>
            <a:ext cx="10607040" cy="5084064"/>
          </a:xfrm>
          <a:prstGeom prst="rect">
            <a:avLst/>
          </a:prstGeom>
        </p:spPr>
      </p:pic>
      <p:sp>
        <p:nvSpPr>
          <p:cNvPr id="6" name="Rounded Rectangle 5">
            <a:extLst>
              <a:ext uri="{FF2B5EF4-FFF2-40B4-BE49-F238E27FC236}">
                <a16:creationId xmlns:a16="http://schemas.microsoft.com/office/drawing/2014/main" id="{07C6166B-65BD-734C-A54E-DE0FD14A48D9}"/>
              </a:ext>
            </a:extLst>
          </p:cNvPr>
          <p:cNvSpPr/>
          <p:nvPr/>
        </p:nvSpPr>
        <p:spPr>
          <a:xfrm>
            <a:off x="5478520" y="1650640"/>
            <a:ext cx="617480" cy="234639"/>
          </a:xfrm>
          <a:prstGeom prst="roundRect">
            <a:avLst/>
          </a:prstGeom>
          <a:noFill/>
          <a:ln w="12700">
            <a:solidFill>
              <a:srgbClr val="FFC000"/>
            </a:solid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4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pic>
        <p:nvPicPr>
          <p:cNvPr id="3" name="Picture 2">
            <a:extLst>
              <a:ext uri="{FF2B5EF4-FFF2-40B4-BE49-F238E27FC236}">
                <a16:creationId xmlns:a16="http://schemas.microsoft.com/office/drawing/2014/main" id="{44EB9ACC-A980-4509-96C7-B784668DFC4C}"/>
              </a:ext>
            </a:extLst>
          </p:cNvPr>
          <p:cNvPicPr>
            <a:picLocks/>
          </p:cNvPicPr>
          <p:nvPr/>
        </p:nvPicPr>
        <p:blipFill rotWithShape="1">
          <a:blip r:embed="rId2"/>
          <a:srcRect t="6755"/>
          <a:stretch/>
        </p:blipFill>
        <p:spPr>
          <a:xfrm>
            <a:off x="1161288" y="1627632"/>
            <a:ext cx="10607040" cy="5084064"/>
          </a:xfrm>
          <a:prstGeom prst="rect">
            <a:avLst/>
          </a:prstGeom>
        </p:spPr>
      </p:pic>
      <p:cxnSp>
        <p:nvCxnSpPr>
          <p:cNvPr id="5" name="Straight Connector 4">
            <a:extLst>
              <a:ext uri="{FF2B5EF4-FFF2-40B4-BE49-F238E27FC236}">
                <a16:creationId xmlns:a16="http://schemas.microsoft.com/office/drawing/2014/main" id="{3B744804-9203-8343-A977-468A15DFB286}"/>
              </a:ext>
            </a:extLst>
          </p:cNvPr>
          <p:cNvCxnSpPr>
            <a:cxnSpLocks/>
          </p:cNvCxnSpPr>
          <p:nvPr/>
        </p:nvCxnSpPr>
        <p:spPr>
          <a:xfrm>
            <a:off x="5566317" y="2093233"/>
            <a:ext cx="78571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08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2D309CA-DAFE-43AA-9C18-9E14F436A1C0}"/>
              </a:ext>
            </a:extLst>
          </p:cNvPr>
          <p:cNvPicPr>
            <a:picLocks/>
          </p:cNvPicPr>
          <p:nvPr/>
        </p:nvPicPr>
        <p:blipFill rotWithShape="1">
          <a:blip r:embed="rId2"/>
          <a:srcRect t="6514"/>
          <a:stretch/>
        </p:blipFill>
        <p:spPr>
          <a:xfrm>
            <a:off x="1161288" y="1627632"/>
            <a:ext cx="10607040" cy="5084064"/>
          </a:xfrm>
          <a:prstGeom prst="rect">
            <a:avLst/>
          </a:prstGeom>
        </p:spPr>
      </p:pic>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sp>
        <p:nvSpPr>
          <p:cNvPr id="3" name="Rounded Rectangle 2">
            <a:extLst>
              <a:ext uri="{FF2B5EF4-FFF2-40B4-BE49-F238E27FC236}">
                <a16:creationId xmlns:a16="http://schemas.microsoft.com/office/drawing/2014/main" id="{114505B2-AE24-164E-B6F5-EC55AEEBAF9C}"/>
              </a:ext>
            </a:extLst>
          </p:cNvPr>
          <p:cNvSpPr/>
          <p:nvPr/>
        </p:nvSpPr>
        <p:spPr>
          <a:xfrm>
            <a:off x="1424939" y="2795889"/>
            <a:ext cx="1025913" cy="195147"/>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05B2454-B62D-E240-9AAB-63A9BB966148}"/>
              </a:ext>
            </a:extLst>
          </p:cNvPr>
          <p:cNvSpPr/>
          <p:nvPr/>
        </p:nvSpPr>
        <p:spPr>
          <a:xfrm>
            <a:off x="2487501" y="2627900"/>
            <a:ext cx="1071299" cy="141017"/>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3C2294C-A628-BE4B-AF50-109FCAC92A97}"/>
              </a:ext>
            </a:extLst>
          </p:cNvPr>
          <p:cNvSpPr/>
          <p:nvPr/>
        </p:nvSpPr>
        <p:spPr>
          <a:xfrm>
            <a:off x="2029598" y="3676991"/>
            <a:ext cx="1620643" cy="169148"/>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66014AE-6452-654B-9039-AC6D41BE1DC7}"/>
              </a:ext>
            </a:extLst>
          </p:cNvPr>
          <p:cNvSpPr/>
          <p:nvPr/>
        </p:nvSpPr>
        <p:spPr>
          <a:xfrm>
            <a:off x="10358367" y="2627900"/>
            <a:ext cx="105937" cy="141017"/>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2594F5F-A65B-F64F-ADB5-D749542A14E7}"/>
              </a:ext>
            </a:extLst>
          </p:cNvPr>
          <p:cNvSpPr/>
          <p:nvPr/>
        </p:nvSpPr>
        <p:spPr>
          <a:xfrm>
            <a:off x="3558801" y="2630479"/>
            <a:ext cx="1218940" cy="141017"/>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06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1" grpId="0" animBg="1"/>
      <p:bldP spid="12" grpId="0"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pic>
        <p:nvPicPr>
          <p:cNvPr id="7" name="Picture 6">
            <a:extLst>
              <a:ext uri="{FF2B5EF4-FFF2-40B4-BE49-F238E27FC236}">
                <a16:creationId xmlns:a16="http://schemas.microsoft.com/office/drawing/2014/main" id="{48282A33-1AB8-4F2A-AE2F-0E423899D2F2}"/>
              </a:ext>
            </a:extLst>
          </p:cNvPr>
          <p:cNvPicPr>
            <a:picLocks/>
          </p:cNvPicPr>
          <p:nvPr/>
        </p:nvPicPr>
        <p:blipFill rotWithShape="1">
          <a:blip r:embed="rId2"/>
          <a:srcRect t="6805"/>
          <a:stretch/>
        </p:blipFill>
        <p:spPr>
          <a:xfrm>
            <a:off x="1161288" y="1627632"/>
            <a:ext cx="10607040" cy="5084064"/>
          </a:xfrm>
          <a:prstGeom prst="rect">
            <a:avLst/>
          </a:prstGeom>
        </p:spPr>
      </p:pic>
      <p:sp>
        <p:nvSpPr>
          <p:cNvPr id="5" name="Rounded Rectangle 4">
            <a:extLst>
              <a:ext uri="{FF2B5EF4-FFF2-40B4-BE49-F238E27FC236}">
                <a16:creationId xmlns:a16="http://schemas.microsoft.com/office/drawing/2014/main" id="{8D9B5D33-F720-534D-AF98-C7F059671772}"/>
              </a:ext>
            </a:extLst>
          </p:cNvPr>
          <p:cNvSpPr/>
          <p:nvPr/>
        </p:nvSpPr>
        <p:spPr>
          <a:xfrm>
            <a:off x="1752600" y="2950039"/>
            <a:ext cx="1402080" cy="28084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519DEF3-4E5C-1541-92A8-C244533F25E5}"/>
              </a:ext>
            </a:extLst>
          </p:cNvPr>
          <p:cNvCxnSpPr>
            <a:cxnSpLocks/>
          </p:cNvCxnSpPr>
          <p:nvPr/>
        </p:nvCxnSpPr>
        <p:spPr>
          <a:xfrm>
            <a:off x="1694829" y="2919838"/>
            <a:ext cx="40829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54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85658E6-04E2-4950-8B1E-00290475F300}"/>
              </a:ext>
            </a:extLst>
          </p:cNvPr>
          <p:cNvPicPr>
            <a:picLocks/>
          </p:cNvPicPr>
          <p:nvPr/>
        </p:nvPicPr>
        <p:blipFill rotWithShape="1">
          <a:blip r:embed="rId2"/>
          <a:srcRect t="6923"/>
          <a:stretch/>
        </p:blipFill>
        <p:spPr>
          <a:xfrm>
            <a:off x="1161288" y="1627632"/>
            <a:ext cx="10607040" cy="5084064"/>
          </a:xfrm>
          <a:prstGeom prst="rect">
            <a:avLst/>
          </a:prstGeom>
        </p:spPr>
      </p:pic>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sp>
        <p:nvSpPr>
          <p:cNvPr id="3" name="Rounded Rectangle 2">
            <a:extLst>
              <a:ext uri="{FF2B5EF4-FFF2-40B4-BE49-F238E27FC236}">
                <a16:creationId xmlns:a16="http://schemas.microsoft.com/office/drawing/2014/main" id="{60C698FC-29E1-9B42-88D1-CEB920B279D6}"/>
              </a:ext>
            </a:extLst>
          </p:cNvPr>
          <p:cNvSpPr/>
          <p:nvPr/>
        </p:nvSpPr>
        <p:spPr>
          <a:xfrm>
            <a:off x="1424939" y="2784381"/>
            <a:ext cx="1027890" cy="17509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2F6A8A8-A608-B741-8C62-DD34E4883ED9}"/>
              </a:ext>
            </a:extLst>
          </p:cNvPr>
          <p:cNvSpPr/>
          <p:nvPr/>
        </p:nvSpPr>
        <p:spPr>
          <a:xfrm>
            <a:off x="2483309" y="2580013"/>
            <a:ext cx="1027890" cy="17509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5DCA3F8-6E40-044B-B856-E48B8F4CE7F1}"/>
              </a:ext>
            </a:extLst>
          </p:cNvPr>
          <p:cNvCxnSpPr>
            <a:cxnSpLocks/>
          </p:cNvCxnSpPr>
          <p:nvPr/>
        </p:nvCxnSpPr>
        <p:spPr>
          <a:xfrm>
            <a:off x="2849880" y="2855879"/>
            <a:ext cx="189738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D4F74A77-F379-0448-8085-34DC01DAA809}"/>
              </a:ext>
            </a:extLst>
          </p:cNvPr>
          <p:cNvSpPr/>
          <p:nvPr/>
        </p:nvSpPr>
        <p:spPr>
          <a:xfrm>
            <a:off x="10339043" y="2587632"/>
            <a:ext cx="132944" cy="17509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692CCB2-32D6-DB4F-8B19-2E8F66E56DDC}"/>
              </a:ext>
            </a:extLst>
          </p:cNvPr>
          <p:cNvSpPr/>
          <p:nvPr/>
        </p:nvSpPr>
        <p:spPr>
          <a:xfrm>
            <a:off x="10546080" y="2583427"/>
            <a:ext cx="525780" cy="14882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3115208-8F59-564A-82EC-887B2D86D104}"/>
              </a:ext>
            </a:extLst>
          </p:cNvPr>
          <p:cNvCxnSpPr/>
          <p:nvPr/>
        </p:nvCxnSpPr>
        <p:spPr>
          <a:xfrm>
            <a:off x="2313075" y="3765091"/>
            <a:ext cx="188068" cy="0"/>
          </a:xfrm>
          <a:prstGeom prst="line">
            <a:avLst/>
          </a:prstGeom>
          <a:ln w="12700">
            <a:solidFill>
              <a:srgbClr val="FFC000"/>
            </a:solidFill>
          </a:ln>
          <a:effectLst>
            <a:outerShdw blurRad="50800" dist="50800" dir="5400000" algn="ctr" rotWithShape="0">
              <a:srgbClr val="7030A0"/>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4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22" presetClass="exit" presetSubtype="4" fill="hold" nodeType="withEffect">
                                  <p:stCondLst>
                                    <p:cond delay="0"/>
                                  </p:stCondLst>
                                  <p:childTnLst>
                                    <p:animEffect transition="out" filter="wipe(down)">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2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3" grpId="0" animBg="1"/>
      <p:bldP spid="13" grpId="1"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FA53935-81A3-448E-93DB-CDA59A97D324}"/>
              </a:ext>
            </a:extLst>
          </p:cNvPr>
          <p:cNvPicPr>
            <a:picLocks/>
          </p:cNvPicPr>
          <p:nvPr/>
        </p:nvPicPr>
        <p:blipFill rotWithShape="1">
          <a:blip r:embed="rId2"/>
          <a:srcRect t="6539"/>
          <a:stretch/>
        </p:blipFill>
        <p:spPr>
          <a:xfrm>
            <a:off x="1161288" y="1627632"/>
            <a:ext cx="10607040" cy="5084064"/>
          </a:xfrm>
          <a:prstGeom prst="rect">
            <a:avLst/>
          </a:prstGeom>
        </p:spPr>
      </p:pic>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sp>
        <p:nvSpPr>
          <p:cNvPr id="3" name="Rounded Rectangle 2">
            <a:extLst>
              <a:ext uri="{FF2B5EF4-FFF2-40B4-BE49-F238E27FC236}">
                <a16:creationId xmlns:a16="http://schemas.microsoft.com/office/drawing/2014/main" id="{663E4E2F-D255-8E4F-8651-B970E77F9C56}"/>
              </a:ext>
            </a:extLst>
          </p:cNvPr>
          <p:cNvSpPr/>
          <p:nvPr/>
        </p:nvSpPr>
        <p:spPr>
          <a:xfrm>
            <a:off x="1462598" y="5754245"/>
            <a:ext cx="136188" cy="14267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0A27B52-03BE-074A-810D-C534BDA71FE4}"/>
              </a:ext>
            </a:extLst>
          </p:cNvPr>
          <p:cNvCxnSpPr>
            <a:cxnSpLocks/>
          </p:cNvCxnSpPr>
          <p:nvPr/>
        </p:nvCxnSpPr>
        <p:spPr>
          <a:xfrm flipV="1">
            <a:off x="10729402" y="5872477"/>
            <a:ext cx="385319" cy="539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B9386F-1A68-D049-A54B-DF130CDE2270}"/>
              </a:ext>
            </a:extLst>
          </p:cNvPr>
          <p:cNvCxnSpPr>
            <a:cxnSpLocks/>
          </p:cNvCxnSpPr>
          <p:nvPr/>
        </p:nvCxnSpPr>
        <p:spPr>
          <a:xfrm>
            <a:off x="7894130" y="5881017"/>
            <a:ext cx="35343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DA2B2E-D64B-1D42-9F9F-620B819EBDB7}"/>
              </a:ext>
            </a:extLst>
          </p:cNvPr>
          <p:cNvCxnSpPr>
            <a:cxnSpLocks/>
          </p:cNvCxnSpPr>
          <p:nvPr/>
        </p:nvCxnSpPr>
        <p:spPr>
          <a:xfrm>
            <a:off x="6796719" y="5877867"/>
            <a:ext cx="26588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DCA8DC-ECD6-AC45-B95C-05A96EC5A7AB}"/>
              </a:ext>
            </a:extLst>
          </p:cNvPr>
          <p:cNvCxnSpPr>
            <a:cxnSpLocks/>
          </p:cNvCxnSpPr>
          <p:nvPr/>
        </p:nvCxnSpPr>
        <p:spPr>
          <a:xfrm>
            <a:off x="7111053" y="5877867"/>
            <a:ext cx="31777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ounded Rectangle 2">
            <a:extLst>
              <a:ext uri="{FF2B5EF4-FFF2-40B4-BE49-F238E27FC236}">
                <a16:creationId xmlns:a16="http://schemas.microsoft.com/office/drawing/2014/main" id="{55BC3F9C-5469-4275-9BDB-5CD58C710C04}"/>
              </a:ext>
            </a:extLst>
          </p:cNvPr>
          <p:cNvSpPr/>
          <p:nvPr/>
        </p:nvSpPr>
        <p:spPr>
          <a:xfrm>
            <a:off x="5187487" y="5691890"/>
            <a:ext cx="353437" cy="3244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26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22" presetClass="entr" presetSubtype="4"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3387497"/>
          </a:xfrm>
        </p:spPr>
        <p:txBody>
          <a:bodyPr anchor="b">
            <a:normAutofit/>
          </a:bodyPr>
          <a:lstStyle/>
          <a:p>
            <a:pPr algn="ctr"/>
            <a:r>
              <a:rPr lang="en-US" sz="4000">
                <a:solidFill>
                  <a:srgbClr val="FFFFFF"/>
                </a:solidFill>
              </a:rPr>
              <a:t>Purpose &amp; Agenda</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810259" y="649480"/>
            <a:ext cx="6555347" cy="5546047"/>
          </a:xfrm>
          <a:effectLst>
            <a:outerShdw blurRad="50800" dist="50800" dir="5400000" algn="ctr" rotWithShape="0">
              <a:schemeClr val="bg1"/>
            </a:outerShdw>
          </a:effectLst>
        </p:spPr>
        <p:txBody>
          <a:bodyPr anchor="ctr">
            <a:normAutofit/>
          </a:bodyPr>
          <a:lstStyle/>
          <a:p>
            <a:pPr marL="801688">
              <a:buSzPct val="75000"/>
            </a:pPr>
            <a:r>
              <a:rPr lang="en-US" sz="2100" b="1" dirty="0"/>
              <a:t>Purpose </a:t>
            </a:r>
          </a:p>
          <a:p>
            <a:pPr marL="1146175" lvl="1">
              <a:buSzPct val="50000"/>
            </a:pPr>
            <a:r>
              <a:rPr lang="en-US" sz="2100" dirty="0"/>
              <a:t>Obtain familiarity with key steps needed to process Contract Actions in </a:t>
            </a:r>
            <a:r>
              <a:rPr lang="en-US" sz="2100" dirty="0" err="1"/>
              <a:t>PASSPort</a:t>
            </a:r>
            <a:r>
              <a:rPr lang="en-US" sz="2100" dirty="0"/>
              <a:t>. </a:t>
            </a:r>
          </a:p>
          <a:p>
            <a:pPr marL="1146175" lvl="1">
              <a:buSzPct val="50000"/>
            </a:pPr>
            <a:r>
              <a:rPr lang="en-US" sz="2100" dirty="0"/>
              <a:t>Inform the Status of your Contracts</a:t>
            </a:r>
          </a:p>
          <a:p>
            <a:pPr marL="1143000" lvl="1" indent="-225425">
              <a:buSzPct val="50000"/>
            </a:pPr>
            <a:r>
              <a:rPr lang="en-US" sz="2100" dirty="0"/>
              <a:t>Review and plan for next steps on Contracts</a:t>
            </a:r>
          </a:p>
          <a:p>
            <a:pPr marL="1031875" lvl="1">
              <a:buSzPct val="50000"/>
            </a:pPr>
            <a:endParaRPr lang="en-US" sz="2100" dirty="0"/>
          </a:p>
          <a:p>
            <a:pPr marL="801688" lvl="0">
              <a:buSzPct val="75000"/>
            </a:pPr>
            <a:r>
              <a:rPr lang="en-US" sz="2100" b="1" dirty="0"/>
              <a:t>Agenda </a:t>
            </a:r>
          </a:p>
          <a:p>
            <a:pPr marL="1146175" lvl="1">
              <a:buSzPct val="50000"/>
            </a:pPr>
            <a:r>
              <a:rPr lang="en-US" sz="2100" dirty="0"/>
              <a:t>Overview of document requests/approvals, document uploading and review of contract authoring. </a:t>
            </a:r>
          </a:p>
          <a:p>
            <a:pPr marL="1146175" lvl="1">
              <a:buSzPct val="50000"/>
            </a:pPr>
            <a:r>
              <a:rPr lang="en-US" sz="2100" dirty="0"/>
              <a:t>Hands-on Demo </a:t>
            </a:r>
          </a:p>
          <a:p>
            <a:pPr marL="1146175" lvl="1">
              <a:buSzPct val="50000"/>
            </a:pPr>
            <a:r>
              <a:rPr lang="en-US" sz="2100" dirty="0"/>
              <a:t>Questions </a:t>
            </a:r>
          </a:p>
        </p:txBody>
      </p:sp>
    </p:spTree>
    <p:extLst>
      <p:ext uri="{BB962C8B-B14F-4D97-AF65-F5344CB8AC3E}">
        <p14:creationId xmlns:p14="http://schemas.microsoft.com/office/powerpoint/2010/main" val="83966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pic>
        <p:nvPicPr>
          <p:cNvPr id="4" name="Picture 3">
            <a:extLst>
              <a:ext uri="{FF2B5EF4-FFF2-40B4-BE49-F238E27FC236}">
                <a16:creationId xmlns:a16="http://schemas.microsoft.com/office/drawing/2014/main" id="{651FB7AA-6D8E-4A9A-ADA0-EEDBDAAF6B40}"/>
              </a:ext>
            </a:extLst>
          </p:cNvPr>
          <p:cNvPicPr>
            <a:picLocks/>
          </p:cNvPicPr>
          <p:nvPr/>
        </p:nvPicPr>
        <p:blipFill rotWithShape="1">
          <a:blip r:embed="rId2"/>
          <a:srcRect t="6947"/>
          <a:stretch/>
        </p:blipFill>
        <p:spPr>
          <a:xfrm>
            <a:off x="1161288" y="1627632"/>
            <a:ext cx="10607040" cy="5084064"/>
          </a:xfrm>
          <a:prstGeom prst="rect">
            <a:avLst/>
          </a:prstGeom>
        </p:spPr>
      </p:pic>
      <p:sp>
        <p:nvSpPr>
          <p:cNvPr id="3" name="Rounded Rectangle 2">
            <a:extLst>
              <a:ext uri="{FF2B5EF4-FFF2-40B4-BE49-F238E27FC236}">
                <a16:creationId xmlns:a16="http://schemas.microsoft.com/office/drawing/2014/main" id="{663E4E2F-D255-8E4F-8651-B970E77F9C56}"/>
              </a:ext>
            </a:extLst>
          </p:cNvPr>
          <p:cNvSpPr/>
          <p:nvPr/>
        </p:nvSpPr>
        <p:spPr>
          <a:xfrm>
            <a:off x="1468948" y="4909695"/>
            <a:ext cx="136188" cy="14267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0A27B52-03BE-074A-810D-C534BDA71FE4}"/>
              </a:ext>
            </a:extLst>
          </p:cNvPr>
          <p:cNvCxnSpPr>
            <a:cxnSpLocks/>
          </p:cNvCxnSpPr>
          <p:nvPr/>
        </p:nvCxnSpPr>
        <p:spPr>
          <a:xfrm flipV="1">
            <a:off x="10773852" y="5028389"/>
            <a:ext cx="385319" cy="539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B9386F-1A68-D049-A54B-DF130CDE2270}"/>
              </a:ext>
            </a:extLst>
          </p:cNvPr>
          <p:cNvCxnSpPr>
            <a:cxnSpLocks/>
          </p:cNvCxnSpPr>
          <p:nvPr/>
        </p:nvCxnSpPr>
        <p:spPr>
          <a:xfrm>
            <a:off x="7944930" y="5023767"/>
            <a:ext cx="35343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DA2B2E-D64B-1D42-9F9F-620B819EBDB7}"/>
              </a:ext>
            </a:extLst>
          </p:cNvPr>
          <p:cNvCxnSpPr>
            <a:cxnSpLocks/>
          </p:cNvCxnSpPr>
          <p:nvPr/>
        </p:nvCxnSpPr>
        <p:spPr>
          <a:xfrm>
            <a:off x="6866569" y="5031084"/>
            <a:ext cx="26588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DCA8DC-ECD6-AC45-B95C-05A96EC5A7AB}"/>
              </a:ext>
            </a:extLst>
          </p:cNvPr>
          <p:cNvCxnSpPr>
            <a:cxnSpLocks/>
          </p:cNvCxnSpPr>
          <p:nvPr/>
        </p:nvCxnSpPr>
        <p:spPr>
          <a:xfrm>
            <a:off x="7161853" y="5026967"/>
            <a:ext cx="31777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ounded Rectangle 2">
            <a:extLst>
              <a:ext uri="{FF2B5EF4-FFF2-40B4-BE49-F238E27FC236}">
                <a16:creationId xmlns:a16="http://schemas.microsoft.com/office/drawing/2014/main" id="{55BC3F9C-5469-4275-9BDB-5CD58C710C04}"/>
              </a:ext>
            </a:extLst>
          </p:cNvPr>
          <p:cNvSpPr/>
          <p:nvPr/>
        </p:nvSpPr>
        <p:spPr>
          <a:xfrm>
            <a:off x="5193837" y="4818811"/>
            <a:ext cx="353437" cy="3244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1C82B8B6-58FC-4330-94D4-88C8B289BC20}"/>
              </a:ext>
            </a:extLst>
          </p:cNvPr>
          <p:cNvSpPr/>
          <p:nvPr/>
        </p:nvSpPr>
        <p:spPr>
          <a:xfrm>
            <a:off x="3539048" y="2591944"/>
            <a:ext cx="1318702" cy="1639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a:extLst>
              <a:ext uri="{FF2B5EF4-FFF2-40B4-BE49-F238E27FC236}">
                <a16:creationId xmlns:a16="http://schemas.microsoft.com/office/drawing/2014/main" id="{62708512-08AD-4895-B411-5EA872E4F603}"/>
              </a:ext>
            </a:extLst>
          </p:cNvPr>
          <p:cNvSpPr/>
          <p:nvPr/>
        </p:nvSpPr>
        <p:spPr>
          <a:xfrm>
            <a:off x="10352598" y="2602585"/>
            <a:ext cx="136188" cy="14267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
            <a:extLst>
              <a:ext uri="{FF2B5EF4-FFF2-40B4-BE49-F238E27FC236}">
                <a16:creationId xmlns:a16="http://schemas.microsoft.com/office/drawing/2014/main" id="{91E7D726-FE6C-4493-8B45-33919CD51E74}"/>
              </a:ext>
            </a:extLst>
          </p:cNvPr>
          <p:cNvSpPr/>
          <p:nvPr/>
        </p:nvSpPr>
        <p:spPr>
          <a:xfrm>
            <a:off x="10545384" y="2585593"/>
            <a:ext cx="535366" cy="15331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38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22" presetClass="exit" presetSubtype="4" fill="hold" grpId="1" nodeType="withEffect">
                                  <p:stCondLst>
                                    <p:cond delay="0"/>
                                  </p:stCondLst>
                                  <p:childTnLst>
                                    <p:animEffect transition="out" filter="wipe(down)">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22" presetClass="entr" presetSubtype="4"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9324C8-DE90-45E6-93D9-A8B60501B04E}"/>
              </a:ext>
            </a:extLst>
          </p:cNvPr>
          <p:cNvPicPr>
            <a:picLocks/>
          </p:cNvPicPr>
          <p:nvPr/>
        </p:nvPicPr>
        <p:blipFill>
          <a:blip r:embed="rId2"/>
          <a:stretch>
            <a:fillRect/>
          </a:stretch>
        </p:blipFill>
        <p:spPr>
          <a:xfrm>
            <a:off x="1161288" y="1627632"/>
            <a:ext cx="10607040" cy="5084064"/>
          </a:xfrm>
          <a:prstGeom prst="rect">
            <a:avLst/>
          </a:prstGeom>
        </p:spPr>
      </p:pic>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cxnSp>
        <p:nvCxnSpPr>
          <p:cNvPr id="5" name="Straight Connector 4">
            <a:extLst>
              <a:ext uri="{FF2B5EF4-FFF2-40B4-BE49-F238E27FC236}">
                <a16:creationId xmlns:a16="http://schemas.microsoft.com/office/drawing/2014/main" id="{779AEF7E-4A50-1E40-B779-584851C0594C}"/>
              </a:ext>
            </a:extLst>
          </p:cNvPr>
          <p:cNvCxnSpPr>
            <a:cxnSpLocks/>
          </p:cNvCxnSpPr>
          <p:nvPr/>
        </p:nvCxnSpPr>
        <p:spPr>
          <a:xfrm>
            <a:off x="1356359" y="2542444"/>
            <a:ext cx="32004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1135AB-BEEC-1947-8C3C-03CF81AFBB6D}"/>
              </a:ext>
            </a:extLst>
          </p:cNvPr>
          <p:cNvCxnSpPr>
            <a:cxnSpLocks/>
          </p:cNvCxnSpPr>
          <p:nvPr/>
        </p:nvCxnSpPr>
        <p:spPr>
          <a:xfrm>
            <a:off x="4695214" y="4019966"/>
            <a:ext cx="162436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3CB48C-C6CA-D14C-A1DD-A76193452941}"/>
              </a:ext>
            </a:extLst>
          </p:cNvPr>
          <p:cNvCxnSpPr>
            <a:cxnSpLocks/>
          </p:cNvCxnSpPr>
          <p:nvPr/>
        </p:nvCxnSpPr>
        <p:spPr>
          <a:xfrm>
            <a:off x="4398212" y="5683344"/>
            <a:ext cx="920548"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C510B1D4-70F0-9B41-98E9-EABE502D0087}"/>
              </a:ext>
            </a:extLst>
          </p:cNvPr>
          <p:cNvSpPr/>
          <p:nvPr/>
        </p:nvSpPr>
        <p:spPr>
          <a:xfrm>
            <a:off x="4595786" y="5294393"/>
            <a:ext cx="854541" cy="23430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6F3BD0F-7969-4A94-B26F-C24327F5DE05}"/>
              </a:ext>
            </a:extLst>
          </p:cNvPr>
          <p:cNvCxnSpPr>
            <a:cxnSpLocks/>
          </p:cNvCxnSpPr>
          <p:nvPr/>
        </p:nvCxnSpPr>
        <p:spPr>
          <a:xfrm>
            <a:off x="4321404" y="6492448"/>
            <a:ext cx="112892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7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pic>
        <p:nvPicPr>
          <p:cNvPr id="9" name="Content Placeholder 4" descr="Text&#10;&#10;Description automatically generated">
            <a:extLst>
              <a:ext uri="{FF2B5EF4-FFF2-40B4-BE49-F238E27FC236}">
                <a16:creationId xmlns:a16="http://schemas.microsoft.com/office/drawing/2014/main" id="{9FB4702F-0171-4DF1-8BF9-C54786725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962" y="1825625"/>
            <a:ext cx="6988076" cy="4351338"/>
          </a:xfrm>
        </p:spPr>
      </p:pic>
    </p:spTree>
    <p:extLst>
      <p:ext uri="{BB962C8B-B14F-4D97-AF65-F5344CB8AC3E}">
        <p14:creationId xmlns:p14="http://schemas.microsoft.com/office/powerpoint/2010/main" val="197093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AA674DA-1316-4D43-A531-94EBDC7B1049}"/>
              </a:ext>
            </a:extLst>
          </p:cNvPr>
          <p:cNvPicPr>
            <a:picLocks/>
          </p:cNvPicPr>
          <p:nvPr/>
        </p:nvPicPr>
        <p:blipFill>
          <a:blip r:embed="rId2"/>
          <a:stretch>
            <a:fillRect/>
          </a:stretch>
        </p:blipFill>
        <p:spPr>
          <a:xfrm>
            <a:off x="1161288" y="1627632"/>
            <a:ext cx="10607040" cy="5084064"/>
          </a:xfrm>
          <a:prstGeom prst="rect">
            <a:avLst/>
          </a:prstGeom>
        </p:spPr>
      </p:pic>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cxnSp>
        <p:nvCxnSpPr>
          <p:cNvPr id="5" name="Straight Connector 4">
            <a:extLst>
              <a:ext uri="{FF2B5EF4-FFF2-40B4-BE49-F238E27FC236}">
                <a16:creationId xmlns:a16="http://schemas.microsoft.com/office/drawing/2014/main" id="{40C080AF-20D3-0C4E-BE53-6A9F66E4EC0E}"/>
              </a:ext>
            </a:extLst>
          </p:cNvPr>
          <p:cNvCxnSpPr/>
          <p:nvPr/>
        </p:nvCxnSpPr>
        <p:spPr>
          <a:xfrm>
            <a:off x="1358629" y="2736066"/>
            <a:ext cx="39883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007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pic>
        <p:nvPicPr>
          <p:cNvPr id="4" name="Picture 3">
            <a:extLst>
              <a:ext uri="{FF2B5EF4-FFF2-40B4-BE49-F238E27FC236}">
                <a16:creationId xmlns:a16="http://schemas.microsoft.com/office/drawing/2014/main" id="{60341B02-2E30-468D-9DDE-19D4678B824D}"/>
              </a:ext>
            </a:extLst>
          </p:cNvPr>
          <p:cNvPicPr>
            <a:picLocks/>
          </p:cNvPicPr>
          <p:nvPr/>
        </p:nvPicPr>
        <p:blipFill>
          <a:blip r:embed="rId2"/>
          <a:stretch>
            <a:fillRect/>
          </a:stretch>
        </p:blipFill>
        <p:spPr>
          <a:xfrm>
            <a:off x="1161288" y="1627632"/>
            <a:ext cx="10607040" cy="5084064"/>
          </a:xfrm>
          <a:prstGeom prst="rect">
            <a:avLst/>
          </a:prstGeom>
        </p:spPr>
      </p:pic>
      <p:cxnSp>
        <p:nvCxnSpPr>
          <p:cNvPr id="5" name="Straight Connector 4">
            <a:extLst>
              <a:ext uri="{FF2B5EF4-FFF2-40B4-BE49-F238E27FC236}">
                <a16:creationId xmlns:a16="http://schemas.microsoft.com/office/drawing/2014/main" id="{C7FD8741-A568-BF4C-9FF1-1D00935E1BF8}"/>
              </a:ext>
            </a:extLst>
          </p:cNvPr>
          <p:cNvCxnSpPr/>
          <p:nvPr/>
        </p:nvCxnSpPr>
        <p:spPr>
          <a:xfrm>
            <a:off x="1371599" y="2926074"/>
            <a:ext cx="295073"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64537ED-5F84-714F-85A9-E3BBA83B7E56}"/>
              </a:ext>
            </a:extLst>
          </p:cNvPr>
          <p:cNvSpPr/>
          <p:nvPr/>
        </p:nvSpPr>
        <p:spPr>
          <a:xfrm>
            <a:off x="2689860" y="2405383"/>
            <a:ext cx="8168640" cy="184503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F1E64DC-B098-4340-B296-88327207F53B}"/>
              </a:ext>
            </a:extLst>
          </p:cNvPr>
          <p:cNvCxnSpPr>
            <a:cxnSpLocks/>
          </p:cNvCxnSpPr>
          <p:nvPr/>
        </p:nvCxnSpPr>
        <p:spPr>
          <a:xfrm>
            <a:off x="4579619" y="4389114"/>
            <a:ext cx="94488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6D16A1-8730-4EB4-AE03-B4D13CB5DFC9}"/>
              </a:ext>
            </a:extLst>
          </p:cNvPr>
          <p:cNvCxnSpPr>
            <a:cxnSpLocks/>
          </p:cNvCxnSpPr>
          <p:nvPr/>
        </p:nvCxnSpPr>
        <p:spPr>
          <a:xfrm>
            <a:off x="2766059" y="6423654"/>
            <a:ext cx="52578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31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F34E1A-7EB4-4D36-9C04-308398060B4C}"/>
              </a:ext>
            </a:extLst>
          </p:cNvPr>
          <p:cNvPicPr>
            <a:picLocks/>
          </p:cNvPicPr>
          <p:nvPr/>
        </p:nvPicPr>
        <p:blipFill>
          <a:blip r:embed="rId2"/>
          <a:stretch>
            <a:fillRect/>
          </a:stretch>
        </p:blipFill>
        <p:spPr>
          <a:xfrm>
            <a:off x="1161288" y="1627632"/>
            <a:ext cx="10607040" cy="5084064"/>
          </a:xfrm>
          <a:prstGeom prst="rect">
            <a:avLst/>
          </a:prstGeom>
        </p:spPr>
      </p:pic>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sp>
        <p:nvSpPr>
          <p:cNvPr id="3" name="Rectangle 2">
            <a:extLst>
              <a:ext uri="{FF2B5EF4-FFF2-40B4-BE49-F238E27FC236}">
                <a16:creationId xmlns:a16="http://schemas.microsoft.com/office/drawing/2014/main" id="{B884DF89-09B0-EF4A-BD4D-5BFB00BF6C97}"/>
              </a:ext>
            </a:extLst>
          </p:cNvPr>
          <p:cNvSpPr/>
          <p:nvPr/>
        </p:nvSpPr>
        <p:spPr>
          <a:xfrm>
            <a:off x="2790130" y="2644380"/>
            <a:ext cx="2818190" cy="2723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FF57792-0148-4D40-BF94-6CEF5B586E82}"/>
              </a:ext>
            </a:extLst>
          </p:cNvPr>
          <p:cNvCxnSpPr>
            <a:cxnSpLocks/>
          </p:cNvCxnSpPr>
          <p:nvPr/>
        </p:nvCxnSpPr>
        <p:spPr>
          <a:xfrm>
            <a:off x="1348739" y="2916755"/>
            <a:ext cx="378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993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316588-6C2C-4144-B092-BD1BD85CE364}"/>
              </a:ext>
            </a:extLst>
          </p:cNvPr>
          <p:cNvPicPr>
            <a:picLocks/>
          </p:cNvPicPr>
          <p:nvPr/>
        </p:nvPicPr>
        <p:blipFill>
          <a:blip r:embed="rId2"/>
          <a:stretch>
            <a:fillRect/>
          </a:stretch>
        </p:blipFill>
        <p:spPr>
          <a:xfrm>
            <a:off x="1161288" y="1627632"/>
            <a:ext cx="10607040" cy="5084064"/>
          </a:xfrm>
          <a:prstGeom prst="rect">
            <a:avLst/>
          </a:prstGeom>
        </p:spPr>
      </p:pic>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Viewing your Contract </a:t>
            </a:r>
            <a:endParaRPr lang="en-US" sz="3100" baseline="30000" dirty="0">
              <a:solidFill>
                <a:srgbClr val="FFFFFF"/>
              </a:solidFill>
            </a:endParaRPr>
          </a:p>
        </p:txBody>
      </p:sp>
      <p:cxnSp>
        <p:nvCxnSpPr>
          <p:cNvPr id="10" name="Straight Connector 9">
            <a:extLst>
              <a:ext uri="{FF2B5EF4-FFF2-40B4-BE49-F238E27FC236}">
                <a16:creationId xmlns:a16="http://schemas.microsoft.com/office/drawing/2014/main" id="{80E6F511-635A-5448-8E85-3CC46DC73975}"/>
              </a:ext>
            </a:extLst>
          </p:cNvPr>
          <p:cNvCxnSpPr>
            <a:cxnSpLocks/>
          </p:cNvCxnSpPr>
          <p:nvPr/>
        </p:nvCxnSpPr>
        <p:spPr>
          <a:xfrm>
            <a:off x="1371599" y="3698304"/>
            <a:ext cx="607672"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489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08AE9A-3E41-434E-A9F5-AF05EC519417}"/>
              </a:ext>
            </a:extLst>
          </p:cNvPr>
          <p:cNvPicPr>
            <a:picLocks/>
          </p:cNvPicPr>
          <p:nvPr/>
        </p:nvPicPr>
        <p:blipFill>
          <a:blip r:embed="rId2"/>
          <a:stretch>
            <a:fillRect/>
          </a:stretch>
        </p:blipFill>
        <p:spPr>
          <a:xfrm>
            <a:off x="1161288" y="1627632"/>
            <a:ext cx="10607040" cy="5084064"/>
          </a:xfrm>
          <a:prstGeom prst="rect">
            <a:avLst/>
          </a:prstGeom>
        </p:spPr>
      </p:pic>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ICR Document Request</a:t>
            </a:r>
            <a:endParaRPr lang="en-US" sz="3100" baseline="30000" dirty="0">
              <a:solidFill>
                <a:srgbClr val="FFFFFF"/>
              </a:solidFill>
            </a:endParaRPr>
          </a:p>
        </p:txBody>
      </p:sp>
      <p:cxnSp>
        <p:nvCxnSpPr>
          <p:cNvPr id="12" name="Straight Connector 11">
            <a:extLst>
              <a:ext uri="{FF2B5EF4-FFF2-40B4-BE49-F238E27FC236}">
                <a16:creationId xmlns:a16="http://schemas.microsoft.com/office/drawing/2014/main" id="{47EFFAC7-6B9D-40BF-9DD4-70433BA0C3CB}"/>
              </a:ext>
            </a:extLst>
          </p:cNvPr>
          <p:cNvCxnSpPr>
            <a:cxnSpLocks/>
          </p:cNvCxnSpPr>
          <p:nvPr/>
        </p:nvCxnSpPr>
        <p:spPr>
          <a:xfrm>
            <a:off x="1356359" y="3298254"/>
            <a:ext cx="468172"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4A028-C3DD-43DF-A66D-720ACA755B49}"/>
              </a:ext>
            </a:extLst>
          </p:cNvPr>
          <p:cNvCxnSpPr>
            <a:cxnSpLocks/>
          </p:cNvCxnSpPr>
          <p:nvPr/>
        </p:nvCxnSpPr>
        <p:spPr>
          <a:xfrm>
            <a:off x="2769434" y="2597214"/>
            <a:ext cx="84435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E00C59-51F1-4341-9B64-AE3D70CFFF40}"/>
              </a:ext>
            </a:extLst>
          </p:cNvPr>
          <p:cNvCxnSpPr>
            <a:cxnSpLocks/>
          </p:cNvCxnSpPr>
          <p:nvPr/>
        </p:nvCxnSpPr>
        <p:spPr>
          <a:xfrm>
            <a:off x="2868494" y="5124556"/>
            <a:ext cx="895786"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E189D6-A768-45E3-A935-284D1071CCCD}"/>
              </a:ext>
            </a:extLst>
          </p:cNvPr>
          <p:cNvCxnSpPr>
            <a:cxnSpLocks/>
          </p:cNvCxnSpPr>
          <p:nvPr/>
        </p:nvCxnSpPr>
        <p:spPr>
          <a:xfrm>
            <a:off x="2868494" y="3016314"/>
            <a:ext cx="84435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D59C33-4778-47DA-9D4D-1A99F0C28682}"/>
              </a:ext>
            </a:extLst>
          </p:cNvPr>
          <p:cNvPicPr>
            <a:picLocks/>
          </p:cNvPicPr>
          <p:nvPr/>
        </p:nvPicPr>
        <p:blipFill>
          <a:blip r:embed="rId2"/>
          <a:stretch>
            <a:fillRect/>
          </a:stretch>
        </p:blipFill>
        <p:spPr>
          <a:xfrm>
            <a:off x="1161288" y="1627632"/>
            <a:ext cx="10607040" cy="5084064"/>
          </a:xfrm>
          <a:prstGeom prst="rect">
            <a:avLst/>
          </a:prstGeom>
        </p:spPr>
      </p:pic>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cxnSp>
        <p:nvCxnSpPr>
          <p:cNvPr id="10" name="Straight Connector 9">
            <a:extLst>
              <a:ext uri="{FF2B5EF4-FFF2-40B4-BE49-F238E27FC236}">
                <a16:creationId xmlns:a16="http://schemas.microsoft.com/office/drawing/2014/main" id="{F5EF645D-F125-46D9-98C8-DF3551D6EEAF}"/>
              </a:ext>
            </a:extLst>
          </p:cNvPr>
          <p:cNvCxnSpPr>
            <a:cxnSpLocks/>
          </p:cNvCxnSpPr>
          <p:nvPr/>
        </p:nvCxnSpPr>
        <p:spPr>
          <a:xfrm>
            <a:off x="1352279" y="3286824"/>
            <a:ext cx="47017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CC0A6E7-334A-4556-84CB-5693EEDF9AD7}"/>
              </a:ext>
            </a:extLst>
          </p:cNvPr>
          <p:cNvSpPr/>
          <p:nvPr/>
        </p:nvSpPr>
        <p:spPr>
          <a:xfrm>
            <a:off x="2805370" y="3881795"/>
            <a:ext cx="744280" cy="1695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D36F9B5-AC0D-46B4-8FB4-1AEB2B82E99D}"/>
              </a:ext>
            </a:extLst>
          </p:cNvPr>
          <p:cNvCxnSpPr>
            <a:cxnSpLocks/>
          </p:cNvCxnSpPr>
          <p:nvPr/>
        </p:nvCxnSpPr>
        <p:spPr>
          <a:xfrm>
            <a:off x="2883734" y="3784664"/>
            <a:ext cx="932616"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2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4AF85C-4E1D-4602-9F2A-CC37B21E04C1}"/>
              </a:ext>
            </a:extLst>
          </p:cNvPr>
          <p:cNvPicPr>
            <a:picLocks/>
          </p:cNvPicPr>
          <p:nvPr/>
        </p:nvPicPr>
        <p:blipFill>
          <a:blip r:embed="rId2"/>
          <a:stretch>
            <a:fillRect/>
          </a:stretch>
        </p:blipFill>
        <p:spPr>
          <a:xfrm>
            <a:off x="1161288" y="1627632"/>
            <a:ext cx="10607040" cy="5084064"/>
          </a:xfrm>
          <a:prstGeom prst="rect">
            <a:avLst/>
          </a:prstGeom>
        </p:spPr>
      </p:pic>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cxnSp>
        <p:nvCxnSpPr>
          <p:cNvPr id="9" name="Straight Connector 8">
            <a:extLst>
              <a:ext uri="{FF2B5EF4-FFF2-40B4-BE49-F238E27FC236}">
                <a16:creationId xmlns:a16="http://schemas.microsoft.com/office/drawing/2014/main" id="{EF4F27AD-3055-4360-BD28-C87BA455C9A5}"/>
              </a:ext>
            </a:extLst>
          </p:cNvPr>
          <p:cNvCxnSpPr>
            <a:cxnSpLocks/>
          </p:cNvCxnSpPr>
          <p:nvPr/>
        </p:nvCxnSpPr>
        <p:spPr>
          <a:xfrm>
            <a:off x="1350844" y="3289364"/>
            <a:ext cx="452556"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2A0655-FF3F-44C7-A1B9-C2889A4D083C}"/>
              </a:ext>
            </a:extLst>
          </p:cNvPr>
          <p:cNvCxnSpPr>
            <a:cxnSpLocks/>
          </p:cNvCxnSpPr>
          <p:nvPr/>
        </p:nvCxnSpPr>
        <p:spPr>
          <a:xfrm>
            <a:off x="3024704" y="4158044"/>
            <a:ext cx="84435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12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3387497"/>
          </a:xfrm>
        </p:spPr>
        <p:txBody>
          <a:bodyPr anchor="b">
            <a:normAutofit/>
          </a:bodyPr>
          <a:lstStyle/>
          <a:p>
            <a:pPr algn="ctr"/>
            <a:r>
              <a:rPr lang="en-US" sz="4000">
                <a:solidFill>
                  <a:srgbClr val="FFFFFF"/>
                </a:solidFill>
              </a:rPr>
              <a:t>PASSPort</a:t>
            </a:r>
            <a:r>
              <a:rPr lang="en-US" sz="4000" baseline="30000">
                <a:solidFill>
                  <a:srgbClr val="FFFFFF"/>
                </a:solidFill>
              </a:rPr>
              <a:t>R3 </a:t>
            </a:r>
            <a:r>
              <a:rPr lang="en-US" sz="4000">
                <a:solidFill>
                  <a:srgbClr val="FFFFFF"/>
                </a:solidFill>
              </a:rPr>
              <a:t>Overview</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810259" y="649480"/>
            <a:ext cx="6555347" cy="5546047"/>
          </a:xfrm>
        </p:spPr>
        <p:txBody>
          <a:bodyPr anchor="ctr">
            <a:normAutofit/>
          </a:bodyPr>
          <a:lstStyle/>
          <a:p>
            <a:r>
              <a:rPr lang="en-US" sz="2000" dirty="0" err="1"/>
              <a:t>PASSPort</a:t>
            </a:r>
            <a:r>
              <a:rPr lang="en-US" sz="2000" dirty="0"/>
              <a:t> enables both competitive and targeted procurement  as well as contract management. </a:t>
            </a:r>
            <a:r>
              <a:rPr lang="en-US" sz="2000" dirty="0" err="1"/>
              <a:t>PASSPort</a:t>
            </a:r>
            <a:r>
              <a:rPr lang="en-US" sz="2000" dirty="0"/>
              <a:t> brings greater transparency for all stakeholders and generates comprehensive packages for registration. </a:t>
            </a:r>
          </a:p>
          <a:p>
            <a:r>
              <a:rPr lang="en-US" sz="2000" dirty="0"/>
              <a:t>Using one platform to formally document needs for goods and services promotes accuracy and efficiency in approvals, increases transparency in the process, and removes the need to rely on paper.</a:t>
            </a:r>
          </a:p>
        </p:txBody>
      </p:sp>
    </p:spTree>
    <p:extLst>
      <p:ext uri="{BB962C8B-B14F-4D97-AF65-F5344CB8AC3E}">
        <p14:creationId xmlns:p14="http://schemas.microsoft.com/office/powerpoint/2010/main" val="3739513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692260A-46D4-401A-A296-091E7813CD7A}"/>
              </a:ext>
            </a:extLst>
          </p:cNvPr>
          <p:cNvPicPr>
            <a:picLocks/>
          </p:cNvPicPr>
          <p:nvPr/>
        </p:nvPicPr>
        <p:blipFill>
          <a:blip r:embed="rId2"/>
          <a:stretch>
            <a:fillRect/>
          </a:stretch>
        </p:blipFill>
        <p:spPr>
          <a:xfrm>
            <a:off x="1161288" y="1627632"/>
            <a:ext cx="10607040" cy="5084064"/>
          </a:xfrm>
          <a:prstGeom prst="rect">
            <a:avLst/>
          </a:prstGeom>
        </p:spPr>
      </p:pic>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sp>
        <p:nvSpPr>
          <p:cNvPr id="9" name="Rectangle 8">
            <a:extLst>
              <a:ext uri="{FF2B5EF4-FFF2-40B4-BE49-F238E27FC236}">
                <a16:creationId xmlns:a16="http://schemas.microsoft.com/office/drawing/2014/main" id="{7A2A8D72-86B3-4DBB-95D9-063BA14FDFD3}"/>
              </a:ext>
            </a:extLst>
          </p:cNvPr>
          <p:cNvSpPr/>
          <p:nvPr/>
        </p:nvSpPr>
        <p:spPr>
          <a:xfrm>
            <a:off x="1655445" y="2132597"/>
            <a:ext cx="2383155" cy="43952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07A76-8E1A-4813-A7C8-AF6786F45BC0}"/>
              </a:ext>
            </a:extLst>
          </p:cNvPr>
          <p:cNvSpPr/>
          <p:nvPr/>
        </p:nvSpPr>
        <p:spPr>
          <a:xfrm>
            <a:off x="5073650" y="3244850"/>
            <a:ext cx="234950" cy="1841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9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pic>
        <p:nvPicPr>
          <p:cNvPr id="3" name="Picture 2">
            <a:extLst>
              <a:ext uri="{FF2B5EF4-FFF2-40B4-BE49-F238E27FC236}">
                <a16:creationId xmlns:a16="http://schemas.microsoft.com/office/drawing/2014/main" id="{55B42766-CA67-4A90-823F-746934521C59}"/>
              </a:ext>
            </a:extLst>
          </p:cNvPr>
          <p:cNvPicPr>
            <a:picLocks noChangeAspect="1"/>
          </p:cNvPicPr>
          <p:nvPr/>
        </p:nvPicPr>
        <p:blipFill rotWithShape="1">
          <a:blip r:embed="rId2"/>
          <a:srcRect t="7148"/>
          <a:stretch/>
        </p:blipFill>
        <p:spPr>
          <a:xfrm>
            <a:off x="1161288" y="1627632"/>
            <a:ext cx="10607040" cy="5334762"/>
          </a:xfrm>
          <a:prstGeom prst="rect">
            <a:avLst/>
          </a:prstGeom>
        </p:spPr>
      </p:pic>
      <p:cxnSp>
        <p:nvCxnSpPr>
          <p:cNvPr id="5" name="Straight Connector 4">
            <a:extLst>
              <a:ext uri="{FF2B5EF4-FFF2-40B4-BE49-F238E27FC236}">
                <a16:creationId xmlns:a16="http://schemas.microsoft.com/office/drawing/2014/main" id="{40C080AF-20D3-0C4E-BE53-6A9F66E4EC0E}"/>
              </a:ext>
            </a:extLst>
          </p:cNvPr>
          <p:cNvCxnSpPr/>
          <p:nvPr/>
        </p:nvCxnSpPr>
        <p:spPr>
          <a:xfrm>
            <a:off x="1358629" y="2827506"/>
            <a:ext cx="398835" cy="0"/>
          </a:xfrm>
          <a:prstGeom prst="line">
            <a:avLst/>
          </a:prstGeom>
          <a:ln w="12700">
            <a:solidFill>
              <a:srgbClr val="FFFF00"/>
            </a:solidFill>
          </a:ln>
          <a:effectLst>
            <a:outerShdw blurRad="50800" dist="50800" dir="5400000" algn="ctr" rotWithShape="0">
              <a:srgbClr val="7030A0"/>
            </a:outerShdw>
          </a:effec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BD44A44-8F96-4AA3-853B-9DCC19F3E923}"/>
              </a:ext>
            </a:extLst>
          </p:cNvPr>
          <p:cNvSpPr/>
          <p:nvPr/>
        </p:nvSpPr>
        <p:spPr>
          <a:xfrm>
            <a:off x="3169920" y="2787717"/>
            <a:ext cx="2110740" cy="1770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8C390E-5421-4D6E-8EAB-31705540E533}"/>
              </a:ext>
            </a:extLst>
          </p:cNvPr>
          <p:cNvSpPr/>
          <p:nvPr/>
        </p:nvSpPr>
        <p:spPr>
          <a:xfrm>
            <a:off x="3177540" y="3678084"/>
            <a:ext cx="2110740" cy="1770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C4CC79-917D-499B-B0F8-DAC2CD030750}"/>
              </a:ext>
            </a:extLst>
          </p:cNvPr>
          <p:cNvSpPr/>
          <p:nvPr/>
        </p:nvSpPr>
        <p:spPr>
          <a:xfrm>
            <a:off x="5646418" y="1997589"/>
            <a:ext cx="457200" cy="1966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98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22" presetClass="entr" presetSubtype="4"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2" nodeType="clickEffect">
                                  <p:stCondLst>
                                    <p:cond delay="0"/>
                                  </p:stCondLst>
                                  <p:childTnLst>
                                    <p:animEffect transition="out" filter="wipe(down)">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1" animBg="1"/>
      <p:bldP spid="11" grpId="2"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pic>
        <p:nvPicPr>
          <p:cNvPr id="6" name="Picture 5" descr="Graphical user interface, text, application, email&#10;&#10;Description automatically generated">
            <a:extLst>
              <a:ext uri="{FF2B5EF4-FFF2-40B4-BE49-F238E27FC236}">
                <a16:creationId xmlns:a16="http://schemas.microsoft.com/office/drawing/2014/main" id="{45C309EF-61C1-4BC6-B8C6-27B47D14047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1288" y="1627632"/>
            <a:ext cx="10607040" cy="5084064"/>
          </a:xfrm>
          <a:prstGeom prst="rect">
            <a:avLst/>
          </a:prstGeom>
        </p:spPr>
      </p:pic>
      <p:sp>
        <p:nvSpPr>
          <p:cNvPr id="12" name="Rectangle 11">
            <a:extLst>
              <a:ext uri="{FF2B5EF4-FFF2-40B4-BE49-F238E27FC236}">
                <a16:creationId xmlns:a16="http://schemas.microsoft.com/office/drawing/2014/main" id="{E714683B-3429-4AC2-973C-6843280A2B1E}"/>
              </a:ext>
            </a:extLst>
          </p:cNvPr>
          <p:cNvSpPr/>
          <p:nvPr/>
        </p:nvSpPr>
        <p:spPr>
          <a:xfrm>
            <a:off x="1371599" y="2872384"/>
            <a:ext cx="1333315" cy="14587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694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8DB873-8FFB-4B91-9675-11AE6BDDDD9F}"/>
              </a:ext>
            </a:extLst>
          </p:cNvPr>
          <p:cNvPicPr>
            <a:picLocks/>
          </p:cNvPicPr>
          <p:nvPr/>
        </p:nvPicPr>
        <p:blipFill rotWithShape="1">
          <a:blip r:embed="rId2"/>
          <a:srcRect t="6635"/>
          <a:stretch/>
        </p:blipFill>
        <p:spPr>
          <a:xfrm>
            <a:off x="1161288" y="1597432"/>
            <a:ext cx="10607040" cy="5084064"/>
          </a:xfrm>
          <a:prstGeom prst="rect">
            <a:avLst/>
          </a:prstGeom>
        </p:spPr>
      </p:pic>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sp>
        <p:nvSpPr>
          <p:cNvPr id="12" name="Rectangle 11">
            <a:extLst>
              <a:ext uri="{FF2B5EF4-FFF2-40B4-BE49-F238E27FC236}">
                <a16:creationId xmlns:a16="http://schemas.microsoft.com/office/drawing/2014/main" id="{E714683B-3429-4AC2-973C-6843280A2B1E}"/>
              </a:ext>
            </a:extLst>
          </p:cNvPr>
          <p:cNvSpPr/>
          <p:nvPr/>
        </p:nvSpPr>
        <p:spPr>
          <a:xfrm>
            <a:off x="3719164" y="4589672"/>
            <a:ext cx="197516" cy="1575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448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pic>
        <p:nvPicPr>
          <p:cNvPr id="3" name="Picture 2">
            <a:extLst>
              <a:ext uri="{FF2B5EF4-FFF2-40B4-BE49-F238E27FC236}">
                <a16:creationId xmlns:a16="http://schemas.microsoft.com/office/drawing/2014/main" id="{EE886319-2B77-4441-8CA6-31E7881D3E19}"/>
              </a:ext>
            </a:extLst>
          </p:cNvPr>
          <p:cNvPicPr>
            <a:picLocks/>
          </p:cNvPicPr>
          <p:nvPr/>
        </p:nvPicPr>
        <p:blipFill rotWithShape="1">
          <a:blip r:embed="rId2"/>
          <a:srcRect t="6954"/>
          <a:stretch/>
        </p:blipFill>
        <p:spPr>
          <a:xfrm>
            <a:off x="1161288" y="1627632"/>
            <a:ext cx="10607040" cy="5084064"/>
          </a:xfrm>
          <a:prstGeom prst="rect">
            <a:avLst/>
          </a:prstGeom>
        </p:spPr>
      </p:pic>
      <p:sp>
        <p:nvSpPr>
          <p:cNvPr id="12" name="Rectangle 11">
            <a:extLst>
              <a:ext uri="{FF2B5EF4-FFF2-40B4-BE49-F238E27FC236}">
                <a16:creationId xmlns:a16="http://schemas.microsoft.com/office/drawing/2014/main" id="{00EB0050-2833-4327-B738-C8B9A0A3D7A7}"/>
              </a:ext>
            </a:extLst>
          </p:cNvPr>
          <p:cNvSpPr/>
          <p:nvPr/>
        </p:nvSpPr>
        <p:spPr>
          <a:xfrm>
            <a:off x="5907178" y="4193432"/>
            <a:ext cx="2131922" cy="9662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1B0A9E-63FB-452F-8EA3-483C60D7B4AC}"/>
              </a:ext>
            </a:extLst>
          </p:cNvPr>
          <p:cNvSpPr/>
          <p:nvPr/>
        </p:nvSpPr>
        <p:spPr>
          <a:xfrm>
            <a:off x="7955280" y="3886387"/>
            <a:ext cx="495300" cy="1531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7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pic>
        <p:nvPicPr>
          <p:cNvPr id="3" name="Picture 2">
            <a:extLst>
              <a:ext uri="{FF2B5EF4-FFF2-40B4-BE49-F238E27FC236}">
                <a16:creationId xmlns:a16="http://schemas.microsoft.com/office/drawing/2014/main" id="{96FECEF6-43EA-4481-94D8-EDEE4B0800DC}"/>
              </a:ext>
            </a:extLst>
          </p:cNvPr>
          <p:cNvPicPr>
            <a:picLocks/>
          </p:cNvPicPr>
          <p:nvPr/>
        </p:nvPicPr>
        <p:blipFill rotWithShape="1">
          <a:blip r:embed="rId2"/>
          <a:srcRect t="6827"/>
          <a:stretch/>
        </p:blipFill>
        <p:spPr>
          <a:xfrm>
            <a:off x="1161288" y="1627632"/>
            <a:ext cx="10607040" cy="5084064"/>
          </a:xfrm>
          <a:prstGeom prst="rect">
            <a:avLst/>
          </a:prstGeom>
        </p:spPr>
      </p:pic>
      <p:cxnSp>
        <p:nvCxnSpPr>
          <p:cNvPr id="5" name="Straight Connector 4">
            <a:extLst>
              <a:ext uri="{FF2B5EF4-FFF2-40B4-BE49-F238E27FC236}">
                <a16:creationId xmlns:a16="http://schemas.microsoft.com/office/drawing/2014/main" id="{40C080AF-20D3-0C4E-BE53-6A9F66E4EC0E}"/>
              </a:ext>
            </a:extLst>
          </p:cNvPr>
          <p:cNvCxnSpPr/>
          <p:nvPr/>
        </p:nvCxnSpPr>
        <p:spPr>
          <a:xfrm>
            <a:off x="1358629" y="2827506"/>
            <a:ext cx="398835" cy="0"/>
          </a:xfrm>
          <a:prstGeom prst="line">
            <a:avLst/>
          </a:prstGeom>
          <a:ln w="12700">
            <a:solidFill>
              <a:srgbClr val="FFFF00"/>
            </a:solidFill>
          </a:ln>
          <a:effectLst>
            <a:outerShdw blurRad="50800" dist="50800" dir="5400000" algn="ctr" rotWithShape="0">
              <a:srgbClr val="7030A0"/>
            </a:outerShdw>
          </a:effectLst>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2E5253E-D5D5-4238-9771-EA75474F37C4}"/>
              </a:ext>
            </a:extLst>
          </p:cNvPr>
          <p:cNvSpPr/>
          <p:nvPr/>
        </p:nvSpPr>
        <p:spPr>
          <a:xfrm>
            <a:off x="3876977" y="4277251"/>
            <a:ext cx="5173980" cy="1347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7D19DD-4746-453B-971A-41E9616732D3}"/>
              </a:ext>
            </a:extLst>
          </p:cNvPr>
          <p:cNvSpPr/>
          <p:nvPr/>
        </p:nvSpPr>
        <p:spPr>
          <a:xfrm>
            <a:off x="3876977" y="4277251"/>
            <a:ext cx="140365" cy="1347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3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EBD1BA0-4AE8-4380-B997-83002531691F}"/>
              </a:ext>
            </a:extLst>
          </p:cNvPr>
          <p:cNvPicPr>
            <a:picLocks/>
          </p:cNvPicPr>
          <p:nvPr/>
        </p:nvPicPr>
        <p:blipFill rotWithShape="1">
          <a:blip r:embed="rId2"/>
          <a:srcRect t="6615"/>
          <a:stretch/>
        </p:blipFill>
        <p:spPr>
          <a:xfrm>
            <a:off x="1161288" y="1627632"/>
            <a:ext cx="10607040" cy="5084064"/>
          </a:xfrm>
          <a:prstGeom prst="rect">
            <a:avLst/>
          </a:prstGeom>
        </p:spPr>
      </p:pic>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Authoring Document</a:t>
            </a:r>
            <a:endParaRPr lang="en-US" sz="3100" baseline="30000" dirty="0">
              <a:solidFill>
                <a:srgbClr val="FFFFFF"/>
              </a:solidFill>
            </a:endParaRPr>
          </a:p>
        </p:txBody>
      </p:sp>
      <p:sp>
        <p:nvSpPr>
          <p:cNvPr id="11" name="Rectangle 10">
            <a:extLst>
              <a:ext uri="{FF2B5EF4-FFF2-40B4-BE49-F238E27FC236}">
                <a16:creationId xmlns:a16="http://schemas.microsoft.com/office/drawing/2014/main" id="{3FD66DF6-66EA-4DFE-B100-15D56F4091E4}"/>
              </a:ext>
            </a:extLst>
          </p:cNvPr>
          <p:cNvSpPr/>
          <p:nvPr/>
        </p:nvSpPr>
        <p:spPr>
          <a:xfrm>
            <a:off x="4057650" y="5110879"/>
            <a:ext cx="7143750" cy="1347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9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3387497"/>
          </a:xfrm>
        </p:spPr>
        <p:txBody>
          <a:bodyPr anchor="b">
            <a:normAutofit/>
          </a:bodyPr>
          <a:lstStyle/>
          <a:p>
            <a:pPr algn="ctr"/>
            <a:r>
              <a:rPr lang="en-US" sz="4000">
                <a:solidFill>
                  <a:srgbClr val="FFFFFF"/>
                </a:solidFill>
              </a:rPr>
              <a:t>PASSPort</a:t>
            </a:r>
            <a:r>
              <a:rPr lang="en-US" sz="4000" baseline="30000">
                <a:solidFill>
                  <a:srgbClr val="FFFFFF"/>
                </a:solidFill>
              </a:rPr>
              <a:t>R3 </a:t>
            </a:r>
            <a:r>
              <a:rPr lang="en-US" sz="4000">
                <a:solidFill>
                  <a:srgbClr val="FFFFFF"/>
                </a:solidFill>
              </a:rPr>
              <a:t>Overview</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810259" y="649480"/>
            <a:ext cx="6555347" cy="5546047"/>
          </a:xfrm>
        </p:spPr>
        <p:txBody>
          <a:bodyPr anchor="ctr">
            <a:normAutofit/>
          </a:bodyPr>
          <a:lstStyle/>
          <a:p>
            <a:r>
              <a:rPr lang="en-US" sz="2000" dirty="0"/>
              <a:t>Processing Contracts through </a:t>
            </a:r>
            <a:r>
              <a:rPr lang="en-US" sz="2000" dirty="0" err="1"/>
              <a:t>PASSPort</a:t>
            </a:r>
            <a:r>
              <a:rPr lang="en-US" sz="2000" dirty="0"/>
              <a:t> began for RFP contracts in March 2021.</a:t>
            </a:r>
          </a:p>
          <a:p>
            <a:pPr lvl="1"/>
            <a:r>
              <a:rPr lang="en-US" sz="1600" dirty="0"/>
              <a:t>Unregistered Contracts (Inflight actions) </a:t>
            </a:r>
          </a:p>
          <a:p>
            <a:pPr lvl="1"/>
            <a:r>
              <a:rPr lang="en-US" sz="1600" dirty="0"/>
              <a:t>Renewals</a:t>
            </a:r>
          </a:p>
          <a:p>
            <a:pPr lvl="1"/>
            <a:r>
              <a:rPr lang="en-US" sz="1600" dirty="0"/>
              <a:t>Amendments</a:t>
            </a:r>
          </a:p>
          <a:p>
            <a:pPr lvl="1"/>
            <a:r>
              <a:rPr lang="en-US" sz="1600" dirty="0"/>
              <a:t>NAEs</a:t>
            </a:r>
          </a:p>
          <a:p>
            <a:pPr lvl="1"/>
            <a:r>
              <a:rPr lang="en-US" sz="1600" dirty="0"/>
              <a:t>New Contracts </a:t>
            </a:r>
          </a:p>
          <a:p>
            <a:pPr lvl="1"/>
            <a:endParaRPr lang="en-US" sz="1600" dirty="0"/>
          </a:p>
          <a:p>
            <a:r>
              <a:rPr lang="en-US" sz="2000" dirty="0"/>
              <a:t>Accessing </a:t>
            </a:r>
            <a:r>
              <a:rPr lang="en-US" sz="2000" dirty="0" err="1"/>
              <a:t>PASSPort</a:t>
            </a:r>
            <a:r>
              <a:rPr lang="en-US" sz="2000" dirty="0"/>
              <a:t> can only be done through the City’s Network. </a:t>
            </a:r>
          </a:p>
          <a:p>
            <a:pPr lvl="1"/>
            <a:r>
              <a:rPr lang="en-US" sz="1600" dirty="0"/>
              <a:t>Log-on remotely and access </a:t>
            </a:r>
            <a:r>
              <a:rPr lang="en-US" sz="1600" dirty="0" err="1"/>
              <a:t>PASSPort</a:t>
            </a:r>
            <a:r>
              <a:rPr lang="en-US" sz="1600" dirty="0"/>
              <a:t> using your desktop icon shortcut. </a:t>
            </a:r>
          </a:p>
          <a:p>
            <a:pPr marL="457200" lvl="1" indent="0" algn="ctr">
              <a:buNone/>
            </a:pPr>
            <a:r>
              <a:rPr lang="en-US" sz="1600" dirty="0"/>
              <a:t>OR</a:t>
            </a:r>
          </a:p>
          <a:p>
            <a:pPr lvl="1"/>
            <a:r>
              <a:rPr lang="en-US" sz="1600" dirty="0"/>
              <a:t>https://passport-buyer.cityofnewyork.us/. </a:t>
            </a:r>
          </a:p>
          <a:p>
            <a:r>
              <a:rPr lang="en-US" sz="2000" dirty="0"/>
              <a:t>Username is your DYCD email address and Password is the same you use to access your desktop computer. </a:t>
            </a:r>
          </a:p>
        </p:txBody>
      </p:sp>
    </p:spTree>
    <p:extLst>
      <p:ext uri="{BB962C8B-B14F-4D97-AF65-F5344CB8AC3E}">
        <p14:creationId xmlns:p14="http://schemas.microsoft.com/office/powerpoint/2010/main" val="7638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3387497"/>
          </a:xfrm>
        </p:spPr>
        <p:txBody>
          <a:bodyPr anchor="b">
            <a:normAutofit/>
          </a:bodyPr>
          <a:lstStyle/>
          <a:p>
            <a:pPr algn="ctr"/>
            <a:r>
              <a:rPr lang="en-US" sz="4000">
                <a:solidFill>
                  <a:srgbClr val="FFFFFF"/>
                </a:solidFill>
              </a:rPr>
              <a:t>Indirect Rate Amendment </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134810" y="649480"/>
            <a:ext cx="7766903" cy="5546047"/>
          </a:xfrm>
          <a:effectLst>
            <a:outerShdw blurRad="50800" dist="50800" dir="5400000" algn="ctr" rotWithShape="0">
              <a:schemeClr val="bg1"/>
            </a:outerShdw>
          </a:effectLst>
        </p:spPr>
        <p:txBody>
          <a:bodyPr anchor="t">
            <a:normAutofit/>
          </a:bodyPr>
          <a:lstStyle/>
          <a:p>
            <a:pPr marL="60325" indent="0" algn="ctr">
              <a:buSzPct val="75000"/>
              <a:buNone/>
            </a:pPr>
            <a:r>
              <a:rPr lang="en-US" sz="2400" b="1" dirty="0"/>
              <a:t>Procurement will request the following documents which will show up as “Required” on the Provider's end. </a:t>
            </a:r>
          </a:p>
          <a:p>
            <a:pPr marL="60325" indent="0">
              <a:buSzPct val="75000"/>
              <a:buNone/>
            </a:pPr>
            <a:r>
              <a:rPr lang="en-US" sz="2000" b="1" dirty="0">
                <a:solidFill>
                  <a:schemeClr val="accent5">
                    <a:lumMod val="75000"/>
                  </a:schemeClr>
                </a:solidFill>
              </a:rPr>
              <a:t>Note: The provider may not have all the documents at the time of document request.</a:t>
            </a:r>
          </a:p>
          <a:p>
            <a:pPr marL="60325" indent="0">
              <a:buSzPct val="75000"/>
              <a:buNone/>
            </a:pPr>
            <a:endParaRPr lang="en-US" sz="2400" dirty="0">
              <a:solidFill>
                <a:schemeClr val="accent2">
                  <a:lumMod val="60000"/>
                  <a:lumOff val="40000"/>
                </a:schemeClr>
              </a:solidFill>
            </a:endParaRPr>
          </a:p>
          <a:p>
            <a:pPr marL="917575" lvl="1" indent="-460375">
              <a:lnSpc>
                <a:spcPct val="150000"/>
              </a:lnSpc>
              <a:spcBef>
                <a:spcPts val="0"/>
              </a:spcBef>
            </a:pPr>
            <a:r>
              <a:rPr lang="en-US" sz="2800" b="1" dirty="0"/>
              <a:t>Budget Detail</a:t>
            </a:r>
          </a:p>
          <a:p>
            <a:pPr marL="917575" lvl="1" indent="-460375">
              <a:lnSpc>
                <a:spcPct val="150000"/>
              </a:lnSpc>
              <a:spcBef>
                <a:spcPts val="0"/>
              </a:spcBef>
            </a:pPr>
            <a:r>
              <a:rPr lang="en-US" sz="2800" b="1" dirty="0"/>
              <a:t>Tax Affirmation</a:t>
            </a:r>
          </a:p>
          <a:p>
            <a:pPr marL="457200" lvl="1" indent="0">
              <a:spcBef>
                <a:spcPts val="0"/>
              </a:spcBef>
              <a:buNone/>
            </a:pPr>
            <a:endParaRPr lang="en-US" b="1" dirty="0"/>
          </a:p>
          <a:p>
            <a:pPr marL="917575" lvl="1" indent="-460375">
              <a:spcBef>
                <a:spcPts val="0"/>
              </a:spcBef>
            </a:pPr>
            <a:endParaRPr lang="en-US" b="1" dirty="0"/>
          </a:p>
          <a:p>
            <a:pPr marL="60325" indent="0">
              <a:buSzPct val="75000"/>
              <a:buNone/>
            </a:pPr>
            <a:endParaRPr lang="en-US" sz="2400" b="1" dirty="0"/>
          </a:p>
          <a:p>
            <a:pPr marL="801688">
              <a:buSzPct val="75000"/>
            </a:pPr>
            <a:endParaRPr lang="en-US" sz="2100" dirty="0"/>
          </a:p>
        </p:txBody>
      </p:sp>
    </p:spTree>
    <p:extLst>
      <p:ext uri="{BB962C8B-B14F-4D97-AF65-F5344CB8AC3E}">
        <p14:creationId xmlns:p14="http://schemas.microsoft.com/office/powerpoint/2010/main" val="395846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3387497"/>
          </a:xfrm>
          <a:effectLst>
            <a:outerShdw blurRad="50800" dist="50800" dir="5400000" algn="ctr" rotWithShape="0">
              <a:srgbClr val="7030A0"/>
            </a:outerShdw>
          </a:effectLst>
        </p:spPr>
        <p:txBody>
          <a:bodyPr anchor="b">
            <a:normAutofit/>
          </a:bodyPr>
          <a:lstStyle/>
          <a:p>
            <a:pPr algn="ctr"/>
            <a:r>
              <a:rPr lang="en-US" sz="4000" dirty="0">
                <a:solidFill>
                  <a:srgbClr val="FFFFFF"/>
                </a:solidFill>
              </a:rPr>
              <a:t>Indirect Rate Amendment </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134810" y="649480"/>
            <a:ext cx="7766903" cy="5546047"/>
          </a:xfrm>
          <a:effectLst>
            <a:outerShdw blurRad="50800" dist="50800" dir="5400000" algn="ctr" rotWithShape="0">
              <a:schemeClr val="bg1"/>
            </a:outerShdw>
          </a:effectLst>
        </p:spPr>
        <p:txBody>
          <a:bodyPr anchor="t">
            <a:normAutofit/>
          </a:bodyPr>
          <a:lstStyle/>
          <a:p>
            <a:pPr marL="60325" indent="0" algn="ctr">
              <a:buSzPct val="75000"/>
              <a:buNone/>
            </a:pPr>
            <a:r>
              <a:rPr lang="en-US" sz="2400" b="1" dirty="0"/>
              <a:t>Procurement will request the following documents which will show up as “Required” on the Provider's end. </a:t>
            </a:r>
          </a:p>
          <a:p>
            <a:pPr marL="60325" indent="0">
              <a:buSzPct val="75000"/>
              <a:buNone/>
            </a:pPr>
            <a:r>
              <a:rPr lang="en-US" sz="2000" b="1" dirty="0">
                <a:solidFill>
                  <a:schemeClr val="accent5">
                    <a:lumMod val="75000"/>
                  </a:schemeClr>
                </a:solidFill>
              </a:rPr>
              <a:t>Note: The provider may not have all the documents at the time of document request.</a:t>
            </a:r>
          </a:p>
          <a:p>
            <a:pPr marL="457200" lvl="1" indent="0">
              <a:spcBef>
                <a:spcPts val="0"/>
              </a:spcBef>
              <a:buNone/>
            </a:pPr>
            <a:endParaRPr lang="en-US" b="1" dirty="0"/>
          </a:p>
          <a:p>
            <a:pPr marL="457200" lvl="1" indent="0">
              <a:spcBef>
                <a:spcPts val="0"/>
              </a:spcBef>
              <a:buNone/>
            </a:pPr>
            <a:r>
              <a:rPr lang="en-US" b="1" dirty="0"/>
              <a:t>Budget Detail</a:t>
            </a:r>
          </a:p>
          <a:p>
            <a:pPr lvl="2">
              <a:spcBef>
                <a:spcPts val="0"/>
              </a:spcBef>
            </a:pPr>
            <a:r>
              <a:rPr lang="en-US" sz="2200" b="1" dirty="0"/>
              <a:t>Paper Budget: </a:t>
            </a:r>
            <a:r>
              <a:rPr lang="en-US" sz="2200" dirty="0"/>
              <a:t>If processed outside of HHS during FY'20, the provider will submit a paper budget by uploading to </a:t>
            </a:r>
            <a:r>
              <a:rPr lang="en-US" sz="2200" dirty="0" err="1"/>
              <a:t>PASSPort</a:t>
            </a:r>
            <a:r>
              <a:rPr lang="en-US" sz="2200" dirty="0"/>
              <a:t> for program's review and approval.</a:t>
            </a:r>
          </a:p>
          <a:p>
            <a:pPr lvl="2">
              <a:lnSpc>
                <a:spcPct val="100000"/>
              </a:lnSpc>
              <a:spcBef>
                <a:spcPts val="0"/>
              </a:spcBef>
              <a:spcAft>
                <a:spcPts val="1200"/>
              </a:spcAft>
            </a:pPr>
            <a:r>
              <a:rPr lang="en-US" sz="2200" b="1" dirty="0"/>
              <a:t>HHS Budget</a:t>
            </a:r>
            <a:r>
              <a:rPr lang="en-US" sz="2200" dirty="0"/>
              <a:t>: If budget was processed using HHS, the provider will complete the budget directly in HHS for DYCD review and approval. The Provider will upload the approved budget in the </a:t>
            </a:r>
            <a:r>
              <a:rPr lang="en-US" sz="2200" b="1" i="1" dirty="0"/>
              <a:t>Vendor Documents </a:t>
            </a:r>
            <a:r>
              <a:rPr lang="en-US" sz="2200" dirty="0"/>
              <a:t>section of </a:t>
            </a:r>
            <a:r>
              <a:rPr lang="en-US" sz="2200" dirty="0" err="1"/>
              <a:t>PASSPort</a:t>
            </a:r>
            <a:r>
              <a:rPr lang="en-US" sz="2200" dirty="0"/>
              <a:t>.</a:t>
            </a:r>
          </a:p>
          <a:p>
            <a:pPr marL="60325" indent="0">
              <a:buSzPct val="75000"/>
              <a:buNone/>
            </a:pPr>
            <a:endParaRPr lang="en-US" sz="2400" b="1" dirty="0"/>
          </a:p>
          <a:p>
            <a:pPr marL="801688">
              <a:buSzPct val="75000"/>
            </a:pPr>
            <a:endParaRPr lang="en-US" sz="2100" dirty="0"/>
          </a:p>
        </p:txBody>
      </p:sp>
    </p:spTree>
    <p:extLst>
      <p:ext uri="{BB962C8B-B14F-4D97-AF65-F5344CB8AC3E}">
        <p14:creationId xmlns:p14="http://schemas.microsoft.com/office/powerpoint/2010/main" val="240363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3387497"/>
          </a:xfrm>
          <a:effectLst>
            <a:outerShdw blurRad="50800" dist="50800" dir="5400000" algn="ctr" rotWithShape="0">
              <a:srgbClr val="7030A0"/>
            </a:outerShdw>
          </a:effectLst>
        </p:spPr>
        <p:txBody>
          <a:bodyPr anchor="b">
            <a:normAutofit/>
          </a:bodyPr>
          <a:lstStyle/>
          <a:p>
            <a:pPr algn="ctr"/>
            <a:r>
              <a:rPr lang="en-US" sz="4000" dirty="0">
                <a:solidFill>
                  <a:srgbClr val="FFFFFF"/>
                </a:solidFill>
              </a:rPr>
              <a:t>Indirect Rate Amendment </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134810" y="649480"/>
            <a:ext cx="7766903" cy="5546047"/>
          </a:xfrm>
        </p:spPr>
        <p:txBody>
          <a:bodyPr anchor="t">
            <a:normAutofit/>
          </a:bodyPr>
          <a:lstStyle/>
          <a:p>
            <a:pPr marL="60325" indent="0" algn="ctr">
              <a:buSzPct val="75000"/>
              <a:buNone/>
            </a:pPr>
            <a:r>
              <a:rPr lang="en-US" sz="2400" b="1" dirty="0"/>
              <a:t>Procurement will request the following documents which will show up as “Required” on the Provider's end. </a:t>
            </a:r>
          </a:p>
          <a:p>
            <a:pPr marL="60325" indent="0">
              <a:buSzPct val="75000"/>
              <a:buNone/>
            </a:pPr>
            <a:r>
              <a:rPr lang="en-US" sz="2000" b="1" dirty="0">
                <a:solidFill>
                  <a:schemeClr val="accent5">
                    <a:lumMod val="75000"/>
                  </a:schemeClr>
                </a:solidFill>
              </a:rPr>
              <a:t>Note: The provider may not have all the documents at the time of document request.</a:t>
            </a:r>
          </a:p>
          <a:p>
            <a:pPr marL="60325" indent="0">
              <a:buSzPct val="75000"/>
              <a:buNone/>
            </a:pPr>
            <a:endParaRPr lang="en-US" sz="2400" dirty="0">
              <a:solidFill>
                <a:schemeClr val="accent2">
                  <a:lumMod val="60000"/>
                  <a:lumOff val="40000"/>
                </a:schemeClr>
              </a:solidFill>
            </a:endParaRPr>
          </a:p>
          <a:p>
            <a:pPr marL="457200" lvl="1" indent="0">
              <a:spcBef>
                <a:spcPts val="0"/>
              </a:spcBef>
              <a:buNone/>
            </a:pPr>
            <a:r>
              <a:rPr lang="en-US" b="1" dirty="0"/>
              <a:t>Tax Affirmation</a:t>
            </a:r>
          </a:p>
          <a:p>
            <a:pPr lvl="2">
              <a:spcBef>
                <a:spcPts val="0"/>
              </a:spcBef>
            </a:pPr>
            <a:r>
              <a:rPr lang="en-US" sz="2200" dirty="0"/>
              <a:t>A one-page document, also known as Affirmation page, which the provider needs to complete and sign. Should be emailed to providers with the instruction to complete and upload in the </a:t>
            </a:r>
            <a:r>
              <a:rPr lang="en-US" sz="2200" b="1" i="1" dirty="0"/>
              <a:t>Vendor Documents</a:t>
            </a:r>
            <a:r>
              <a:rPr lang="en-US" sz="2200" dirty="0"/>
              <a:t> section of </a:t>
            </a:r>
            <a:r>
              <a:rPr lang="en-US" sz="2200" dirty="0" err="1"/>
              <a:t>PASSPort</a:t>
            </a:r>
            <a:endParaRPr lang="en-US" sz="2200" dirty="0"/>
          </a:p>
          <a:p>
            <a:pPr marL="60325" indent="0">
              <a:buSzPct val="75000"/>
              <a:buNone/>
            </a:pPr>
            <a:endParaRPr lang="en-US" sz="2400" b="1" dirty="0"/>
          </a:p>
          <a:p>
            <a:pPr marL="801688">
              <a:buSzPct val="75000"/>
            </a:pPr>
            <a:endParaRPr lang="en-US" sz="2100" dirty="0"/>
          </a:p>
        </p:txBody>
      </p:sp>
    </p:spTree>
    <p:extLst>
      <p:ext uri="{BB962C8B-B14F-4D97-AF65-F5344CB8AC3E}">
        <p14:creationId xmlns:p14="http://schemas.microsoft.com/office/powerpoint/2010/main" val="1398117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1371599" y="294538"/>
            <a:ext cx="9895951" cy="1033669"/>
          </a:xfrm>
          <a:effectLst>
            <a:outerShdw blurRad="50800" dist="50800" dir="5400000" algn="ctr" rotWithShape="0">
              <a:srgbClr val="7030A0"/>
            </a:outerShdw>
          </a:effectLst>
        </p:spPr>
        <p:txBody>
          <a:bodyPr>
            <a:normAutofit fontScale="90000"/>
          </a:bodyPr>
          <a:lstStyle/>
          <a:p>
            <a:pPr algn="ctr"/>
            <a:r>
              <a:rPr lang="en-US" u="sng" dirty="0">
                <a:solidFill>
                  <a:srgbClr val="FFFFFF"/>
                </a:solidFill>
              </a:rPr>
              <a:t>PASSPort</a:t>
            </a:r>
            <a:r>
              <a:rPr lang="en-US" u="sng" baseline="30000" dirty="0">
                <a:solidFill>
                  <a:srgbClr val="FFFFFF"/>
                </a:solidFill>
              </a:rPr>
              <a:t>R3 </a:t>
            </a:r>
            <a:r>
              <a:rPr lang="en-US" u="sng" dirty="0">
                <a:solidFill>
                  <a:srgbClr val="FFFFFF"/>
                </a:solidFill>
              </a:rPr>
              <a:t>Overview</a:t>
            </a:r>
            <a:br>
              <a:rPr lang="en-US" sz="4000" u="sng" dirty="0">
                <a:solidFill>
                  <a:srgbClr val="FFFFFF"/>
                </a:solidFill>
              </a:rPr>
            </a:br>
            <a:r>
              <a:rPr lang="en-US" sz="3100" dirty="0">
                <a:solidFill>
                  <a:srgbClr val="FFFFFF"/>
                </a:solidFill>
              </a:rPr>
              <a:t>ICR Document Request</a:t>
            </a:r>
            <a:endParaRPr lang="en-US" sz="3100" baseline="30000" dirty="0">
              <a:solidFill>
                <a:srgbClr val="FFFFFF"/>
              </a:solidFill>
            </a:endParaRPr>
          </a:p>
        </p:txBody>
      </p:sp>
      <p:pic>
        <p:nvPicPr>
          <p:cNvPr id="6" name="Picture 5" descr="Table&#10;&#10;Description automatically generated">
            <a:extLst>
              <a:ext uri="{FF2B5EF4-FFF2-40B4-BE49-F238E27FC236}">
                <a16:creationId xmlns:a16="http://schemas.microsoft.com/office/drawing/2014/main" id="{F0AF4FCC-5CD0-433B-9478-3EB563752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646" y="1777733"/>
            <a:ext cx="9158703" cy="4899966"/>
          </a:xfrm>
          <a:prstGeom prst="rect">
            <a:avLst/>
          </a:prstGeom>
          <a:effectLst>
            <a:outerShdw blurRad="50800" dist="50800" dir="5400000" algn="ctr" rotWithShape="0">
              <a:schemeClr val="bg1"/>
            </a:outerShdw>
          </a:effectLst>
        </p:spPr>
      </p:pic>
      <p:sp>
        <p:nvSpPr>
          <p:cNvPr id="3" name="TextBox 2">
            <a:extLst>
              <a:ext uri="{FF2B5EF4-FFF2-40B4-BE49-F238E27FC236}">
                <a16:creationId xmlns:a16="http://schemas.microsoft.com/office/drawing/2014/main" id="{CA134C79-56B8-467C-A5DE-0255922449CE}"/>
              </a:ext>
            </a:extLst>
          </p:cNvPr>
          <p:cNvSpPr txBox="1"/>
          <p:nvPr/>
        </p:nvSpPr>
        <p:spPr>
          <a:xfrm flipV="1">
            <a:off x="1558978" y="5846405"/>
            <a:ext cx="2233533" cy="210611"/>
          </a:xfrm>
          <a:prstGeom prst="rect">
            <a:avLst/>
          </a:prstGeom>
          <a:solidFill>
            <a:schemeClr val="bg1"/>
          </a:solidFill>
          <a:effectLst>
            <a:outerShdw blurRad="50800" dist="50800" dir="5400000" algn="ctr" rotWithShape="0">
              <a:schemeClr val="bg1"/>
            </a:outerShdw>
          </a:effectLst>
        </p:spPr>
        <p:txBody>
          <a:bodyPr wrap="square" rtlCol="0">
            <a:spAutoFit/>
          </a:bodyPr>
          <a:lstStyle/>
          <a:p>
            <a:endParaRPr lang="en-US" dirty="0"/>
          </a:p>
        </p:txBody>
      </p:sp>
      <p:sp>
        <p:nvSpPr>
          <p:cNvPr id="10" name="TextBox 9">
            <a:extLst>
              <a:ext uri="{FF2B5EF4-FFF2-40B4-BE49-F238E27FC236}">
                <a16:creationId xmlns:a16="http://schemas.microsoft.com/office/drawing/2014/main" id="{9E938E08-D6AD-46BB-AAE7-C19E31D0AF41}"/>
              </a:ext>
            </a:extLst>
          </p:cNvPr>
          <p:cNvSpPr txBox="1"/>
          <p:nvPr/>
        </p:nvSpPr>
        <p:spPr>
          <a:xfrm flipV="1">
            <a:off x="3877454" y="5861152"/>
            <a:ext cx="1668908" cy="213857"/>
          </a:xfrm>
          <a:prstGeom prst="rect">
            <a:avLst/>
          </a:prstGeom>
          <a:solidFill>
            <a:schemeClr val="bg1"/>
          </a:solidFill>
          <a:effectLst>
            <a:outerShdw blurRad="50800" dist="50800" dir="5400000" algn="ctr" rotWithShape="0">
              <a:schemeClr val="bg1"/>
            </a:outerShdw>
          </a:effectLst>
        </p:spPr>
        <p:txBody>
          <a:bodyPr wrap="square" rtlCol="0">
            <a:spAutoFit/>
          </a:bodyPr>
          <a:lstStyle/>
          <a:p>
            <a:endParaRPr lang="en-US" dirty="0"/>
          </a:p>
        </p:txBody>
      </p:sp>
      <p:sp>
        <p:nvSpPr>
          <p:cNvPr id="11" name="TextBox 10">
            <a:extLst>
              <a:ext uri="{FF2B5EF4-FFF2-40B4-BE49-F238E27FC236}">
                <a16:creationId xmlns:a16="http://schemas.microsoft.com/office/drawing/2014/main" id="{402102CF-2E62-4688-A3BA-96A0284BF8D8}"/>
              </a:ext>
            </a:extLst>
          </p:cNvPr>
          <p:cNvSpPr txBox="1"/>
          <p:nvPr/>
        </p:nvSpPr>
        <p:spPr>
          <a:xfrm flipV="1">
            <a:off x="8659321" y="5857905"/>
            <a:ext cx="1848784" cy="217104"/>
          </a:xfrm>
          <a:prstGeom prst="rect">
            <a:avLst/>
          </a:prstGeom>
          <a:solidFill>
            <a:schemeClr val="bg1"/>
          </a:solidFill>
          <a:effectLst>
            <a:outerShdw blurRad="50800" dist="50800" dir="5400000" algn="ctr" rotWithShape="0">
              <a:schemeClr val="bg1"/>
            </a:outerShdw>
          </a:effectLst>
        </p:spPr>
        <p:txBody>
          <a:bodyPr wrap="square" rtlCol="0">
            <a:spAutoFit/>
          </a:bodyPr>
          <a:lstStyle/>
          <a:p>
            <a:endParaRPr lang="en-US" dirty="0"/>
          </a:p>
        </p:txBody>
      </p:sp>
      <p:sp>
        <p:nvSpPr>
          <p:cNvPr id="12" name="TextBox 11">
            <a:extLst>
              <a:ext uri="{FF2B5EF4-FFF2-40B4-BE49-F238E27FC236}">
                <a16:creationId xmlns:a16="http://schemas.microsoft.com/office/drawing/2014/main" id="{B05415EC-7986-4F24-A23B-4365A0C6154C}"/>
              </a:ext>
            </a:extLst>
          </p:cNvPr>
          <p:cNvSpPr txBox="1"/>
          <p:nvPr/>
        </p:nvSpPr>
        <p:spPr>
          <a:xfrm flipV="1">
            <a:off x="7345180" y="5842748"/>
            <a:ext cx="1146897" cy="210610"/>
          </a:xfrm>
          <a:prstGeom prst="rect">
            <a:avLst/>
          </a:prstGeom>
          <a:solidFill>
            <a:schemeClr val="bg1"/>
          </a:solidFill>
          <a:effectLst>
            <a:outerShdw blurRad="50800" dist="50800" dir="5400000" algn="ctr" rotWithShape="0">
              <a:schemeClr val="bg1"/>
            </a:outerShdw>
          </a:effectLst>
        </p:spPr>
        <p:txBody>
          <a:bodyPr wrap="square" rtlCol="0">
            <a:spAutoFit/>
          </a:bodyPr>
          <a:lstStyle/>
          <a:p>
            <a:endParaRPr lang="en-US" dirty="0"/>
          </a:p>
        </p:txBody>
      </p:sp>
      <p:sp>
        <p:nvSpPr>
          <p:cNvPr id="13" name="TextBox 12">
            <a:extLst>
              <a:ext uri="{FF2B5EF4-FFF2-40B4-BE49-F238E27FC236}">
                <a16:creationId xmlns:a16="http://schemas.microsoft.com/office/drawing/2014/main" id="{2C053C38-5245-4961-A1EB-9B2BD67E1C38}"/>
              </a:ext>
            </a:extLst>
          </p:cNvPr>
          <p:cNvSpPr txBox="1"/>
          <p:nvPr/>
        </p:nvSpPr>
        <p:spPr>
          <a:xfrm flipV="1">
            <a:off x="7638113" y="4121148"/>
            <a:ext cx="756587" cy="508001"/>
          </a:xfrm>
          <a:prstGeom prst="rect">
            <a:avLst/>
          </a:prstGeom>
          <a:solidFill>
            <a:schemeClr val="bg1"/>
          </a:solidFill>
          <a:effectLst>
            <a:outerShdw blurRad="50800" dist="50800" dir="5400000" algn="ctr" rotWithShape="0">
              <a:schemeClr val="bg1"/>
            </a:outerShdw>
          </a:effectLst>
        </p:spPr>
        <p:txBody>
          <a:bodyPr wrap="square" rtlCol="0">
            <a:spAutoFit/>
          </a:bodyPr>
          <a:lstStyle/>
          <a:p>
            <a:endParaRPr lang="en-US" dirty="0"/>
          </a:p>
        </p:txBody>
      </p:sp>
      <p:sp>
        <p:nvSpPr>
          <p:cNvPr id="14" name="TextBox 13">
            <a:extLst>
              <a:ext uri="{FF2B5EF4-FFF2-40B4-BE49-F238E27FC236}">
                <a16:creationId xmlns:a16="http://schemas.microsoft.com/office/drawing/2014/main" id="{A54F342A-AC6B-4861-A69F-5722C8197A82}"/>
              </a:ext>
            </a:extLst>
          </p:cNvPr>
          <p:cNvSpPr txBox="1"/>
          <p:nvPr/>
        </p:nvSpPr>
        <p:spPr>
          <a:xfrm flipV="1">
            <a:off x="8700569" y="4447601"/>
            <a:ext cx="1807535" cy="217103"/>
          </a:xfrm>
          <a:prstGeom prst="rect">
            <a:avLst/>
          </a:prstGeom>
          <a:solidFill>
            <a:schemeClr val="bg1"/>
          </a:solidFill>
          <a:effectLst>
            <a:outerShdw blurRad="50800" dist="50800" dir="5400000" algn="ctr" rotWithShape="0">
              <a:schemeClr val="bg1"/>
            </a:outerShdw>
          </a:effectLst>
        </p:spPr>
        <p:txBody>
          <a:bodyPr wrap="square" rtlCol="0">
            <a:spAutoFit/>
          </a:bodyPr>
          <a:lstStyle/>
          <a:p>
            <a:endParaRPr lang="en-US" dirty="0"/>
          </a:p>
        </p:txBody>
      </p:sp>
    </p:spTree>
    <p:extLst>
      <p:ext uri="{BB962C8B-B14F-4D97-AF65-F5344CB8AC3E}">
        <p14:creationId xmlns:p14="http://schemas.microsoft.com/office/powerpoint/2010/main" val="405261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outerShdw blurRad="50800" dist="50800" dir="5400000" algn="ctr" rotWithShape="0">
              <a:srgbClr val="7030A0"/>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6B328-3CA9-4D11-BF02-182508216F60}"/>
              </a:ext>
            </a:extLst>
          </p:cNvPr>
          <p:cNvSpPr>
            <a:spLocks noGrp="1"/>
          </p:cNvSpPr>
          <p:nvPr>
            <p:ph type="title"/>
          </p:nvPr>
        </p:nvSpPr>
        <p:spPr>
          <a:xfrm>
            <a:off x="466722" y="586855"/>
            <a:ext cx="3201366" cy="5993827"/>
          </a:xfrm>
          <a:effectLst>
            <a:outerShdw blurRad="50800" dist="50800" dir="5400000" algn="ctr" rotWithShape="0">
              <a:srgbClr val="7030A0"/>
            </a:outerShdw>
          </a:effectLst>
        </p:spPr>
        <p:txBody>
          <a:bodyPr anchor="ctr">
            <a:normAutofit/>
          </a:bodyPr>
          <a:lstStyle/>
          <a:p>
            <a:pPr algn="ctr"/>
            <a:r>
              <a:rPr lang="en-US" sz="4000" dirty="0">
                <a:solidFill>
                  <a:srgbClr val="FFFFFF"/>
                </a:solidFill>
              </a:rPr>
              <a:t>General Amendment (Non-ICR Amendments)</a:t>
            </a:r>
            <a:endParaRPr lang="en-US" sz="4000" baseline="30000" dirty="0">
              <a:solidFill>
                <a:srgbClr val="FFFFFF"/>
              </a:solidFill>
            </a:endParaRPr>
          </a:p>
        </p:txBody>
      </p:sp>
      <p:sp>
        <p:nvSpPr>
          <p:cNvPr id="3" name="Content Placeholder 2">
            <a:extLst>
              <a:ext uri="{FF2B5EF4-FFF2-40B4-BE49-F238E27FC236}">
                <a16:creationId xmlns:a16="http://schemas.microsoft.com/office/drawing/2014/main" id="{2B3A05AB-BC6C-4AC8-999F-BD4B3EFC7AC6}"/>
              </a:ext>
            </a:extLst>
          </p:cNvPr>
          <p:cNvSpPr>
            <a:spLocks noGrp="1"/>
          </p:cNvSpPr>
          <p:nvPr>
            <p:ph idx="1"/>
          </p:nvPr>
        </p:nvSpPr>
        <p:spPr>
          <a:xfrm>
            <a:off x="4134810" y="649480"/>
            <a:ext cx="7766903" cy="5546047"/>
          </a:xfrm>
        </p:spPr>
        <p:txBody>
          <a:bodyPr anchor="t">
            <a:normAutofit/>
          </a:bodyPr>
          <a:lstStyle/>
          <a:p>
            <a:pPr marL="60325" indent="0" algn="ctr">
              <a:buSzPct val="75000"/>
              <a:buNone/>
            </a:pPr>
            <a:r>
              <a:rPr lang="en-US" sz="2400" b="1" dirty="0"/>
              <a:t>Procurement will request the following documents which will show up as “Required” on the Provider's end. </a:t>
            </a:r>
          </a:p>
          <a:p>
            <a:pPr marL="60325" indent="0">
              <a:buSzPct val="75000"/>
              <a:buNone/>
            </a:pPr>
            <a:r>
              <a:rPr lang="en-US" sz="2000" b="1" dirty="0">
                <a:solidFill>
                  <a:schemeClr val="accent5">
                    <a:lumMod val="75000"/>
                  </a:schemeClr>
                </a:solidFill>
              </a:rPr>
              <a:t>Note: The provider may not have all the documents at the time of document request.</a:t>
            </a:r>
          </a:p>
          <a:p>
            <a:pPr marL="60325" indent="0">
              <a:buSzPct val="75000"/>
              <a:buNone/>
            </a:pPr>
            <a:endParaRPr lang="en-US" sz="2400" dirty="0">
              <a:solidFill>
                <a:schemeClr val="accent2">
                  <a:lumMod val="60000"/>
                  <a:lumOff val="40000"/>
                </a:schemeClr>
              </a:solidFill>
            </a:endParaRPr>
          </a:p>
          <a:p>
            <a:pPr marL="917575" lvl="1" indent="-460375">
              <a:lnSpc>
                <a:spcPct val="150000"/>
              </a:lnSpc>
              <a:spcBef>
                <a:spcPts val="0"/>
              </a:spcBef>
            </a:pPr>
            <a:r>
              <a:rPr lang="en-US" sz="2800" b="1" dirty="0"/>
              <a:t>Budget Detail</a:t>
            </a:r>
          </a:p>
          <a:p>
            <a:pPr marL="917575" lvl="1" indent="-460375">
              <a:lnSpc>
                <a:spcPct val="150000"/>
              </a:lnSpc>
              <a:spcBef>
                <a:spcPts val="0"/>
              </a:spcBef>
            </a:pPr>
            <a:r>
              <a:rPr lang="en-US" sz="2800" b="1" dirty="0"/>
              <a:t>Scope of Work</a:t>
            </a:r>
          </a:p>
          <a:p>
            <a:pPr marL="917575" lvl="1" indent="-460375">
              <a:lnSpc>
                <a:spcPct val="150000"/>
              </a:lnSpc>
              <a:spcBef>
                <a:spcPts val="0"/>
              </a:spcBef>
            </a:pPr>
            <a:r>
              <a:rPr lang="en-US" sz="2800" b="1" dirty="0"/>
              <a:t>Tax Affirmation</a:t>
            </a:r>
          </a:p>
          <a:p>
            <a:pPr marL="457200" lvl="1" indent="0">
              <a:spcBef>
                <a:spcPts val="0"/>
              </a:spcBef>
              <a:buNone/>
            </a:pPr>
            <a:endParaRPr lang="en-US" b="1" dirty="0"/>
          </a:p>
          <a:p>
            <a:pPr marL="917575" lvl="1" indent="-460375">
              <a:spcBef>
                <a:spcPts val="0"/>
              </a:spcBef>
            </a:pPr>
            <a:endParaRPr lang="en-US" b="1" dirty="0"/>
          </a:p>
          <a:p>
            <a:pPr marL="60325" indent="0">
              <a:buSzPct val="75000"/>
              <a:buNone/>
            </a:pPr>
            <a:endParaRPr lang="en-US" sz="2400" b="1" dirty="0"/>
          </a:p>
          <a:p>
            <a:pPr marL="801688">
              <a:buSzPct val="75000"/>
            </a:pPr>
            <a:endParaRPr lang="en-US" sz="2100" dirty="0"/>
          </a:p>
        </p:txBody>
      </p:sp>
    </p:spTree>
    <p:extLst>
      <p:ext uri="{BB962C8B-B14F-4D97-AF65-F5344CB8AC3E}">
        <p14:creationId xmlns:p14="http://schemas.microsoft.com/office/powerpoint/2010/main" val="3385421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5458</TotalTime>
  <Words>840</Words>
  <Application>Microsoft Office PowerPoint</Application>
  <PresentationFormat>Widescreen</PresentationFormat>
  <Paragraphs>107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Calibri Light</vt:lpstr>
      <vt:lpstr>Office Theme</vt:lpstr>
      <vt:lpstr>R3</vt:lpstr>
      <vt:lpstr>Purpose &amp; Agenda</vt:lpstr>
      <vt:lpstr>PASSPortR3 Overview</vt:lpstr>
      <vt:lpstr>PASSPortR3 Overview</vt:lpstr>
      <vt:lpstr>Indirect Rate Amendment </vt:lpstr>
      <vt:lpstr>Indirect Rate Amendment </vt:lpstr>
      <vt:lpstr>Indirect Rate Amendment </vt:lpstr>
      <vt:lpstr>PASSPortR3 Overview ICR Document Request</vt:lpstr>
      <vt:lpstr>General Amendment (Non-ICR Amendments)</vt:lpstr>
      <vt:lpstr>General Amendment (Non-ICR Amendments)</vt:lpstr>
      <vt:lpstr>General Amendment (Non-ICR Amendments)</vt:lpstr>
      <vt:lpstr>General Amendment (Non-ICR Amendments)</vt:lpstr>
      <vt:lpstr>PASSPortR3 Overview General Amendment (Non-ICR Amendment) Document Request</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Viewing your Contract </vt:lpstr>
      <vt:lpstr>PASSPortR3 Overview ICR Document Request</vt:lpstr>
      <vt:lpstr>PASSPortR3 Overview Authoring Document</vt:lpstr>
      <vt:lpstr>PASSPortR3 Overview Authoring Document</vt:lpstr>
      <vt:lpstr>PASSPortR3 Overview Authoring Document</vt:lpstr>
      <vt:lpstr>PASSPortR3 Overview Authoring Document</vt:lpstr>
      <vt:lpstr>PASSPortR3 Overview Authoring Document</vt:lpstr>
      <vt:lpstr>PASSPortR3 Overview Authoring Document</vt:lpstr>
      <vt:lpstr>PASSPortR3 Overview Authoring Document</vt:lpstr>
      <vt:lpstr>PASSPortR3 Overview Authoring Document</vt:lpstr>
      <vt:lpstr>PASSPortR3 Overview Authoring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R3</dc:title>
  <dc:creator>Best, Kevin (DYCD)</dc:creator>
  <cp:lastModifiedBy>Best, Kevin (DYCD)</cp:lastModifiedBy>
  <cp:revision>76</cp:revision>
  <dcterms:created xsi:type="dcterms:W3CDTF">2021-03-04T14:26:45Z</dcterms:created>
  <dcterms:modified xsi:type="dcterms:W3CDTF">2021-06-17T14:40:43Z</dcterms:modified>
</cp:coreProperties>
</file>