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6"/>
  </p:notesMasterIdLst>
  <p:handoutMasterIdLst>
    <p:handoutMasterId r:id="rId27"/>
  </p:handoutMasterIdLst>
  <p:sldIdLst>
    <p:sldId id="316" r:id="rId2"/>
    <p:sldId id="297" r:id="rId3"/>
    <p:sldId id="318" r:id="rId4"/>
    <p:sldId id="296" r:id="rId5"/>
    <p:sldId id="341" r:id="rId6"/>
    <p:sldId id="319" r:id="rId7"/>
    <p:sldId id="338" r:id="rId8"/>
    <p:sldId id="343" r:id="rId9"/>
    <p:sldId id="344" r:id="rId10"/>
    <p:sldId id="345" r:id="rId11"/>
    <p:sldId id="346" r:id="rId12"/>
    <p:sldId id="347" r:id="rId13"/>
    <p:sldId id="348" r:id="rId14"/>
    <p:sldId id="349" r:id="rId15"/>
    <p:sldId id="350" r:id="rId16"/>
    <p:sldId id="351" r:id="rId17"/>
    <p:sldId id="352" r:id="rId18"/>
    <p:sldId id="353" r:id="rId19"/>
    <p:sldId id="294" r:id="rId20"/>
    <p:sldId id="293" r:id="rId21"/>
    <p:sldId id="342" r:id="rId22"/>
    <p:sldId id="337" r:id="rId23"/>
    <p:sldId id="317" r:id="rId24"/>
    <p:sldId id="340" r:id="rId2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B6B6B6"/>
    <a:srgbClr val="AEAEAE"/>
    <a:srgbClr val="DC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63" autoAdjust="0"/>
    <p:restoredTop sz="78562" autoAdjust="0"/>
  </p:normalViewPr>
  <p:slideViewPr>
    <p:cSldViewPr>
      <p:cViewPr varScale="1">
        <p:scale>
          <a:sx n="91" d="100"/>
          <a:sy n="91" d="100"/>
        </p:scale>
        <p:origin x="-246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68" y="936"/>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68611"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68612"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68613"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803F6FB-3148-4B15-81EB-363D190655F2}" type="slidenum">
              <a:rPr lang="en-US" altLang="en-US"/>
              <a:pPr>
                <a:defRPr/>
              </a:pPr>
              <a:t>‹#›</a:t>
            </a:fld>
            <a:endParaRPr lang="en-US" altLang="en-US"/>
          </a:p>
        </p:txBody>
      </p:sp>
    </p:spTree>
    <p:extLst>
      <p:ext uri="{BB962C8B-B14F-4D97-AF65-F5344CB8AC3E}">
        <p14:creationId xmlns:p14="http://schemas.microsoft.com/office/powerpoint/2010/main" val="37158906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2150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14340" name="Rectangle 4"/>
          <p:cNvSpPr>
            <a:spLocks noGrp="1" noRot="1" noChangeAspect="1" noChangeArrowheads="1" noTextEdit="1"/>
          </p:cNvSpPr>
          <p:nvPr>
            <p:ph type="sldImg" idx="2"/>
          </p:nvPr>
        </p:nvSpPr>
        <p:spPr bwMode="auto">
          <a:xfrm>
            <a:off x="1179513" y="696913"/>
            <a:ext cx="4649787"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1509" name="Rectangle 5"/>
          <p:cNvSpPr>
            <a:spLocks noGrp="1" noChangeArrowheads="1"/>
          </p:cNvSpPr>
          <p:nvPr>
            <p:ph type="body" sz="quarter" idx="3"/>
          </p:nvPr>
        </p:nvSpPr>
        <p:spPr bwMode="auto">
          <a:xfrm>
            <a:off x="701675" y="4416425"/>
            <a:ext cx="5608638"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151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2151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ECCD099-97A3-40B0-9A36-7CC6C7C97520}" type="slidenum">
              <a:rPr lang="en-US" altLang="en-US"/>
              <a:pPr>
                <a:defRPr/>
              </a:pPr>
              <a:t>‹#›</a:t>
            </a:fld>
            <a:endParaRPr lang="en-US" altLang="en-US"/>
          </a:p>
        </p:txBody>
      </p:sp>
    </p:spTree>
    <p:extLst>
      <p:ext uri="{BB962C8B-B14F-4D97-AF65-F5344CB8AC3E}">
        <p14:creationId xmlns:p14="http://schemas.microsoft.com/office/powerpoint/2010/main" val="27529541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28675" name="Notes Placeholder 2"/>
          <p:cNvSpPr>
            <a:spLocks noGrp="1"/>
          </p:cNvSpPr>
          <p:nvPr>
            <p:ph type="body" idx="1"/>
          </p:nvPr>
        </p:nvSpPr>
        <p:spPr>
          <a:noFill/>
        </p:spPr>
        <p:txBody>
          <a:bodyPr/>
          <a:lstStyle/>
          <a:p>
            <a:endParaRPr lang="en-US" altLang="en-US" smtClean="0"/>
          </a:p>
        </p:txBody>
      </p:sp>
      <p:sp>
        <p:nvSpPr>
          <p:cNvPr id="28676" name="Slide Number Placehold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016C816D-78E5-4FDB-89E0-FE4FFE07C57F}" type="slidenum">
              <a:rPr lang="en-US" altLang="en-US" smtClean="0"/>
              <a:pPr/>
              <a:t>1</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p:spPr>
        <p:txBody>
          <a:bodyPr/>
          <a:lstStyle/>
          <a:p>
            <a:r>
              <a:rPr lang="en-US" altLang="en-US" smtClean="0"/>
              <a:t>Specific Measureable Achievable Relevant Time-framed – goals</a:t>
            </a:r>
          </a:p>
          <a:p>
            <a:endParaRPr lang="en-US" altLang="en-US" smtClean="0"/>
          </a:p>
        </p:txBody>
      </p:sp>
      <p:sp>
        <p:nvSpPr>
          <p:cNvPr id="37892" name="Slide Number Placehold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94C7AAB1-045E-4D43-BC41-4DD60D3C53AD}" type="slidenum">
              <a:rPr lang="en-US" altLang="en-US" smtClean="0"/>
              <a:pPr/>
              <a:t>16</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p:spPr>
        <p:txBody>
          <a:bodyPr/>
          <a:lstStyle/>
          <a:p>
            <a:endParaRPr lang="en-US" altLang="en-US" smtClean="0"/>
          </a:p>
        </p:txBody>
      </p:sp>
      <p:sp>
        <p:nvSpPr>
          <p:cNvPr id="38916" name="Slide Number Placehold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2A797C9-922B-41B5-8F3F-74EE08415660}" type="slidenum">
              <a:rPr lang="en-US" altLang="en-US" smtClean="0"/>
              <a:pPr/>
              <a:t>17</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endParaRPr lang="en-US" altLang="en-US" smtClean="0"/>
          </a:p>
        </p:txBody>
      </p:sp>
      <p:sp>
        <p:nvSpPr>
          <p:cNvPr id="39940" name="Slide Number Placehold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9E6A204A-AD96-4B48-BF8F-B2A029918A62}" type="slidenum">
              <a:rPr lang="en-US" altLang="en-US" smtClean="0"/>
              <a:pPr/>
              <a:t>18</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pPr defTabSz="774700"/>
            <a:r>
              <a:rPr lang="en-US" altLang="en-US" sz="1000" smtClean="0">
                <a:latin typeface="Centaur" pitchFamily="18" charset="0"/>
                <a:cs typeface="Aparajita" pitchFamily="34" charset="0"/>
              </a:rPr>
              <a:t>According to US Census data, NYC’s poverty rate actually increased in 2012 to 21.2% from 20.9% in 2011, with 1.7M City residents officially poor</a:t>
            </a:r>
          </a:p>
          <a:p>
            <a:pPr defTabSz="774700"/>
            <a:endParaRPr lang="en-US" altLang="en-US" smtClean="0"/>
          </a:p>
        </p:txBody>
      </p:sp>
      <p:sp>
        <p:nvSpPr>
          <p:cNvPr id="29700" name="Slide Number Placehold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32FAB4F-C765-46C2-87F6-4E6729858F81}" type="slidenum">
              <a:rPr lang="en-US" altLang="en-US" smtClean="0"/>
              <a:pPr/>
              <a:t>8</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smtClean="0"/>
          </a:p>
        </p:txBody>
      </p:sp>
      <p:sp>
        <p:nvSpPr>
          <p:cNvPr id="30724" name="Slide Number Placehold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7975EC56-62CC-4ACE-BC20-C6D2D82E65FE}" type="slidenum">
              <a:rPr lang="en-US" altLang="en-US" smtClean="0"/>
              <a:pPr/>
              <a:t>9</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endParaRPr lang="en-US" altLang="en-US" smtClean="0"/>
          </a:p>
        </p:txBody>
      </p:sp>
      <p:sp>
        <p:nvSpPr>
          <p:cNvPr id="31748" name="Slide Number Placehold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EE9697D-1889-4CA3-B2D4-53F117B44536}" type="slidenum">
              <a:rPr lang="en-US" altLang="en-US" smtClean="0"/>
              <a:pPr/>
              <a:t>10</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p:spPr>
        <p:txBody>
          <a:bodyPr/>
          <a:lstStyle/>
          <a:p>
            <a:r>
              <a:rPr lang="en-US" altLang="en-US" smtClean="0"/>
              <a:t>Specific Measureable Achievable Relevant Time-framed – goals</a:t>
            </a:r>
          </a:p>
          <a:p>
            <a:endParaRPr lang="en-US" altLang="en-US" smtClean="0"/>
          </a:p>
        </p:txBody>
      </p:sp>
      <p:sp>
        <p:nvSpPr>
          <p:cNvPr id="32772" name="Slide Number Placehold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F6F891B-84D8-4B62-98E0-C88150A24F25}" type="slidenum">
              <a:rPr lang="en-US" altLang="en-US" smtClean="0"/>
              <a:pPr/>
              <a:t>11</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r>
              <a:rPr lang="en-US" altLang="en-US" smtClean="0"/>
              <a:t>Specific Measureable Achievable Relevant Time-framed – goals</a:t>
            </a:r>
          </a:p>
          <a:p>
            <a:endParaRPr lang="en-US" altLang="en-US" smtClean="0"/>
          </a:p>
        </p:txBody>
      </p:sp>
      <p:sp>
        <p:nvSpPr>
          <p:cNvPr id="33796" name="Slide Number Placehold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9E79798E-1DC5-4A19-9BD2-43A7A48F1720}" type="slidenum">
              <a:rPr lang="en-US" altLang="en-US" smtClean="0"/>
              <a:pPr/>
              <a:t>12</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r>
              <a:rPr lang="en-US" altLang="en-US" smtClean="0"/>
              <a:t>Specific Measureable Achievable Relevant Time-framed – goals</a:t>
            </a:r>
          </a:p>
          <a:p>
            <a:endParaRPr lang="en-US" altLang="en-US" smtClean="0"/>
          </a:p>
        </p:txBody>
      </p:sp>
      <p:sp>
        <p:nvSpPr>
          <p:cNvPr id="34820" name="Slide Number Placehold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43B385E5-9D0A-45BD-B3B9-345B64C3ABD2}" type="slidenum">
              <a:rPr lang="en-US" altLang="en-US" smtClean="0"/>
              <a:pPr/>
              <a:t>13</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p:spPr>
        <p:txBody>
          <a:bodyPr/>
          <a:lstStyle/>
          <a:p>
            <a:r>
              <a:rPr lang="en-US" altLang="en-US" smtClean="0"/>
              <a:t>Specific Measureable Achievable Relevant Time-framed – goals</a:t>
            </a:r>
          </a:p>
          <a:p>
            <a:endParaRPr lang="en-US" altLang="en-US" smtClean="0"/>
          </a:p>
        </p:txBody>
      </p:sp>
      <p:sp>
        <p:nvSpPr>
          <p:cNvPr id="35844" name="Slide Number Placehold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4628F88F-97B4-4DD0-920F-EA535F41DE66}" type="slidenum">
              <a:rPr lang="en-US" altLang="en-US" smtClean="0"/>
              <a:pPr/>
              <a:t>14</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p:spPr>
        <p:txBody>
          <a:bodyPr/>
          <a:lstStyle/>
          <a:p>
            <a:r>
              <a:rPr lang="en-US" altLang="en-US" smtClean="0"/>
              <a:t>Specific Measureable Achievable Relevant Time-framed – goals</a:t>
            </a:r>
          </a:p>
          <a:p>
            <a:endParaRPr lang="en-US" altLang="en-US" smtClean="0"/>
          </a:p>
        </p:txBody>
      </p:sp>
      <p:sp>
        <p:nvSpPr>
          <p:cNvPr id="36868" name="Slide Number Placehold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74D7299-007F-40E9-B4B8-1C46C06733B3}" type="slidenum">
              <a:rPr lang="en-US" altLang="en-US" smtClean="0"/>
              <a:pPr/>
              <a:t>15</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0"/>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pic>
        <p:nvPicPr>
          <p:cNvPr id="5" name="Picture 15" descr="dycd_white_mai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96200" y="304800"/>
            <a:ext cx="1087438"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6" name="Rectangle 2"/>
          <p:cNvSpPr>
            <a:spLocks noGrp="1" noChangeArrowheads="1"/>
          </p:cNvSpPr>
          <p:nvPr>
            <p:ph type="ctrTitle"/>
          </p:nvPr>
        </p:nvSpPr>
        <p:spPr>
          <a:xfrm>
            <a:off x="914400" y="1524000"/>
            <a:ext cx="7623175" cy="1752600"/>
          </a:xfrm>
        </p:spPr>
        <p:txBody>
          <a:bodyPr/>
          <a:lstStyle>
            <a:lvl1pPr algn="ctr">
              <a:defRPr sz="3600"/>
            </a:lvl1pPr>
          </a:lstStyle>
          <a:p>
            <a:pPr lvl="0"/>
            <a:r>
              <a:rPr lang="en-US" altLang="en-US" noProof="0" smtClean="0"/>
              <a:t>Human Services Consortium of </a:t>
            </a:r>
            <a:br>
              <a:rPr lang="en-US" altLang="en-US" noProof="0" smtClean="0"/>
            </a:br>
            <a:r>
              <a:rPr lang="en-US" altLang="en-US" noProof="0" smtClean="0"/>
              <a:t>East Harlem</a:t>
            </a:r>
          </a:p>
        </p:txBody>
      </p:sp>
      <p:sp>
        <p:nvSpPr>
          <p:cNvPr id="11267" name="Rectangle 3"/>
          <p:cNvSpPr>
            <a:spLocks noGrp="1" noChangeArrowheads="1"/>
          </p:cNvSpPr>
          <p:nvPr>
            <p:ph type="subTitle" idx="1"/>
          </p:nvPr>
        </p:nvSpPr>
        <p:spPr>
          <a:xfrm>
            <a:off x="914400" y="3962400"/>
            <a:ext cx="7620000" cy="1752600"/>
          </a:xfrm>
        </p:spPr>
        <p:txBody>
          <a:bodyPr/>
          <a:lstStyle>
            <a:lvl1pPr marL="0" indent="0" algn="ctr">
              <a:buFont typeface="Times" pitchFamily="18" charset="0"/>
              <a:buNone/>
              <a:defRPr sz="2000">
                <a:solidFill>
                  <a:srgbClr val="DCDEDE"/>
                </a:solidFill>
              </a:defRPr>
            </a:lvl1pPr>
          </a:lstStyle>
          <a:p>
            <a:pPr lvl="0"/>
            <a:r>
              <a:rPr lang="en-US" altLang="en-US" noProof="0" smtClean="0"/>
              <a:t>Commissioner Jeanne B. Mullgrav</a:t>
            </a:r>
          </a:p>
          <a:p>
            <a:pPr lvl="0"/>
            <a:r>
              <a:rPr lang="en-US" altLang="en-US" noProof="0" smtClean="0"/>
              <a:t>New York City Department of Youth and Community Development</a:t>
            </a:r>
          </a:p>
        </p:txBody>
      </p:sp>
      <p:sp>
        <p:nvSpPr>
          <p:cNvPr id="6" name="Rectangle 5"/>
          <p:cNvSpPr>
            <a:spLocks noGrp="1" noChangeArrowheads="1"/>
          </p:cNvSpPr>
          <p:nvPr>
            <p:ph type="ftr" sz="quarter" idx="10"/>
          </p:nvPr>
        </p:nvSpPr>
        <p:spPr>
          <a:xfrm>
            <a:off x="3124200" y="5791200"/>
            <a:ext cx="2895600" cy="457200"/>
          </a:xfrm>
        </p:spPr>
        <p:txBody>
          <a:bodyPr/>
          <a:lstStyle>
            <a:lvl1pPr>
              <a:defRPr sz="1400">
                <a:solidFill>
                  <a:schemeClr val="bg1"/>
                </a:solidFill>
                <a:cs typeface="+mn-cs"/>
              </a:defRPr>
            </a:lvl1pPr>
          </a:lstStyle>
          <a:p>
            <a:pPr>
              <a:defRPr/>
            </a:pPr>
            <a:r>
              <a:rPr lang="en-US" altLang="en-US"/>
              <a:t>February 26, 2009</a:t>
            </a:r>
          </a:p>
        </p:txBody>
      </p:sp>
    </p:spTree>
    <p:extLst>
      <p:ext uri="{BB962C8B-B14F-4D97-AF65-F5344CB8AC3E}">
        <p14:creationId xmlns:p14="http://schemas.microsoft.com/office/powerpoint/2010/main" val="3297179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March 18, 2009</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468F458-C6D0-4C93-80C9-0D428C9A62EF}" type="slidenum">
              <a:rPr lang="en-US" altLang="en-US"/>
              <a:pPr>
                <a:defRPr/>
              </a:pPr>
              <a:t>‹#›</a:t>
            </a:fld>
            <a:endParaRPr lang="en-US" altLang="en-US"/>
          </a:p>
        </p:txBody>
      </p:sp>
    </p:spTree>
    <p:extLst>
      <p:ext uri="{BB962C8B-B14F-4D97-AF65-F5344CB8AC3E}">
        <p14:creationId xmlns:p14="http://schemas.microsoft.com/office/powerpoint/2010/main" val="3655318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March 18, 2009</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EC71DA5-C35B-44DA-8B0C-4FD2C449B159}" type="slidenum">
              <a:rPr lang="en-US" altLang="en-US"/>
              <a:pPr>
                <a:defRPr/>
              </a:pPr>
              <a:t>‹#›</a:t>
            </a:fld>
            <a:endParaRPr lang="en-US" altLang="en-US"/>
          </a:p>
        </p:txBody>
      </p:sp>
    </p:spTree>
    <p:extLst>
      <p:ext uri="{BB962C8B-B14F-4D97-AF65-F5344CB8AC3E}">
        <p14:creationId xmlns:p14="http://schemas.microsoft.com/office/powerpoint/2010/main" val="1506592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March 18, 2009</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9D1A124-D14A-4F20-B75C-690DBE89B36B}" type="slidenum">
              <a:rPr lang="en-US" altLang="en-US"/>
              <a:pPr>
                <a:defRPr/>
              </a:pPr>
              <a:t>‹#›</a:t>
            </a:fld>
            <a:endParaRPr lang="en-US" altLang="en-US"/>
          </a:p>
        </p:txBody>
      </p:sp>
    </p:spTree>
    <p:extLst>
      <p:ext uri="{BB962C8B-B14F-4D97-AF65-F5344CB8AC3E}">
        <p14:creationId xmlns:p14="http://schemas.microsoft.com/office/powerpoint/2010/main" val="3964559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March 18, 2009</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FADD676-CDA4-47F1-B882-18BA9041A64E}" type="slidenum">
              <a:rPr lang="en-US" altLang="en-US"/>
              <a:pPr>
                <a:defRPr/>
              </a:pPr>
              <a:t>‹#›</a:t>
            </a:fld>
            <a:endParaRPr lang="en-US" altLang="en-US"/>
          </a:p>
        </p:txBody>
      </p:sp>
    </p:spTree>
    <p:extLst>
      <p:ext uri="{BB962C8B-B14F-4D97-AF65-F5344CB8AC3E}">
        <p14:creationId xmlns:p14="http://schemas.microsoft.com/office/powerpoint/2010/main" val="73995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March 18, 2009</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8727719-9FD6-4454-8066-B74AE2D16E74}" type="slidenum">
              <a:rPr lang="en-US" altLang="en-US"/>
              <a:pPr>
                <a:defRPr/>
              </a:pPr>
              <a:t>‹#›</a:t>
            </a:fld>
            <a:endParaRPr lang="en-US" altLang="en-US"/>
          </a:p>
        </p:txBody>
      </p:sp>
    </p:spTree>
    <p:extLst>
      <p:ext uri="{BB962C8B-B14F-4D97-AF65-F5344CB8AC3E}">
        <p14:creationId xmlns:p14="http://schemas.microsoft.com/office/powerpoint/2010/main" val="2709797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March 18, 2009</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43C536FC-BD59-46FF-8E3B-E112A90849D4}" type="slidenum">
              <a:rPr lang="en-US" altLang="en-US"/>
              <a:pPr>
                <a:defRPr/>
              </a:pPr>
              <a:t>‹#›</a:t>
            </a:fld>
            <a:endParaRPr lang="en-US" altLang="en-US"/>
          </a:p>
        </p:txBody>
      </p:sp>
    </p:spTree>
    <p:extLst>
      <p:ext uri="{BB962C8B-B14F-4D97-AF65-F5344CB8AC3E}">
        <p14:creationId xmlns:p14="http://schemas.microsoft.com/office/powerpoint/2010/main" val="1826930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March 18, 2009</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FAF11AA-8922-4151-96BF-BEC4AF04E074}" type="slidenum">
              <a:rPr lang="en-US" altLang="en-US"/>
              <a:pPr>
                <a:defRPr/>
              </a:pPr>
              <a:t>‹#›</a:t>
            </a:fld>
            <a:endParaRPr lang="en-US" altLang="en-US"/>
          </a:p>
        </p:txBody>
      </p:sp>
    </p:spTree>
    <p:extLst>
      <p:ext uri="{BB962C8B-B14F-4D97-AF65-F5344CB8AC3E}">
        <p14:creationId xmlns:p14="http://schemas.microsoft.com/office/powerpoint/2010/main" val="3497328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March 18, 2009</a:t>
            </a: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B509A746-CB1B-4A55-98BE-C9E6ABADFCAD}" type="slidenum">
              <a:rPr lang="en-US" altLang="en-US"/>
              <a:pPr>
                <a:defRPr/>
              </a:pPr>
              <a:t>‹#›</a:t>
            </a:fld>
            <a:endParaRPr lang="en-US" altLang="en-US"/>
          </a:p>
        </p:txBody>
      </p:sp>
    </p:spTree>
    <p:extLst>
      <p:ext uri="{BB962C8B-B14F-4D97-AF65-F5344CB8AC3E}">
        <p14:creationId xmlns:p14="http://schemas.microsoft.com/office/powerpoint/2010/main" val="2171243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March 18, 2009</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FC7DBB8-A481-455E-AC06-4F416CA19151}" type="slidenum">
              <a:rPr lang="en-US" altLang="en-US"/>
              <a:pPr>
                <a:defRPr/>
              </a:pPr>
              <a:t>‹#›</a:t>
            </a:fld>
            <a:endParaRPr lang="en-US" altLang="en-US"/>
          </a:p>
        </p:txBody>
      </p:sp>
    </p:spTree>
    <p:extLst>
      <p:ext uri="{BB962C8B-B14F-4D97-AF65-F5344CB8AC3E}">
        <p14:creationId xmlns:p14="http://schemas.microsoft.com/office/powerpoint/2010/main" val="2793118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March 18, 2009</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BEAE6FE-FFAB-4066-ACB8-1DED689CDBF9}" type="slidenum">
              <a:rPr lang="en-US" altLang="en-US"/>
              <a:pPr>
                <a:defRPr/>
              </a:pPr>
              <a:t>‹#›</a:t>
            </a:fld>
            <a:endParaRPr lang="en-US" altLang="en-US"/>
          </a:p>
        </p:txBody>
      </p:sp>
    </p:spTree>
    <p:extLst>
      <p:ext uri="{BB962C8B-B14F-4D97-AF65-F5344CB8AC3E}">
        <p14:creationId xmlns:p14="http://schemas.microsoft.com/office/powerpoint/2010/main" val="2761794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
          <p:cNvSpPr>
            <a:spLocks noChangeArrowheads="1"/>
          </p:cNvSpPr>
          <p:nvPr/>
        </p:nvSpPr>
        <p:spPr bwMode="auto">
          <a:xfrm>
            <a:off x="-7938" y="0"/>
            <a:ext cx="9151938" cy="146843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1027"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44"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a typeface="+mn-ea"/>
                <a:cs typeface="+mn-cs"/>
              </a:defRPr>
            </a:lvl1pPr>
          </a:lstStyle>
          <a:p>
            <a:pPr>
              <a:defRPr/>
            </a:pPr>
            <a:r>
              <a:rPr lang="en-US" altLang="en-US"/>
              <a:t>March 18, 2009</a:t>
            </a:r>
          </a:p>
        </p:txBody>
      </p:sp>
      <p:sp>
        <p:nvSpPr>
          <p:cNvPr id="1024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ltLang="en-US"/>
          </a:p>
        </p:txBody>
      </p:sp>
      <p:sp>
        <p:nvSpPr>
          <p:cNvPr id="10246"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83129E6-4F92-46AA-92A0-3E6F72021D5D}" type="slidenum">
              <a:rPr lang="en-US" altLang="en-US"/>
              <a:pPr>
                <a:defRPr/>
              </a:pPr>
              <a:t>‹#›</a:t>
            </a:fld>
            <a:endParaRPr lang="en-US" altLang="en-US"/>
          </a:p>
        </p:txBody>
      </p:sp>
      <p:sp>
        <p:nvSpPr>
          <p:cNvPr id="1032" name="Line 11"/>
          <p:cNvSpPr>
            <a:spLocks noChangeShapeType="1"/>
          </p:cNvSpPr>
          <p:nvPr/>
        </p:nvSpPr>
        <p:spPr bwMode="auto">
          <a:xfrm>
            <a:off x="457200" y="6248400"/>
            <a:ext cx="822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defRPr/>
            </a:pPr>
            <a:endParaRPr lang="en-US">
              <a:ea typeface="Arial" charset="0"/>
            </a:endParaRPr>
          </a:p>
        </p:txBody>
      </p:sp>
      <p:pic>
        <p:nvPicPr>
          <p:cNvPr id="1033" name="Picture 17" descr="dycd_white_mai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696200" y="304800"/>
            <a:ext cx="1087438"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42"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2800">
          <a:solidFill>
            <a:srgbClr val="DCDEDE"/>
          </a:solidFill>
          <a:latin typeface="+mj-lt"/>
          <a:ea typeface="+mj-ea"/>
          <a:cs typeface="+mj-cs"/>
        </a:defRPr>
      </a:lvl1pPr>
      <a:lvl2pPr algn="l" rtl="0" eaLnBrk="0" fontAlgn="base" hangingPunct="0">
        <a:spcBef>
          <a:spcPct val="0"/>
        </a:spcBef>
        <a:spcAft>
          <a:spcPct val="0"/>
        </a:spcAft>
        <a:defRPr sz="2800">
          <a:solidFill>
            <a:srgbClr val="DCDEDE"/>
          </a:solidFill>
          <a:latin typeface="Arial" charset="0"/>
        </a:defRPr>
      </a:lvl2pPr>
      <a:lvl3pPr algn="l" rtl="0" eaLnBrk="0" fontAlgn="base" hangingPunct="0">
        <a:spcBef>
          <a:spcPct val="0"/>
        </a:spcBef>
        <a:spcAft>
          <a:spcPct val="0"/>
        </a:spcAft>
        <a:defRPr sz="2800">
          <a:solidFill>
            <a:srgbClr val="DCDEDE"/>
          </a:solidFill>
          <a:latin typeface="Arial" charset="0"/>
        </a:defRPr>
      </a:lvl3pPr>
      <a:lvl4pPr algn="l" rtl="0" eaLnBrk="0" fontAlgn="base" hangingPunct="0">
        <a:spcBef>
          <a:spcPct val="0"/>
        </a:spcBef>
        <a:spcAft>
          <a:spcPct val="0"/>
        </a:spcAft>
        <a:defRPr sz="2800">
          <a:solidFill>
            <a:srgbClr val="DCDEDE"/>
          </a:solidFill>
          <a:latin typeface="Arial" charset="0"/>
        </a:defRPr>
      </a:lvl4pPr>
      <a:lvl5pPr algn="l" rtl="0" eaLnBrk="0" fontAlgn="base" hangingPunct="0">
        <a:spcBef>
          <a:spcPct val="0"/>
        </a:spcBef>
        <a:spcAft>
          <a:spcPct val="0"/>
        </a:spcAft>
        <a:defRPr sz="2800">
          <a:solidFill>
            <a:srgbClr val="DCDEDE"/>
          </a:solidFill>
          <a:latin typeface="Arial" charset="0"/>
        </a:defRPr>
      </a:lvl5pPr>
      <a:lvl6pPr marL="457200" algn="l" rtl="0" fontAlgn="base">
        <a:spcBef>
          <a:spcPct val="0"/>
        </a:spcBef>
        <a:spcAft>
          <a:spcPct val="0"/>
        </a:spcAft>
        <a:defRPr sz="2800">
          <a:solidFill>
            <a:srgbClr val="DCDEDE"/>
          </a:solidFill>
          <a:latin typeface="Arial" charset="0"/>
        </a:defRPr>
      </a:lvl6pPr>
      <a:lvl7pPr marL="914400" algn="l" rtl="0" fontAlgn="base">
        <a:spcBef>
          <a:spcPct val="0"/>
        </a:spcBef>
        <a:spcAft>
          <a:spcPct val="0"/>
        </a:spcAft>
        <a:defRPr sz="2800">
          <a:solidFill>
            <a:srgbClr val="DCDEDE"/>
          </a:solidFill>
          <a:latin typeface="Arial" charset="0"/>
        </a:defRPr>
      </a:lvl7pPr>
      <a:lvl8pPr marL="1371600" algn="l" rtl="0" fontAlgn="base">
        <a:spcBef>
          <a:spcPct val="0"/>
        </a:spcBef>
        <a:spcAft>
          <a:spcPct val="0"/>
        </a:spcAft>
        <a:defRPr sz="2800">
          <a:solidFill>
            <a:srgbClr val="DCDEDE"/>
          </a:solidFill>
          <a:latin typeface="Arial" charset="0"/>
        </a:defRPr>
      </a:lvl8pPr>
      <a:lvl9pPr marL="1828800" algn="l" rtl="0" fontAlgn="base">
        <a:spcBef>
          <a:spcPct val="0"/>
        </a:spcBef>
        <a:spcAft>
          <a:spcPct val="0"/>
        </a:spcAft>
        <a:defRPr sz="2800">
          <a:solidFill>
            <a:srgbClr val="DCDEDE"/>
          </a:solidFill>
          <a:latin typeface="Arial" charset="0"/>
        </a:defRPr>
      </a:lvl9pPr>
    </p:titleStyle>
    <p:bodyStyle>
      <a:lvl1pPr marL="174625" indent="-174625" algn="l" rtl="0" eaLnBrk="0" fontAlgn="base" hangingPunct="0">
        <a:spcBef>
          <a:spcPct val="20000"/>
        </a:spcBef>
        <a:spcAft>
          <a:spcPct val="0"/>
        </a:spcAft>
        <a:buClr>
          <a:schemeClr val="tx1"/>
        </a:buClr>
        <a:buSzPct val="65000"/>
        <a:buFont typeface="Times" pitchFamily="18" charset="0"/>
        <a:buChar char="•"/>
        <a:defRPr sz="3000">
          <a:solidFill>
            <a:schemeClr val="tx1"/>
          </a:solidFill>
          <a:latin typeface="+mn-lt"/>
          <a:ea typeface="+mn-ea"/>
          <a:cs typeface="+mn-cs"/>
        </a:defRPr>
      </a:lvl1pPr>
      <a:lvl2pPr marL="460375" indent="-171450" algn="l" rtl="0" eaLnBrk="0" fontAlgn="base" hangingPunct="0">
        <a:spcBef>
          <a:spcPct val="20000"/>
        </a:spcBef>
        <a:spcAft>
          <a:spcPct val="0"/>
        </a:spcAft>
        <a:buClr>
          <a:schemeClr val="tx1"/>
        </a:buClr>
        <a:buSzPct val="60000"/>
        <a:buFont typeface="Times" pitchFamily="18" charset="0"/>
        <a:buChar char="•"/>
        <a:defRPr sz="2600">
          <a:solidFill>
            <a:schemeClr val="tx1"/>
          </a:solidFill>
          <a:latin typeface="+mn-lt"/>
        </a:defRPr>
      </a:lvl2pPr>
      <a:lvl3pPr marL="684213" indent="-109538" algn="l" rtl="0" eaLnBrk="0" fontAlgn="base" hangingPunct="0">
        <a:spcBef>
          <a:spcPct val="20000"/>
        </a:spcBef>
        <a:spcAft>
          <a:spcPct val="0"/>
        </a:spcAft>
        <a:buClr>
          <a:schemeClr val="tx1"/>
        </a:buClr>
        <a:buSzPct val="65000"/>
        <a:buFont typeface="Times" pitchFamily="18" charset="0"/>
        <a:buChar char="•"/>
        <a:defRPr sz="2200">
          <a:solidFill>
            <a:schemeClr val="tx1"/>
          </a:solidFill>
          <a:latin typeface="+mn-lt"/>
        </a:defRPr>
      </a:lvl3pPr>
      <a:lvl4pPr marL="914400" indent="-115888" algn="l" rtl="0" eaLnBrk="0" fontAlgn="base" hangingPunct="0">
        <a:spcBef>
          <a:spcPct val="20000"/>
        </a:spcBef>
        <a:spcAft>
          <a:spcPct val="0"/>
        </a:spcAft>
        <a:buClr>
          <a:schemeClr val="tx1"/>
        </a:buClr>
        <a:buSzPct val="70000"/>
        <a:buFont typeface="Times" pitchFamily="18" charset="0"/>
        <a:buChar char="•"/>
        <a:defRPr sz="2000">
          <a:solidFill>
            <a:schemeClr val="tx1"/>
          </a:solidFill>
          <a:latin typeface="+mn-lt"/>
        </a:defRPr>
      </a:lvl4pPr>
      <a:lvl5pPr marL="1200150" indent="-115888" algn="l" rtl="0" eaLnBrk="0" fontAlgn="base" hangingPunct="0">
        <a:spcBef>
          <a:spcPct val="20000"/>
        </a:spcBef>
        <a:spcAft>
          <a:spcPct val="0"/>
        </a:spcAft>
        <a:buClr>
          <a:schemeClr val="tx1"/>
        </a:buClr>
        <a:buSzPct val="75000"/>
        <a:buFont typeface="Times" pitchFamily="18" charset="0"/>
        <a:buChar char="•"/>
        <a:defRPr sz="2000">
          <a:solidFill>
            <a:schemeClr val="tx1"/>
          </a:solidFill>
          <a:latin typeface="+mn-lt"/>
        </a:defRPr>
      </a:lvl5pPr>
      <a:lvl6pPr marL="1657350" indent="-115888" algn="l" rtl="0" fontAlgn="base">
        <a:spcBef>
          <a:spcPct val="20000"/>
        </a:spcBef>
        <a:spcAft>
          <a:spcPct val="0"/>
        </a:spcAft>
        <a:buClr>
          <a:schemeClr val="tx1"/>
        </a:buClr>
        <a:buSzPct val="75000"/>
        <a:buFont typeface="Times" pitchFamily="18" charset="0"/>
        <a:buChar char="•"/>
        <a:defRPr sz="2000">
          <a:solidFill>
            <a:schemeClr val="tx1"/>
          </a:solidFill>
          <a:latin typeface="+mn-lt"/>
        </a:defRPr>
      </a:lvl6pPr>
      <a:lvl7pPr marL="2114550" indent="-115888" algn="l" rtl="0" fontAlgn="base">
        <a:spcBef>
          <a:spcPct val="20000"/>
        </a:spcBef>
        <a:spcAft>
          <a:spcPct val="0"/>
        </a:spcAft>
        <a:buClr>
          <a:schemeClr val="tx1"/>
        </a:buClr>
        <a:buSzPct val="75000"/>
        <a:buFont typeface="Times" pitchFamily="18" charset="0"/>
        <a:buChar char="•"/>
        <a:defRPr sz="2000">
          <a:solidFill>
            <a:schemeClr val="tx1"/>
          </a:solidFill>
          <a:latin typeface="+mn-lt"/>
        </a:defRPr>
      </a:lvl7pPr>
      <a:lvl8pPr marL="2571750" indent="-115888" algn="l" rtl="0" fontAlgn="base">
        <a:spcBef>
          <a:spcPct val="20000"/>
        </a:spcBef>
        <a:spcAft>
          <a:spcPct val="0"/>
        </a:spcAft>
        <a:buClr>
          <a:schemeClr val="tx1"/>
        </a:buClr>
        <a:buSzPct val="75000"/>
        <a:buFont typeface="Times" pitchFamily="18" charset="0"/>
        <a:buChar char="•"/>
        <a:defRPr sz="2000">
          <a:solidFill>
            <a:schemeClr val="tx1"/>
          </a:solidFill>
          <a:latin typeface="+mn-lt"/>
        </a:defRPr>
      </a:lvl8pPr>
      <a:lvl9pPr marL="3028950" indent="-115888" algn="l" rtl="0" fontAlgn="base">
        <a:spcBef>
          <a:spcPct val="20000"/>
        </a:spcBef>
        <a:spcAft>
          <a:spcPct val="0"/>
        </a:spcAft>
        <a:buClr>
          <a:schemeClr val="tx1"/>
        </a:buClr>
        <a:buSzPct val="75000"/>
        <a:buFont typeface="Times" pitchFamily="18"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1.nyc.gov/site/idnyc/index.pag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RFPquestions@dycd.nyc.gov"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RFPquestions@dycd.nyc.gov" TargetMode="Externa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RFPquestions@dycd.nyc.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173038" y="5207000"/>
            <a:ext cx="8864600" cy="1327150"/>
          </a:xfrm>
        </p:spPr>
        <p:txBody>
          <a:bodyPr/>
          <a:lstStyle/>
          <a:p>
            <a:pPr>
              <a:buFont typeface="Times" charset="0"/>
              <a:buNone/>
              <a:defRPr/>
            </a:pPr>
            <a:r>
              <a:rPr lang="en-US" altLang="en-US" dirty="0"/>
              <a:t>NYC Department of Youth and Community Development</a:t>
            </a:r>
          </a:p>
          <a:p>
            <a:pPr>
              <a:buFont typeface="Times" charset="0"/>
              <a:buNone/>
              <a:defRPr/>
            </a:pPr>
            <a:r>
              <a:rPr lang="en-US" altLang="en-US" dirty="0"/>
              <a:t>Pre-Proposal Conference</a:t>
            </a:r>
          </a:p>
          <a:p>
            <a:pPr>
              <a:buFont typeface="Times" charset="0"/>
              <a:buNone/>
              <a:defRPr/>
            </a:pPr>
            <a:r>
              <a:rPr lang="en-US" altLang="en-US" dirty="0" smtClean="0"/>
              <a:t>September 13, </a:t>
            </a:r>
            <a:r>
              <a:rPr lang="en-US" altLang="en-US" dirty="0"/>
              <a:t>2016</a:t>
            </a:r>
          </a:p>
        </p:txBody>
      </p:sp>
      <p:sp>
        <p:nvSpPr>
          <p:cNvPr id="2" name="TextBox 5"/>
          <p:cNvSpPr txBox="1">
            <a:spLocks noChangeArrowheads="1"/>
          </p:cNvSpPr>
          <p:nvPr/>
        </p:nvSpPr>
        <p:spPr bwMode="auto">
          <a:xfrm>
            <a:off x="10679113" y="1512888"/>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65000"/>
              <a:buFont typeface="Times" pitchFamily="18" charset="0"/>
              <a:buChar char="•"/>
              <a:defRPr sz="3000">
                <a:solidFill>
                  <a:schemeClr val="tx1"/>
                </a:solidFill>
                <a:latin typeface="Arial" charset="0"/>
              </a:defRPr>
            </a:lvl1pPr>
            <a:lvl2pPr marL="742950" indent="-285750">
              <a:spcBef>
                <a:spcPct val="20000"/>
              </a:spcBef>
              <a:buClr>
                <a:schemeClr val="tx1"/>
              </a:buClr>
              <a:buSzPct val="60000"/>
              <a:buFont typeface="Times" pitchFamily="18" charset="0"/>
              <a:buChar char="•"/>
              <a:defRPr sz="2600">
                <a:solidFill>
                  <a:schemeClr val="tx1"/>
                </a:solidFill>
                <a:latin typeface="Arial" charset="0"/>
              </a:defRPr>
            </a:lvl2pPr>
            <a:lvl3pPr marL="1143000" indent="-228600">
              <a:spcBef>
                <a:spcPct val="20000"/>
              </a:spcBef>
              <a:buClr>
                <a:schemeClr val="tx1"/>
              </a:buClr>
              <a:buSzPct val="65000"/>
              <a:buFont typeface="Times" pitchFamily="18" charset="0"/>
              <a:buChar char="•"/>
              <a:defRPr sz="2200">
                <a:solidFill>
                  <a:schemeClr val="tx1"/>
                </a:solidFill>
                <a:latin typeface="Arial" charset="0"/>
              </a:defRPr>
            </a:lvl3pPr>
            <a:lvl4pPr marL="1600200" indent="-228600">
              <a:spcBef>
                <a:spcPct val="20000"/>
              </a:spcBef>
              <a:buClr>
                <a:schemeClr val="tx1"/>
              </a:buClr>
              <a:buSzPct val="70000"/>
              <a:buFont typeface="Times" pitchFamily="18" charset="0"/>
              <a:buChar char="•"/>
              <a:defRPr sz="2000">
                <a:solidFill>
                  <a:schemeClr val="tx1"/>
                </a:solidFill>
                <a:latin typeface="Arial" charset="0"/>
              </a:defRPr>
            </a:lvl4pPr>
            <a:lvl5pPr marL="2057400" indent="-228600">
              <a:spcBef>
                <a:spcPct val="20000"/>
              </a:spcBef>
              <a:buClr>
                <a:schemeClr val="tx1"/>
              </a:buClr>
              <a:buSzPct val="75000"/>
              <a:buFont typeface="Times" pitchFamily="18" charset="0"/>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9pPr>
          </a:lstStyle>
          <a:p>
            <a:pPr eaLnBrk="1" hangingPunct="1">
              <a:spcBef>
                <a:spcPct val="0"/>
              </a:spcBef>
              <a:buClrTx/>
              <a:buSzTx/>
              <a:buFontTx/>
              <a:buNone/>
            </a:pPr>
            <a:endParaRPr lang="en-US" altLang="en-US" sz="1800"/>
          </a:p>
        </p:txBody>
      </p:sp>
      <p:pic>
        <p:nvPicPr>
          <p:cNvPr id="3076"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36650" y="1489075"/>
            <a:ext cx="6870700" cy="219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07963" y="274638"/>
            <a:ext cx="8728075" cy="1143000"/>
          </a:xfrm>
        </p:spPr>
        <p:txBody>
          <a:bodyPr anchor="ctr"/>
          <a:lstStyle/>
          <a:p>
            <a:pPr algn="ctr">
              <a:defRPr/>
            </a:pPr>
            <a:r>
              <a:rPr lang="en-US" altLang="en-US" sz="3200" i="1" dirty="0" smtClean="0">
                <a:latin typeface="Centaur" pitchFamily="18" charset="0"/>
              </a:rPr>
              <a:t>		       </a:t>
            </a:r>
            <a:br>
              <a:rPr lang="en-US" altLang="en-US" sz="3200" i="1" dirty="0" smtClean="0">
                <a:latin typeface="Centaur" pitchFamily="18" charset="0"/>
              </a:rPr>
            </a:br>
            <a:r>
              <a:rPr lang="en-US" altLang="en-US" sz="3200" i="1" dirty="0" smtClean="0">
                <a:latin typeface="Centaur" pitchFamily="18" charset="0"/>
              </a:rPr>
              <a:t>	</a:t>
            </a:r>
            <a:r>
              <a:rPr lang="en-US" altLang="en-US" sz="3200" i="1" dirty="0">
                <a:latin typeface="Centaur" pitchFamily="18" charset="0"/>
              </a:rPr>
              <a:t> </a:t>
            </a:r>
            <a:r>
              <a:rPr lang="en-US" altLang="en-US" sz="3200" i="1" dirty="0" smtClean="0">
                <a:latin typeface="Centaur" pitchFamily="18" charset="0"/>
              </a:rPr>
              <a:t>         </a:t>
            </a:r>
            <a:r>
              <a:rPr lang="en-US" altLang="en-US" sz="4400" b="1" i="1" dirty="0" smtClean="0">
                <a:cs typeface="Arial" charset="0"/>
              </a:rPr>
              <a:t>Program Goals</a:t>
            </a:r>
            <a:r>
              <a:rPr lang="en-US" altLang="en-US" sz="4400" i="1" dirty="0" smtClean="0">
                <a:latin typeface="Centaur" pitchFamily="18" charset="0"/>
              </a:rPr>
              <a:t>	</a:t>
            </a:r>
            <a:r>
              <a:rPr lang="en-US" altLang="en-US" sz="3200" i="1" dirty="0" smtClean="0">
                <a:latin typeface="Centaur" pitchFamily="18" charset="0"/>
              </a:rPr>
              <a:t>				</a:t>
            </a:r>
          </a:p>
        </p:txBody>
      </p:sp>
      <p:sp>
        <p:nvSpPr>
          <p:cNvPr id="16387" name="Rectangle 3"/>
          <p:cNvSpPr>
            <a:spLocks noGrp="1" noChangeArrowheads="1"/>
          </p:cNvSpPr>
          <p:nvPr>
            <p:ph idx="1"/>
          </p:nvPr>
        </p:nvSpPr>
        <p:spPr>
          <a:xfrm>
            <a:off x="692150" y="1676400"/>
            <a:ext cx="7926388" cy="4876800"/>
          </a:xfrm>
        </p:spPr>
        <p:txBody>
          <a:bodyPr/>
          <a:lstStyle/>
          <a:p>
            <a:pPr>
              <a:defRPr/>
            </a:pPr>
            <a:endParaRPr lang="en-US" altLang="en-US" sz="800" dirty="0" smtClean="0"/>
          </a:p>
          <a:p>
            <a:pPr>
              <a:defRPr/>
            </a:pPr>
            <a:r>
              <a:rPr lang="en-US" altLang="en-US" dirty="0" smtClean="0">
                <a:solidFill>
                  <a:srgbClr val="000000"/>
                </a:solidFill>
              </a:rPr>
              <a:t>Enable the members of each enrolled family to </a:t>
            </a:r>
            <a:r>
              <a:rPr lang="en-US" altLang="en-US" i="1" dirty="0" smtClean="0">
                <a:solidFill>
                  <a:srgbClr val="000000"/>
                </a:solidFill>
              </a:rPr>
              <a:t>gain the</a:t>
            </a:r>
            <a:r>
              <a:rPr lang="en-US" altLang="en-US" dirty="0" smtClean="0">
                <a:solidFill>
                  <a:srgbClr val="000000"/>
                </a:solidFill>
              </a:rPr>
              <a:t> </a:t>
            </a:r>
            <a:r>
              <a:rPr lang="en-US" altLang="en-US" i="1" dirty="0" smtClean="0">
                <a:solidFill>
                  <a:srgbClr val="000000"/>
                </a:solidFill>
              </a:rPr>
              <a:t>knowledge</a:t>
            </a:r>
            <a:r>
              <a:rPr lang="en-US" altLang="en-US" dirty="0" smtClean="0">
                <a:solidFill>
                  <a:srgbClr val="000000"/>
                </a:solidFill>
              </a:rPr>
              <a:t> </a:t>
            </a:r>
            <a:r>
              <a:rPr lang="en-US" altLang="en-US" i="1" dirty="0" smtClean="0">
                <a:solidFill>
                  <a:srgbClr val="000000"/>
                </a:solidFill>
              </a:rPr>
              <a:t>and build the self-advocacy skills</a:t>
            </a:r>
            <a:r>
              <a:rPr lang="en-US" altLang="en-US" dirty="0" smtClean="0">
                <a:solidFill>
                  <a:srgbClr val="000000"/>
                </a:solidFill>
              </a:rPr>
              <a:t> needed to navigate systems that impact their lives (e.g., the education, healthcare, housing, benefits, tax, workplace, and legal and immigration systems), and address the specific challenges they face. </a:t>
            </a:r>
          </a:p>
          <a:p>
            <a:pPr>
              <a:lnSpc>
                <a:spcPct val="90000"/>
              </a:lnSpc>
              <a:buFont typeface="Wingdings" pitchFamily="2" charset="2"/>
              <a:buNone/>
              <a:defRPr/>
            </a:pPr>
            <a:endParaRPr lang="en-US" altLang="en-US" sz="2000" dirty="0" smtClean="0">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7813" y="274638"/>
            <a:ext cx="8520112" cy="1143000"/>
          </a:xfrm>
        </p:spPr>
        <p:txBody>
          <a:bodyPr anchor="ctr"/>
          <a:lstStyle/>
          <a:p>
            <a:pPr>
              <a:defRPr/>
            </a:pPr>
            <a:r>
              <a:rPr lang="en-US" altLang="en-US" sz="3200" i="1" dirty="0" smtClean="0">
                <a:latin typeface="Centaur" pitchFamily="18" charset="0"/>
              </a:rPr>
              <a:t>	</a:t>
            </a:r>
            <a:r>
              <a:rPr lang="en-US" altLang="en-US" sz="3200" i="1" dirty="0">
                <a:latin typeface="Centaur" pitchFamily="18" charset="0"/>
              </a:rPr>
              <a:t/>
            </a:r>
            <a:br>
              <a:rPr lang="en-US" altLang="en-US" sz="3200" i="1" dirty="0">
                <a:latin typeface="Centaur" pitchFamily="18" charset="0"/>
              </a:rPr>
            </a:br>
            <a:r>
              <a:rPr lang="en-US" altLang="en-US" sz="4400" b="1" i="1" dirty="0" smtClean="0"/>
              <a:t>Program Expectations</a:t>
            </a:r>
            <a:r>
              <a:rPr lang="en-US" altLang="en-US" sz="3200" i="1" dirty="0" smtClean="0">
                <a:latin typeface="Centaur" pitchFamily="18" charset="0"/>
              </a:rPr>
              <a:t>		</a:t>
            </a:r>
            <a:br>
              <a:rPr lang="en-US" altLang="en-US" sz="3200" i="1" dirty="0" smtClean="0">
                <a:latin typeface="Centaur" pitchFamily="18" charset="0"/>
              </a:rPr>
            </a:br>
            <a:r>
              <a:rPr lang="en-US" altLang="en-US" b="1" i="1" dirty="0" smtClean="0"/>
              <a:t>	</a:t>
            </a:r>
            <a:r>
              <a:rPr lang="en-US" altLang="en-US" sz="3200" i="1" dirty="0" smtClean="0">
                <a:latin typeface="Centaur" pitchFamily="18" charset="0"/>
              </a:rPr>
              <a:t>	</a:t>
            </a:r>
          </a:p>
        </p:txBody>
      </p:sp>
      <p:sp>
        <p:nvSpPr>
          <p:cNvPr id="17411" name="Rectangle 3"/>
          <p:cNvSpPr>
            <a:spLocks noGrp="1" noChangeArrowheads="1"/>
          </p:cNvSpPr>
          <p:nvPr>
            <p:ph idx="1"/>
          </p:nvPr>
        </p:nvSpPr>
        <p:spPr>
          <a:xfrm>
            <a:off x="623888" y="1600200"/>
            <a:ext cx="7924800" cy="5105400"/>
          </a:xfrm>
        </p:spPr>
        <p:txBody>
          <a:bodyPr/>
          <a:lstStyle/>
          <a:p>
            <a:pPr marL="0" indent="0">
              <a:buFontTx/>
              <a:buNone/>
              <a:defRPr/>
            </a:pPr>
            <a:r>
              <a:rPr lang="en-US" altLang="en-US" sz="2400" dirty="0" smtClean="0">
                <a:solidFill>
                  <a:srgbClr val="000000"/>
                </a:solidFill>
              </a:rPr>
              <a:t>The program will comprise two components: case management services and workshops, as follows: </a:t>
            </a:r>
          </a:p>
          <a:p>
            <a:pPr marL="0" indent="0">
              <a:buFontTx/>
              <a:buNone/>
              <a:defRPr/>
            </a:pPr>
            <a:endParaRPr lang="en-US" altLang="en-US" sz="600" dirty="0" smtClean="0">
              <a:solidFill>
                <a:srgbClr val="000000"/>
              </a:solidFill>
            </a:endParaRPr>
          </a:p>
          <a:p>
            <a:pPr marL="0" indent="0">
              <a:buFontTx/>
              <a:buAutoNum type="arabicPeriod"/>
              <a:defRPr/>
            </a:pPr>
            <a:r>
              <a:rPr lang="en-US" altLang="en-US" sz="2400" u="sng" dirty="0" smtClean="0">
                <a:solidFill>
                  <a:srgbClr val="000000"/>
                </a:solidFill>
              </a:rPr>
              <a:t>Case Management Services</a:t>
            </a:r>
            <a:r>
              <a:rPr lang="en-US" altLang="en-US" sz="2400" dirty="0" smtClean="0">
                <a:solidFill>
                  <a:srgbClr val="000000"/>
                </a:solidFill>
              </a:rPr>
              <a:t> </a:t>
            </a:r>
          </a:p>
          <a:p>
            <a:pPr marL="400050" lvl="1" indent="0">
              <a:buFontTx/>
              <a:buNone/>
              <a:defRPr/>
            </a:pPr>
            <a:r>
              <a:rPr lang="en-US" altLang="en-US" sz="2400" b="1" i="1" dirty="0" smtClean="0">
                <a:solidFill>
                  <a:srgbClr val="000000"/>
                </a:solidFill>
              </a:rPr>
              <a:t>Orientation Workshop</a:t>
            </a:r>
            <a:r>
              <a:rPr lang="en-US" altLang="en-US" sz="2400" b="1" dirty="0" smtClean="0">
                <a:solidFill>
                  <a:srgbClr val="000000"/>
                </a:solidFill>
              </a:rPr>
              <a:t>: </a:t>
            </a:r>
            <a:r>
              <a:rPr lang="en-US" altLang="en-US" sz="2400" dirty="0" smtClean="0">
                <a:solidFill>
                  <a:srgbClr val="000000"/>
                </a:solidFill>
              </a:rPr>
              <a:t>this would provide participants with detailed information about this program as well as all DYCD programs and other City-funded programs that support immigrant families, including legal services, pre-kindergarten programs, and IDNYC (See </a:t>
            </a:r>
            <a:r>
              <a:rPr lang="en-US" altLang="en-US" sz="2400" u="sng" dirty="0" smtClean="0">
                <a:solidFill>
                  <a:srgbClr val="000000"/>
                </a:solidFill>
                <a:hlinkClick r:id="rId3"/>
              </a:rPr>
              <a:t>http://www1.nyc.gov/site/idnyc/index.page</a:t>
            </a:r>
            <a:r>
              <a:rPr lang="en-US" altLang="en-US" sz="2400" u="sng" dirty="0" smtClean="0">
                <a:solidFill>
                  <a:srgbClr val="000000"/>
                </a:solidFill>
              </a:rPr>
              <a:t>)</a:t>
            </a:r>
            <a:r>
              <a:rPr lang="en-US" altLang="en-US" sz="2400" dirty="0" smtClean="0">
                <a:solidFill>
                  <a:srgbClr val="000000"/>
                </a:solidFill>
              </a:rPr>
              <a:t>. </a:t>
            </a:r>
          </a:p>
          <a:p>
            <a:pPr marL="0" indent="0">
              <a:defRPr/>
            </a:pPr>
            <a:endParaRPr lang="en-US" altLang="en-US" sz="2000" dirty="0" smtClean="0">
              <a:latin typeface="Centaur" pitchFamily="18" charset="0"/>
            </a:endParaRP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77813" y="274638"/>
            <a:ext cx="8520112" cy="1143000"/>
          </a:xfrm>
        </p:spPr>
        <p:txBody>
          <a:bodyPr anchor="ctr"/>
          <a:lstStyle/>
          <a:p>
            <a:pPr>
              <a:defRPr/>
            </a:pPr>
            <a:r>
              <a:rPr lang="en-US" altLang="en-US" sz="3200" i="1" dirty="0" smtClean="0">
                <a:latin typeface="Centaur" pitchFamily="18" charset="0"/>
              </a:rPr>
              <a:t>	</a:t>
            </a:r>
            <a:br>
              <a:rPr lang="en-US" altLang="en-US" sz="3200" i="1" dirty="0" smtClean="0">
                <a:latin typeface="Centaur" pitchFamily="18" charset="0"/>
              </a:rPr>
            </a:br>
            <a:r>
              <a:rPr lang="en-US" altLang="en-US" sz="4400" b="1" i="1" dirty="0" smtClean="0"/>
              <a:t>Program Expectations</a:t>
            </a:r>
            <a:r>
              <a:rPr lang="en-US" altLang="en-US" sz="3200" i="1" dirty="0" smtClean="0">
                <a:latin typeface="Centaur" pitchFamily="18" charset="0"/>
              </a:rPr>
              <a:t>		</a:t>
            </a:r>
            <a:br>
              <a:rPr lang="en-US" altLang="en-US" sz="3200" i="1" dirty="0" smtClean="0">
                <a:latin typeface="Centaur" pitchFamily="18" charset="0"/>
              </a:rPr>
            </a:br>
            <a:r>
              <a:rPr lang="en-US" altLang="en-US" b="1" i="1" dirty="0" smtClean="0"/>
              <a:t>	</a:t>
            </a:r>
            <a:r>
              <a:rPr lang="en-US" altLang="en-US" sz="3200" i="1" dirty="0" smtClean="0">
                <a:latin typeface="Centaur" pitchFamily="18" charset="0"/>
              </a:rPr>
              <a:t>	</a:t>
            </a:r>
          </a:p>
        </p:txBody>
      </p:sp>
      <p:sp>
        <p:nvSpPr>
          <p:cNvPr id="18435" name="Rectangle 3"/>
          <p:cNvSpPr>
            <a:spLocks noGrp="1" noChangeArrowheads="1"/>
          </p:cNvSpPr>
          <p:nvPr>
            <p:ph idx="1"/>
          </p:nvPr>
        </p:nvSpPr>
        <p:spPr>
          <a:xfrm>
            <a:off x="138113" y="1600200"/>
            <a:ext cx="8797925" cy="5105400"/>
          </a:xfrm>
        </p:spPr>
        <p:txBody>
          <a:bodyPr/>
          <a:lstStyle/>
          <a:p>
            <a:pPr marL="400050" lvl="1" indent="0">
              <a:buFontTx/>
              <a:buNone/>
              <a:defRPr/>
            </a:pPr>
            <a:r>
              <a:rPr lang="en-US" altLang="en-US" sz="2400" b="1" dirty="0" smtClean="0">
                <a:solidFill>
                  <a:srgbClr val="000000"/>
                </a:solidFill>
              </a:rPr>
              <a:t>C</a:t>
            </a:r>
            <a:r>
              <a:rPr lang="en-US" altLang="en-US" sz="2400" b="1" i="1" dirty="0" smtClean="0">
                <a:solidFill>
                  <a:srgbClr val="000000"/>
                </a:solidFill>
              </a:rPr>
              <a:t>omprehensive needs assessment and development and implementation of a Family Services Plan </a:t>
            </a:r>
          </a:p>
          <a:p>
            <a:pPr marL="400050" lvl="1" indent="0">
              <a:buFontTx/>
              <a:buNone/>
              <a:defRPr/>
            </a:pPr>
            <a:endParaRPr lang="en-US" altLang="en-US" sz="700" dirty="0" smtClean="0">
              <a:solidFill>
                <a:srgbClr val="000000"/>
              </a:solidFill>
            </a:endParaRPr>
          </a:p>
          <a:p>
            <a:pPr marL="400050" lvl="1" indent="0">
              <a:buFontTx/>
              <a:buNone/>
              <a:defRPr/>
            </a:pPr>
            <a:r>
              <a:rPr lang="en-US" altLang="en-US" sz="2400" dirty="0" smtClean="0">
                <a:solidFill>
                  <a:srgbClr val="000000"/>
                </a:solidFill>
              </a:rPr>
              <a:t>Each family would develop a Family Services Plan in collaboration with the case manager. The comprehensive needs assessment would identify the needs of individual family members and the Plan would set out short-term and long-term goals. The Plan would be amended in response to the changing needs of family members. Contact between the case manager and enrolled families would occur at least once every two weeks to ensure effective implementation of the Service Plan.</a:t>
            </a:r>
          </a:p>
          <a:p>
            <a:pPr marL="0" indent="0">
              <a:buFontTx/>
              <a:buNone/>
              <a:defRPr/>
            </a:pPr>
            <a:r>
              <a:rPr lang="en-US" altLang="en-US" sz="2600" dirty="0" smtClean="0"/>
              <a:t> </a:t>
            </a:r>
          </a:p>
          <a:p>
            <a:pPr marL="0" indent="0">
              <a:defRPr/>
            </a:pPr>
            <a:endParaRPr lang="en-US" altLang="en-US" sz="2000" dirty="0" smtClean="0">
              <a:latin typeface="Centaur" pitchFamily="18" charset="0"/>
            </a:endParaRP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defRPr/>
            </a:pPr>
            <a:r>
              <a:rPr lang="en-US" altLang="en-US" sz="3200" i="1" dirty="0" smtClean="0">
                <a:latin typeface="Centaur" pitchFamily="18" charset="0"/>
              </a:rPr>
              <a:t>	</a:t>
            </a:r>
            <a:r>
              <a:rPr lang="en-US" altLang="en-US" sz="4400" b="1" i="1" dirty="0" smtClean="0"/>
              <a:t>Program Expectations</a:t>
            </a:r>
            <a:r>
              <a:rPr lang="en-US" altLang="en-US" sz="4400" b="1" i="1" dirty="0" smtClean="0">
                <a:latin typeface="Centaur" pitchFamily="18" charset="0"/>
              </a:rPr>
              <a:t>	</a:t>
            </a:r>
            <a:r>
              <a:rPr lang="en-US" altLang="en-US" sz="3200" i="1" dirty="0" smtClean="0">
                <a:latin typeface="Centaur" pitchFamily="18" charset="0"/>
              </a:rPr>
              <a:t>	</a:t>
            </a:r>
          </a:p>
        </p:txBody>
      </p:sp>
      <p:sp>
        <p:nvSpPr>
          <p:cNvPr id="19459" name="Rectangle 3"/>
          <p:cNvSpPr>
            <a:spLocks noGrp="1" noChangeArrowheads="1"/>
          </p:cNvSpPr>
          <p:nvPr>
            <p:ph idx="1"/>
          </p:nvPr>
        </p:nvSpPr>
        <p:spPr>
          <a:xfrm>
            <a:off x="207963" y="1600200"/>
            <a:ext cx="8797925" cy="5105400"/>
          </a:xfrm>
        </p:spPr>
        <p:txBody>
          <a:bodyPr/>
          <a:lstStyle/>
          <a:p>
            <a:pPr marL="0" indent="0">
              <a:buFontTx/>
              <a:buNone/>
              <a:defRPr/>
            </a:pPr>
            <a:r>
              <a:rPr lang="en-US" altLang="en-US" sz="2400" b="1" i="1" dirty="0" smtClean="0">
                <a:solidFill>
                  <a:srgbClr val="000000"/>
                </a:solidFill>
              </a:rPr>
              <a:t>Referrals</a:t>
            </a:r>
            <a:r>
              <a:rPr lang="en-US" altLang="en-US" sz="2400" b="1" dirty="0" smtClean="0">
                <a:solidFill>
                  <a:srgbClr val="000000"/>
                </a:solidFill>
              </a:rPr>
              <a:t>: </a:t>
            </a:r>
            <a:r>
              <a:rPr lang="en-US" altLang="en-US" sz="2400" dirty="0" smtClean="0">
                <a:solidFill>
                  <a:srgbClr val="000000"/>
                </a:solidFill>
              </a:rPr>
              <a:t>To address the multiple needs of participating families, the contractor would refer participants to other providers, including other DYCD programs and to other units of its organization as appropriate and applicable. The contractor would follow-up to establish whether the needed services were delivered and if not, why not. </a:t>
            </a:r>
          </a:p>
          <a:p>
            <a:pPr marL="0" indent="0">
              <a:defRPr/>
            </a:pPr>
            <a:endParaRPr lang="en-US" altLang="en-US" sz="700" dirty="0" smtClean="0">
              <a:solidFill>
                <a:srgbClr val="000000"/>
              </a:solidFill>
            </a:endParaRPr>
          </a:p>
          <a:p>
            <a:pPr marL="0" indent="0">
              <a:buFontTx/>
              <a:buNone/>
              <a:defRPr/>
            </a:pPr>
            <a:r>
              <a:rPr lang="en-US" altLang="en-US" sz="2400" b="1" i="1" dirty="0" smtClean="0">
                <a:solidFill>
                  <a:srgbClr val="000000"/>
                </a:solidFill>
              </a:rPr>
              <a:t>Coaching in self-advocacy skills</a:t>
            </a:r>
            <a:r>
              <a:rPr lang="en-US" altLang="en-US" sz="2400" b="1" dirty="0" smtClean="0">
                <a:solidFill>
                  <a:srgbClr val="000000"/>
                </a:solidFill>
              </a:rPr>
              <a:t>: </a:t>
            </a:r>
            <a:r>
              <a:rPr lang="en-US" altLang="en-US" sz="2400" dirty="0" smtClean="0">
                <a:solidFill>
                  <a:srgbClr val="000000"/>
                </a:solidFill>
              </a:rPr>
              <a:t>this would help participants learn to navigate the complex systems that affect their lives and independently access the services and benefits they need.</a:t>
            </a:r>
          </a:p>
          <a:p>
            <a:pPr marL="0" indent="0">
              <a:buFontTx/>
              <a:buNone/>
              <a:defRPr/>
            </a:pPr>
            <a:endParaRPr lang="en-US" altLang="en-US" sz="1000" i="1" dirty="0" smtClean="0"/>
          </a:p>
          <a:p>
            <a:pPr marL="0" indent="0">
              <a:buFontTx/>
              <a:buNone/>
              <a:defRPr/>
            </a:pPr>
            <a:r>
              <a:rPr lang="en-US" altLang="en-US" sz="2000" dirty="0" smtClean="0"/>
              <a:t> </a:t>
            </a:r>
          </a:p>
          <a:p>
            <a:pPr marL="0" indent="0">
              <a:defRPr/>
            </a:pPr>
            <a:endParaRPr lang="en-US" altLang="en-US" sz="2000" dirty="0" smtClean="0">
              <a:latin typeface="Centaur" pitchFamily="18" charset="0"/>
            </a:endParaRP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304800"/>
            <a:ext cx="8229600" cy="990600"/>
          </a:xfrm>
        </p:spPr>
        <p:txBody>
          <a:bodyPr/>
          <a:lstStyle/>
          <a:p>
            <a:pPr>
              <a:defRPr/>
            </a:pPr>
            <a:r>
              <a:rPr lang="en-US" altLang="en-US" sz="3200" i="1" dirty="0" smtClean="0">
                <a:latin typeface="Centaur" pitchFamily="18" charset="0"/>
              </a:rPr>
              <a:t>	</a:t>
            </a:r>
            <a:r>
              <a:rPr lang="en-US" altLang="en-US" sz="4400" b="1" i="1" dirty="0" smtClean="0"/>
              <a:t>Program Expectations</a:t>
            </a:r>
            <a:r>
              <a:rPr lang="en-US" altLang="en-US" b="1" i="1" dirty="0" smtClean="0"/>
              <a:t>	</a:t>
            </a:r>
            <a:r>
              <a:rPr lang="en-US" altLang="en-US" sz="3200" i="1" dirty="0" smtClean="0">
                <a:latin typeface="Centaur" pitchFamily="18" charset="0"/>
              </a:rPr>
              <a:t>	</a:t>
            </a:r>
          </a:p>
        </p:txBody>
      </p:sp>
      <p:sp>
        <p:nvSpPr>
          <p:cNvPr id="18435" name="Rectangle 3"/>
          <p:cNvSpPr>
            <a:spLocks noGrp="1" noChangeArrowheads="1"/>
          </p:cNvSpPr>
          <p:nvPr>
            <p:ph idx="1"/>
          </p:nvPr>
        </p:nvSpPr>
        <p:spPr>
          <a:xfrm>
            <a:off x="415925" y="1600200"/>
            <a:ext cx="8382000" cy="5105400"/>
          </a:xfrm>
        </p:spPr>
        <p:txBody>
          <a:bodyPr/>
          <a:lstStyle/>
          <a:p>
            <a:pPr marL="0" indent="0">
              <a:buFontTx/>
              <a:buNone/>
              <a:defRPr/>
            </a:pPr>
            <a:endParaRPr lang="en-US" altLang="en-US" sz="1000" i="1" dirty="0" smtClean="0"/>
          </a:p>
          <a:p>
            <a:pPr marL="0" indent="0">
              <a:buFontTx/>
              <a:buAutoNum type="arabicPeriod" startAt="2"/>
              <a:defRPr/>
            </a:pPr>
            <a:r>
              <a:rPr lang="en-US" altLang="en-US" sz="2800" b="1" u="sng" dirty="0" smtClean="0">
                <a:solidFill>
                  <a:srgbClr val="000000"/>
                </a:solidFill>
              </a:rPr>
              <a:t>Workshops</a:t>
            </a:r>
            <a:endParaRPr lang="en-US" altLang="en-US" sz="2800" b="1" dirty="0" smtClean="0">
              <a:solidFill>
                <a:srgbClr val="000000"/>
              </a:solidFill>
            </a:endParaRPr>
          </a:p>
          <a:p>
            <a:pPr marL="400050" lvl="1" indent="0">
              <a:buFontTx/>
              <a:buNone/>
              <a:defRPr/>
            </a:pPr>
            <a:r>
              <a:rPr lang="en-US" altLang="en-US" sz="2800" dirty="0" smtClean="0">
                <a:solidFill>
                  <a:srgbClr val="000000"/>
                </a:solidFill>
              </a:rPr>
              <a:t>The contractor would provide 10 workshops per year for enrolled participants, </a:t>
            </a:r>
            <a:r>
              <a:rPr lang="en-US" altLang="en-US" sz="2800" b="1" dirty="0" smtClean="0">
                <a:solidFill>
                  <a:srgbClr val="000000"/>
                </a:solidFill>
              </a:rPr>
              <a:t>selecting a minimum of five topics (5) topics from the list on pages 12 – 13 of the RFP.</a:t>
            </a:r>
          </a:p>
          <a:p>
            <a:pPr marL="400050" lvl="1" indent="0">
              <a:buFontTx/>
              <a:buNone/>
              <a:defRPr/>
            </a:pPr>
            <a:endParaRPr lang="en-US" altLang="en-US" sz="700" dirty="0" smtClean="0">
              <a:solidFill>
                <a:srgbClr val="000000"/>
              </a:solidFill>
            </a:endParaRPr>
          </a:p>
          <a:p>
            <a:pPr marL="0" indent="0">
              <a:defRPr/>
            </a:pPr>
            <a:r>
              <a:rPr lang="en-US" altLang="en-US" sz="2800" dirty="0" smtClean="0">
                <a:solidFill>
                  <a:srgbClr val="000000"/>
                </a:solidFill>
              </a:rPr>
              <a:t>Proposers should explain and justify their choice of workshop topics in terms of critical needs of families targeted by the program. </a:t>
            </a:r>
            <a:r>
              <a:rPr lang="en-US" altLang="en-US" sz="2800" i="1" dirty="0" smtClean="0">
                <a:solidFill>
                  <a:srgbClr val="000000"/>
                </a:solidFill>
              </a:rPr>
              <a:t> </a:t>
            </a:r>
            <a:endParaRPr lang="en-US" altLang="en-US" sz="2800" dirty="0" smtClean="0">
              <a:solidFill>
                <a:srgbClr val="000000"/>
              </a:solidFill>
            </a:endParaRPr>
          </a:p>
          <a:p>
            <a:pPr marL="0" indent="0">
              <a:buFontTx/>
              <a:buNone/>
              <a:defRPr/>
            </a:pPr>
            <a:r>
              <a:rPr lang="en-US" altLang="en-US" sz="2000" dirty="0" smtClean="0"/>
              <a:t> </a:t>
            </a:r>
          </a:p>
          <a:p>
            <a:pPr marL="0" indent="0">
              <a:defRPr/>
            </a:pPr>
            <a:endParaRPr lang="en-US" altLang="en-US" sz="2000" dirty="0" smtClean="0">
              <a:latin typeface="Centaur" pitchFamily="18" charset="0"/>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defRPr/>
            </a:pPr>
            <a:r>
              <a:rPr lang="en-US" altLang="en-US" sz="3200" i="1" dirty="0" smtClean="0">
                <a:latin typeface="Centaur" pitchFamily="18" charset="0"/>
              </a:rPr>
              <a:t>        </a:t>
            </a:r>
            <a:r>
              <a:rPr lang="en-US" altLang="en-US" sz="4400" b="1" i="1" dirty="0" smtClean="0"/>
              <a:t>Program Expectations</a:t>
            </a:r>
            <a:r>
              <a:rPr lang="en-US" altLang="en-US" sz="3200" b="1" i="1" dirty="0" smtClean="0">
                <a:latin typeface="Centaur" pitchFamily="18" charset="0"/>
              </a:rPr>
              <a:t>	</a:t>
            </a:r>
            <a:r>
              <a:rPr lang="en-US" altLang="en-US" sz="3200" i="1" dirty="0" smtClean="0">
                <a:latin typeface="Centaur" pitchFamily="18" charset="0"/>
              </a:rPr>
              <a:t>	</a:t>
            </a:r>
          </a:p>
        </p:txBody>
      </p:sp>
      <p:sp>
        <p:nvSpPr>
          <p:cNvPr id="21507" name="Rectangle 3"/>
          <p:cNvSpPr>
            <a:spLocks noGrp="1" noChangeArrowheads="1"/>
          </p:cNvSpPr>
          <p:nvPr>
            <p:ph idx="1"/>
          </p:nvPr>
        </p:nvSpPr>
        <p:spPr>
          <a:xfrm>
            <a:off x="207963" y="1600200"/>
            <a:ext cx="8728075" cy="5105400"/>
          </a:xfrm>
        </p:spPr>
        <p:txBody>
          <a:bodyPr/>
          <a:lstStyle/>
          <a:p>
            <a:pPr>
              <a:defRPr/>
            </a:pPr>
            <a:r>
              <a:rPr lang="en-US" altLang="en-US" sz="2400" dirty="0" smtClean="0">
                <a:solidFill>
                  <a:srgbClr val="000000"/>
                </a:solidFill>
              </a:rPr>
              <a:t>One or more members of the enrolled family would be expected to attend a minimum of five workshops on distinct topics that match needs identified in their comprehensive needs assessment and documented in the Family Services Plan. This requirement is designed to help families gain the knowledge they need to navigate unfamiliar systems and bureaucracies, reinforce self-advocacy skills learned through coaching sessions with the case management counselor, and foster self-sufficiency and independence. </a:t>
            </a:r>
          </a:p>
          <a:p>
            <a:pPr>
              <a:defRPr/>
            </a:pPr>
            <a:endParaRPr lang="en-US" altLang="en-US" sz="800" dirty="0" smtClean="0"/>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chor="ctr"/>
          <a:lstStyle/>
          <a:p>
            <a:pPr>
              <a:defRPr/>
            </a:pPr>
            <a:r>
              <a:rPr lang="en-US" altLang="en-US" sz="3200" i="1" dirty="0" smtClean="0">
                <a:latin typeface="Centaur" pitchFamily="18" charset="0"/>
              </a:rPr>
              <a:t>			</a:t>
            </a:r>
            <a:br>
              <a:rPr lang="en-US" altLang="en-US" sz="3200" i="1" dirty="0" smtClean="0">
                <a:latin typeface="Centaur" pitchFamily="18" charset="0"/>
              </a:rPr>
            </a:br>
            <a:r>
              <a:rPr lang="en-US" altLang="en-US" sz="4400" b="1" i="1" dirty="0" smtClean="0"/>
              <a:t>Program Expectations</a:t>
            </a:r>
            <a:r>
              <a:rPr lang="en-US" altLang="en-US" b="1" i="1" dirty="0" smtClean="0"/>
              <a:t>	</a:t>
            </a:r>
            <a:r>
              <a:rPr lang="en-US" altLang="en-US" sz="3200" i="1" dirty="0" smtClean="0">
                <a:latin typeface="Centaur" pitchFamily="18" charset="0"/>
              </a:rPr>
              <a:t>	</a:t>
            </a:r>
          </a:p>
        </p:txBody>
      </p:sp>
      <p:sp>
        <p:nvSpPr>
          <p:cNvPr id="22531" name="Rectangle 3"/>
          <p:cNvSpPr>
            <a:spLocks noGrp="1" noChangeArrowheads="1"/>
          </p:cNvSpPr>
          <p:nvPr>
            <p:ph idx="1"/>
          </p:nvPr>
        </p:nvSpPr>
        <p:spPr>
          <a:xfrm>
            <a:off x="415925" y="1600200"/>
            <a:ext cx="8132763" cy="5105400"/>
          </a:xfrm>
        </p:spPr>
        <p:txBody>
          <a:bodyPr/>
          <a:lstStyle/>
          <a:p>
            <a:pPr>
              <a:defRPr/>
            </a:pPr>
            <a:endParaRPr lang="en-US" altLang="en-US" sz="800" dirty="0" smtClean="0">
              <a:solidFill>
                <a:srgbClr val="000000"/>
              </a:solidFill>
            </a:endParaRPr>
          </a:p>
          <a:p>
            <a:pPr>
              <a:defRPr/>
            </a:pPr>
            <a:r>
              <a:rPr lang="en-US" altLang="en-US" dirty="0" smtClean="0">
                <a:solidFill>
                  <a:srgbClr val="000000"/>
                </a:solidFill>
              </a:rPr>
              <a:t>Workshop trainers would play a key role in engaging participants and encouraging completion of the minimum number of workshops. Accordingly, the contractor would recruit experienced trainers with strong communication and facilitation skills who have knowledge of the workshop topic content. </a:t>
            </a:r>
            <a:endParaRPr lang="en-US" altLang="en-US" dirty="0" smtClean="0">
              <a:solidFill>
                <a:srgbClr val="000000"/>
              </a:solidFill>
              <a:latin typeface="Centaur" pitchFamily="18" charset="0"/>
            </a:endParaRP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07963" y="228600"/>
            <a:ext cx="8728075" cy="1143000"/>
          </a:xfrm>
        </p:spPr>
        <p:txBody>
          <a:bodyPr anchor="ctr"/>
          <a:lstStyle/>
          <a:p>
            <a:pPr>
              <a:defRPr/>
            </a:pPr>
            <a:r>
              <a:rPr lang="en-US" altLang="en-US" sz="3200" b="1" i="1" dirty="0" smtClean="0">
                <a:cs typeface="Arial" charset="0"/>
              </a:rPr>
              <a:t/>
            </a:r>
            <a:br>
              <a:rPr lang="en-US" altLang="en-US" sz="3200" b="1" i="1" dirty="0" smtClean="0">
                <a:cs typeface="Arial" charset="0"/>
              </a:rPr>
            </a:br>
            <a:r>
              <a:rPr lang="en-US" altLang="en-US" sz="4400" b="1" i="1" dirty="0" smtClean="0">
                <a:cs typeface="Arial" charset="0"/>
              </a:rPr>
              <a:t>Program Outcomes</a:t>
            </a:r>
            <a:r>
              <a:rPr lang="en-US" altLang="en-US" sz="4400" b="1" i="1" dirty="0" smtClean="0">
                <a:latin typeface="Centaur" pitchFamily="18" charset="0"/>
              </a:rPr>
              <a:t>                             </a:t>
            </a:r>
            <a:r>
              <a:rPr lang="en-US" altLang="en-US" sz="3200" b="1" i="1" dirty="0" smtClean="0">
                <a:latin typeface="Centaur" pitchFamily="18" charset="0"/>
              </a:rPr>
              <a:t/>
            </a:r>
            <a:br>
              <a:rPr lang="en-US" altLang="en-US" sz="3200" b="1" i="1" dirty="0" smtClean="0">
                <a:latin typeface="Centaur" pitchFamily="18" charset="0"/>
              </a:rPr>
            </a:br>
            <a:r>
              <a:rPr lang="en-US" altLang="en-US" sz="3200" i="1" dirty="0" smtClean="0">
                <a:latin typeface="Centaur" pitchFamily="18" charset="0"/>
              </a:rPr>
              <a:t>					</a:t>
            </a:r>
          </a:p>
        </p:txBody>
      </p:sp>
      <p:sp>
        <p:nvSpPr>
          <p:cNvPr id="21507" name="Rectangle 3"/>
          <p:cNvSpPr>
            <a:spLocks noGrp="1" noChangeArrowheads="1"/>
          </p:cNvSpPr>
          <p:nvPr>
            <p:ph idx="1"/>
          </p:nvPr>
        </p:nvSpPr>
        <p:spPr>
          <a:xfrm>
            <a:off x="207963" y="1600200"/>
            <a:ext cx="8728075" cy="4876800"/>
          </a:xfrm>
        </p:spPr>
        <p:txBody>
          <a:bodyPr/>
          <a:lstStyle/>
          <a:p>
            <a:pPr marL="0" indent="0">
              <a:buFontTx/>
              <a:buNone/>
              <a:defRPr/>
            </a:pPr>
            <a:r>
              <a:rPr lang="en-US" altLang="en-US" sz="2400" b="1" dirty="0" smtClean="0">
                <a:solidFill>
                  <a:srgbClr val="000000"/>
                </a:solidFill>
              </a:rPr>
              <a:t>Programs would track the following outcome for all participants: </a:t>
            </a:r>
          </a:p>
          <a:p>
            <a:pPr marL="0" indent="0">
              <a:buFontTx/>
              <a:buAutoNum type="arabicPeriod"/>
              <a:defRPr/>
            </a:pPr>
            <a:r>
              <a:rPr lang="en-US" altLang="en-US" sz="2400" dirty="0" smtClean="0">
                <a:solidFill>
                  <a:srgbClr val="000000"/>
                </a:solidFill>
              </a:rPr>
              <a:t>Enrolled families achieve at least 50 percent of the short-term goals identified in their Family Services Plans. </a:t>
            </a:r>
          </a:p>
          <a:p>
            <a:pPr lvl="1">
              <a:defRPr/>
            </a:pPr>
            <a:r>
              <a:rPr lang="en-US" altLang="en-US" sz="2400" i="1" dirty="0" smtClean="0">
                <a:solidFill>
                  <a:srgbClr val="000000"/>
                </a:solidFill>
              </a:rPr>
              <a:t>Outcome indicator:</a:t>
            </a:r>
            <a:r>
              <a:rPr lang="en-US" altLang="en-US" sz="2400" dirty="0" smtClean="0">
                <a:solidFill>
                  <a:srgbClr val="000000"/>
                </a:solidFill>
              </a:rPr>
              <a:t> Contractor’s case management notes and documentary proof that the needed services or benefits were received (for example, letter of acceptance showing enrollment in an educational or training program, copy of a tenancy agreement, pay stubs as evidence that a job was secured etc.). </a:t>
            </a:r>
          </a:p>
          <a:p>
            <a:pPr marL="0" indent="0">
              <a:defRPr/>
            </a:pPr>
            <a:endParaRPr lang="en-US" altLang="en-US" sz="800" dirty="0" smtClean="0"/>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07963" y="228600"/>
            <a:ext cx="8728075" cy="1143000"/>
          </a:xfrm>
        </p:spPr>
        <p:txBody>
          <a:bodyPr anchor="ctr"/>
          <a:lstStyle/>
          <a:p>
            <a:pPr>
              <a:defRPr/>
            </a:pPr>
            <a:r>
              <a:rPr lang="en-US" altLang="en-US" sz="3200" b="1" i="1" dirty="0" smtClean="0">
                <a:cs typeface="Arial" charset="0"/>
              </a:rPr>
              <a:t/>
            </a:r>
            <a:br>
              <a:rPr lang="en-US" altLang="en-US" sz="3200" b="1" i="1" dirty="0" smtClean="0">
                <a:cs typeface="Arial" charset="0"/>
              </a:rPr>
            </a:br>
            <a:r>
              <a:rPr lang="en-US" altLang="en-US" sz="4400" b="1" i="1" dirty="0" smtClean="0">
                <a:cs typeface="Arial" charset="0"/>
              </a:rPr>
              <a:t>Program Outcomes</a:t>
            </a:r>
            <a:r>
              <a:rPr lang="en-US" altLang="en-US" sz="4400" b="1" i="1" dirty="0" smtClean="0">
                <a:latin typeface="Centaur" pitchFamily="18" charset="0"/>
              </a:rPr>
              <a:t>                             </a:t>
            </a:r>
            <a:r>
              <a:rPr lang="en-US" altLang="en-US" sz="3200" b="1" i="1" dirty="0" smtClean="0">
                <a:latin typeface="Centaur" pitchFamily="18" charset="0"/>
              </a:rPr>
              <a:t/>
            </a:r>
            <a:br>
              <a:rPr lang="en-US" altLang="en-US" sz="3200" b="1" i="1" dirty="0" smtClean="0">
                <a:latin typeface="Centaur" pitchFamily="18" charset="0"/>
              </a:rPr>
            </a:br>
            <a:r>
              <a:rPr lang="en-US" altLang="en-US" sz="3200" i="1" dirty="0" smtClean="0">
                <a:latin typeface="Centaur" pitchFamily="18" charset="0"/>
              </a:rPr>
              <a:t>					</a:t>
            </a:r>
          </a:p>
        </p:txBody>
      </p:sp>
      <p:sp>
        <p:nvSpPr>
          <p:cNvPr id="21507" name="Rectangle 3"/>
          <p:cNvSpPr>
            <a:spLocks noGrp="1" noChangeArrowheads="1"/>
          </p:cNvSpPr>
          <p:nvPr>
            <p:ph idx="1"/>
          </p:nvPr>
        </p:nvSpPr>
        <p:spPr>
          <a:xfrm>
            <a:off x="623888" y="1600200"/>
            <a:ext cx="7924800" cy="4876800"/>
          </a:xfrm>
        </p:spPr>
        <p:txBody>
          <a:bodyPr/>
          <a:lstStyle/>
          <a:p>
            <a:pPr marL="514350" indent="-514350">
              <a:buFontTx/>
              <a:buAutoNum type="arabicPeriod" startAt="2"/>
              <a:defRPr/>
            </a:pPr>
            <a:r>
              <a:rPr lang="en-US" altLang="en-US" dirty="0" smtClean="0">
                <a:solidFill>
                  <a:srgbClr val="000000"/>
                </a:solidFill>
              </a:rPr>
              <a:t>Enrolled families gain self-advocacy skills. </a:t>
            </a:r>
          </a:p>
          <a:p>
            <a:pPr lvl="1">
              <a:defRPr/>
            </a:pPr>
            <a:r>
              <a:rPr lang="en-US" altLang="en-US" sz="3200" i="1" dirty="0" smtClean="0">
                <a:solidFill>
                  <a:srgbClr val="000000"/>
                </a:solidFill>
              </a:rPr>
              <a:t>Outcome indicator:</a:t>
            </a:r>
            <a:r>
              <a:rPr lang="en-US" altLang="en-US" sz="3200" dirty="0" smtClean="0">
                <a:solidFill>
                  <a:srgbClr val="000000"/>
                </a:solidFill>
              </a:rPr>
              <a:t> record of the “exit interview” demonstrating that participants developed self-advocacy skills.</a:t>
            </a:r>
          </a:p>
          <a:p>
            <a:pPr marL="514350" indent="-514350">
              <a:defRPr/>
            </a:pPr>
            <a:endParaRPr lang="en-US" altLang="en-US" sz="800" dirty="0" smtClean="0"/>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4800" y="152400"/>
            <a:ext cx="7315200" cy="1139825"/>
          </a:xfrm>
        </p:spPr>
        <p:txBody>
          <a:bodyPr/>
          <a:lstStyle/>
          <a:p>
            <a:pPr>
              <a:defRPr/>
            </a:pPr>
            <a:r>
              <a:rPr lang="en-US" altLang="en-US" sz="4000" i="1" dirty="0"/>
              <a:t>POST </a:t>
            </a:r>
            <a:r>
              <a:rPr lang="en-US" altLang="en-US" sz="4000" i="1" dirty="0" smtClean="0"/>
              <a:t>AWARD REQUIREMENTS </a:t>
            </a:r>
            <a:endParaRPr lang="en-US" altLang="en-US" sz="4000" i="1" dirty="0"/>
          </a:p>
        </p:txBody>
      </p:sp>
      <p:sp>
        <p:nvSpPr>
          <p:cNvPr id="21507" name="Title 1"/>
          <p:cNvSpPr txBox="1">
            <a:spLocks/>
          </p:cNvSpPr>
          <p:nvPr/>
        </p:nvSpPr>
        <p:spPr bwMode="auto">
          <a:xfrm>
            <a:off x="498473" y="1905000"/>
            <a:ext cx="8416925" cy="317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marL="342900" indent="-342900"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buFont typeface="Arial" charset="0"/>
              <a:buChar char="•"/>
            </a:pPr>
            <a:r>
              <a:rPr lang="en-US" altLang="en-US" sz="2400" dirty="0">
                <a:solidFill>
                  <a:srgbClr val="000000"/>
                </a:solidFill>
                <a:cs typeface="Times New Roman" pitchFamily="18" charset="0"/>
              </a:rPr>
              <a:t>Public Assistance Hiring Commitment Rider </a:t>
            </a:r>
          </a:p>
          <a:p>
            <a:pPr eaLnBrk="1" hangingPunct="1"/>
            <a:endParaRPr lang="en-US" altLang="en-US" sz="2400" dirty="0">
              <a:solidFill>
                <a:srgbClr val="000000"/>
              </a:solidFill>
              <a:cs typeface="Times New Roman" pitchFamily="18" charset="0"/>
            </a:endParaRPr>
          </a:p>
          <a:p>
            <a:pPr eaLnBrk="1" hangingPunct="1">
              <a:buFont typeface="Arial" charset="0"/>
              <a:buChar char="•"/>
            </a:pPr>
            <a:r>
              <a:rPr lang="en-US" altLang="en-US" sz="2400" dirty="0">
                <a:solidFill>
                  <a:srgbClr val="000000"/>
                </a:solidFill>
                <a:cs typeface="Times New Roman" pitchFamily="18" charset="0"/>
              </a:rPr>
              <a:t>Responsibility Determination </a:t>
            </a:r>
          </a:p>
          <a:p>
            <a:pPr eaLnBrk="1" hangingPunct="1">
              <a:buFont typeface="Arial" charset="0"/>
              <a:buChar char="•"/>
            </a:pPr>
            <a:endParaRPr lang="en-US" altLang="en-US" sz="2400" dirty="0">
              <a:solidFill>
                <a:srgbClr val="000000"/>
              </a:solidFill>
              <a:cs typeface="Times New Roman" pitchFamily="18" charset="0"/>
            </a:endParaRPr>
          </a:p>
          <a:p>
            <a:pPr marL="0" indent="0" eaLnBrk="1" hangingPunct="1"/>
            <a:r>
              <a:rPr lang="en-US" altLang="en-US" sz="2400" dirty="0">
                <a:solidFill>
                  <a:srgbClr val="000000"/>
                </a:solidFill>
                <a:cs typeface="Times New Roman" pitchFamily="18" charset="0"/>
              </a:rPr>
              <a:t>	</a:t>
            </a:r>
          </a:p>
          <a:p>
            <a:pPr eaLnBrk="1" hangingPunct="1"/>
            <a:r>
              <a:rPr lang="en-US" altLang="en-US" sz="1200" b="1" dirty="0">
                <a:solidFill>
                  <a:srgbClr val="000000"/>
                </a:solidFill>
                <a:cs typeface="Times New Roman" pitchFamily="18" charset="0"/>
              </a:rPr>
              <a:t> </a:t>
            </a:r>
          </a:p>
          <a:p>
            <a:pPr eaLnBrk="1" hangingPunct="1"/>
            <a:endParaRPr lang="en-US" altLang="en-US" sz="1200" b="1" dirty="0">
              <a:solidFill>
                <a:srgbClr val="000000"/>
              </a:solidFill>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724400"/>
          </a:xfrm>
        </p:spPr>
        <p:txBody>
          <a:bodyPr>
            <a:noAutofit/>
          </a:bodyPr>
          <a:lstStyle/>
          <a:p>
            <a:pPr marL="623888" indent="-514350">
              <a:buClr>
                <a:srgbClr val="002060"/>
              </a:buClr>
              <a:defRPr/>
            </a:pPr>
            <a:r>
              <a:rPr lang="en-US" altLang="en-US" sz="2400" dirty="0" smtClean="0">
                <a:solidFill>
                  <a:srgbClr val="000000"/>
                </a:solidFill>
              </a:rPr>
              <a:t>Welcome and Timeline</a:t>
            </a:r>
          </a:p>
          <a:p>
            <a:pPr marL="623888" indent="-514350">
              <a:buClr>
                <a:srgbClr val="35742A"/>
              </a:buClr>
              <a:defRPr/>
            </a:pPr>
            <a:endParaRPr lang="en-US" altLang="en-US" sz="2400" dirty="0" smtClean="0">
              <a:solidFill>
                <a:srgbClr val="000000"/>
              </a:solidFill>
            </a:endParaRPr>
          </a:p>
          <a:p>
            <a:pPr marL="623888" indent="-514350">
              <a:buClr>
                <a:srgbClr val="002060"/>
              </a:buClr>
              <a:defRPr/>
            </a:pPr>
            <a:r>
              <a:rPr lang="en-US" altLang="en-US" sz="2400" dirty="0" smtClean="0">
                <a:solidFill>
                  <a:srgbClr val="000000"/>
                </a:solidFill>
              </a:rPr>
              <a:t>Pre-Qualifying and Proposal Submission</a:t>
            </a:r>
          </a:p>
          <a:p>
            <a:pPr marL="623888" indent="-514350">
              <a:buClr>
                <a:srgbClr val="35742A"/>
              </a:buClr>
              <a:defRPr/>
            </a:pPr>
            <a:endParaRPr lang="en-US" altLang="en-US" sz="2400" dirty="0" smtClean="0">
              <a:solidFill>
                <a:srgbClr val="000000"/>
              </a:solidFill>
            </a:endParaRPr>
          </a:p>
          <a:p>
            <a:pPr marL="623888" indent="-514350">
              <a:buClr>
                <a:srgbClr val="002060"/>
              </a:buClr>
              <a:defRPr/>
            </a:pPr>
            <a:r>
              <a:rPr lang="en-US" altLang="en-US" sz="2400" dirty="0" smtClean="0">
                <a:solidFill>
                  <a:srgbClr val="000000"/>
                </a:solidFill>
              </a:rPr>
              <a:t>Program Expectations</a:t>
            </a:r>
          </a:p>
          <a:p>
            <a:pPr marL="623888" indent="-514350">
              <a:buClr>
                <a:srgbClr val="002060"/>
              </a:buClr>
              <a:defRPr/>
            </a:pPr>
            <a:endParaRPr lang="en-US" altLang="en-US" sz="2400" dirty="0" smtClean="0">
              <a:solidFill>
                <a:srgbClr val="000000"/>
              </a:solidFill>
            </a:endParaRPr>
          </a:p>
          <a:p>
            <a:pPr marL="623888" indent="-514350">
              <a:buClr>
                <a:srgbClr val="002060"/>
              </a:buClr>
              <a:defRPr/>
            </a:pPr>
            <a:r>
              <a:rPr lang="en-US" altLang="en-US" sz="2400" dirty="0" smtClean="0">
                <a:solidFill>
                  <a:srgbClr val="000000"/>
                </a:solidFill>
              </a:rPr>
              <a:t>Post Award Requirements </a:t>
            </a:r>
          </a:p>
          <a:p>
            <a:pPr marL="623888" indent="-514350">
              <a:buClr>
                <a:srgbClr val="35742A"/>
              </a:buClr>
              <a:defRPr/>
            </a:pPr>
            <a:endParaRPr lang="en-US" altLang="en-US" sz="2400" dirty="0" smtClean="0">
              <a:solidFill>
                <a:srgbClr val="000000"/>
              </a:solidFill>
            </a:endParaRPr>
          </a:p>
          <a:p>
            <a:pPr marL="623888" indent="-514350">
              <a:buClr>
                <a:srgbClr val="002060"/>
              </a:buClr>
              <a:defRPr/>
            </a:pPr>
            <a:r>
              <a:rPr lang="en-US" altLang="en-US" sz="2400" dirty="0" smtClean="0">
                <a:solidFill>
                  <a:srgbClr val="000000"/>
                </a:solidFill>
              </a:rPr>
              <a:t>Question and Answer Session</a:t>
            </a:r>
          </a:p>
        </p:txBody>
      </p:sp>
      <p:sp>
        <p:nvSpPr>
          <p:cNvPr id="4099" name="Title 3"/>
          <p:cNvSpPr>
            <a:spLocks noGrp="1"/>
          </p:cNvSpPr>
          <p:nvPr>
            <p:ph type="title"/>
          </p:nvPr>
        </p:nvSpPr>
        <p:spPr>
          <a:xfrm>
            <a:off x="304800" y="274638"/>
            <a:ext cx="8229600" cy="1373187"/>
          </a:xfrm>
        </p:spPr>
        <p:txBody>
          <a:bodyPr/>
          <a:lstStyle/>
          <a:p>
            <a:pPr algn="ctr">
              <a:defRPr/>
            </a:pPr>
            <a:r>
              <a:rPr lang="en-US" altLang="en-US" sz="6500" i="1" dirty="0"/>
              <a:t>Agenda</a:t>
            </a: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77813"/>
            <a:ext cx="7162800" cy="1139825"/>
          </a:xfrm>
        </p:spPr>
        <p:txBody>
          <a:bodyPr/>
          <a:lstStyle/>
          <a:p>
            <a:pPr>
              <a:defRPr/>
            </a:pPr>
            <a:r>
              <a:rPr lang="en-US" altLang="en-US" sz="4000" i="1" dirty="0"/>
              <a:t>IMPORTANT INFORMATION </a:t>
            </a:r>
          </a:p>
        </p:txBody>
      </p:sp>
      <p:sp>
        <p:nvSpPr>
          <p:cNvPr id="12291" name="Title 1"/>
          <p:cNvSpPr txBox="1">
            <a:spLocks/>
          </p:cNvSpPr>
          <p:nvPr/>
        </p:nvSpPr>
        <p:spPr bwMode="auto">
          <a:xfrm>
            <a:off x="228600" y="1981200"/>
            <a:ext cx="8534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2" anchor="b"/>
          <a:lstStyle>
            <a:lvl1pPr defTabSz="457200">
              <a:spcBef>
                <a:spcPct val="20000"/>
              </a:spcBef>
              <a:buClr>
                <a:schemeClr val="tx1"/>
              </a:buClr>
              <a:buSzPct val="65000"/>
              <a:buFont typeface="Times" pitchFamily="18" charset="0"/>
              <a:buChar char="•"/>
              <a:defRPr sz="3000">
                <a:solidFill>
                  <a:schemeClr val="tx1"/>
                </a:solidFill>
                <a:latin typeface="Arial" charset="0"/>
              </a:defRPr>
            </a:lvl1pPr>
            <a:lvl2pPr marL="742950" indent="-285750" defTabSz="457200">
              <a:spcBef>
                <a:spcPct val="20000"/>
              </a:spcBef>
              <a:buClr>
                <a:schemeClr val="tx1"/>
              </a:buClr>
              <a:buSzPct val="60000"/>
              <a:buFont typeface="Times" pitchFamily="18" charset="0"/>
              <a:buChar char="•"/>
              <a:defRPr sz="2600">
                <a:solidFill>
                  <a:schemeClr val="tx1"/>
                </a:solidFill>
                <a:latin typeface="Arial" charset="0"/>
              </a:defRPr>
            </a:lvl2pPr>
            <a:lvl3pPr marL="1143000" indent="-228600" defTabSz="457200">
              <a:spcBef>
                <a:spcPct val="20000"/>
              </a:spcBef>
              <a:buClr>
                <a:schemeClr val="tx1"/>
              </a:buClr>
              <a:buSzPct val="65000"/>
              <a:buFont typeface="Times" pitchFamily="18" charset="0"/>
              <a:buChar char="•"/>
              <a:defRPr sz="2200">
                <a:solidFill>
                  <a:schemeClr val="tx1"/>
                </a:solidFill>
                <a:latin typeface="Arial" charset="0"/>
              </a:defRPr>
            </a:lvl3pPr>
            <a:lvl4pPr marL="1600200" indent="-228600" defTabSz="457200">
              <a:spcBef>
                <a:spcPct val="20000"/>
              </a:spcBef>
              <a:buClr>
                <a:schemeClr val="tx1"/>
              </a:buClr>
              <a:buSzPct val="70000"/>
              <a:buFont typeface="Times" pitchFamily="18" charset="0"/>
              <a:buChar char="•"/>
              <a:defRPr sz="2000">
                <a:solidFill>
                  <a:schemeClr val="tx1"/>
                </a:solidFill>
                <a:latin typeface="Arial" charset="0"/>
              </a:defRPr>
            </a:lvl4pPr>
            <a:lvl5pPr marL="2057400" indent="-228600" defTabSz="457200">
              <a:spcBef>
                <a:spcPct val="20000"/>
              </a:spcBef>
              <a:buClr>
                <a:schemeClr val="tx1"/>
              </a:buClr>
              <a:buSzPct val="75000"/>
              <a:buFont typeface="Times" pitchFamily="18" charset="0"/>
              <a:buChar char="•"/>
              <a:defRPr sz="2000">
                <a:solidFill>
                  <a:schemeClr val="tx1"/>
                </a:solidFill>
                <a:latin typeface="Arial" charset="0"/>
              </a:defRPr>
            </a:lvl5pPr>
            <a:lvl6pPr marL="2514600" indent="-228600" defTabSz="4572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6pPr>
            <a:lvl7pPr marL="2971800" indent="-228600" defTabSz="4572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7pPr>
            <a:lvl8pPr marL="3429000" indent="-228600" defTabSz="4572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8pPr>
            <a:lvl9pPr marL="3886200" indent="-228600" defTabSz="4572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9pPr>
          </a:lstStyle>
          <a:p>
            <a:pPr marL="342900" indent="-342900">
              <a:buClrTx/>
              <a:defRPr/>
            </a:pPr>
            <a:r>
              <a:rPr lang="en-US" altLang="en-US" sz="2400" b="1" dirty="0" smtClean="0">
                <a:solidFill>
                  <a:srgbClr val="000000"/>
                </a:solidFill>
              </a:rPr>
              <a:t>Commercial General Liability</a:t>
            </a:r>
            <a:r>
              <a:rPr lang="en-US" altLang="en-US" sz="2400" dirty="0" smtClean="0">
                <a:solidFill>
                  <a:srgbClr val="000000"/>
                </a:solidFill>
              </a:rPr>
              <a:t> </a:t>
            </a:r>
          </a:p>
          <a:p>
            <a:pPr marL="1085850" lvl="1" indent="-342900">
              <a:buClrTx/>
              <a:defRPr/>
            </a:pPr>
            <a:r>
              <a:rPr lang="en-US" altLang="en-US" sz="2000" dirty="0" smtClean="0">
                <a:solidFill>
                  <a:srgbClr val="000000"/>
                </a:solidFill>
              </a:rPr>
              <a:t>$1 million per occurrence and $2 million aggregate; </a:t>
            </a:r>
          </a:p>
          <a:p>
            <a:pPr marL="342900" indent="-342900">
              <a:buClrTx/>
              <a:defRPr/>
            </a:pPr>
            <a:r>
              <a:rPr lang="en-US" altLang="en-US" sz="2400" b="1" dirty="0" smtClean="0">
                <a:solidFill>
                  <a:srgbClr val="000000"/>
                </a:solidFill>
              </a:rPr>
              <a:t>Motor Vehicle Liability </a:t>
            </a:r>
          </a:p>
          <a:p>
            <a:pPr marL="1085850" lvl="1" indent="-342900">
              <a:buClrTx/>
              <a:defRPr/>
            </a:pPr>
            <a:r>
              <a:rPr lang="en-US" altLang="en-US" sz="2000" dirty="0" smtClean="0">
                <a:solidFill>
                  <a:srgbClr val="000000"/>
                </a:solidFill>
              </a:rPr>
              <a:t>$5 million per occurrence, </a:t>
            </a:r>
          </a:p>
          <a:p>
            <a:pPr marL="342900" indent="-342900">
              <a:buClrTx/>
              <a:defRPr/>
            </a:pPr>
            <a:r>
              <a:rPr lang="en-US" altLang="en-US" sz="2400" b="1" dirty="0" smtClean="0">
                <a:solidFill>
                  <a:srgbClr val="000000"/>
                </a:solidFill>
              </a:rPr>
              <a:t>If applicable</a:t>
            </a:r>
            <a:r>
              <a:rPr lang="en-US" altLang="en-US" sz="2400" dirty="0" smtClean="0">
                <a:solidFill>
                  <a:srgbClr val="000000"/>
                </a:solidFill>
              </a:rPr>
              <a:t>; </a:t>
            </a:r>
          </a:p>
          <a:p>
            <a:pPr marL="1085850" lvl="1" indent="-342900">
              <a:buClrTx/>
              <a:defRPr/>
            </a:pPr>
            <a:r>
              <a:rPr lang="en-US" altLang="en-US" sz="2000" dirty="0" smtClean="0">
                <a:solidFill>
                  <a:srgbClr val="000000"/>
                </a:solidFill>
              </a:rPr>
              <a:t>Workers’ compensation,  </a:t>
            </a:r>
          </a:p>
        </p:txBody>
      </p:sp>
      <p:sp>
        <p:nvSpPr>
          <p:cNvPr id="22532" name="TextBox 1"/>
          <p:cNvSpPr txBox="1">
            <a:spLocks noChangeArrowheads="1"/>
          </p:cNvSpPr>
          <p:nvPr/>
        </p:nvSpPr>
        <p:spPr bwMode="auto">
          <a:xfrm>
            <a:off x="228600" y="1524000"/>
            <a:ext cx="82296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2400" b="1">
                <a:solidFill>
                  <a:srgbClr val="000000"/>
                </a:solidFill>
              </a:rPr>
              <a:t>NYC Liability Insurance Requirement</a:t>
            </a:r>
            <a:endParaRPr lang="en-US" altLang="en-US" sz="2400">
              <a:solidFill>
                <a:srgbClr val="000000"/>
              </a:solidFill>
            </a:endParaRPr>
          </a:p>
          <a:p>
            <a:endParaRPr lang="en-US" altLang="en-US"/>
          </a:p>
        </p:txBody>
      </p:sp>
      <p:sp>
        <p:nvSpPr>
          <p:cNvPr id="3" name="TextBox 2"/>
          <p:cNvSpPr txBox="1"/>
          <p:nvPr/>
        </p:nvSpPr>
        <p:spPr>
          <a:xfrm>
            <a:off x="228600" y="3962400"/>
            <a:ext cx="8229600" cy="2586038"/>
          </a:xfrm>
          <a:prstGeom prst="rect">
            <a:avLst/>
          </a:prstGeom>
          <a:noFill/>
        </p:spPr>
        <p:txBody>
          <a:bodyPr>
            <a:spAutoFit/>
          </a:bodyPr>
          <a:lstStyle/>
          <a:p>
            <a:pPr marL="342900" indent="-342900">
              <a:buFont typeface="Arial" panose="020B0604020202020204" pitchFamily="34" charset="0"/>
              <a:buChar char="•"/>
              <a:defRPr/>
            </a:pPr>
            <a:r>
              <a:rPr lang="en-US" altLang="en-US" sz="2400" dirty="0">
                <a:solidFill>
                  <a:srgbClr val="000000"/>
                </a:solidFill>
              </a:rPr>
              <a:t>An </a:t>
            </a:r>
            <a:r>
              <a:rPr lang="en-US" altLang="en-US" sz="2400" b="1" dirty="0">
                <a:solidFill>
                  <a:srgbClr val="000000"/>
                </a:solidFill>
              </a:rPr>
              <a:t>original</a:t>
            </a:r>
            <a:r>
              <a:rPr lang="en-US" altLang="en-US" sz="2400" dirty="0">
                <a:solidFill>
                  <a:srgbClr val="000000"/>
                </a:solidFill>
              </a:rPr>
              <a:t> certificate of insurance naming the City of New York, together with its officials and employees, as an additional insured. </a:t>
            </a:r>
          </a:p>
          <a:p>
            <a:pPr marL="342900" indent="-342900">
              <a:buFont typeface="Arial" panose="020B0604020202020204" pitchFamily="34" charset="0"/>
              <a:buChar char="•"/>
              <a:defRPr/>
            </a:pPr>
            <a:r>
              <a:rPr lang="en-US" altLang="en-US" sz="2400" dirty="0">
                <a:solidFill>
                  <a:srgbClr val="000000"/>
                </a:solidFill>
              </a:rPr>
              <a:t>DYCD will not be able to proceed with processing an awarded contract until it has obtained proof of the necessary insurance coverage.</a:t>
            </a:r>
            <a:endParaRPr lang="en-US" altLang="en-US" sz="2400" b="1" dirty="0">
              <a:solidFill>
                <a:srgbClr val="000000"/>
              </a:solidFill>
              <a:latin typeface="Arial Black" pitchFamily="34" charset="0"/>
            </a:endParaRPr>
          </a:p>
          <a:p>
            <a:pPr>
              <a:defRPr/>
            </a:pPr>
            <a:endParaRPr lang="en-US" dirty="0"/>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altLang="en-US" sz="6500" i="1" dirty="0" smtClean="0"/>
              <a:t>MWBEs</a:t>
            </a:r>
            <a:endParaRPr lang="en-US" sz="6500" i="1" dirty="0"/>
          </a:p>
        </p:txBody>
      </p:sp>
      <p:sp>
        <p:nvSpPr>
          <p:cNvPr id="3" name="Content Placeholder 2"/>
          <p:cNvSpPr>
            <a:spLocks noGrp="1"/>
          </p:cNvSpPr>
          <p:nvPr>
            <p:ph idx="1"/>
          </p:nvPr>
        </p:nvSpPr>
        <p:spPr/>
        <p:txBody>
          <a:bodyPr/>
          <a:lstStyle/>
          <a:p>
            <a:pPr lvl="1">
              <a:defRPr/>
            </a:pPr>
            <a:r>
              <a:rPr lang="en-US" dirty="0" smtClean="0">
                <a:solidFill>
                  <a:srgbClr val="000000"/>
                </a:solidFill>
              </a:rPr>
              <a:t>DYCD will be monitoring good faith efforts to utilize New York State’s certified MWBEs for the following </a:t>
            </a:r>
            <a:r>
              <a:rPr lang="en-US" smtClean="0">
                <a:solidFill>
                  <a:srgbClr val="000000"/>
                </a:solidFill>
              </a:rPr>
              <a:t>expense categories (page 3 of RFP):</a:t>
            </a:r>
            <a:endParaRPr lang="en-US" dirty="0" smtClean="0">
              <a:solidFill>
                <a:srgbClr val="000000"/>
              </a:solidFill>
            </a:endParaRPr>
          </a:p>
          <a:p>
            <a:pPr lvl="2">
              <a:defRPr/>
            </a:pPr>
            <a:r>
              <a:rPr lang="en-US" sz="1400" dirty="0" smtClean="0">
                <a:solidFill>
                  <a:srgbClr val="000000"/>
                </a:solidFill>
              </a:rPr>
              <a:t>Consultants</a:t>
            </a:r>
          </a:p>
          <a:p>
            <a:pPr lvl="2">
              <a:defRPr/>
            </a:pPr>
            <a:r>
              <a:rPr lang="en-US" sz="1400" dirty="0" smtClean="0">
                <a:solidFill>
                  <a:srgbClr val="000000"/>
                </a:solidFill>
              </a:rPr>
              <a:t>Sub-Contractor</a:t>
            </a:r>
          </a:p>
          <a:p>
            <a:pPr lvl="2">
              <a:defRPr/>
            </a:pPr>
            <a:r>
              <a:rPr lang="en-US" sz="1400" dirty="0" smtClean="0">
                <a:solidFill>
                  <a:srgbClr val="000000"/>
                </a:solidFill>
              </a:rPr>
              <a:t>Vendors</a:t>
            </a:r>
          </a:p>
          <a:p>
            <a:pPr lvl="2">
              <a:defRPr/>
            </a:pPr>
            <a:r>
              <a:rPr lang="en-US" sz="1400" dirty="0" smtClean="0">
                <a:solidFill>
                  <a:srgbClr val="000000"/>
                </a:solidFill>
              </a:rPr>
              <a:t>Supplies</a:t>
            </a:r>
          </a:p>
          <a:p>
            <a:pPr lvl="2">
              <a:defRPr/>
            </a:pPr>
            <a:r>
              <a:rPr lang="en-US" sz="1400" dirty="0" smtClean="0">
                <a:solidFill>
                  <a:srgbClr val="000000"/>
                </a:solidFill>
              </a:rPr>
              <a:t>Equipment</a:t>
            </a:r>
          </a:p>
          <a:p>
            <a:pPr lvl="2">
              <a:defRPr/>
            </a:pPr>
            <a:r>
              <a:rPr lang="en-US" sz="1400" dirty="0" smtClean="0">
                <a:solidFill>
                  <a:srgbClr val="000000"/>
                </a:solidFill>
              </a:rPr>
              <a:t>Equipment Other</a:t>
            </a:r>
          </a:p>
          <a:p>
            <a:pPr lvl="2">
              <a:defRPr/>
            </a:pPr>
            <a:r>
              <a:rPr lang="en-US" sz="1400" dirty="0" smtClean="0">
                <a:solidFill>
                  <a:srgbClr val="000000"/>
                </a:solidFill>
              </a:rPr>
              <a:t>Other cost</a:t>
            </a:r>
          </a:p>
          <a:p>
            <a:pPr lvl="2">
              <a:defRPr/>
            </a:pPr>
            <a:r>
              <a:rPr lang="en-US" sz="1400" dirty="0" smtClean="0">
                <a:solidFill>
                  <a:srgbClr val="000000"/>
                </a:solidFill>
              </a:rPr>
              <a:t>Fiscal Agent Services</a:t>
            </a:r>
          </a:p>
          <a:p>
            <a:pPr lvl="1">
              <a:defRPr/>
            </a:pPr>
            <a:r>
              <a:rPr lang="en-US" dirty="0" smtClean="0">
                <a:solidFill>
                  <a:srgbClr val="000000"/>
                </a:solidFill>
              </a:rPr>
              <a:t>30% of expenses from this list must be performed by state-certified MWBEs</a:t>
            </a:r>
            <a:endParaRPr lang="en-US" dirty="0">
              <a:solidFill>
                <a:srgbClr val="000000"/>
              </a:solidFill>
            </a:endParaRPr>
          </a:p>
        </p:txBody>
      </p:sp>
      <p:sp>
        <p:nvSpPr>
          <p:cNvPr id="23556" name="Slide Number Placeholder 3"/>
          <p:cNvSpPr>
            <a:spLocks noGrp="1"/>
          </p:cNvSpPr>
          <p:nvPr>
            <p:ph type="sldNum" sz="quarter" idx="12"/>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6E2F3CEC-AB66-46AB-9F21-CC77CE75952B}" type="slidenum">
              <a:rPr lang="en-US" altLang="en-US" smtClean="0"/>
              <a:pPr/>
              <a:t>21</a:t>
            </a:fld>
            <a:endParaRPr lang="en-US" alt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7813"/>
            <a:ext cx="7162800" cy="1139825"/>
          </a:xfrm>
        </p:spPr>
        <p:txBody>
          <a:bodyPr/>
          <a:lstStyle/>
          <a:p>
            <a:pPr>
              <a:defRPr/>
            </a:pPr>
            <a:r>
              <a:rPr lang="en-US" altLang="en-US" sz="6500" i="1" dirty="0" smtClean="0"/>
              <a:t>INFORMATION</a:t>
            </a:r>
            <a:endParaRPr lang="en-US" altLang="en-US" sz="6500" i="1" dirty="0"/>
          </a:p>
        </p:txBody>
      </p:sp>
      <p:sp>
        <p:nvSpPr>
          <p:cNvPr id="24579" name="Title 1"/>
          <p:cNvSpPr txBox="1">
            <a:spLocks/>
          </p:cNvSpPr>
          <p:nvPr/>
        </p:nvSpPr>
        <p:spPr bwMode="auto">
          <a:xfrm>
            <a:off x="609600" y="2209800"/>
            <a:ext cx="82296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a:spcBef>
                <a:spcPct val="20000"/>
              </a:spcBef>
              <a:buClr>
                <a:schemeClr val="tx1"/>
              </a:buClr>
              <a:buSzPct val="65000"/>
              <a:buFont typeface="Times" pitchFamily="18" charset="0"/>
              <a:buChar char="•"/>
              <a:defRPr sz="3000">
                <a:solidFill>
                  <a:schemeClr val="tx1"/>
                </a:solidFill>
                <a:latin typeface="Arial" charset="0"/>
              </a:defRPr>
            </a:lvl1pPr>
            <a:lvl2pPr marL="742950" indent="-285750" defTabSz="457200">
              <a:spcBef>
                <a:spcPct val="20000"/>
              </a:spcBef>
              <a:buClr>
                <a:schemeClr val="tx1"/>
              </a:buClr>
              <a:buSzPct val="60000"/>
              <a:buFont typeface="Times" pitchFamily="18" charset="0"/>
              <a:buChar char="•"/>
              <a:defRPr sz="2600">
                <a:solidFill>
                  <a:schemeClr val="tx1"/>
                </a:solidFill>
                <a:latin typeface="Arial" charset="0"/>
              </a:defRPr>
            </a:lvl2pPr>
            <a:lvl3pPr marL="1143000" indent="-228600" defTabSz="457200">
              <a:spcBef>
                <a:spcPct val="20000"/>
              </a:spcBef>
              <a:buClr>
                <a:schemeClr val="tx1"/>
              </a:buClr>
              <a:buSzPct val="65000"/>
              <a:buFont typeface="Times" pitchFamily="18" charset="0"/>
              <a:buChar char="•"/>
              <a:defRPr sz="2200">
                <a:solidFill>
                  <a:schemeClr val="tx1"/>
                </a:solidFill>
                <a:latin typeface="Arial" charset="0"/>
              </a:defRPr>
            </a:lvl3pPr>
            <a:lvl4pPr marL="1600200" indent="-228600" defTabSz="457200">
              <a:spcBef>
                <a:spcPct val="20000"/>
              </a:spcBef>
              <a:buClr>
                <a:schemeClr val="tx1"/>
              </a:buClr>
              <a:buSzPct val="70000"/>
              <a:buFont typeface="Times" pitchFamily="18" charset="0"/>
              <a:buChar char="•"/>
              <a:defRPr sz="2000">
                <a:solidFill>
                  <a:schemeClr val="tx1"/>
                </a:solidFill>
                <a:latin typeface="Arial" charset="0"/>
              </a:defRPr>
            </a:lvl4pPr>
            <a:lvl5pPr marL="2057400" indent="-228600" defTabSz="457200">
              <a:spcBef>
                <a:spcPct val="20000"/>
              </a:spcBef>
              <a:buClr>
                <a:schemeClr val="tx1"/>
              </a:buClr>
              <a:buSzPct val="75000"/>
              <a:buFont typeface="Times" pitchFamily="18" charset="0"/>
              <a:buChar char="•"/>
              <a:defRPr sz="2000">
                <a:solidFill>
                  <a:schemeClr val="tx1"/>
                </a:solidFill>
                <a:latin typeface="Arial" charset="0"/>
              </a:defRPr>
            </a:lvl5pPr>
            <a:lvl6pPr marL="2514600" indent="-228600" defTabSz="4572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6pPr>
            <a:lvl7pPr marL="2971800" indent="-228600" defTabSz="4572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7pPr>
            <a:lvl8pPr marL="3429000" indent="-228600" defTabSz="4572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8pPr>
            <a:lvl9pPr marL="3886200" indent="-228600" defTabSz="4572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9pPr>
          </a:lstStyle>
          <a:p>
            <a:pPr eaLnBrk="1" hangingPunct="1">
              <a:spcBef>
                <a:spcPct val="0"/>
              </a:spcBef>
              <a:buClrTx/>
              <a:buSzTx/>
              <a:buFontTx/>
              <a:buNone/>
            </a:pPr>
            <a:endParaRPr lang="en-US" altLang="en-US" sz="2400">
              <a:solidFill>
                <a:srgbClr val="000000"/>
              </a:solidFill>
              <a:ea typeface="Arial" charset="0"/>
              <a:cs typeface="Times New Roman" pitchFamily="18" charset="0"/>
            </a:endParaRPr>
          </a:p>
          <a:p>
            <a:pPr eaLnBrk="1" hangingPunct="1">
              <a:spcBef>
                <a:spcPct val="0"/>
              </a:spcBef>
              <a:buClrTx/>
              <a:buSzTx/>
              <a:buFontTx/>
              <a:buNone/>
            </a:pPr>
            <a:r>
              <a:rPr lang="en-US" altLang="en-US" sz="2400">
                <a:solidFill>
                  <a:srgbClr val="000000"/>
                </a:solidFill>
                <a:ea typeface="Arial" charset="0"/>
                <a:cs typeface="Times New Roman" pitchFamily="18" charset="0"/>
              </a:rPr>
              <a:t>Transcript, presentation and attendance rosters will be posted to DYCD website for viewing</a:t>
            </a:r>
          </a:p>
          <a:p>
            <a:pPr eaLnBrk="1" hangingPunct="1">
              <a:spcBef>
                <a:spcPct val="0"/>
              </a:spcBef>
              <a:buClrTx/>
              <a:buSzTx/>
              <a:buFontTx/>
              <a:buNone/>
            </a:pPr>
            <a:r>
              <a:rPr lang="en-US" altLang="en-US" sz="2400">
                <a:solidFill>
                  <a:srgbClr val="000000"/>
                </a:solidFill>
                <a:ea typeface="Arial" charset="0"/>
                <a:cs typeface="Times New Roman" pitchFamily="18" charset="0"/>
              </a:rPr>
              <a:t> </a:t>
            </a:r>
          </a:p>
          <a:p>
            <a:pPr eaLnBrk="1" hangingPunct="1">
              <a:spcBef>
                <a:spcPct val="0"/>
              </a:spcBef>
              <a:buClrTx/>
              <a:buSzTx/>
              <a:buFontTx/>
              <a:buNone/>
            </a:pPr>
            <a:endParaRPr lang="en-US" altLang="en-US" sz="2400">
              <a:solidFill>
                <a:srgbClr val="000000"/>
              </a:solidFill>
              <a:ea typeface="Arial" charset="0"/>
              <a:cs typeface="Times New Roman" pitchFamily="18" charset="0"/>
            </a:endParaRPr>
          </a:p>
          <a:p>
            <a:pPr eaLnBrk="1" hangingPunct="1">
              <a:spcBef>
                <a:spcPct val="0"/>
              </a:spcBef>
              <a:buClrTx/>
              <a:buSzTx/>
              <a:buFontTx/>
              <a:buNone/>
            </a:pPr>
            <a:r>
              <a:rPr lang="en-US" altLang="en-US" sz="2400" b="1">
                <a:solidFill>
                  <a:srgbClr val="000000"/>
                </a:solidFill>
                <a:ea typeface="Arial" charset="0"/>
                <a:cs typeface="Times New Roman" pitchFamily="18" charset="0"/>
              </a:rPr>
              <a:t> </a:t>
            </a: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747713" y="1674813"/>
            <a:ext cx="7772400" cy="1219200"/>
          </a:xfrm>
        </p:spPr>
        <p:txBody>
          <a:bodyPr/>
          <a:lstStyle/>
          <a:p>
            <a:pPr>
              <a:defRPr/>
            </a:pPr>
            <a:r>
              <a:rPr lang="en-US" altLang="en-US" sz="6000" b="1">
                <a:solidFill>
                  <a:schemeClr val="bg1"/>
                </a:solidFill>
              </a:rPr>
              <a:t>Questions?</a:t>
            </a:r>
          </a:p>
        </p:txBody>
      </p:sp>
      <p:sp>
        <p:nvSpPr>
          <p:cNvPr id="25603" name="Slide Number Placeholder 3"/>
          <p:cNvSpPr>
            <a:spLocks noGrp="1"/>
          </p:cNvSpPr>
          <p:nvPr>
            <p:ph type="sldNum" sz="quarter" idx="4294967295"/>
          </p:nvPr>
        </p:nvSpPr>
        <p:spPr>
          <a:xfrm>
            <a:off x="8008938" y="5916613"/>
            <a:ext cx="796925" cy="490537"/>
          </a:xfrm>
          <a:noFill/>
        </p:spPr>
        <p:txBody>
          <a:bodyPr/>
          <a:lstStyle>
            <a:lvl1pPr>
              <a:spcBef>
                <a:spcPct val="20000"/>
              </a:spcBef>
              <a:buClr>
                <a:schemeClr val="tx1"/>
              </a:buClr>
              <a:buSzPct val="65000"/>
              <a:buFont typeface="Times" pitchFamily="18" charset="0"/>
              <a:buChar char="•"/>
              <a:defRPr sz="3000">
                <a:solidFill>
                  <a:schemeClr val="tx1"/>
                </a:solidFill>
                <a:latin typeface="Arial" charset="0"/>
              </a:defRPr>
            </a:lvl1pPr>
            <a:lvl2pPr marL="742950" indent="-285750">
              <a:spcBef>
                <a:spcPct val="20000"/>
              </a:spcBef>
              <a:buClr>
                <a:schemeClr val="tx1"/>
              </a:buClr>
              <a:buSzPct val="60000"/>
              <a:buFont typeface="Times" pitchFamily="18" charset="0"/>
              <a:buChar char="•"/>
              <a:defRPr sz="2600">
                <a:solidFill>
                  <a:schemeClr val="tx1"/>
                </a:solidFill>
                <a:latin typeface="Arial" charset="0"/>
              </a:defRPr>
            </a:lvl2pPr>
            <a:lvl3pPr marL="1143000" indent="-228600">
              <a:spcBef>
                <a:spcPct val="20000"/>
              </a:spcBef>
              <a:buClr>
                <a:schemeClr val="tx1"/>
              </a:buClr>
              <a:buSzPct val="65000"/>
              <a:buFont typeface="Times" pitchFamily="18" charset="0"/>
              <a:buChar char="•"/>
              <a:defRPr sz="2200">
                <a:solidFill>
                  <a:schemeClr val="tx1"/>
                </a:solidFill>
                <a:latin typeface="Arial" charset="0"/>
              </a:defRPr>
            </a:lvl3pPr>
            <a:lvl4pPr marL="1600200" indent="-228600">
              <a:spcBef>
                <a:spcPct val="20000"/>
              </a:spcBef>
              <a:buClr>
                <a:schemeClr val="tx1"/>
              </a:buClr>
              <a:buSzPct val="70000"/>
              <a:buFont typeface="Times" pitchFamily="18" charset="0"/>
              <a:buChar char="•"/>
              <a:defRPr sz="2000">
                <a:solidFill>
                  <a:schemeClr val="tx1"/>
                </a:solidFill>
                <a:latin typeface="Arial" charset="0"/>
              </a:defRPr>
            </a:lvl4pPr>
            <a:lvl5pPr marL="2057400" indent="-228600">
              <a:spcBef>
                <a:spcPct val="20000"/>
              </a:spcBef>
              <a:buClr>
                <a:schemeClr val="tx1"/>
              </a:buClr>
              <a:buSzPct val="75000"/>
              <a:buFont typeface="Times" pitchFamily="18" charset="0"/>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9pPr>
          </a:lstStyle>
          <a:p>
            <a:pPr>
              <a:spcBef>
                <a:spcPct val="0"/>
              </a:spcBef>
              <a:buClrTx/>
              <a:buSzTx/>
              <a:buFontTx/>
              <a:buNone/>
            </a:pPr>
            <a:fld id="{4F4C7F3D-C816-49A4-B0BD-7868177EAEDA}" type="slidenum">
              <a:rPr lang="en-US" altLang="en-US" sz="1200" smtClean="0"/>
              <a:pPr>
                <a:spcBef>
                  <a:spcPct val="0"/>
                </a:spcBef>
                <a:buClrTx/>
                <a:buSzTx/>
                <a:buFontTx/>
                <a:buNone/>
              </a:pPr>
              <a:t>23</a:t>
            </a:fld>
            <a:endParaRPr lang="en-US" altLang="en-US" sz="1200" smtClean="0"/>
          </a:p>
        </p:txBody>
      </p:sp>
      <p:sp>
        <p:nvSpPr>
          <p:cNvPr id="25604" name="Rectangle 4"/>
          <p:cNvSpPr>
            <a:spLocks noChangeArrowheads="1"/>
          </p:cNvSpPr>
          <p:nvPr/>
        </p:nvSpPr>
        <p:spPr bwMode="auto">
          <a:xfrm>
            <a:off x="1511300" y="4081463"/>
            <a:ext cx="62452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65000"/>
              <a:buFont typeface="Times" pitchFamily="18" charset="0"/>
              <a:buChar char="•"/>
              <a:defRPr sz="3000">
                <a:solidFill>
                  <a:schemeClr val="tx1"/>
                </a:solidFill>
                <a:latin typeface="Arial" charset="0"/>
              </a:defRPr>
            </a:lvl1pPr>
            <a:lvl2pPr marL="742950" indent="-285750">
              <a:spcBef>
                <a:spcPct val="20000"/>
              </a:spcBef>
              <a:buClr>
                <a:schemeClr val="tx1"/>
              </a:buClr>
              <a:buSzPct val="60000"/>
              <a:buFont typeface="Times" pitchFamily="18" charset="0"/>
              <a:buChar char="•"/>
              <a:defRPr sz="2600">
                <a:solidFill>
                  <a:schemeClr val="tx1"/>
                </a:solidFill>
                <a:latin typeface="Arial" charset="0"/>
              </a:defRPr>
            </a:lvl2pPr>
            <a:lvl3pPr marL="1143000" indent="-228600">
              <a:spcBef>
                <a:spcPct val="20000"/>
              </a:spcBef>
              <a:buClr>
                <a:schemeClr val="tx1"/>
              </a:buClr>
              <a:buSzPct val="65000"/>
              <a:buFont typeface="Times" pitchFamily="18" charset="0"/>
              <a:buChar char="•"/>
              <a:defRPr sz="2200">
                <a:solidFill>
                  <a:schemeClr val="tx1"/>
                </a:solidFill>
                <a:latin typeface="Arial" charset="0"/>
              </a:defRPr>
            </a:lvl3pPr>
            <a:lvl4pPr marL="1600200" indent="-228600">
              <a:spcBef>
                <a:spcPct val="20000"/>
              </a:spcBef>
              <a:buClr>
                <a:schemeClr val="tx1"/>
              </a:buClr>
              <a:buSzPct val="70000"/>
              <a:buFont typeface="Times" pitchFamily="18" charset="0"/>
              <a:buChar char="•"/>
              <a:defRPr sz="2000">
                <a:solidFill>
                  <a:schemeClr val="tx1"/>
                </a:solidFill>
                <a:latin typeface="Arial" charset="0"/>
              </a:defRPr>
            </a:lvl4pPr>
            <a:lvl5pPr marL="2057400" indent="-228600">
              <a:spcBef>
                <a:spcPct val="20000"/>
              </a:spcBef>
              <a:buClr>
                <a:schemeClr val="tx1"/>
              </a:buClr>
              <a:buSzPct val="75000"/>
              <a:buFont typeface="Times" pitchFamily="18" charset="0"/>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9pPr>
          </a:lstStyle>
          <a:p>
            <a:pPr eaLnBrk="1" hangingPunct="1">
              <a:spcBef>
                <a:spcPct val="0"/>
              </a:spcBef>
              <a:buClrTx/>
              <a:buSzTx/>
              <a:buFontTx/>
              <a:buNone/>
            </a:pPr>
            <a:r>
              <a:rPr lang="en-US" altLang="en-US" sz="3600">
                <a:solidFill>
                  <a:schemeClr val="bg1"/>
                </a:solidFill>
                <a:hlinkClick r:id="rId2"/>
              </a:rPr>
              <a:t>RFPquestions@dyc</a:t>
            </a:r>
            <a:r>
              <a:rPr lang="en-US" altLang="en-US" sz="3600">
                <a:solidFill>
                  <a:srgbClr val="000000"/>
                </a:solidFill>
                <a:hlinkClick r:id="rId2"/>
              </a:rPr>
              <a:t>d</a:t>
            </a:r>
            <a:r>
              <a:rPr lang="en-US" altLang="en-US" sz="3600">
                <a:solidFill>
                  <a:schemeClr val="bg1"/>
                </a:solidFill>
                <a:hlinkClick r:id="rId2"/>
              </a:rPr>
              <a:t>.nyc.gov</a:t>
            </a:r>
            <a:endParaRPr lang="en-US" altLang="en-US" sz="3600">
              <a:solidFill>
                <a:schemeClr val="bg1"/>
              </a:solidFill>
            </a:endParaRP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4294967295"/>
          </p:nvPr>
        </p:nvSpPr>
        <p:spPr>
          <a:xfrm>
            <a:off x="8008938" y="5916613"/>
            <a:ext cx="796925" cy="490537"/>
          </a:xfrm>
          <a:noFill/>
        </p:spPr>
        <p:txBody>
          <a:bodyPr/>
          <a:lstStyle>
            <a:lvl1pPr>
              <a:spcBef>
                <a:spcPct val="20000"/>
              </a:spcBef>
              <a:buClr>
                <a:schemeClr val="tx1"/>
              </a:buClr>
              <a:buSzPct val="65000"/>
              <a:buFont typeface="Times" pitchFamily="18" charset="0"/>
              <a:buChar char="•"/>
              <a:defRPr sz="3000">
                <a:solidFill>
                  <a:schemeClr val="tx1"/>
                </a:solidFill>
                <a:latin typeface="Arial" charset="0"/>
              </a:defRPr>
            </a:lvl1pPr>
            <a:lvl2pPr marL="742950" indent="-285750">
              <a:spcBef>
                <a:spcPct val="20000"/>
              </a:spcBef>
              <a:buClr>
                <a:schemeClr val="tx1"/>
              </a:buClr>
              <a:buSzPct val="60000"/>
              <a:buFont typeface="Times" pitchFamily="18" charset="0"/>
              <a:buChar char="•"/>
              <a:defRPr sz="2600">
                <a:solidFill>
                  <a:schemeClr val="tx1"/>
                </a:solidFill>
                <a:latin typeface="Arial" charset="0"/>
              </a:defRPr>
            </a:lvl2pPr>
            <a:lvl3pPr marL="1143000" indent="-228600">
              <a:spcBef>
                <a:spcPct val="20000"/>
              </a:spcBef>
              <a:buClr>
                <a:schemeClr val="tx1"/>
              </a:buClr>
              <a:buSzPct val="65000"/>
              <a:buFont typeface="Times" pitchFamily="18" charset="0"/>
              <a:buChar char="•"/>
              <a:defRPr sz="2200">
                <a:solidFill>
                  <a:schemeClr val="tx1"/>
                </a:solidFill>
                <a:latin typeface="Arial" charset="0"/>
              </a:defRPr>
            </a:lvl3pPr>
            <a:lvl4pPr marL="1600200" indent="-228600">
              <a:spcBef>
                <a:spcPct val="20000"/>
              </a:spcBef>
              <a:buClr>
                <a:schemeClr val="tx1"/>
              </a:buClr>
              <a:buSzPct val="70000"/>
              <a:buFont typeface="Times" pitchFamily="18" charset="0"/>
              <a:buChar char="•"/>
              <a:defRPr sz="2000">
                <a:solidFill>
                  <a:schemeClr val="tx1"/>
                </a:solidFill>
                <a:latin typeface="Arial" charset="0"/>
              </a:defRPr>
            </a:lvl4pPr>
            <a:lvl5pPr marL="2057400" indent="-228600">
              <a:spcBef>
                <a:spcPct val="20000"/>
              </a:spcBef>
              <a:buClr>
                <a:schemeClr val="tx1"/>
              </a:buClr>
              <a:buSzPct val="75000"/>
              <a:buFont typeface="Times" pitchFamily="18" charset="0"/>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9pPr>
          </a:lstStyle>
          <a:p>
            <a:pPr>
              <a:spcBef>
                <a:spcPct val="0"/>
              </a:spcBef>
              <a:buClrTx/>
              <a:buSzTx/>
              <a:buFontTx/>
              <a:buNone/>
            </a:pPr>
            <a:fld id="{0E7DD231-69C2-40DC-AE7F-1B040615BECA}" type="slidenum">
              <a:rPr lang="en-US" altLang="en-US" sz="1200" smtClean="0"/>
              <a:pPr>
                <a:spcBef>
                  <a:spcPct val="0"/>
                </a:spcBef>
                <a:buClrTx/>
                <a:buSzTx/>
                <a:buFontTx/>
                <a:buNone/>
              </a:pPr>
              <a:t>24</a:t>
            </a:fld>
            <a:endParaRPr lang="en-US" altLang="en-US" sz="1200" smtClean="0"/>
          </a:p>
        </p:txBody>
      </p:sp>
      <p:sp>
        <p:nvSpPr>
          <p:cNvPr id="26627" name="Rectangle 4"/>
          <p:cNvSpPr>
            <a:spLocks noChangeArrowheads="1"/>
          </p:cNvSpPr>
          <p:nvPr/>
        </p:nvSpPr>
        <p:spPr bwMode="auto">
          <a:xfrm>
            <a:off x="1828800" y="5553075"/>
            <a:ext cx="52498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65000"/>
              <a:buFont typeface="Times" pitchFamily="18" charset="0"/>
              <a:buChar char="•"/>
              <a:defRPr sz="3000">
                <a:solidFill>
                  <a:schemeClr val="tx1"/>
                </a:solidFill>
                <a:latin typeface="Arial" charset="0"/>
              </a:defRPr>
            </a:lvl1pPr>
            <a:lvl2pPr marL="742950" indent="-285750">
              <a:spcBef>
                <a:spcPct val="20000"/>
              </a:spcBef>
              <a:buClr>
                <a:schemeClr val="tx1"/>
              </a:buClr>
              <a:buSzPct val="60000"/>
              <a:buFont typeface="Times" pitchFamily="18" charset="0"/>
              <a:buChar char="•"/>
              <a:defRPr sz="2600">
                <a:solidFill>
                  <a:schemeClr val="tx1"/>
                </a:solidFill>
                <a:latin typeface="Arial" charset="0"/>
              </a:defRPr>
            </a:lvl2pPr>
            <a:lvl3pPr marL="1143000" indent="-228600">
              <a:spcBef>
                <a:spcPct val="20000"/>
              </a:spcBef>
              <a:buClr>
                <a:schemeClr val="tx1"/>
              </a:buClr>
              <a:buSzPct val="65000"/>
              <a:buFont typeface="Times" pitchFamily="18" charset="0"/>
              <a:buChar char="•"/>
              <a:defRPr sz="2200">
                <a:solidFill>
                  <a:schemeClr val="tx1"/>
                </a:solidFill>
                <a:latin typeface="Arial" charset="0"/>
              </a:defRPr>
            </a:lvl3pPr>
            <a:lvl4pPr marL="1600200" indent="-228600">
              <a:spcBef>
                <a:spcPct val="20000"/>
              </a:spcBef>
              <a:buClr>
                <a:schemeClr val="tx1"/>
              </a:buClr>
              <a:buSzPct val="70000"/>
              <a:buFont typeface="Times" pitchFamily="18" charset="0"/>
              <a:buChar char="•"/>
              <a:defRPr sz="2000">
                <a:solidFill>
                  <a:schemeClr val="tx1"/>
                </a:solidFill>
                <a:latin typeface="Arial" charset="0"/>
              </a:defRPr>
            </a:lvl4pPr>
            <a:lvl5pPr marL="2057400" indent="-228600">
              <a:spcBef>
                <a:spcPct val="20000"/>
              </a:spcBef>
              <a:buClr>
                <a:schemeClr val="tx1"/>
              </a:buClr>
              <a:buSzPct val="75000"/>
              <a:buFont typeface="Times" pitchFamily="18" charset="0"/>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9pPr>
          </a:lstStyle>
          <a:p>
            <a:pPr eaLnBrk="1" hangingPunct="1">
              <a:spcBef>
                <a:spcPct val="0"/>
              </a:spcBef>
              <a:buClrTx/>
              <a:buSzTx/>
              <a:buFontTx/>
              <a:buNone/>
            </a:pPr>
            <a:r>
              <a:rPr lang="en-US" altLang="en-US" sz="2800" b="1">
                <a:solidFill>
                  <a:srgbClr val="000000"/>
                </a:solidFill>
                <a:hlinkClick r:id="rId2"/>
              </a:rPr>
              <a:t>RFPquestions@dycd.nyc.gov</a:t>
            </a:r>
            <a:endParaRPr lang="en-US" altLang="en-US" sz="2800" b="1">
              <a:solidFill>
                <a:srgbClr val="000000"/>
              </a:solidFill>
            </a:endParaRPr>
          </a:p>
        </p:txBody>
      </p:sp>
      <p:pic>
        <p:nvPicPr>
          <p:cNvPr id="26628"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3900" y="2489200"/>
            <a:ext cx="7581900"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3875088"/>
            <a:ext cx="6870700" cy="161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a:spLocks noGrp="1"/>
          </p:cNvSpPr>
          <p:nvPr>
            <p:ph type="ctrTitle"/>
          </p:nvPr>
        </p:nvSpPr>
        <p:spPr>
          <a:xfrm>
            <a:off x="0" y="1674813"/>
            <a:ext cx="9144000" cy="1219200"/>
          </a:xfrm>
        </p:spPr>
        <p:txBody>
          <a:bodyPr/>
          <a:lstStyle/>
          <a:p>
            <a:pPr>
              <a:defRPr/>
            </a:pPr>
            <a:r>
              <a:rPr lang="en-US" altLang="en-US" sz="4800" b="1" dirty="0" smtClean="0">
                <a:solidFill>
                  <a:schemeClr val="bg1"/>
                </a:solidFill>
              </a:rPr>
              <a:t>Stay in touch.</a:t>
            </a:r>
            <a:endParaRPr lang="en-US" altLang="en-US" sz="4800" b="1" dirty="0">
              <a:solidFill>
                <a:schemeClr val="bg1"/>
              </a:solidFill>
            </a:endParaRP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defRPr/>
            </a:pPr>
            <a:r>
              <a:rPr lang="en-US" altLang="en-US" sz="6500" i="1" dirty="0"/>
              <a:t>About DYCD</a:t>
            </a:r>
          </a:p>
        </p:txBody>
      </p:sp>
      <p:sp>
        <p:nvSpPr>
          <p:cNvPr id="5123" name="Content Placeholder 2"/>
          <p:cNvSpPr>
            <a:spLocks noGrp="1"/>
          </p:cNvSpPr>
          <p:nvPr>
            <p:ph idx="1"/>
          </p:nvPr>
        </p:nvSpPr>
        <p:spPr>
          <a:xfrm>
            <a:off x="457200" y="1568450"/>
            <a:ext cx="8229600" cy="4530725"/>
          </a:xfrm>
        </p:spPr>
        <p:txBody>
          <a:bodyPr/>
          <a:lstStyle/>
          <a:p>
            <a:pPr>
              <a:buClrTx/>
              <a:defRPr/>
            </a:pPr>
            <a:r>
              <a:rPr lang="en-US" altLang="en-US" sz="2400" b="1" dirty="0" smtClean="0">
                <a:solidFill>
                  <a:srgbClr val="000000"/>
                </a:solidFill>
              </a:rPr>
              <a:t>Mission: </a:t>
            </a:r>
            <a:r>
              <a:rPr lang="en-US" altLang="en-US" sz="2400" dirty="0" smtClean="0">
                <a:solidFill>
                  <a:srgbClr val="000000"/>
                </a:solidFill>
              </a:rPr>
              <a:t>The New York City Department of Youth and Community Development (DYCD) invests in a network of community-based organizations and programs to alleviate the effects of poverty and to provide opportunities for New Yorkers and communities to flourish.</a:t>
            </a:r>
          </a:p>
          <a:p>
            <a:pPr>
              <a:buClrTx/>
              <a:defRPr/>
            </a:pPr>
            <a:r>
              <a:rPr lang="en-US" altLang="en-US" sz="2400" b="1" dirty="0" smtClean="0">
                <a:solidFill>
                  <a:srgbClr val="000000"/>
                </a:solidFill>
              </a:rPr>
              <a:t>Vision: </a:t>
            </a:r>
            <a:r>
              <a:rPr lang="en-US" altLang="en-US" sz="2400" dirty="0" smtClean="0">
                <a:solidFill>
                  <a:srgbClr val="000000"/>
                </a:solidFill>
              </a:rPr>
              <a:t>DYCD strives to improve the quality of life of New Yorkers by collaborating with local organizations and investing in the talents and assets of our communities to help them develop, grow and thrive. </a:t>
            </a:r>
          </a:p>
          <a:p>
            <a:pPr>
              <a:buClrTx/>
              <a:defRPr/>
            </a:pPr>
            <a:r>
              <a:rPr lang="en-US" altLang="en-US" sz="2400" i="1" dirty="0" smtClean="0">
                <a:solidFill>
                  <a:srgbClr val="000000"/>
                </a:solidFill>
              </a:rPr>
              <a:t>Empowering individuals, Strengthening Families, Investing in Communities</a:t>
            </a:r>
          </a:p>
          <a:p>
            <a:pPr>
              <a:buClrTx/>
              <a:defRPr/>
            </a:pPr>
            <a:endParaRPr lang="en-US" altLang="en-US" sz="2400" dirty="0" smtClean="0">
              <a:solidFill>
                <a:srgbClr val="0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a:xfrm>
            <a:off x="304800" y="274638"/>
            <a:ext cx="8229600" cy="1373187"/>
          </a:xfrm>
        </p:spPr>
        <p:txBody>
          <a:bodyPr/>
          <a:lstStyle/>
          <a:p>
            <a:pPr algn="ctr">
              <a:defRPr/>
            </a:pPr>
            <a:r>
              <a:rPr lang="en-US" altLang="en-US" sz="6500" i="1" dirty="0"/>
              <a:t>RFP Timeline</a:t>
            </a:r>
          </a:p>
        </p:txBody>
      </p:sp>
      <p:sp>
        <p:nvSpPr>
          <p:cNvPr id="7171" name="TextBox 5"/>
          <p:cNvSpPr txBox="1">
            <a:spLocks noChangeArrowheads="1"/>
          </p:cNvSpPr>
          <p:nvPr/>
        </p:nvSpPr>
        <p:spPr bwMode="auto">
          <a:xfrm>
            <a:off x="457200" y="1981200"/>
            <a:ext cx="8597900" cy="420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23888" indent="-514350">
              <a:defRPr>
                <a:solidFill>
                  <a:schemeClr val="tx1"/>
                </a:solidFill>
                <a:latin typeface="Arial" charset="0"/>
                <a:cs typeface="Arial" charset="0"/>
              </a:defRPr>
            </a:lvl1pPr>
            <a:lvl2pPr marL="566738">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452688" indent="-514350">
              <a:defRPr>
                <a:solidFill>
                  <a:schemeClr val="tx1"/>
                </a:solidFill>
                <a:latin typeface="Arial" charset="0"/>
                <a:cs typeface="Arial" charset="0"/>
              </a:defRPr>
            </a:lvl5pPr>
            <a:lvl6pPr marL="2909888" indent="-514350" eaLnBrk="0" fontAlgn="base" hangingPunct="0">
              <a:spcBef>
                <a:spcPct val="0"/>
              </a:spcBef>
              <a:spcAft>
                <a:spcPct val="0"/>
              </a:spcAft>
              <a:defRPr>
                <a:solidFill>
                  <a:schemeClr val="tx1"/>
                </a:solidFill>
                <a:latin typeface="Arial" charset="0"/>
                <a:cs typeface="Arial" charset="0"/>
              </a:defRPr>
            </a:lvl6pPr>
            <a:lvl7pPr marL="3367088" indent="-514350" eaLnBrk="0" fontAlgn="base" hangingPunct="0">
              <a:spcBef>
                <a:spcPct val="0"/>
              </a:spcBef>
              <a:spcAft>
                <a:spcPct val="0"/>
              </a:spcAft>
              <a:defRPr>
                <a:solidFill>
                  <a:schemeClr val="tx1"/>
                </a:solidFill>
                <a:latin typeface="Arial" charset="0"/>
                <a:cs typeface="Arial" charset="0"/>
              </a:defRPr>
            </a:lvl7pPr>
            <a:lvl8pPr marL="3824288" indent="-514350" eaLnBrk="0" fontAlgn="base" hangingPunct="0">
              <a:spcBef>
                <a:spcPct val="0"/>
              </a:spcBef>
              <a:spcAft>
                <a:spcPct val="0"/>
              </a:spcAft>
              <a:defRPr>
                <a:solidFill>
                  <a:schemeClr val="tx1"/>
                </a:solidFill>
                <a:latin typeface="Arial" charset="0"/>
                <a:cs typeface="Arial" charset="0"/>
              </a:defRPr>
            </a:lvl8pPr>
            <a:lvl9pPr marL="4281488" indent="-514350" eaLnBrk="0" fontAlgn="base" hangingPunct="0">
              <a:spcBef>
                <a:spcPct val="0"/>
              </a:spcBef>
              <a:spcAft>
                <a:spcPct val="0"/>
              </a:spcAft>
              <a:defRPr>
                <a:solidFill>
                  <a:schemeClr val="tx1"/>
                </a:solidFill>
                <a:latin typeface="Arial" charset="0"/>
                <a:cs typeface="Arial" charset="0"/>
              </a:defRPr>
            </a:lvl9pPr>
          </a:lstStyle>
          <a:p>
            <a:pPr marL="452438" indent="-342900" eaLnBrk="1" hangingPunct="1">
              <a:lnSpc>
                <a:spcPct val="150000"/>
              </a:lnSpc>
              <a:buClr>
                <a:srgbClr val="002060"/>
              </a:buClr>
              <a:buFont typeface="Arial" panose="020B0604020202020204" pitchFamily="34" charset="0"/>
              <a:buChar char="•"/>
              <a:defRPr/>
            </a:pPr>
            <a:r>
              <a:rPr lang="en-US" altLang="en-US" sz="2000" dirty="0" smtClean="0">
                <a:solidFill>
                  <a:srgbClr val="000000"/>
                </a:solidFill>
              </a:rPr>
              <a:t>Proposal Due Date: October 6, 2016 at 2:00 pm </a:t>
            </a:r>
            <a:endParaRPr lang="en-US" altLang="en-US" sz="2000" dirty="0">
              <a:solidFill>
                <a:srgbClr val="000000"/>
              </a:solidFill>
            </a:endParaRPr>
          </a:p>
          <a:p>
            <a:pPr marL="452438" indent="-342900" eaLnBrk="1" hangingPunct="1">
              <a:lnSpc>
                <a:spcPct val="150000"/>
              </a:lnSpc>
              <a:buClr>
                <a:srgbClr val="002060"/>
              </a:buClr>
              <a:buFont typeface="Arial" panose="020B0604020202020204" pitchFamily="34" charset="0"/>
              <a:buChar char="•"/>
              <a:defRPr/>
            </a:pPr>
            <a:endParaRPr lang="en-US" altLang="en-US" sz="2000" dirty="0" smtClean="0">
              <a:solidFill>
                <a:srgbClr val="000000"/>
              </a:solidFill>
            </a:endParaRPr>
          </a:p>
          <a:p>
            <a:pPr marL="452438" indent="-342900" eaLnBrk="1" hangingPunct="1">
              <a:lnSpc>
                <a:spcPct val="150000"/>
              </a:lnSpc>
              <a:buClr>
                <a:srgbClr val="002060"/>
              </a:buClr>
              <a:buFont typeface="Arial" panose="020B0604020202020204" pitchFamily="34" charset="0"/>
              <a:buChar char="•"/>
              <a:defRPr/>
            </a:pPr>
            <a:r>
              <a:rPr lang="en-US" altLang="en-US" sz="2000" dirty="0" smtClean="0">
                <a:solidFill>
                  <a:srgbClr val="000000"/>
                </a:solidFill>
              </a:rPr>
              <a:t>Anticipated start date: July 1, 2017 </a:t>
            </a:r>
            <a:endParaRPr lang="en-US" altLang="en-US" sz="2000" dirty="0">
              <a:solidFill>
                <a:srgbClr val="000000"/>
              </a:solidFill>
            </a:endParaRPr>
          </a:p>
          <a:p>
            <a:pPr marL="452438" indent="-342900" eaLnBrk="1" hangingPunct="1">
              <a:lnSpc>
                <a:spcPct val="150000"/>
              </a:lnSpc>
              <a:buClr>
                <a:srgbClr val="002060"/>
              </a:buClr>
              <a:buFont typeface="Arial" panose="020B0604020202020204" pitchFamily="34" charset="0"/>
              <a:buChar char="•"/>
              <a:defRPr/>
            </a:pPr>
            <a:endParaRPr lang="en-US" altLang="en-US" sz="2000" dirty="0" smtClean="0">
              <a:solidFill>
                <a:srgbClr val="000000"/>
              </a:solidFill>
            </a:endParaRPr>
          </a:p>
          <a:p>
            <a:pPr marL="452438" indent="-342900" eaLnBrk="1" hangingPunct="1">
              <a:lnSpc>
                <a:spcPct val="150000"/>
              </a:lnSpc>
              <a:buClr>
                <a:srgbClr val="002060"/>
              </a:buClr>
              <a:buFont typeface="Arial" panose="020B0604020202020204" pitchFamily="34" charset="0"/>
              <a:buChar char="•"/>
              <a:defRPr/>
            </a:pPr>
            <a:r>
              <a:rPr lang="en-US" altLang="en-US" sz="2000" dirty="0" smtClean="0">
                <a:solidFill>
                  <a:srgbClr val="000000"/>
                </a:solidFill>
              </a:rPr>
              <a:t>Contract term will be for three years with an option to renew for up 	to three additional years.  </a:t>
            </a:r>
          </a:p>
          <a:p>
            <a:pPr eaLnBrk="1" hangingPunct="1">
              <a:lnSpc>
                <a:spcPct val="150000"/>
              </a:lnSpc>
              <a:buClr>
                <a:srgbClr val="002060"/>
              </a:buClr>
              <a:buFont typeface="Arial" charset="0"/>
              <a:buChar char="•"/>
              <a:defRPr/>
            </a:pPr>
            <a:endParaRPr lang="en-US" altLang="en-US" sz="2000" dirty="0" smtClean="0">
              <a:solidFill>
                <a:srgbClr val="000000"/>
              </a:solidFill>
            </a:endParaRPr>
          </a:p>
          <a:p>
            <a:pPr eaLnBrk="1" hangingPunct="1">
              <a:lnSpc>
                <a:spcPct val="150000"/>
              </a:lnSpc>
              <a:buClr>
                <a:srgbClr val="002060"/>
              </a:buClr>
              <a:buFont typeface="Arial" charset="0"/>
              <a:buChar char="•"/>
              <a:defRPr/>
            </a:pPr>
            <a:r>
              <a:rPr lang="en-US" altLang="en-US" sz="2000" dirty="0" smtClean="0">
                <a:solidFill>
                  <a:srgbClr val="000000"/>
                </a:solidFill>
              </a:rPr>
              <a:t>Questions: </a:t>
            </a:r>
            <a:r>
              <a:rPr lang="en-US" altLang="en-US" sz="2000" dirty="0" smtClean="0">
                <a:solidFill>
                  <a:srgbClr val="000000"/>
                </a:solidFill>
                <a:hlinkClick r:id="rId2"/>
              </a:rPr>
              <a:t>RFPquestions@dycd.nyc.gov</a:t>
            </a:r>
            <a:r>
              <a:rPr lang="en-US" altLang="en-US" sz="2000" dirty="0" smtClean="0">
                <a:solidFill>
                  <a:srgbClr val="000000"/>
                </a:solidFill>
              </a:rPr>
              <a:t> </a:t>
            </a:r>
          </a:p>
          <a:p>
            <a:pPr lvl="1" eaLnBrk="1" hangingPunct="1">
              <a:lnSpc>
                <a:spcPct val="150000"/>
              </a:lnSpc>
              <a:buClr>
                <a:srgbClr val="002060"/>
              </a:buClr>
              <a:defRPr/>
            </a:pPr>
            <a:r>
              <a:rPr lang="en-US" altLang="en-US" b="1" dirty="0" smtClean="0">
                <a:solidFill>
                  <a:srgbClr val="000000"/>
                </a:solidFill>
              </a:rPr>
              <a:t>	</a:t>
            </a:r>
            <a:r>
              <a:rPr lang="en-US" altLang="en-US" dirty="0" smtClean="0">
                <a:solidFill>
                  <a:srgbClr val="000000"/>
                </a:solidFill>
              </a:rPr>
              <a:t>Must be received by September 23, 2016.</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305800" cy="1139825"/>
          </a:xfrm>
        </p:spPr>
        <p:txBody>
          <a:bodyPr/>
          <a:lstStyle/>
          <a:p>
            <a:pPr>
              <a:defRPr/>
            </a:pPr>
            <a:r>
              <a:rPr lang="en-US" sz="3600" i="1" dirty="0" smtClean="0"/>
              <a:t>PROGRAM SITE REQUIREMENT</a:t>
            </a:r>
            <a:endParaRPr lang="en-US" sz="3600" i="1" dirty="0"/>
          </a:p>
        </p:txBody>
      </p:sp>
      <p:sp>
        <p:nvSpPr>
          <p:cNvPr id="3" name="Content Placeholder 2"/>
          <p:cNvSpPr>
            <a:spLocks noGrp="1"/>
          </p:cNvSpPr>
          <p:nvPr>
            <p:ph idx="1"/>
          </p:nvPr>
        </p:nvSpPr>
        <p:spPr/>
        <p:txBody>
          <a:bodyPr/>
          <a:lstStyle/>
          <a:p>
            <a:pPr>
              <a:defRPr/>
            </a:pPr>
            <a:r>
              <a:rPr lang="en-US" sz="2800" dirty="0" smtClean="0">
                <a:solidFill>
                  <a:srgbClr val="000000"/>
                </a:solidFill>
              </a:rPr>
              <a:t>It is required that your proposed program site is located in one of the eligible Community Districts (listed on page 2 of RFP)</a:t>
            </a:r>
          </a:p>
          <a:p>
            <a:pPr>
              <a:defRPr/>
            </a:pPr>
            <a:r>
              <a:rPr lang="en-US" sz="2800" dirty="0" smtClean="0">
                <a:solidFill>
                  <a:srgbClr val="000000"/>
                </a:solidFill>
              </a:rPr>
              <a:t>Proposals for program sites that are not located in one of the eligible CDs will be considered non-responsive and will not be evaluated</a:t>
            </a:r>
          </a:p>
          <a:p>
            <a:pPr>
              <a:defRPr/>
            </a:pPr>
            <a:r>
              <a:rPr lang="en-US" sz="2800" dirty="0" smtClean="0">
                <a:solidFill>
                  <a:srgbClr val="000000"/>
                </a:solidFill>
              </a:rPr>
              <a:t>When filling out proposal, please make sure to list the program site and ensure it’s located within one of the eligible CDs</a:t>
            </a:r>
          </a:p>
          <a:p>
            <a:pPr>
              <a:defRPr/>
            </a:pPr>
            <a:endParaRPr lang="en-US" dirty="0"/>
          </a:p>
        </p:txBody>
      </p:sp>
      <p:sp>
        <p:nvSpPr>
          <p:cNvPr id="7172" name="Slide Number Placeholder 3"/>
          <p:cNvSpPr>
            <a:spLocks noGrp="1"/>
          </p:cNvSpPr>
          <p:nvPr>
            <p:ph type="sldNum" sz="quarter" idx="12"/>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62A3F01B-6D22-49F1-8D72-AFD7EFE5BB19}" type="slidenum">
              <a:rPr lang="en-US" altLang="en-US" smtClean="0"/>
              <a:pPr/>
              <a:t>5</a:t>
            </a:fld>
            <a:endParaRPr lang="en-US" alt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hidden="1"/>
          <p:cNvSpPr>
            <a:spLocks noGrp="1"/>
          </p:cNvSpPr>
          <p:nvPr>
            <p:ph type="title"/>
          </p:nvPr>
        </p:nvSpPr>
        <p:spPr/>
        <p:txBody>
          <a:bodyPr/>
          <a:lstStyle/>
          <a:p>
            <a:pPr>
              <a:defRPr/>
            </a:pPr>
            <a:endParaRPr lang="en-US" altLang="en-US" smtClean="0"/>
          </a:p>
        </p:txBody>
      </p:sp>
      <p:pic>
        <p:nvPicPr>
          <p:cNvPr id="819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hidden="1"/>
          <p:cNvSpPr>
            <a:spLocks noGrp="1"/>
          </p:cNvSpPr>
          <p:nvPr>
            <p:ph type="title"/>
          </p:nvPr>
        </p:nvSpPr>
        <p:spPr/>
        <p:txBody>
          <a:bodyPr/>
          <a:lstStyle/>
          <a:p>
            <a:pPr>
              <a:defRPr/>
            </a:pPr>
            <a:endParaRPr lang="en-US" altLang="en-US" smtClean="0"/>
          </a:p>
        </p:txBody>
      </p:sp>
      <p:pic>
        <p:nvPicPr>
          <p:cNvPr id="9219" name="Picture 2" descr="C:\Users\zwhite\Desktop\HHS Accelerator PPC Deck for ACCOs 1 Slider_Page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defRPr/>
            </a:pPr>
            <a:r>
              <a:rPr lang="en-US" altLang="en-US" sz="3200" b="1" i="1" dirty="0" smtClean="0">
                <a:cs typeface="Vijaya" pitchFamily="34" charset="0"/>
              </a:rPr>
              <a:t>What is Comprehensive Services for Immigrant Families?</a:t>
            </a:r>
          </a:p>
        </p:txBody>
      </p:sp>
      <p:sp>
        <p:nvSpPr>
          <p:cNvPr id="7171" name="Rectangle 3"/>
          <p:cNvSpPr>
            <a:spLocks noGrp="1" noChangeArrowheads="1"/>
          </p:cNvSpPr>
          <p:nvPr>
            <p:ph idx="1"/>
          </p:nvPr>
        </p:nvSpPr>
        <p:spPr>
          <a:xfrm>
            <a:off x="554038" y="1676400"/>
            <a:ext cx="8202612" cy="4449763"/>
          </a:xfrm>
        </p:spPr>
        <p:txBody>
          <a:bodyPr/>
          <a:lstStyle/>
          <a:p>
            <a:pPr>
              <a:buFont typeface="Wingdings" pitchFamily="2" charset="2"/>
              <a:buNone/>
              <a:defRPr/>
            </a:pPr>
            <a:endParaRPr lang="en-US" altLang="en-US" sz="2400" dirty="0">
              <a:cs typeface="Aparajita" panose="020B0604020202020204" pitchFamily="34" charset="0"/>
            </a:endParaRPr>
          </a:p>
          <a:p>
            <a:pPr marL="0" indent="0">
              <a:buFontTx/>
              <a:buNone/>
              <a:defRPr/>
            </a:pPr>
            <a:r>
              <a:rPr lang="en-US" dirty="0" smtClean="0">
                <a:solidFill>
                  <a:srgbClr val="000000"/>
                </a:solidFill>
              </a:rPr>
              <a:t>The Comprehensive Services for Immigrant Families program model reflects a strategic approach to better connect immigrant families to multiple services, promote synergy among programs and providers, and emphasize the strengths of individuals, families and communities.</a:t>
            </a:r>
            <a:endParaRPr lang="en-US" dirty="0">
              <a:solidFill>
                <a:srgbClr val="000000"/>
              </a:solidFill>
            </a:endParaRPr>
          </a:p>
          <a:p>
            <a:pPr>
              <a:defRPr/>
            </a:pPr>
            <a:endParaRPr lang="en-US" altLang="en-US" sz="2000" dirty="0">
              <a:latin typeface="Centaur" panose="02030504050205020304" pitchFamily="18" charset="0"/>
              <a:cs typeface="Aparajita" panose="020B0604020202020204" pitchFamily="34" charset="0"/>
            </a:endParaRPr>
          </a:p>
          <a:p>
            <a:pPr>
              <a:defRPr/>
            </a:pPr>
            <a:endParaRPr lang="en-US" altLang="en-US" sz="2000" dirty="0">
              <a:latin typeface="Centaur" panose="02030504050205020304" pitchFamily="18" charset="0"/>
              <a:cs typeface="Aparajita" panose="020B0604020202020204" pitchFamily="34" charset="0"/>
            </a:endParaRPr>
          </a:p>
          <a:p>
            <a:pPr marL="0" indent="0">
              <a:buFontTx/>
              <a:buNone/>
              <a:defRPr/>
            </a:pPr>
            <a:endParaRPr lang="en-US" altLang="en-US" sz="2000" dirty="0" smtClean="0">
              <a:latin typeface="Centaur" panose="02030504050205020304" pitchFamily="18" charset="0"/>
              <a:cs typeface="Aparajita" panose="020B0604020202020204" pitchFamily="34" charset="0"/>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chor="ctr"/>
          <a:lstStyle/>
          <a:p>
            <a:pPr algn="ctr">
              <a:defRPr/>
            </a:pPr>
            <a:r>
              <a:rPr lang="en-US" altLang="en-US" sz="3200" i="1" dirty="0" smtClean="0">
                <a:latin typeface="Centaur" pitchFamily="18" charset="0"/>
              </a:rPr>
              <a:t>		       </a:t>
            </a:r>
            <a:br>
              <a:rPr lang="en-US" altLang="en-US" sz="3200" i="1" dirty="0" smtClean="0">
                <a:latin typeface="Centaur" pitchFamily="18" charset="0"/>
              </a:rPr>
            </a:br>
            <a:r>
              <a:rPr lang="en-US" altLang="en-US" sz="3200" i="1" dirty="0" smtClean="0">
                <a:latin typeface="Centaur" pitchFamily="18" charset="0"/>
              </a:rPr>
              <a:t>	</a:t>
            </a:r>
            <a:r>
              <a:rPr lang="en-US" altLang="en-US" sz="3200" i="1" dirty="0">
                <a:latin typeface="Centaur" pitchFamily="18" charset="0"/>
              </a:rPr>
              <a:t> </a:t>
            </a:r>
            <a:r>
              <a:rPr lang="en-US" altLang="en-US" sz="3200" i="1" dirty="0" smtClean="0">
                <a:latin typeface="Centaur" pitchFamily="18" charset="0"/>
              </a:rPr>
              <a:t>    </a:t>
            </a:r>
            <a:r>
              <a:rPr lang="en-US" altLang="en-US" sz="4400" b="1" i="1" dirty="0" smtClean="0">
                <a:cs typeface="Arial" charset="0"/>
              </a:rPr>
              <a:t>Program Goals</a:t>
            </a:r>
            <a:r>
              <a:rPr lang="en-US" altLang="en-US" sz="4400" i="1" dirty="0" smtClean="0">
                <a:latin typeface="Centaur" pitchFamily="18" charset="0"/>
              </a:rPr>
              <a:t>	</a:t>
            </a:r>
            <a:r>
              <a:rPr lang="en-US" altLang="en-US" sz="3200" i="1" dirty="0" smtClean="0">
                <a:latin typeface="Centaur" pitchFamily="18" charset="0"/>
              </a:rPr>
              <a:t>				</a:t>
            </a:r>
          </a:p>
        </p:txBody>
      </p:sp>
      <p:sp>
        <p:nvSpPr>
          <p:cNvPr id="19459" name="Rectangle 3"/>
          <p:cNvSpPr>
            <a:spLocks noGrp="1" noChangeArrowheads="1"/>
          </p:cNvSpPr>
          <p:nvPr>
            <p:ph idx="1"/>
          </p:nvPr>
        </p:nvSpPr>
        <p:spPr>
          <a:xfrm>
            <a:off x="692150" y="1676400"/>
            <a:ext cx="7926388" cy="4876800"/>
          </a:xfrm>
        </p:spPr>
        <p:txBody>
          <a:bodyPr/>
          <a:lstStyle/>
          <a:p>
            <a:pPr marL="0" indent="0">
              <a:buFontTx/>
              <a:buNone/>
              <a:defRPr/>
            </a:pPr>
            <a:r>
              <a:rPr lang="en-US" dirty="0" smtClean="0">
                <a:solidFill>
                  <a:srgbClr val="000000"/>
                </a:solidFill>
              </a:rPr>
              <a:t>The </a:t>
            </a:r>
            <a:r>
              <a:rPr lang="en-US" dirty="0">
                <a:solidFill>
                  <a:srgbClr val="000000"/>
                </a:solidFill>
              </a:rPr>
              <a:t>goals of the </a:t>
            </a:r>
            <a:r>
              <a:rPr lang="en-US" b="1" dirty="0">
                <a:solidFill>
                  <a:srgbClr val="000000"/>
                </a:solidFill>
              </a:rPr>
              <a:t>Comprehensive Services for Immigrant Families </a:t>
            </a:r>
            <a:r>
              <a:rPr lang="en-US" b="1" dirty="0" smtClean="0">
                <a:solidFill>
                  <a:srgbClr val="000000"/>
                </a:solidFill>
              </a:rPr>
              <a:t>RFP</a:t>
            </a:r>
            <a:r>
              <a:rPr lang="en-US" b="1" dirty="0">
                <a:solidFill>
                  <a:srgbClr val="000000"/>
                </a:solidFill>
              </a:rPr>
              <a:t> </a:t>
            </a:r>
            <a:r>
              <a:rPr lang="en-US" dirty="0" smtClean="0">
                <a:solidFill>
                  <a:srgbClr val="000000"/>
                </a:solidFill>
              </a:rPr>
              <a:t>are </a:t>
            </a:r>
            <a:r>
              <a:rPr lang="en-US" dirty="0">
                <a:solidFill>
                  <a:srgbClr val="000000"/>
                </a:solidFill>
              </a:rPr>
              <a:t>to</a:t>
            </a:r>
            <a:r>
              <a:rPr lang="en-US" dirty="0" smtClean="0">
                <a:solidFill>
                  <a:srgbClr val="000000"/>
                </a:solidFill>
              </a:rPr>
              <a:t>:</a:t>
            </a:r>
          </a:p>
          <a:p>
            <a:pPr marL="0" indent="0">
              <a:buFontTx/>
              <a:buNone/>
              <a:defRPr/>
            </a:pPr>
            <a:endParaRPr lang="en-US" sz="2400" dirty="0">
              <a:solidFill>
                <a:srgbClr val="000000"/>
              </a:solidFill>
            </a:endParaRPr>
          </a:p>
          <a:p>
            <a:pPr>
              <a:defRPr/>
            </a:pPr>
            <a:r>
              <a:rPr lang="en-US" dirty="0">
                <a:solidFill>
                  <a:srgbClr val="000000"/>
                </a:solidFill>
              </a:rPr>
              <a:t>Identify the complex and multiple needs of recently-arrived immigrant families with limited English, and in partnership with other community-based organizations ensure their access to the services and benefits that help them thrive and become self-sufficient</a:t>
            </a:r>
            <a:r>
              <a:rPr lang="en-US" dirty="0" smtClean="0">
                <a:solidFill>
                  <a:srgbClr val="000000"/>
                </a:solidFill>
              </a:rPr>
              <a:t>.</a:t>
            </a:r>
          </a:p>
          <a:p>
            <a:pPr>
              <a:defRPr/>
            </a:pPr>
            <a:endParaRPr lang="en-US" sz="800" dirty="0"/>
          </a:p>
          <a:p>
            <a:pPr>
              <a:lnSpc>
                <a:spcPct val="90000"/>
              </a:lnSpc>
              <a:buFont typeface="Wingdings" pitchFamily="2" charset="2"/>
              <a:buNone/>
              <a:defRPr/>
            </a:pPr>
            <a:endParaRPr lang="en-US" altLang="en-US" sz="2000" dirty="0" smtClean="0">
              <a:latin typeface="Times New Roman" pitchFamily="18" charset="0"/>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Edge">
  <a:themeElements>
    <a:clrScheme name="Custom 5">
      <a:dk1>
        <a:srgbClr val="8D1BFF"/>
      </a:dk1>
      <a:lt1>
        <a:sysClr val="window" lastClr="FFFFFF"/>
      </a:lt1>
      <a:dk2>
        <a:srgbClr val="365BB0"/>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Edg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14643</TotalTime>
  <Words>1152</Words>
  <Application>Microsoft Office PowerPoint</Application>
  <PresentationFormat>On-screen Show (4:3)</PresentationFormat>
  <Paragraphs>137</Paragraphs>
  <Slides>24</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Times</vt:lpstr>
      <vt:lpstr>Vijaya</vt:lpstr>
      <vt:lpstr>Aparajita</vt:lpstr>
      <vt:lpstr>Centaur</vt:lpstr>
      <vt:lpstr>Wingdings</vt:lpstr>
      <vt:lpstr>Times New Roman</vt:lpstr>
      <vt:lpstr>Arial Black</vt:lpstr>
      <vt:lpstr>Edge</vt:lpstr>
      <vt:lpstr>PowerPoint Presentation</vt:lpstr>
      <vt:lpstr>Agenda</vt:lpstr>
      <vt:lpstr>About DYCD</vt:lpstr>
      <vt:lpstr>RFP Timeline</vt:lpstr>
      <vt:lpstr>PROGRAM SITE REQUIREMENT</vt:lpstr>
      <vt:lpstr>PowerPoint Presentation</vt:lpstr>
      <vt:lpstr>PowerPoint Presentation</vt:lpstr>
      <vt:lpstr>What is Comprehensive Services for Immigrant Families?</vt:lpstr>
      <vt:lpstr>                Program Goals     </vt:lpstr>
      <vt:lpstr>                     Program Goals     </vt:lpstr>
      <vt:lpstr>  Program Expectations     </vt:lpstr>
      <vt:lpstr>  Program Expectations     </vt:lpstr>
      <vt:lpstr> Program Expectations  </vt:lpstr>
      <vt:lpstr> Program Expectations  </vt:lpstr>
      <vt:lpstr>        Program Expectations  </vt:lpstr>
      <vt:lpstr>    Program Expectations  </vt:lpstr>
      <vt:lpstr> Program Outcomes                                   </vt:lpstr>
      <vt:lpstr> Program Outcomes                                   </vt:lpstr>
      <vt:lpstr>POST AWARD REQUIREMENTS </vt:lpstr>
      <vt:lpstr>IMPORTANT INFORMATION </vt:lpstr>
      <vt:lpstr>MWBEs</vt:lpstr>
      <vt:lpstr>INFORMATION</vt:lpstr>
      <vt:lpstr>Questions?</vt:lpstr>
      <vt:lpstr>Stay in touch.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Dana Cantelmi</cp:lastModifiedBy>
  <cp:revision>184</cp:revision>
  <cp:lastPrinted>2016-08-30T13:35:37Z</cp:lastPrinted>
  <dcterms:created xsi:type="dcterms:W3CDTF">2008-01-23T16:41:28Z</dcterms:created>
  <dcterms:modified xsi:type="dcterms:W3CDTF">2016-09-14T15:15:13Z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