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handoutMasterIdLst>
    <p:handoutMasterId r:id="rId21"/>
  </p:handoutMasterIdLst>
  <p:sldIdLst>
    <p:sldId id="285" r:id="rId2"/>
    <p:sldId id="382" r:id="rId3"/>
    <p:sldId id="383" r:id="rId4"/>
    <p:sldId id="384" r:id="rId5"/>
    <p:sldId id="399" r:id="rId6"/>
    <p:sldId id="390" r:id="rId7"/>
    <p:sldId id="391" r:id="rId8"/>
    <p:sldId id="392" r:id="rId9"/>
    <p:sldId id="393" r:id="rId10"/>
    <p:sldId id="394" r:id="rId11"/>
    <p:sldId id="395" r:id="rId12"/>
    <p:sldId id="396" r:id="rId13"/>
    <p:sldId id="397" r:id="rId14"/>
    <p:sldId id="398" r:id="rId15"/>
    <p:sldId id="385" r:id="rId16"/>
    <p:sldId id="388" r:id="rId17"/>
    <p:sldId id="387" r:id="rId18"/>
    <p:sldId id="386"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815" autoAdjust="0"/>
    <p:restoredTop sz="94660" autoAdjust="0"/>
  </p:normalViewPr>
  <p:slideViewPr>
    <p:cSldViewPr>
      <p:cViewPr varScale="1">
        <p:scale>
          <a:sx n="115" d="100"/>
          <a:sy n="115" d="100"/>
        </p:scale>
        <p:origin x="-474" y="-102"/>
      </p:cViewPr>
      <p:guideLst>
        <p:guide orient="horz" pos="2160"/>
        <p:guide pos="2880"/>
      </p:guideLst>
    </p:cSldViewPr>
  </p:slideViewPr>
  <p:outlineViewPr>
    <p:cViewPr>
      <p:scale>
        <a:sx n="33" d="100"/>
        <a:sy n="33" d="100"/>
      </p:scale>
      <p:origin x="0" y="55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76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3C516-0150-4BD5-9D32-DBB418B8A7ED}" type="doc">
      <dgm:prSet loTypeId="urn:microsoft.com/office/officeart/2005/8/layout/pList2" loCatId="list" qsTypeId="urn:microsoft.com/office/officeart/2005/8/quickstyle/simple1" qsCatId="simple" csTypeId="urn:microsoft.com/office/officeart/2005/8/colors/accent1_2" csCatId="accent1" phldr="0"/>
      <dgm:spPr/>
    </dgm:pt>
    <dgm:pt modelId="{74D10358-959E-48E4-8CE0-6A29E3DFAD91}">
      <dgm:prSet phldrT="[Text]" phldr="1"/>
      <dgm:spPr/>
      <dgm:t>
        <a:bodyPr/>
        <a:lstStyle/>
        <a:p>
          <a:endParaRPr lang="en-US"/>
        </a:p>
      </dgm:t>
    </dgm:pt>
    <dgm:pt modelId="{2D35F818-AA1C-4B0B-AA14-5465787FCC91}" type="parTrans" cxnId="{EA2BBC2B-0F5A-4795-A4BE-F2A967D6DF72}">
      <dgm:prSet/>
      <dgm:spPr/>
      <dgm:t>
        <a:bodyPr/>
        <a:lstStyle/>
        <a:p>
          <a:endParaRPr lang="en-US"/>
        </a:p>
      </dgm:t>
    </dgm:pt>
    <dgm:pt modelId="{50B6FECB-005C-41B4-A223-3DB485D4E092}" type="sibTrans" cxnId="{EA2BBC2B-0F5A-4795-A4BE-F2A967D6DF72}">
      <dgm:prSet/>
      <dgm:spPr/>
      <dgm:t>
        <a:bodyPr/>
        <a:lstStyle/>
        <a:p>
          <a:endParaRPr lang="en-US"/>
        </a:p>
      </dgm:t>
    </dgm:pt>
    <dgm:pt modelId="{3021E58E-2889-4D37-82DD-C42EC5532C9D}">
      <dgm:prSet phldrT="[Text]" phldr="1"/>
      <dgm:spPr/>
      <dgm:t>
        <a:bodyPr/>
        <a:lstStyle/>
        <a:p>
          <a:endParaRPr lang="en-US"/>
        </a:p>
      </dgm:t>
    </dgm:pt>
    <dgm:pt modelId="{C243D0F1-AADA-4EC9-97DD-87C23D63ADDA}" type="parTrans" cxnId="{2E3017B2-0D72-4A0F-97CC-534C8BFB52AF}">
      <dgm:prSet/>
      <dgm:spPr/>
      <dgm:t>
        <a:bodyPr/>
        <a:lstStyle/>
        <a:p>
          <a:endParaRPr lang="en-US"/>
        </a:p>
      </dgm:t>
    </dgm:pt>
    <dgm:pt modelId="{C1133BF9-0262-4CEB-B8E6-7F133C0044F9}" type="sibTrans" cxnId="{2E3017B2-0D72-4A0F-97CC-534C8BFB52AF}">
      <dgm:prSet/>
      <dgm:spPr/>
      <dgm:t>
        <a:bodyPr/>
        <a:lstStyle/>
        <a:p>
          <a:endParaRPr lang="en-US"/>
        </a:p>
      </dgm:t>
    </dgm:pt>
    <dgm:pt modelId="{753B3CF8-2D3F-41FE-8915-17499906C021}">
      <dgm:prSet phldrT="[Text]" phldr="1"/>
      <dgm:spPr/>
      <dgm:t>
        <a:bodyPr/>
        <a:lstStyle/>
        <a:p>
          <a:endParaRPr lang="en-US"/>
        </a:p>
      </dgm:t>
    </dgm:pt>
    <dgm:pt modelId="{ED458D10-E904-42D3-8465-2B82562EA692}" type="parTrans" cxnId="{92597902-B1FA-4587-9A32-9C5418962393}">
      <dgm:prSet/>
      <dgm:spPr/>
      <dgm:t>
        <a:bodyPr/>
        <a:lstStyle/>
        <a:p>
          <a:endParaRPr lang="en-US"/>
        </a:p>
      </dgm:t>
    </dgm:pt>
    <dgm:pt modelId="{FF740883-9F95-48B8-898F-1B717FAA1F6F}" type="sibTrans" cxnId="{92597902-B1FA-4587-9A32-9C5418962393}">
      <dgm:prSet/>
      <dgm:spPr/>
      <dgm:t>
        <a:bodyPr/>
        <a:lstStyle/>
        <a:p>
          <a:endParaRPr lang="en-US"/>
        </a:p>
      </dgm:t>
    </dgm:pt>
    <dgm:pt modelId="{7275906A-AF4C-4B30-BA5B-010631BB4D79}" type="pres">
      <dgm:prSet presAssocID="{8A53C516-0150-4BD5-9D32-DBB418B8A7ED}" presName="Name0" presStyleCnt="0">
        <dgm:presLayoutVars>
          <dgm:dir/>
          <dgm:resizeHandles val="exact"/>
        </dgm:presLayoutVars>
      </dgm:prSet>
      <dgm:spPr/>
    </dgm:pt>
    <dgm:pt modelId="{27728F6A-2276-46A7-8DBE-FE1AE442E3EE}" type="pres">
      <dgm:prSet presAssocID="{8A53C516-0150-4BD5-9D32-DBB418B8A7ED}" presName="bkgdShp" presStyleLbl="alignAccFollowNode1" presStyleIdx="0" presStyleCnt="1"/>
      <dgm:spPr/>
    </dgm:pt>
    <dgm:pt modelId="{C1A0A8DC-7FB6-412E-9E7C-18B9169739C5}" type="pres">
      <dgm:prSet presAssocID="{8A53C516-0150-4BD5-9D32-DBB418B8A7ED}" presName="linComp" presStyleCnt="0"/>
      <dgm:spPr/>
    </dgm:pt>
    <dgm:pt modelId="{7D3133F0-63AF-4C4C-8FCE-189D849B8E72}" type="pres">
      <dgm:prSet presAssocID="{74D10358-959E-48E4-8CE0-6A29E3DFAD91}" presName="compNode" presStyleCnt="0"/>
      <dgm:spPr/>
    </dgm:pt>
    <dgm:pt modelId="{C2B349B5-AC45-46EB-AA23-300F82EA729F}" type="pres">
      <dgm:prSet presAssocID="{74D10358-959E-48E4-8CE0-6A29E3DFAD91}" presName="node" presStyleLbl="node1" presStyleIdx="0" presStyleCnt="3">
        <dgm:presLayoutVars>
          <dgm:bulletEnabled val="1"/>
        </dgm:presLayoutVars>
      </dgm:prSet>
      <dgm:spPr/>
      <dgm:t>
        <a:bodyPr/>
        <a:lstStyle/>
        <a:p>
          <a:endParaRPr lang="en-US"/>
        </a:p>
      </dgm:t>
    </dgm:pt>
    <dgm:pt modelId="{0B679D75-D2DA-4868-B85D-1914D7F74E08}" type="pres">
      <dgm:prSet presAssocID="{74D10358-959E-48E4-8CE0-6A29E3DFAD91}" presName="invisiNode" presStyleLbl="node1" presStyleIdx="0" presStyleCnt="3"/>
      <dgm:spPr/>
    </dgm:pt>
    <dgm:pt modelId="{AA0CCB7C-1C2D-47BB-B94B-55723043D4EE}" type="pres">
      <dgm:prSet presAssocID="{74D10358-959E-48E4-8CE0-6A29E3DFAD91}" presName="imagNode" presStyleLbl="fgImgPlace1" presStyleIdx="0" presStyleCnt="3"/>
      <dgm:spPr/>
    </dgm:pt>
    <dgm:pt modelId="{BE9DE0A6-F42D-4A3D-9B4A-76BA20282E26}" type="pres">
      <dgm:prSet presAssocID="{50B6FECB-005C-41B4-A223-3DB485D4E092}" presName="sibTrans" presStyleLbl="sibTrans2D1" presStyleIdx="0" presStyleCnt="0"/>
      <dgm:spPr/>
      <dgm:t>
        <a:bodyPr/>
        <a:lstStyle/>
        <a:p>
          <a:endParaRPr lang="en-US"/>
        </a:p>
      </dgm:t>
    </dgm:pt>
    <dgm:pt modelId="{F9084B87-4550-404B-9F02-420191B02249}" type="pres">
      <dgm:prSet presAssocID="{3021E58E-2889-4D37-82DD-C42EC5532C9D}" presName="compNode" presStyleCnt="0"/>
      <dgm:spPr/>
    </dgm:pt>
    <dgm:pt modelId="{9D394604-2E62-443A-AB3F-C0E655BF9FF9}" type="pres">
      <dgm:prSet presAssocID="{3021E58E-2889-4D37-82DD-C42EC5532C9D}" presName="node" presStyleLbl="node1" presStyleIdx="1" presStyleCnt="3">
        <dgm:presLayoutVars>
          <dgm:bulletEnabled val="1"/>
        </dgm:presLayoutVars>
      </dgm:prSet>
      <dgm:spPr/>
      <dgm:t>
        <a:bodyPr/>
        <a:lstStyle/>
        <a:p>
          <a:endParaRPr lang="en-US"/>
        </a:p>
      </dgm:t>
    </dgm:pt>
    <dgm:pt modelId="{AFA5F6DC-F7ED-48EA-82EF-78E294650FCA}" type="pres">
      <dgm:prSet presAssocID="{3021E58E-2889-4D37-82DD-C42EC5532C9D}" presName="invisiNode" presStyleLbl="node1" presStyleIdx="1" presStyleCnt="3"/>
      <dgm:spPr/>
    </dgm:pt>
    <dgm:pt modelId="{8D6162F6-844F-40A7-A84A-5AB17A2A15F9}" type="pres">
      <dgm:prSet presAssocID="{3021E58E-2889-4D37-82DD-C42EC5532C9D}" presName="imagNode" presStyleLbl="fgImgPlace1" presStyleIdx="1" presStyleCnt="3"/>
      <dgm:spPr/>
    </dgm:pt>
    <dgm:pt modelId="{075C86B4-8DD9-4113-81B8-FD76788F39F6}" type="pres">
      <dgm:prSet presAssocID="{C1133BF9-0262-4CEB-B8E6-7F133C0044F9}" presName="sibTrans" presStyleLbl="sibTrans2D1" presStyleIdx="0" presStyleCnt="0"/>
      <dgm:spPr/>
      <dgm:t>
        <a:bodyPr/>
        <a:lstStyle/>
        <a:p>
          <a:endParaRPr lang="en-US"/>
        </a:p>
      </dgm:t>
    </dgm:pt>
    <dgm:pt modelId="{254A9CA6-16FA-4087-8975-F22C9E6B8279}" type="pres">
      <dgm:prSet presAssocID="{753B3CF8-2D3F-41FE-8915-17499906C021}" presName="compNode" presStyleCnt="0"/>
      <dgm:spPr/>
    </dgm:pt>
    <dgm:pt modelId="{D815F1E4-5D24-477B-BF26-D82777BC6F0E}" type="pres">
      <dgm:prSet presAssocID="{753B3CF8-2D3F-41FE-8915-17499906C021}" presName="node" presStyleLbl="node1" presStyleIdx="2" presStyleCnt="3">
        <dgm:presLayoutVars>
          <dgm:bulletEnabled val="1"/>
        </dgm:presLayoutVars>
      </dgm:prSet>
      <dgm:spPr/>
      <dgm:t>
        <a:bodyPr/>
        <a:lstStyle/>
        <a:p>
          <a:endParaRPr lang="en-US"/>
        </a:p>
      </dgm:t>
    </dgm:pt>
    <dgm:pt modelId="{F6FF7699-1EDC-4AF5-881F-9EBBFE10AB1C}" type="pres">
      <dgm:prSet presAssocID="{753B3CF8-2D3F-41FE-8915-17499906C021}" presName="invisiNode" presStyleLbl="node1" presStyleIdx="2" presStyleCnt="3"/>
      <dgm:spPr/>
    </dgm:pt>
    <dgm:pt modelId="{BB210AEC-302E-41B0-A053-BFF1E9865237}" type="pres">
      <dgm:prSet presAssocID="{753B3CF8-2D3F-41FE-8915-17499906C021}" presName="imagNode" presStyleLbl="fgImgPlace1" presStyleIdx="2" presStyleCnt="3"/>
      <dgm:spPr/>
    </dgm:pt>
  </dgm:ptLst>
  <dgm:cxnLst>
    <dgm:cxn modelId="{83605594-FE76-418F-815F-069C8FB89815}" type="presOf" srcId="{74D10358-959E-48E4-8CE0-6A29E3DFAD91}" destId="{C2B349B5-AC45-46EB-AA23-300F82EA729F}" srcOrd="0" destOrd="0" presId="urn:microsoft.com/office/officeart/2005/8/layout/pList2"/>
    <dgm:cxn modelId="{C603B361-FB0B-42C0-90D4-AB94C75AB31F}" type="presOf" srcId="{C1133BF9-0262-4CEB-B8E6-7F133C0044F9}" destId="{075C86B4-8DD9-4113-81B8-FD76788F39F6}" srcOrd="0" destOrd="0" presId="urn:microsoft.com/office/officeart/2005/8/layout/pList2"/>
    <dgm:cxn modelId="{582F47CD-63F7-4DA1-A8E6-6F15902C637B}" type="presOf" srcId="{8A53C516-0150-4BD5-9D32-DBB418B8A7ED}" destId="{7275906A-AF4C-4B30-BA5B-010631BB4D79}" srcOrd="0" destOrd="0" presId="urn:microsoft.com/office/officeart/2005/8/layout/pList2"/>
    <dgm:cxn modelId="{53314FAD-FFC5-4D15-8EB8-368411EEC8A6}" type="presOf" srcId="{753B3CF8-2D3F-41FE-8915-17499906C021}" destId="{D815F1E4-5D24-477B-BF26-D82777BC6F0E}" srcOrd="0" destOrd="0" presId="urn:microsoft.com/office/officeart/2005/8/layout/pList2"/>
    <dgm:cxn modelId="{92597902-B1FA-4587-9A32-9C5418962393}" srcId="{8A53C516-0150-4BD5-9D32-DBB418B8A7ED}" destId="{753B3CF8-2D3F-41FE-8915-17499906C021}" srcOrd="2" destOrd="0" parTransId="{ED458D10-E904-42D3-8465-2B82562EA692}" sibTransId="{FF740883-9F95-48B8-898F-1B717FAA1F6F}"/>
    <dgm:cxn modelId="{C33AF8D8-0D43-46CB-A9C2-9E6E0210A6B2}" type="presOf" srcId="{3021E58E-2889-4D37-82DD-C42EC5532C9D}" destId="{9D394604-2E62-443A-AB3F-C0E655BF9FF9}" srcOrd="0" destOrd="0" presId="urn:microsoft.com/office/officeart/2005/8/layout/pList2"/>
    <dgm:cxn modelId="{E32CDA27-72BD-43D5-AFCB-1BC0620A9C24}" type="presOf" srcId="{50B6FECB-005C-41B4-A223-3DB485D4E092}" destId="{BE9DE0A6-F42D-4A3D-9B4A-76BA20282E26}" srcOrd="0" destOrd="0" presId="urn:microsoft.com/office/officeart/2005/8/layout/pList2"/>
    <dgm:cxn modelId="{EA2BBC2B-0F5A-4795-A4BE-F2A967D6DF72}" srcId="{8A53C516-0150-4BD5-9D32-DBB418B8A7ED}" destId="{74D10358-959E-48E4-8CE0-6A29E3DFAD91}" srcOrd="0" destOrd="0" parTransId="{2D35F818-AA1C-4B0B-AA14-5465787FCC91}" sibTransId="{50B6FECB-005C-41B4-A223-3DB485D4E092}"/>
    <dgm:cxn modelId="{2E3017B2-0D72-4A0F-97CC-534C8BFB52AF}" srcId="{8A53C516-0150-4BD5-9D32-DBB418B8A7ED}" destId="{3021E58E-2889-4D37-82DD-C42EC5532C9D}" srcOrd="1" destOrd="0" parTransId="{C243D0F1-AADA-4EC9-97DD-87C23D63ADDA}" sibTransId="{C1133BF9-0262-4CEB-B8E6-7F133C0044F9}"/>
    <dgm:cxn modelId="{43856797-D9A5-4420-B2E3-C9B4008961D9}" type="presParOf" srcId="{7275906A-AF4C-4B30-BA5B-010631BB4D79}" destId="{27728F6A-2276-46A7-8DBE-FE1AE442E3EE}" srcOrd="0" destOrd="0" presId="urn:microsoft.com/office/officeart/2005/8/layout/pList2"/>
    <dgm:cxn modelId="{3FAEF440-BCD3-4485-A6F2-1706D4104A75}" type="presParOf" srcId="{7275906A-AF4C-4B30-BA5B-010631BB4D79}" destId="{C1A0A8DC-7FB6-412E-9E7C-18B9169739C5}" srcOrd="1" destOrd="0" presId="urn:microsoft.com/office/officeart/2005/8/layout/pList2"/>
    <dgm:cxn modelId="{58E42DA2-E663-45E6-B825-1C3D8D1CD43D}" type="presParOf" srcId="{C1A0A8DC-7FB6-412E-9E7C-18B9169739C5}" destId="{7D3133F0-63AF-4C4C-8FCE-189D849B8E72}" srcOrd="0" destOrd="0" presId="urn:microsoft.com/office/officeart/2005/8/layout/pList2"/>
    <dgm:cxn modelId="{B211F46D-8395-4E10-8C09-41C176032990}" type="presParOf" srcId="{7D3133F0-63AF-4C4C-8FCE-189D849B8E72}" destId="{C2B349B5-AC45-46EB-AA23-300F82EA729F}" srcOrd="0" destOrd="0" presId="urn:microsoft.com/office/officeart/2005/8/layout/pList2"/>
    <dgm:cxn modelId="{7E6DEEEC-4FD4-4BC6-B3D4-F1DFBDFBC257}" type="presParOf" srcId="{7D3133F0-63AF-4C4C-8FCE-189D849B8E72}" destId="{0B679D75-D2DA-4868-B85D-1914D7F74E08}" srcOrd="1" destOrd="0" presId="urn:microsoft.com/office/officeart/2005/8/layout/pList2"/>
    <dgm:cxn modelId="{487671CB-9D83-424D-B069-E811B32AF604}" type="presParOf" srcId="{7D3133F0-63AF-4C4C-8FCE-189D849B8E72}" destId="{AA0CCB7C-1C2D-47BB-B94B-55723043D4EE}" srcOrd="2" destOrd="0" presId="urn:microsoft.com/office/officeart/2005/8/layout/pList2"/>
    <dgm:cxn modelId="{D1054B66-D7B4-480E-9AFC-F9BB229F57CB}" type="presParOf" srcId="{C1A0A8DC-7FB6-412E-9E7C-18B9169739C5}" destId="{BE9DE0A6-F42D-4A3D-9B4A-76BA20282E26}" srcOrd="1" destOrd="0" presId="urn:microsoft.com/office/officeart/2005/8/layout/pList2"/>
    <dgm:cxn modelId="{27503C14-E6F1-47A8-8E54-2783DF644CFA}" type="presParOf" srcId="{C1A0A8DC-7FB6-412E-9E7C-18B9169739C5}" destId="{F9084B87-4550-404B-9F02-420191B02249}" srcOrd="2" destOrd="0" presId="urn:microsoft.com/office/officeart/2005/8/layout/pList2"/>
    <dgm:cxn modelId="{7655E232-95A2-4461-840C-F8F1410C7136}" type="presParOf" srcId="{F9084B87-4550-404B-9F02-420191B02249}" destId="{9D394604-2E62-443A-AB3F-C0E655BF9FF9}" srcOrd="0" destOrd="0" presId="urn:microsoft.com/office/officeart/2005/8/layout/pList2"/>
    <dgm:cxn modelId="{C1CA6928-CEE1-4E97-A2C4-0EB56A433CDB}" type="presParOf" srcId="{F9084B87-4550-404B-9F02-420191B02249}" destId="{AFA5F6DC-F7ED-48EA-82EF-78E294650FCA}" srcOrd="1" destOrd="0" presId="urn:microsoft.com/office/officeart/2005/8/layout/pList2"/>
    <dgm:cxn modelId="{5A5B4DEB-9691-4D5E-BE8A-3A04A4653AAC}" type="presParOf" srcId="{F9084B87-4550-404B-9F02-420191B02249}" destId="{8D6162F6-844F-40A7-A84A-5AB17A2A15F9}" srcOrd="2" destOrd="0" presId="urn:microsoft.com/office/officeart/2005/8/layout/pList2"/>
    <dgm:cxn modelId="{87402DE4-1AA1-48B3-8BA0-8BFE72168184}" type="presParOf" srcId="{C1A0A8DC-7FB6-412E-9E7C-18B9169739C5}" destId="{075C86B4-8DD9-4113-81B8-FD76788F39F6}" srcOrd="3" destOrd="0" presId="urn:microsoft.com/office/officeart/2005/8/layout/pList2"/>
    <dgm:cxn modelId="{CFAC8C0C-5514-4019-8096-8B8065D78BBE}" type="presParOf" srcId="{C1A0A8DC-7FB6-412E-9E7C-18B9169739C5}" destId="{254A9CA6-16FA-4087-8975-F22C9E6B8279}" srcOrd="4" destOrd="0" presId="urn:microsoft.com/office/officeart/2005/8/layout/pList2"/>
    <dgm:cxn modelId="{95670740-5F1D-4F2F-A05B-EBAC4A7D3E9F}" type="presParOf" srcId="{254A9CA6-16FA-4087-8975-F22C9E6B8279}" destId="{D815F1E4-5D24-477B-BF26-D82777BC6F0E}" srcOrd="0" destOrd="0" presId="urn:microsoft.com/office/officeart/2005/8/layout/pList2"/>
    <dgm:cxn modelId="{C67922F7-76FC-495C-B98A-44E90AD2BFAC}" type="presParOf" srcId="{254A9CA6-16FA-4087-8975-F22C9E6B8279}" destId="{F6FF7699-1EDC-4AF5-881F-9EBBFE10AB1C}" srcOrd="1" destOrd="0" presId="urn:microsoft.com/office/officeart/2005/8/layout/pList2"/>
    <dgm:cxn modelId="{B70263F4-110F-4F0C-BDA5-4DC842198CC8}" type="presParOf" srcId="{254A9CA6-16FA-4087-8975-F22C9E6B8279}" destId="{BB210AEC-302E-41B0-A053-BFF1E986523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3587E-07F2-4A9E-A069-8DA359B9A9D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C2F0808-78A7-4C6E-9912-D0F5BA5C3244}">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400" b="1" dirty="0">
              <a:latin typeface="Calibri" panose="020F0502020204030204" pitchFamily="34" charset="0"/>
            </a:rPr>
            <a:t>School Year</a:t>
          </a:r>
        </a:p>
      </dgm:t>
    </dgm:pt>
    <dgm:pt modelId="{4DFFCD2A-0C92-4716-9749-786168EA21D4}" type="parTrans" cxnId="{9351C593-A04C-4EA9-9777-69C5060B4B63}">
      <dgm:prSet/>
      <dgm:spPr/>
      <dgm:t>
        <a:bodyPr/>
        <a:lstStyle/>
        <a:p>
          <a:endParaRPr lang="en-US"/>
        </a:p>
      </dgm:t>
    </dgm:pt>
    <dgm:pt modelId="{E9E90679-D5B7-4764-980C-46DAB5B231A2}" type="sibTrans" cxnId="{9351C593-A04C-4EA9-9777-69C5060B4B63}">
      <dgm:prSet/>
      <dgm:spPr/>
      <dgm:t>
        <a:bodyPr/>
        <a:lstStyle/>
        <a:p>
          <a:endParaRPr lang="en-US"/>
        </a:p>
      </dgm:t>
    </dgm:pt>
    <dgm:pt modelId="{4A52DB8B-8745-4F4B-B7A9-86A6839DE052}">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dirty="0">
              <a:latin typeface="Calibri" panose="020F0502020204030204" pitchFamily="34" charset="0"/>
            </a:rPr>
            <a:t>At least 3 afternoons (Monday-Friday) at a minimum of 9 hours/week (Monday-Friday)</a:t>
          </a:r>
        </a:p>
      </dgm:t>
    </dgm:pt>
    <dgm:pt modelId="{305A6F82-062F-43F4-A698-3A6984D082CE}" type="parTrans" cxnId="{693E3EC6-EC28-4735-B254-C105071BAFCA}">
      <dgm:prSet/>
      <dgm:spPr/>
      <dgm:t>
        <a:bodyPr/>
        <a:lstStyle/>
        <a:p>
          <a:endParaRPr lang="en-US"/>
        </a:p>
      </dgm:t>
    </dgm:pt>
    <dgm:pt modelId="{68F3B060-AA1C-47B6-AD4D-1BA79FB5C4F2}" type="sibTrans" cxnId="{693E3EC6-EC28-4735-B254-C105071BAFCA}">
      <dgm:prSet/>
      <dgm:spPr/>
      <dgm:t>
        <a:bodyPr/>
        <a:lstStyle/>
        <a:p>
          <a:endParaRPr lang="en-US"/>
        </a:p>
      </dgm:t>
    </dgm:pt>
    <dgm:pt modelId="{06B67B6E-7A7C-4893-9B74-73BE1859846A}">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400" b="1" dirty="0">
              <a:latin typeface="Calibri" panose="020F0502020204030204" pitchFamily="34" charset="0"/>
            </a:rPr>
            <a:t>Weekends</a:t>
          </a:r>
        </a:p>
      </dgm:t>
    </dgm:pt>
    <dgm:pt modelId="{11DFEB32-62C3-4CD5-AF3D-0B6FF4B246C9}" type="parTrans" cxnId="{FF55C861-5E71-4C2B-9244-AA736064D32F}">
      <dgm:prSet/>
      <dgm:spPr/>
      <dgm:t>
        <a:bodyPr/>
        <a:lstStyle/>
        <a:p>
          <a:endParaRPr lang="en-US"/>
        </a:p>
      </dgm:t>
    </dgm:pt>
    <dgm:pt modelId="{DAC6B557-BE9A-4FB4-9FAC-2A19E0B3BB81}" type="sibTrans" cxnId="{FF55C861-5E71-4C2B-9244-AA736064D32F}">
      <dgm:prSet/>
      <dgm:spPr/>
      <dgm:t>
        <a:bodyPr/>
        <a:lstStyle/>
        <a:p>
          <a:endParaRPr lang="en-US"/>
        </a:p>
      </dgm:t>
    </dgm:pt>
    <dgm:pt modelId="{3941A253-5F26-4090-8E1C-3B7170533A87}">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latin typeface="Calibri" panose="020F0502020204030204" pitchFamily="34" charset="0"/>
            </a:rPr>
            <a:t>At least 3 hours on Saturday and 3 hours on Sunday, year-round</a:t>
          </a:r>
        </a:p>
      </dgm:t>
    </dgm:pt>
    <dgm:pt modelId="{91FEEEBB-AD44-4D69-805B-5FE4300BF42D}" type="parTrans" cxnId="{68D007FD-6A28-4730-8B0D-042B75D52620}">
      <dgm:prSet/>
      <dgm:spPr/>
      <dgm:t>
        <a:bodyPr/>
        <a:lstStyle/>
        <a:p>
          <a:endParaRPr lang="en-US"/>
        </a:p>
      </dgm:t>
    </dgm:pt>
    <dgm:pt modelId="{CCDFFA39-DF8B-4C61-AE28-E78C26BA337A}" type="sibTrans" cxnId="{68D007FD-6A28-4730-8B0D-042B75D52620}">
      <dgm:prSet/>
      <dgm:spPr/>
      <dgm:t>
        <a:bodyPr/>
        <a:lstStyle/>
        <a:p>
          <a:endParaRPr lang="en-US"/>
        </a:p>
      </dgm:t>
    </dgm:pt>
    <dgm:pt modelId="{23C5C686-A608-492B-A2CF-9650A27378AD}">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400" b="1" dirty="0">
              <a:latin typeface="Calibri" panose="020F0502020204030204" pitchFamily="34" charset="0"/>
            </a:rPr>
            <a:t>Summer</a:t>
          </a:r>
        </a:p>
      </dgm:t>
    </dgm:pt>
    <dgm:pt modelId="{1BDA3BAF-12CE-45AB-8681-D7B9C12CE112}" type="parTrans" cxnId="{D75974E4-3D0B-497E-B1AE-27990E7EE8F9}">
      <dgm:prSet/>
      <dgm:spPr/>
      <dgm:t>
        <a:bodyPr/>
        <a:lstStyle/>
        <a:p>
          <a:endParaRPr lang="en-US"/>
        </a:p>
      </dgm:t>
    </dgm:pt>
    <dgm:pt modelId="{275346DE-0E69-425B-B2BC-0E1625AEDA23}" type="sibTrans" cxnId="{D75974E4-3D0B-497E-B1AE-27990E7EE8F9}">
      <dgm:prSet/>
      <dgm:spPr/>
      <dgm:t>
        <a:bodyPr/>
        <a:lstStyle/>
        <a:p>
          <a:endParaRPr lang="en-US"/>
        </a:p>
      </dgm:t>
    </dgm:pt>
    <dgm:pt modelId="{CAC83E63-920B-40CC-8465-B94B9F234459}">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dirty="0">
              <a:latin typeface="Calibri" panose="020F0502020204030204" pitchFamily="34" charset="0"/>
            </a:rPr>
            <a:t>At least 105 hours of activities over 7 weeks</a:t>
          </a:r>
        </a:p>
      </dgm:t>
    </dgm:pt>
    <dgm:pt modelId="{59589D3D-ACD5-4E1E-9223-A747DCF0D1E7}" type="parTrans" cxnId="{7CA0BCCB-70A8-4793-810C-5B15971568D0}">
      <dgm:prSet/>
      <dgm:spPr/>
      <dgm:t>
        <a:bodyPr/>
        <a:lstStyle/>
        <a:p>
          <a:endParaRPr lang="en-US"/>
        </a:p>
      </dgm:t>
    </dgm:pt>
    <dgm:pt modelId="{AA313A4C-17C1-4E47-A2A0-E2460907AAE3}" type="sibTrans" cxnId="{7CA0BCCB-70A8-4793-810C-5B15971568D0}">
      <dgm:prSet/>
      <dgm:spPr/>
      <dgm:t>
        <a:bodyPr/>
        <a:lstStyle/>
        <a:p>
          <a:endParaRPr lang="en-US"/>
        </a:p>
      </dgm:t>
    </dgm:pt>
    <dgm:pt modelId="{6E26EA92-92F2-49C2-8AF7-26947EBB2ECA}" type="pres">
      <dgm:prSet presAssocID="{5BE3587E-07F2-4A9E-A069-8DA359B9A9DD}" presName="linearFlow" presStyleCnt="0">
        <dgm:presLayoutVars>
          <dgm:dir/>
          <dgm:animLvl val="lvl"/>
          <dgm:resizeHandles val="exact"/>
        </dgm:presLayoutVars>
      </dgm:prSet>
      <dgm:spPr/>
      <dgm:t>
        <a:bodyPr/>
        <a:lstStyle/>
        <a:p>
          <a:endParaRPr lang="en-US"/>
        </a:p>
      </dgm:t>
    </dgm:pt>
    <dgm:pt modelId="{B8B07675-F6B6-47BB-8B28-B9E83ADB264D}" type="pres">
      <dgm:prSet presAssocID="{4C2F0808-78A7-4C6E-9912-D0F5BA5C3244}" presName="composite" presStyleCnt="0"/>
      <dgm:spPr/>
    </dgm:pt>
    <dgm:pt modelId="{B4D93297-2B2C-437C-8B0F-0C3FBF9245CB}" type="pres">
      <dgm:prSet presAssocID="{4C2F0808-78A7-4C6E-9912-D0F5BA5C3244}" presName="parentText" presStyleLbl="alignNode1" presStyleIdx="0" presStyleCnt="3">
        <dgm:presLayoutVars>
          <dgm:chMax val="1"/>
          <dgm:bulletEnabled val="1"/>
        </dgm:presLayoutVars>
      </dgm:prSet>
      <dgm:spPr/>
      <dgm:t>
        <a:bodyPr/>
        <a:lstStyle/>
        <a:p>
          <a:endParaRPr lang="en-US"/>
        </a:p>
      </dgm:t>
    </dgm:pt>
    <dgm:pt modelId="{B03AA0A7-9DB6-4111-8807-069585A2F34E}" type="pres">
      <dgm:prSet presAssocID="{4C2F0808-78A7-4C6E-9912-D0F5BA5C3244}" presName="descendantText" presStyleLbl="alignAcc1" presStyleIdx="0" presStyleCnt="3">
        <dgm:presLayoutVars>
          <dgm:bulletEnabled val="1"/>
        </dgm:presLayoutVars>
      </dgm:prSet>
      <dgm:spPr/>
      <dgm:t>
        <a:bodyPr/>
        <a:lstStyle/>
        <a:p>
          <a:endParaRPr lang="en-US"/>
        </a:p>
      </dgm:t>
    </dgm:pt>
    <dgm:pt modelId="{2423737B-B420-4E96-9C5E-C76816FBFF75}" type="pres">
      <dgm:prSet presAssocID="{E9E90679-D5B7-4764-980C-46DAB5B231A2}" presName="sp" presStyleCnt="0"/>
      <dgm:spPr/>
    </dgm:pt>
    <dgm:pt modelId="{05A5F944-CB18-4D3E-B17C-31E276B9C17E}" type="pres">
      <dgm:prSet presAssocID="{06B67B6E-7A7C-4893-9B74-73BE1859846A}" presName="composite" presStyleCnt="0"/>
      <dgm:spPr/>
    </dgm:pt>
    <dgm:pt modelId="{C1BA12AF-1179-487D-92D9-6298F1CAB70F}" type="pres">
      <dgm:prSet presAssocID="{06B67B6E-7A7C-4893-9B74-73BE1859846A}" presName="parentText" presStyleLbl="alignNode1" presStyleIdx="1" presStyleCnt="3">
        <dgm:presLayoutVars>
          <dgm:chMax val="1"/>
          <dgm:bulletEnabled val="1"/>
        </dgm:presLayoutVars>
      </dgm:prSet>
      <dgm:spPr/>
      <dgm:t>
        <a:bodyPr/>
        <a:lstStyle/>
        <a:p>
          <a:endParaRPr lang="en-US"/>
        </a:p>
      </dgm:t>
    </dgm:pt>
    <dgm:pt modelId="{7705BBA3-BB40-42AA-BC1D-19BB54A4A1C7}" type="pres">
      <dgm:prSet presAssocID="{06B67B6E-7A7C-4893-9B74-73BE1859846A}" presName="descendantText" presStyleLbl="alignAcc1" presStyleIdx="1" presStyleCnt="3" custLinFactNeighborX="-47" custLinFactNeighborY="-2794">
        <dgm:presLayoutVars>
          <dgm:bulletEnabled val="1"/>
        </dgm:presLayoutVars>
      </dgm:prSet>
      <dgm:spPr/>
      <dgm:t>
        <a:bodyPr/>
        <a:lstStyle/>
        <a:p>
          <a:endParaRPr lang="en-US"/>
        </a:p>
      </dgm:t>
    </dgm:pt>
    <dgm:pt modelId="{32744392-554A-4E87-B6F6-E0CC2BA5DBED}" type="pres">
      <dgm:prSet presAssocID="{DAC6B557-BE9A-4FB4-9FAC-2A19E0B3BB81}" presName="sp" presStyleCnt="0"/>
      <dgm:spPr/>
    </dgm:pt>
    <dgm:pt modelId="{19AEEFAC-E6AE-48A1-B15A-48EECB168391}" type="pres">
      <dgm:prSet presAssocID="{23C5C686-A608-492B-A2CF-9650A27378AD}" presName="composite" presStyleCnt="0"/>
      <dgm:spPr/>
    </dgm:pt>
    <dgm:pt modelId="{8FD1CCE9-11C2-4599-8A91-B3EA9ADA93AC}" type="pres">
      <dgm:prSet presAssocID="{23C5C686-A608-492B-A2CF-9650A27378AD}" presName="parentText" presStyleLbl="alignNode1" presStyleIdx="2" presStyleCnt="3">
        <dgm:presLayoutVars>
          <dgm:chMax val="1"/>
          <dgm:bulletEnabled val="1"/>
        </dgm:presLayoutVars>
      </dgm:prSet>
      <dgm:spPr/>
      <dgm:t>
        <a:bodyPr/>
        <a:lstStyle/>
        <a:p>
          <a:endParaRPr lang="en-US"/>
        </a:p>
      </dgm:t>
    </dgm:pt>
    <dgm:pt modelId="{57590C50-A879-43F9-8916-B87801E1D3E1}" type="pres">
      <dgm:prSet presAssocID="{23C5C686-A608-492B-A2CF-9650A27378AD}" presName="descendantText" presStyleLbl="alignAcc1" presStyleIdx="2" presStyleCnt="3">
        <dgm:presLayoutVars>
          <dgm:bulletEnabled val="1"/>
        </dgm:presLayoutVars>
      </dgm:prSet>
      <dgm:spPr/>
      <dgm:t>
        <a:bodyPr/>
        <a:lstStyle/>
        <a:p>
          <a:endParaRPr lang="en-US"/>
        </a:p>
      </dgm:t>
    </dgm:pt>
  </dgm:ptLst>
  <dgm:cxnLst>
    <dgm:cxn modelId="{E1EE5B2E-3EB9-476B-A4D6-03A8CD309ACB}" type="presOf" srcId="{5BE3587E-07F2-4A9E-A069-8DA359B9A9DD}" destId="{6E26EA92-92F2-49C2-8AF7-26947EBB2ECA}" srcOrd="0" destOrd="0" presId="urn:microsoft.com/office/officeart/2005/8/layout/chevron2"/>
    <dgm:cxn modelId="{D75974E4-3D0B-497E-B1AE-27990E7EE8F9}" srcId="{5BE3587E-07F2-4A9E-A069-8DA359B9A9DD}" destId="{23C5C686-A608-492B-A2CF-9650A27378AD}" srcOrd="2" destOrd="0" parTransId="{1BDA3BAF-12CE-45AB-8681-D7B9C12CE112}" sibTransId="{275346DE-0E69-425B-B2BC-0E1625AEDA23}"/>
    <dgm:cxn modelId="{FF55C861-5E71-4C2B-9244-AA736064D32F}" srcId="{5BE3587E-07F2-4A9E-A069-8DA359B9A9DD}" destId="{06B67B6E-7A7C-4893-9B74-73BE1859846A}" srcOrd="1" destOrd="0" parTransId="{11DFEB32-62C3-4CD5-AF3D-0B6FF4B246C9}" sibTransId="{DAC6B557-BE9A-4FB4-9FAC-2A19E0B3BB81}"/>
    <dgm:cxn modelId="{9351C593-A04C-4EA9-9777-69C5060B4B63}" srcId="{5BE3587E-07F2-4A9E-A069-8DA359B9A9DD}" destId="{4C2F0808-78A7-4C6E-9912-D0F5BA5C3244}" srcOrd="0" destOrd="0" parTransId="{4DFFCD2A-0C92-4716-9749-786168EA21D4}" sibTransId="{E9E90679-D5B7-4764-980C-46DAB5B231A2}"/>
    <dgm:cxn modelId="{8AD23DC1-1484-43CD-9A97-27DBCB9D0FE4}" type="presOf" srcId="{4C2F0808-78A7-4C6E-9912-D0F5BA5C3244}" destId="{B4D93297-2B2C-437C-8B0F-0C3FBF9245CB}" srcOrd="0" destOrd="0" presId="urn:microsoft.com/office/officeart/2005/8/layout/chevron2"/>
    <dgm:cxn modelId="{68D007FD-6A28-4730-8B0D-042B75D52620}" srcId="{06B67B6E-7A7C-4893-9B74-73BE1859846A}" destId="{3941A253-5F26-4090-8E1C-3B7170533A87}" srcOrd="0" destOrd="0" parTransId="{91FEEEBB-AD44-4D69-805B-5FE4300BF42D}" sibTransId="{CCDFFA39-DF8B-4C61-AE28-E78C26BA337A}"/>
    <dgm:cxn modelId="{8475AD0F-0CDA-4F70-892E-42ACE0A17D9E}" type="presOf" srcId="{4A52DB8B-8745-4F4B-B7A9-86A6839DE052}" destId="{B03AA0A7-9DB6-4111-8807-069585A2F34E}" srcOrd="0" destOrd="0" presId="urn:microsoft.com/office/officeart/2005/8/layout/chevron2"/>
    <dgm:cxn modelId="{AFA0311B-3D40-4AB0-8247-F9CAD8EE69A3}" type="presOf" srcId="{CAC83E63-920B-40CC-8465-B94B9F234459}" destId="{57590C50-A879-43F9-8916-B87801E1D3E1}" srcOrd="0" destOrd="0" presId="urn:microsoft.com/office/officeart/2005/8/layout/chevron2"/>
    <dgm:cxn modelId="{7CA0BCCB-70A8-4793-810C-5B15971568D0}" srcId="{23C5C686-A608-492B-A2CF-9650A27378AD}" destId="{CAC83E63-920B-40CC-8465-B94B9F234459}" srcOrd="0" destOrd="0" parTransId="{59589D3D-ACD5-4E1E-9223-A747DCF0D1E7}" sibTransId="{AA313A4C-17C1-4E47-A2A0-E2460907AAE3}"/>
    <dgm:cxn modelId="{D5A5723C-22D3-4E94-ABB7-7E977FF87CF2}" type="presOf" srcId="{06B67B6E-7A7C-4893-9B74-73BE1859846A}" destId="{C1BA12AF-1179-487D-92D9-6298F1CAB70F}" srcOrd="0" destOrd="0" presId="urn:microsoft.com/office/officeart/2005/8/layout/chevron2"/>
    <dgm:cxn modelId="{3604E9E8-1713-4A38-BD2A-3FC9A2CCFBAE}" type="presOf" srcId="{23C5C686-A608-492B-A2CF-9650A27378AD}" destId="{8FD1CCE9-11C2-4599-8A91-B3EA9ADA93AC}" srcOrd="0" destOrd="0" presId="urn:microsoft.com/office/officeart/2005/8/layout/chevron2"/>
    <dgm:cxn modelId="{259367A8-BD83-44D3-A72F-79EB469B990E}" type="presOf" srcId="{3941A253-5F26-4090-8E1C-3B7170533A87}" destId="{7705BBA3-BB40-42AA-BC1D-19BB54A4A1C7}" srcOrd="0" destOrd="0" presId="urn:microsoft.com/office/officeart/2005/8/layout/chevron2"/>
    <dgm:cxn modelId="{693E3EC6-EC28-4735-B254-C105071BAFCA}" srcId="{4C2F0808-78A7-4C6E-9912-D0F5BA5C3244}" destId="{4A52DB8B-8745-4F4B-B7A9-86A6839DE052}" srcOrd="0" destOrd="0" parTransId="{305A6F82-062F-43F4-A698-3A6984D082CE}" sibTransId="{68F3B060-AA1C-47B6-AD4D-1BA79FB5C4F2}"/>
    <dgm:cxn modelId="{3FA90982-57E9-47A9-B54B-DD7BFFDE0368}" type="presParOf" srcId="{6E26EA92-92F2-49C2-8AF7-26947EBB2ECA}" destId="{B8B07675-F6B6-47BB-8B28-B9E83ADB264D}" srcOrd="0" destOrd="0" presId="urn:microsoft.com/office/officeart/2005/8/layout/chevron2"/>
    <dgm:cxn modelId="{8B58CF95-F9D6-4C6E-AB94-542C6944A2B8}" type="presParOf" srcId="{B8B07675-F6B6-47BB-8B28-B9E83ADB264D}" destId="{B4D93297-2B2C-437C-8B0F-0C3FBF9245CB}" srcOrd="0" destOrd="0" presId="urn:microsoft.com/office/officeart/2005/8/layout/chevron2"/>
    <dgm:cxn modelId="{00C2E6EA-96D3-4296-8E99-CCAD3293413D}" type="presParOf" srcId="{B8B07675-F6B6-47BB-8B28-B9E83ADB264D}" destId="{B03AA0A7-9DB6-4111-8807-069585A2F34E}" srcOrd="1" destOrd="0" presId="urn:microsoft.com/office/officeart/2005/8/layout/chevron2"/>
    <dgm:cxn modelId="{369F1288-AFB9-4C07-9FF9-9A3504890809}" type="presParOf" srcId="{6E26EA92-92F2-49C2-8AF7-26947EBB2ECA}" destId="{2423737B-B420-4E96-9C5E-C76816FBFF75}" srcOrd="1" destOrd="0" presId="urn:microsoft.com/office/officeart/2005/8/layout/chevron2"/>
    <dgm:cxn modelId="{DCAF2ACF-1C9E-4211-BB33-6FC62DA58C79}" type="presParOf" srcId="{6E26EA92-92F2-49C2-8AF7-26947EBB2ECA}" destId="{05A5F944-CB18-4D3E-B17C-31E276B9C17E}" srcOrd="2" destOrd="0" presId="urn:microsoft.com/office/officeart/2005/8/layout/chevron2"/>
    <dgm:cxn modelId="{61BC87A6-26B5-4717-928B-7EB72AE3DBFD}" type="presParOf" srcId="{05A5F944-CB18-4D3E-B17C-31E276B9C17E}" destId="{C1BA12AF-1179-487D-92D9-6298F1CAB70F}" srcOrd="0" destOrd="0" presId="urn:microsoft.com/office/officeart/2005/8/layout/chevron2"/>
    <dgm:cxn modelId="{7396AA57-0E30-4C3E-B934-751A4B941AB0}" type="presParOf" srcId="{05A5F944-CB18-4D3E-B17C-31E276B9C17E}" destId="{7705BBA3-BB40-42AA-BC1D-19BB54A4A1C7}" srcOrd="1" destOrd="0" presId="urn:microsoft.com/office/officeart/2005/8/layout/chevron2"/>
    <dgm:cxn modelId="{39C9156F-9AD0-41F1-8D1A-31CE60456B98}" type="presParOf" srcId="{6E26EA92-92F2-49C2-8AF7-26947EBB2ECA}" destId="{32744392-554A-4E87-B6F6-E0CC2BA5DBED}" srcOrd="3" destOrd="0" presId="urn:microsoft.com/office/officeart/2005/8/layout/chevron2"/>
    <dgm:cxn modelId="{D55F56EB-6C64-4026-A20A-9411926E5BC1}" type="presParOf" srcId="{6E26EA92-92F2-49C2-8AF7-26947EBB2ECA}" destId="{19AEEFAC-E6AE-48A1-B15A-48EECB168391}" srcOrd="4" destOrd="0" presId="urn:microsoft.com/office/officeart/2005/8/layout/chevron2"/>
    <dgm:cxn modelId="{BD9660FA-23D0-4037-A13A-2A68708D37B8}" type="presParOf" srcId="{19AEEFAC-E6AE-48A1-B15A-48EECB168391}" destId="{8FD1CCE9-11C2-4599-8A91-B3EA9ADA93AC}" srcOrd="0" destOrd="0" presId="urn:microsoft.com/office/officeart/2005/8/layout/chevron2"/>
    <dgm:cxn modelId="{F185A2B6-498D-45B6-B112-28398029EB51}" type="presParOf" srcId="{19AEEFAC-E6AE-48A1-B15A-48EECB168391}" destId="{57590C50-A879-43F9-8916-B87801E1D3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28F6A-2276-46A7-8DBE-FE1AE442E3EE}">
      <dsp:nvSpPr>
        <dsp:cNvPr id="0" name=""/>
        <dsp:cNvSpPr/>
      </dsp:nvSpPr>
      <dsp:spPr>
        <a:xfrm>
          <a:off x="0" y="0"/>
          <a:ext cx="533400" cy="62865"/>
        </a:xfrm>
        <a:prstGeom prst="roundRect">
          <a:avLst>
            <a:gd name="adj" fmla="val 1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CCB7C-1C2D-47BB-B94B-55723043D4EE}">
      <dsp:nvSpPr>
        <dsp:cNvPr id="0" name=""/>
        <dsp:cNvSpPr/>
      </dsp:nvSpPr>
      <dsp:spPr>
        <a:xfrm>
          <a:off x="16002" y="8382"/>
          <a:ext cx="156686" cy="46101"/>
        </a:xfrm>
        <a:prstGeom prst="roundRect">
          <a:avLst>
            <a:gd name="adj" fmla="val 1000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B349B5-AC45-46EB-AA23-300F82EA729F}">
      <dsp:nvSpPr>
        <dsp:cNvPr id="0" name=""/>
        <dsp:cNvSpPr/>
      </dsp:nvSpPr>
      <dsp:spPr>
        <a:xfrm rot="10800000">
          <a:off x="16002" y="62865"/>
          <a:ext cx="156686" cy="76835"/>
        </a:xfrm>
        <a:prstGeom prst="round2SameRect">
          <a:avLst>
            <a:gd name="adj1" fmla="val 10500"/>
            <a:gd name="adj2" fmla="val 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lvl="0" algn="ctr" defTabSz="222250">
            <a:lnSpc>
              <a:spcPct val="90000"/>
            </a:lnSpc>
            <a:spcBef>
              <a:spcPct val="0"/>
            </a:spcBef>
            <a:spcAft>
              <a:spcPct val="35000"/>
            </a:spcAft>
          </a:pPr>
          <a:endParaRPr lang="en-US" sz="500" kern="1200"/>
        </a:p>
      </dsp:txBody>
      <dsp:txXfrm rot="10800000">
        <a:off x="18365" y="62865"/>
        <a:ext cx="151960" cy="74472"/>
      </dsp:txXfrm>
    </dsp:sp>
    <dsp:sp modelId="{8D6162F6-844F-40A7-A84A-5AB17A2A15F9}">
      <dsp:nvSpPr>
        <dsp:cNvPr id="0" name=""/>
        <dsp:cNvSpPr/>
      </dsp:nvSpPr>
      <dsp:spPr>
        <a:xfrm>
          <a:off x="188356" y="8382"/>
          <a:ext cx="156686" cy="46101"/>
        </a:xfrm>
        <a:prstGeom prst="roundRect">
          <a:avLst>
            <a:gd name="adj" fmla="val 1000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394604-2E62-443A-AB3F-C0E655BF9FF9}">
      <dsp:nvSpPr>
        <dsp:cNvPr id="0" name=""/>
        <dsp:cNvSpPr/>
      </dsp:nvSpPr>
      <dsp:spPr>
        <a:xfrm rot="10800000">
          <a:off x="188356" y="62865"/>
          <a:ext cx="156686" cy="76835"/>
        </a:xfrm>
        <a:prstGeom prst="round2SameRect">
          <a:avLst>
            <a:gd name="adj1" fmla="val 10500"/>
            <a:gd name="adj2" fmla="val 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lvl="0" algn="ctr" defTabSz="222250">
            <a:lnSpc>
              <a:spcPct val="90000"/>
            </a:lnSpc>
            <a:spcBef>
              <a:spcPct val="0"/>
            </a:spcBef>
            <a:spcAft>
              <a:spcPct val="35000"/>
            </a:spcAft>
          </a:pPr>
          <a:endParaRPr lang="en-US" sz="500" kern="1200"/>
        </a:p>
      </dsp:txBody>
      <dsp:txXfrm rot="10800000">
        <a:off x="190719" y="62865"/>
        <a:ext cx="151960" cy="74472"/>
      </dsp:txXfrm>
    </dsp:sp>
    <dsp:sp modelId="{BB210AEC-302E-41B0-A053-BFF1E9865237}">
      <dsp:nvSpPr>
        <dsp:cNvPr id="0" name=""/>
        <dsp:cNvSpPr/>
      </dsp:nvSpPr>
      <dsp:spPr>
        <a:xfrm>
          <a:off x="360711" y="8382"/>
          <a:ext cx="156686" cy="46101"/>
        </a:xfrm>
        <a:prstGeom prst="roundRect">
          <a:avLst>
            <a:gd name="adj" fmla="val 1000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15F1E4-5D24-477B-BF26-D82777BC6F0E}">
      <dsp:nvSpPr>
        <dsp:cNvPr id="0" name=""/>
        <dsp:cNvSpPr/>
      </dsp:nvSpPr>
      <dsp:spPr>
        <a:xfrm rot="10800000">
          <a:off x="360711" y="62865"/>
          <a:ext cx="156686" cy="76835"/>
        </a:xfrm>
        <a:prstGeom prst="round2SameRect">
          <a:avLst>
            <a:gd name="adj1" fmla="val 10500"/>
            <a:gd name="adj2" fmla="val 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t" anchorCtr="0">
          <a:noAutofit/>
        </a:bodyPr>
        <a:lstStyle/>
        <a:p>
          <a:pPr lvl="0" algn="ctr" defTabSz="222250">
            <a:lnSpc>
              <a:spcPct val="90000"/>
            </a:lnSpc>
            <a:spcBef>
              <a:spcPct val="0"/>
            </a:spcBef>
            <a:spcAft>
              <a:spcPct val="35000"/>
            </a:spcAft>
          </a:pPr>
          <a:endParaRPr lang="en-US" sz="500" kern="1200"/>
        </a:p>
      </dsp:txBody>
      <dsp:txXfrm rot="10800000">
        <a:off x="363074" y="62865"/>
        <a:ext cx="151960" cy="74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93297-2B2C-437C-8B0F-0C3FBF9245CB}">
      <dsp:nvSpPr>
        <dsp:cNvPr id="0" name=""/>
        <dsp:cNvSpPr/>
      </dsp:nvSpPr>
      <dsp:spPr>
        <a:xfrm rot="5400000">
          <a:off x="-200944" y="201630"/>
          <a:ext cx="1339631" cy="937742"/>
        </a:xfrm>
        <a:prstGeom prst="chevron">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Calibri" panose="020F0502020204030204" pitchFamily="34" charset="0"/>
            </a:rPr>
            <a:t>School Year</a:t>
          </a:r>
        </a:p>
      </dsp:txBody>
      <dsp:txXfrm rot="-5400000">
        <a:off x="1" y="469556"/>
        <a:ext cx="937742" cy="401889"/>
      </dsp:txXfrm>
    </dsp:sp>
    <dsp:sp modelId="{B03AA0A7-9DB6-4111-8807-069585A2F34E}">
      <dsp:nvSpPr>
        <dsp:cNvPr id="0" name=""/>
        <dsp:cNvSpPr/>
      </dsp:nvSpPr>
      <dsp:spPr>
        <a:xfrm rot="5400000">
          <a:off x="3348190" y="-2409762"/>
          <a:ext cx="870760" cy="5691657"/>
        </a:xfrm>
        <a:prstGeom prst="round2SameRect">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rPr>
            <a:t>At least 3 afternoons (Monday-Friday) at a minimum of 9 hours/week (Monday-Friday)</a:t>
          </a:r>
        </a:p>
      </dsp:txBody>
      <dsp:txXfrm rot="-5400000">
        <a:off x="937742" y="43193"/>
        <a:ext cx="5649150" cy="785746"/>
      </dsp:txXfrm>
    </dsp:sp>
    <dsp:sp modelId="{C1BA12AF-1179-487D-92D9-6298F1CAB70F}">
      <dsp:nvSpPr>
        <dsp:cNvPr id="0" name=""/>
        <dsp:cNvSpPr/>
      </dsp:nvSpPr>
      <dsp:spPr>
        <a:xfrm rot="5400000">
          <a:off x="-200944" y="1343259"/>
          <a:ext cx="1339631" cy="937742"/>
        </a:xfrm>
        <a:prstGeom prst="chevron">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Calibri" panose="020F0502020204030204" pitchFamily="34" charset="0"/>
            </a:rPr>
            <a:t>Weekends</a:t>
          </a:r>
        </a:p>
      </dsp:txBody>
      <dsp:txXfrm rot="-5400000">
        <a:off x="1" y="1611185"/>
        <a:ext cx="937742" cy="401889"/>
      </dsp:txXfrm>
    </dsp:sp>
    <dsp:sp modelId="{7705BBA3-BB40-42AA-BC1D-19BB54A4A1C7}">
      <dsp:nvSpPr>
        <dsp:cNvPr id="0" name=""/>
        <dsp:cNvSpPr/>
      </dsp:nvSpPr>
      <dsp:spPr>
        <a:xfrm rot="5400000">
          <a:off x="3345515" y="-1292462"/>
          <a:ext cx="870760" cy="5691657"/>
        </a:xfrm>
        <a:prstGeom prst="round2SameRect">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rPr>
            <a:t>At least 3 hours on Saturday and 3 hours on Sunday, year-round</a:t>
          </a:r>
        </a:p>
      </dsp:txBody>
      <dsp:txXfrm rot="-5400000">
        <a:off x="935067" y="1160493"/>
        <a:ext cx="5649150" cy="785746"/>
      </dsp:txXfrm>
    </dsp:sp>
    <dsp:sp modelId="{8FD1CCE9-11C2-4599-8A91-B3EA9ADA93AC}">
      <dsp:nvSpPr>
        <dsp:cNvPr id="0" name=""/>
        <dsp:cNvSpPr/>
      </dsp:nvSpPr>
      <dsp:spPr>
        <a:xfrm rot="5400000">
          <a:off x="-200944" y="2484888"/>
          <a:ext cx="1339631" cy="937742"/>
        </a:xfrm>
        <a:prstGeom prst="chevron">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Calibri" panose="020F0502020204030204" pitchFamily="34" charset="0"/>
            </a:rPr>
            <a:t>Summer</a:t>
          </a:r>
        </a:p>
      </dsp:txBody>
      <dsp:txXfrm rot="-5400000">
        <a:off x="1" y="2752814"/>
        <a:ext cx="937742" cy="401889"/>
      </dsp:txXfrm>
    </dsp:sp>
    <dsp:sp modelId="{57590C50-A879-43F9-8916-B87801E1D3E1}">
      <dsp:nvSpPr>
        <dsp:cNvPr id="0" name=""/>
        <dsp:cNvSpPr/>
      </dsp:nvSpPr>
      <dsp:spPr>
        <a:xfrm rot="5400000">
          <a:off x="3348190" y="-126504"/>
          <a:ext cx="870760" cy="5691657"/>
        </a:xfrm>
        <a:prstGeom prst="round2SameRect">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rPr>
            <a:t>At least 105 hours of activities over 7 weeks</a:t>
          </a:r>
        </a:p>
      </dsp:txBody>
      <dsp:txXfrm rot="-5400000">
        <a:off x="937742" y="2326451"/>
        <a:ext cx="5649150" cy="78574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46F5E79-54E1-453D-B717-DF00FC48E114}" type="datetimeFigureOut">
              <a:rPr lang="en-US" smtClean="0"/>
              <a:t>1/4/2019</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2895E9A-7802-435B-9E13-0624D92467ED}" type="slidenum">
              <a:rPr lang="en-US" smtClean="0"/>
              <a:t>‹#›</a:t>
            </a:fld>
            <a:endParaRPr lang="en-US"/>
          </a:p>
        </p:txBody>
      </p:sp>
    </p:spTree>
    <p:extLst>
      <p:ext uri="{BB962C8B-B14F-4D97-AF65-F5344CB8AC3E}">
        <p14:creationId xmlns:p14="http://schemas.microsoft.com/office/powerpoint/2010/main" val="2415992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11524D0-8387-42B3-BDDB-A6ABD85B4397}" type="datetimeFigureOut">
              <a:rPr lang="en-US" smtClean="0"/>
              <a:t>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3460787-7A0B-4496-97B5-CCE06B0019B2}" type="slidenum">
              <a:rPr lang="en-US" smtClean="0"/>
              <a:t>‹#›</a:t>
            </a:fld>
            <a:endParaRPr lang="en-US"/>
          </a:p>
        </p:txBody>
      </p:sp>
    </p:spTree>
    <p:extLst>
      <p:ext uri="{BB962C8B-B14F-4D97-AF65-F5344CB8AC3E}">
        <p14:creationId xmlns:p14="http://schemas.microsoft.com/office/powerpoint/2010/main" val="245600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0A4B091-ECD6-44A3-A014-3807DB0E1421}" type="datetime1">
              <a:rPr lang="en-US" smtClean="0"/>
              <a:t>1/4/2019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B5527A6-AF02-412A-8946-749C390A69D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0066F6-8C5A-4D2F-A9DC-DFEC8494E401}"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27A6-AF02-412A-8946-749C390A69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425753-B61F-4F8B-AE05-9413254497DE}"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27A6-AF02-412A-8946-749C390A69D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ccelerator- 3 line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0"/>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t>‹#›</a:t>
            </a:fld>
            <a:endParaRPr lang="en-US" dirty="0"/>
          </a:p>
        </p:txBody>
      </p:sp>
      <p:sp>
        <p:nvSpPr>
          <p:cNvPr id="8"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2430373" y="2438401"/>
            <a:ext cx="5210866"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152400" y="2438400"/>
            <a:ext cx="22098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152400" y="2801444"/>
            <a:ext cx="22098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7869942" y="5181600"/>
            <a:ext cx="9906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9144000" cy="1524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28450" y="867398"/>
            <a:ext cx="78524" cy="1113802"/>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3"/>
          <p:cNvSpPr>
            <a:spLocks noGrp="1"/>
          </p:cNvSpPr>
          <p:nvPr>
            <p:ph sz="quarter" idx="13"/>
          </p:nvPr>
        </p:nvSpPr>
        <p:spPr>
          <a:xfrm>
            <a:off x="611504" y="819151"/>
            <a:ext cx="8075296" cy="11620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108773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BA9CB4-EBF1-4DD3-90E3-B2C590E6799A}"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27A6-AF02-412A-8946-749C390A69D1}"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80149D3-1A7A-4526-A2B7-8D3CF67DF38F}" type="datetime1">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527A6-AF02-412A-8946-749C390A69D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71E18AA-095C-4030-9CA7-1D509CC93ECC}" type="datetime1">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527A6-AF02-412A-8946-749C390A69D1}"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0B5CDCC-CFEA-44D7-96FD-CF51807215C5}" type="datetime1">
              <a:rPr lang="en-US" smtClean="0"/>
              <a:t>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527A6-AF02-412A-8946-749C390A69D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9881BF-5B33-4490-AAA9-B2F50A9C817C}" type="datetime1">
              <a:rPr lang="en-US" smtClean="0"/>
              <a:t>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527A6-AF02-412A-8946-749C390A69D1}"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A391A-8D67-4508-B086-BD1EDDDCB441}" type="datetime1">
              <a:rPr lang="en-US" smtClean="0"/>
              <a:t>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527A6-AF02-412A-8946-749C390A69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8D4F596-A459-4B68-B4EB-EF9B9E6EF139}" type="datetime1">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527A6-AF02-412A-8946-749C390A69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1E863F-55FE-4704-BE8B-1E21426CF3F5}" type="datetime1">
              <a:rPr lang="en-US" smtClean="0"/>
              <a:t>1/4/2019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B5527A6-AF02-412A-8946-749C390A69D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BCB8137-ED50-422E-90FD-B1B4C62CD574}" type="datetime1">
              <a:rPr lang="en-US" smtClean="0"/>
              <a:t>1/4/2019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B5527A6-AF02-412A-8946-749C390A69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cba.github.io/icono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RFPquestions@dycd.nyc.gov"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RFPquestions@dycd.nyc.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help@mocs.nyc.gov"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5527A6-AF02-412A-8946-749C390A69D1}" type="slidenum">
              <a:rPr lang="en-US" smtClean="0"/>
              <a:t>1</a:t>
            </a:fld>
            <a:endParaRPr lang="en-US"/>
          </a:p>
        </p:txBody>
      </p:sp>
      <p:sp>
        <p:nvSpPr>
          <p:cNvPr id="2" name="TextBox 1"/>
          <p:cNvSpPr txBox="1"/>
          <p:nvPr/>
        </p:nvSpPr>
        <p:spPr>
          <a:xfrm>
            <a:off x="3084672" y="5691295"/>
            <a:ext cx="5562600" cy="830997"/>
          </a:xfrm>
          <a:prstGeom prst="rect">
            <a:avLst/>
          </a:prstGeom>
          <a:noFill/>
        </p:spPr>
        <p:txBody>
          <a:bodyPr wrap="square" rtlCol="0">
            <a:spAutoFit/>
          </a:bodyPr>
          <a:lstStyle/>
          <a:p>
            <a:pPr algn="r"/>
            <a:r>
              <a:rPr lang="en-US"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rPr>
              <a:t>Pre-Proposal Conference</a:t>
            </a:r>
          </a:p>
          <a:p>
            <a:pPr algn="r"/>
            <a:r>
              <a:rPr lang="en-US" sz="2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rPr>
              <a:t>January 3, 2019</a:t>
            </a:r>
          </a:p>
        </p:txBody>
      </p:sp>
      <p:sp>
        <p:nvSpPr>
          <p:cNvPr id="5" name="AutoShape 2" descr="Image result for high school kids put hand in circle"/>
          <p:cNvSpPr>
            <a:spLocks noChangeAspect="1" noChangeArrowheads="1"/>
          </p:cNvSpPr>
          <p:nvPr/>
        </p:nvSpPr>
        <p:spPr bwMode="auto">
          <a:xfrm>
            <a:off x="4267200" y="2514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76200" y="134033"/>
            <a:ext cx="6324600" cy="769441"/>
          </a:xfrm>
          <a:prstGeom prst="rect">
            <a:avLst/>
          </a:prstGeom>
        </p:spPr>
        <p:txBody>
          <a:bodyPr wrap="square">
            <a:spAutoFit/>
          </a:bodyPr>
          <a:lstStyle/>
          <a:p>
            <a:pPr algn="ctr"/>
            <a:r>
              <a:rPr lang="en-US" sz="4400" b="1" i="1" dirty="0">
                <a:solidFill>
                  <a:schemeClr val="tx2">
                    <a:lumMod val="75000"/>
                  </a:schemeClr>
                </a:solidFill>
                <a:effectLst>
                  <a:outerShdw blurRad="31750" dist="25400" dir="5400000" algn="tl" rotWithShape="0">
                    <a:srgbClr val="000000">
                      <a:alpha val="25000"/>
                    </a:srgbClr>
                  </a:outerShdw>
                </a:effectLst>
                <a:latin typeface="Calibri" panose="020F0502020204030204" pitchFamily="34" charset="0"/>
                <a:ea typeface="+mj-ea"/>
                <a:cs typeface="+mj-cs"/>
              </a:rPr>
              <a:t>Horizon Program RFP</a:t>
            </a:r>
          </a:p>
        </p:txBody>
      </p:sp>
      <p:pic>
        <p:nvPicPr>
          <p:cNvPr id="1026" name="Picture 2" descr="https://www.nydailynews.com/resizer/2yNoqvHZ-BajZxGGjfgYUSEBONw=/1400x0/www.trbimg.com/img-5bb11f2c/turbine/ny-1538334504-du97v3eq2k-snap-image">
            <a:extLst>
              <a:ext uri="{FF2B5EF4-FFF2-40B4-BE49-F238E27FC236}">
                <a16:creationId xmlns:a16="http://schemas.microsoft.com/office/drawing/2014/main" xmlns="" id="{1A20612A-2702-41B7-83B3-43306FE3D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828" y="1221581"/>
            <a:ext cx="6287543" cy="4186238"/>
          </a:xfrm>
          <a:prstGeom prst="rect">
            <a:avLst/>
          </a:prstGeom>
          <a:noFill/>
          <a:effectLst>
            <a:glow rad="1092200">
              <a:schemeClr val="accent1">
                <a:alpha val="41000"/>
              </a:schemeClr>
            </a:glow>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BF72A6F-19F8-4804-A54A-B693E5ACAC4B}"/>
              </a:ext>
            </a:extLst>
          </p:cNvPr>
          <p:cNvSpPr txBox="1"/>
          <p:nvPr/>
        </p:nvSpPr>
        <p:spPr>
          <a:xfrm>
            <a:off x="1242698" y="5407819"/>
            <a:ext cx="5963171" cy="261610"/>
          </a:xfrm>
          <a:prstGeom prst="rect">
            <a:avLst/>
          </a:prstGeom>
          <a:noFill/>
        </p:spPr>
        <p:txBody>
          <a:bodyPr wrap="square" rtlCol="0">
            <a:spAutoFit/>
          </a:bodyPr>
          <a:lstStyle/>
          <a:p>
            <a:r>
              <a:rPr lang="en-US" sz="1100" dirty="0">
                <a:solidFill>
                  <a:schemeClr val="tx2">
                    <a:lumMod val="50000"/>
                  </a:schemeClr>
                </a:solidFill>
              </a:rPr>
              <a:t>Mural completed by youth residing in the Horizon Juvenile Center</a:t>
            </a:r>
          </a:p>
        </p:txBody>
      </p:sp>
      <p:pic>
        <p:nvPicPr>
          <p:cNvPr id="11266" name="Picture 2" descr="http://dycdhome.dycd.nycnet/SiteCollectionImages/BrandingImages/dycdHome_logo.png">
            <a:extLst>
              <a:ext uri="{FF2B5EF4-FFF2-40B4-BE49-F238E27FC236}">
                <a16:creationId xmlns:a16="http://schemas.microsoft.com/office/drawing/2014/main" xmlns="" id="{A60E91D2-4386-41EE-A00F-A58669214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195" y="209681"/>
            <a:ext cx="2810352" cy="46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9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81329"/>
            <a:ext cx="7696200" cy="2844926"/>
          </a:xfrm>
        </p:spPr>
        <p:txBody>
          <a:bodyPr>
            <a:normAutofit/>
          </a:bodyPr>
          <a:lstStyle/>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8B5527A6-AF02-412A-8946-749C390A69D1}" type="slidenum">
              <a:rPr lang="en-US" smtClean="0"/>
              <a:t>10</a:t>
            </a:fld>
            <a:endParaRPr lang="en-US"/>
          </a:p>
        </p:txBody>
      </p:sp>
      <p:sp>
        <p:nvSpPr>
          <p:cNvPr id="2" name="Title 1"/>
          <p:cNvSpPr>
            <a:spLocks noGrp="1"/>
          </p:cNvSpPr>
          <p:nvPr>
            <p:ph type="title"/>
          </p:nvPr>
        </p:nvSpPr>
        <p:spPr>
          <a:xfrm>
            <a:off x="457200" y="304800"/>
            <a:ext cx="8229600" cy="1143000"/>
          </a:xfrm>
        </p:spPr>
        <p:txBody>
          <a:bodyPr>
            <a:normAutofit/>
          </a:bodyPr>
          <a:lstStyle/>
          <a:p>
            <a:r>
              <a:rPr lang="en-US" sz="3600" i="1" dirty="0">
                <a:latin typeface="Calibri" panose="020F0502020204030204" pitchFamily="34" charset="0"/>
              </a:rPr>
              <a:t>Required Staffing</a:t>
            </a:r>
          </a:p>
        </p:txBody>
      </p:sp>
      <p:sp>
        <p:nvSpPr>
          <p:cNvPr id="5" name="TextBox 4"/>
          <p:cNvSpPr txBox="1"/>
          <p:nvPr/>
        </p:nvSpPr>
        <p:spPr>
          <a:xfrm>
            <a:off x="849031" y="1395948"/>
            <a:ext cx="8153399" cy="4524315"/>
          </a:xfrm>
          <a:prstGeom prst="rect">
            <a:avLst/>
          </a:prstGeom>
          <a:noFill/>
        </p:spPr>
        <p:txBody>
          <a:bodyPr wrap="square" rtlCol="0">
            <a:spAutoFit/>
          </a:bodyPr>
          <a:lstStyle/>
          <a:p>
            <a:pPr marL="285750" indent="-285750">
              <a:buFont typeface="Wingdings" panose="05000000000000000000" pitchFamily="2" charset="2"/>
              <a:buChar char="Ø"/>
            </a:pPr>
            <a:endParaRPr lang="en-US" sz="1600" dirty="0">
              <a:latin typeface="Calibri" panose="020F0502020204030204" pitchFamily="34" charset="0"/>
            </a:endParaRPr>
          </a:p>
          <a:p>
            <a:r>
              <a:rPr lang="en-US" sz="1600" b="1" i="1" dirty="0">
                <a:latin typeface="Calibri" panose="020F0502020204030204" pitchFamily="34" charset="0"/>
              </a:rPr>
              <a:t>Program Director</a:t>
            </a:r>
          </a:p>
          <a:p>
            <a:pPr marL="800100" lvl="1" indent="-342900">
              <a:buFont typeface="Wingdings" panose="05000000000000000000" pitchFamily="2" charset="2"/>
              <a:buChar char="Ø"/>
            </a:pPr>
            <a:r>
              <a:rPr lang="en-US" sz="1600" dirty="0">
                <a:latin typeface="Calibri" panose="020F0502020204030204" pitchFamily="34" charset="0"/>
              </a:rPr>
              <a:t>Full Time Required</a:t>
            </a:r>
          </a:p>
          <a:p>
            <a:pPr marL="800100" lvl="1" indent="-342900">
              <a:buFont typeface="Wingdings" panose="05000000000000000000" pitchFamily="2" charset="2"/>
              <a:buChar char="Ø"/>
            </a:pPr>
            <a:r>
              <a:rPr lang="en-US" sz="1600" dirty="0">
                <a:latin typeface="Calibri" panose="020F0502020204030204" pitchFamily="34" charset="0"/>
              </a:rPr>
              <a:t>5 years of experience working with justice involved youth</a:t>
            </a:r>
          </a:p>
          <a:p>
            <a:pPr marL="800100" lvl="1" indent="-342900">
              <a:buFont typeface="Wingdings" panose="05000000000000000000" pitchFamily="2" charset="2"/>
              <a:buChar char="Ø"/>
            </a:pPr>
            <a:r>
              <a:rPr lang="en-US" sz="1600" dirty="0">
                <a:latin typeface="Calibri" panose="020F0502020204030204" pitchFamily="34" charset="0"/>
              </a:rPr>
              <a:t>Bachelor’s Degree at minimum</a:t>
            </a:r>
          </a:p>
          <a:p>
            <a:pPr marL="800100" lvl="1" indent="-342900">
              <a:buFont typeface="Wingdings" panose="05000000000000000000" pitchFamily="2" charset="2"/>
              <a:buChar char="Ø"/>
            </a:pPr>
            <a:endParaRPr lang="en-US" sz="1600" dirty="0">
              <a:latin typeface="Calibri" panose="020F0502020204030204" pitchFamily="34" charset="0"/>
            </a:endParaRPr>
          </a:p>
          <a:p>
            <a:r>
              <a:rPr lang="en-US" sz="1600" b="1" i="1" dirty="0">
                <a:latin typeface="Calibri" panose="020F0502020204030204" pitchFamily="34" charset="0"/>
              </a:rPr>
              <a:t>Assistant Program Director</a:t>
            </a:r>
          </a:p>
          <a:p>
            <a:pPr marL="800100" lvl="1" indent="-342900">
              <a:buFont typeface="Wingdings" panose="05000000000000000000" pitchFamily="2" charset="2"/>
              <a:buChar char="Ø"/>
            </a:pPr>
            <a:r>
              <a:rPr lang="en-US" sz="1600" dirty="0">
                <a:latin typeface="Calibri" panose="020F0502020204030204" pitchFamily="34" charset="0"/>
              </a:rPr>
              <a:t>Part Time or Full Time</a:t>
            </a:r>
          </a:p>
          <a:p>
            <a:pPr marL="800100" lvl="1" indent="-342900">
              <a:buFont typeface="Wingdings" panose="05000000000000000000" pitchFamily="2" charset="2"/>
              <a:buChar char="Ø"/>
            </a:pPr>
            <a:r>
              <a:rPr lang="en-US" sz="1600" dirty="0">
                <a:latin typeface="Calibri" panose="020F0502020204030204" pitchFamily="34" charset="0"/>
              </a:rPr>
              <a:t>3 years of experience working with justice involved youth</a:t>
            </a:r>
          </a:p>
          <a:p>
            <a:pPr marL="800100" lvl="1" indent="-342900">
              <a:buFont typeface="Wingdings" panose="05000000000000000000" pitchFamily="2" charset="2"/>
              <a:buChar char="Ø"/>
            </a:pPr>
            <a:r>
              <a:rPr lang="en-US" sz="1600" dirty="0">
                <a:latin typeface="Calibri" panose="020F0502020204030204" pitchFamily="34" charset="0"/>
              </a:rPr>
              <a:t>Bachelor’s Degree at minimum</a:t>
            </a:r>
          </a:p>
          <a:p>
            <a:pPr marL="800100" lvl="1" indent="-342900">
              <a:buFont typeface="Wingdings" panose="05000000000000000000" pitchFamily="2" charset="2"/>
              <a:buChar char="Ø"/>
            </a:pPr>
            <a:endParaRPr lang="en-US" sz="1600" i="1" dirty="0">
              <a:latin typeface="Calibri" panose="020F0502020204030204" pitchFamily="34" charset="0"/>
            </a:endParaRPr>
          </a:p>
          <a:p>
            <a:r>
              <a:rPr lang="en-US" sz="1600" b="1" i="1" dirty="0">
                <a:latin typeface="Calibri" panose="020F0502020204030204" pitchFamily="34" charset="0"/>
              </a:rPr>
              <a:t>Masters Degree in Social Work (MSW) Requirement</a:t>
            </a:r>
          </a:p>
          <a:p>
            <a:pPr marL="800100" lvl="1" indent="-342900">
              <a:buFont typeface="Wingdings" panose="05000000000000000000" pitchFamily="2" charset="2"/>
              <a:buChar char="Ø"/>
            </a:pPr>
            <a:r>
              <a:rPr lang="en-US" sz="1600" dirty="0">
                <a:latin typeface="Calibri" panose="020F0502020204030204" pitchFamily="34" charset="0"/>
              </a:rPr>
              <a:t>Either the Program Director or Assistant Program Director is required to have an MSW.  This individual will use their expertise to inform programming and collaborate with other clinical/health professionals on site.</a:t>
            </a:r>
          </a:p>
          <a:p>
            <a:pPr marL="800100" lvl="1" indent="-342900">
              <a:buFont typeface="Wingdings" panose="05000000000000000000" pitchFamily="2" charset="2"/>
              <a:buChar char="Ø"/>
            </a:pPr>
            <a:endParaRPr lang="en-US" sz="1600" dirty="0">
              <a:latin typeface="Calibri" panose="020F0502020204030204" pitchFamily="34" charset="0"/>
            </a:endParaRPr>
          </a:p>
          <a:p>
            <a:pPr marL="800100" lvl="1" indent="-342900">
              <a:buFont typeface="Wingdings" panose="05000000000000000000" pitchFamily="2" charset="2"/>
              <a:buChar char="Ø"/>
            </a:pPr>
            <a:endParaRPr lang="en-US" sz="1600" dirty="0">
              <a:latin typeface="Calibri" panose="020F0502020204030204" pitchFamily="34" charset="0"/>
            </a:endParaRPr>
          </a:p>
          <a:p>
            <a:pPr marL="800100" lvl="1" indent="-342900">
              <a:buFont typeface="Wingdings" panose="05000000000000000000" pitchFamily="2" charset="2"/>
              <a:buChar char="Ø"/>
            </a:pPr>
            <a:endParaRPr lang="en-US" sz="1600" dirty="0">
              <a:latin typeface="Calibri" panose="020F0502020204030204" pitchFamily="34" charset="0"/>
            </a:endParaRPr>
          </a:p>
        </p:txBody>
      </p:sp>
      <p:sp>
        <p:nvSpPr>
          <p:cNvPr id="6" name="AutoShape 2" descr="Image result for cl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cl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clo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experienced staf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 descr="Image result for teachers working with childre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Image result for teachers working with childre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Image result for teachers working with childre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9" descr="Image result for personnel picture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2" descr="Image result for personnel picture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5" name="Picture 13" descr="C:\Users\tmobley\Desktop\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811" y="5181600"/>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dycdhome.dycd.nycnet/SiteCollectionImages/BrandingImages/dycdHome_logo.png">
            <a:extLst>
              <a:ext uri="{FF2B5EF4-FFF2-40B4-BE49-F238E27FC236}">
                <a16:creationId xmlns:a16="http://schemas.microsoft.com/office/drawing/2014/main" xmlns="" id="{7E896165-653A-4C1C-835D-C9CC1DE9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03599"/>
            <a:ext cx="2895600" cy="47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179478"/>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8B5527A6-AF02-412A-8946-749C390A69D1}" type="slidenum">
              <a:rPr lang="en-US" smtClean="0"/>
              <a:t>11</a:t>
            </a:fld>
            <a:endParaRPr lang="en-US"/>
          </a:p>
        </p:txBody>
      </p:sp>
      <p:sp>
        <p:nvSpPr>
          <p:cNvPr id="4" name="Title 3"/>
          <p:cNvSpPr>
            <a:spLocks noGrp="1"/>
          </p:cNvSpPr>
          <p:nvPr>
            <p:ph type="title"/>
          </p:nvPr>
        </p:nvSpPr>
        <p:spPr>
          <a:xfrm>
            <a:off x="157662" y="463952"/>
            <a:ext cx="8229600" cy="1143000"/>
          </a:xfrm>
        </p:spPr>
        <p:txBody>
          <a:bodyPr>
            <a:normAutofit/>
          </a:bodyPr>
          <a:lstStyle/>
          <a:p>
            <a:r>
              <a:rPr lang="en-US" sz="3600" dirty="0">
                <a:latin typeface="Calibri" panose="020F0502020204030204" pitchFamily="34" charset="0"/>
              </a:rPr>
              <a:t>Frontline Staff &amp; Credible Messengers</a:t>
            </a:r>
            <a:endParaRPr lang="en-US" sz="3600" dirty="0"/>
          </a:p>
        </p:txBody>
      </p:sp>
      <p:sp>
        <p:nvSpPr>
          <p:cNvPr id="5" name="TextBox 4">
            <a:extLst>
              <a:ext uri="{FF2B5EF4-FFF2-40B4-BE49-F238E27FC236}">
                <a16:creationId xmlns:a16="http://schemas.microsoft.com/office/drawing/2014/main" xmlns="" id="{1F968F2A-8A6B-48F2-90E9-5DB042D1C962}"/>
              </a:ext>
            </a:extLst>
          </p:cNvPr>
          <p:cNvSpPr txBox="1"/>
          <p:nvPr/>
        </p:nvSpPr>
        <p:spPr>
          <a:xfrm>
            <a:off x="914400" y="1479832"/>
            <a:ext cx="7315200" cy="4339650"/>
          </a:xfrm>
          <a:prstGeom prst="rect">
            <a:avLst/>
          </a:prstGeom>
          <a:noFill/>
        </p:spPr>
        <p:txBody>
          <a:bodyPr wrap="square" rtlCol="0">
            <a:spAutoFit/>
          </a:bodyPr>
          <a:lstStyle/>
          <a:p>
            <a:pPr marL="285750" indent="-285750">
              <a:buFont typeface="Arial" panose="020B0604020202020204" pitchFamily="34" charset="0"/>
              <a:buChar char="•"/>
            </a:pPr>
            <a:r>
              <a:rPr lang="en-US" sz="1200" b="1" i="1" dirty="0">
                <a:latin typeface="Calibri" panose="020F0502020204030204" pitchFamily="34" charset="0"/>
              </a:rPr>
              <a:t>Culturally competent and culturally responsive staff</a:t>
            </a:r>
            <a:r>
              <a:rPr lang="en-US" sz="1200" dirty="0">
                <a:latin typeface="Calibri" panose="020F0502020204030204" pitchFamily="34" charset="0"/>
              </a:rPr>
              <a:t>.  All program staff, including consultants and subcontractors, would create a welcoming and safe environment for all Horizon youth, irrespective of their backgrounds, beliefs, and traditions. Staff would have strong communication skills and be knowledgeable about and responsive to the cultures of the participants so they are quickly able to engage them and develop supportive relationships with them. As mentors and role models, staff would encourage and inspire youth to build on their strengths, identify their goals and plan for their futures. </a:t>
            </a:r>
          </a:p>
          <a:p>
            <a:pPr marL="285750" indent="-285750">
              <a:buFont typeface="Arial" panose="020B0604020202020204" pitchFamily="34" charset="0"/>
              <a:buChar char="•"/>
            </a:pPr>
            <a:endParaRPr lang="en-US" sz="1200" dirty="0">
              <a:latin typeface="Calibri" panose="020F0502020204030204" pitchFamily="34" charset="0"/>
            </a:endParaRPr>
          </a:p>
          <a:p>
            <a:pPr marL="285750" indent="-285750">
              <a:buFont typeface="Arial" panose="020B0604020202020204" pitchFamily="34" charset="0"/>
              <a:buChar char="•"/>
            </a:pPr>
            <a:r>
              <a:rPr lang="en-US" sz="1200" dirty="0">
                <a:latin typeface="Calibri" panose="020F0502020204030204" pitchFamily="34" charset="0"/>
              </a:rPr>
              <a:t>Staff would include </a:t>
            </a:r>
            <a:r>
              <a:rPr lang="en-US" sz="1200" b="1" i="1" dirty="0">
                <a:latin typeface="Calibri" panose="020F0502020204030204" pitchFamily="34" charset="0"/>
              </a:rPr>
              <a:t>credible messengers </a:t>
            </a:r>
            <a:r>
              <a:rPr lang="en-US" sz="1200" dirty="0">
                <a:latin typeface="Calibri" panose="020F0502020204030204" pitchFamily="34" charset="0"/>
              </a:rPr>
              <a:t>who, due to their backgrounds and life experience, can serve as powerful role models and offer youth transformative personal relationships. </a:t>
            </a:r>
          </a:p>
          <a:p>
            <a:pPr marL="285750" indent="-285750">
              <a:buFont typeface="Arial" panose="020B0604020202020204" pitchFamily="34" charset="0"/>
              <a:buChar char="•"/>
            </a:pPr>
            <a:endParaRPr lang="en-US" sz="1200" i="1" dirty="0">
              <a:latin typeface="Calibri" panose="020F0502020204030204" pitchFamily="34" charset="0"/>
            </a:endParaRPr>
          </a:p>
          <a:p>
            <a:pPr marL="285750" indent="-285750">
              <a:buFont typeface="Arial" panose="020B0604020202020204" pitchFamily="34" charset="0"/>
              <a:buChar char="•"/>
            </a:pPr>
            <a:r>
              <a:rPr lang="en-US" sz="1200" b="1" i="1" dirty="0">
                <a:latin typeface="Calibri" panose="020F0502020204030204" pitchFamily="34" charset="0"/>
              </a:rPr>
              <a:t>Trauma-Informed Approaches</a:t>
            </a:r>
            <a:r>
              <a:rPr lang="en-US" sz="1200" dirty="0">
                <a:latin typeface="Calibri" panose="020F0502020204030204" pitchFamily="34" charset="0"/>
              </a:rPr>
              <a:t>. Psychological factors impact youth in detention who, in addition to being separated from family and friends, may have experienced prior traumas. To take account of these issues and foster resiliency, program staff would adopt trauma-informed approaches in their interactions with youth. Since many detainees may only remain at Horizon for short periods, there is a limited window in which staff can build trust and meaningful, supportive relationships. Program success is likely to depend critically on the presence of staff members who can help youth address emotions such as anxiety, anger and depression and offer them hope for the future through compelling program activities. </a:t>
            </a:r>
          </a:p>
          <a:p>
            <a:pPr marL="285750" indent="-285750">
              <a:buFont typeface="Arial" panose="020B0604020202020204" pitchFamily="34" charset="0"/>
              <a:buChar char="•"/>
            </a:pPr>
            <a:endParaRPr lang="en-US" sz="1200" b="1" i="1" dirty="0">
              <a:latin typeface="Calibri" panose="020F0502020204030204" pitchFamily="34" charset="0"/>
            </a:endParaRPr>
          </a:p>
          <a:p>
            <a:pPr marL="285750" indent="-285750">
              <a:buFont typeface="Arial" panose="020B0604020202020204" pitchFamily="34" charset="0"/>
              <a:buChar char="•"/>
            </a:pPr>
            <a:r>
              <a:rPr lang="en-US" sz="1200" b="1" i="1" dirty="0">
                <a:latin typeface="Calibri" panose="020F0502020204030204" pitchFamily="34" charset="0"/>
              </a:rPr>
              <a:t>High-quality, expert staff</a:t>
            </a:r>
            <a:r>
              <a:rPr lang="en-US" sz="1200" i="1" dirty="0">
                <a:latin typeface="Calibri" panose="020F0502020204030204" pitchFamily="34" charset="0"/>
              </a:rPr>
              <a:t>. </a:t>
            </a:r>
            <a:r>
              <a:rPr lang="en-US" sz="1200" dirty="0">
                <a:latin typeface="Calibri" panose="020F0502020204030204" pitchFamily="34" charset="0"/>
              </a:rPr>
              <a:t>To ensure quality programming, program staff would comprise experienced, well-qualified administrative staff and teaching artists and activity specialists with the appropriate knowledge and expertise in the relevant content area to effectively fulfill their assigned roles. DYCD requires a minimum of 35% of the program budget to be used to hire expert </a:t>
            </a:r>
            <a:r>
              <a:rPr lang="en-US" sz="1200" b="1" i="1" dirty="0">
                <a:latin typeface="Calibri" panose="020F0502020204030204" pitchFamily="34" charset="0"/>
              </a:rPr>
              <a:t>Subcontractors and Consultants</a:t>
            </a:r>
            <a:r>
              <a:rPr lang="en-US" sz="1200" b="1" dirty="0">
                <a:latin typeface="Calibri" panose="020F0502020204030204" pitchFamily="34" charset="0"/>
              </a:rPr>
              <a:t> </a:t>
            </a:r>
            <a:r>
              <a:rPr lang="en-US" sz="1200" dirty="0">
                <a:latin typeface="Calibri" panose="020F0502020204030204" pitchFamily="34" charset="0"/>
              </a:rPr>
              <a:t>to ensure high quality program activities.  </a:t>
            </a:r>
            <a:endParaRPr lang="en-US" sz="1200" b="1" dirty="0">
              <a:latin typeface="Calibri" panose="020F0502020204030204" pitchFamily="34" charset="0"/>
            </a:endParaRPr>
          </a:p>
        </p:txBody>
      </p:sp>
      <p:pic>
        <p:nvPicPr>
          <p:cNvPr id="5122" name="Picture 2" descr="http://dycdhome.dycd.nycnet/SiteCollectionImages/BrandingImages/dycdHome_logo.png">
            <a:extLst>
              <a:ext uri="{FF2B5EF4-FFF2-40B4-BE49-F238E27FC236}">
                <a16:creationId xmlns:a16="http://schemas.microsoft.com/office/drawing/2014/main" xmlns="" id="{C209A917-94DC-4D6F-B12C-869DCADED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99" y="304501"/>
            <a:ext cx="2500251" cy="40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8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8B5527A6-AF02-412A-8946-749C390A69D1}" type="slidenum">
              <a:rPr lang="en-US" smtClean="0"/>
              <a:t>12</a:t>
            </a:fld>
            <a:endParaRPr lang="en-US"/>
          </a:p>
        </p:txBody>
      </p:sp>
      <p:sp>
        <p:nvSpPr>
          <p:cNvPr id="2" name="Title 1"/>
          <p:cNvSpPr>
            <a:spLocks noGrp="1"/>
          </p:cNvSpPr>
          <p:nvPr>
            <p:ph type="title"/>
          </p:nvPr>
        </p:nvSpPr>
        <p:spPr/>
        <p:txBody>
          <a:bodyPr>
            <a:normAutofit/>
          </a:bodyPr>
          <a:lstStyle/>
          <a:p>
            <a:r>
              <a:rPr lang="en-US" sz="3600" i="1" dirty="0">
                <a:latin typeface="Calibri" panose="020F0502020204030204" pitchFamily="34" charset="0"/>
              </a:rPr>
              <a:t>Scheduling and Logistics</a:t>
            </a:r>
          </a:p>
        </p:txBody>
      </p:sp>
      <p:sp>
        <p:nvSpPr>
          <p:cNvPr id="5" name="TextBox 4"/>
          <p:cNvSpPr txBox="1"/>
          <p:nvPr/>
        </p:nvSpPr>
        <p:spPr>
          <a:xfrm>
            <a:off x="1066800" y="1692276"/>
            <a:ext cx="7010400" cy="3170099"/>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Calibri" panose="020F0502020204030204" pitchFamily="34" charset="0"/>
              </a:rPr>
              <a:t>Activities must be offered simultaneously and in multiple locations (hall based and multi purpose spaces) to serve all available youth.</a:t>
            </a:r>
          </a:p>
          <a:p>
            <a:pPr marL="285750" indent="-285750">
              <a:buFont typeface="Wingdings" panose="05000000000000000000" pitchFamily="2" charset="2"/>
              <a:buChar char="v"/>
            </a:pPr>
            <a:endParaRPr lang="en-US" dirty="0">
              <a:latin typeface="Calibri" panose="020F0502020204030204" pitchFamily="34" charset="0"/>
            </a:endParaRPr>
          </a:p>
          <a:p>
            <a:pPr marL="285750" indent="-285750">
              <a:buFont typeface="Wingdings" panose="05000000000000000000" pitchFamily="2" charset="2"/>
              <a:buChar char="v"/>
            </a:pPr>
            <a:r>
              <a:rPr lang="en-US" dirty="0">
                <a:latin typeface="Calibri" panose="020F0502020204030204" pitchFamily="34" charset="0"/>
              </a:rPr>
              <a:t>It is estimated that up to 10 separate groups will need to be served in one program day, in up to 10 separate locations.</a:t>
            </a:r>
          </a:p>
          <a:p>
            <a:pPr lvl="1"/>
            <a:endParaRPr lang="en-US" sz="1400" dirty="0">
              <a:latin typeface="Calibri" panose="020F0502020204030204" pitchFamily="34" charset="0"/>
            </a:endParaRPr>
          </a:p>
          <a:p>
            <a:pPr lvl="1"/>
            <a:r>
              <a:rPr lang="en-US" sz="1400" dirty="0">
                <a:latin typeface="Calibri" panose="020F0502020204030204" pitchFamily="34" charset="0"/>
              </a:rPr>
              <a:t>This could be accomplished in multiple ways, including providing programming to five groups during the first half of the afternoon and then programming to the remaining five groups during the second half. </a:t>
            </a:r>
          </a:p>
          <a:p>
            <a:pPr marL="742950" lvl="1" indent="-285750">
              <a:buFont typeface="Arial" panose="020B0604020202020204" pitchFamily="34" charset="0"/>
              <a:buChar char="•"/>
            </a:pPr>
            <a:endParaRPr lang="en-US" dirty="0">
              <a:latin typeface="Calibri" panose="020F0502020204030204" pitchFamily="34" charset="0"/>
            </a:endParaRPr>
          </a:p>
          <a:p>
            <a:pPr marL="285750" indent="-285750">
              <a:buFont typeface="Wingdings" panose="05000000000000000000" pitchFamily="2" charset="2"/>
              <a:buChar char="v"/>
            </a:pPr>
            <a:r>
              <a:rPr lang="en-US" dirty="0">
                <a:latin typeface="Calibri" panose="020F0502020204030204" pitchFamily="34" charset="0"/>
              </a:rPr>
              <a:t>Activity design must account for high turnover of participants, some of whom may be there for days while others for months.  </a:t>
            </a:r>
          </a:p>
        </p:txBody>
      </p:sp>
      <p:sp>
        <p:nvSpPr>
          <p:cNvPr id="6" name="AutoShape 2" descr="Image result for cl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cl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clo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dycdhome.dycd.nycnet/SiteCollectionImages/BrandingImages/dycdHome_logo.png">
            <a:extLst>
              <a:ext uri="{FF2B5EF4-FFF2-40B4-BE49-F238E27FC236}">
                <a16:creationId xmlns:a16="http://schemas.microsoft.com/office/drawing/2014/main" xmlns="" id="{8BD3CF4C-4D35-4764-ADBD-686F36A45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456" y="336412"/>
            <a:ext cx="2499944" cy="40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09102"/>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60090"/>
            <a:ext cx="8708232" cy="4964510"/>
          </a:xfrm>
        </p:spPr>
        <p:txBody>
          <a:bodyPr>
            <a:normAutofit fontScale="85000" lnSpcReduction="20000"/>
          </a:bodyPr>
          <a:lstStyle/>
          <a:p>
            <a:pPr marL="109728" indent="0">
              <a:buNone/>
            </a:pPr>
            <a:r>
              <a:rPr lang="en-US" sz="2100" dirty="0">
                <a:latin typeface="Calibri" panose="020F0502020204030204" pitchFamily="34" charset="0"/>
              </a:rPr>
              <a:t>Program design must ensure that each participant is exposed to activities in the following content areas:</a:t>
            </a:r>
          </a:p>
          <a:p>
            <a:pPr marL="109728" indent="0">
              <a:buNone/>
            </a:pPr>
            <a:endParaRPr lang="en-US" sz="1400" dirty="0">
              <a:latin typeface="Calibri" panose="020F0502020204030204" pitchFamily="34" charset="0"/>
            </a:endParaRPr>
          </a:p>
          <a:p>
            <a:pPr>
              <a:buFont typeface="Wingdings" panose="05000000000000000000" pitchFamily="2" charset="2"/>
              <a:buChar char="v"/>
            </a:pPr>
            <a:r>
              <a:rPr lang="en-US" sz="1600" b="1" dirty="0">
                <a:latin typeface="Calibri" panose="020F0502020204030204" pitchFamily="34" charset="0"/>
              </a:rPr>
              <a:t>Restorative Justice:  </a:t>
            </a:r>
            <a:r>
              <a:rPr lang="en-US" sz="1600" dirty="0">
                <a:latin typeface="Calibri" panose="020F0502020204030204" pitchFamily="34" charset="0"/>
              </a:rPr>
              <a:t>Activities that creatively expose youth to the theme, application and/or theory of “justice.” Restorative Justice activities engage youth in critical thinking projects, discussions and reflective work that fosters respectful dialogue and opportunities for youth to take responsibility and make amends for harm.  </a:t>
            </a:r>
          </a:p>
          <a:p>
            <a:pPr marL="109728" indent="0">
              <a:buNone/>
            </a:pPr>
            <a:r>
              <a:rPr lang="en-US" sz="1600" b="1" i="1" dirty="0">
                <a:latin typeface="Calibri" panose="020F0502020204030204" pitchFamily="34" charset="0"/>
              </a:rPr>
              <a:t>	Examples:  Peace Circles, Peer Mediation, Violence Prevention Workshops, Group Projects that 	allow youth to examine and/or imagine systems of justice.</a:t>
            </a:r>
          </a:p>
          <a:p>
            <a:pPr marL="109728" indent="0">
              <a:buNone/>
            </a:pPr>
            <a:endParaRPr lang="en-US" sz="1600" dirty="0">
              <a:latin typeface="Calibri" panose="020F0502020204030204" pitchFamily="34" charset="0"/>
            </a:endParaRPr>
          </a:p>
          <a:p>
            <a:pPr>
              <a:buFont typeface="Wingdings" panose="05000000000000000000" pitchFamily="2" charset="2"/>
              <a:buChar char="v"/>
            </a:pPr>
            <a:r>
              <a:rPr lang="en-US" sz="1600" b="1" dirty="0">
                <a:latin typeface="Calibri" panose="020F0502020204030204" pitchFamily="34" charset="0"/>
              </a:rPr>
              <a:t>Career Pathways:  </a:t>
            </a:r>
            <a:r>
              <a:rPr lang="en-US" sz="1600" dirty="0">
                <a:latin typeface="Calibri" panose="020F0502020204030204" pitchFamily="34" charset="0"/>
              </a:rPr>
              <a:t>Activities that engage youth in tangible skill building opportunities that help prepare them for post departure career options.  Career Pathways activities help provide a bridge between participants and potential employment opportunities.  </a:t>
            </a:r>
          </a:p>
          <a:p>
            <a:pPr marL="109728" indent="0">
              <a:buNone/>
            </a:pPr>
            <a:r>
              <a:rPr lang="en-US" sz="1600" b="1" i="1" dirty="0">
                <a:latin typeface="Calibri" panose="020F0502020204030204" pitchFamily="34" charset="0"/>
              </a:rPr>
              <a:t>	Examples:  Internships, Job Readiness, Entrepreneurship, Barbering, Cosmetology, Guest Speakers.</a:t>
            </a:r>
          </a:p>
          <a:p>
            <a:pPr marL="109728" indent="0">
              <a:buNone/>
            </a:pPr>
            <a:endParaRPr lang="en-US" sz="1600" b="1" i="1" dirty="0">
              <a:latin typeface="Calibri" panose="020F0502020204030204" pitchFamily="34" charset="0"/>
            </a:endParaRPr>
          </a:p>
          <a:p>
            <a:pPr>
              <a:buFont typeface="Wingdings" panose="05000000000000000000" pitchFamily="2" charset="2"/>
              <a:buChar char="v"/>
            </a:pPr>
            <a:r>
              <a:rPr lang="en-US" sz="1600" b="1" dirty="0">
                <a:latin typeface="Calibri" panose="020F0502020204030204" pitchFamily="34" charset="0"/>
              </a:rPr>
              <a:t>Enrichment:  </a:t>
            </a:r>
            <a:r>
              <a:rPr lang="en-US" sz="1600" dirty="0">
                <a:latin typeface="Calibri" panose="020F0502020204030204" pitchFamily="34" charset="0"/>
              </a:rPr>
              <a:t>Activities that engage youth in Creative Arts, STEM and/or Literacy either separately or in conjunction.  </a:t>
            </a:r>
          </a:p>
          <a:p>
            <a:pPr marL="109728" indent="0">
              <a:buNone/>
            </a:pPr>
            <a:r>
              <a:rPr lang="en-US" sz="1600" b="1" i="1" dirty="0">
                <a:latin typeface="Calibri" panose="020F0502020204030204" pitchFamily="34" charset="0"/>
              </a:rPr>
              <a:t>	Examples:  Music, Theater, Dance, Poetry, Yoga, Animation, Videography, Agriculture, Robotics.</a:t>
            </a:r>
          </a:p>
          <a:p>
            <a:pPr marL="109728" indent="0">
              <a:buNone/>
            </a:pPr>
            <a:endParaRPr lang="en-US" sz="1600" b="1" i="1" dirty="0">
              <a:latin typeface="Calibri" panose="020F0502020204030204" pitchFamily="34" charset="0"/>
            </a:endParaRPr>
          </a:p>
          <a:p>
            <a:pPr>
              <a:buFont typeface="Wingdings" panose="05000000000000000000" pitchFamily="2" charset="2"/>
              <a:buChar char="v"/>
            </a:pPr>
            <a:r>
              <a:rPr lang="en-US" sz="1600" b="1" dirty="0">
                <a:latin typeface="Calibri" panose="020F0502020204030204" pitchFamily="34" charset="0"/>
              </a:rPr>
              <a:t>Life Skills/Leadership Development:  </a:t>
            </a:r>
            <a:r>
              <a:rPr lang="en-US" sz="1600" dirty="0">
                <a:latin typeface="Calibri" panose="020F0502020204030204" pitchFamily="34" charset="0"/>
              </a:rPr>
              <a:t>Activities that help develop youth leadership competency - which support successful reintegration upon departure from Horizon.  Leadership Development activities help youth understand the meaning of social responsibility and cultivate interest in community.  </a:t>
            </a:r>
          </a:p>
          <a:p>
            <a:pPr marL="109728" indent="0">
              <a:buNone/>
            </a:pPr>
            <a:r>
              <a:rPr lang="en-US" sz="1600" b="1" i="1" dirty="0">
                <a:latin typeface="Calibri" panose="020F0502020204030204" pitchFamily="34" charset="0"/>
              </a:rPr>
              <a:t>	Examples:  Service Learning Projects, Civic Engagement, Youth Councils, Mentoring.</a:t>
            </a:r>
          </a:p>
          <a:p>
            <a:pPr marL="109728" indent="0">
              <a:buNone/>
            </a:pPr>
            <a:endParaRPr lang="en-US" sz="1400" dirty="0">
              <a:latin typeface="Calibri" panose="020F0502020204030204" pitchFamily="34" charset="0"/>
            </a:endParaRPr>
          </a:p>
          <a:p>
            <a:pPr marL="109728" indent="0">
              <a:buNone/>
            </a:pPr>
            <a:endParaRPr lang="en-US" sz="14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8B5527A6-AF02-412A-8946-749C390A69D1}" type="slidenum">
              <a:rPr lang="en-US" smtClean="0"/>
              <a:t>13</a:t>
            </a:fld>
            <a:endParaRPr lang="en-US"/>
          </a:p>
        </p:txBody>
      </p:sp>
      <p:sp>
        <p:nvSpPr>
          <p:cNvPr id="4" name="Title 3"/>
          <p:cNvSpPr>
            <a:spLocks noGrp="1"/>
          </p:cNvSpPr>
          <p:nvPr>
            <p:ph type="title"/>
          </p:nvPr>
        </p:nvSpPr>
        <p:spPr/>
        <p:txBody>
          <a:bodyPr>
            <a:normAutofit fontScale="90000"/>
          </a:bodyPr>
          <a:lstStyle/>
          <a:p>
            <a:r>
              <a:rPr lang="en-US" dirty="0">
                <a:latin typeface="Calibri" panose="020F0502020204030204" pitchFamily="34" charset="0"/>
              </a:rPr>
              <a:t>       </a:t>
            </a:r>
            <a:br>
              <a:rPr lang="en-US" dirty="0">
                <a:latin typeface="Calibri" panose="020F0502020204030204" pitchFamily="34" charset="0"/>
              </a:rPr>
            </a:br>
            <a:r>
              <a:rPr lang="en-US" sz="3600" i="1" dirty="0">
                <a:latin typeface="Calibri" panose="020F0502020204030204" pitchFamily="34" charset="0"/>
              </a:rPr>
              <a:t>Content Areas Explained</a:t>
            </a:r>
            <a:r>
              <a:rPr lang="en-US" dirty="0"/>
              <a:t/>
            </a:r>
            <a:br>
              <a:rPr lang="en-US" dirty="0"/>
            </a:br>
            <a:endParaRPr lang="en-US" dirty="0"/>
          </a:p>
        </p:txBody>
      </p:sp>
      <p:pic>
        <p:nvPicPr>
          <p:cNvPr id="2050" name="Picture 2" descr="http://dycdhome.dycd.nycnet/SiteCollectionImages/BrandingImages/dycdHome_logo.png">
            <a:extLst>
              <a:ext uri="{FF2B5EF4-FFF2-40B4-BE49-F238E27FC236}">
                <a16:creationId xmlns:a16="http://schemas.microsoft.com/office/drawing/2014/main" xmlns="" id="{4870F130-F25B-4104-9D43-014DEE5CC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14760"/>
            <a:ext cx="2438400" cy="39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6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8B5527A6-AF02-412A-8946-749C390A69D1}" type="slidenum">
              <a:rPr lang="en-US" smtClean="0"/>
              <a:t>14</a:t>
            </a:fld>
            <a:endParaRPr lang="en-US"/>
          </a:p>
        </p:txBody>
      </p:sp>
      <p:sp>
        <p:nvSpPr>
          <p:cNvPr id="4" name="Title 3"/>
          <p:cNvSpPr>
            <a:spLocks noGrp="1"/>
          </p:cNvSpPr>
          <p:nvPr>
            <p:ph type="title"/>
          </p:nvPr>
        </p:nvSpPr>
        <p:spPr>
          <a:xfrm>
            <a:off x="304800" y="509175"/>
            <a:ext cx="8229600" cy="1143000"/>
          </a:xfrm>
        </p:spPr>
        <p:txBody>
          <a:bodyPr>
            <a:normAutofit/>
          </a:bodyPr>
          <a:lstStyle/>
          <a:p>
            <a:r>
              <a:rPr lang="en-US" sz="3600" dirty="0">
                <a:latin typeface="Calibri" panose="020F0502020204030204" pitchFamily="34" charset="0"/>
              </a:rPr>
              <a:t>Collaboration</a:t>
            </a:r>
            <a:endParaRPr lang="en-US" sz="3600" dirty="0"/>
          </a:p>
        </p:txBody>
      </p:sp>
      <p:sp>
        <p:nvSpPr>
          <p:cNvPr id="5" name="TextBox 4">
            <a:extLst>
              <a:ext uri="{FF2B5EF4-FFF2-40B4-BE49-F238E27FC236}">
                <a16:creationId xmlns:a16="http://schemas.microsoft.com/office/drawing/2014/main" xmlns="" id="{1F968F2A-8A6B-48F2-90E9-5DB042D1C962}"/>
              </a:ext>
            </a:extLst>
          </p:cNvPr>
          <p:cNvSpPr txBox="1"/>
          <p:nvPr/>
        </p:nvSpPr>
        <p:spPr>
          <a:xfrm>
            <a:off x="838200" y="1752600"/>
            <a:ext cx="7315200" cy="1754326"/>
          </a:xfrm>
          <a:prstGeom prst="rect">
            <a:avLst/>
          </a:prstGeom>
          <a:noFill/>
        </p:spPr>
        <p:txBody>
          <a:bodyPr wrap="square" rtlCol="0">
            <a:spAutoFit/>
          </a:bodyPr>
          <a:lstStyle/>
          <a:p>
            <a:r>
              <a:rPr lang="en-US" dirty="0"/>
              <a:t>The contractor is expected to collaborate with </a:t>
            </a:r>
            <a:r>
              <a:rPr lang="en-US" u="sng" dirty="0"/>
              <a:t>all</a:t>
            </a:r>
            <a:r>
              <a:rPr lang="en-US" dirty="0"/>
              <a:t> operational, administrative, security and youth development staff at Horizon.  At a minimum, this means communicating on a regular basis with ACS, DYCD and other staff directly involved with operations at Horizon as well as coordinating and/or attending scheduled meetings.</a:t>
            </a:r>
          </a:p>
        </p:txBody>
      </p:sp>
      <p:pic>
        <p:nvPicPr>
          <p:cNvPr id="8" name="Picture 7" descr="A picture containing metalware&#10;&#10;Description generated with very high confidence">
            <a:extLst>
              <a:ext uri="{FF2B5EF4-FFF2-40B4-BE49-F238E27FC236}">
                <a16:creationId xmlns:a16="http://schemas.microsoft.com/office/drawing/2014/main" xmlns="" id="{E77A4373-CD1F-4727-AB9A-2329C4CAC4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019748" y="3418398"/>
            <a:ext cx="2018506" cy="2018506"/>
          </a:xfrm>
          <a:prstGeom prst="rect">
            <a:avLst/>
          </a:prstGeom>
        </p:spPr>
      </p:pic>
      <p:pic>
        <p:nvPicPr>
          <p:cNvPr id="1026" name="Picture 2" descr="http://dycdhome.dycd.nycnet/SiteCollectionImages/BrandingImages/dycdHome_logo.png">
            <a:extLst>
              <a:ext uri="{FF2B5EF4-FFF2-40B4-BE49-F238E27FC236}">
                <a16:creationId xmlns:a16="http://schemas.microsoft.com/office/drawing/2014/main" xmlns="" id="{C71E530F-B913-4A64-9702-C2100BD0E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254" y="408750"/>
            <a:ext cx="2800946" cy="45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52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5527A6-AF02-412A-8946-749C390A69D1}" type="slidenum">
              <a:rPr lang="en-US" smtClean="0"/>
              <a:t>15</a:t>
            </a:fld>
            <a:endParaRPr lang="en-US"/>
          </a:p>
        </p:txBody>
      </p:sp>
      <p:sp>
        <p:nvSpPr>
          <p:cNvPr id="4" name="Title 3"/>
          <p:cNvSpPr>
            <a:spLocks noGrp="1"/>
          </p:cNvSpPr>
          <p:nvPr>
            <p:ph type="title"/>
          </p:nvPr>
        </p:nvSpPr>
        <p:spPr>
          <a:xfrm>
            <a:off x="152400" y="533400"/>
            <a:ext cx="6705600" cy="1143000"/>
          </a:xfrm>
        </p:spPr>
        <p:txBody>
          <a:bodyPr>
            <a:normAutofit/>
          </a:bodyPr>
          <a:lstStyle/>
          <a:p>
            <a:r>
              <a:rPr lang="en-US" altLang="en-US" sz="3600" dirty="0">
                <a:latin typeface="Calibri" panose="020F0502020204030204" pitchFamily="34" charset="0"/>
              </a:rPr>
              <a:t>POST AWARD REQUIREMENTS </a:t>
            </a:r>
            <a:endParaRPr lang="en-US" sz="3600" dirty="0">
              <a:latin typeface="Calibri" panose="020F0502020204030204" pitchFamily="34" charset="0"/>
            </a:endParaRPr>
          </a:p>
        </p:txBody>
      </p:sp>
      <p:pic>
        <p:nvPicPr>
          <p:cNvPr id="5" name="Picture 2" descr="http://dycdhome.dycd.nycnet/SiteCollectionImages/BrandingImages/dycdHome_logo.png">
            <a:extLst>
              <a:ext uri="{FF2B5EF4-FFF2-40B4-BE49-F238E27FC236}">
                <a16:creationId xmlns:a16="http://schemas.microsoft.com/office/drawing/2014/main" xmlns="" id="{C71E530F-B913-4A64-9702-C2100BD0E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254" y="408750"/>
            <a:ext cx="2800946" cy="4590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8247420" cy="275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748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7848600" cy="1219201"/>
          </a:xfrm>
        </p:spPr>
        <p:txBody>
          <a:bodyPr/>
          <a:lstStyle/>
          <a:p>
            <a:pPr marL="109728" indent="0" algn="ctr">
              <a:buNone/>
            </a:pPr>
            <a:r>
              <a:rPr lang="en-US" altLang="en-US" sz="2800" b="1" dirty="0">
                <a:solidFill>
                  <a:srgbClr val="000000"/>
                </a:solidFill>
                <a:latin typeface="Arial Black" panose="020B0A04020102020204" pitchFamily="34" charset="0"/>
                <a:cs typeface="Arial" panose="020B0604020202020204" pitchFamily="34" charset="0"/>
              </a:rPr>
              <a:t>NYC</a:t>
            </a:r>
            <a:r>
              <a:rPr lang="en-US" altLang="en-US" sz="2800" b="1" dirty="0">
                <a:solidFill>
                  <a:srgbClr val="000000"/>
                </a:solidFill>
                <a:latin typeface="Arial Black" panose="020B0A04020102020204" pitchFamily="34" charset="0"/>
              </a:rPr>
              <a:t> Liability Insurance Requirement</a:t>
            </a:r>
            <a:endParaRPr lang="en-US" dirty="0"/>
          </a:p>
        </p:txBody>
      </p:sp>
      <p:sp>
        <p:nvSpPr>
          <p:cNvPr id="3" name="Slide Number Placeholder 2"/>
          <p:cNvSpPr>
            <a:spLocks noGrp="1"/>
          </p:cNvSpPr>
          <p:nvPr>
            <p:ph type="sldNum" sz="quarter" idx="12"/>
          </p:nvPr>
        </p:nvSpPr>
        <p:spPr/>
        <p:txBody>
          <a:bodyPr/>
          <a:lstStyle/>
          <a:p>
            <a:fld id="{8B5527A6-AF02-412A-8946-749C390A69D1}" type="slidenum">
              <a:rPr lang="en-US" smtClean="0"/>
              <a:t>16</a:t>
            </a:fld>
            <a:endParaRPr lang="en-US"/>
          </a:p>
        </p:txBody>
      </p:sp>
      <p:sp>
        <p:nvSpPr>
          <p:cNvPr id="4" name="Title 3"/>
          <p:cNvSpPr>
            <a:spLocks noGrp="1"/>
          </p:cNvSpPr>
          <p:nvPr>
            <p:ph type="title"/>
          </p:nvPr>
        </p:nvSpPr>
        <p:spPr>
          <a:xfrm>
            <a:off x="381000" y="274638"/>
            <a:ext cx="8001000" cy="1325562"/>
          </a:xfrm>
        </p:spPr>
        <p:txBody>
          <a:bodyPr>
            <a:normAutofit fontScale="90000"/>
          </a:bodyPr>
          <a:lstStyle/>
          <a:p>
            <a:r>
              <a:rPr lang="en-US" altLang="en-US" sz="4400" u="sng" dirty="0" smtClean="0"/>
              <a:t/>
            </a:r>
            <a:br>
              <a:rPr lang="en-US" altLang="en-US" sz="4400" u="sng" dirty="0" smtClean="0"/>
            </a:br>
            <a:r>
              <a:rPr lang="en-US" altLang="en-US" sz="4400" u="sng" dirty="0" smtClean="0"/>
              <a:t/>
            </a:r>
            <a:br>
              <a:rPr lang="en-US" altLang="en-US" sz="4400" u="sng" dirty="0" smtClean="0"/>
            </a:br>
            <a:r>
              <a:rPr lang="en-US" sz="4400" u="sng" dirty="0" smtClean="0"/>
              <a:t/>
            </a:r>
            <a:br>
              <a:rPr lang="en-US" sz="4400" u="sng" dirty="0" smtClean="0"/>
            </a:br>
            <a:endParaRPr lang="en-US" dirty="0"/>
          </a:p>
        </p:txBody>
      </p:sp>
      <p:pic>
        <p:nvPicPr>
          <p:cNvPr id="5" name="Picture 2" descr="http://dycdhome.dycd.nycnet/SiteCollectionImages/BrandingImages/dycdHome_logo.png">
            <a:extLst>
              <a:ext uri="{FF2B5EF4-FFF2-40B4-BE49-F238E27FC236}">
                <a16:creationId xmlns:a16="http://schemas.microsoft.com/office/drawing/2014/main" xmlns="" id="{C71E530F-B913-4A64-9702-C2100BD0E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854" y="429877"/>
            <a:ext cx="2800946" cy="459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575654"/>
            <a:ext cx="5943599" cy="646331"/>
          </a:xfrm>
          <a:prstGeom prst="rect">
            <a:avLst/>
          </a:prstGeom>
          <a:noFill/>
        </p:spPr>
        <p:txBody>
          <a:bodyPr wrap="square" rtlCol="0">
            <a:spAutoFit/>
          </a:bodyPr>
          <a:lstStyle/>
          <a:p>
            <a:pPr>
              <a:spcBef>
                <a:spcPct val="0"/>
              </a:spcBef>
            </a:pPr>
            <a:r>
              <a:rPr lang="en-US" altLang="en-US" sz="3600" b="1" dirty="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mj-cs"/>
              </a:rPr>
              <a:t>IMPORTANT INFORMATION </a:t>
            </a:r>
            <a:endParaRPr lang="en-US" sz="3600" b="1" dirty="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mj-cs"/>
            </a:endParaRPr>
          </a:p>
        </p:txBody>
      </p:sp>
      <p:sp>
        <p:nvSpPr>
          <p:cNvPr id="7" name="TextBox 6"/>
          <p:cNvSpPr txBox="1"/>
          <p:nvPr/>
        </p:nvSpPr>
        <p:spPr>
          <a:xfrm>
            <a:off x="152400" y="1905000"/>
            <a:ext cx="8077200" cy="2846933"/>
          </a:xfrm>
          <a:prstGeom prst="rect">
            <a:avLst/>
          </a:prstGeom>
          <a:noFill/>
        </p:spPr>
        <p:txBody>
          <a:bodyPr wrap="square" rtlCol="0">
            <a:spAutoFit/>
          </a:bodyPr>
          <a:lstStyle/>
          <a:p>
            <a:pPr marL="342900" lvl="0" indent="-342900">
              <a:spcAft>
                <a:spcPts val="600"/>
              </a:spcAft>
              <a:buFont typeface="Arial" panose="020B0604020202020204" pitchFamily="34" charset="0"/>
              <a:buChar char="•"/>
              <a:defRPr/>
            </a:pPr>
            <a:r>
              <a:rPr lang="en-US" altLang="en-US" b="1" kern="0" dirty="0">
                <a:solidFill>
                  <a:srgbClr val="000000"/>
                </a:solidFill>
              </a:rPr>
              <a:t>Commercial General Liability</a:t>
            </a:r>
            <a:r>
              <a:rPr lang="en-US" altLang="en-US" kern="0" dirty="0">
                <a:solidFill>
                  <a:srgbClr val="000000"/>
                </a:solidFill>
              </a:rPr>
              <a:t> </a:t>
            </a:r>
          </a:p>
          <a:p>
            <a:pPr marL="1085850" lvl="1" indent="-342900">
              <a:spcAft>
                <a:spcPts val="600"/>
              </a:spcAft>
              <a:buFont typeface="Arial" panose="020B0604020202020204" pitchFamily="34" charset="0"/>
              <a:buChar char="•"/>
              <a:defRPr/>
            </a:pPr>
            <a:r>
              <a:rPr lang="en-US" altLang="en-US" kern="0" dirty="0">
                <a:solidFill>
                  <a:srgbClr val="000000"/>
                </a:solidFill>
              </a:rPr>
              <a:t>$</a:t>
            </a:r>
            <a:r>
              <a:rPr lang="en-US" altLang="en-US" sz="1600" kern="0" dirty="0">
                <a:solidFill>
                  <a:srgbClr val="000000"/>
                </a:solidFill>
              </a:rPr>
              <a:t>1 million </a:t>
            </a:r>
            <a:r>
              <a:rPr lang="en-US" altLang="en-US" sz="1600" dirty="0">
                <a:solidFill>
                  <a:srgbClr val="000000"/>
                </a:solidFill>
              </a:rPr>
              <a:t>per occurrence </a:t>
            </a:r>
            <a:r>
              <a:rPr lang="en-US" altLang="en-US" sz="1600" kern="0" dirty="0">
                <a:solidFill>
                  <a:srgbClr val="000000"/>
                </a:solidFill>
              </a:rPr>
              <a:t>and $2 million aggregate; </a:t>
            </a:r>
          </a:p>
          <a:p>
            <a:pPr marL="342900" lvl="0" indent="-342900">
              <a:spcAft>
                <a:spcPts val="600"/>
              </a:spcAft>
              <a:buFont typeface="Arial" panose="020B0604020202020204" pitchFamily="34" charset="0"/>
              <a:buChar char="•"/>
              <a:defRPr/>
            </a:pPr>
            <a:r>
              <a:rPr lang="en-US" altLang="en-US" b="1" kern="0" dirty="0">
                <a:solidFill>
                  <a:srgbClr val="000000"/>
                </a:solidFill>
              </a:rPr>
              <a:t>Motor Vehicle Liability </a:t>
            </a:r>
            <a:r>
              <a:rPr lang="en-US" altLang="en-US" kern="0" dirty="0">
                <a:solidFill>
                  <a:srgbClr val="000000"/>
                </a:solidFill>
              </a:rPr>
              <a:t>(if applicable)</a:t>
            </a:r>
            <a:r>
              <a:rPr lang="en-US" altLang="en-US" b="1" kern="0" dirty="0">
                <a:solidFill>
                  <a:srgbClr val="000000"/>
                </a:solidFill>
              </a:rPr>
              <a:t> </a:t>
            </a:r>
          </a:p>
          <a:p>
            <a:pPr marL="1085850" lvl="1" indent="-342900">
              <a:spcAft>
                <a:spcPts val="600"/>
              </a:spcAft>
              <a:buFont typeface="Arial" panose="020B0604020202020204" pitchFamily="34" charset="0"/>
              <a:buChar char="•"/>
              <a:defRPr/>
            </a:pPr>
            <a:r>
              <a:rPr lang="en-US" altLang="en-US" kern="0" dirty="0">
                <a:solidFill>
                  <a:srgbClr val="000000"/>
                </a:solidFill>
              </a:rPr>
              <a:t>$1 million </a:t>
            </a:r>
            <a:r>
              <a:rPr lang="en-US" dirty="0"/>
              <a:t>per accident combined single limit</a:t>
            </a:r>
            <a:r>
              <a:rPr lang="en-US" altLang="en-US" kern="0" dirty="0">
                <a:solidFill>
                  <a:srgbClr val="000000"/>
                </a:solidFill>
              </a:rPr>
              <a:t>; </a:t>
            </a:r>
          </a:p>
          <a:p>
            <a:pPr marL="342900" indent="-342900">
              <a:spcAft>
                <a:spcPts val="600"/>
              </a:spcAft>
              <a:buFont typeface="Arial" panose="020B0604020202020204" pitchFamily="34" charset="0"/>
              <a:buChar char="•"/>
              <a:defRPr/>
            </a:pPr>
            <a:r>
              <a:rPr lang="en-US" altLang="en-US" b="1" kern="0" dirty="0">
                <a:solidFill>
                  <a:srgbClr val="000000"/>
                </a:solidFill>
              </a:rPr>
              <a:t>Workers’ compensation </a:t>
            </a:r>
          </a:p>
          <a:p>
            <a:pPr marL="342900" indent="-342900">
              <a:spcAft>
                <a:spcPts val="600"/>
              </a:spcAft>
              <a:buFont typeface="Arial" panose="020B0604020202020204" pitchFamily="34" charset="0"/>
              <a:buChar char="•"/>
              <a:defRPr/>
            </a:pPr>
            <a:r>
              <a:rPr lang="en-US" b="1" kern="0" dirty="0">
                <a:solidFill>
                  <a:srgbClr val="000000"/>
                </a:solidFill>
              </a:rPr>
              <a:t>Employer’s liability Insurance</a:t>
            </a:r>
          </a:p>
          <a:p>
            <a:pPr marL="342900" indent="-342900">
              <a:spcAft>
                <a:spcPts val="600"/>
              </a:spcAft>
              <a:buFont typeface="Arial" panose="020B0604020202020204" pitchFamily="34" charset="0"/>
              <a:buChar char="•"/>
              <a:defRPr/>
            </a:pPr>
            <a:r>
              <a:rPr lang="en-US" b="1" kern="0" dirty="0">
                <a:solidFill>
                  <a:srgbClr val="000000"/>
                </a:solidFill>
              </a:rPr>
              <a:t>Disability benefits Insurance</a:t>
            </a:r>
          </a:p>
          <a:p>
            <a:pPr marL="342900" lvl="0" indent="-342900">
              <a:spcAft>
                <a:spcPts val="600"/>
              </a:spcAft>
              <a:buFont typeface="Arial" panose="020B0604020202020204" pitchFamily="34" charset="0"/>
              <a:buChar char="•"/>
              <a:defRPr/>
            </a:pPr>
            <a:endParaRPr lang="en-US" kern="0" dirty="0">
              <a:solidFill>
                <a:prstClr val="black"/>
              </a:solidFill>
              <a:latin typeface="Century Gothic" panose="020B0502020202020204"/>
            </a:endParaRPr>
          </a:p>
        </p:txBody>
      </p:sp>
      <p:sp>
        <p:nvSpPr>
          <p:cNvPr id="9" name="TextBox 8"/>
          <p:cNvSpPr txBox="1"/>
          <p:nvPr/>
        </p:nvSpPr>
        <p:spPr>
          <a:xfrm>
            <a:off x="1371600" y="4495800"/>
            <a:ext cx="7620000" cy="1754326"/>
          </a:xfrm>
          <a:prstGeom prst="rect">
            <a:avLst/>
          </a:prstGeom>
          <a:noFill/>
        </p:spPr>
        <p:txBody>
          <a:bodyPr wrap="square" rtlCol="0">
            <a:spAutoFit/>
          </a:bodyPr>
          <a:lstStyle/>
          <a:p>
            <a:pPr marL="342900" lvl="0" indent="-342900">
              <a:buFont typeface="Arial" panose="020B0604020202020204" pitchFamily="34" charset="0"/>
              <a:buChar char="•"/>
              <a:defRPr/>
            </a:pPr>
            <a:r>
              <a:rPr lang="en-US" altLang="en-US" kern="0" dirty="0">
                <a:solidFill>
                  <a:srgbClr val="000000"/>
                </a:solidFill>
              </a:rPr>
              <a:t>An </a:t>
            </a:r>
            <a:r>
              <a:rPr lang="en-US" altLang="en-US" b="1" kern="0" dirty="0">
                <a:solidFill>
                  <a:srgbClr val="000000"/>
                </a:solidFill>
              </a:rPr>
              <a:t>original </a:t>
            </a:r>
            <a:r>
              <a:rPr lang="en-US" dirty="0"/>
              <a:t>certificate of insurance naming the City of New York, including its officials and employees, as an additional insured</a:t>
            </a:r>
            <a:r>
              <a:rPr lang="en-US" altLang="en-US" kern="0" dirty="0">
                <a:solidFill>
                  <a:srgbClr val="000000"/>
                </a:solidFill>
              </a:rPr>
              <a:t>. </a:t>
            </a:r>
          </a:p>
          <a:p>
            <a:pPr marL="342900" lvl="0" indent="-342900">
              <a:buFont typeface="Arial" panose="020B0604020202020204" pitchFamily="34" charset="0"/>
              <a:buChar char="•"/>
              <a:defRPr/>
            </a:pPr>
            <a:r>
              <a:rPr lang="en-US" altLang="en-US" kern="0" dirty="0">
                <a:solidFill>
                  <a:srgbClr val="000000"/>
                </a:solidFill>
              </a:rPr>
              <a:t>DYCD will not be able to proceed with processing an awarded contract until it has obtained proof of the necessary insurance coverage.</a:t>
            </a:r>
            <a:endParaRPr lang="en-US" altLang="en-US" b="1" kern="0" dirty="0">
              <a:solidFill>
                <a:srgbClr val="000000"/>
              </a:solidFill>
              <a:latin typeface="Arial Black" pitchFamily="34" charset="0"/>
            </a:endParaRPr>
          </a:p>
        </p:txBody>
      </p:sp>
    </p:spTree>
    <p:extLst>
      <p:ext uri="{BB962C8B-B14F-4D97-AF65-F5344CB8AC3E}">
        <p14:creationId xmlns:p14="http://schemas.microsoft.com/office/powerpoint/2010/main" val="380691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defTabSz="457200" fontAlgn="base">
              <a:spcBef>
                <a:spcPts val="1000"/>
              </a:spcBef>
              <a:buFont typeface="Wingdings" panose="05000000000000000000" pitchFamily="2" charset="2"/>
              <a:buChar char="Ø"/>
            </a:pPr>
            <a:endParaRPr lang="en-US" altLang="en-US" sz="2800" dirty="0" smtClean="0">
              <a:solidFill>
                <a:prstClr val="black"/>
              </a:solidFill>
              <a:ea typeface="Arial" charset="0"/>
              <a:cs typeface="Times New Roman" pitchFamily="18" charset="0"/>
            </a:endParaRPr>
          </a:p>
          <a:p>
            <a:pPr marL="342900" lvl="0" indent="-342900" defTabSz="457200" fontAlgn="base">
              <a:spcBef>
                <a:spcPts val="1000"/>
              </a:spcBef>
              <a:buFont typeface="Wingdings" panose="05000000000000000000" pitchFamily="2" charset="2"/>
              <a:buChar char="Ø"/>
            </a:pPr>
            <a:r>
              <a:rPr lang="en-US" altLang="en-US" sz="2800" dirty="0" smtClean="0">
                <a:solidFill>
                  <a:prstClr val="black"/>
                </a:solidFill>
                <a:ea typeface="Arial" charset="0"/>
                <a:cs typeface="Times New Roman" pitchFamily="18" charset="0"/>
              </a:rPr>
              <a:t>DYCD </a:t>
            </a:r>
            <a:r>
              <a:rPr lang="en-US" altLang="en-US" sz="2800" dirty="0">
                <a:solidFill>
                  <a:prstClr val="black"/>
                </a:solidFill>
                <a:ea typeface="Arial" charset="0"/>
                <a:cs typeface="Times New Roman" pitchFamily="18" charset="0"/>
              </a:rPr>
              <a:t>encourages MWBE participation and recommends the utilization of certified MWBEs</a:t>
            </a:r>
          </a:p>
          <a:p>
            <a:pPr lvl="0" defTabSz="457200" fontAlgn="base">
              <a:spcBef>
                <a:spcPts val="1000"/>
              </a:spcBef>
            </a:pPr>
            <a:endParaRPr lang="en-US" altLang="en-US" sz="2800" dirty="0">
              <a:solidFill>
                <a:prstClr val="black"/>
              </a:solidFill>
              <a:ea typeface="Arial" charset="0"/>
              <a:cs typeface="Times New Roman" pitchFamily="18" charset="0"/>
            </a:endParaRPr>
          </a:p>
          <a:p>
            <a:pPr marL="342900" lvl="0" indent="-342900" defTabSz="457200" fontAlgn="base">
              <a:spcBef>
                <a:spcPts val="1000"/>
              </a:spcBef>
              <a:buFont typeface="Wingdings" panose="05000000000000000000" pitchFamily="2" charset="2"/>
              <a:buChar char="Ø"/>
            </a:pPr>
            <a:r>
              <a:rPr lang="en-US" altLang="en-US" sz="2800" dirty="0">
                <a:solidFill>
                  <a:prstClr val="black"/>
                </a:solidFill>
                <a:ea typeface="Arial" charset="0"/>
                <a:cs typeface="Times New Roman" pitchFamily="18" charset="0"/>
              </a:rPr>
              <a:t>Transcript, presentation and attendance rosters will be posted to DYCD website for viewing</a:t>
            </a:r>
          </a:p>
          <a:p>
            <a:pPr marL="109728" indent="0">
              <a:buNone/>
            </a:pPr>
            <a:endParaRPr lang="en-US" dirty="0"/>
          </a:p>
        </p:txBody>
      </p:sp>
      <p:sp>
        <p:nvSpPr>
          <p:cNvPr id="3" name="Slide Number Placeholder 2"/>
          <p:cNvSpPr>
            <a:spLocks noGrp="1"/>
          </p:cNvSpPr>
          <p:nvPr>
            <p:ph type="sldNum" sz="quarter" idx="12"/>
          </p:nvPr>
        </p:nvSpPr>
        <p:spPr/>
        <p:txBody>
          <a:bodyPr/>
          <a:lstStyle/>
          <a:p>
            <a:fld id="{8B5527A6-AF02-412A-8946-749C390A69D1}" type="slidenum">
              <a:rPr lang="en-US" smtClean="0"/>
              <a:t>17</a:t>
            </a:fld>
            <a:endParaRPr lang="en-US"/>
          </a:p>
        </p:txBody>
      </p:sp>
      <p:sp>
        <p:nvSpPr>
          <p:cNvPr id="4" name="Title 3"/>
          <p:cNvSpPr>
            <a:spLocks noGrp="1"/>
          </p:cNvSpPr>
          <p:nvPr>
            <p:ph type="title"/>
          </p:nvPr>
        </p:nvSpPr>
        <p:spPr>
          <a:xfrm>
            <a:off x="76200" y="408750"/>
            <a:ext cx="7467600" cy="1302439"/>
          </a:xfrm>
        </p:spPr>
        <p:txBody>
          <a:bodyPr>
            <a:normAutofit fontScale="90000"/>
          </a:bodyPr>
          <a:lstStyle/>
          <a:p>
            <a:r>
              <a:rPr lang="en-US" altLang="en-US" sz="4000" dirty="0" smtClean="0">
                <a:latin typeface="Calibri" panose="020F0502020204030204" pitchFamily="34" charset="0"/>
              </a:rPr>
              <a:t/>
            </a:r>
            <a:br>
              <a:rPr lang="en-US" altLang="en-US" sz="4000" dirty="0" smtClean="0">
                <a:latin typeface="Calibri" panose="020F0502020204030204" pitchFamily="34" charset="0"/>
              </a:rPr>
            </a:br>
            <a:r>
              <a:rPr lang="en-US" altLang="en-US" sz="4000" dirty="0" smtClean="0">
                <a:latin typeface="Calibri" panose="020F0502020204030204" pitchFamily="34" charset="0"/>
              </a:rPr>
              <a:t>IMPORTANT </a:t>
            </a:r>
            <a:r>
              <a:rPr lang="en-US" altLang="en-US" sz="4000" dirty="0">
                <a:latin typeface="Calibri" panose="020F0502020204030204" pitchFamily="34" charset="0"/>
              </a:rPr>
              <a:t>INFORMATION </a:t>
            </a:r>
            <a:r>
              <a:rPr lang="en-US" sz="4400" dirty="0">
                <a:latin typeface="Calibri" panose="020F0502020204030204" pitchFamily="34" charset="0"/>
              </a:rPr>
              <a:t/>
            </a:r>
            <a:br>
              <a:rPr lang="en-US" sz="4400" dirty="0">
                <a:latin typeface="Calibri" panose="020F0502020204030204" pitchFamily="34" charset="0"/>
              </a:rPr>
            </a:br>
            <a:endParaRPr lang="en-US" dirty="0"/>
          </a:p>
        </p:txBody>
      </p:sp>
      <p:pic>
        <p:nvPicPr>
          <p:cNvPr id="5" name="Picture 2" descr="http://dycdhome.dycd.nycnet/SiteCollectionImages/BrandingImages/dycdHome_logo.png">
            <a:extLst>
              <a:ext uri="{FF2B5EF4-FFF2-40B4-BE49-F238E27FC236}">
                <a16:creationId xmlns:a16="http://schemas.microsoft.com/office/drawing/2014/main" xmlns="" id="{C71E530F-B913-4A64-9702-C2100BD0E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254" y="408750"/>
            <a:ext cx="2800946" cy="45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72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514601"/>
            <a:ext cx="6371927" cy="1752600"/>
          </a:xfrm>
        </p:spPr>
        <p:txBody>
          <a:bodyPr>
            <a:normAutofit/>
          </a:bodyPr>
          <a:lstStyle/>
          <a:p>
            <a:pPr marL="109728" indent="0" algn="ctr">
              <a:buNone/>
            </a:pPr>
            <a:r>
              <a:rPr lang="en-US" altLang="en-US" sz="6000" b="1" dirty="0">
                <a:latin typeface="Arial" panose="020B0604020202020204" pitchFamily="34" charset="0"/>
                <a:cs typeface="Arial" panose="020B0604020202020204" pitchFamily="34" charset="0"/>
              </a:rPr>
              <a:t>Questions?</a:t>
            </a:r>
            <a:endParaRPr lang="en-US" sz="6000" dirty="0"/>
          </a:p>
        </p:txBody>
      </p:sp>
      <p:sp>
        <p:nvSpPr>
          <p:cNvPr id="3" name="Slide Number Placeholder 2"/>
          <p:cNvSpPr>
            <a:spLocks noGrp="1"/>
          </p:cNvSpPr>
          <p:nvPr>
            <p:ph type="sldNum" sz="quarter" idx="12"/>
          </p:nvPr>
        </p:nvSpPr>
        <p:spPr/>
        <p:txBody>
          <a:bodyPr/>
          <a:lstStyle/>
          <a:p>
            <a:fld id="{8B5527A6-AF02-412A-8946-749C390A69D1}" type="slidenum">
              <a:rPr lang="en-US" smtClean="0"/>
              <a:t>18</a:t>
            </a:fld>
            <a:endParaRPr lang="en-US"/>
          </a:p>
        </p:txBody>
      </p:sp>
      <p:pic>
        <p:nvPicPr>
          <p:cNvPr id="5" name="Picture 2" descr="http://dycdhome.dycd.nycnet/SiteCollectionImages/BrandingImages/dycdHome_logo.png">
            <a:extLst>
              <a:ext uri="{FF2B5EF4-FFF2-40B4-BE49-F238E27FC236}">
                <a16:creationId xmlns:a16="http://schemas.microsoft.com/office/drawing/2014/main" xmlns="" id="{C71E530F-B913-4A64-9702-C2100BD0E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254" y="408750"/>
            <a:ext cx="2800946" cy="4590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95400" y="5029200"/>
            <a:ext cx="7315200" cy="461665"/>
          </a:xfrm>
          <a:prstGeom prst="rect">
            <a:avLst/>
          </a:prstGeom>
          <a:noFill/>
        </p:spPr>
        <p:txBody>
          <a:bodyPr wrap="square" rtlCol="0">
            <a:spAutoFit/>
          </a:bodyPr>
          <a:lstStyle/>
          <a:p>
            <a:pPr algn="ctr">
              <a:spcBef>
                <a:spcPct val="0"/>
              </a:spcBef>
            </a:pPr>
            <a:r>
              <a:rPr lang="en-US" altLang="en-US" sz="2400" dirty="0">
                <a:solidFill>
                  <a:srgbClr val="002060"/>
                </a:solidFill>
                <a:latin typeface="Arial" panose="020B0604020202020204" pitchFamily="34" charset="0"/>
                <a:cs typeface="Arial" panose="020B0604020202020204" pitchFamily="34" charset="0"/>
                <a:hlinkClick r:id="rId3"/>
              </a:rPr>
              <a:t>RFPquestions@dycd.nyc.gov</a:t>
            </a:r>
            <a:endParaRPr lang="en-US" alt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752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lstStyle/>
          <a:p>
            <a:pPr marL="566928" indent="-457200">
              <a:buFont typeface="Arial" panose="020B0604020202020204" pitchFamily="34" charset="0"/>
              <a:buChar char="•"/>
              <a:defRPr/>
            </a:pPr>
            <a:r>
              <a:rPr lang="en-US" sz="2800" dirty="0"/>
              <a:t>Welcome and Timeline</a:t>
            </a:r>
          </a:p>
          <a:p>
            <a:pPr marL="109728">
              <a:defRPr/>
            </a:pPr>
            <a:endParaRPr lang="en-US" sz="2800" dirty="0"/>
          </a:p>
          <a:p>
            <a:pPr marL="566928" indent="-457200">
              <a:buFont typeface="Arial" panose="020B0604020202020204" pitchFamily="34" charset="0"/>
              <a:buChar char="•"/>
              <a:defRPr/>
            </a:pPr>
            <a:r>
              <a:rPr lang="en-US" sz="2800" dirty="0"/>
              <a:t>Pre-Qualifying and Proposal Submission</a:t>
            </a:r>
          </a:p>
          <a:p>
            <a:pPr marL="566928" indent="-457200">
              <a:buFont typeface="Arial" panose="020B0604020202020204" pitchFamily="34" charset="0"/>
              <a:buChar char="•"/>
              <a:defRPr/>
            </a:pPr>
            <a:endParaRPr lang="en-US" sz="2800" dirty="0"/>
          </a:p>
          <a:p>
            <a:pPr marL="566928" indent="-457200">
              <a:buFont typeface="Arial" panose="020B0604020202020204" pitchFamily="34" charset="0"/>
              <a:buChar char="•"/>
              <a:defRPr/>
            </a:pPr>
            <a:r>
              <a:rPr lang="en-US" sz="2800" dirty="0"/>
              <a:t>Program Expectations</a:t>
            </a:r>
          </a:p>
          <a:p>
            <a:pPr marL="566928" indent="-457200">
              <a:buFont typeface="Arial" panose="020B0604020202020204" pitchFamily="34" charset="0"/>
              <a:buChar char="•"/>
              <a:defRPr/>
            </a:pPr>
            <a:endParaRPr lang="en-US" sz="2800" dirty="0"/>
          </a:p>
          <a:p>
            <a:pPr marL="566928" indent="-457200">
              <a:buFont typeface="Arial" panose="020B0604020202020204" pitchFamily="34" charset="0"/>
              <a:buChar char="•"/>
              <a:defRPr/>
            </a:pPr>
            <a:r>
              <a:rPr lang="en-US" sz="2800" dirty="0"/>
              <a:t>Post Award Requirements</a:t>
            </a:r>
          </a:p>
          <a:p>
            <a:pPr marL="109728">
              <a:defRPr/>
            </a:pPr>
            <a:endParaRPr lang="en-US" sz="2800" dirty="0"/>
          </a:p>
          <a:p>
            <a:pPr marL="566928" indent="-457200">
              <a:buFont typeface="Arial" panose="020B0604020202020204" pitchFamily="34" charset="0"/>
              <a:buChar char="•"/>
              <a:defRPr/>
            </a:pPr>
            <a:r>
              <a:rPr lang="en-US" sz="2800" dirty="0"/>
              <a:t>Question and Answer Session</a:t>
            </a:r>
          </a:p>
          <a:p>
            <a:endParaRPr lang="en-US" dirty="0"/>
          </a:p>
        </p:txBody>
      </p:sp>
      <p:sp>
        <p:nvSpPr>
          <p:cNvPr id="3" name="Slide Number Placeholder 2"/>
          <p:cNvSpPr>
            <a:spLocks noGrp="1"/>
          </p:cNvSpPr>
          <p:nvPr>
            <p:ph type="sldNum" sz="quarter" idx="12"/>
          </p:nvPr>
        </p:nvSpPr>
        <p:spPr/>
        <p:txBody>
          <a:bodyPr/>
          <a:lstStyle/>
          <a:p>
            <a:fld id="{8B5527A6-AF02-412A-8946-749C390A69D1}" type="slidenum">
              <a:rPr lang="en-US" smtClean="0"/>
              <a:t>2</a:t>
            </a:fld>
            <a:endParaRPr lang="en-US"/>
          </a:p>
        </p:txBody>
      </p:sp>
      <p:sp>
        <p:nvSpPr>
          <p:cNvPr id="4" name="Title 3"/>
          <p:cNvSpPr>
            <a:spLocks noGrp="1"/>
          </p:cNvSpPr>
          <p:nvPr>
            <p:ph type="title"/>
          </p:nvPr>
        </p:nvSpPr>
        <p:spPr>
          <a:xfrm>
            <a:off x="381000" y="209681"/>
            <a:ext cx="8153400" cy="1207957"/>
          </a:xfrm>
        </p:spPr>
        <p:txBody>
          <a:bodyPr>
            <a:normAutofit/>
          </a:bodyPr>
          <a:lstStyle/>
          <a:p>
            <a:r>
              <a:rPr lang="en-US" altLang="en-US" sz="4400" dirty="0">
                <a:latin typeface="Calibri" panose="020F0502020204030204" pitchFamily="34" charset="0"/>
                <a:cs typeface="Arial" panose="020B0604020202020204" pitchFamily="34" charset="0"/>
              </a:rPr>
              <a:t>Agenda</a:t>
            </a:r>
            <a:endParaRPr lang="en-US" sz="4400" dirty="0">
              <a:latin typeface="Calibri" panose="020F0502020204030204" pitchFamily="34" charset="0"/>
            </a:endParaRPr>
          </a:p>
        </p:txBody>
      </p:sp>
      <p:pic>
        <p:nvPicPr>
          <p:cNvPr id="5" name="Picture 2" descr="http://dycdhome.dycd.nycnet/SiteCollectionImages/BrandingImages/dycdHome_logo.png">
            <a:extLst>
              <a:ext uri="{FF2B5EF4-FFF2-40B4-BE49-F238E27FC236}">
                <a16:creationId xmlns:a16="http://schemas.microsoft.com/office/drawing/2014/main" xmlns="" id="{A60E91D2-4386-41EE-A00F-A58669214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195" y="209681"/>
            <a:ext cx="2810352" cy="46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6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marL="452628" indent="-342900">
              <a:lnSpc>
                <a:spcPct val="200000"/>
              </a:lnSpc>
              <a:buFont typeface="Arial" panose="020B0604020202020204" pitchFamily="34" charset="0"/>
              <a:buChar char="•"/>
              <a:defRPr/>
            </a:pPr>
            <a:r>
              <a:rPr lang="en-US" sz="8000" dirty="0" smtClean="0"/>
              <a:t>Proposal Due Date: </a:t>
            </a:r>
            <a:r>
              <a:rPr lang="en-US" sz="8000" b="1" dirty="0" smtClean="0"/>
              <a:t>January 17, 2019 at 2:00 pm</a:t>
            </a:r>
          </a:p>
          <a:p>
            <a:pPr marL="452628" indent="-342900">
              <a:lnSpc>
                <a:spcPct val="200000"/>
              </a:lnSpc>
              <a:buFont typeface="Arial" panose="020B0604020202020204" pitchFamily="34" charset="0"/>
              <a:buChar char="•"/>
              <a:defRPr/>
            </a:pPr>
            <a:r>
              <a:rPr lang="en-US" sz="8000" dirty="0" smtClean="0"/>
              <a:t>Award </a:t>
            </a:r>
            <a:r>
              <a:rPr lang="en-US" sz="8000" dirty="0"/>
              <a:t>Announcement: </a:t>
            </a:r>
            <a:r>
              <a:rPr lang="en-US" sz="8000" b="1" dirty="0" smtClean="0"/>
              <a:t>Spring 2019</a:t>
            </a:r>
            <a:endParaRPr lang="en-US" sz="8000" b="1" dirty="0"/>
          </a:p>
          <a:p>
            <a:pPr marL="452628" indent="-342900">
              <a:lnSpc>
                <a:spcPct val="200000"/>
              </a:lnSpc>
              <a:buFont typeface="Arial" panose="020B0604020202020204" pitchFamily="34" charset="0"/>
              <a:buChar char="•"/>
              <a:defRPr/>
            </a:pPr>
            <a:r>
              <a:rPr lang="en-US" sz="8000" dirty="0"/>
              <a:t>Contract Term: </a:t>
            </a:r>
            <a:r>
              <a:rPr lang="en-US" sz="8000" b="1" dirty="0" smtClean="0"/>
              <a:t>May </a:t>
            </a:r>
            <a:r>
              <a:rPr lang="en-US" sz="8000" b="1" dirty="0"/>
              <a:t>1, 2019 – June 30, </a:t>
            </a:r>
            <a:r>
              <a:rPr lang="en-US" sz="8000" b="1" dirty="0" smtClean="0"/>
              <a:t>2022 </a:t>
            </a:r>
            <a:endParaRPr lang="en-US" sz="8000" b="1" dirty="0"/>
          </a:p>
          <a:p>
            <a:pPr marL="566928" lvl="1">
              <a:lnSpc>
                <a:spcPct val="200000"/>
              </a:lnSpc>
              <a:defRPr/>
            </a:pPr>
            <a:r>
              <a:rPr lang="en-US" sz="7600" dirty="0"/>
              <a:t>(with an Option for DYCD to Renew for up to </a:t>
            </a:r>
            <a:r>
              <a:rPr lang="en-US" sz="7600" dirty="0" smtClean="0"/>
              <a:t>three additional years</a:t>
            </a:r>
            <a:r>
              <a:rPr lang="en-US" sz="7600" dirty="0"/>
              <a:t>)</a:t>
            </a:r>
          </a:p>
          <a:p>
            <a:pPr marL="452628" indent="-342900">
              <a:lnSpc>
                <a:spcPct val="200000"/>
              </a:lnSpc>
              <a:buFont typeface="Arial" panose="020B0604020202020204" pitchFamily="34" charset="0"/>
              <a:buChar char="•"/>
              <a:defRPr/>
            </a:pPr>
            <a:r>
              <a:rPr lang="en-US" sz="8000" dirty="0"/>
              <a:t>Questions: </a:t>
            </a:r>
            <a:r>
              <a:rPr lang="en-US" sz="8000" dirty="0">
                <a:hlinkClick r:id="rId2"/>
              </a:rPr>
              <a:t>RFPquestions@dycd.nyc.gov</a:t>
            </a:r>
            <a:r>
              <a:rPr lang="en-US" sz="8000" dirty="0"/>
              <a:t>  </a:t>
            </a:r>
          </a:p>
          <a:p>
            <a:pPr marL="566928" lvl="1">
              <a:lnSpc>
                <a:spcPct val="200000"/>
              </a:lnSpc>
              <a:defRPr/>
            </a:pPr>
            <a:r>
              <a:rPr lang="en-US" sz="7600" dirty="0"/>
              <a:t>(Questions must be received by </a:t>
            </a:r>
            <a:r>
              <a:rPr lang="en-US" sz="7600" dirty="0" smtClean="0"/>
              <a:t>January 10, 2019)</a:t>
            </a:r>
            <a:endParaRPr lang="en-US" sz="7600" dirty="0"/>
          </a:p>
          <a:p>
            <a:endParaRPr lang="en-US" dirty="0"/>
          </a:p>
        </p:txBody>
      </p:sp>
      <p:sp>
        <p:nvSpPr>
          <p:cNvPr id="3" name="Slide Number Placeholder 2"/>
          <p:cNvSpPr>
            <a:spLocks noGrp="1"/>
          </p:cNvSpPr>
          <p:nvPr>
            <p:ph type="sldNum" sz="quarter" idx="12"/>
          </p:nvPr>
        </p:nvSpPr>
        <p:spPr/>
        <p:txBody>
          <a:bodyPr/>
          <a:lstStyle/>
          <a:p>
            <a:fld id="{8B5527A6-AF02-412A-8946-749C390A69D1}" type="slidenum">
              <a:rPr lang="en-US" smtClean="0"/>
              <a:t>3</a:t>
            </a:fld>
            <a:endParaRPr lang="en-US"/>
          </a:p>
        </p:txBody>
      </p:sp>
      <p:sp>
        <p:nvSpPr>
          <p:cNvPr id="4" name="Title 3"/>
          <p:cNvSpPr>
            <a:spLocks noGrp="1"/>
          </p:cNvSpPr>
          <p:nvPr>
            <p:ph type="title"/>
          </p:nvPr>
        </p:nvSpPr>
        <p:spPr>
          <a:xfrm>
            <a:off x="304800" y="304801"/>
            <a:ext cx="8382000" cy="838199"/>
          </a:xfrm>
        </p:spPr>
        <p:txBody>
          <a:bodyPr>
            <a:normAutofit/>
          </a:bodyPr>
          <a:lstStyle/>
          <a:p>
            <a:r>
              <a:rPr lang="en-US" sz="4400" i="1" dirty="0">
                <a:latin typeface="Calibri" panose="020F0502020204030204" pitchFamily="34" charset="0"/>
              </a:rPr>
              <a:t>Timeline</a:t>
            </a:r>
            <a:endParaRPr lang="en-US" i="1" dirty="0">
              <a:latin typeface="Calibri" panose="020F0502020204030204" pitchFamily="34" charset="0"/>
            </a:endParaRPr>
          </a:p>
        </p:txBody>
      </p:sp>
      <p:pic>
        <p:nvPicPr>
          <p:cNvPr id="5" name="Picture 2" descr="http://dycdhome.dycd.nycnet/SiteCollectionImages/BrandingImages/dycdHome_logo.png">
            <a:extLst>
              <a:ext uri="{FF2B5EF4-FFF2-40B4-BE49-F238E27FC236}">
                <a16:creationId xmlns:a16="http://schemas.microsoft.com/office/drawing/2014/main" xmlns="" id="{A60E91D2-4386-41EE-A00F-A58669214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195" y="209681"/>
            <a:ext cx="2810352" cy="46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73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pPr/>
              <a:t>4</a:t>
            </a:fld>
            <a:endParaRPr lang="en-US" dirty="0"/>
          </a:p>
        </p:txBody>
      </p:sp>
      <p:sp>
        <p:nvSpPr>
          <p:cNvPr id="3" name="Subtitle 2"/>
          <p:cNvSpPr>
            <a:spLocks noGrp="1"/>
          </p:cNvSpPr>
          <p:nvPr>
            <p:ph type="subTitle" idx="1"/>
          </p:nvPr>
        </p:nvSpPr>
        <p:spPr/>
        <p:txBody>
          <a:bodyPr/>
          <a:lstStyle/>
          <a:p>
            <a:r>
              <a:rPr lang="en-US" dirty="0"/>
              <a:t>PROPOSING IN HHS ACCELERATOR</a:t>
            </a:r>
          </a:p>
        </p:txBody>
      </p:sp>
      <p:sp>
        <p:nvSpPr>
          <p:cNvPr id="6" name="Content Placeholder 5"/>
          <p:cNvSpPr>
            <a:spLocks noGrp="1"/>
          </p:cNvSpPr>
          <p:nvPr>
            <p:ph sz="quarter" idx="13"/>
          </p:nvPr>
        </p:nvSpPr>
        <p:spPr/>
        <p:txBody>
          <a:bodyPr>
            <a:normAutofit/>
          </a:bodyPr>
          <a:lstStyle/>
          <a:p>
            <a:r>
              <a:rPr lang="en-US" dirty="0"/>
              <a:t>The HHS Accelerator System was launched to simplify and improve the competitive contract process for Health and Human Service providers.</a:t>
            </a:r>
          </a:p>
          <a:p>
            <a:endParaRPr lang="en-US" dirty="0"/>
          </a:p>
        </p:txBody>
      </p:sp>
      <p:sp>
        <p:nvSpPr>
          <p:cNvPr id="5" name="Rectangle 4"/>
          <p:cNvSpPr/>
          <p:nvPr/>
        </p:nvSpPr>
        <p:spPr>
          <a:xfrm>
            <a:off x="4876800" y="2364903"/>
            <a:ext cx="3886200" cy="3502497"/>
          </a:xfrm>
          <a:prstGeom prst="rect">
            <a:avLst/>
          </a:prstGeom>
        </p:spPr>
        <p:txBody>
          <a:bodyPr wrap="square">
            <a:spAutoFit/>
          </a:bodyPr>
          <a:lstStyle/>
          <a:p>
            <a:pPr marL="285750" lvl="0" indent="-28575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Agencies publish all Request for Proposals (RFP) Documents in the HHS Accelerator System. </a:t>
            </a:r>
          </a:p>
          <a:p>
            <a:pPr marL="285750" lvl="0" indent="-28575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lvl="0" indent="-28575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Prequalified providers approved for relevant Services are “Eligible to Propose” and can submit proposal(s) after RFPs are released.</a:t>
            </a:r>
          </a:p>
          <a:p>
            <a:pPr marL="285750" lvl="0" indent="-28575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lvl="0" indent="-285750" fontAlgn="base">
              <a:spcBef>
                <a:spcPct val="20000"/>
              </a:spcBef>
              <a:spcAft>
                <a:spcPct val="0"/>
              </a:spcAft>
              <a:buFont typeface="Arial" panose="020B0604020202020204" pitchFamily="34" charset="0"/>
              <a:buChar char="•"/>
            </a:pPr>
            <a:r>
              <a:rPr lang="en-US" sz="1600" u="sng" dirty="0">
                <a:solidFill>
                  <a:srgbClr val="333333"/>
                </a:solidFill>
                <a:latin typeface="Franklin Gothic Medium" panose="020B0603020102020204" pitchFamily="34" charset="0"/>
              </a:rPr>
              <a:t>Providers must submit proposals through the HHS Accelerator System by the proposal due date and time (2 pm).</a:t>
            </a:r>
          </a:p>
          <a:p>
            <a:pPr lvl="0" fontAlgn="base">
              <a:spcBef>
                <a:spcPct val="20000"/>
              </a:spcBef>
              <a:spcAft>
                <a:spcPct val="0"/>
              </a:spcAft>
            </a:pPr>
            <a:endParaRPr lang="en-US" sz="1400" u="sng" dirty="0">
              <a:solidFill>
                <a:srgbClr val="333333"/>
              </a:solidFill>
              <a:latin typeface="Franklin Gothic Medium" panose="020B0603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152" r="5916"/>
          <a:stretch/>
        </p:blipFill>
        <p:spPr>
          <a:xfrm>
            <a:off x="685800" y="2369216"/>
            <a:ext cx="3962400" cy="3117184"/>
          </a:xfrm>
          <a:prstGeom prst="rect">
            <a:avLst/>
          </a:prstGeom>
          <a:ln w="12700">
            <a:solidFill>
              <a:srgbClr val="7F7F7F"/>
            </a:solidFill>
          </a:ln>
          <a:effectLst>
            <a:outerShdw blurRad="50800" dist="50800" dir="8100000" algn="tr" rotWithShape="0">
              <a:prstClr val="black">
                <a:alpha val="37000"/>
              </a:prstClr>
            </a:outerShdw>
          </a:effectLst>
        </p:spPr>
      </p:pic>
      <p:sp>
        <p:nvSpPr>
          <p:cNvPr id="8" name="TextBox 7"/>
          <p:cNvSpPr txBox="1"/>
          <p:nvPr/>
        </p:nvSpPr>
        <p:spPr>
          <a:xfrm>
            <a:off x="2971800" y="5791200"/>
            <a:ext cx="4038600" cy="923330"/>
          </a:xfrm>
          <a:prstGeom prst="rect">
            <a:avLst/>
          </a:prstGeom>
          <a:noFill/>
        </p:spPr>
        <p:txBody>
          <a:bodyPr wrap="square" rtlCol="0">
            <a:spAutoFit/>
          </a:bodyPr>
          <a:lstStyle/>
          <a:p>
            <a:pPr algn="ctr"/>
            <a:r>
              <a:rPr lang="en-US" dirty="0">
                <a:solidFill>
                  <a:srgbClr val="548DD4"/>
                </a:solidFill>
                <a:latin typeface="Franklin Gothic Demi" panose="020B0703020102020204" pitchFamily="34" charset="0"/>
              </a:rPr>
              <a:t>Need Help? </a:t>
            </a:r>
          </a:p>
          <a:p>
            <a:pPr algn="ctr"/>
            <a:r>
              <a:rPr lang="en-US" dirty="0">
                <a:latin typeface="Franklin Gothic Book" panose="020B0503020102020204" pitchFamily="34" charset="0"/>
              </a:rPr>
              <a:t>Contact: </a:t>
            </a:r>
            <a:r>
              <a:rPr lang="en-US" dirty="0">
                <a:latin typeface="Franklin Gothic Book" panose="020B0503020102020204" pitchFamily="34" charset="0"/>
                <a:hlinkClick r:id="rId3"/>
              </a:rPr>
              <a:t>help@mocs.nyc.gov</a:t>
            </a:r>
            <a:r>
              <a:rPr lang="en-US" dirty="0">
                <a:latin typeface="Franklin Gothic Book" panose="020B0503020102020204" pitchFamily="34" charset="0"/>
              </a:rPr>
              <a:t> </a:t>
            </a:r>
          </a:p>
          <a:p>
            <a:pPr algn="ctr"/>
            <a:endParaRPr lang="en-US" dirty="0">
              <a:latin typeface="Franklin Gothic Book" panose="020B0503020102020204" pitchFamily="34" charset="0"/>
            </a:endParaRPr>
          </a:p>
        </p:txBody>
      </p:sp>
    </p:spTree>
    <p:extLst>
      <p:ext uri="{BB962C8B-B14F-4D97-AF65-F5344CB8AC3E}">
        <p14:creationId xmlns:p14="http://schemas.microsoft.com/office/powerpoint/2010/main" val="274938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407091"/>
          </a:xfrm>
        </p:spPr>
        <p:txBody>
          <a:bodyPr>
            <a:normAutofit/>
          </a:bodyPr>
          <a:lstStyle/>
          <a:p>
            <a:pPr marL="109728" lvl="0" indent="0">
              <a:buNone/>
            </a:pPr>
            <a:r>
              <a:rPr lang="en-US" sz="2000" b="1" dirty="0" smtClean="0"/>
              <a:t>Horizon Program Concept Paper was released on 10/5/18</a:t>
            </a:r>
          </a:p>
          <a:p>
            <a:pPr lvl="0"/>
            <a:endParaRPr lang="en-US" sz="2000" b="1" dirty="0" smtClean="0"/>
          </a:p>
          <a:p>
            <a:pPr lvl="0"/>
            <a:r>
              <a:rPr lang="en-US" sz="2000" b="1" dirty="0" smtClean="0"/>
              <a:t>Cultural competence </a:t>
            </a:r>
            <a:r>
              <a:rPr lang="en-US" sz="2000" dirty="0" smtClean="0"/>
              <a:t>: we elaborated on the language on cultural competence in response to comments received, and, to emphasize these points, moved the expectation regarding “expert” staff to a separate paragraph</a:t>
            </a:r>
          </a:p>
          <a:p>
            <a:pPr marL="109728" lvl="0" indent="0">
              <a:buNone/>
            </a:pPr>
            <a:endParaRPr lang="en-US" sz="2000" dirty="0" smtClean="0"/>
          </a:p>
          <a:p>
            <a:r>
              <a:rPr lang="en-US" sz="2000" b="1" dirty="0" smtClean="0"/>
              <a:t>Restorative Justice </a:t>
            </a:r>
            <a:r>
              <a:rPr lang="en-US" sz="2000" dirty="0" smtClean="0"/>
              <a:t>: this was added to the list of required program content areas as a result of comments from several different organizations</a:t>
            </a:r>
          </a:p>
          <a:p>
            <a:pPr marL="109728" indent="0">
              <a:buNone/>
            </a:pPr>
            <a:endParaRPr lang="en-US" sz="2000" dirty="0" smtClean="0"/>
          </a:p>
          <a:p>
            <a:r>
              <a:rPr lang="en-US" sz="2000" b="1" dirty="0" smtClean="0"/>
              <a:t>Program Director qualifications : </a:t>
            </a:r>
            <a:r>
              <a:rPr lang="en-US" sz="2000" dirty="0" smtClean="0"/>
              <a:t> We changed the proposed requirement from a Master’s degree to a Bachelor’s degree </a:t>
            </a:r>
          </a:p>
          <a:p>
            <a:endParaRPr lang="en-US" dirty="0"/>
          </a:p>
        </p:txBody>
      </p:sp>
      <p:sp>
        <p:nvSpPr>
          <p:cNvPr id="3" name="Slide Number Placeholder 2"/>
          <p:cNvSpPr>
            <a:spLocks noGrp="1"/>
          </p:cNvSpPr>
          <p:nvPr>
            <p:ph type="sldNum" sz="quarter" idx="12"/>
          </p:nvPr>
        </p:nvSpPr>
        <p:spPr/>
        <p:txBody>
          <a:bodyPr/>
          <a:lstStyle/>
          <a:p>
            <a:fld id="{8B5527A6-AF02-412A-8946-749C390A69D1}" type="slidenum">
              <a:rPr lang="en-US" smtClean="0"/>
              <a:t>5</a:t>
            </a:fld>
            <a:endParaRPr lang="en-US"/>
          </a:p>
        </p:txBody>
      </p:sp>
      <p:sp>
        <p:nvSpPr>
          <p:cNvPr id="4" name="Title 3"/>
          <p:cNvSpPr>
            <a:spLocks noGrp="1"/>
          </p:cNvSpPr>
          <p:nvPr>
            <p:ph type="title"/>
          </p:nvPr>
        </p:nvSpPr>
        <p:spPr>
          <a:xfrm>
            <a:off x="457200" y="274638"/>
            <a:ext cx="6019800" cy="868362"/>
          </a:xfrm>
        </p:spPr>
        <p:txBody>
          <a:bodyPr>
            <a:normAutofit/>
          </a:bodyPr>
          <a:lstStyle/>
          <a:p>
            <a:r>
              <a:rPr lang="en-US" sz="2800" i="1" dirty="0" smtClean="0">
                <a:latin typeface="Calibri" panose="020F0502020204030204" pitchFamily="34" charset="0"/>
              </a:rPr>
              <a:t>Feedback to Horizon Concept Paper</a:t>
            </a:r>
            <a:endParaRPr lang="en-US" sz="2800" i="1" dirty="0">
              <a:latin typeface="Calibri" panose="020F0502020204030204" pitchFamily="34" charset="0"/>
            </a:endParaRPr>
          </a:p>
        </p:txBody>
      </p:sp>
      <p:pic>
        <p:nvPicPr>
          <p:cNvPr id="5" name="Picture 2" descr="http://dycdhome.dycd.nycnet/SiteCollectionImages/BrandingImages/dycdHome_logo.png">
            <a:extLst>
              <a:ext uri="{FF2B5EF4-FFF2-40B4-BE49-F238E27FC236}">
                <a16:creationId xmlns:a16="http://schemas.microsoft.com/office/drawing/2014/main" xmlns="" id="{A60E91D2-4386-41EE-A00F-A58669214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195" y="209681"/>
            <a:ext cx="2810352" cy="46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74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93192"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8B5527A6-AF02-412A-8946-749C390A69D1}" type="slidenum">
              <a:rPr lang="en-US" smtClean="0"/>
              <a:t>6</a:t>
            </a:fld>
            <a:endParaRPr lang="en-US"/>
          </a:p>
        </p:txBody>
      </p:sp>
      <p:sp>
        <p:nvSpPr>
          <p:cNvPr id="2" name="Title 1"/>
          <p:cNvSpPr>
            <a:spLocks noGrp="1"/>
          </p:cNvSpPr>
          <p:nvPr>
            <p:ph type="title"/>
          </p:nvPr>
        </p:nvSpPr>
        <p:spPr>
          <a:xfrm>
            <a:off x="513853" y="544641"/>
            <a:ext cx="8229600" cy="792162"/>
          </a:xfrm>
        </p:spPr>
        <p:txBody>
          <a:bodyPr>
            <a:normAutofit/>
          </a:bodyPr>
          <a:lstStyle/>
          <a:p>
            <a:r>
              <a:rPr lang="en-US" sz="3200" i="1" dirty="0">
                <a:latin typeface="Calibri" panose="020F0502020204030204" pitchFamily="34" charset="0"/>
              </a:rPr>
              <a:t>Programming at Horizon</a:t>
            </a:r>
          </a:p>
        </p:txBody>
      </p:sp>
      <p:sp>
        <p:nvSpPr>
          <p:cNvPr id="5" name="TextBox 4"/>
          <p:cNvSpPr txBox="1"/>
          <p:nvPr/>
        </p:nvSpPr>
        <p:spPr>
          <a:xfrm>
            <a:off x="765175" y="2608917"/>
            <a:ext cx="7924800" cy="646331"/>
          </a:xfrm>
          <a:prstGeom prst="rect">
            <a:avLst/>
          </a:prstGeom>
          <a:noFill/>
        </p:spPr>
        <p:txBody>
          <a:bodyPr wrap="square" rtlCol="0">
            <a:spAutoFit/>
          </a:bodyPr>
          <a:lstStyle/>
          <a:p>
            <a:r>
              <a:rPr lang="en-US" dirty="0">
                <a:latin typeface="Calibri" panose="020F0502020204030204" pitchFamily="34" charset="0"/>
              </a:rPr>
              <a:t> </a:t>
            </a:r>
          </a:p>
          <a:p>
            <a:endParaRPr lang="en-US" dirty="0">
              <a:latin typeface="Calibri" panose="020F0502020204030204" pitchFamily="34" charset="0"/>
            </a:endParaRPr>
          </a:p>
        </p:txBody>
      </p:sp>
      <p:sp>
        <p:nvSpPr>
          <p:cNvPr id="6" name="TextBox 5"/>
          <p:cNvSpPr txBox="1"/>
          <p:nvPr/>
        </p:nvSpPr>
        <p:spPr>
          <a:xfrm>
            <a:off x="454025" y="2036142"/>
            <a:ext cx="8305800" cy="3785652"/>
          </a:xfrm>
          <a:prstGeom prst="rect">
            <a:avLst/>
          </a:prstGeom>
          <a:noFill/>
        </p:spPr>
        <p:txBody>
          <a:bodyPr wrap="square" rtlCol="0">
            <a:spAutoFit/>
          </a:bodyPr>
          <a:lstStyle/>
          <a:p>
            <a:pPr algn="ctr"/>
            <a:r>
              <a:rPr lang="en-US" sz="2000" b="1" dirty="0">
                <a:latin typeface="Calibri" panose="020F0502020204030204" pitchFamily="34" charset="0"/>
              </a:rPr>
              <a:t>This RFP comprises one single competition, for one contract award to be located at the Horizon Juvenile Center on 560 Brook Avenue, Bronx NY.  </a:t>
            </a:r>
          </a:p>
          <a:p>
            <a:endParaRPr lang="en-US" sz="2000" b="1" dirty="0">
              <a:latin typeface="Calibri" panose="020F0502020204030204" pitchFamily="34" charset="0"/>
            </a:endParaRPr>
          </a:p>
          <a:p>
            <a:pPr algn="ctr"/>
            <a:r>
              <a:rPr lang="en-US" sz="2000" b="1" dirty="0">
                <a:latin typeface="Calibri" panose="020F0502020204030204" pitchFamily="34" charset="0"/>
              </a:rPr>
              <a:t>Program Start Up Period:  </a:t>
            </a:r>
            <a:r>
              <a:rPr lang="en-US" sz="2000" dirty="0">
                <a:latin typeface="Calibri" panose="020F0502020204030204" pitchFamily="34" charset="0"/>
              </a:rPr>
              <a:t>May 1, 2019-June 30, 2019</a:t>
            </a:r>
          </a:p>
          <a:p>
            <a:pPr algn="ctr"/>
            <a:r>
              <a:rPr lang="en-US" sz="2000" b="1" dirty="0">
                <a:latin typeface="Calibri" panose="020F0502020204030204" pitchFamily="34" charset="0"/>
              </a:rPr>
              <a:t>Full Implementation Direct Services Start Date:  </a:t>
            </a:r>
            <a:r>
              <a:rPr lang="en-US" sz="2000" dirty="0">
                <a:latin typeface="Calibri" panose="020F0502020204030204" pitchFamily="34" charset="0"/>
              </a:rPr>
              <a:t>July 1, 2019</a:t>
            </a:r>
          </a:p>
          <a:p>
            <a:pPr algn="ctr"/>
            <a:endParaRPr lang="en-US" sz="2000" b="1" dirty="0">
              <a:latin typeface="Calibri" panose="020F0502020204030204" pitchFamily="34" charset="0"/>
            </a:endParaRPr>
          </a:p>
          <a:p>
            <a:pPr algn="ctr"/>
            <a:r>
              <a:rPr lang="en-US" sz="2000" b="1" dirty="0">
                <a:latin typeface="Calibri" panose="020F0502020204030204" pitchFamily="34" charset="0"/>
              </a:rPr>
              <a:t>Anticipated Funding</a:t>
            </a:r>
          </a:p>
          <a:p>
            <a:pPr algn="ctr"/>
            <a:r>
              <a:rPr lang="en-US" sz="2000" dirty="0">
                <a:latin typeface="Calibri" panose="020F0502020204030204" pitchFamily="34" charset="0"/>
              </a:rPr>
              <a:t>May 1, 2019-June 30, 2019: </a:t>
            </a:r>
            <a:r>
              <a:rPr lang="en-US" sz="2000" b="1" dirty="0">
                <a:latin typeface="Calibri" panose="020F0502020204030204" pitchFamily="34" charset="0"/>
              </a:rPr>
              <a:t>$99,167 </a:t>
            </a:r>
          </a:p>
          <a:p>
            <a:pPr algn="ctr"/>
            <a:r>
              <a:rPr lang="en-US" sz="2000" dirty="0">
                <a:latin typeface="Calibri" panose="020F0502020204030204" pitchFamily="34" charset="0"/>
              </a:rPr>
              <a:t>July 1, 2019 to June 30, 2022:  </a:t>
            </a:r>
            <a:r>
              <a:rPr lang="en-US" sz="2000" b="1" dirty="0">
                <a:latin typeface="Calibri" panose="020F0502020204030204" pitchFamily="34" charset="0"/>
              </a:rPr>
              <a:t>$595,000 annually </a:t>
            </a:r>
          </a:p>
          <a:p>
            <a:endParaRPr lang="en-US" sz="2000" b="1" i="1" dirty="0">
              <a:latin typeface="Calibri" panose="020F0502020204030204" pitchFamily="34" charset="0"/>
            </a:endParaRPr>
          </a:p>
          <a:p>
            <a:r>
              <a:rPr lang="en-US" sz="2000" b="1" i="1" dirty="0">
                <a:latin typeface="Calibri" panose="020F0502020204030204" pitchFamily="34" charset="0"/>
              </a:rPr>
              <a:t> </a:t>
            </a:r>
            <a:endParaRPr lang="en-US" sz="2000" i="1" dirty="0">
              <a:latin typeface="Calibri" panose="020F0502020204030204" pitchFamily="34" charset="0"/>
            </a:endParaRPr>
          </a:p>
          <a:p>
            <a:endParaRPr lang="en-US" sz="2000" i="1" dirty="0">
              <a:latin typeface="Calibri" panose="020F0502020204030204" pitchFamily="34" charset="0"/>
            </a:endParaRPr>
          </a:p>
        </p:txBody>
      </p:sp>
      <p:sp>
        <p:nvSpPr>
          <p:cNvPr id="7" name="AutoShape 2" descr="Image result for goa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goa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Image result for goal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descr="http://dycdhome.dycd.nycnet/SiteCollectionImages/BrandingImages/dycdHome_logo.png">
            <a:extLst>
              <a:ext uri="{FF2B5EF4-FFF2-40B4-BE49-F238E27FC236}">
                <a16:creationId xmlns:a16="http://schemas.microsoft.com/office/drawing/2014/main" xmlns="" id="{1EEF52B9-4DD0-41CF-8EC7-8FDC3CCFB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0507"/>
            <a:ext cx="2971800" cy="48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66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23896"/>
            <a:ext cx="8229600" cy="2722432"/>
          </a:xfrm>
        </p:spPr>
        <p:txBody>
          <a:bodyPr>
            <a:normAutofit/>
          </a:bodyPr>
          <a:lstStyle/>
          <a:p>
            <a:pPr marL="393192"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8B5527A6-AF02-412A-8946-749C390A69D1}" type="slidenum">
              <a:rPr lang="en-US" smtClean="0"/>
              <a:t>7</a:t>
            </a:fld>
            <a:endParaRPr lang="en-US"/>
          </a:p>
        </p:txBody>
      </p:sp>
      <p:sp>
        <p:nvSpPr>
          <p:cNvPr id="2" name="Title 1"/>
          <p:cNvSpPr>
            <a:spLocks noGrp="1"/>
          </p:cNvSpPr>
          <p:nvPr>
            <p:ph type="title"/>
          </p:nvPr>
        </p:nvSpPr>
        <p:spPr>
          <a:xfrm>
            <a:off x="457200" y="274638"/>
            <a:ext cx="8229600" cy="792162"/>
          </a:xfrm>
        </p:spPr>
        <p:txBody>
          <a:bodyPr>
            <a:normAutofit/>
          </a:bodyPr>
          <a:lstStyle/>
          <a:p>
            <a:r>
              <a:rPr lang="en-US" sz="3200" i="1" dirty="0">
                <a:latin typeface="Calibri" panose="020F0502020204030204" pitchFamily="34" charset="0"/>
              </a:rPr>
              <a:t>Horizon Program</a:t>
            </a:r>
          </a:p>
        </p:txBody>
      </p:sp>
      <p:sp>
        <p:nvSpPr>
          <p:cNvPr id="5" name="TextBox 4"/>
          <p:cNvSpPr txBox="1"/>
          <p:nvPr/>
        </p:nvSpPr>
        <p:spPr>
          <a:xfrm>
            <a:off x="612775" y="1066800"/>
            <a:ext cx="7924800" cy="2369880"/>
          </a:xfrm>
          <a:prstGeom prst="rect">
            <a:avLst/>
          </a:prstGeom>
          <a:noFill/>
        </p:spPr>
        <p:txBody>
          <a:bodyPr wrap="square" rtlCol="0">
            <a:spAutoFit/>
          </a:bodyPr>
          <a:lstStyle/>
          <a:p>
            <a:r>
              <a:rPr lang="en-US" sz="1600" dirty="0">
                <a:latin typeface="Calibri" panose="020F0502020204030204" pitchFamily="34" charset="0"/>
              </a:rPr>
              <a:t>A high quality program offering a diverse array of activities for all available youth residing in the facility.  Activities must cultivate supportive relationships, foster social/emotional well-being and offer opportunities to build life skills and explore career options.  Programmatic offerings should be reflective of youth interests, build on their strengths and offer opportunities for family engagement wherever possible.  The program must effectively collaborate with all on-site partners to ensure efficient implementation of services and administrative operations.</a:t>
            </a:r>
          </a:p>
          <a:p>
            <a:endParaRPr lang="en-US" dirty="0">
              <a:latin typeface="Calibri" panose="020F0502020204030204" pitchFamily="34" charset="0"/>
            </a:endParaRPr>
          </a:p>
          <a:p>
            <a:r>
              <a:rPr lang="en-US" b="1" dirty="0">
                <a:latin typeface="Calibri" panose="020F0502020204030204" pitchFamily="34" charset="0"/>
              </a:rPr>
              <a:t>Main Program Features</a:t>
            </a:r>
          </a:p>
        </p:txBody>
      </p:sp>
      <p:sp>
        <p:nvSpPr>
          <p:cNvPr id="7" name="AutoShape 2" descr="Image result for goa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goa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Image result for goal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Rounded Corners 12">
            <a:extLst>
              <a:ext uri="{FF2B5EF4-FFF2-40B4-BE49-F238E27FC236}">
                <a16:creationId xmlns:a16="http://schemas.microsoft.com/office/drawing/2014/main" xmlns="" id="{43A68957-90EE-450A-BE6A-8561EA46135A}"/>
              </a:ext>
            </a:extLst>
          </p:cNvPr>
          <p:cNvSpPr/>
          <p:nvPr/>
        </p:nvSpPr>
        <p:spPr>
          <a:xfrm>
            <a:off x="606812" y="3669194"/>
            <a:ext cx="2784504" cy="1828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rPr>
              <a:t>Required Activity Categories</a:t>
            </a:r>
          </a:p>
          <a:p>
            <a:pPr marL="285750" indent="-285750">
              <a:buFont typeface="Arial" panose="020B0604020202020204" pitchFamily="34" charset="0"/>
              <a:buChar char="•"/>
            </a:pPr>
            <a:r>
              <a:rPr lang="en-US" sz="1600" dirty="0">
                <a:latin typeface="Calibri" panose="020F0502020204030204" pitchFamily="34" charset="0"/>
              </a:rPr>
              <a:t>Restorative Justice</a:t>
            </a:r>
          </a:p>
          <a:p>
            <a:pPr marL="285750" indent="-285750">
              <a:buFont typeface="Arial" panose="020B0604020202020204" pitchFamily="34" charset="0"/>
              <a:buChar char="•"/>
            </a:pPr>
            <a:r>
              <a:rPr lang="en-US" sz="1600" dirty="0">
                <a:latin typeface="Calibri" panose="020F0502020204030204" pitchFamily="34" charset="0"/>
              </a:rPr>
              <a:t>Career Pathways</a:t>
            </a:r>
            <a:endParaRPr lang="en-US" sz="1600" dirty="0"/>
          </a:p>
          <a:p>
            <a:pPr marL="285750" indent="-285750">
              <a:buFont typeface="Arial" panose="020B0604020202020204" pitchFamily="34" charset="0"/>
              <a:buChar char="•"/>
            </a:pPr>
            <a:r>
              <a:rPr lang="en-US" sz="1600" dirty="0">
                <a:latin typeface="Calibri" panose="020F0502020204030204" pitchFamily="34" charset="0"/>
              </a:rPr>
              <a:t>Enrichment </a:t>
            </a:r>
          </a:p>
          <a:p>
            <a:pPr marL="285750" indent="-285750">
              <a:buFont typeface="Arial" panose="020B0604020202020204" pitchFamily="34" charset="0"/>
              <a:buChar char="•"/>
            </a:pPr>
            <a:r>
              <a:rPr lang="en-US" sz="1600" dirty="0">
                <a:latin typeface="Calibri" panose="020F0502020204030204" pitchFamily="34" charset="0"/>
              </a:rPr>
              <a:t>Life Skills/Leadership Development</a:t>
            </a:r>
          </a:p>
        </p:txBody>
      </p:sp>
      <p:sp>
        <p:nvSpPr>
          <p:cNvPr id="16" name="Rectangle: Rounded Corners 15">
            <a:extLst>
              <a:ext uri="{FF2B5EF4-FFF2-40B4-BE49-F238E27FC236}">
                <a16:creationId xmlns:a16="http://schemas.microsoft.com/office/drawing/2014/main" xmlns="" id="{E9B2F300-1E5E-4F3D-BBDF-9493A9787611}"/>
              </a:ext>
            </a:extLst>
          </p:cNvPr>
          <p:cNvSpPr/>
          <p:nvPr/>
        </p:nvSpPr>
        <p:spPr>
          <a:xfrm>
            <a:off x="3548685" y="3597938"/>
            <a:ext cx="2543230" cy="1033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rPr>
              <a:t>Culturally Responsive Staff including Credible Messengers</a:t>
            </a:r>
          </a:p>
        </p:txBody>
      </p:sp>
      <p:sp>
        <p:nvSpPr>
          <p:cNvPr id="17" name="Rectangle: Rounded Corners 16">
            <a:extLst>
              <a:ext uri="{FF2B5EF4-FFF2-40B4-BE49-F238E27FC236}">
                <a16:creationId xmlns:a16="http://schemas.microsoft.com/office/drawing/2014/main" xmlns="" id="{C6B02ECA-C48B-45CC-87F7-6F90A08FF947}"/>
              </a:ext>
            </a:extLst>
          </p:cNvPr>
          <p:cNvSpPr/>
          <p:nvPr/>
        </p:nvSpPr>
        <p:spPr>
          <a:xfrm>
            <a:off x="3540928" y="4801550"/>
            <a:ext cx="2667000" cy="674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rPr>
              <a:t>Subcontractors/Consultants </a:t>
            </a:r>
          </a:p>
          <a:p>
            <a:r>
              <a:rPr lang="en-US" sz="1600" b="1" dirty="0">
                <a:latin typeface="Calibri" panose="020F0502020204030204" pitchFamily="34" charset="0"/>
              </a:rPr>
              <a:t>(35%-50% of budget)</a:t>
            </a:r>
          </a:p>
        </p:txBody>
      </p:sp>
      <p:sp>
        <p:nvSpPr>
          <p:cNvPr id="18" name="Rectangle: Rounded Corners 17">
            <a:extLst>
              <a:ext uri="{FF2B5EF4-FFF2-40B4-BE49-F238E27FC236}">
                <a16:creationId xmlns:a16="http://schemas.microsoft.com/office/drawing/2014/main" xmlns="" id="{49DAD713-8FFE-4BD5-9BA9-168CFC2A8D5A}"/>
              </a:ext>
            </a:extLst>
          </p:cNvPr>
          <p:cNvSpPr/>
          <p:nvPr/>
        </p:nvSpPr>
        <p:spPr>
          <a:xfrm>
            <a:off x="6357380" y="3567590"/>
            <a:ext cx="1944528" cy="403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rPr>
              <a:t>Transitional Services</a:t>
            </a:r>
          </a:p>
        </p:txBody>
      </p:sp>
      <p:sp>
        <p:nvSpPr>
          <p:cNvPr id="19" name="Rectangle: Rounded Corners 18">
            <a:extLst>
              <a:ext uri="{FF2B5EF4-FFF2-40B4-BE49-F238E27FC236}">
                <a16:creationId xmlns:a16="http://schemas.microsoft.com/office/drawing/2014/main" xmlns="" id="{44E1E9A1-16F8-4FA5-A928-AE1A373F9707}"/>
              </a:ext>
            </a:extLst>
          </p:cNvPr>
          <p:cNvSpPr/>
          <p:nvPr/>
        </p:nvSpPr>
        <p:spPr>
          <a:xfrm>
            <a:off x="6367319" y="4114448"/>
            <a:ext cx="2325528" cy="609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rPr>
              <a:t>Collaboration with all on and off site partners</a:t>
            </a:r>
          </a:p>
        </p:txBody>
      </p:sp>
      <p:sp>
        <p:nvSpPr>
          <p:cNvPr id="20" name="Rectangle: Rounded Corners 19">
            <a:extLst>
              <a:ext uri="{FF2B5EF4-FFF2-40B4-BE49-F238E27FC236}">
                <a16:creationId xmlns:a16="http://schemas.microsoft.com/office/drawing/2014/main" xmlns="" id="{A1EC00D9-FD79-47D5-83FE-EF66F80B2BD3}"/>
              </a:ext>
            </a:extLst>
          </p:cNvPr>
          <p:cNvSpPr/>
          <p:nvPr/>
        </p:nvSpPr>
        <p:spPr>
          <a:xfrm>
            <a:off x="6369307" y="4868254"/>
            <a:ext cx="1828800" cy="674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rPr>
              <a:t>Enroll and Serve </a:t>
            </a:r>
          </a:p>
          <a:p>
            <a:r>
              <a:rPr lang="en-US" sz="1600" b="1" dirty="0">
                <a:latin typeface="Calibri" panose="020F0502020204030204" pitchFamily="34" charset="0"/>
              </a:rPr>
              <a:t>all available youth</a:t>
            </a:r>
          </a:p>
        </p:txBody>
      </p:sp>
      <p:sp>
        <p:nvSpPr>
          <p:cNvPr id="21" name="Rectangle: Rounded Corners 20">
            <a:extLst>
              <a:ext uri="{FF2B5EF4-FFF2-40B4-BE49-F238E27FC236}">
                <a16:creationId xmlns:a16="http://schemas.microsoft.com/office/drawing/2014/main" xmlns="" id="{982BB73A-E3E2-46C4-ACB7-092547479912}"/>
              </a:ext>
            </a:extLst>
          </p:cNvPr>
          <p:cNvSpPr/>
          <p:nvPr/>
        </p:nvSpPr>
        <p:spPr>
          <a:xfrm>
            <a:off x="3571214" y="5647030"/>
            <a:ext cx="2372386" cy="27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rPr>
              <a:t>Year-Round Programming </a:t>
            </a:r>
          </a:p>
        </p:txBody>
      </p:sp>
      <p:sp>
        <p:nvSpPr>
          <p:cNvPr id="24" name="Rectangle: Rounded Corners 23">
            <a:extLst>
              <a:ext uri="{FF2B5EF4-FFF2-40B4-BE49-F238E27FC236}">
                <a16:creationId xmlns:a16="http://schemas.microsoft.com/office/drawing/2014/main" xmlns="" id="{CC67238F-EECC-457B-86E6-27E04BBBCCFB}"/>
              </a:ext>
            </a:extLst>
          </p:cNvPr>
          <p:cNvSpPr/>
          <p:nvPr/>
        </p:nvSpPr>
        <p:spPr>
          <a:xfrm>
            <a:off x="6406771" y="5686995"/>
            <a:ext cx="782236" cy="235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libri" panose="020F0502020204030204" pitchFamily="34" charset="0"/>
              </a:rPr>
              <a:t>Safety</a:t>
            </a:r>
          </a:p>
        </p:txBody>
      </p:sp>
      <p:pic>
        <p:nvPicPr>
          <p:cNvPr id="9218" name="Picture 2" descr="http://dycdhome.dycd.nycnet/SiteCollectionImages/BrandingImages/dycdHome_logo.png">
            <a:extLst>
              <a:ext uri="{FF2B5EF4-FFF2-40B4-BE49-F238E27FC236}">
                <a16:creationId xmlns:a16="http://schemas.microsoft.com/office/drawing/2014/main" xmlns="" id="{16B06E39-2631-4DD9-BF8E-43293CAD5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929" y="291643"/>
            <a:ext cx="3013578" cy="49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98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5527A6-AF02-412A-8946-749C390A69D1}" type="slidenum">
              <a:rPr lang="en-US" smtClean="0"/>
              <a:t>8</a:t>
            </a:fld>
            <a:endParaRPr lang="en-US"/>
          </a:p>
        </p:txBody>
      </p:sp>
      <p:sp>
        <p:nvSpPr>
          <p:cNvPr id="2" name="Title 1"/>
          <p:cNvSpPr>
            <a:spLocks noGrp="1"/>
          </p:cNvSpPr>
          <p:nvPr>
            <p:ph type="title"/>
          </p:nvPr>
        </p:nvSpPr>
        <p:spPr>
          <a:xfrm>
            <a:off x="457200" y="76200"/>
            <a:ext cx="8229600" cy="1143000"/>
          </a:xfrm>
        </p:spPr>
        <p:txBody>
          <a:bodyPr>
            <a:normAutofit/>
          </a:bodyPr>
          <a:lstStyle/>
          <a:p>
            <a:r>
              <a:rPr lang="en-US" sz="3200" i="1" dirty="0">
                <a:latin typeface="Calibri" panose="020F0502020204030204" pitchFamily="34" charset="0"/>
              </a:rPr>
              <a:t>Target Population </a:t>
            </a:r>
          </a:p>
        </p:txBody>
      </p:sp>
      <p:sp>
        <p:nvSpPr>
          <p:cNvPr id="6" name="TextBox 5"/>
          <p:cNvSpPr txBox="1"/>
          <p:nvPr/>
        </p:nvSpPr>
        <p:spPr>
          <a:xfrm>
            <a:off x="377505" y="1166453"/>
            <a:ext cx="8534400" cy="1323439"/>
          </a:xfrm>
          <a:prstGeom prst="rect">
            <a:avLst/>
          </a:prstGeom>
          <a:noFill/>
        </p:spPr>
        <p:txBody>
          <a:bodyPr wrap="square" rtlCol="0">
            <a:spAutoFit/>
          </a:bodyPr>
          <a:lstStyle/>
          <a:p>
            <a:pPr marL="285750" indent="-285750">
              <a:buFont typeface="Arial" panose="020B0604020202020204" pitchFamily="34" charset="0"/>
              <a:buChar char="•"/>
            </a:pPr>
            <a:r>
              <a:rPr lang="en-US" sz="1600" i="1" dirty="0">
                <a:latin typeface="Calibri" panose="020F0502020204030204" pitchFamily="34" charset="0"/>
              </a:rPr>
              <a:t>It is anticipated that on average, 85 youth will be available for programming on a daily basis.</a:t>
            </a:r>
          </a:p>
          <a:p>
            <a:pPr marL="285750" indent="-285750">
              <a:buFont typeface="Arial" panose="020B0604020202020204" pitchFamily="34" charset="0"/>
              <a:buChar char="•"/>
            </a:pPr>
            <a:r>
              <a:rPr lang="en-US" sz="1600" i="1" dirty="0">
                <a:latin typeface="Calibri" panose="020F0502020204030204" pitchFamily="34" charset="0"/>
              </a:rPr>
              <a:t>It is anticipated that the majority of youth served by the program will be 16-21 years old.</a:t>
            </a:r>
          </a:p>
          <a:p>
            <a:pPr marL="285750" indent="-285750">
              <a:buFont typeface="Arial" panose="020B0604020202020204" pitchFamily="34" charset="0"/>
              <a:buChar char="•"/>
            </a:pPr>
            <a:r>
              <a:rPr lang="en-US" sz="1600" i="1" dirty="0">
                <a:latin typeface="Calibri" panose="020F0502020204030204" pitchFamily="34" charset="0"/>
              </a:rPr>
              <a:t>It is anticipated that approximately 712 youth in total will be served annually.</a:t>
            </a:r>
          </a:p>
          <a:p>
            <a:pPr marL="285750" indent="-285750">
              <a:buFont typeface="Arial" panose="020B0604020202020204" pitchFamily="34" charset="0"/>
              <a:buChar char="•"/>
            </a:pPr>
            <a:r>
              <a:rPr lang="en-US" sz="1600" i="1" dirty="0">
                <a:latin typeface="Calibri" panose="020F0502020204030204" pitchFamily="34" charset="0"/>
              </a:rPr>
              <a:t>The contractor would serve all available youth on the days the program operates.</a:t>
            </a:r>
          </a:p>
          <a:p>
            <a:r>
              <a:rPr lang="en-US" sz="1600" i="1" dirty="0">
                <a:latin typeface="Calibri" panose="020F0502020204030204" pitchFamily="34" charset="0"/>
              </a:rPr>
              <a:t> </a:t>
            </a:r>
            <a:endParaRPr lang="en-US" sz="1600" dirty="0">
              <a:latin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7146674"/>
              </p:ext>
            </p:extLst>
          </p:nvPr>
        </p:nvGraphicFramePr>
        <p:xfrm>
          <a:off x="7315200" y="7467600"/>
          <a:ext cx="533400" cy="13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AECC7225-282C-4364-8AA2-D5D106C680BA}"/>
              </a:ext>
            </a:extLst>
          </p:cNvPr>
          <p:cNvSpPr txBox="1"/>
          <p:nvPr/>
        </p:nvSpPr>
        <p:spPr>
          <a:xfrm>
            <a:off x="1295400" y="4229609"/>
            <a:ext cx="6553200" cy="276999"/>
          </a:xfrm>
          <a:prstGeom prst="rect">
            <a:avLst/>
          </a:prstGeom>
          <a:noFill/>
        </p:spPr>
        <p:txBody>
          <a:bodyPr wrap="square" rtlCol="0">
            <a:spAutoFit/>
          </a:bodyPr>
          <a:lstStyle/>
          <a:p>
            <a:r>
              <a:rPr lang="en-US" sz="1200" i="1" dirty="0"/>
              <a:t>Note: Youth may “age up” within the facility, resulting in youth up to 21 years old.</a:t>
            </a:r>
          </a:p>
        </p:txBody>
      </p:sp>
      <p:pic>
        <p:nvPicPr>
          <p:cNvPr id="8194" name="Picture 2" descr="http://dycdhome.dycd.nycnet/SiteCollectionImages/BrandingImages/dycdHome_logo.png">
            <a:extLst>
              <a:ext uri="{FF2B5EF4-FFF2-40B4-BE49-F238E27FC236}">
                <a16:creationId xmlns:a16="http://schemas.microsoft.com/office/drawing/2014/main" xmlns="" id="{9CB78C15-FD29-420D-A937-483EC6D883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6602" y="313724"/>
            <a:ext cx="2672597" cy="4380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4D09B0DE-40D7-4DCD-A18A-05629314C75A}"/>
              </a:ext>
            </a:extLst>
          </p:cNvPr>
          <p:cNvSpPr txBox="1"/>
          <p:nvPr/>
        </p:nvSpPr>
        <p:spPr>
          <a:xfrm>
            <a:off x="1752600" y="2800113"/>
            <a:ext cx="5334000" cy="1077218"/>
          </a:xfrm>
          <a:prstGeom prst="rect">
            <a:avLst/>
          </a:prstGeom>
          <a:solidFill>
            <a:schemeClr val="bg1">
              <a:lumMod val="85000"/>
            </a:schemeClr>
          </a:solidFill>
          <a:ln>
            <a:solidFill>
              <a:schemeClr val="accent1"/>
            </a:solidFill>
          </a:ln>
        </p:spPr>
        <p:txBody>
          <a:bodyPr wrap="square" rtlCol="0">
            <a:spAutoFit/>
          </a:bodyPr>
          <a:lstStyle/>
          <a:p>
            <a:pPr algn="ctr"/>
            <a:r>
              <a:rPr lang="en-US" sz="1600" dirty="0">
                <a:latin typeface="Calibri" panose="020F0502020204030204" pitchFamily="34" charset="0"/>
              </a:rPr>
              <a:t>“Available Youth” refers to the number of youth in the facility who are available for programming (youth who are not occupied in other mandated responsibilities such as court appearances, visits, etc.)  </a:t>
            </a:r>
            <a:endParaRPr lang="en-US" sz="1600" dirty="0"/>
          </a:p>
        </p:txBody>
      </p:sp>
    </p:spTree>
    <p:extLst>
      <p:ext uri="{BB962C8B-B14F-4D97-AF65-F5344CB8AC3E}">
        <p14:creationId xmlns:p14="http://schemas.microsoft.com/office/powerpoint/2010/main" val="1439984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25922480"/>
              </p:ext>
            </p:extLst>
          </p:nvPr>
        </p:nvGraphicFramePr>
        <p:xfrm>
          <a:off x="1371600" y="2209800"/>
          <a:ext cx="6629400" cy="3624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B5527A6-AF02-412A-8946-749C390A69D1}" type="slidenum">
              <a:rPr lang="en-US" smtClean="0"/>
              <a:t>9</a:t>
            </a:fld>
            <a:endParaRPr lang="en-US"/>
          </a:p>
        </p:txBody>
      </p:sp>
      <p:sp>
        <p:nvSpPr>
          <p:cNvPr id="4" name="Title 3"/>
          <p:cNvSpPr>
            <a:spLocks noGrp="1"/>
          </p:cNvSpPr>
          <p:nvPr>
            <p:ph type="title"/>
          </p:nvPr>
        </p:nvSpPr>
        <p:spPr>
          <a:xfrm>
            <a:off x="304800" y="106322"/>
            <a:ext cx="8229600" cy="1143000"/>
          </a:xfrm>
        </p:spPr>
        <p:txBody>
          <a:bodyPr>
            <a:noAutofit/>
          </a:bodyPr>
          <a:lstStyle/>
          <a:p>
            <a:r>
              <a:rPr lang="en-US" sz="3100" i="1" dirty="0">
                <a:solidFill>
                  <a:schemeClr val="accent1">
                    <a:lumMod val="75000"/>
                  </a:schemeClr>
                </a:solidFill>
                <a:latin typeface="Calibri" panose="020F0502020204030204" pitchFamily="34" charset="0"/>
              </a:rPr>
              <a:t>Hours of Operation</a:t>
            </a:r>
          </a:p>
        </p:txBody>
      </p:sp>
      <p:sp>
        <p:nvSpPr>
          <p:cNvPr id="2" name="Rectangle 1">
            <a:extLst>
              <a:ext uri="{FF2B5EF4-FFF2-40B4-BE49-F238E27FC236}">
                <a16:creationId xmlns:a16="http://schemas.microsoft.com/office/drawing/2014/main" xmlns="" id="{1039B30C-7ED3-4E37-AB44-EC3247330060}"/>
              </a:ext>
            </a:extLst>
          </p:cNvPr>
          <p:cNvSpPr/>
          <p:nvPr/>
        </p:nvSpPr>
        <p:spPr>
          <a:xfrm>
            <a:off x="609600" y="1249322"/>
            <a:ext cx="7924800" cy="646331"/>
          </a:xfrm>
          <a:prstGeom prst="rect">
            <a:avLst/>
          </a:prstGeom>
        </p:spPr>
        <p:txBody>
          <a:bodyPr wrap="square">
            <a:spAutoFit/>
          </a:bodyPr>
          <a:lstStyle/>
          <a:p>
            <a:pPr lvl="0" algn="ctr"/>
            <a:r>
              <a:rPr lang="en-US" dirty="0"/>
              <a:t>ANNUAL HOURS:  645 hours over a minimum of 43 weeks, including weekdays, weekends and the summer</a:t>
            </a:r>
          </a:p>
        </p:txBody>
      </p:sp>
      <p:sp>
        <p:nvSpPr>
          <p:cNvPr id="6" name="TextBox 5">
            <a:extLst>
              <a:ext uri="{FF2B5EF4-FFF2-40B4-BE49-F238E27FC236}">
                <a16:creationId xmlns:a16="http://schemas.microsoft.com/office/drawing/2014/main" xmlns="" id="{A3A9C982-A012-4197-A81C-B6AEA9FE5327}"/>
              </a:ext>
            </a:extLst>
          </p:cNvPr>
          <p:cNvSpPr txBox="1"/>
          <p:nvPr/>
        </p:nvSpPr>
        <p:spPr>
          <a:xfrm>
            <a:off x="3505200" y="5638800"/>
            <a:ext cx="5121531" cy="600164"/>
          </a:xfrm>
          <a:prstGeom prst="rect">
            <a:avLst/>
          </a:prstGeom>
          <a:noFill/>
        </p:spPr>
        <p:txBody>
          <a:bodyPr wrap="square" rtlCol="0">
            <a:spAutoFit/>
          </a:bodyPr>
          <a:lstStyle/>
          <a:p>
            <a:r>
              <a:rPr lang="en-US" sz="1100" b="1" dirty="0"/>
              <a:t>Hours are “clock hours”  </a:t>
            </a:r>
          </a:p>
          <a:p>
            <a:r>
              <a:rPr lang="en-US" sz="1100" dirty="0"/>
              <a:t>IE – If a program has 10 activities scheduled between 3pm-6pm, only 3 hours are accumulated towards the 645 total.</a:t>
            </a:r>
          </a:p>
        </p:txBody>
      </p:sp>
      <p:pic>
        <p:nvPicPr>
          <p:cNvPr id="7170" name="Picture 2" descr="http://dycdhome.dycd.nycnet/SiteCollectionImages/BrandingImages/dycdHome_logo.png">
            <a:extLst>
              <a:ext uri="{FF2B5EF4-FFF2-40B4-BE49-F238E27FC236}">
                <a16:creationId xmlns:a16="http://schemas.microsoft.com/office/drawing/2014/main" xmlns="" id="{BFD0A051-89D0-4716-814B-FEA13EEE86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10707"/>
            <a:ext cx="2840832" cy="46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38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22707</TotalTime>
  <Words>1382</Words>
  <Application>Microsoft Office PowerPoint</Application>
  <PresentationFormat>On-screen Show (4:3)</PresentationFormat>
  <Paragraphs>173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PowerPoint Presentation</vt:lpstr>
      <vt:lpstr>Agenda</vt:lpstr>
      <vt:lpstr>Timeline</vt:lpstr>
      <vt:lpstr>PowerPoint Presentation</vt:lpstr>
      <vt:lpstr>Feedback to Horizon Concept Paper</vt:lpstr>
      <vt:lpstr>Programming at Horizon</vt:lpstr>
      <vt:lpstr>Horizon Program</vt:lpstr>
      <vt:lpstr>Target Population </vt:lpstr>
      <vt:lpstr>Hours of Operation</vt:lpstr>
      <vt:lpstr>Required Staffing</vt:lpstr>
      <vt:lpstr>Frontline Staff &amp; Credible Messengers</vt:lpstr>
      <vt:lpstr>Scheduling and Logistics</vt:lpstr>
      <vt:lpstr>        Content Areas Explained </vt:lpstr>
      <vt:lpstr>Collaboration</vt:lpstr>
      <vt:lpstr>POST AWARD REQUIREMENTS </vt:lpstr>
      <vt:lpstr>   </vt:lpstr>
      <vt:lpstr> IMPORTANT INFORMATION  </vt:lpstr>
      <vt:lpstr>PowerPoint Presentation</vt:lpstr>
    </vt:vector>
  </TitlesOfParts>
  <Company>DYCD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Nevita Bailey</dc:creator>
  <cp:lastModifiedBy>Cathy Cirilo</cp:lastModifiedBy>
  <cp:revision>325</cp:revision>
  <cp:lastPrinted>2019-01-03T18:23:10Z</cp:lastPrinted>
  <dcterms:created xsi:type="dcterms:W3CDTF">2014-02-18T20:03:57Z</dcterms:created>
  <dcterms:modified xsi:type="dcterms:W3CDTF">2019-01-04T15:08:02Z</dcterms:modified>
</cp:coreProperties>
</file>