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01" r:id="rId1"/>
  </p:sldMasterIdLst>
  <p:sldIdLst>
    <p:sldId id="262" r:id="rId2"/>
    <p:sldId id="261" r:id="rId3"/>
    <p:sldId id="260" r:id="rId4"/>
    <p:sldId id="263" r:id="rId5"/>
    <p:sldId id="266" r:id="rId6"/>
    <p:sldId id="265" r:id="rId7"/>
    <p:sldId id="264" r:id="rId8"/>
    <p:sldId id="256" r:id="rId9"/>
    <p:sldId id="257" r:id="rId10"/>
    <p:sldId id="271" r:id="rId11"/>
    <p:sldId id="259" r:id="rId12"/>
    <p:sldId id="269" r:id="rId13"/>
    <p:sldId id="268" r:id="rId14"/>
    <p:sldId id="267" r:id="rId15"/>
    <p:sldId id="270" r:id="rId16"/>
  </p:sldIdLst>
  <p:sldSz cx="12192000" cy="6858000"/>
  <p:notesSz cx="7010400" cy="9296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p:cViewPr varScale="1">
        <p:scale>
          <a:sx n="117" d="100"/>
          <a:sy n="117" d="100"/>
        </p:scale>
        <p:origin x="-300" y="-102"/>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16934" y="0"/>
            <a:ext cx="12231160" cy="6856214"/>
            <a:chOff x="-16934" y="0"/>
            <a:chExt cx="12231160" cy="6856214"/>
          </a:xfrm>
        </p:grpSpPr>
        <p:pic>
          <p:nvPicPr>
            <p:cNvPr id="16" name="Picture 15" descr="HD-PanelTitleR1.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6" name="Rectangle 25"/>
            <p:cNvSpPr/>
            <p:nvPr/>
          </p:nvSpPr>
          <p:spPr>
            <a:xfrm>
              <a:off x="2328332" y="1540931"/>
              <a:ext cx="7543802" cy="3835401"/>
            </a:xfrm>
            <a:prstGeom prst="rect">
              <a:avLst/>
            </a:prstGeom>
            <a:noFill/>
            <a:ln w="15875">
              <a:miter lim="800000"/>
            </a:ln>
          </p:spPr>
          <p:style>
            <a:lnRef idx="1">
              <a:schemeClr val="accent1"/>
            </a:lnRef>
            <a:fillRef idx="3">
              <a:schemeClr val="accent1"/>
            </a:fillRef>
            <a:effectRef idx="2">
              <a:schemeClr val="accent1"/>
            </a:effectRef>
            <a:fontRef idx="minor">
              <a:schemeClr val="lt1"/>
            </a:fontRef>
          </p:style>
        </p:sp>
        <p:pic>
          <p:nvPicPr>
            <p:cNvPr id="17" name="Picture 16"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16934" y="3147609"/>
              <a:ext cx="2478024" cy="612648"/>
            </a:xfrm>
            <a:prstGeom prst="rect">
              <a:avLst/>
            </a:prstGeom>
          </p:spPr>
        </p:pic>
        <p:pic>
          <p:nvPicPr>
            <p:cNvPr id="20" name="Picture 19"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9736202" y="3147609"/>
              <a:ext cx="2478024" cy="612648"/>
            </a:xfrm>
            <a:prstGeom prst="rect">
              <a:avLst/>
            </a:prstGeom>
          </p:spPr>
        </p:pic>
      </p:grpSp>
      <p:sp>
        <p:nvSpPr>
          <p:cNvPr id="2" name="Title 1"/>
          <p:cNvSpPr>
            <a:spLocks noGrp="1"/>
          </p:cNvSpPr>
          <p:nvPr>
            <p:ph type="ctrTitle"/>
          </p:nvPr>
        </p:nvSpPr>
        <p:spPr>
          <a:xfrm>
            <a:off x="2692398" y="1871131"/>
            <a:ext cx="6815669" cy="1515533"/>
          </a:xfrm>
        </p:spPr>
        <p:txBody>
          <a:bodyPr anchor="b">
            <a:noAutofit/>
          </a:bodyPr>
          <a:lstStyle>
            <a:lvl1pPr algn="ctr">
              <a:defRPr sz="5400">
                <a:effectLst/>
              </a:defRPr>
            </a:lvl1pPr>
          </a:lstStyle>
          <a:p>
            <a:r>
              <a:rPr lang="en-US"/>
              <a:t>Click to edit Master title style</a:t>
            </a:r>
            <a:endParaRPr lang="en-US" dirty="0"/>
          </a:p>
        </p:txBody>
      </p:sp>
      <p:sp>
        <p:nvSpPr>
          <p:cNvPr id="3" name="Subtitle 2"/>
          <p:cNvSpPr>
            <a:spLocks noGrp="1"/>
          </p:cNvSpPr>
          <p:nvPr>
            <p:ph type="subTitle" idx="1"/>
          </p:nvPr>
        </p:nvSpPr>
        <p:spPr>
          <a:xfrm>
            <a:off x="2692398" y="3657597"/>
            <a:ext cx="6815669" cy="1320802"/>
          </a:xfrm>
        </p:spPr>
        <p:txBody>
          <a:bodyPr anchor="t">
            <a:normAutofit/>
          </a:bodyPr>
          <a:lstStyle>
            <a:lvl1pPr marL="0" indent="0" algn="ct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a:xfrm>
            <a:off x="7983232" y="5037663"/>
            <a:ext cx="897467" cy="279400"/>
          </a:xfrm>
        </p:spPr>
        <p:txBody>
          <a:bodyPr/>
          <a:lstStyle/>
          <a:p>
            <a:fld id="{6701EBF6-305B-4ED8-BB40-3C453E6E9467}" type="datetimeFigureOut">
              <a:rPr lang="en-US" smtClean="0"/>
              <a:t>2/8/2018</a:t>
            </a:fld>
            <a:endParaRPr lang="en-US" dirty="0"/>
          </a:p>
        </p:txBody>
      </p:sp>
      <p:sp>
        <p:nvSpPr>
          <p:cNvPr id="5" name="Footer Placeholder 4"/>
          <p:cNvSpPr>
            <a:spLocks noGrp="1"/>
          </p:cNvSpPr>
          <p:nvPr>
            <p:ph type="ftr" sz="quarter" idx="11"/>
          </p:nvPr>
        </p:nvSpPr>
        <p:spPr>
          <a:xfrm>
            <a:off x="2692397" y="5037663"/>
            <a:ext cx="5214635" cy="279400"/>
          </a:xfrm>
        </p:spPr>
        <p:txBody>
          <a:bodyPr/>
          <a:lstStyle/>
          <a:p>
            <a:endParaRPr lang="en-US" dirty="0"/>
          </a:p>
        </p:txBody>
      </p:sp>
      <p:sp>
        <p:nvSpPr>
          <p:cNvPr id="6" name="Slide Number Placeholder 5"/>
          <p:cNvSpPr>
            <a:spLocks noGrp="1"/>
          </p:cNvSpPr>
          <p:nvPr>
            <p:ph type="sldNum" sz="quarter" idx="12"/>
          </p:nvPr>
        </p:nvSpPr>
        <p:spPr>
          <a:xfrm>
            <a:off x="8956900" y="5037663"/>
            <a:ext cx="551167" cy="279400"/>
          </a:xfrm>
        </p:spPr>
        <p:txBody>
          <a:bodyPr/>
          <a:lstStyle/>
          <a:p>
            <a:fld id="{16431D48-9027-4DAD-BFEF-6D32FCD0227A}" type="slidenum">
              <a:rPr lang="en-US" smtClean="0"/>
              <a:t>‹#›</a:t>
            </a:fld>
            <a:endParaRPr lang="en-US" dirty="0"/>
          </a:p>
        </p:txBody>
      </p:sp>
      <p:cxnSp>
        <p:nvCxnSpPr>
          <p:cNvPr id="15" name="Straight Connector 14"/>
          <p:cNvCxnSpPr/>
          <p:nvPr/>
        </p:nvCxnSpPr>
        <p:spPr>
          <a:xfrm>
            <a:off x="2692399" y="3522131"/>
            <a:ext cx="6815668" cy="0"/>
          </a:xfrm>
          <a:prstGeom prst="line">
            <a:avLst/>
          </a:prstGeom>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65013342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401" y="4815415"/>
            <a:ext cx="9609666" cy="566738"/>
          </a:xfrm>
        </p:spPr>
        <p:txBody>
          <a:bodyPr anchor="b">
            <a:normAutofit/>
          </a:bodyPr>
          <a:lstStyle>
            <a:lvl1pPr algn="ctr">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041427" y="1041399"/>
            <a:ext cx="10105972" cy="3335869"/>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dirty="0"/>
              <a:t>Click icon to add picture</a:t>
            </a:r>
          </a:p>
        </p:txBody>
      </p:sp>
      <p:sp>
        <p:nvSpPr>
          <p:cNvPr id="4" name="Text Placeholder 3"/>
          <p:cNvSpPr>
            <a:spLocks noGrp="1"/>
          </p:cNvSpPr>
          <p:nvPr>
            <p:ph type="body" sz="half" idx="2"/>
          </p:nvPr>
        </p:nvSpPr>
        <p:spPr>
          <a:xfrm>
            <a:off x="1295401" y="5382153"/>
            <a:ext cx="9609666"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6701EBF6-305B-4ED8-BB40-3C453E6E9467}" type="datetimeFigureOut">
              <a:rPr lang="en-US" smtClean="0"/>
              <a:t>2/8/2018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16431D48-9027-4DAD-BFEF-6D32FCD0227A}" type="slidenum">
              <a:rPr lang="en-US" smtClean="0"/>
              <a:t>‹#›</a:t>
            </a:fld>
            <a:endParaRPr lang="en-US" dirty="0"/>
          </a:p>
        </p:txBody>
      </p:sp>
    </p:spTree>
    <p:extLst>
      <p:ext uri="{BB962C8B-B14F-4D97-AF65-F5344CB8AC3E}">
        <p14:creationId xmlns:p14="http://schemas.microsoft.com/office/powerpoint/2010/main" val="161754918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303868" y="982132"/>
            <a:ext cx="9592732" cy="2954868"/>
          </a:xfrm>
        </p:spPr>
        <p:txBody>
          <a:bodyPr anchor="ctr">
            <a:normAutofit/>
          </a:bodyPr>
          <a:lstStyle>
            <a:lvl1pPr algn="ctr">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1303868" y="4343399"/>
            <a:ext cx="9592732"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6701EBF6-305B-4ED8-BB40-3C453E6E9467}" type="datetimeFigureOut">
              <a:rPr lang="en-US" smtClean="0"/>
              <a:t>2/8/2018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16431D48-9027-4DAD-BFEF-6D32FCD0227A}" type="slidenum">
              <a:rPr lang="en-US" smtClean="0"/>
              <a:t>‹#›</a:t>
            </a:fld>
            <a:endParaRPr lang="en-US" dirty="0"/>
          </a:p>
        </p:txBody>
      </p:sp>
      <p:cxnSp>
        <p:nvCxnSpPr>
          <p:cNvPr id="15" name="Straight Connector 14"/>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5155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370668"/>
          </a:xfrm>
        </p:spPr>
        <p:txBody>
          <a:bodyPr anchor="ctr">
            <a:normAutofit/>
          </a:bodyPr>
          <a:lstStyle>
            <a:lvl1pPr algn="ctr">
              <a:defRPr sz="3200" b="0" cap="none">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1674812" y="3352800"/>
            <a:ext cx="8839202" cy="584200"/>
          </a:xfrm>
        </p:spPr>
        <p:txBody>
          <a:bodyPr anchor="ctr">
            <a:normAutofit/>
          </a:bodyPr>
          <a:lstStyle>
            <a:lvl1pPr marL="0" indent="0" algn="r">
              <a:buFontTx/>
              <a:buNone/>
              <a:defRPr sz="20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3" name="Text Placeholder 2"/>
          <p:cNvSpPr>
            <a:spLocks noGrp="1"/>
          </p:cNvSpPr>
          <p:nvPr>
            <p:ph type="body" idx="1"/>
          </p:nvPr>
        </p:nvSpPr>
        <p:spPr>
          <a:xfrm>
            <a:off x="1295401" y="4343399"/>
            <a:ext cx="9609666"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6701EBF6-305B-4ED8-BB40-3C453E6E9467}" type="datetimeFigureOut">
              <a:rPr lang="en-US" smtClean="0"/>
              <a:t>2/8/2018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16431D48-9027-4DAD-BFEF-6D32FCD0227A}" type="slidenum">
              <a:rPr lang="en-US" smtClean="0"/>
              <a:t>‹#›</a:t>
            </a:fld>
            <a:endParaRPr lang="en-US" dirty="0"/>
          </a:p>
        </p:txBody>
      </p:sp>
      <p:sp>
        <p:nvSpPr>
          <p:cNvPr id="14" name="TextBox 13"/>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10600267" y="2827870"/>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19" name="Straight Connector 18"/>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51933059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295402" y="3308581"/>
            <a:ext cx="9609668" cy="1468800"/>
          </a:xfrm>
        </p:spPr>
        <p:txBody>
          <a:bodyPr anchor="b">
            <a:normAutofit/>
          </a:bodyPr>
          <a:lstStyle>
            <a:lvl1pPr algn="l">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1295401" y="4777381"/>
            <a:ext cx="9609668"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6701EBF6-305B-4ED8-BB40-3C453E6E9467}" type="datetimeFigureOut">
              <a:rPr lang="en-US" smtClean="0"/>
              <a:t>2/8/2018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16431D48-9027-4DAD-BFEF-6D32FCD0227A}" type="slidenum">
              <a:rPr lang="en-US" smtClean="0"/>
              <a:t>‹#›</a:t>
            </a:fld>
            <a:endParaRPr lang="en-US" dirty="0"/>
          </a:p>
        </p:txBody>
      </p:sp>
    </p:spTree>
    <p:extLst>
      <p:ext uri="{BB962C8B-B14F-4D97-AF65-F5344CB8AC3E}">
        <p14:creationId xmlns:p14="http://schemas.microsoft.com/office/powerpoint/2010/main" val="335751326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243668"/>
          </a:xfrm>
        </p:spPr>
        <p:txBody>
          <a:bodyPr anchor="ctr">
            <a:normAutofit/>
          </a:bodyPr>
          <a:lstStyle>
            <a:lvl1pPr algn="ctr">
              <a:defRPr sz="3200" b="0" cap="none">
                <a:solidFill>
                  <a:schemeClr val="tx1"/>
                </a:solidFill>
              </a:defRPr>
            </a:lvl1pPr>
          </a:lstStyle>
          <a:p>
            <a:r>
              <a:rPr lang="en-US"/>
              <a:t>Click to edit Master title style</a:t>
            </a:r>
            <a:endParaRPr lang="en-US" dirty="0"/>
          </a:p>
        </p:txBody>
      </p:sp>
      <p:sp>
        <p:nvSpPr>
          <p:cNvPr id="23" name="Text Placeholder 2"/>
          <p:cNvSpPr>
            <a:spLocks noGrp="1"/>
          </p:cNvSpPr>
          <p:nvPr>
            <p:ph type="body" idx="13"/>
          </p:nvPr>
        </p:nvSpPr>
        <p:spPr>
          <a:xfrm>
            <a:off x="1295401" y="3639312"/>
            <a:ext cx="9609668" cy="886968"/>
          </a:xfrm>
        </p:spPr>
        <p:txBody>
          <a:bodyPr anchor="b">
            <a:normAutofit/>
          </a:bodyPr>
          <a:lstStyle>
            <a:lvl1pPr marL="0" indent="0" algn="l">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3" name="Text Placeholder 2"/>
          <p:cNvSpPr>
            <a:spLocks noGrp="1"/>
          </p:cNvSpPr>
          <p:nvPr>
            <p:ph type="body" idx="1"/>
          </p:nvPr>
        </p:nvSpPr>
        <p:spPr>
          <a:xfrm>
            <a:off x="1295401" y="4529667"/>
            <a:ext cx="9609668" cy="13462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6701EBF6-305B-4ED8-BB40-3C453E6E9467}" type="datetimeFigureOut">
              <a:rPr lang="en-US" smtClean="0"/>
              <a:t>2/8/2018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16431D48-9027-4DAD-BFEF-6D32FCD0227A}" type="slidenum">
              <a:rPr lang="en-US" smtClean="0"/>
              <a:t>‹#›</a:t>
            </a:fld>
            <a:endParaRPr lang="en-US" dirty="0"/>
          </a:p>
        </p:txBody>
      </p:sp>
      <p:sp>
        <p:nvSpPr>
          <p:cNvPr id="12" name="TextBox 11"/>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3" name="TextBox 12"/>
          <p:cNvSpPr txBox="1"/>
          <p:nvPr/>
        </p:nvSpPr>
        <p:spPr>
          <a:xfrm>
            <a:off x="10600267" y="259926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26" name="Straight Connector 25"/>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53372868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1295401" y="982132"/>
            <a:ext cx="9609666" cy="2243668"/>
          </a:xfrm>
        </p:spPr>
        <p:txBody>
          <a:bodyPr vert="horz" lIns="91440" tIns="45720" rIns="91440" bIns="45720" rtlCol="0" anchor="ctr">
            <a:normAutofit/>
          </a:bodyPr>
          <a:lstStyle>
            <a:lvl1pPr>
              <a:defRPr lang="en-US" b="0" dirty="0"/>
            </a:lvl1pPr>
          </a:lstStyle>
          <a:p>
            <a:pPr marL="0" lvl="0"/>
            <a:r>
              <a:rPr lang="en-US"/>
              <a:t>Click to edit Master title style</a:t>
            </a:r>
            <a:endParaRPr lang="en-US" dirty="0"/>
          </a:p>
        </p:txBody>
      </p:sp>
      <p:sp>
        <p:nvSpPr>
          <p:cNvPr id="20" name="Text Placeholder 2"/>
          <p:cNvSpPr>
            <a:spLocks noGrp="1"/>
          </p:cNvSpPr>
          <p:nvPr>
            <p:ph type="body" idx="13"/>
          </p:nvPr>
        </p:nvSpPr>
        <p:spPr>
          <a:xfrm>
            <a:off x="1295401" y="3630168"/>
            <a:ext cx="9609668" cy="841248"/>
          </a:xfrm>
        </p:spPr>
        <p:txBody>
          <a:bodyPr anchor="b">
            <a:normAutofit/>
          </a:bodyPr>
          <a:lstStyle>
            <a:lvl1pPr marL="0" indent="0" algn="l">
              <a:spcBef>
                <a:spcPts val="0"/>
              </a:spcBef>
              <a:buNone/>
              <a:defRPr sz="2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3" name="Text Placeholder 2"/>
          <p:cNvSpPr>
            <a:spLocks noGrp="1"/>
          </p:cNvSpPr>
          <p:nvPr>
            <p:ph type="body" idx="1"/>
          </p:nvPr>
        </p:nvSpPr>
        <p:spPr>
          <a:xfrm>
            <a:off x="1295400" y="4470399"/>
            <a:ext cx="9609670" cy="1405467"/>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6701EBF6-305B-4ED8-BB40-3C453E6E9467}" type="datetimeFigureOut">
              <a:rPr lang="en-US" smtClean="0"/>
              <a:t>2/8/2018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16431D48-9027-4DAD-BFEF-6D32FCD0227A}" type="slidenum">
              <a:rPr lang="en-US" smtClean="0"/>
              <a:t>‹#›</a:t>
            </a:fld>
            <a:endParaRPr lang="en-US" dirty="0"/>
          </a:p>
        </p:txBody>
      </p:sp>
      <p:cxnSp>
        <p:nvCxnSpPr>
          <p:cNvPr id="15" name="Straight Connector 14"/>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08583985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701EBF6-305B-4ED8-BB40-3C453E6E9467}" type="datetimeFigureOut">
              <a:rPr lang="en-US" smtClean="0"/>
              <a:t>2/8/2018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16431D48-9027-4DAD-BFEF-6D32FCD0227A}" type="slidenum">
              <a:rPr lang="en-US" smtClean="0"/>
              <a:t>‹#›</a:t>
            </a:fld>
            <a:endParaRPr lang="en-US" dirty="0"/>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05151257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99356" y="982131"/>
            <a:ext cx="1890895" cy="4893735"/>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295398" y="982132"/>
            <a:ext cx="7433025" cy="4893734"/>
          </a:xfrm>
        </p:spPr>
        <p:txBody>
          <a:bodyPr vert="eaVert"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701EBF6-305B-4ED8-BB40-3C453E6E9467}" type="datetimeFigureOut">
              <a:rPr lang="en-US" smtClean="0"/>
              <a:t>2/8/2018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16431D48-9027-4DAD-BFEF-6D32FCD0227A}" type="slidenum">
              <a:rPr lang="en-US" smtClean="0"/>
              <a:t>‹#›</a:t>
            </a:fld>
            <a:endParaRPr lang="en-US" dirty="0"/>
          </a:p>
        </p:txBody>
      </p:sp>
      <p:cxnSp>
        <p:nvCxnSpPr>
          <p:cNvPr id="14" name="Straight Connector 13"/>
          <p:cNvCxnSpPr/>
          <p:nvPr/>
        </p:nvCxnSpPr>
        <p:spPr>
          <a:xfrm>
            <a:off x="8863890" y="990600"/>
            <a:ext cx="0" cy="487680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35485438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cxnSp>
        <p:nvCxnSpPr>
          <p:cNvPr id="7" name="Straight Connector 6"/>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701EBF6-305B-4ED8-BB40-3C453E6E9467}" type="datetimeFigureOut">
              <a:rPr lang="en-US" smtClean="0"/>
              <a:t>2/8/2018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16431D48-9027-4DAD-BFEF-6D32FCD0227A}" type="slidenum">
              <a:rPr lang="en-US" smtClean="0"/>
              <a:t>‹#›</a:t>
            </a:fld>
            <a:endParaRPr lang="en-US" dirty="0"/>
          </a:p>
        </p:txBody>
      </p:sp>
    </p:spTree>
    <p:extLst>
      <p:ext uri="{BB962C8B-B14F-4D97-AF65-F5344CB8AC3E}">
        <p14:creationId xmlns:p14="http://schemas.microsoft.com/office/powerpoint/2010/main" val="253708178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015069" y="1752606"/>
            <a:ext cx="8158688" cy="1822514"/>
          </a:xfrm>
        </p:spPr>
        <p:txBody>
          <a:bodyPr anchor="b">
            <a:normAutofit/>
          </a:bodyPr>
          <a:lstStyle>
            <a:lvl1pPr algn="ctr">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2015067" y="3846051"/>
            <a:ext cx="8158690" cy="954547"/>
          </a:xfrm>
        </p:spPr>
        <p:txBody>
          <a:bodyPr anchor="t">
            <a:normAutofit/>
          </a:bodyPr>
          <a:lstStyle>
            <a:lvl1pPr marL="0" indent="0" algn="ctr">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6701EBF6-305B-4ED8-BB40-3C453E6E9467}" type="datetimeFigureOut">
              <a:rPr lang="en-US" smtClean="0"/>
              <a:t>2/8/2018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16431D48-9027-4DAD-BFEF-6D32FCD0227A}" type="slidenum">
              <a:rPr lang="en-US" smtClean="0"/>
              <a:t>‹#›</a:t>
            </a:fld>
            <a:endParaRPr lang="en-US" dirty="0"/>
          </a:p>
        </p:txBody>
      </p:sp>
      <p:cxnSp>
        <p:nvCxnSpPr>
          <p:cNvPr id="16" name="Straight Connector 15"/>
          <p:cNvCxnSpPr/>
          <p:nvPr/>
        </p:nvCxnSpPr>
        <p:spPr>
          <a:xfrm>
            <a:off x="2012723" y="3710585"/>
            <a:ext cx="8163380"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45228512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cxnSp>
        <p:nvCxnSpPr>
          <p:cNvPr id="8" name="Straight Connector 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298448" y="2560320"/>
            <a:ext cx="4718304" cy="3310128"/>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81344" y="2560320"/>
            <a:ext cx="4718304" cy="3310128"/>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6701EBF6-305B-4ED8-BB40-3C453E6E9467}" type="datetimeFigureOut">
              <a:rPr lang="en-US" smtClean="0"/>
              <a:t>2/8/2018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16431D48-9027-4DAD-BFEF-6D32FCD0227A}" type="slidenum">
              <a:rPr lang="en-US" smtClean="0"/>
              <a:t>‹#›</a:t>
            </a:fld>
            <a:endParaRPr lang="en-US" dirty="0"/>
          </a:p>
        </p:txBody>
      </p:sp>
    </p:spTree>
    <p:extLst>
      <p:ext uri="{BB962C8B-B14F-4D97-AF65-F5344CB8AC3E}">
        <p14:creationId xmlns:p14="http://schemas.microsoft.com/office/powerpoint/2010/main" val="595814953"/>
      </p:ext>
    </p:extLst>
  </p:cSld>
  <p:clrMapOvr>
    <a:masterClrMapping/>
  </p:clrMapOvr>
  <p:extLst>
    <p:ext uri="{DCECCB84-F9BA-43D5-87BE-67443E8EF086}">
      <p15:sldGuideLst xmlns:p15="http://schemas.microsoft.com/office/powerpoint/2012/main" xmlns=""/>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29540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295400" y="3243262"/>
            <a:ext cx="4718304" cy="2632605"/>
          </a:xfrm>
        </p:spPr>
        <p:txBody>
          <a:bodyPr anchor="t">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8067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80670" y="3243262"/>
            <a:ext cx="4718304" cy="2632605"/>
          </a:xfrm>
        </p:spPr>
        <p:txBody>
          <a:bodyPr anchor="t">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6701EBF6-305B-4ED8-BB40-3C453E6E9467}" type="datetimeFigureOut">
              <a:rPr lang="en-US" smtClean="0"/>
              <a:t>2/8/2018</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16431D48-9027-4DAD-BFEF-6D32FCD0227A}" type="slidenum">
              <a:rPr lang="en-US" smtClean="0"/>
              <a:t>‹#›</a:t>
            </a:fld>
            <a:endParaRPr lang="en-US" dirty="0"/>
          </a:p>
        </p:txBody>
      </p:sp>
      <p:cxnSp>
        <p:nvCxnSpPr>
          <p:cNvPr id="18" name="Straight Connector 1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572181079"/>
      </p:ext>
    </p:extLst>
  </p:cSld>
  <p:clrMapOvr>
    <a:masterClrMapping/>
  </p:clrMapOvr>
  <p:extLst>
    <p:ext uri="{DCECCB84-F9BA-43D5-87BE-67443E8EF086}">
      <p15:sldGuideLst xmlns:p15="http://schemas.microsoft.com/office/powerpoint/2012/main" xmlns=""/>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6701EBF6-305B-4ED8-BB40-3C453E6E9467}" type="datetimeFigureOut">
              <a:rPr lang="en-US" smtClean="0"/>
              <a:t>2/8/2018</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16431D48-9027-4DAD-BFEF-6D32FCD0227A}" type="slidenum">
              <a:rPr lang="en-US" smtClean="0"/>
              <a:t>‹#›</a:t>
            </a:fld>
            <a:endParaRPr lang="en-US" dirty="0"/>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64894542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701EBF6-305B-4ED8-BB40-3C453E6E9467}" type="datetimeFigureOut">
              <a:rPr lang="en-US" smtClean="0"/>
              <a:t>2/8/2018</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16431D48-9027-4DAD-BFEF-6D32FCD0227A}" type="slidenum">
              <a:rPr lang="en-US" smtClean="0"/>
              <a:t>‹#›</a:t>
            </a:fld>
            <a:endParaRPr lang="en-US" dirty="0"/>
          </a:p>
        </p:txBody>
      </p:sp>
    </p:spTree>
    <p:extLst>
      <p:ext uri="{BB962C8B-B14F-4D97-AF65-F5344CB8AC3E}">
        <p14:creationId xmlns:p14="http://schemas.microsoft.com/office/powerpoint/2010/main" val="28264287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3811" y="1388534"/>
            <a:ext cx="3718455" cy="1371600"/>
          </a:xfrm>
        </p:spPr>
        <p:txBody>
          <a:bodyPr anchor="b">
            <a:normAutofit/>
          </a:bodyPr>
          <a:lstStyle>
            <a:lvl1pPr algn="ctr">
              <a:defRPr sz="2400" b="0"/>
            </a:lvl1pPr>
          </a:lstStyle>
          <a:p>
            <a:r>
              <a:rPr lang="en-US"/>
              <a:t>Click to edit Master title style</a:t>
            </a:r>
            <a:endParaRPr lang="en-US" dirty="0"/>
          </a:p>
        </p:txBody>
      </p:sp>
      <p:sp>
        <p:nvSpPr>
          <p:cNvPr id="3" name="Content Placeholder 2"/>
          <p:cNvSpPr>
            <a:spLocks noGrp="1"/>
          </p:cNvSpPr>
          <p:nvPr>
            <p:ph idx="1"/>
          </p:nvPr>
        </p:nvSpPr>
        <p:spPr>
          <a:xfrm>
            <a:off x="5418668" y="982131"/>
            <a:ext cx="5469466" cy="4893735"/>
          </a:xfrm>
        </p:spPr>
        <p:txBody>
          <a:bodyPr anchor="ct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293811" y="3031065"/>
            <a:ext cx="3718455" cy="243840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6701EBF6-305B-4ED8-BB40-3C453E6E9467}" type="datetimeFigureOut">
              <a:rPr lang="en-US" smtClean="0"/>
              <a:t>2/8/2018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16431D48-9027-4DAD-BFEF-6D32FCD0227A}" type="slidenum">
              <a:rPr lang="en-US" smtClean="0"/>
              <a:t>‹#›</a:t>
            </a:fld>
            <a:endParaRPr lang="en-US" dirty="0"/>
          </a:p>
        </p:txBody>
      </p:sp>
      <p:cxnSp>
        <p:nvCxnSpPr>
          <p:cNvPr id="16" name="Straight Connector 15"/>
          <p:cNvCxnSpPr/>
          <p:nvPr/>
        </p:nvCxnSpPr>
        <p:spPr>
          <a:xfrm>
            <a:off x="1396169" y="2912533"/>
            <a:ext cx="35144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636593276"/>
      </p:ext>
    </p:extLst>
  </p:cSld>
  <p:clrMapOvr>
    <a:masterClrMapping/>
  </p:clrMapOvr>
  <p:extLst>
    <p:ext uri="{DCECCB84-F9BA-43D5-87BE-67443E8EF086}">
      <p15:sldGuideLst xmlns:p15="http://schemas.microsoft.com/office/powerpoint/2012/main" xmlns=""/>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399" y="1883832"/>
            <a:ext cx="6241816" cy="1371600"/>
          </a:xfrm>
        </p:spPr>
        <p:txBody>
          <a:bodyPr anchor="b">
            <a:normAutofit/>
          </a:bodyPr>
          <a:lstStyle>
            <a:lvl1pPr algn="ctr">
              <a:defRPr sz="2800" b="0"/>
            </a:lvl1pPr>
          </a:lstStyle>
          <a:p>
            <a:r>
              <a:rPr lang="en-US"/>
              <a:t>Click to edit Master title style</a:t>
            </a:r>
            <a:endParaRPr lang="en-US" dirty="0"/>
          </a:p>
        </p:txBody>
      </p:sp>
      <p:sp>
        <p:nvSpPr>
          <p:cNvPr id="17" name="Picture Placeholder 2"/>
          <p:cNvSpPr>
            <a:spLocks noGrp="1" noChangeAspect="1"/>
          </p:cNvSpPr>
          <p:nvPr>
            <p:ph type="pic" idx="1"/>
          </p:nvPr>
        </p:nvSpPr>
        <p:spPr>
          <a:xfrm>
            <a:off x="8094831" y="1041400"/>
            <a:ext cx="3063347" cy="4775200"/>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dirty="0"/>
              <a:t>Click icon to add picture</a:t>
            </a:r>
          </a:p>
        </p:txBody>
      </p:sp>
      <p:sp>
        <p:nvSpPr>
          <p:cNvPr id="4" name="Text Placeholder 3"/>
          <p:cNvSpPr>
            <a:spLocks noGrp="1"/>
          </p:cNvSpPr>
          <p:nvPr>
            <p:ph type="body" sz="half" idx="2"/>
          </p:nvPr>
        </p:nvSpPr>
        <p:spPr>
          <a:xfrm>
            <a:off x="1295399" y="3255432"/>
            <a:ext cx="6241816" cy="1828800"/>
          </a:xfrm>
        </p:spPr>
        <p:txBody>
          <a:bodyPr anchor="t">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6701EBF6-305B-4ED8-BB40-3C453E6E9467}" type="datetimeFigureOut">
              <a:rPr lang="en-US" smtClean="0"/>
              <a:t>2/8/2018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16431D48-9027-4DAD-BFEF-6D32FCD0227A}" type="slidenum">
              <a:rPr lang="en-US" smtClean="0"/>
              <a:t>‹#›</a:t>
            </a:fld>
            <a:endParaRPr lang="en-US" dirty="0"/>
          </a:p>
        </p:txBody>
      </p:sp>
    </p:spTree>
    <p:extLst>
      <p:ext uri="{BB962C8B-B14F-4D97-AF65-F5344CB8AC3E}">
        <p14:creationId xmlns:p14="http://schemas.microsoft.com/office/powerpoint/2010/main" val="144482989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3.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grpSp>
        <p:nvGrpSpPr>
          <p:cNvPr id="7" name="Group 6"/>
          <p:cNvGrpSpPr/>
          <p:nvPr/>
        </p:nvGrpSpPr>
        <p:grpSpPr>
          <a:xfrm>
            <a:off x="-15736" y="0"/>
            <a:ext cx="12229962" cy="6856214"/>
            <a:chOff x="-15736" y="0"/>
            <a:chExt cx="12229962" cy="6856214"/>
          </a:xfrm>
        </p:grpSpPr>
        <p:pic>
          <p:nvPicPr>
            <p:cNvPr id="8" name="Picture 7" descr="HD-PanelContent.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9" name="Rectangle 8"/>
            <p:cNvSpPr/>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0" name="Picture 9"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5736" y="3153832"/>
              <a:ext cx="777240" cy="606425"/>
            </a:xfrm>
            <a:prstGeom prst="rect">
              <a:avLst/>
            </a:prstGeom>
          </p:spPr>
        </p:pic>
        <p:pic>
          <p:nvPicPr>
            <p:cNvPr id="11" name="Picture 10"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1436986" y="3153832"/>
              <a:ext cx="777240" cy="606425"/>
            </a:xfrm>
            <a:prstGeom prst="rect">
              <a:avLst/>
            </a:prstGeom>
          </p:spPr>
        </p:pic>
      </p:grpSp>
      <p:sp>
        <p:nvSpPr>
          <p:cNvPr id="2" name="Title Placeholder 1"/>
          <p:cNvSpPr>
            <a:spLocks noGrp="1"/>
          </p:cNvSpPr>
          <p:nvPr>
            <p:ph type="title"/>
          </p:nvPr>
        </p:nvSpPr>
        <p:spPr>
          <a:xfrm>
            <a:off x="1295402" y="982132"/>
            <a:ext cx="9601196" cy="1303867"/>
          </a:xfrm>
          <a:prstGeom prst="rect">
            <a:avLst/>
          </a:prstGeom>
          <a:effectLst/>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295401" y="2556932"/>
            <a:ext cx="9601196" cy="3318936"/>
          </a:xfrm>
          <a:prstGeom prst="rect">
            <a:avLst/>
          </a:prstGeom>
        </p:spPr>
        <p:txBody>
          <a:bodyPr vert="horz" lIns="91440" tIns="45720" rIns="91440" bIns="45720" rtlCol="0" anchor="t">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677501" y="5969000"/>
            <a:ext cx="1600200"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6701EBF6-305B-4ED8-BB40-3C453E6E9467}" type="datetimeFigureOut">
              <a:rPr lang="en-US" smtClean="0"/>
              <a:t>2/8/2018</a:t>
            </a:fld>
            <a:endParaRPr lang="en-US" dirty="0"/>
          </a:p>
        </p:txBody>
      </p:sp>
      <p:sp>
        <p:nvSpPr>
          <p:cNvPr id="5" name="Footer Placeholder 4"/>
          <p:cNvSpPr>
            <a:spLocks noGrp="1"/>
          </p:cNvSpPr>
          <p:nvPr>
            <p:ph type="ftr" sz="quarter" idx="3"/>
          </p:nvPr>
        </p:nvSpPr>
        <p:spPr>
          <a:xfrm>
            <a:off x="1295401" y="5969000"/>
            <a:ext cx="7305900" cy="279400"/>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en-US" dirty="0"/>
          </a:p>
        </p:txBody>
      </p:sp>
      <p:sp>
        <p:nvSpPr>
          <p:cNvPr id="6" name="Slide Number Placeholder 5"/>
          <p:cNvSpPr>
            <a:spLocks noGrp="1"/>
          </p:cNvSpPr>
          <p:nvPr>
            <p:ph type="sldNum" sz="quarter" idx="4"/>
          </p:nvPr>
        </p:nvSpPr>
        <p:spPr>
          <a:xfrm>
            <a:off x="10353901" y="5969000"/>
            <a:ext cx="542697"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16431D48-9027-4DAD-BFEF-6D32FCD0227A}" type="slidenum">
              <a:rPr lang="en-US" smtClean="0"/>
              <a:t>‹#›</a:t>
            </a:fld>
            <a:endParaRPr lang="en-US" dirty="0"/>
          </a:p>
        </p:txBody>
      </p:sp>
    </p:spTree>
    <p:extLst>
      <p:ext uri="{BB962C8B-B14F-4D97-AF65-F5344CB8AC3E}">
        <p14:creationId xmlns:p14="http://schemas.microsoft.com/office/powerpoint/2010/main" val="3360466093"/>
      </p:ext>
    </p:extLst>
  </p:cSld>
  <p:clrMap bg1="lt1" tx1="dk1" bg2="lt2" tx2="dk2" accent1="accent1" accent2="accent2" accent3="accent3" accent4="accent4" accent5="accent5" accent6="accent6" hlink="hlink" folHlink="folHlink"/>
  <p:sldLayoutIdLst>
    <p:sldLayoutId id="2147483802" r:id="rId1"/>
    <p:sldLayoutId id="2147483803" r:id="rId2"/>
    <p:sldLayoutId id="2147483804" r:id="rId3"/>
    <p:sldLayoutId id="2147483805" r:id="rId4"/>
    <p:sldLayoutId id="2147483806" r:id="rId5"/>
    <p:sldLayoutId id="2147483807" r:id="rId6"/>
    <p:sldLayoutId id="2147483808" r:id="rId7"/>
    <p:sldLayoutId id="2147483809" r:id="rId8"/>
    <p:sldLayoutId id="2147483810" r:id="rId9"/>
    <p:sldLayoutId id="2147483811" r:id="rId10"/>
    <p:sldLayoutId id="2147483812" r:id="rId11"/>
    <p:sldLayoutId id="2147483813" r:id="rId12"/>
    <p:sldLayoutId id="2147483814" r:id="rId13"/>
    <p:sldLayoutId id="2147483815" r:id="rId14"/>
    <p:sldLayoutId id="2147483816" r:id="rId15"/>
    <p:sldLayoutId id="2147483817" r:id="rId16"/>
    <p:sldLayoutId id="2147483818" r:id="rId17"/>
  </p:sldLayoutIdLst>
  <p:txStyles>
    <p:titleStyle>
      <a:lvl1pPr algn="ctr" defTabSz="457200" rtl="0" eaLnBrk="1" latinLnBrk="0" hangingPunct="1">
        <a:spcBef>
          <a:spcPct val="0"/>
        </a:spcBef>
        <a:buNone/>
        <a:defRPr sz="44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xmlns=""/>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hyperlink" Target="mailto:RFPquestions@dycd.nyc.gov" TargetMode="Externa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2DBD2E48-B13E-4764-BB25-701D3D97FD25}"/>
              </a:ext>
            </a:extLst>
          </p:cNvPr>
          <p:cNvSpPr>
            <a:spLocks noGrp="1"/>
          </p:cNvSpPr>
          <p:nvPr>
            <p:ph type="ctrTitle"/>
          </p:nvPr>
        </p:nvSpPr>
        <p:spPr/>
        <p:txBody>
          <a:bodyPr/>
          <a:lstStyle/>
          <a:p>
            <a:r>
              <a:rPr lang="en-US" dirty="0"/>
              <a:t>Fiscal Agent RFP</a:t>
            </a:r>
          </a:p>
        </p:txBody>
      </p:sp>
      <p:sp>
        <p:nvSpPr>
          <p:cNvPr id="3" name="Subtitle 2">
            <a:extLst>
              <a:ext uri="{FF2B5EF4-FFF2-40B4-BE49-F238E27FC236}">
                <a16:creationId xmlns:a16="http://schemas.microsoft.com/office/drawing/2014/main" xmlns="" id="{C48BBED0-5D1E-4303-BF7C-907A536C428B}"/>
              </a:ext>
            </a:extLst>
          </p:cNvPr>
          <p:cNvSpPr>
            <a:spLocks noGrp="1"/>
          </p:cNvSpPr>
          <p:nvPr>
            <p:ph type="subTitle" idx="1"/>
          </p:nvPr>
        </p:nvSpPr>
        <p:spPr/>
        <p:txBody>
          <a:bodyPr/>
          <a:lstStyle/>
          <a:p>
            <a:r>
              <a:rPr lang="en-US" dirty="0"/>
              <a:t>Pre-Proposal Conference </a:t>
            </a:r>
          </a:p>
          <a:p>
            <a:r>
              <a:rPr lang="en-US" dirty="0"/>
              <a:t>February  8, 2018</a:t>
            </a:r>
          </a:p>
        </p:txBody>
      </p:sp>
    </p:spTree>
    <p:extLst>
      <p:ext uri="{BB962C8B-B14F-4D97-AF65-F5344CB8AC3E}">
        <p14:creationId xmlns:p14="http://schemas.microsoft.com/office/powerpoint/2010/main" val="102237010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xmlns="" id="{0816F5E3-257E-48E2-8A38-D9327748C263}"/>
              </a:ext>
            </a:extLst>
          </p:cNvPr>
          <p:cNvSpPr>
            <a:spLocks noGrp="1"/>
          </p:cNvSpPr>
          <p:nvPr>
            <p:ph idx="4294967295"/>
          </p:nvPr>
        </p:nvSpPr>
        <p:spPr>
          <a:xfrm>
            <a:off x="1773141" y="1630363"/>
            <a:ext cx="7331102" cy="4389437"/>
          </a:xfrm>
        </p:spPr>
        <p:txBody>
          <a:bodyPr>
            <a:normAutofit fontScale="77500" lnSpcReduction="20000"/>
          </a:bodyPr>
          <a:lstStyle/>
          <a:p>
            <a:pPr marL="0" indent="0">
              <a:buNone/>
            </a:pPr>
            <a:r>
              <a:rPr lang="en-US" b="1" dirty="0"/>
              <a:t>A detailed description is in the RFP in particular pages 5-8</a:t>
            </a:r>
          </a:p>
          <a:p>
            <a:r>
              <a:rPr lang="en-US" dirty="0"/>
              <a:t>Provide accounting services in accordance with Generally Accepted Accounting Principles (GAAP) </a:t>
            </a:r>
          </a:p>
          <a:p>
            <a:r>
              <a:rPr lang="en-US" dirty="0"/>
              <a:t>Establish financial records for contracts and NABs</a:t>
            </a:r>
          </a:p>
          <a:p>
            <a:r>
              <a:rPr lang="en-US" dirty="0"/>
              <a:t>Provide payroll services </a:t>
            </a:r>
          </a:p>
          <a:p>
            <a:r>
              <a:rPr lang="en-US" dirty="0"/>
              <a:t>Maintain personnel time and leave records</a:t>
            </a:r>
          </a:p>
          <a:p>
            <a:r>
              <a:rPr lang="en-US" dirty="0"/>
              <a:t>Ensure filing and payment of payroll taxes</a:t>
            </a:r>
          </a:p>
          <a:p>
            <a:r>
              <a:rPr lang="en-US" dirty="0"/>
              <a:t>Verify and pay invoices</a:t>
            </a:r>
          </a:p>
          <a:p>
            <a:r>
              <a:rPr lang="en-US" dirty="0"/>
              <a:t>Manage loan transactions and payments</a:t>
            </a:r>
          </a:p>
          <a:p>
            <a:r>
              <a:rPr lang="en-US" dirty="0"/>
              <a:t>Maintain and report on available line item budget balances</a:t>
            </a:r>
          </a:p>
          <a:p>
            <a:r>
              <a:rPr lang="en-US" dirty="0"/>
              <a:t>Prepare monthly financial reports</a:t>
            </a:r>
          </a:p>
          <a:p>
            <a:r>
              <a:rPr lang="en-US" dirty="0"/>
              <a:t>Develop policy, procedures and training for providers</a:t>
            </a:r>
          </a:p>
          <a:p>
            <a:endParaRPr lang="en-US" dirty="0"/>
          </a:p>
        </p:txBody>
      </p:sp>
      <p:sp>
        <p:nvSpPr>
          <p:cNvPr id="2" name="Title 1">
            <a:extLst>
              <a:ext uri="{FF2B5EF4-FFF2-40B4-BE49-F238E27FC236}">
                <a16:creationId xmlns:a16="http://schemas.microsoft.com/office/drawing/2014/main" xmlns="" id="{3A77497C-29E2-48D5-9FC8-5D95DDE52FF3}"/>
              </a:ext>
            </a:extLst>
          </p:cNvPr>
          <p:cNvSpPr>
            <a:spLocks noGrp="1"/>
          </p:cNvSpPr>
          <p:nvPr>
            <p:ph type="title" idx="4294967295"/>
          </p:nvPr>
        </p:nvSpPr>
        <p:spPr>
          <a:xfrm>
            <a:off x="1304014" y="982663"/>
            <a:ext cx="8297186" cy="647700"/>
          </a:xfrm>
        </p:spPr>
        <p:txBody>
          <a:bodyPr>
            <a:normAutofit fontScale="90000"/>
          </a:bodyPr>
          <a:lstStyle/>
          <a:p>
            <a:r>
              <a:rPr lang="en-US" dirty="0"/>
              <a:t>Overview of Services</a:t>
            </a:r>
          </a:p>
        </p:txBody>
      </p:sp>
    </p:spTree>
    <p:extLst>
      <p:ext uri="{BB962C8B-B14F-4D97-AF65-F5344CB8AC3E}">
        <p14:creationId xmlns:p14="http://schemas.microsoft.com/office/powerpoint/2010/main" val="370527513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BDB76863-8F1F-401C-BE98-83269AAE3690}"/>
              </a:ext>
            </a:extLst>
          </p:cNvPr>
          <p:cNvSpPr>
            <a:spLocks noGrp="1"/>
          </p:cNvSpPr>
          <p:nvPr>
            <p:ph type="title"/>
          </p:nvPr>
        </p:nvSpPr>
        <p:spPr/>
        <p:txBody>
          <a:bodyPr/>
          <a:lstStyle/>
          <a:p>
            <a:r>
              <a:rPr lang="en-US" dirty="0"/>
              <a:t>Fee for Service</a:t>
            </a:r>
          </a:p>
        </p:txBody>
      </p:sp>
      <p:sp>
        <p:nvSpPr>
          <p:cNvPr id="3" name="Content Placeholder 2">
            <a:extLst>
              <a:ext uri="{FF2B5EF4-FFF2-40B4-BE49-F238E27FC236}">
                <a16:creationId xmlns:a16="http://schemas.microsoft.com/office/drawing/2014/main" xmlns="" id="{B2E50A85-D34A-4D01-9229-F74AB56C5603}"/>
              </a:ext>
            </a:extLst>
          </p:cNvPr>
          <p:cNvSpPr>
            <a:spLocks noGrp="1"/>
          </p:cNvSpPr>
          <p:nvPr>
            <p:ph idx="1"/>
          </p:nvPr>
        </p:nvSpPr>
        <p:spPr/>
        <p:txBody>
          <a:bodyPr>
            <a:normAutofit fontScale="92500" lnSpcReduction="10000"/>
          </a:bodyPr>
          <a:lstStyle/>
          <a:p>
            <a:r>
              <a:rPr lang="en-US" dirty="0"/>
              <a:t>The maximum available funding is $665,000 per year with a contract term of three years, 7/1/18-6/30/21. There is an option to renew for up to three years.</a:t>
            </a:r>
          </a:p>
          <a:p>
            <a:r>
              <a:rPr lang="en-US" dirty="0"/>
              <a:t>The fee will be calculated based on three </a:t>
            </a:r>
            <a:r>
              <a:rPr lang="en-US" dirty="0" smtClean="0"/>
              <a:t>categories</a:t>
            </a:r>
            <a:r>
              <a:rPr lang="en-US" dirty="0"/>
              <a:t>:</a:t>
            </a:r>
          </a:p>
          <a:p>
            <a:pPr marL="914400" indent="-457200">
              <a:buFont typeface="+mj-lt"/>
              <a:buAutoNum type="arabicPeriod"/>
            </a:pPr>
            <a:r>
              <a:rPr lang="en-US" dirty="0"/>
              <a:t>Contracts valued at $25,000 or less</a:t>
            </a:r>
          </a:p>
          <a:p>
            <a:pPr marL="914400" indent="-457200">
              <a:buFont typeface="+mj-lt"/>
              <a:buAutoNum type="arabicPeriod"/>
            </a:pPr>
            <a:r>
              <a:rPr lang="en-US" dirty="0"/>
              <a:t>Contracts valued over $25,000</a:t>
            </a:r>
          </a:p>
          <a:p>
            <a:pPr marL="914400" indent="-457200">
              <a:buFont typeface="+mj-lt"/>
              <a:buAutoNum type="arabicPeriod"/>
            </a:pPr>
            <a:r>
              <a:rPr lang="en-US" dirty="0"/>
              <a:t>Stipends for NABs</a:t>
            </a:r>
          </a:p>
          <a:p>
            <a:r>
              <a:rPr lang="en-US" dirty="0"/>
              <a:t>Information can be found on the transaction chart Appendix C and Attachment 2: Price Proposal form in the RFP. </a:t>
            </a:r>
          </a:p>
        </p:txBody>
      </p:sp>
    </p:spTree>
    <p:extLst>
      <p:ext uri="{BB962C8B-B14F-4D97-AF65-F5344CB8AC3E}">
        <p14:creationId xmlns:p14="http://schemas.microsoft.com/office/powerpoint/2010/main" val="369924454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Post Award Requirements</a:t>
            </a:r>
          </a:p>
        </p:txBody>
      </p:sp>
      <p:sp>
        <p:nvSpPr>
          <p:cNvPr id="3" name="Content Placeholder 2"/>
          <p:cNvSpPr>
            <a:spLocks noGrp="1"/>
          </p:cNvSpPr>
          <p:nvPr>
            <p:ph idx="1"/>
          </p:nvPr>
        </p:nvSpPr>
        <p:spPr/>
        <p:txBody>
          <a:bodyPr/>
          <a:lstStyle/>
          <a:p>
            <a:r>
              <a:rPr lang="en-US" altLang="en-US" sz="2300" dirty="0">
                <a:solidFill>
                  <a:schemeClr val="tx1"/>
                </a:solidFill>
              </a:rPr>
              <a:t>General Information and Regulatory Requirements </a:t>
            </a:r>
          </a:p>
          <a:p>
            <a:pPr>
              <a:buFont typeface="Arial" panose="020B0604020202020204" pitchFamily="34" charset="0"/>
              <a:buChar char="•"/>
            </a:pPr>
            <a:r>
              <a:rPr lang="en-US" altLang="en-US" dirty="0">
                <a:solidFill>
                  <a:schemeClr val="tx1"/>
                </a:solidFill>
              </a:rPr>
              <a:t>Responsibility </a:t>
            </a:r>
            <a:r>
              <a:rPr lang="en-US" altLang="en-US" dirty="0" smtClean="0">
                <a:solidFill>
                  <a:schemeClr val="tx1"/>
                </a:solidFill>
              </a:rPr>
              <a:t>Determination</a:t>
            </a:r>
            <a:endParaRPr lang="en-US" altLang="en-US" dirty="0">
              <a:solidFill>
                <a:schemeClr val="tx1"/>
              </a:solidFill>
            </a:endParaRPr>
          </a:p>
          <a:p>
            <a:r>
              <a:rPr lang="en-US" altLang="en-US" sz="2300" dirty="0" smtClean="0">
                <a:solidFill>
                  <a:schemeClr val="tx1"/>
                </a:solidFill>
              </a:rPr>
              <a:t>HireNYC Rider</a:t>
            </a:r>
            <a:endParaRPr lang="en-US" altLang="en-US" sz="2300" dirty="0">
              <a:solidFill>
                <a:schemeClr val="tx1"/>
              </a:solidFill>
            </a:endParaRPr>
          </a:p>
          <a:p>
            <a:pPr marL="0" indent="0">
              <a:buNone/>
            </a:pPr>
            <a:endParaRPr lang="en-US" dirty="0"/>
          </a:p>
        </p:txBody>
      </p:sp>
    </p:spTree>
    <p:extLst>
      <p:ext uri="{BB962C8B-B14F-4D97-AF65-F5344CB8AC3E}">
        <p14:creationId xmlns:p14="http://schemas.microsoft.com/office/powerpoint/2010/main" val="217682221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altLang="en-US" dirty="0">
                <a:solidFill>
                  <a:srgbClr val="000000"/>
                </a:solidFill>
              </a:rPr>
              <a:t>Insurance Requirement</a:t>
            </a:r>
          </a:p>
        </p:txBody>
      </p:sp>
      <p:sp>
        <p:nvSpPr>
          <p:cNvPr id="3" name="Content Placeholder 2"/>
          <p:cNvSpPr>
            <a:spLocks noGrp="1"/>
          </p:cNvSpPr>
          <p:nvPr>
            <p:ph idx="1"/>
          </p:nvPr>
        </p:nvSpPr>
        <p:spPr>
          <a:xfrm>
            <a:off x="1295401" y="2556932"/>
            <a:ext cx="9601196" cy="3437468"/>
          </a:xfrm>
        </p:spPr>
        <p:txBody>
          <a:bodyPr>
            <a:normAutofit fontScale="85000" lnSpcReduction="20000"/>
          </a:bodyPr>
          <a:lstStyle/>
          <a:p>
            <a:pPr>
              <a:buFont typeface="Arial" panose="020B0604020202020204" pitchFamily="34" charset="0"/>
              <a:buChar char="•"/>
              <a:defRPr/>
            </a:pPr>
            <a:r>
              <a:rPr lang="en-US" altLang="en-US" sz="2200" b="1" dirty="0">
                <a:solidFill>
                  <a:srgbClr val="000000"/>
                </a:solidFill>
              </a:rPr>
              <a:t>Commercial General Liability</a:t>
            </a:r>
            <a:r>
              <a:rPr lang="en-US" altLang="en-US" sz="2200" dirty="0">
                <a:solidFill>
                  <a:srgbClr val="000000"/>
                </a:solidFill>
              </a:rPr>
              <a:t> </a:t>
            </a:r>
          </a:p>
          <a:p>
            <a:pPr marL="803275" lvl="1" indent="-342900">
              <a:defRPr/>
            </a:pPr>
            <a:r>
              <a:rPr lang="en-US" altLang="en-US" sz="2200" dirty="0">
                <a:solidFill>
                  <a:srgbClr val="000000"/>
                </a:solidFill>
              </a:rPr>
              <a:t>$1 million per occurrence and $2 million aggregate; </a:t>
            </a:r>
          </a:p>
          <a:p>
            <a:pPr marL="342900" indent="-342900">
              <a:defRPr/>
            </a:pPr>
            <a:r>
              <a:rPr lang="en-US" altLang="en-US" sz="2200" b="1" dirty="0">
                <a:solidFill>
                  <a:srgbClr val="000000"/>
                </a:solidFill>
              </a:rPr>
              <a:t>Professional Liability Insurance </a:t>
            </a:r>
          </a:p>
          <a:p>
            <a:pPr marL="800100" lvl="1" indent="-342900">
              <a:defRPr/>
            </a:pPr>
            <a:r>
              <a:rPr lang="en-US" altLang="en-US" sz="2200" dirty="0">
                <a:solidFill>
                  <a:srgbClr val="000000"/>
                </a:solidFill>
              </a:rPr>
              <a:t>$1 million per claim;</a:t>
            </a:r>
          </a:p>
          <a:p>
            <a:pPr marL="342900" indent="-342900">
              <a:defRPr/>
            </a:pPr>
            <a:r>
              <a:rPr lang="en-US" altLang="en-US" sz="2200" b="1" dirty="0">
                <a:solidFill>
                  <a:srgbClr val="000000"/>
                </a:solidFill>
              </a:rPr>
              <a:t>Workers’ Compensation, Disability Benefits, and Employer’s Liability Insurance;</a:t>
            </a:r>
          </a:p>
          <a:p>
            <a:pPr marL="342900" indent="-342900">
              <a:defRPr/>
            </a:pPr>
            <a:r>
              <a:rPr lang="en-US" altLang="en-US" sz="2200" b="1" dirty="0">
                <a:solidFill>
                  <a:srgbClr val="000000"/>
                </a:solidFill>
              </a:rPr>
              <a:t>Crime Insurance, as applicable, in accordance with CPA industry standards.</a:t>
            </a:r>
            <a:endParaRPr lang="en-US" altLang="en-US" sz="2200" dirty="0">
              <a:solidFill>
                <a:srgbClr val="000000"/>
              </a:solidFill>
            </a:endParaRPr>
          </a:p>
          <a:p>
            <a:pPr marL="342900" indent="-342900">
              <a:buFont typeface="Arial" panose="020B0604020202020204" pitchFamily="34" charset="0"/>
              <a:buChar char="•"/>
              <a:defRPr/>
            </a:pPr>
            <a:r>
              <a:rPr lang="en-US" altLang="en-US" sz="2200" dirty="0">
                <a:solidFill>
                  <a:srgbClr val="000000"/>
                </a:solidFill>
              </a:rPr>
              <a:t>Contractor shall provide an </a:t>
            </a:r>
            <a:r>
              <a:rPr lang="en-US" altLang="en-US" sz="2200" b="1" dirty="0">
                <a:solidFill>
                  <a:srgbClr val="000000"/>
                </a:solidFill>
              </a:rPr>
              <a:t>original</a:t>
            </a:r>
            <a:r>
              <a:rPr lang="en-US" altLang="en-US" sz="2200" dirty="0">
                <a:solidFill>
                  <a:srgbClr val="000000"/>
                </a:solidFill>
              </a:rPr>
              <a:t> certificate of insurance naming the City of New York, including its officials and employees, as an additional insured. </a:t>
            </a:r>
          </a:p>
          <a:p>
            <a:pPr marL="342900" indent="-342900">
              <a:buFont typeface="Arial" panose="020B0604020202020204" pitchFamily="34" charset="0"/>
              <a:buChar char="•"/>
              <a:defRPr/>
            </a:pPr>
            <a:r>
              <a:rPr lang="en-US" altLang="en-US" sz="2200" dirty="0">
                <a:solidFill>
                  <a:srgbClr val="000000"/>
                </a:solidFill>
              </a:rPr>
              <a:t>DYCD will not be able to proceed with processing an awarded contract until it has obtained proof of the necessary insurance coverage.</a:t>
            </a:r>
            <a:endParaRPr lang="en-US" altLang="en-US" sz="2200" b="1" dirty="0">
              <a:solidFill>
                <a:srgbClr val="000000"/>
              </a:solidFill>
              <a:latin typeface="Arial Black" pitchFamily="34" charset="0"/>
            </a:endParaRPr>
          </a:p>
          <a:p>
            <a:pPr marL="342900" indent="-342900">
              <a:buClrTx/>
              <a:defRPr/>
            </a:pPr>
            <a:endParaRPr lang="en-US" dirty="0"/>
          </a:p>
        </p:txBody>
      </p:sp>
    </p:spTree>
    <p:extLst>
      <p:ext uri="{BB962C8B-B14F-4D97-AF65-F5344CB8AC3E}">
        <p14:creationId xmlns:p14="http://schemas.microsoft.com/office/powerpoint/2010/main" val="159817069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Important Information </a:t>
            </a:r>
          </a:p>
        </p:txBody>
      </p:sp>
      <p:sp>
        <p:nvSpPr>
          <p:cNvPr id="3" name="Content Placeholder 2"/>
          <p:cNvSpPr>
            <a:spLocks noGrp="1"/>
          </p:cNvSpPr>
          <p:nvPr>
            <p:ph idx="1"/>
          </p:nvPr>
        </p:nvSpPr>
        <p:spPr/>
        <p:txBody>
          <a:bodyPr>
            <a:normAutofit/>
          </a:bodyPr>
          <a:lstStyle/>
          <a:p>
            <a:pPr marL="0" indent="0" algn="ctr">
              <a:buNone/>
            </a:pPr>
            <a:endParaRPr lang="en-US" dirty="0">
              <a:solidFill>
                <a:schemeClr val="tx1"/>
              </a:solidFill>
            </a:endParaRPr>
          </a:p>
          <a:p>
            <a:pPr marL="0" indent="0" algn="ctr">
              <a:buNone/>
            </a:pPr>
            <a:r>
              <a:rPr lang="en-US" sz="3200" dirty="0">
                <a:solidFill>
                  <a:schemeClr val="tx1"/>
                </a:solidFill>
              </a:rPr>
              <a:t>Transcript, presentation and attendance </a:t>
            </a:r>
            <a:r>
              <a:rPr lang="en-US" sz="3200" dirty="0" smtClean="0">
                <a:solidFill>
                  <a:schemeClr val="tx1"/>
                </a:solidFill>
              </a:rPr>
              <a:t>roster </a:t>
            </a:r>
            <a:r>
              <a:rPr lang="en-US" sz="3200" dirty="0">
                <a:solidFill>
                  <a:schemeClr val="tx1"/>
                </a:solidFill>
              </a:rPr>
              <a:t>will be </a:t>
            </a:r>
            <a:r>
              <a:rPr lang="en-US" sz="3200" dirty="0" smtClean="0">
                <a:solidFill>
                  <a:schemeClr val="tx1"/>
                </a:solidFill>
              </a:rPr>
              <a:t>posted </a:t>
            </a:r>
            <a:r>
              <a:rPr lang="en-US" sz="3200" dirty="0">
                <a:solidFill>
                  <a:schemeClr val="tx1"/>
                </a:solidFill>
              </a:rPr>
              <a:t>on DYCD’s website for viewing. </a:t>
            </a:r>
          </a:p>
          <a:p>
            <a:endParaRPr lang="en-US" dirty="0">
              <a:solidFill>
                <a:schemeClr val="tx1"/>
              </a:solidFill>
            </a:endParaRPr>
          </a:p>
          <a:p>
            <a:endParaRPr lang="en-US" dirty="0"/>
          </a:p>
        </p:txBody>
      </p:sp>
    </p:spTree>
    <p:extLst>
      <p:ext uri="{BB962C8B-B14F-4D97-AF65-F5344CB8AC3E}">
        <p14:creationId xmlns:p14="http://schemas.microsoft.com/office/powerpoint/2010/main" val="141065651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8000" dirty="0"/>
              <a:t>Questions?</a:t>
            </a:r>
            <a:r>
              <a:rPr lang="en-US" dirty="0"/>
              <a:t/>
            </a:r>
            <a:br>
              <a:rPr lang="en-US" dirty="0"/>
            </a:br>
            <a:endParaRPr lang="en-US" dirty="0"/>
          </a:p>
        </p:txBody>
      </p:sp>
      <p:sp>
        <p:nvSpPr>
          <p:cNvPr id="3" name="Content Placeholder 2"/>
          <p:cNvSpPr>
            <a:spLocks noGrp="1"/>
          </p:cNvSpPr>
          <p:nvPr>
            <p:ph idx="1"/>
          </p:nvPr>
        </p:nvSpPr>
        <p:spPr/>
        <p:txBody>
          <a:bodyPr>
            <a:normAutofit/>
          </a:bodyPr>
          <a:lstStyle/>
          <a:p>
            <a:pPr marL="0" indent="0" algn="ctr">
              <a:buNone/>
            </a:pPr>
            <a:endParaRPr lang="en-US" sz="6000" dirty="0"/>
          </a:p>
          <a:p>
            <a:pPr algn="ctr"/>
            <a:r>
              <a:rPr lang="en-US" altLang="en-US" sz="3600" u="sng" dirty="0" smtClean="0">
                <a:solidFill>
                  <a:schemeClr val="tx1"/>
                </a:solidFill>
              </a:rPr>
              <a:t>RFPquestions@dycd.nyc.gov</a:t>
            </a:r>
          </a:p>
          <a:p>
            <a:pPr marL="0" indent="0" algn="ctr">
              <a:buNone/>
            </a:pPr>
            <a:endParaRPr lang="en-US" sz="7200" dirty="0"/>
          </a:p>
        </p:txBody>
      </p:sp>
    </p:spTree>
    <p:extLst>
      <p:ext uri="{BB962C8B-B14F-4D97-AF65-F5344CB8AC3E}">
        <p14:creationId xmlns:p14="http://schemas.microsoft.com/office/powerpoint/2010/main" val="425475652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Agenda </a:t>
            </a:r>
            <a:endParaRPr lang="en-US" dirty="0"/>
          </a:p>
        </p:txBody>
      </p:sp>
      <p:sp>
        <p:nvSpPr>
          <p:cNvPr id="3" name="Content Placeholder 2"/>
          <p:cNvSpPr>
            <a:spLocks noGrp="1"/>
          </p:cNvSpPr>
          <p:nvPr>
            <p:ph idx="1"/>
          </p:nvPr>
        </p:nvSpPr>
        <p:spPr/>
        <p:txBody>
          <a:bodyPr>
            <a:normAutofit/>
          </a:bodyPr>
          <a:lstStyle/>
          <a:p>
            <a:pPr>
              <a:spcAft>
                <a:spcPts val="1000"/>
              </a:spcAft>
              <a:buSzPct val="75000"/>
              <a:defRPr/>
            </a:pPr>
            <a:r>
              <a:rPr lang="en-US" altLang="en-US" dirty="0"/>
              <a:t>Welcome and Panel Introduction </a:t>
            </a:r>
          </a:p>
          <a:p>
            <a:pPr>
              <a:spcAft>
                <a:spcPts val="1000"/>
              </a:spcAft>
              <a:buSzPct val="75000"/>
              <a:defRPr/>
            </a:pPr>
            <a:r>
              <a:rPr lang="en-US" altLang="en-US" dirty="0"/>
              <a:t>RFP Timeline/Requirements  </a:t>
            </a:r>
          </a:p>
          <a:p>
            <a:pPr>
              <a:spcAft>
                <a:spcPts val="1000"/>
              </a:spcAft>
              <a:buSzPct val="75000"/>
              <a:defRPr/>
            </a:pPr>
            <a:r>
              <a:rPr lang="en-US" altLang="en-US" dirty="0"/>
              <a:t>Fiscal Agent RFP Overview  </a:t>
            </a:r>
          </a:p>
          <a:p>
            <a:pPr>
              <a:spcAft>
                <a:spcPts val="1000"/>
              </a:spcAft>
              <a:buSzPct val="75000"/>
              <a:defRPr/>
            </a:pPr>
            <a:r>
              <a:rPr lang="en-US" altLang="en-US" dirty="0"/>
              <a:t>Post Award Requirements</a:t>
            </a:r>
          </a:p>
          <a:p>
            <a:pPr>
              <a:spcAft>
                <a:spcPts val="1000"/>
              </a:spcAft>
              <a:buSzPct val="75000"/>
              <a:defRPr/>
            </a:pPr>
            <a:r>
              <a:rPr lang="en-US" altLang="en-US" dirty="0"/>
              <a:t>Question and Answer </a:t>
            </a:r>
            <a:endParaRPr lang="en-US" dirty="0"/>
          </a:p>
        </p:txBody>
      </p:sp>
    </p:spTree>
    <p:extLst>
      <p:ext uri="{BB962C8B-B14F-4D97-AF65-F5344CB8AC3E}">
        <p14:creationId xmlns:p14="http://schemas.microsoft.com/office/powerpoint/2010/main" val="394074890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95402" y="982133"/>
            <a:ext cx="9601196" cy="917006"/>
          </a:xfrm>
        </p:spPr>
        <p:txBody>
          <a:bodyPr/>
          <a:lstStyle/>
          <a:p>
            <a:r>
              <a:rPr lang="en-US" dirty="0"/>
              <a:t>About DYCD </a:t>
            </a:r>
          </a:p>
        </p:txBody>
      </p:sp>
      <p:sp>
        <p:nvSpPr>
          <p:cNvPr id="3" name="Content Placeholder 2"/>
          <p:cNvSpPr>
            <a:spLocks noGrp="1"/>
          </p:cNvSpPr>
          <p:nvPr>
            <p:ph idx="1"/>
          </p:nvPr>
        </p:nvSpPr>
        <p:spPr>
          <a:xfrm>
            <a:off x="1289540" y="2495068"/>
            <a:ext cx="9548443" cy="3681045"/>
          </a:xfrm>
        </p:spPr>
        <p:txBody>
          <a:bodyPr>
            <a:normAutofit/>
          </a:bodyPr>
          <a:lstStyle/>
          <a:p>
            <a:r>
              <a:rPr lang="en-US" altLang="en-US" b="1" dirty="0">
                <a:solidFill>
                  <a:schemeClr val="tx1"/>
                </a:solidFill>
              </a:rPr>
              <a:t>Mission: </a:t>
            </a:r>
            <a:r>
              <a:rPr lang="en-US" altLang="en-US" dirty="0">
                <a:solidFill>
                  <a:schemeClr val="tx1"/>
                </a:solidFill>
              </a:rPr>
              <a:t>The New York City Department of Youth and Community Development (DYCD) invests in a network of community-based organizations and programs to alleviate the effects of poverty and to provide opportunities for New Yorkers and communities to flourish.</a:t>
            </a:r>
          </a:p>
          <a:p>
            <a:r>
              <a:rPr lang="en-US" altLang="en-US" b="1" dirty="0">
                <a:solidFill>
                  <a:schemeClr val="tx1"/>
                </a:solidFill>
              </a:rPr>
              <a:t>Vision: </a:t>
            </a:r>
            <a:r>
              <a:rPr lang="en-US" altLang="en-US" dirty="0">
                <a:solidFill>
                  <a:schemeClr val="tx1"/>
                </a:solidFill>
              </a:rPr>
              <a:t>DYCD strives to improve the quality of life of New Yorkers by collaborating with local organizations and investing in the talents and assets of our communities to help them develop, grow and thrive. </a:t>
            </a:r>
          </a:p>
          <a:p>
            <a:pPr marL="0" indent="0" algn="ctr">
              <a:buNone/>
            </a:pPr>
            <a:r>
              <a:rPr lang="en-US" altLang="en-US" sz="1400" i="1" dirty="0">
                <a:solidFill>
                  <a:schemeClr val="tx1"/>
                </a:solidFill>
              </a:rPr>
              <a:t>Empowering individuals, Strengthening Families. Investing in Communities</a:t>
            </a:r>
          </a:p>
          <a:p>
            <a:endParaRPr lang="en-US" dirty="0"/>
          </a:p>
        </p:txBody>
      </p:sp>
    </p:spTree>
    <p:extLst>
      <p:ext uri="{BB962C8B-B14F-4D97-AF65-F5344CB8AC3E}">
        <p14:creationId xmlns:p14="http://schemas.microsoft.com/office/powerpoint/2010/main" val="338665336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RFP Timeline </a:t>
            </a:r>
          </a:p>
        </p:txBody>
      </p:sp>
      <p:sp>
        <p:nvSpPr>
          <p:cNvPr id="3" name="Content Placeholder 2"/>
          <p:cNvSpPr>
            <a:spLocks noGrp="1"/>
          </p:cNvSpPr>
          <p:nvPr>
            <p:ph idx="1"/>
          </p:nvPr>
        </p:nvSpPr>
        <p:spPr/>
        <p:txBody>
          <a:bodyPr>
            <a:normAutofit fontScale="92500" lnSpcReduction="10000"/>
          </a:bodyPr>
          <a:lstStyle/>
          <a:p>
            <a:pPr marL="624078" indent="-514350">
              <a:lnSpc>
                <a:spcPct val="200000"/>
              </a:lnSpc>
              <a:spcBef>
                <a:spcPts val="0"/>
              </a:spcBef>
              <a:spcAft>
                <a:spcPts val="0"/>
              </a:spcAft>
              <a:buFont typeface="Arial" panose="020B0604020202020204" pitchFamily="34" charset="0"/>
              <a:buChar char="•"/>
              <a:defRPr/>
            </a:pPr>
            <a:r>
              <a:rPr lang="en-US" sz="2600" dirty="0"/>
              <a:t>Proposal Due Date: </a:t>
            </a:r>
            <a:r>
              <a:rPr lang="en-US" sz="2600" b="1" dirty="0"/>
              <a:t>March 8, 2018 at 2:00PM</a:t>
            </a:r>
          </a:p>
          <a:p>
            <a:pPr marL="624078" indent="-514350">
              <a:lnSpc>
                <a:spcPct val="200000"/>
              </a:lnSpc>
              <a:spcBef>
                <a:spcPts val="0"/>
              </a:spcBef>
              <a:spcAft>
                <a:spcPts val="0"/>
              </a:spcAft>
              <a:buFont typeface="Arial" panose="020B0604020202020204" pitchFamily="34" charset="0"/>
              <a:buChar char="•"/>
              <a:defRPr/>
            </a:pPr>
            <a:r>
              <a:rPr lang="en-US" sz="2600" dirty="0"/>
              <a:t>Award Announcement: </a:t>
            </a:r>
            <a:r>
              <a:rPr lang="en-US" sz="2600" b="1" dirty="0"/>
              <a:t>Early Spring </a:t>
            </a:r>
          </a:p>
          <a:p>
            <a:pPr marL="624078" indent="-514350">
              <a:lnSpc>
                <a:spcPct val="200000"/>
              </a:lnSpc>
              <a:spcBef>
                <a:spcPts val="0"/>
              </a:spcBef>
              <a:spcAft>
                <a:spcPts val="0"/>
              </a:spcAft>
              <a:buFont typeface="Arial" panose="020B0604020202020204" pitchFamily="34" charset="0"/>
              <a:buChar char="•"/>
              <a:defRPr/>
            </a:pPr>
            <a:r>
              <a:rPr lang="en-US" sz="2600" dirty="0"/>
              <a:t>Contracts </a:t>
            </a:r>
            <a:r>
              <a:rPr lang="en-US" sz="2600" dirty="0" smtClean="0"/>
              <a:t>will </a:t>
            </a:r>
            <a:r>
              <a:rPr lang="en-US" sz="2600" dirty="0"/>
              <a:t>begin </a:t>
            </a:r>
            <a:r>
              <a:rPr lang="en-US" sz="2600" b="1" dirty="0"/>
              <a:t>July 1, </a:t>
            </a:r>
            <a:r>
              <a:rPr lang="en-US" sz="2600" b="1" dirty="0" smtClean="0"/>
              <a:t>2018</a:t>
            </a:r>
            <a:endParaRPr lang="en-US" sz="2600" dirty="0"/>
          </a:p>
          <a:p>
            <a:pPr marL="624078" lvl="1" indent="-514350">
              <a:lnSpc>
                <a:spcPct val="200000"/>
              </a:lnSpc>
              <a:spcBef>
                <a:spcPts val="0"/>
              </a:spcBef>
              <a:spcAft>
                <a:spcPts val="0"/>
              </a:spcAft>
              <a:buFont typeface="Arial" panose="020B0604020202020204" pitchFamily="34" charset="0"/>
              <a:buChar char="•"/>
              <a:defRPr/>
            </a:pPr>
            <a:r>
              <a:rPr lang="en-US" sz="2600" dirty="0"/>
              <a:t>Questions: Must be received by </a:t>
            </a:r>
            <a:r>
              <a:rPr lang="en-US" sz="2600" b="1" dirty="0"/>
              <a:t>February 26, 2018</a:t>
            </a:r>
          </a:p>
          <a:p>
            <a:pPr marL="109728" algn="ctr">
              <a:buClr>
                <a:srgbClr val="92D050"/>
              </a:buClr>
              <a:defRPr/>
            </a:pPr>
            <a:r>
              <a:rPr lang="en-US" b="1" u="sng" dirty="0">
                <a:solidFill>
                  <a:schemeClr val="tx1"/>
                </a:solidFill>
              </a:rPr>
              <a:t>RFPquestions@dycd.nyc.gov</a:t>
            </a:r>
            <a:endParaRPr lang="en-US" b="1" u="sng" dirty="0">
              <a:solidFill>
                <a:schemeClr val="tx1"/>
              </a:solidFill>
              <a:hlinkClick r:id="rId2"/>
            </a:endParaRPr>
          </a:p>
          <a:p>
            <a:endParaRPr lang="en-US" dirty="0"/>
          </a:p>
        </p:txBody>
      </p:sp>
    </p:spTree>
    <p:extLst>
      <p:ext uri="{BB962C8B-B14F-4D97-AF65-F5344CB8AC3E}">
        <p14:creationId xmlns:p14="http://schemas.microsoft.com/office/powerpoint/2010/main" val="406959504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Proposal Submission </a:t>
            </a:r>
          </a:p>
        </p:txBody>
      </p:sp>
      <p:sp>
        <p:nvSpPr>
          <p:cNvPr id="3" name="Content Placeholder 2"/>
          <p:cNvSpPr>
            <a:spLocks noGrp="1"/>
          </p:cNvSpPr>
          <p:nvPr>
            <p:ph idx="1"/>
          </p:nvPr>
        </p:nvSpPr>
        <p:spPr/>
        <p:txBody>
          <a:bodyPr>
            <a:normAutofit fontScale="92500" lnSpcReduction="20000"/>
          </a:bodyPr>
          <a:lstStyle/>
          <a:p>
            <a:r>
              <a:rPr lang="en-US" dirty="0"/>
              <a:t>Proposals must be hand delivered to: </a:t>
            </a:r>
          </a:p>
          <a:p>
            <a:pPr lvl="1">
              <a:spcBef>
                <a:spcPts val="0"/>
              </a:spcBef>
              <a:spcAft>
                <a:spcPts val="0"/>
              </a:spcAft>
            </a:pPr>
            <a:r>
              <a:rPr lang="en-US" dirty="0" smtClean="0"/>
              <a:t>   DYCD </a:t>
            </a:r>
            <a:r>
              <a:rPr lang="en-US" dirty="0"/>
              <a:t>Office of Contract Procurement </a:t>
            </a:r>
          </a:p>
          <a:p>
            <a:pPr marL="457200" lvl="1" indent="0">
              <a:spcBef>
                <a:spcPts val="0"/>
              </a:spcBef>
              <a:spcAft>
                <a:spcPts val="0"/>
              </a:spcAft>
              <a:buNone/>
            </a:pPr>
            <a:r>
              <a:rPr lang="en-US" dirty="0"/>
              <a:t>	Attention: Dana Cantelmi, Agency Chief Contracting Officer </a:t>
            </a:r>
          </a:p>
          <a:p>
            <a:pPr marL="457200" lvl="1" indent="0">
              <a:spcBef>
                <a:spcPts val="0"/>
              </a:spcBef>
              <a:spcAft>
                <a:spcPts val="0"/>
              </a:spcAft>
              <a:buNone/>
            </a:pPr>
            <a:r>
              <a:rPr lang="en-US" dirty="0"/>
              <a:t>	2 Lafayette Street 14</a:t>
            </a:r>
            <a:r>
              <a:rPr lang="en-US" baseline="30000" dirty="0"/>
              <a:t>th</a:t>
            </a:r>
            <a:r>
              <a:rPr lang="en-US" dirty="0"/>
              <a:t> Floor</a:t>
            </a:r>
          </a:p>
          <a:p>
            <a:pPr marL="457200" lvl="1" indent="0">
              <a:spcBef>
                <a:spcPts val="0"/>
              </a:spcBef>
              <a:spcAft>
                <a:spcPts val="0"/>
              </a:spcAft>
              <a:buNone/>
            </a:pPr>
            <a:r>
              <a:rPr lang="en-US" dirty="0"/>
              <a:t>	New York, N.Y. 10007</a:t>
            </a:r>
          </a:p>
          <a:p>
            <a:pPr marL="457200" lvl="1" indent="0">
              <a:spcBef>
                <a:spcPts val="0"/>
              </a:spcBef>
              <a:spcAft>
                <a:spcPts val="0"/>
              </a:spcAft>
              <a:buNone/>
            </a:pPr>
            <a:endParaRPr lang="en-US" dirty="0"/>
          </a:p>
          <a:p>
            <a:pPr marL="855663" lvl="1" indent="-398463">
              <a:spcBef>
                <a:spcPts val="0"/>
              </a:spcBef>
              <a:spcAft>
                <a:spcPts val="0"/>
              </a:spcAft>
              <a:buFont typeface="Arial" panose="020B0604020202020204" pitchFamily="34" charset="0"/>
              <a:buChar char="•"/>
            </a:pPr>
            <a:r>
              <a:rPr lang="en-US" dirty="0"/>
              <a:t>Proposal package must be in a sealed envelope containing:</a:t>
            </a:r>
          </a:p>
          <a:p>
            <a:pPr marL="457200" lvl="1" indent="0">
              <a:spcBef>
                <a:spcPts val="0"/>
              </a:spcBef>
              <a:spcAft>
                <a:spcPts val="0"/>
              </a:spcAft>
              <a:buNone/>
            </a:pPr>
            <a:r>
              <a:rPr lang="en-US" dirty="0"/>
              <a:t>      </a:t>
            </a:r>
            <a:r>
              <a:rPr lang="en-US" dirty="0" smtClean="0"/>
              <a:t> 1 </a:t>
            </a:r>
            <a:r>
              <a:rPr lang="en-US" dirty="0"/>
              <a:t>Original Hard Copy Set </a:t>
            </a:r>
            <a:r>
              <a:rPr lang="en-US" b="1" u="sng" dirty="0"/>
              <a:t>and</a:t>
            </a:r>
            <a:r>
              <a:rPr lang="en-US" dirty="0"/>
              <a:t> </a:t>
            </a:r>
          </a:p>
          <a:p>
            <a:pPr marL="855663" lvl="1" indent="0">
              <a:spcBef>
                <a:spcPts val="0"/>
              </a:spcBef>
              <a:spcAft>
                <a:spcPts val="0"/>
              </a:spcAft>
              <a:buNone/>
            </a:pPr>
            <a:r>
              <a:rPr lang="en-US" dirty="0" smtClean="0"/>
              <a:t>1 </a:t>
            </a:r>
            <a:r>
              <a:rPr lang="en-US" dirty="0"/>
              <a:t>Exact electronic copy saved as one file and compatible with Adobe Acrobat </a:t>
            </a:r>
            <a:r>
              <a:rPr lang="en-US" dirty="0" smtClean="0"/>
              <a:t>Reader Format </a:t>
            </a:r>
            <a:r>
              <a:rPr lang="en-US" dirty="0"/>
              <a:t>(PDF) of the required documents listed in the RFP </a:t>
            </a:r>
          </a:p>
          <a:p>
            <a:pPr marL="457200" lvl="1" indent="0">
              <a:spcBef>
                <a:spcPts val="0"/>
              </a:spcBef>
              <a:spcAft>
                <a:spcPts val="0"/>
              </a:spcAft>
              <a:buNone/>
            </a:pPr>
            <a:endParaRPr lang="en-US" dirty="0"/>
          </a:p>
          <a:p>
            <a:pPr lvl="1"/>
            <a:r>
              <a:rPr lang="en-US" dirty="0"/>
              <a:t>DYCD will </a:t>
            </a:r>
            <a:r>
              <a:rPr lang="en-US" b="1" u="sng" dirty="0"/>
              <a:t>NOT</a:t>
            </a:r>
            <a:r>
              <a:rPr lang="en-US" dirty="0"/>
              <a:t> accept email or fax proposals </a:t>
            </a:r>
          </a:p>
        </p:txBody>
      </p:sp>
    </p:spTree>
    <p:extLst>
      <p:ext uri="{BB962C8B-B14F-4D97-AF65-F5344CB8AC3E}">
        <p14:creationId xmlns:p14="http://schemas.microsoft.com/office/powerpoint/2010/main" val="108240462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M/WBE Utilization Plan </a:t>
            </a:r>
          </a:p>
        </p:txBody>
      </p:sp>
      <p:sp>
        <p:nvSpPr>
          <p:cNvPr id="3" name="Content Placeholder 2"/>
          <p:cNvSpPr>
            <a:spLocks noGrp="1"/>
          </p:cNvSpPr>
          <p:nvPr>
            <p:ph idx="1"/>
          </p:nvPr>
        </p:nvSpPr>
        <p:spPr>
          <a:xfrm>
            <a:off x="1295401" y="2548469"/>
            <a:ext cx="9601196" cy="3843863"/>
          </a:xfrm>
        </p:spPr>
        <p:txBody>
          <a:bodyPr>
            <a:normAutofit fontScale="47500" lnSpcReduction="20000"/>
          </a:bodyPr>
          <a:lstStyle/>
          <a:p>
            <a:pPr lvl="1">
              <a:defRPr/>
            </a:pPr>
            <a:r>
              <a:rPr lang="en-US" altLang="en-US" sz="4200" dirty="0">
                <a:solidFill>
                  <a:schemeClr val="accent1">
                    <a:lumMod val="75000"/>
                  </a:schemeClr>
                </a:solidFill>
                <a:latin typeface="Futura Bk"/>
              </a:rPr>
              <a:t>New York City Certified M/WBE </a:t>
            </a:r>
          </a:p>
          <a:p>
            <a:pPr lvl="2">
              <a:defRPr/>
            </a:pPr>
            <a:r>
              <a:rPr lang="en-US" altLang="en-US" sz="2900" b="1" dirty="0">
                <a:solidFill>
                  <a:schemeClr val="tx1"/>
                </a:solidFill>
                <a:latin typeface="Futura Bk"/>
              </a:rPr>
              <a:t>Participation counts towards RFP goal </a:t>
            </a:r>
          </a:p>
          <a:p>
            <a:pPr lvl="3">
              <a:defRPr/>
            </a:pPr>
            <a:r>
              <a:rPr lang="en-US" altLang="en-US" sz="2300" dirty="0">
                <a:solidFill>
                  <a:schemeClr val="tx1"/>
                </a:solidFill>
                <a:latin typeface="Futura Bk"/>
              </a:rPr>
              <a:t>(Schedule B: Part II: M/WBE Participation Plan)</a:t>
            </a:r>
          </a:p>
          <a:p>
            <a:pPr marL="574675" lvl="2" indent="0">
              <a:buFont typeface="Times" pitchFamily="18" charset="0"/>
              <a:buNone/>
              <a:defRPr/>
            </a:pPr>
            <a:endParaRPr lang="en-US" altLang="en-US" sz="100" u="sng" dirty="0">
              <a:solidFill>
                <a:schemeClr val="tx1"/>
              </a:solidFill>
              <a:latin typeface="Futura Bk"/>
            </a:endParaRPr>
          </a:p>
          <a:p>
            <a:pPr lvl="1">
              <a:defRPr/>
            </a:pPr>
            <a:r>
              <a:rPr lang="en-US" altLang="en-US" sz="4200" dirty="0">
                <a:solidFill>
                  <a:schemeClr val="accent1">
                    <a:lumMod val="75000"/>
                  </a:schemeClr>
                </a:solidFill>
                <a:latin typeface="Futura Bk"/>
              </a:rPr>
              <a:t>M/WBE Requirement </a:t>
            </a:r>
          </a:p>
          <a:p>
            <a:pPr lvl="2">
              <a:defRPr/>
            </a:pPr>
            <a:r>
              <a:rPr lang="en-US" altLang="en-US" sz="2900" b="1" dirty="0">
                <a:solidFill>
                  <a:schemeClr val="tx1"/>
                </a:solidFill>
                <a:latin typeface="Futura Bk"/>
              </a:rPr>
              <a:t>Meet the 30% unspecified Participation Goal</a:t>
            </a:r>
          </a:p>
          <a:p>
            <a:pPr lvl="3">
              <a:defRPr/>
            </a:pPr>
            <a:r>
              <a:rPr lang="en-US" altLang="en-US" sz="2300" dirty="0">
                <a:solidFill>
                  <a:schemeClr val="tx1"/>
                </a:solidFill>
                <a:latin typeface="Futura Bk"/>
              </a:rPr>
              <a:t>(Schedule B: Part II: M/WBE Participation Plan)</a:t>
            </a:r>
          </a:p>
          <a:p>
            <a:pPr marL="914400" lvl="2" indent="0">
              <a:buNone/>
              <a:defRPr/>
            </a:pPr>
            <a:r>
              <a:rPr lang="en-US" altLang="en-US" sz="1600" dirty="0">
                <a:solidFill>
                  <a:schemeClr val="tx1"/>
                </a:solidFill>
                <a:latin typeface="Futura Bk"/>
              </a:rPr>
              <a:t>		</a:t>
            </a:r>
            <a:r>
              <a:rPr lang="en-US" altLang="en-US" sz="2300" dirty="0">
                <a:solidFill>
                  <a:schemeClr val="tx1"/>
                </a:solidFill>
                <a:latin typeface="Futura Bk"/>
              </a:rPr>
              <a:t>-or-</a:t>
            </a:r>
          </a:p>
          <a:p>
            <a:pPr lvl="2">
              <a:defRPr/>
            </a:pPr>
            <a:r>
              <a:rPr lang="en-US" altLang="en-US" sz="2900" b="1" dirty="0">
                <a:solidFill>
                  <a:schemeClr val="tx1"/>
                </a:solidFill>
                <a:latin typeface="Futura Bk"/>
              </a:rPr>
              <a:t>Request a Partial Waiver </a:t>
            </a:r>
          </a:p>
          <a:p>
            <a:pPr lvl="3">
              <a:defRPr/>
            </a:pPr>
            <a:r>
              <a:rPr lang="en-US" altLang="en-US" sz="2300" dirty="0">
                <a:solidFill>
                  <a:schemeClr val="tx1"/>
                </a:solidFill>
                <a:latin typeface="Futura Bk"/>
              </a:rPr>
              <a:t>(Schedule B: Part II: M/WBE Participation Plan and Part III- Request for Waiver of M/WBE Participation Requirement)</a:t>
            </a:r>
          </a:p>
          <a:p>
            <a:pPr marL="914400" lvl="2" indent="0">
              <a:buNone/>
              <a:defRPr/>
            </a:pPr>
            <a:r>
              <a:rPr lang="en-US" altLang="en-US" sz="1600" dirty="0">
                <a:solidFill>
                  <a:schemeClr val="tx1"/>
                </a:solidFill>
                <a:latin typeface="Futura Bk"/>
              </a:rPr>
              <a:t>		</a:t>
            </a:r>
            <a:r>
              <a:rPr lang="en-US" altLang="en-US" sz="2300" dirty="0">
                <a:solidFill>
                  <a:schemeClr val="tx1"/>
                </a:solidFill>
                <a:latin typeface="Futura Bk"/>
              </a:rPr>
              <a:t>-or-</a:t>
            </a:r>
          </a:p>
          <a:p>
            <a:pPr lvl="2">
              <a:defRPr/>
            </a:pPr>
            <a:r>
              <a:rPr lang="en-US" altLang="en-US" sz="2900" b="1" dirty="0">
                <a:solidFill>
                  <a:schemeClr val="tx1"/>
                </a:solidFill>
                <a:latin typeface="Futura Bk"/>
              </a:rPr>
              <a:t>Full Waiver </a:t>
            </a:r>
          </a:p>
          <a:p>
            <a:pPr lvl="3">
              <a:defRPr/>
            </a:pPr>
            <a:r>
              <a:rPr lang="en-US" altLang="en-US" sz="2300" dirty="0">
                <a:solidFill>
                  <a:schemeClr val="tx1"/>
                </a:solidFill>
                <a:latin typeface="Futura Bk"/>
              </a:rPr>
              <a:t>(Schedule B: Part III- Request for Waiver of M/WBE Participation Requirement</a:t>
            </a:r>
            <a:r>
              <a:rPr lang="en-US" altLang="en-US" sz="2300" dirty="0" smtClean="0">
                <a:solidFill>
                  <a:schemeClr val="tx1"/>
                </a:solidFill>
                <a:latin typeface="Futura Bk"/>
              </a:rPr>
              <a:t>)</a:t>
            </a:r>
            <a:endParaRPr lang="en-US" altLang="en-US" sz="2300" dirty="0">
              <a:solidFill>
                <a:schemeClr val="tx1"/>
              </a:solidFill>
              <a:latin typeface="Futura Bk"/>
            </a:endParaRPr>
          </a:p>
          <a:p>
            <a:endParaRPr lang="en-US" dirty="0"/>
          </a:p>
        </p:txBody>
      </p:sp>
    </p:spTree>
    <p:extLst>
      <p:ext uri="{BB962C8B-B14F-4D97-AF65-F5344CB8AC3E}">
        <p14:creationId xmlns:p14="http://schemas.microsoft.com/office/powerpoint/2010/main" val="407840093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Waiver Request </a:t>
            </a:r>
          </a:p>
        </p:txBody>
      </p:sp>
      <p:sp>
        <p:nvSpPr>
          <p:cNvPr id="3" name="Content Placeholder 2"/>
          <p:cNvSpPr>
            <a:spLocks noGrp="1"/>
          </p:cNvSpPr>
          <p:nvPr>
            <p:ph idx="1"/>
          </p:nvPr>
        </p:nvSpPr>
        <p:spPr/>
        <p:txBody>
          <a:bodyPr>
            <a:normAutofit/>
          </a:bodyPr>
          <a:lstStyle/>
          <a:p>
            <a:pPr marL="517525" lvl="2" indent="-171450">
              <a:defRPr/>
            </a:pPr>
            <a:r>
              <a:rPr lang="en-US" altLang="en-US" sz="2400" dirty="0" smtClean="0">
                <a:solidFill>
                  <a:schemeClr val="tx1"/>
                </a:solidFill>
              </a:rPr>
              <a:t>Approval </a:t>
            </a:r>
            <a:r>
              <a:rPr lang="en-US" altLang="en-US" sz="2400" dirty="0">
                <a:solidFill>
                  <a:schemeClr val="tx1"/>
                </a:solidFill>
              </a:rPr>
              <a:t>must be obtained </a:t>
            </a:r>
            <a:r>
              <a:rPr lang="en-US" altLang="en-US" sz="2400" b="1" u="sng" dirty="0">
                <a:solidFill>
                  <a:schemeClr val="tx1"/>
                </a:solidFill>
              </a:rPr>
              <a:t>prior</a:t>
            </a:r>
            <a:r>
              <a:rPr lang="en-US" altLang="en-US" sz="2400" dirty="0">
                <a:solidFill>
                  <a:schemeClr val="tx1"/>
                </a:solidFill>
              </a:rPr>
              <a:t> to proposal submission</a:t>
            </a:r>
          </a:p>
          <a:p>
            <a:pPr marL="517525" lvl="3">
              <a:defRPr/>
            </a:pPr>
            <a:r>
              <a:rPr lang="en-US" altLang="en-US" sz="2400" dirty="0">
                <a:solidFill>
                  <a:schemeClr val="tx1"/>
                </a:solidFill>
              </a:rPr>
              <a:t>Submit Part III of Schedule B to DYCD for approval no later than </a:t>
            </a:r>
            <a:r>
              <a:rPr lang="en-US" altLang="en-US" sz="2400" b="1" dirty="0">
                <a:solidFill>
                  <a:schemeClr val="tx1"/>
                </a:solidFill>
              </a:rPr>
              <a:t>February 27, 2018 to:</a:t>
            </a:r>
            <a:r>
              <a:rPr lang="en-US" altLang="en-US" sz="2400" dirty="0">
                <a:solidFill>
                  <a:schemeClr val="tx1"/>
                </a:solidFill>
              </a:rPr>
              <a:t> </a:t>
            </a:r>
            <a:r>
              <a:rPr lang="en-US" altLang="en-US" sz="2400" b="1" u="sng" dirty="0">
                <a:solidFill>
                  <a:schemeClr val="tx1"/>
                </a:solidFill>
              </a:rPr>
              <a:t>Wjohnson@dycd.nyc.gov</a:t>
            </a:r>
            <a:r>
              <a:rPr lang="en-US" altLang="en-US" sz="2400" dirty="0">
                <a:solidFill>
                  <a:schemeClr val="tx1"/>
                </a:solidFill>
              </a:rPr>
              <a:t> </a:t>
            </a:r>
          </a:p>
          <a:p>
            <a:endParaRPr lang="en-US" dirty="0"/>
          </a:p>
        </p:txBody>
      </p:sp>
    </p:spTree>
    <p:extLst>
      <p:ext uri="{BB962C8B-B14F-4D97-AF65-F5344CB8AC3E}">
        <p14:creationId xmlns:p14="http://schemas.microsoft.com/office/powerpoint/2010/main" val="421816257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2DBD2E48-B13E-4764-BB25-701D3D97FD25}"/>
              </a:ext>
            </a:extLst>
          </p:cNvPr>
          <p:cNvSpPr>
            <a:spLocks noGrp="1"/>
          </p:cNvSpPr>
          <p:nvPr>
            <p:ph type="ctrTitle"/>
          </p:nvPr>
        </p:nvSpPr>
        <p:spPr/>
        <p:txBody>
          <a:bodyPr/>
          <a:lstStyle/>
          <a:p>
            <a:r>
              <a:rPr lang="en-US" dirty="0"/>
              <a:t>Fiscal Agent RFP</a:t>
            </a:r>
          </a:p>
        </p:txBody>
      </p:sp>
      <p:sp>
        <p:nvSpPr>
          <p:cNvPr id="3" name="Subtitle 2">
            <a:extLst>
              <a:ext uri="{FF2B5EF4-FFF2-40B4-BE49-F238E27FC236}">
                <a16:creationId xmlns:a16="http://schemas.microsoft.com/office/drawing/2014/main" xmlns="" id="{C48BBED0-5D1E-4303-BF7C-907A536C428B}"/>
              </a:ext>
            </a:extLst>
          </p:cNvPr>
          <p:cNvSpPr>
            <a:spLocks noGrp="1"/>
          </p:cNvSpPr>
          <p:nvPr>
            <p:ph type="subTitle" idx="1"/>
          </p:nvPr>
        </p:nvSpPr>
        <p:spPr/>
        <p:txBody>
          <a:bodyPr/>
          <a:lstStyle/>
          <a:p>
            <a:r>
              <a:rPr lang="en-US" dirty="0"/>
              <a:t>Overview</a:t>
            </a:r>
          </a:p>
        </p:txBody>
      </p:sp>
    </p:spTree>
    <p:extLst>
      <p:ext uri="{BB962C8B-B14F-4D97-AF65-F5344CB8AC3E}">
        <p14:creationId xmlns:p14="http://schemas.microsoft.com/office/powerpoint/2010/main" val="399961480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70C23865-C08E-41CC-A712-F106F15AFA44}"/>
              </a:ext>
            </a:extLst>
          </p:cNvPr>
          <p:cNvSpPr>
            <a:spLocks noGrp="1"/>
          </p:cNvSpPr>
          <p:nvPr>
            <p:ph type="title"/>
          </p:nvPr>
        </p:nvSpPr>
        <p:spPr/>
        <p:txBody>
          <a:bodyPr/>
          <a:lstStyle/>
          <a:p>
            <a:r>
              <a:rPr lang="en-US" dirty="0"/>
              <a:t>Purpose of RFP</a:t>
            </a:r>
          </a:p>
        </p:txBody>
      </p:sp>
      <p:sp>
        <p:nvSpPr>
          <p:cNvPr id="3" name="Content Placeholder 2">
            <a:extLst>
              <a:ext uri="{FF2B5EF4-FFF2-40B4-BE49-F238E27FC236}">
                <a16:creationId xmlns:a16="http://schemas.microsoft.com/office/drawing/2014/main" xmlns="" id="{EC1D2272-D0BF-42AA-B126-9E0BAD19C118}"/>
              </a:ext>
            </a:extLst>
          </p:cNvPr>
          <p:cNvSpPr>
            <a:spLocks noGrp="1"/>
          </p:cNvSpPr>
          <p:nvPr>
            <p:ph idx="1"/>
          </p:nvPr>
        </p:nvSpPr>
        <p:spPr/>
        <p:txBody>
          <a:bodyPr>
            <a:normAutofit fontScale="92500" lnSpcReduction="20000"/>
          </a:bodyPr>
          <a:lstStyle/>
          <a:p>
            <a:r>
              <a:rPr lang="en-US" b="1" dirty="0"/>
              <a:t>The purpose of this RFP is to seek a qualified Fiscal Agent that will provide accounting services to approximately 740 Human Service provider contracts and 42 Neighborhood Advisory Boards and Community Action Board funded by DYCD.</a:t>
            </a:r>
          </a:p>
          <a:p>
            <a:r>
              <a:rPr lang="en-US" sz="1900" dirty="0"/>
              <a:t>Approximately 700 </a:t>
            </a:r>
            <a:r>
              <a:rPr lang="en-US" sz="1900" dirty="0" smtClean="0"/>
              <a:t>human services providers under contracts funded by City Council discretionary </a:t>
            </a:r>
            <a:r>
              <a:rPr lang="en-US" sz="1900" smtClean="0"/>
              <a:t>funds that are </a:t>
            </a:r>
            <a:r>
              <a:rPr lang="en-US" sz="1900" dirty="0" smtClean="0"/>
              <a:t>valued </a:t>
            </a:r>
            <a:r>
              <a:rPr lang="en-US" sz="1900" dirty="0"/>
              <a:t>at $25,000 or less.  These are primarily organizations funded from $2,000 to $25,000 through City Council discretionary funds.</a:t>
            </a:r>
          </a:p>
          <a:p>
            <a:r>
              <a:rPr lang="en-US" sz="1900" dirty="0"/>
              <a:t>Approximately 40 contracts that are either mandated by DYCD or providers that are interested in paying for the use of the Fiscal Agent.</a:t>
            </a:r>
          </a:p>
          <a:p>
            <a:r>
              <a:rPr lang="en-US" sz="1900" dirty="0"/>
              <a:t>Process approximately 800 stipend checks and other related expenses for DYCD’s Neighborhood Advisory Boards and the Community Action Board. Examples include: $25.00 check to attend board meetings and cost for meeting room space. </a:t>
            </a:r>
          </a:p>
        </p:txBody>
      </p:sp>
    </p:spTree>
    <p:extLst>
      <p:ext uri="{BB962C8B-B14F-4D97-AF65-F5344CB8AC3E}">
        <p14:creationId xmlns:p14="http://schemas.microsoft.com/office/powerpoint/2010/main" val="1749897032"/>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Organic">
  <a:themeElements>
    <a:clrScheme name="Organic">
      <a:dk1>
        <a:sysClr val="windowText" lastClr="000000"/>
      </a:dk1>
      <a:lt1>
        <a:sysClr val="window" lastClr="FFFFFF"/>
      </a:lt1>
      <a:dk2>
        <a:srgbClr val="212121"/>
      </a:dk2>
      <a:lt2>
        <a:srgbClr val="DADADA"/>
      </a:lt2>
      <a:accent1>
        <a:srgbClr val="83992A"/>
      </a:accent1>
      <a:accent2>
        <a:srgbClr val="3C9770"/>
      </a:accent2>
      <a:accent3>
        <a:srgbClr val="44709D"/>
      </a:accent3>
      <a:accent4>
        <a:srgbClr val="A23C33"/>
      </a:accent4>
      <a:accent5>
        <a:srgbClr val="D97828"/>
      </a:accent5>
      <a:accent6>
        <a:srgbClr val="DEB340"/>
      </a:accent6>
      <a:hlink>
        <a:srgbClr val="A8BF4D"/>
      </a:hlink>
      <a:folHlink>
        <a:srgbClr val="B4CA80"/>
      </a:folHlink>
    </a:clrScheme>
    <a:fontScheme name="Organic">
      <a:majorFont>
        <a:latin typeface="Garamond" panose="020204040303010108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panose="02020404030301010803"/>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rganic">
      <a:fillStyleLst>
        <a:solidFill>
          <a:schemeClr val="phClr"/>
        </a:solidFill>
        <a:gradFill rotWithShape="1">
          <a:gsLst>
            <a:gs pos="0">
              <a:schemeClr val="phClr">
                <a:tint val="60000"/>
                <a:lumMod val="110000"/>
              </a:schemeClr>
            </a:gs>
            <a:gs pos="100000">
              <a:schemeClr val="phClr">
                <a:tint val="82000"/>
              </a:schemeClr>
            </a:gs>
          </a:gsLst>
          <a:lin ang="5400000" scaled="0"/>
        </a:gradFill>
        <a:blipFill>
          <a:blip xmlns:r="http://schemas.openxmlformats.org/officeDocument/2006/relationships" r:embed="rId1">
            <a:duotone>
              <a:schemeClr val="phClr">
                <a:shade val="74000"/>
                <a:satMod val="130000"/>
                <a:lumMod val="90000"/>
              </a:schemeClr>
              <a:schemeClr val="phClr">
                <a:tint val="94000"/>
                <a:satMod val="120000"/>
                <a:lumMod val="104000"/>
              </a:schemeClr>
            </a:duotone>
          </a:blip>
          <a:tile tx="0" ty="0" sx="100000" sy="100000" flip="none" algn="tl"/>
        </a:blipFill>
      </a:fillStyleLst>
      <a:lnStyleLst>
        <a:ln w="9525"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38100" dist="254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98000"/>
              </a:schemeClr>
            </a:gs>
          </a:gsLst>
          <a:lin ang="5400000" scaled="0"/>
        </a:gradFill>
        <a:blipFill>
          <a:blip xmlns:r="http://schemas.openxmlformats.org/officeDocument/2006/relationships" r:embed="rId2"/>
          <a:stretch/>
        </a:blipFill>
      </a:bgFillStyleLst>
    </a:fmtScheme>
  </a:themeElements>
  <a:objectDefaults/>
  <a:extraClrSchemeLst/>
  <a:extLst>
    <a:ext uri="{05A4C25C-085E-4340-85A3-A5531E510DB2}">
      <thm15:themeFamily xmlns:thm15="http://schemas.microsoft.com/office/thememl/2012/main" xmlns="" name="Organic" id="{28CDC826-8792-45C0-861B-85EB3ADEDA33}" vid="{7DAC20F1-423D-49E2-BD0B-50532748BAD0}"/>
    </a:ext>
  </a:extLst>
</a:theme>
</file>

<file path=docProps/app.xml><?xml version="1.0" encoding="utf-8"?>
<Properties xmlns="http://schemas.openxmlformats.org/officeDocument/2006/extended-properties" xmlns:vt="http://schemas.openxmlformats.org/officeDocument/2006/docPropsVTypes">
  <Template>Organic</Template>
  <TotalTime>2875</TotalTime>
  <Words>675</Words>
  <Application>Microsoft Office PowerPoint</Application>
  <PresentationFormat>Custom</PresentationFormat>
  <Paragraphs>93</Paragraphs>
  <Slides>15</Slides>
  <Notes>0</Notes>
  <HiddenSlides>0</HiddenSlides>
  <MMClips>0</MMClips>
  <ScaleCrop>false</ScaleCrop>
  <HeadingPairs>
    <vt:vector size="4" baseType="variant">
      <vt:variant>
        <vt:lpstr>Theme</vt:lpstr>
      </vt:variant>
      <vt:variant>
        <vt:i4>1</vt:i4>
      </vt:variant>
      <vt:variant>
        <vt:lpstr>Slide Titles</vt:lpstr>
      </vt:variant>
      <vt:variant>
        <vt:i4>15</vt:i4>
      </vt:variant>
    </vt:vector>
  </HeadingPairs>
  <TitlesOfParts>
    <vt:vector size="16" baseType="lpstr">
      <vt:lpstr>Organic</vt:lpstr>
      <vt:lpstr>Fiscal Agent RFP</vt:lpstr>
      <vt:lpstr>Agenda </vt:lpstr>
      <vt:lpstr>About DYCD </vt:lpstr>
      <vt:lpstr>RFP Timeline </vt:lpstr>
      <vt:lpstr>Proposal Submission </vt:lpstr>
      <vt:lpstr>M/WBE Utilization Plan </vt:lpstr>
      <vt:lpstr>Waiver Request </vt:lpstr>
      <vt:lpstr>Fiscal Agent RFP</vt:lpstr>
      <vt:lpstr>Purpose of RFP</vt:lpstr>
      <vt:lpstr>Overview of Services</vt:lpstr>
      <vt:lpstr>Fee for Service</vt:lpstr>
      <vt:lpstr>Post Award Requirements</vt:lpstr>
      <vt:lpstr>Insurance Requirement</vt:lpstr>
      <vt:lpstr>Important Information </vt:lpstr>
      <vt:lpstr>Questions? </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Pantages, Linda (DYCD)</dc:creator>
  <cp:lastModifiedBy>Dana Cantelmi</cp:lastModifiedBy>
  <cp:revision>53</cp:revision>
  <cp:lastPrinted>2018-02-08T18:41:23Z</cp:lastPrinted>
  <dcterms:created xsi:type="dcterms:W3CDTF">2018-01-22T21:17:13Z</dcterms:created>
  <dcterms:modified xsi:type="dcterms:W3CDTF">2018-02-08T20:25:36Z</dcterms:modified>
</cp:coreProperties>
</file>