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8"/>
  </p:notesMasterIdLst>
  <p:sldIdLst>
    <p:sldId id="256" r:id="rId3"/>
    <p:sldId id="260" r:id="rId4"/>
    <p:sldId id="261" r:id="rId5"/>
    <p:sldId id="262" r:id="rId6"/>
    <p:sldId id="288" r:id="rId7"/>
    <p:sldId id="293" r:id="rId8"/>
    <p:sldId id="289" r:id="rId9"/>
    <p:sldId id="290" r:id="rId10"/>
    <p:sldId id="291" r:id="rId11"/>
    <p:sldId id="292" r:id="rId12"/>
    <p:sldId id="306" r:id="rId13"/>
    <p:sldId id="295" r:id="rId14"/>
    <p:sldId id="296" r:id="rId15"/>
    <p:sldId id="297" r:id="rId16"/>
    <p:sldId id="298" r:id="rId17"/>
    <p:sldId id="299" r:id="rId18"/>
    <p:sldId id="300" r:id="rId19"/>
    <p:sldId id="301" r:id="rId20"/>
    <p:sldId id="302" r:id="rId21"/>
    <p:sldId id="303" r:id="rId22"/>
    <p:sldId id="304" r:id="rId23"/>
    <p:sldId id="305" r:id="rId24"/>
    <p:sldId id="294" r:id="rId25"/>
    <p:sldId id="278" r:id="rId26"/>
    <p:sldId id="259"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a Cantelmi" initials="D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E7C"/>
    <a:srgbClr val="FFFF00"/>
    <a:srgbClr val="008AB7"/>
    <a:srgbClr val="0BB8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3" d="100"/>
          <a:sy n="123" d="100"/>
        </p:scale>
        <p:origin x="-58" y="8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3D71B6C-91BB-4C86-87EA-12E5C3276E7B}" type="datetimeFigureOut">
              <a:rPr lang="en-US" smtClean="0"/>
              <a:t>8/25/2017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705A340-504E-43AB-B92A-8035CBD26A63}" type="slidenum">
              <a:rPr lang="en-US" smtClean="0"/>
              <a:t>‹#›</a:t>
            </a:fld>
            <a:endParaRPr lang="en-US"/>
          </a:p>
        </p:txBody>
      </p:sp>
    </p:spTree>
    <p:extLst>
      <p:ext uri="{BB962C8B-B14F-4D97-AF65-F5344CB8AC3E}">
        <p14:creationId xmlns:p14="http://schemas.microsoft.com/office/powerpoint/2010/main" val="608515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Administration has committed to a significant increase in funding for the Beacon initiative, with goals that are closely aligned with Mayoral priorities of equity and opportunity in the areas of education, health and well-being, empowered residents and neighborhoods, and personal and community safety</a:t>
            </a:r>
            <a:endParaRPr lang="en-US" dirty="0"/>
          </a:p>
        </p:txBody>
      </p:sp>
      <p:sp>
        <p:nvSpPr>
          <p:cNvPr id="4" name="Slide Number Placeholder 3"/>
          <p:cNvSpPr>
            <a:spLocks noGrp="1"/>
          </p:cNvSpPr>
          <p:nvPr>
            <p:ph type="sldNum" sz="quarter" idx="10"/>
          </p:nvPr>
        </p:nvSpPr>
        <p:spPr/>
        <p:txBody>
          <a:bodyPr/>
          <a:lstStyle/>
          <a:p>
            <a:fld id="{74C7127A-AC30-4C36-AB07-D4B06AAFA130}"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52040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DYCD expects all the programs it supports to recognize and value the strengths and capacities of individuals and communities. </a:t>
            </a:r>
          </a:p>
          <a:p>
            <a:pPr marL="171450" indent="-171450">
              <a:buFont typeface="Arial" panose="020B0604020202020204" pitchFamily="34" charset="0"/>
              <a:buChar char="•"/>
            </a:pPr>
            <a:r>
              <a:rPr lang="en-US" dirty="0" smtClean="0"/>
              <a:t>PYD is an assets-based approach that fosters healthy development and resilience by offering a safe environment, a sense of belonging, and authentic opportunities for participants to be heard and effect change in their lives. </a:t>
            </a:r>
          </a:p>
          <a:p>
            <a:pPr marL="171450" indent="-171450">
              <a:buFont typeface="Arial" panose="020B0604020202020204" pitchFamily="34" charset="0"/>
              <a:buChar char="•"/>
            </a:pPr>
            <a:r>
              <a:rPr lang="en-US" dirty="0" smtClean="0"/>
              <a:t>SEL involves intentional development of key skills including self-awareness, self-management, social awareness, relationships and responsible decision-making.  Youth Leadership builds on SEL competencies by adding a focus on action (using skills learned to effect change), and reflection (reinforcing lessons learned, building confidence, responding to new challenges). </a:t>
            </a:r>
            <a:endParaRPr lang="en-US" dirty="0"/>
          </a:p>
        </p:txBody>
      </p:sp>
      <p:sp>
        <p:nvSpPr>
          <p:cNvPr id="4" name="Slide Number Placeholder 3"/>
          <p:cNvSpPr>
            <a:spLocks noGrp="1"/>
          </p:cNvSpPr>
          <p:nvPr>
            <p:ph type="sldNum" sz="quarter" idx="10"/>
          </p:nvPr>
        </p:nvSpPr>
        <p:spPr/>
        <p:txBody>
          <a:bodyPr/>
          <a:lstStyle/>
          <a:p>
            <a:fld id="{74C7127A-AC30-4C36-AB07-D4B06AAFA130}"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431214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The Beacon would provide activities and services for school-age youth, families, and adults ages 22 years and older, including seniors. </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Points:</a:t>
            </a:r>
          </a:p>
          <a:p>
            <a:pPr marL="171450" indent="-171450">
              <a:buFont typeface="Arial" panose="020B0604020202020204" pitchFamily="34" charset="0"/>
              <a:buChar char="•"/>
            </a:pPr>
            <a:r>
              <a:rPr lang="en-US" dirty="0" smtClean="0"/>
              <a:t>These</a:t>
            </a:r>
            <a:r>
              <a:rPr lang="en-US" baseline="0" dirty="0" smtClean="0"/>
              <a:t> are annual figures and are inclusive of summer services.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school year concentrated population for youth services is 200.</a:t>
            </a:r>
            <a:endParaRPr lang="en-US" dirty="0" smtClean="0"/>
          </a:p>
        </p:txBody>
      </p:sp>
      <p:sp>
        <p:nvSpPr>
          <p:cNvPr id="4" name="Slide Number Placeholder 3"/>
          <p:cNvSpPr>
            <a:spLocks noGrp="1"/>
          </p:cNvSpPr>
          <p:nvPr>
            <p:ph type="sldNum" sz="quarter" idx="10"/>
          </p:nvPr>
        </p:nvSpPr>
        <p:spPr/>
        <p:txBody>
          <a:bodyPr/>
          <a:lstStyle/>
          <a:p>
            <a:fld id="{74C7127A-AC30-4C36-AB07-D4B06AAFA130}"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736297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Depending on school grade level and community need,</a:t>
            </a:r>
            <a:r>
              <a:rPr lang="en-US" baseline="0" dirty="0" smtClean="0"/>
              <a:t> CBOs will identify population to serve.</a:t>
            </a:r>
            <a:endParaRPr lang="en-US" dirty="0" smtClean="0"/>
          </a:p>
          <a:p>
            <a:endParaRPr lang="en-US" dirty="0" smtClean="0"/>
          </a:p>
          <a:p>
            <a:r>
              <a:rPr lang="en-US" dirty="0" smtClean="0"/>
              <a:t>At </a:t>
            </a:r>
            <a:r>
              <a:rPr lang="en-US" dirty="0"/>
              <a:t>least 15 school closing days during the school year program is expected to operate for 10 hours a day, from 8am – 6pm, for a total of 150 hours. Provider selects days according to community needs.</a:t>
            </a:r>
          </a:p>
          <a:p>
            <a:r>
              <a:rPr lang="en-US" dirty="0"/>
              <a:t>Another item that needs to be flagged during contract negotiations.</a:t>
            </a:r>
          </a:p>
        </p:txBody>
      </p:sp>
      <p:sp>
        <p:nvSpPr>
          <p:cNvPr id="4" name="Slide Number Placeholder 3"/>
          <p:cNvSpPr>
            <a:spLocks noGrp="1"/>
          </p:cNvSpPr>
          <p:nvPr>
            <p:ph type="sldNum" sz="quarter" idx="10"/>
          </p:nvPr>
        </p:nvSpPr>
        <p:spPr/>
        <p:txBody>
          <a:bodyPr/>
          <a:lstStyle/>
          <a:p>
            <a:fld id="{B4D4BCD8-F265-4D10-AD29-E3256A2A26B1}"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012115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5A340-504E-43AB-B92A-8035CBD26A6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3919465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09" y="0"/>
            <a:ext cx="9245600" cy="6934200"/>
          </a:xfrm>
          <a:prstGeom prst="rect">
            <a:avLst/>
          </a:prstGeom>
        </p:spPr>
      </p:pic>
      <p:sp>
        <p:nvSpPr>
          <p:cNvPr id="2" name="Title 1"/>
          <p:cNvSpPr>
            <a:spLocks noGrp="1"/>
          </p:cNvSpPr>
          <p:nvPr>
            <p:ph type="ctrTitle"/>
          </p:nvPr>
        </p:nvSpPr>
        <p:spPr>
          <a:xfrm>
            <a:off x="3429000" y="2133600"/>
            <a:ext cx="5562600" cy="1470025"/>
          </a:xfrm>
        </p:spPr>
        <p:txBody>
          <a:bodyPr/>
          <a:lstStyle>
            <a:lvl1pPr algn="r">
              <a:defRPr>
                <a:solidFill>
                  <a:srgbClr val="FFFF00"/>
                </a:solidFill>
                <a:latin typeface="Futura Bk" panose="020B0502020204020303"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733800" y="5029200"/>
            <a:ext cx="5334000" cy="609600"/>
          </a:xfrm>
        </p:spPr>
        <p:txBody>
          <a:bodyPr>
            <a:normAutofit/>
          </a:bodyPr>
          <a:lstStyle>
            <a:lvl1pPr marL="0" indent="0" algn="r">
              <a:buNone/>
              <a:defRPr sz="2800">
                <a:solidFill>
                  <a:srgbClr val="008AB7"/>
                </a:solidFill>
                <a:latin typeface="Futura Bk" panose="020B05020202040203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z="1400">
                <a:solidFill>
                  <a:srgbClr val="0BB89B"/>
                </a:solidFill>
                <a:latin typeface="Futura Bk" panose="020B0502020204020303" pitchFamily="34" charset="0"/>
              </a:defRPr>
            </a:lvl1pPr>
          </a:lstStyle>
          <a:p>
            <a:endParaRPr lang="en-US" dirty="0"/>
          </a:p>
        </p:txBody>
      </p:sp>
      <p:sp>
        <p:nvSpPr>
          <p:cNvPr id="5" name="Footer Placeholder 4"/>
          <p:cNvSpPr>
            <a:spLocks noGrp="1"/>
          </p:cNvSpPr>
          <p:nvPr>
            <p:ph type="ftr" sz="quarter" idx="11"/>
          </p:nvPr>
        </p:nvSpPr>
        <p:spPr/>
        <p:txBody>
          <a:bodyPr/>
          <a:lstStyle>
            <a:lvl1pPr>
              <a:defRPr>
                <a:solidFill>
                  <a:srgbClr val="0BB89B"/>
                </a:solidFill>
              </a:defRPr>
            </a:lvl1pPr>
          </a:lstStyle>
          <a:p>
            <a:r>
              <a:rPr lang="en-US" smtClean="0"/>
              <a:t>DYCD CAPACITY BUILDING &amp; PROFESSIONAL DEVELOPMENT</a:t>
            </a:r>
            <a:endParaRPr lang="en-US" dirty="0"/>
          </a:p>
        </p:txBody>
      </p:sp>
      <p:sp>
        <p:nvSpPr>
          <p:cNvPr id="6" name="Slide Number Placeholder 5"/>
          <p:cNvSpPr>
            <a:spLocks noGrp="1"/>
          </p:cNvSpPr>
          <p:nvPr>
            <p:ph type="sldNum" sz="quarter" idx="12"/>
          </p:nvPr>
        </p:nvSpPr>
        <p:spPr/>
        <p:txBody>
          <a:bodyPr/>
          <a:lstStyle>
            <a:lvl1pPr>
              <a:defRPr>
                <a:solidFill>
                  <a:srgbClr val="0BB89B"/>
                </a:solidFill>
              </a:defRPr>
            </a:lvl1pPr>
          </a:lstStyle>
          <a:p>
            <a:fld id="{6066F0F5-36F4-4A20-B5A7-1AB1EE7DC651}" type="slidenum">
              <a:rPr lang="en-US" smtClean="0"/>
              <a:pPr/>
              <a:t>‹#›</a:t>
            </a:fld>
            <a:endParaRPr lang="en-US" dirty="0"/>
          </a:p>
        </p:txBody>
      </p:sp>
      <p:cxnSp>
        <p:nvCxnSpPr>
          <p:cNvPr id="16" name="Straight Connector 15"/>
          <p:cNvCxnSpPr/>
          <p:nvPr userDrawn="1"/>
        </p:nvCxnSpPr>
        <p:spPr>
          <a:xfrm flipH="1">
            <a:off x="2362200" y="5638800"/>
            <a:ext cx="6779491" cy="0"/>
          </a:xfrm>
          <a:prstGeom prst="line">
            <a:avLst/>
          </a:prstGeom>
          <a:ln>
            <a:solidFill>
              <a:srgbClr val="0BB89B"/>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9800"/>
            <a:ext cx="990600" cy="698373"/>
          </a:xfrm>
          <a:prstGeom prst="rect">
            <a:avLst/>
          </a:prstGeom>
        </p:spPr>
      </p:pic>
    </p:spTree>
    <p:extLst>
      <p:ext uri="{BB962C8B-B14F-4D97-AF65-F5344CB8AC3E}">
        <p14:creationId xmlns:p14="http://schemas.microsoft.com/office/powerpoint/2010/main" val="1402842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DYCD CAPACITY BUILDING &amp; PROFESSIONAL DEVELOPMENT</a:t>
            </a:r>
            <a:endParaRPr lang="en-US"/>
          </a:p>
        </p:txBody>
      </p:sp>
      <p:sp>
        <p:nvSpPr>
          <p:cNvPr id="6" name="Slide Number Placeholder 5"/>
          <p:cNvSpPr>
            <a:spLocks noGrp="1"/>
          </p:cNvSpPr>
          <p:nvPr>
            <p:ph type="sldNum" sz="quarter" idx="12"/>
          </p:nvPr>
        </p:nvSpPr>
        <p:spPr/>
        <p:txBody>
          <a:bodyPr/>
          <a:lstStyle/>
          <a:p>
            <a:fld id="{6066F0F5-36F4-4A20-B5A7-1AB1EE7DC651}" type="slidenum">
              <a:rPr lang="en-US" smtClean="0"/>
              <a:t>‹#›</a:t>
            </a:fld>
            <a:endParaRPr lang="en-US"/>
          </a:p>
        </p:txBody>
      </p:sp>
    </p:spTree>
    <p:extLst>
      <p:ext uri="{BB962C8B-B14F-4D97-AF65-F5344CB8AC3E}">
        <p14:creationId xmlns:p14="http://schemas.microsoft.com/office/powerpoint/2010/main" val="349535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DYCD CAPACITY BUILDING &amp; PROFESSIONAL DEVELOPMENT</a:t>
            </a:r>
            <a:endParaRPr lang="en-US"/>
          </a:p>
        </p:txBody>
      </p:sp>
      <p:sp>
        <p:nvSpPr>
          <p:cNvPr id="6" name="Slide Number Placeholder 5"/>
          <p:cNvSpPr>
            <a:spLocks noGrp="1"/>
          </p:cNvSpPr>
          <p:nvPr>
            <p:ph type="sldNum" sz="quarter" idx="12"/>
          </p:nvPr>
        </p:nvSpPr>
        <p:spPr/>
        <p:txBody>
          <a:bodyPr/>
          <a:lstStyle/>
          <a:p>
            <a:fld id="{6066F0F5-36F4-4A20-B5A7-1AB1EE7DC651}" type="slidenum">
              <a:rPr lang="en-US" smtClean="0"/>
              <a:t>‹#›</a:t>
            </a:fld>
            <a:endParaRPr lang="en-US"/>
          </a:p>
        </p:txBody>
      </p:sp>
    </p:spTree>
    <p:extLst>
      <p:ext uri="{BB962C8B-B14F-4D97-AF65-F5344CB8AC3E}">
        <p14:creationId xmlns:p14="http://schemas.microsoft.com/office/powerpoint/2010/main" val="3920323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Accelerator- 3 line header + 1 image + callouts">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0"/>
            <a:ext cx="9144000" cy="576349"/>
          </a:xfrm>
          <a:prstGeom prst="rect">
            <a:avLst/>
          </a:prstGeom>
        </p:spPr>
      </p:pic>
      <p:sp>
        <p:nvSpPr>
          <p:cNvPr id="7" name="Slide Number Placeholder 6"/>
          <p:cNvSpPr>
            <a:spLocks noGrp="1"/>
          </p:cNvSpPr>
          <p:nvPr>
            <p:ph type="sldNum" sz="quarter" idx="12"/>
          </p:nvPr>
        </p:nvSpPr>
        <p:spPr/>
        <p:txBody>
          <a:bodyPr/>
          <a:lstStyle/>
          <a:p>
            <a:fld id="{626FCC55-F225-447E-AA19-760095892BBA}" type="slidenum">
              <a:rPr lang="en-US" smtClean="0"/>
              <a:t>‹#›</a:t>
            </a:fld>
            <a:endParaRPr lang="en-US" dirty="0"/>
          </a:p>
        </p:txBody>
      </p:sp>
      <p:sp>
        <p:nvSpPr>
          <p:cNvPr id="8" name="Subtitle 2"/>
          <p:cNvSpPr>
            <a:spLocks noGrp="1"/>
          </p:cNvSpPr>
          <p:nvPr>
            <p:ph type="subTitle" idx="1" hasCustomPrompt="1"/>
          </p:nvPr>
        </p:nvSpPr>
        <p:spPr>
          <a:xfrm>
            <a:off x="1371600" y="27432"/>
            <a:ext cx="5715000" cy="594360"/>
          </a:xfrm>
          <a:prstGeom prst="rect">
            <a:avLst/>
          </a:prstGeom>
        </p:spPr>
        <p:txBody>
          <a:bodyPr/>
          <a:lstStyle>
            <a:lvl1pPr marL="0" indent="0" algn="l">
              <a:buNone/>
              <a:defRPr sz="2800" b="0" baseline="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(ALL CAPS)</a:t>
            </a:r>
          </a:p>
        </p:txBody>
      </p:sp>
      <p:sp>
        <p:nvSpPr>
          <p:cNvPr id="41" name="Content Placeholder 3"/>
          <p:cNvSpPr>
            <a:spLocks noGrp="1"/>
          </p:cNvSpPr>
          <p:nvPr>
            <p:ph sz="quarter" idx="17" hasCustomPrompt="1"/>
          </p:nvPr>
        </p:nvSpPr>
        <p:spPr>
          <a:xfrm>
            <a:off x="2430373" y="2438401"/>
            <a:ext cx="5210866" cy="3947784"/>
          </a:xfrm>
          <a:prstGeom prst="rect">
            <a:avLst/>
          </a:prstGeom>
          <a:effectLst/>
        </p:spPr>
        <p:txBody>
          <a:bodyPr/>
          <a:lstStyle>
            <a:lvl1pPr marL="0" indent="0" algn="l">
              <a:buFont typeface="Arial" panose="020B0604020202020204" pitchFamily="34" charset="0"/>
              <a:buNone/>
              <a:defRPr sz="2000" b="0" u="none" baseline="0"/>
            </a:lvl1pPr>
          </a:lstStyle>
          <a:p>
            <a:pPr lvl="0"/>
            <a:r>
              <a:rPr lang="en-US" dirty="0"/>
              <a:t>IMAGE/SCREENSHOT</a:t>
            </a:r>
          </a:p>
          <a:p>
            <a:pPr lvl="0"/>
            <a:r>
              <a:rPr lang="en-US" dirty="0"/>
              <a:t>-Shadow: Offset  Diagonal Bottom Left</a:t>
            </a:r>
          </a:p>
          <a:p>
            <a:pPr lvl="0"/>
            <a:r>
              <a:rPr lang="en-US" dirty="0"/>
              <a:t>-Outline Color: Black, Text 1, Lighter 50%</a:t>
            </a:r>
          </a:p>
          <a:p>
            <a:pPr lvl="0"/>
            <a:r>
              <a:rPr lang="en-US" dirty="0"/>
              <a:t>-Outline Weight: 1 </a:t>
            </a:r>
            <a:r>
              <a:rPr lang="en-US" dirty="0" err="1"/>
              <a:t>pt</a:t>
            </a:r>
            <a:endParaRPr lang="en-US" dirty="0"/>
          </a:p>
        </p:txBody>
      </p:sp>
      <p:sp>
        <p:nvSpPr>
          <p:cNvPr id="47" name="Content Placeholder 3"/>
          <p:cNvSpPr>
            <a:spLocks noGrp="1"/>
          </p:cNvSpPr>
          <p:nvPr>
            <p:ph sz="quarter" idx="18"/>
          </p:nvPr>
        </p:nvSpPr>
        <p:spPr>
          <a:xfrm>
            <a:off x="152400" y="2438400"/>
            <a:ext cx="2209800" cy="329755"/>
          </a:xfrm>
          <a:prstGeom prst="rect">
            <a:avLst/>
          </a:prstGeom>
        </p:spPr>
        <p:txBody>
          <a:bodyPr/>
          <a:lstStyle>
            <a:lvl1pPr marL="0" indent="0">
              <a:buNone/>
              <a:defRPr sz="1600">
                <a:solidFill>
                  <a:srgbClr val="548DD4"/>
                </a:solidFill>
                <a:latin typeface="Franklin Gothic Demi" panose="020B0703020102020204" pitchFamily="34" charset="0"/>
              </a:defRPr>
            </a:lvl1pPr>
          </a:lstStyle>
          <a:p>
            <a:pPr lvl="0"/>
            <a:r>
              <a:rPr lang="en-US" dirty="0"/>
              <a:t>Click to edit</a:t>
            </a:r>
          </a:p>
        </p:txBody>
      </p:sp>
      <p:sp>
        <p:nvSpPr>
          <p:cNvPr id="48" name="Content Placeholder 3"/>
          <p:cNvSpPr>
            <a:spLocks noGrp="1"/>
          </p:cNvSpPr>
          <p:nvPr>
            <p:ph sz="quarter" idx="19"/>
          </p:nvPr>
        </p:nvSpPr>
        <p:spPr>
          <a:xfrm>
            <a:off x="152400" y="2801444"/>
            <a:ext cx="2209800" cy="3599356"/>
          </a:xfrm>
          <a:prstGeom prst="rect">
            <a:avLst/>
          </a:prstGeom>
        </p:spPr>
        <p:txBody>
          <a:bodyPr/>
          <a:lstStyle>
            <a:lvl1pPr marL="171450" indent="-171450">
              <a:buFont typeface="Arial" panose="020B0604020202020204" pitchFamily="34" charset="0"/>
              <a:buChar char="•"/>
              <a:defRPr sz="1200">
                <a:solidFill>
                  <a:srgbClr val="5A5A5A"/>
                </a:solidFill>
                <a:latin typeface="Franklin Gothic Book" panose="020B0503020102020204" pitchFamily="34" charset="0"/>
              </a:defRPr>
            </a:lvl1pPr>
          </a:lstStyle>
          <a:p>
            <a:pPr lvl="0"/>
            <a:r>
              <a:rPr lang="en-US" dirty="0"/>
              <a:t>Click to edit</a:t>
            </a:r>
          </a:p>
        </p:txBody>
      </p:sp>
      <p:sp>
        <p:nvSpPr>
          <p:cNvPr id="49" name="Content Placeholder 3"/>
          <p:cNvSpPr>
            <a:spLocks noGrp="1"/>
          </p:cNvSpPr>
          <p:nvPr>
            <p:ph sz="quarter" idx="20"/>
          </p:nvPr>
        </p:nvSpPr>
        <p:spPr>
          <a:xfrm>
            <a:off x="7869942" y="5181600"/>
            <a:ext cx="990600" cy="978208"/>
          </a:xfrm>
          <a:prstGeom prst="rect">
            <a:avLst/>
          </a:prstGeom>
        </p:spPr>
        <p:txBody>
          <a:bodyPr/>
          <a:lstStyle>
            <a:lvl1pPr marL="0" indent="0">
              <a:buNone/>
              <a:defRPr sz="1050">
                <a:solidFill>
                  <a:srgbClr val="5A5A5A"/>
                </a:solidFill>
                <a:latin typeface="Franklin Gothic Book" panose="020B0503020102020204" pitchFamily="34" charset="0"/>
              </a:defRPr>
            </a:lvl1pPr>
          </a:lstStyle>
          <a:p>
            <a:pPr lvl="0"/>
            <a:r>
              <a:rPr lang="en-US" dirty="0"/>
              <a:t>Click to edit</a:t>
            </a:r>
          </a:p>
        </p:txBody>
      </p:sp>
      <p:sp>
        <p:nvSpPr>
          <p:cNvPr id="23" name="Rectangle 22"/>
          <p:cNvSpPr/>
          <p:nvPr userDrawn="1"/>
        </p:nvSpPr>
        <p:spPr>
          <a:xfrm flipV="1">
            <a:off x="0" y="609600"/>
            <a:ext cx="9144000" cy="15240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228450" y="867398"/>
            <a:ext cx="78524" cy="1113802"/>
          </a:xfrm>
          <a:prstGeom prst="rect">
            <a:avLst/>
          </a:prstGeom>
          <a:solidFill>
            <a:srgbClr val="FCB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ntent Placeholder 3"/>
          <p:cNvSpPr>
            <a:spLocks noGrp="1"/>
          </p:cNvSpPr>
          <p:nvPr>
            <p:ph sz="quarter" idx="13"/>
          </p:nvPr>
        </p:nvSpPr>
        <p:spPr>
          <a:xfrm>
            <a:off x="611504" y="819151"/>
            <a:ext cx="8075296" cy="1162049"/>
          </a:xfrm>
          <a:prstGeom prst="rect">
            <a:avLst/>
          </a:prstGeom>
        </p:spPr>
        <p:txBody>
          <a:bodyPr/>
          <a:lstStyle>
            <a:lvl1pPr marL="0" indent="0">
              <a:buNone/>
              <a:defRPr sz="2400">
                <a:solidFill>
                  <a:srgbClr val="548DD4"/>
                </a:solidFill>
                <a:latin typeface="Franklin Gothic Demi Cond" panose="020B0706030402020204" pitchFamily="34" charset="0"/>
              </a:defRPr>
            </a:lvl1pPr>
          </a:lstStyle>
          <a:p>
            <a:pPr lvl="0"/>
            <a:r>
              <a:rPr lang="en-US" dirty="0"/>
              <a:t>Click to edit</a:t>
            </a:r>
          </a:p>
        </p:txBody>
      </p:sp>
    </p:spTree>
    <p:extLst>
      <p:ext uri="{BB962C8B-B14F-4D97-AF65-F5344CB8AC3E}">
        <p14:creationId xmlns:p14="http://schemas.microsoft.com/office/powerpoint/2010/main" val="2285010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solidFill>
                  <a:prstClr val="black">
                    <a:tint val="75000"/>
                  </a:prstClr>
                </a:solidFill>
              </a:rPr>
              <a:pPr/>
              <a:t>8/25/2017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3819007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solidFill>
                  <a:prstClr val="black">
                    <a:tint val="75000"/>
                  </a:prstClr>
                </a:solidFill>
              </a:rPr>
              <a:pPr/>
              <a:t>8/25/2017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458079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D94646-09D4-4EB1-AF0B-996EB689ACA2}" type="datetimeFigureOut">
              <a:rPr lang="en-US" smtClean="0">
                <a:solidFill>
                  <a:prstClr val="black">
                    <a:tint val="75000"/>
                  </a:prstClr>
                </a:solidFill>
              </a:rPr>
              <a:pPr/>
              <a:t>8/25/2017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2741409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D94646-09D4-4EB1-AF0B-996EB689ACA2}" type="datetimeFigureOut">
              <a:rPr lang="en-US" smtClean="0">
                <a:solidFill>
                  <a:prstClr val="black">
                    <a:tint val="75000"/>
                  </a:prstClr>
                </a:solidFill>
              </a:rPr>
              <a:pPr/>
              <a:t>8/25/2017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1666557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D94646-09D4-4EB1-AF0B-996EB689ACA2}" type="datetimeFigureOut">
              <a:rPr lang="en-US" smtClean="0">
                <a:solidFill>
                  <a:prstClr val="black">
                    <a:tint val="75000"/>
                  </a:prstClr>
                </a:solidFill>
              </a:rPr>
              <a:pPr/>
              <a:t>8/25/2017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3030314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D94646-09D4-4EB1-AF0B-996EB689ACA2}" type="datetimeFigureOut">
              <a:rPr lang="en-US" smtClean="0">
                <a:solidFill>
                  <a:prstClr val="black">
                    <a:tint val="75000"/>
                  </a:prstClr>
                </a:solidFill>
              </a:rPr>
              <a:pPr/>
              <a:t>8/25/2017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3054840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D94646-09D4-4EB1-AF0B-996EB689ACA2}" type="datetimeFigureOut">
              <a:rPr lang="en-US" smtClean="0">
                <a:solidFill>
                  <a:prstClr val="black">
                    <a:tint val="75000"/>
                  </a:prstClr>
                </a:solidFill>
              </a:rPr>
              <a:pPr/>
              <a:t>8/25/2017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1525439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89015"/>
          <a:stretch/>
        </p:blipFill>
        <p:spPr>
          <a:xfrm>
            <a:off x="-235449" y="6096000"/>
            <a:ext cx="9372600" cy="762000"/>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b="40910"/>
          <a:stretch/>
        </p:blipFill>
        <p:spPr>
          <a:xfrm>
            <a:off x="0" y="-1386"/>
            <a:ext cx="9144000" cy="5088775"/>
          </a:xfrm>
          <a:prstGeom prst="rect">
            <a:avLst/>
          </a:prstGeom>
        </p:spPr>
      </p:pic>
      <p:sp>
        <p:nvSpPr>
          <p:cNvPr id="2" name="Title 1"/>
          <p:cNvSpPr>
            <a:spLocks noGrp="1"/>
          </p:cNvSpPr>
          <p:nvPr>
            <p:ph type="title"/>
          </p:nvPr>
        </p:nvSpPr>
        <p:spPr>
          <a:xfrm>
            <a:off x="914400" y="274638"/>
            <a:ext cx="8229600" cy="1143000"/>
          </a:xfrm>
        </p:spPr>
        <p:txBody>
          <a:bodyPr>
            <a:normAutofit/>
          </a:bodyPr>
          <a:lstStyle>
            <a:lvl1pPr algn="r">
              <a:defRPr sz="4000">
                <a:solidFill>
                  <a:srgbClr val="FFFF00"/>
                </a:solidFill>
                <a:latin typeface="Futura Bk" panose="020B05020202040203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BB89B"/>
                </a:solidFill>
              </a:defRPr>
            </a:lvl1pPr>
            <a:lvl2pPr>
              <a:defRPr>
                <a:solidFill>
                  <a:srgbClr val="0BB89B"/>
                </a:solidFill>
              </a:defRPr>
            </a:lvl2pPr>
            <a:lvl3pPr>
              <a:defRPr>
                <a:solidFill>
                  <a:srgbClr val="0BB89B"/>
                </a:solidFill>
              </a:defRPr>
            </a:lvl3pPr>
            <a:lvl4pPr>
              <a:defRPr>
                <a:solidFill>
                  <a:srgbClr val="0BB89B"/>
                </a:solidFill>
              </a:defRPr>
            </a:lvl4pPr>
            <a:lvl5pPr>
              <a:defRPr>
                <a:solidFill>
                  <a:srgbClr val="0BB89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2819400" y="6492875"/>
            <a:ext cx="3581400" cy="365125"/>
          </a:xfrm>
        </p:spPr>
        <p:txBody>
          <a:bodyPr/>
          <a:lstStyle>
            <a:lvl1pPr>
              <a:defRPr sz="800">
                <a:solidFill>
                  <a:srgbClr val="FFFF00"/>
                </a:solidFill>
                <a:latin typeface="Futura Bk" panose="020B0502020204020303" pitchFamily="34" charset="0"/>
              </a:defRPr>
            </a:lvl1pPr>
          </a:lstStyle>
          <a:p>
            <a:r>
              <a:rPr lang="en-US" b="1" dirty="0" smtClean="0"/>
              <a:t>DYCD</a:t>
            </a:r>
            <a:r>
              <a:rPr lang="en-US" dirty="0" smtClean="0"/>
              <a:t> CAPACITY </a:t>
            </a:r>
            <a:r>
              <a:rPr lang="en-US" b="1" dirty="0" smtClean="0"/>
              <a:t>BUILDING</a:t>
            </a:r>
            <a:r>
              <a:rPr lang="en-US" dirty="0" smtClean="0"/>
              <a:t> &amp; PROFESSIONAL DEVELOPMENT</a:t>
            </a:r>
            <a:endParaRPr lang="en-US" dirty="0"/>
          </a:p>
        </p:txBody>
      </p:sp>
      <p:sp>
        <p:nvSpPr>
          <p:cNvPr id="6" name="Slide Number Placeholder 5"/>
          <p:cNvSpPr>
            <a:spLocks noGrp="1"/>
          </p:cNvSpPr>
          <p:nvPr>
            <p:ph type="sldNum" sz="quarter" idx="12"/>
          </p:nvPr>
        </p:nvSpPr>
        <p:spPr>
          <a:xfrm>
            <a:off x="-1371600" y="6492875"/>
            <a:ext cx="2133600" cy="365125"/>
          </a:xfrm>
        </p:spPr>
        <p:txBody>
          <a:bodyPr/>
          <a:lstStyle>
            <a:lvl1pPr>
              <a:defRPr sz="800" b="1">
                <a:solidFill>
                  <a:srgbClr val="FFFF00"/>
                </a:solidFill>
                <a:latin typeface="Futura Bk" panose="020B0502020204020303" pitchFamily="34" charset="0"/>
              </a:defRPr>
            </a:lvl1pPr>
          </a:lstStyle>
          <a:p>
            <a:fld id="{6066F0F5-36F4-4A20-B5A7-1AB1EE7DC651}" type="slidenum">
              <a:rPr lang="en-US" smtClean="0"/>
              <a:pPr/>
              <a:t>‹#›</a:t>
            </a:fld>
            <a:endParaRPr lang="en-US" dirty="0"/>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9600" y="6433145"/>
            <a:ext cx="457462" cy="322303"/>
          </a:xfrm>
          <a:prstGeom prst="rect">
            <a:avLst/>
          </a:prstGeom>
        </p:spPr>
      </p:pic>
    </p:spTree>
    <p:extLst>
      <p:ext uri="{BB962C8B-B14F-4D97-AF65-F5344CB8AC3E}">
        <p14:creationId xmlns:p14="http://schemas.microsoft.com/office/powerpoint/2010/main" val="1585434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solidFill>
                  <a:prstClr val="black">
                    <a:tint val="75000"/>
                  </a:prstClr>
                </a:solidFill>
              </a:rPr>
              <a:pPr/>
              <a:t>8/25/2017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4025862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solidFill>
                  <a:prstClr val="black">
                    <a:tint val="75000"/>
                  </a:prstClr>
                </a:solidFill>
              </a:rPr>
              <a:pPr/>
              <a:t>8/25/2017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3737406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D94646-09D4-4EB1-AF0B-996EB689ACA2}" type="datetimeFigureOut">
              <a:rPr lang="en-US" smtClean="0">
                <a:solidFill>
                  <a:prstClr val="black">
                    <a:tint val="75000"/>
                  </a:prstClr>
                </a:solidFill>
              </a:rPr>
              <a:pPr/>
              <a:t>8/25/2017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2642635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D94646-09D4-4EB1-AF0B-996EB689ACA2}" type="datetimeFigureOut">
              <a:rPr lang="en-US" smtClean="0">
                <a:solidFill>
                  <a:prstClr val="black">
                    <a:tint val="75000"/>
                  </a:prstClr>
                </a:solidFill>
              </a:rPr>
              <a:pPr/>
              <a:t>8/25/2017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21DE6029-07D2-4205-98BF-388E804FB06E}" type="slidenum">
              <a:rPr lang="en-US" smtClean="0"/>
              <a:pPr/>
              <a:t>‹#›</a:t>
            </a:fld>
            <a:endParaRPr lang="en-US"/>
          </a:p>
        </p:txBody>
      </p:sp>
      <p:sp>
        <p:nvSpPr>
          <p:cNvPr id="14" name="TextBox 13"/>
          <p:cNvSpPr txBox="1"/>
          <p:nvPr/>
        </p:nvSpPr>
        <p:spPr>
          <a:xfrm>
            <a:off x="1850739" y="648005"/>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4F81BD"/>
                </a:solidFill>
                <a:latin typeface="Arial"/>
              </a:rPr>
              <a:t>“</a:t>
            </a:r>
          </a:p>
        </p:txBody>
      </p:sp>
      <p:sp>
        <p:nvSpPr>
          <p:cNvPr id="15" name="TextBox 14"/>
          <p:cNvSpPr txBox="1"/>
          <p:nvPr/>
        </p:nvSpPr>
        <p:spPr>
          <a:xfrm>
            <a:off x="8336139" y="2905306"/>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4F81BD"/>
                </a:solidFill>
                <a:latin typeface="Arial"/>
              </a:rPr>
              <a:t>”</a:t>
            </a:r>
          </a:p>
        </p:txBody>
      </p:sp>
    </p:spTree>
    <p:extLst>
      <p:ext uri="{BB962C8B-B14F-4D97-AF65-F5344CB8AC3E}">
        <p14:creationId xmlns:p14="http://schemas.microsoft.com/office/powerpoint/2010/main" val="5249441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solidFill>
                  <a:prstClr val="black">
                    <a:tint val="75000"/>
                  </a:prstClr>
                </a:solidFill>
              </a:rPr>
              <a:pPr/>
              <a:t>8/25/2017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3142231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solidFill>
                  <a:prstClr val="black">
                    <a:tint val="75000"/>
                  </a:prstClr>
                </a:solidFill>
              </a:rPr>
              <a:pPr/>
              <a:t>8/25/2017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21DE6029-07D2-4205-98BF-388E804FB06E}" type="slidenum">
              <a:rPr lang="en-US" smtClean="0"/>
              <a:pPr/>
              <a:t>‹#›</a:t>
            </a:fld>
            <a:endParaRPr lang="en-US"/>
          </a:p>
        </p:txBody>
      </p:sp>
      <p:sp>
        <p:nvSpPr>
          <p:cNvPr id="17" name="TextBox 16"/>
          <p:cNvSpPr txBox="1"/>
          <p:nvPr/>
        </p:nvSpPr>
        <p:spPr>
          <a:xfrm>
            <a:off x="1850739" y="648005"/>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4F81BD"/>
                </a:solidFill>
                <a:latin typeface="Arial"/>
              </a:rPr>
              <a:t>“</a:t>
            </a:r>
          </a:p>
        </p:txBody>
      </p:sp>
      <p:sp>
        <p:nvSpPr>
          <p:cNvPr id="18" name="TextBox 17"/>
          <p:cNvSpPr txBox="1"/>
          <p:nvPr/>
        </p:nvSpPr>
        <p:spPr>
          <a:xfrm>
            <a:off x="8336139" y="2905306"/>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4F81BD"/>
                </a:solidFill>
                <a:latin typeface="Arial"/>
              </a:rPr>
              <a:t>”</a:t>
            </a:r>
          </a:p>
        </p:txBody>
      </p:sp>
    </p:spTree>
    <p:extLst>
      <p:ext uri="{BB962C8B-B14F-4D97-AF65-F5344CB8AC3E}">
        <p14:creationId xmlns:p14="http://schemas.microsoft.com/office/powerpoint/2010/main" val="3835971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solidFill>
                  <a:prstClr val="black">
                    <a:tint val="75000"/>
                  </a:prstClr>
                </a:solidFill>
              </a:rPr>
              <a:pPr/>
              <a:t>8/25/2017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2812430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solidFill>
                  <a:prstClr val="black">
                    <a:tint val="75000"/>
                  </a:prstClr>
                </a:solidFill>
              </a:rPr>
              <a:pPr/>
              <a:t>8/25/2017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15197806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solidFill>
                  <a:prstClr val="black">
                    <a:tint val="75000"/>
                  </a:prstClr>
                </a:solidFill>
              </a:rPr>
              <a:pPr/>
              <a:t>8/25/2017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446695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066F0F5-36F4-4A20-B5A7-1AB1EE7DC651}" type="slidenum">
              <a:rPr lang="en-US" smtClean="0"/>
              <a:t>‹#›</a:t>
            </a:fld>
            <a:endParaRPr lang="en-US"/>
          </a:p>
        </p:txBody>
      </p:sp>
      <p:sp>
        <p:nvSpPr>
          <p:cNvPr id="8" name="Footer Placeholder 4"/>
          <p:cNvSpPr>
            <a:spLocks noGrp="1"/>
          </p:cNvSpPr>
          <p:nvPr>
            <p:ph type="ftr" sz="quarter" idx="11"/>
          </p:nvPr>
        </p:nvSpPr>
        <p:spPr>
          <a:xfrm>
            <a:off x="2819400" y="6356350"/>
            <a:ext cx="3581400" cy="365125"/>
          </a:xfrm>
        </p:spPr>
        <p:txBody>
          <a:bodyPr/>
          <a:lstStyle>
            <a:lvl1pPr>
              <a:defRPr sz="800">
                <a:solidFill>
                  <a:srgbClr val="FFFF00"/>
                </a:solidFill>
                <a:latin typeface="Futura Bk" panose="020B0502020204020303" pitchFamily="34" charset="0"/>
              </a:defRPr>
            </a:lvl1pPr>
          </a:lstStyle>
          <a:p>
            <a:r>
              <a:rPr lang="en-US" b="1" dirty="0" smtClean="0"/>
              <a:t>DYCD</a:t>
            </a:r>
            <a:r>
              <a:rPr lang="en-US" dirty="0" smtClean="0"/>
              <a:t> CAPACITY </a:t>
            </a:r>
            <a:r>
              <a:rPr lang="en-US" b="1" dirty="0" smtClean="0"/>
              <a:t>BUILDING</a:t>
            </a:r>
            <a:r>
              <a:rPr lang="en-US" dirty="0" smtClean="0"/>
              <a:t> &amp; PROFESSIONAL DEVELOPMENT</a:t>
            </a:r>
            <a:endParaRPr lang="en-US" dirty="0"/>
          </a:p>
        </p:txBody>
      </p:sp>
    </p:spTree>
    <p:extLst>
      <p:ext uri="{BB962C8B-B14F-4D97-AF65-F5344CB8AC3E}">
        <p14:creationId xmlns:p14="http://schemas.microsoft.com/office/powerpoint/2010/main" val="3349628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DYCD CAPACITY BUILDING &amp; PROFESSIONAL DEVELOPMENT</a:t>
            </a:r>
            <a:endParaRPr lang="en-US"/>
          </a:p>
        </p:txBody>
      </p:sp>
      <p:sp>
        <p:nvSpPr>
          <p:cNvPr id="7" name="Slide Number Placeholder 6"/>
          <p:cNvSpPr>
            <a:spLocks noGrp="1"/>
          </p:cNvSpPr>
          <p:nvPr>
            <p:ph type="sldNum" sz="quarter" idx="12"/>
          </p:nvPr>
        </p:nvSpPr>
        <p:spPr/>
        <p:txBody>
          <a:bodyPr/>
          <a:lstStyle/>
          <a:p>
            <a:fld id="{6066F0F5-36F4-4A20-B5A7-1AB1EE7DC651}" type="slidenum">
              <a:rPr lang="en-US" smtClean="0"/>
              <a:t>‹#›</a:t>
            </a:fld>
            <a:endParaRPr lang="en-US"/>
          </a:p>
        </p:txBody>
      </p:sp>
    </p:spTree>
    <p:extLst>
      <p:ext uri="{BB962C8B-B14F-4D97-AF65-F5344CB8AC3E}">
        <p14:creationId xmlns:p14="http://schemas.microsoft.com/office/powerpoint/2010/main" val="2640212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smtClean="0"/>
              <a:t>DYCD CAPACITY BUILDING &amp; PROFESSIONAL DEVELOPMENT</a:t>
            </a:r>
            <a:endParaRPr lang="en-US"/>
          </a:p>
        </p:txBody>
      </p:sp>
      <p:sp>
        <p:nvSpPr>
          <p:cNvPr id="9" name="Slide Number Placeholder 8"/>
          <p:cNvSpPr>
            <a:spLocks noGrp="1"/>
          </p:cNvSpPr>
          <p:nvPr>
            <p:ph type="sldNum" sz="quarter" idx="12"/>
          </p:nvPr>
        </p:nvSpPr>
        <p:spPr/>
        <p:txBody>
          <a:bodyPr/>
          <a:lstStyle/>
          <a:p>
            <a:fld id="{6066F0F5-36F4-4A20-B5A7-1AB1EE7DC651}" type="slidenum">
              <a:rPr lang="en-US" smtClean="0"/>
              <a:t>‹#›</a:t>
            </a:fld>
            <a:endParaRPr lang="en-US"/>
          </a:p>
        </p:txBody>
      </p:sp>
    </p:spTree>
    <p:extLst>
      <p:ext uri="{BB962C8B-B14F-4D97-AF65-F5344CB8AC3E}">
        <p14:creationId xmlns:p14="http://schemas.microsoft.com/office/powerpoint/2010/main" val="3926817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smtClean="0"/>
              <a:t>DYCD CAPACITY BUILDING &amp; PROFESSIONAL DEVELOPMENT</a:t>
            </a:r>
            <a:endParaRPr lang="en-US"/>
          </a:p>
        </p:txBody>
      </p:sp>
      <p:sp>
        <p:nvSpPr>
          <p:cNvPr id="5" name="Slide Number Placeholder 4"/>
          <p:cNvSpPr>
            <a:spLocks noGrp="1"/>
          </p:cNvSpPr>
          <p:nvPr>
            <p:ph type="sldNum" sz="quarter" idx="12"/>
          </p:nvPr>
        </p:nvSpPr>
        <p:spPr/>
        <p:txBody>
          <a:bodyPr/>
          <a:lstStyle/>
          <a:p>
            <a:fld id="{6066F0F5-36F4-4A20-B5A7-1AB1EE7DC651}" type="slidenum">
              <a:rPr lang="en-US" smtClean="0"/>
              <a:t>‹#›</a:t>
            </a:fld>
            <a:endParaRPr lang="en-US"/>
          </a:p>
        </p:txBody>
      </p:sp>
    </p:spTree>
    <p:extLst>
      <p:ext uri="{BB962C8B-B14F-4D97-AF65-F5344CB8AC3E}">
        <p14:creationId xmlns:p14="http://schemas.microsoft.com/office/powerpoint/2010/main" val="3464219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smtClean="0"/>
              <a:t>DYCD CAPACITY BUILDING &amp; PROFESSIONAL DEVELOPMENT</a:t>
            </a:r>
            <a:endParaRPr lang="en-US"/>
          </a:p>
        </p:txBody>
      </p:sp>
      <p:sp>
        <p:nvSpPr>
          <p:cNvPr id="4" name="Slide Number Placeholder 3"/>
          <p:cNvSpPr>
            <a:spLocks noGrp="1"/>
          </p:cNvSpPr>
          <p:nvPr>
            <p:ph type="sldNum" sz="quarter" idx="12"/>
          </p:nvPr>
        </p:nvSpPr>
        <p:spPr/>
        <p:txBody>
          <a:bodyPr/>
          <a:lstStyle/>
          <a:p>
            <a:fld id="{6066F0F5-36F4-4A20-B5A7-1AB1EE7DC651}" type="slidenum">
              <a:rPr lang="en-US" smtClean="0"/>
              <a:t>‹#›</a:t>
            </a:fld>
            <a:endParaRPr lang="en-US"/>
          </a:p>
        </p:txBody>
      </p:sp>
    </p:spTree>
    <p:extLst>
      <p:ext uri="{BB962C8B-B14F-4D97-AF65-F5344CB8AC3E}">
        <p14:creationId xmlns:p14="http://schemas.microsoft.com/office/powerpoint/2010/main" val="34982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DYCD CAPACITY BUILDING &amp; PROFESSIONAL DEVELOPMENT</a:t>
            </a:r>
            <a:endParaRPr lang="en-US"/>
          </a:p>
        </p:txBody>
      </p:sp>
      <p:sp>
        <p:nvSpPr>
          <p:cNvPr id="7" name="Slide Number Placeholder 6"/>
          <p:cNvSpPr>
            <a:spLocks noGrp="1"/>
          </p:cNvSpPr>
          <p:nvPr>
            <p:ph type="sldNum" sz="quarter" idx="12"/>
          </p:nvPr>
        </p:nvSpPr>
        <p:spPr/>
        <p:txBody>
          <a:bodyPr/>
          <a:lstStyle/>
          <a:p>
            <a:fld id="{6066F0F5-36F4-4A20-B5A7-1AB1EE7DC651}" type="slidenum">
              <a:rPr lang="en-US" smtClean="0"/>
              <a:t>‹#›</a:t>
            </a:fld>
            <a:endParaRPr lang="en-US"/>
          </a:p>
        </p:txBody>
      </p:sp>
    </p:spTree>
    <p:extLst>
      <p:ext uri="{BB962C8B-B14F-4D97-AF65-F5344CB8AC3E}">
        <p14:creationId xmlns:p14="http://schemas.microsoft.com/office/powerpoint/2010/main" val="1836298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DYCD CAPACITY BUILDING &amp; PROFESSIONAL DEVELOPMENT</a:t>
            </a:r>
            <a:endParaRPr lang="en-US"/>
          </a:p>
        </p:txBody>
      </p:sp>
      <p:sp>
        <p:nvSpPr>
          <p:cNvPr id="7" name="Slide Number Placeholder 6"/>
          <p:cNvSpPr>
            <a:spLocks noGrp="1"/>
          </p:cNvSpPr>
          <p:nvPr>
            <p:ph type="sldNum" sz="quarter" idx="12"/>
          </p:nvPr>
        </p:nvSpPr>
        <p:spPr/>
        <p:txBody>
          <a:bodyPr/>
          <a:lstStyle/>
          <a:p>
            <a:fld id="{6066F0F5-36F4-4A20-B5A7-1AB1EE7DC651}" type="slidenum">
              <a:rPr lang="en-US" smtClean="0"/>
              <a:t>‹#›</a:t>
            </a:fld>
            <a:endParaRPr lang="en-US"/>
          </a:p>
        </p:txBody>
      </p:sp>
    </p:spTree>
    <p:extLst>
      <p:ext uri="{BB962C8B-B14F-4D97-AF65-F5344CB8AC3E}">
        <p14:creationId xmlns:p14="http://schemas.microsoft.com/office/powerpoint/2010/main" val="3875935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14" cstate="print">
            <a:extLst>
              <a:ext uri="{28A0092B-C50C-407E-A947-70E740481C1C}">
                <a14:useLocalDpi xmlns:a14="http://schemas.microsoft.com/office/drawing/2010/main" val="0"/>
              </a:ext>
            </a:extLst>
          </a:blip>
          <a:srcRect b="40910"/>
          <a:stretch/>
        </p:blipFill>
        <p:spPr>
          <a:xfrm>
            <a:off x="0" y="-1386"/>
            <a:ext cx="9144000" cy="5088775"/>
          </a:xfrm>
          <a:prstGeom prst="rect">
            <a:avLst/>
          </a:prstGeom>
        </p:spPr>
      </p:pic>
      <p:pic>
        <p:nvPicPr>
          <p:cNvPr id="14" name="Picture 13"/>
          <p:cNvPicPr>
            <a:picLocks noChangeAspect="1"/>
          </p:cNvPicPr>
          <p:nvPr userDrawn="1"/>
        </p:nvPicPr>
        <p:blipFill rotWithShape="1">
          <a:blip r:embed="rId15" cstate="print">
            <a:extLst>
              <a:ext uri="{28A0092B-C50C-407E-A947-70E740481C1C}">
                <a14:useLocalDpi xmlns:a14="http://schemas.microsoft.com/office/drawing/2010/main" val="0"/>
              </a:ext>
            </a:extLst>
          </a:blip>
          <a:srcRect t="89015"/>
          <a:stretch/>
        </p:blipFill>
        <p:spPr>
          <a:xfrm>
            <a:off x="-235449" y="6096000"/>
            <a:ext cx="9372600" cy="762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2743200" y="6356350"/>
            <a:ext cx="3657600" cy="365125"/>
          </a:xfrm>
          <a:prstGeom prst="rect">
            <a:avLst/>
          </a:prstGeom>
        </p:spPr>
        <p:txBody>
          <a:bodyPr vert="horz" lIns="91440" tIns="45720" rIns="91440" bIns="45720" rtlCol="0" anchor="ctr"/>
          <a:lstStyle>
            <a:lvl1pPr algn="ctr">
              <a:defRPr sz="800">
                <a:solidFill>
                  <a:srgbClr val="FFFF00"/>
                </a:solidFill>
                <a:latin typeface="Futura Bk" panose="020B0502020204020303" pitchFamily="34" charset="0"/>
              </a:defRPr>
            </a:lvl1pPr>
          </a:lstStyle>
          <a:p>
            <a:r>
              <a:rPr lang="en-US" b="1" smtClean="0"/>
              <a:t>DYCD CAPACITY BUILDING &amp; PROFESSIONAL DEVELOPMENT</a:t>
            </a:r>
            <a:endParaRPr lang="en-US" dirty="0"/>
          </a:p>
        </p:txBody>
      </p:sp>
      <p:sp>
        <p:nvSpPr>
          <p:cNvPr id="6" name="Slide Number Placeholder 5"/>
          <p:cNvSpPr>
            <a:spLocks noGrp="1"/>
          </p:cNvSpPr>
          <p:nvPr>
            <p:ph type="sldNum" sz="quarter" idx="4"/>
          </p:nvPr>
        </p:nvSpPr>
        <p:spPr>
          <a:xfrm>
            <a:off x="-1371600" y="6356350"/>
            <a:ext cx="2133600" cy="365125"/>
          </a:xfrm>
          <a:prstGeom prst="rect">
            <a:avLst/>
          </a:prstGeom>
        </p:spPr>
        <p:txBody>
          <a:bodyPr vert="horz" lIns="91440" tIns="45720" rIns="91440" bIns="45720" rtlCol="0" anchor="ctr"/>
          <a:lstStyle>
            <a:lvl1pPr algn="r">
              <a:defRPr sz="800">
                <a:solidFill>
                  <a:srgbClr val="FFFF00"/>
                </a:solidFill>
                <a:latin typeface="Futura Bk" panose="020B0502020204020303" pitchFamily="34" charset="0"/>
              </a:defRPr>
            </a:lvl1pPr>
          </a:lstStyle>
          <a:p>
            <a:fld id="{6066F0F5-36F4-4A20-B5A7-1AB1EE7DC651}" type="slidenum">
              <a:rPr lang="en-US" smtClean="0"/>
              <a:pPr/>
              <a:t>‹#›</a:t>
            </a:fld>
            <a:endParaRPr lang="en-US" dirty="0"/>
          </a:p>
        </p:txBody>
      </p:sp>
    </p:spTree>
    <p:extLst>
      <p:ext uri="{BB962C8B-B14F-4D97-AF65-F5344CB8AC3E}">
        <p14:creationId xmlns:p14="http://schemas.microsoft.com/office/powerpoint/2010/main" val="1458428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r" defTabSz="914400" rtl="0" eaLnBrk="1" latinLnBrk="0" hangingPunct="1">
        <a:spcBef>
          <a:spcPct val="0"/>
        </a:spcBef>
        <a:buNone/>
        <a:defRPr sz="4400" kern="1200">
          <a:solidFill>
            <a:srgbClr val="FFFF0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BB89B"/>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BB89B"/>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BB89B"/>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BB89B"/>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BB89B"/>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6FD94646-09D4-4EB1-AF0B-996EB689ACA2}" type="datetimeFigureOut">
              <a:rPr lang="en-US" smtClean="0">
                <a:solidFill>
                  <a:prstClr val="black">
                    <a:tint val="75000"/>
                  </a:prstClr>
                </a:solidFill>
              </a:rPr>
              <a:pPr defTabSz="457200"/>
              <a:t>8/25/2017</a:t>
            </a:fld>
            <a:endParaRPr lang="en-US">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398860" y="787783"/>
            <a:ext cx="584825" cy="365125"/>
          </a:xfrm>
          <a:prstGeom prst="rect">
            <a:avLst/>
          </a:prstGeom>
        </p:spPr>
        <p:txBody>
          <a:bodyPr vert="horz" lIns="91440" tIns="45720" rIns="91440" bIns="45720" rtlCol="0" anchor="ctr"/>
          <a:lstStyle>
            <a:lvl1pPr algn="r">
              <a:defRPr sz="2000">
                <a:solidFill>
                  <a:srgbClr val="FEFFFF"/>
                </a:solidFill>
              </a:defRPr>
            </a:lvl1pPr>
          </a:lstStyle>
          <a:p>
            <a:pPr defTabSz="457200"/>
            <a:fld id="{21DE6029-07D2-4205-98BF-388E804FB06E}" type="slidenum">
              <a:rPr lang="en-US" smtClean="0"/>
              <a:pPr defTabSz="457200"/>
              <a:t>‹#›</a:t>
            </a:fld>
            <a:endParaRPr lang="en-US"/>
          </a:p>
        </p:txBody>
      </p:sp>
    </p:spTree>
    <p:extLst>
      <p:ext uri="{BB962C8B-B14F-4D97-AF65-F5344CB8AC3E}">
        <p14:creationId xmlns:p14="http://schemas.microsoft.com/office/powerpoint/2010/main" val="22016947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1.nyc.gov/assets/dycd/downloads/pdf/DYCD_Provider_Social_Media_Policy.pdf" TargetMode="External"/><Relationship Id="rId2" Type="http://schemas.openxmlformats.org/officeDocument/2006/relationships/hyperlink" Target="http://www.nyc.gov/html/dycd/html/resources/publications.shtml"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nyc.gov/DYC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RFPquestions@dycd.nyc.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help@mocs.nyc.gov" TargetMode="External"/><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3600"/>
            <a:ext cx="8458200" cy="1470025"/>
          </a:xfrm>
        </p:spPr>
        <p:txBody>
          <a:bodyPr>
            <a:normAutofit fontScale="90000"/>
          </a:bodyPr>
          <a:lstStyle/>
          <a:p>
            <a:r>
              <a:rPr lang="en-US" sz="4000" dirty="0" smtClean="0">
                <a:solidFill>
                  <a:schemeClr val="bg1"/>
                </a:solidFill>
              </a:rPr>
              <a:t>CAPACITY BUILDING: </a:t>
            </a:r>
            <a:r>
              <a:rPr lang="en-US" dirty="0" smtClean="0">
                <a:solidFill>
                  <a:schemeClr val="bg1"/>
                </a:solidFill>
              </a:rPr>
              <a:t/>
            </a:r>
            <a:br>
              <a:rPr lang="en-US" dirty="0" smtClean="0">
                <a:solidFill>
                  <a:schemeClr val="bg1"/>
                </a:solidFill>
              </a:rPr>
            </a:br>
            <a:r>
              <a:rPr lang="en-US" sz="3100" dirty="0" smtClean="0">
                <a:solidFill>
                  <a:schemeClr val="bg1"/>
                </a:solidFill>
              </a:rPr>
              <a:t>Strengthening Cultural </a:t>
            </a:r>
            <a:br>
              <a:rPr lang="en-US" sz="3100" dirty="0" smtClean="0">
                <a:solidFill>
                  <a:schemeClr val="bg1"/>
                </a:solidFill>
              </a:rPr>
            </a:br>
            <a:r>
              <a:rPr lang="en-US" sz="3100" dirty="0" smtClean="0">
                <a:solidFill>
                  <a:schemeClr val="bg1"/>
                </a:solidFill>
              </a:rPr>
              <a:t>Competency in Beacon</a:t>
            </a:r>
            <a:br>
              <a:rPr lang="en-US" sz="3100" dirty="0" smtClean="0">
                <a:solidFill>
                  <a:schemeClr val="bg1"/>
                </a:solidFill>
              </a:rPr>
            </a:br>
            <a:r>
              <a:rPr lang="en-US" sz="3100" dirty="0">
                <a:solidFill>
                  <a:schemeClr val="bg1"/>
                </a:solidFill>
              </a:rPr>
              <a:t/>
            </a:r>
            <a:br>
              <a:rPr lang="en-US" sz="3100" dirty="0">
                <a:solidFill>
                  <a:schemeClr val="bg1"/>
                </a:solidFill>
              </a:rPr>
            </a:br>
            <a:r>
              <a:rPr lang="en-US" sz="3100" dirty="0" smtClean="0">
                <a:solidFill>
                  <a:schemeClr val="bg1"/>
                </a:solidFill>
              </a:rPr>
              <a:t>Pre-proposal </a:t>
            </a:r>
            <a:br>
              <a:rPr lang="en-US" sz="3100" dirty="0" smtClean="0">
                <a:solidFill>
                  <a:schemeClr val="bg1"/>
                </a:solidFill>
              </a:rPr>
            </a:br>
            <a:r>
              <a:rPr lang="en-US" sz="3100" dirty="0" smtClean="0">
                <a:solidFill>
                  <a:schemeClr val="bg1"/>
                </a:solidFill>
              </a:rPr>
              <a:t>Conference</a:t>
            </a:r>
            <a:endParaRPr lang="en-US" sz="3100" dirty="0">
              <a:solidFill>
                <a:schemeClr val="bg1"/>
              </a:solidFill>
            </a:endParaRPr>
          </a:p>
        </p:txBody>
      </p:sp>
      <p:sp>
        <p:nvSpPr>
          <p:cNvPr id="3" name="Subtitle 2"/>
          <p:cNvSpPr>
            <a:spLocks noGrp="1"/>
          </p:cNvSpPr>
          <p:nvPr>
            <p:ph type="subTitle" idx="1"/>
          </p:nvPr>
        </p:nvSpPr>
        <p:spPr/>
        <p:txBody>
          <a:bodyPr>
            <a:normAutofit fontScale="62500" lnSpcReduction="20000"/>
          </a:bodyPr>
          <a:lstStyle/>
          <a:p>
            <a:r>
              <a:rPr lang="en-US" b="1" dirty="0" smtClean="0"/>
              <a:t>August 21</a:t>
            </a:r>
            <a:r>
              <a:rPr lang="en-US" b="1" baseline="30000" dirty="0" smtClean="0"/>
              <a:t>th</a:t>
            </a:r>
            <a:r>
              <a:rPr lang="en-US" b="1" dirty="0" smtClean="0"/>
              <a:t>, 2017</a:t>
            </a:r>
          </a:p>
          <a:p>
            <a:r>
              <a:rPr lang="en-US" b="1" dirty="0" smtClean="0"/>
              <a:t>2:00PM</a:t>
            </a:r>
            <a:endParaRPr lang="en-US" b="1" dirty="0"/>
          </a:p>
        </p:txBody>
      </p:sp>
    </p:spTree>
    <p:extLst>
      <p:ext uri="{BB962C8B-B14F-4D97-AF65-F5344CB8AC3E}">
        <p14:creationId xmlns:p14="http://schemas.microsoft.com/office/powerpoint/2010/main" val="3307768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441840" y="1494791"/>
            <a:ext cx="55923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altLang="en-US" b="1" dirty="0">
                <a:solidFill>
                  <a:prstClr val="black"/>
                </a:solidFill>
                <a:latin typeface="Arial" panose="020B0604020202020204" pitchFamily="34" charset="0"/>
                <a:ea typeface="Calibri" pitchFamily="34" charset="0"/>
                <a:cs typeface="Arial" panose="020B0604020202020204" pitchFamily="34" charset="0"/>
              </a:rPr>
              <a:t>School Year – Intensive Participation Levels - 200</a:t>
            </a:r>
            <a:endParaRPr lang="en-US" altLang="en-US" sz="2800" dirty="0">
              <a:solidFill>
                <a:prstClr val="black"/>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487676229"/>
              </p:ext>
            </p:extLst>
          </p:nvPr>
        </p:nvGraphicFramePr>
        <p:xfrm>
          <a:off x="778440" y="1948436"/>
          <a:ext cx="7715250" cy="2133600"/>
        </p:xfrm>
        <a:graphic>
          <a:graphicData uri="http://schemas.openxmlformats.org/drawingml/2006/table">
            <a:tbl>
              <a:tblPr firstRow="1" firstCol="1" bandRow="1">
                <a:tableStyleId>{16D9F66E-5EB9-4882-86FB-DCBF35E3C3E4}</a:tableStyleId>
              </a:tblPr>
              <a:tblGrid>
                <a:gridCol w="2074861">
                  <a:extLst>
                    <a:ext uri="{9D8B030D-6E8A-4147-A177-3AD203B41FA5}">
                      <a16:colId xmlns:a16="http://schemas.microsoft.com/office/drawing/2014/main" xmlns="" val="20000"/>
                    </a:ext>
                  </a:extLst>
                </a:gridCol>
                <a:gridCol w="2001120">
                  <a:extLst>
                    <a:ext uri="{9D8B030D-6E8A-4147-A177-3AD203B41FA5}">
                      <a16:colId xmlns:a16="http://schemas.microsoft.com/office/drawing/2014/main" xmlns="" val="20001"/>
                    </a:ext>
                  </a:extLst>
                </a:gridCol>
                <a:gridCol w="2028893">
                  <a:extLst>
                    <a:ext uri="{9D8B030D-6E8A-4147-A177-3AD203B41FA5}">
                      <a16:colId xmlns:a16="http://schemas.microsoft.com/office/drawing/2014/main" xmlns="" val="20002"/>
                    </a:ext>
                  </a:extLst>
                </a:gridCol>
                <a:gridCol w="1610376">
                  <a:extLst>
                    <a:ext uri="{9D8B030D-6E8A-4147-A177-3AD203B41FA5}">
                      <a16:colId xmlns:a16="http://schemas.microsoft.com/office/drawing/2014/main" xmlns="" val="20003"/>
                    </a:ext>
                  </a:extLst>
                </a:gridCol>
              </a:tblGrid>
              <a:tr h="0">
                <a:tc>
                  <a:txBody>
                    <a:bodyPr/>
                    <a:lstStyle/>
                    <a:p>
                      <a:pPr marL="0" marR="0" algn="ctr">
                        <a:spcBef>
                          <a:spcPts val="0"/>
                        </a:spcBef>
                        <a:spcAft>
                          <a:spcPts val="0"/>
                        </a:spcAft>
                      </a:pPr>
                      <a:r>
                        <a:rPr lang="en-US" sz="1400" dirty="0">
                          <a:effectLst/>
                        </a:rPr>
                        <a:t>Grade/Age</a:t>
                      </a:r>
                      <a:endParaRPr lang="en-US" sz="1200" dirty="0">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marL="0" marR="0" algn="ctr">
                        <a:spcBef>
                          <a:spcPts val="0"/>
                        </a:spcBef>
                        <a:spcAft>
                          <a:spcPts val="0"/>
                        </a:spcAft>
                      </a:pPr>
                      <a:r>
                        <a:rPr lang="en-US" sz="1400" dirty="0">
                          <a:effectLst/>
                        </a:rPr>
                        <a:t>Measure</a:t>
                      </a:r>
                      <a:endParaRPr lang="en-US" sz="1200" dirty="0">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marL="0" marR="0" algn="ctr">
                        <a:spcBef>
                          <a:spcPts val="0"/>
                        </a:spcBef>
                        <a:spcAft>
                          <a:spcPts val="0"/>
                        </a:spcAft>
                      </a:pPr>
                      <a:r>
                        <a:rPr lang="en-US" sz="1400" dirty="0">
                          <a:effectLst/>
                        </a:rPr>
                        <a:t>Target</a:t>
                      </a:r>
                      <a:endParaRPr lang="en-US" sz="1200" dirty="0">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marL="0" marR="0" algn="ctr">
                        <a:spcBef>
                          <a:spcPts val="0"/>
                        </a:spcBef>
                        <a:spcAft>
                          <a:spcPts val="0"/>
                        </a:spcAft>
                      </a:pPr>
                      <a:r>
                        <a:rPr lang="en-US" sz="1400" dirty="0">
                          <a:effectLst/>
                          <a:latin typeface="Calibri"/>
                          <a:ea typeface="Calibri"/>
                          <a:cs typeface="Times New Roman"/>
                        </a:rPr>
                        <a:t>200 Total</a:t>
                      </a:r>
                    </a:p>
                  </a:txBody>
                  <a:tcPr marL="68580" marR="68580" marT="0" marB="0">
                    <a:solidFill>
                      <a:schemeClr val="accent6">
                        <a:lumMod val="60000"/>
                        <a:lumOff val="40000"/>
                      </a:schemeClr>
                    </a:solidFill>
                  </a:tcPr>
                </a:tc>
                <a:extLst>
                  <a:ext uri="{0D108BD9-81ED-4DB2-BD59-A6C34878D82A}">
                    <a16:rowId xmlns:a16="http://schemas.microsoft.com/office/drawing/2014/main" xmlns="" val="10000"/>
                  </a:ext>
                </a:extLst>
              </a:tr>
              <a:tr h="58346">
                <a:tc>
                  <a:txBody>
                    <a:bodyPr/>
                    <a:lstStyle/>
                    <a:p>
                      <a:pPr marL="0" marR="0">
                        <a:spcBef>
                          <a:spcPts val="0"/>
                        </a:spcBef>
                        <a:spcAft>
                          <a:spcPts val="0"/>
                        </a:spcAft>
                      </a:pPr>
                      <a:r>
                        <a:rPr lang="en-US" sz="1400" b="0" dirty="0">
                          <a:effectLst/>
                        </a:rPr>
                        <a:t>Elementary (K-5)</a:t>
                      </a:r>
                      <a:endParaRPr lang="en-US" sz="1200" b="0" dirty="0">
                        <a:effectLst/>
                        <a:latin typeface="Calibri"/>
                        <a:ea typeface="Calibri"/>
                        <a:cs typeface="Times New Roman"/>
                      </a:endParaRPr>
                    </a:p>
                  </a:txBody>
                  <a:tcPr marL="68580" marR="68580" marT="0" marB="0" anchor="ctr"/>
                </a:tc>
                <a:tc>
                  <a:txBody>
                    <a:bodyPr/>
                    <a:lstStyle/>
                    <a:p>
                      <a:pPr marL="0" marR="0">
                        <a:spcBef>
                          <a:spcPts val="0"/>
                        </a:spcBef>
                        <a:spcAft>
                          <a:spcPts val="0"/>
                        </a:spcAft>
                      </a:pPr>
                      <a:r>
                        <a:rPr lang="en-US" sz="1400" dirty="0">
                          <a:effectLst/>
                        </a:rPr>
                        <a:t>Average Daily Attendance</a:t>
                      </a:r>
                      <a:endParaRPr lang="en-US" sz="12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effectLst/>
                        </a:rPr>
                        <a:t>80% </a:t>
                      </a:r>
                      <a:endParaRPr lang="en-US" sz="12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effectLst/>
                          <a:latin typeface="Calibri"/>
                          <a:ea typeface="Calibri"/>
                          <a:cs typeface="Times New Roman"/>
                        </a:rPr>
                        <a:t>#</a:t>
                      </a:r>
                    </a:p>
                  </a:txBody>
                  <a:tcPr marL="68580" marR="68580" marT="0" marB="0" anchor="ctr"/>
                </a:tc>
                <a:extLst>
                  <a:ext uri="{0D108BD9-81ED-4DB2-BD59-A6C34878D82A}">
                    <a16:rowId xmlns:a16="http://schemas.microsoft.com/office/drawing/2014/main" xmlns="" val="10001"/>
                  </a:ext>
                </a:extLst>
              </a:tr>
              <a:tr h="0">
                <a:tc>
                  <a:txBody>
                    <a:bodyPr/>
                    <a:lstStyle/>
                    <a:p>
                      <a:pPr marL="0" marR="0">
                        <a:spcBef>
                          <a:spcPts val="0"/>
                        </a:spcBef>
                        <a:spcAft>
                          <a:spcPts val="0"/>
                        </a:spcAft>
                      </a:pPr>
                      <a:r>
                        <a:rPr lang="en-US" sz="1400" b="0" dirty="0">
                          <a:effectLst/>
                        </a:rPr>
                        <a:t>Middle (6-8)</a:t>
                      </a:r>
                      <a:endParaRPr lang="en-US" sz="1200" b="0" dirty="0">
                        <a:effectLst/>
                        <a:latin typeface="Calibri"/>
                        <a:ea typeface="Calibri"/>
                        <a:cs typeface="Times New Roman"/>
                      </a:endParaRPr>
                    </a:p>
                  </a:txBody>
                  <a:tcPr marL="68580" marR="68580" marT="0" marB="0" anchor="ctr"/>
                </a:tc>
                <a:tc>
                  <a:txBody>
                    <a:bodyPr/>
                    <a:lstStyle/>
                    <a:p>
                      <a:pPr marL="0" marR="0">
                        <a:spcBef>
                          <a:spcPts val="0"/>
                        </a:spcBef>
                        <a:spcAft>
                          <a:spcPts val="0"/>
                        </a:spcAft>
                      </a:pPr>
                      <a:r>
                        <a:rPr lang="en-US" sz="1400" dirty="0">
                          <a:effectLst/>
                        </a:rPr>
                        <a:t>Hours of Beacon activity</a:t>
                      </a:r>
                      <a:endParaRPr lang="en-US" sz="12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effectLst/>
                        </a:rPr>
                        <a:t>150 hours per participant per school year</a:t>
                      </a:r>
                      <a:endParaRPr lang="en-US" sz="12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effectLst/>
                          <a:latin typeface="Calibri"/>
                          <a:ea typeface="Calibri"/>
                          <a:cs typeface="Times New Roman"/>
                        </a:rPr>
                        <a:t>#</a:t>
                      </a:r>
                    </a:p>
                  </a:txBody>
                  <a:tcPr marL="68580" marR="68580" marT="0" marB="0" anchor="ctr"/>
                </a:tc>
                <a:extLst>
                  <a:ext uri="{0D108BD9-81ED-4DB2-BD59-A6C34878D82A}">
                    <a16:rowId xmlns:a16="http://schemas.microsoft.com/office/drawing/2014/main" xmlns="" val="10002"/>
                  </a:ext>
                </a:extLst>
              </a:tr>
              <a:tr h="0">
                <a:tc>
                  <a:txBody>
                    <a:bodyPr/>
                    <a:lstStyle/>
                    <a:p>
                      <a:pPr marL="0" marR="0">
                        <a:spcBef>
                          <a:spcPts val="0"/>
                        </a:spcBef>
                        <a:spcAft>
                          <a:spcPts val="0"/>
                        </a:spcAft>
                      </a:pPr>
                      <a:r>
                        <a:rPr lang="en-US" sz="1400" b="0" dirty="0">
                          <a:effectLst/>
                        </a:rPr>
                        <a:t>High School Age</a:t>
                      </a:r>
                      <a:endParaRPr lang="en-US" sz="1200" b="0" dirty="0">
                        <a:effectLst/>
                      </a:endParaRPr>
                    </a:p>
                    <a:p>
                      <a:pPr marL="0" marR="0">
                        <a:spcBef>
                          <a:spcPts val="0"/>
                        </a:spcBef>
                        <a:spcAft>
                          <a:spcPts val="0"/>
                        </a:spcAft>
                      </a:pPr>
                      <a:r>
                        <a:rPr lang="en-US" sz="1400" b="0" dirty="0">
                          <a:effectLst/>
                        </a:rPr>
                        <a:t>(9 -12) and out of school youth through age 21 </a:t>
                      </a:r>
                      <a:endParaRPr lang="en-US" sz="1200" b="0" dirty="0">
                        <a:effectLst/>
                        <a:latin typeface="Calibri"/>
                        <a:ea typeface="Calibri"/>
                        <a:cs typeface="Times New Roman"/>
                      </a:endParaRPr>
                    </a:p>
                  </a:txBody>
                  <a:tcPr marL="68580" marR="68580" marT="0" marB="0" anchor="ctr"/>
                </a:tc>
                <a:tc>
                  <a:txBody>
                    <a:bodyPr/>
                    <a:lstStyle/>
                    <a:p>
                      <a:pPr marL="0" marR="0">
                        <a:spcBef>
                          <a:spcPts val="0"/>
                        </a:spcBef>
                        <a:spcAft>
                          <a:spcPts val="0"/>
                        </a:spcAft>
                      </a:pPr>
                      <a:r>
                        <a:rPr lang="en-US" sz="1400" dirty="0">
                          <a:effectLst/>
                        </a:rPr>
                        <a:t>Hours of Beacon activity</a:t>
                      </a:r>
                      <a:endParaRPr lang="en-US" sz="12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effectLst/>
                        </a:rPr>
                        <a:t>100 hours per participant per school year</a:t>
                      </a:r>
                      <a:endParaRPr lang="en-US" sz="12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effectLst/>
                          <a:latin typeface="Calibri"/>
                          <a:ea typeface="Calibri"/>
                          <a:cs typeface="Times New Roman"/>
                        </a:rPr>
                        <a:t>#</a:t>
                      </a:r>
                    </a:p>
                  </a:txBody>
                  <a:tcPr marL="68580" marR="68580" marT="0" marB="0" anchor="ctr"/>
                </a:tc>
                <a:extLst>
                  <a:ext uri="{0D108BD9-81ED-4DB2-BD59-A6C34878D82A}">
                    <a16:rowId xmlns:a16="http://schemas.microsoft.com/office/drawing/2014/main" xmlns="" val="10003"/>
                  </a:ext>
                </a:extLst>
              </a:tr>
            </a:tbl>
          </a:graphicData>
        </a:graphic>
      </p:graphicFrame>
      <p:sp>
        <p:nvSpPr>
          <p:cNvPr id="10" name="TextBox 9"/>
          <p:cNvSpPr txBox="1"/>
          <p:nvPr/>
        </p:nvSpPr>
        <p:spPr>
          <a:xfrm>
            <a:off x="463796" y="225854"/>
            <a:ext cx="8415385" cy="1200329"/>
          </a:xfrm>
          <a:prstGeom prst="rect">
            <a:avLst/>
          </a:prstGeom>
          <a:noFill/>
        </p:spPr>
        <p:txBody>
          <a:bodyPr wrap="square" rtlCol="0">
            <a:spAutoFit/>
          </a:bodyPr>
          <a:lstStyle/>
          <a:p>
            <a:pPr algn="ctr" defTabSz="457200"/>
            <a:r>
              <a:rPr lang="en-US" sz="3600" b="1" dirty="0">
                <a:solidFill>
                  <a:srgbClr val="0070C0"/>
                </a:solidFill>
                <a:cs typeface="Arial"/>
              </a:rPr>
              <a:t>Target Population/Service Levels: </a:t>
            </a:r>
            <a:r>
              <a:rPr lang="en-US" sz="3600" b="1" u="sng" dirty="0">
                <a:solidFill>
                  <a:srgbClr val="0070C0"/>
                </a:solidFill>
                <a:cs typeface="Arial"/>
              </a:rPr>
              <a:t>School Year </a:t>
            </a:r>
            <a:r>
              <a:rPr lang="en-US" sz="3600" b="1" dirty="0">
                <a:solidFill>
                  <a:srgbClr val="0070C0"/>
                </a:solidFill>
                <a:cs typeface="Arial"/>
              </a:rPr>
              <a:t>Dosage Requirements</a:t>
            </a:r>
            <a:endParaRPr lang="en-US" sz="3600" b="1" dirty="0">
              <a:solidFill>
                <a:srgbClr val="0070C0"/>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1888951549"/>
              </p:ext>
            </p:extLst>
          </p:nvPr>
        </p:nvGraphicFramePr>
        <p:xfrm>
          <a:off x="2219258" y="4267200"/>
          <a:ext cx="4585996" cy="1859280"/>
        </p:xfrm>
        <a:graphic>
          <a:graphicData uri="http://schemas.openxmlformats.org/drawingml/2006/table">
            <a:tbl>
              <a:tblPr firstRow="1" firstCol="1" bandRow="1">
                <a:tableStyleId>{0505E3EF-67EA-436B-97B2-0124C06EBD24}</a:tableStyleId>
              </a:tblPr>
              <a:tblGrid>
                <a:gridCol w="1204929">
                  <a:extLst>
                    <a:ext uri="{9D8B030D-6E8A-4147-A177-3AD203B41FA5}">
                      <a16:colId xmlns:a16="http://schemas.microsoft.com/office/drawing/2014/main" xmlns="" val="20000"/>
                    </a:ext>
                  </a:extLst>
                </a:gridCol>
                <a:gridCol w="2060785">
                  <a:extLst>
                    <a:ext uri="{9D8B030D-6E8A-4147-A177-3AD203B41FA5}">
                      <a16:colId xmlns:a16="http://schemas.microsoft.com/office/drawing/2014/main" xmlns="" val="20001"/>
                    </a:ext>
                  </a:extLst>
                </a:gridCol>
                <a:gridCol w="1320282">
                  <a:extLst>
                    <a:ext uri="{9D8B030D-6E8A-4147-A177-3AD203B41FA5}">
                      <a16:colId xmlns:a16="http://schemas.microsoft.com/office/drawing/2014/main" xmlns="" val="20002"/>
                    </a:ext>
                  </a:extLst>
                </a:gridCol>
              </a:tblGrid>
              <a:tr h="0">
                <a:tc gridSpan="3">
                  <a:txBody>
                    <a:bodyPr/>
                    <a:lstStyle/>
                    <a:p>
                      <a:pPr marL="0" marR="0" algn="ctr">
                        <a:spcBef>
                          <a:spcPts val="0"/>
                        </a:spcBef>
                        <a:spcAft>
                          <a:spcPts val="0"/>
                        </a:spcAft>
                      </a:pPr>
                      <a:r>
                        <a:rPr lang="en-US" sz="1400" dirty="0">
                          <a:effectLst/>
                          <a:latin typeface="Calibri"/>
                          <a:ea typeface="Calibri"/>
                          <a:cs typeface="Times New Roman"/>
                        </a:rPr>
                        <a:t>School Year (36 Weeks)</a:t>
                      </a:r>
                    </a:p>
                  </a:txBody>
                  <a:tcPr marL="68580" marR="68580" marT="0" marB="0" anchor="ctr">
                    <a:solidFill>
                      <a:schemeClr val="accent3">
                        <a:lumMod val="60000"/>
                        <a:lumOff val="40000"/>
                      </a:schemeClr>
                    </a:solidFill>
                  </a:tcPr>
                </a:tc>
                <a:tc hMerge="1">
                  <a:txBody>
                    <a:bodyPr/>
                    <a:lstStyle/>
                    <a:p>
                      <a:pPr marL="0" marR="0" algn="ctr">
                        <a:spcBef>
                          <a:spcPts val="0"/>
                        </a:spcBef>
                        <a:spcAft>
                          <a:spcPts val="0"/>
                        </a:spcAft>
                      </a:pPr>
                      <a:endParaRPr lang="en-US" sz="1100" dirty="0">
                        <a:effectLst/>
                        <a:latin typeface="Calibri"/>
                        <a:ea typeface="Calibri"/>
                        <a:cs typeface="Times New Roman"/>
                      </a:endParaRPr>
                    </a:p>
                  </a:txBody>
                  <a:tcPr marL="68580" marR="68580" marT="0" marB="0" anchor="ctr">
                    <a:solidFill>
                      <a:schemeClr val="accent3">
                        <a:lumMod val="60000"/>
                        <a:lumOff val="40000"/>
                      </a:schemeClr>
                    </a:solidFill>
                  </a:tcPr>
                </a:tc>
                <a:tc hMerge="1">
                  <a:txBody>
                    <a:bodyPr/>
                    <a:lstStyle/>
                    <a:p>
                      <a:pPr marL="0" marR="0" algn="ctr">
                        <a:spcBef>
                          <a:spcPts val="0"/>
                        </a:spcBef>
                        <a:spcAft>
                          <a:spcPts val="0"/>
                        </a:spcAft>
                      </a:pPr>
                      <a:endParaRPr lang="en-US" sz="1100" dirty="0">
                        <a:effectLst/>
                        <a:latin typeface="Calibri"/>
                        <a:ea typeface="Calibri"/>
                        <a:cs typeface="Times New Roman"/>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xmlns="" val="1300560233"/>
                  </a:ext>
                </a:extLst>
              </a:tr>
              <a:tr h="365760">
                <a:tc>
                  <a:txBody>
                    <a:bodyPr/>
                    <a:lstStyle/>
                    <a:p>
                      <a:pPr marL="0" marR="0" algn="ctr">
                        <a:spcBef>
                          <a:spcPts val="0"/>
                        </a:spcBef>
                        <a:spcAft>
                          <a:spcPts val="0"/>
                        </a:spcAft>
                      </a:pPr>
                      <a:r>
                        <a:rPr lang="en-US" sz="1200" dirty="0">
                          <a:effectLst/>
                        </a:rPr>
                        <a:t>Minimum Hours per Week</a:t>
                      </a:r>
                      <a:endParaRPr lang="en-US" sz="1100" dirty="0">
                        <a:effectLst/>
                        <a:latin typeface="Calibri"/>
                        <a:ea typeface="Calibri"/>
                        <a:cs typeface="Times New Roman"/>
                      </a:endParaRPr>
                    </a:p>
                  </a:txBody>
                  <a:tcPr marL="68580" marR="68580" marT="0" marB="0" anchor="ctr">
                    <a:solidFill>
                      <a:schemeClr val="accent3">
                        <a:lumMod val="60000"/>
                        <a:lumOff val="40000"/>
                      </a:schemeClr>
                    </a:solidFill>
                  </a:tcPr>
                </a:tc>
                <a:tc>
                  <a:txBody>
                    <a:bodyPr/>
                    <a:lstStyle/>
                    <a:p>
                      <a:pPr marL="0" marR="0" algn="ctr">
                        <a:spcBef>
                          <a:spcPts val="0"/>
                        </a:spcBef>
                        <a:spcAft>
                          <a:spcPts val="0"/>
                        </a:spcAft>
                      </a:pPr>
                      <a:r>
                        <a:rPr lang="en-US" sz="1200" dirty="0">
                          <a:effectLst/>
                        </a:rPr>
                        <a:t>Operating Schedule</a:t>
                      </a:r>
                      <a:endParaRPr lang="en-US" sz="1100" dirty="0">
                        <a:effectLst/>
                        <a:latin typeface="Calibri"/>
                        <a:ea typeface="Calibri"/>
                        <a:cs typeface="Times New Roman"/>
                      </a:endParaRPr>
                    </a:p>
                  </a:txBody>
                  <a:tcPr marL="68580" marR="68580" marT="0" marB="0" anchor="ctr">
                    <a:solidFill>
                      <a:schemeClr val="accent3">
                        <a:lumMod val="60000"/>
                        <a:lumOff val="40000"/>
                      </a:schemeClr>
                    </a:solidFill>
                  </a:tcPr>
                </a:tc>
                <a:tc>
                  <a:txBody>
                    <a:bodyPr/>
                    <a:lstStyle/>
                    <a:p>
                      <a:pPr marL="0" marR="0" algn="ctr">
                        <a:spcBef>
                          <a:spcPts val="0"/>
                        </a:spcBef>
                        <a:spcAft>
                          <a:spcPts val="0"/>
                        </a:spcAft>
                      </a:pPr>
                      <a:r>
                        <a:rPr lang="en-US" sz="1200" dirty="0">
                          <a:effectLst/>
                        </a:rPr>
                        <a:t>Total School Year Operating Hours</a:t>
                      </a:r>
                      <a:endParaRPr lang="en-US" sz="1100" dirty="0">
                        <a:effectLst/>
                        <a:latin typeface="Calibri"/>
                        <a:ea typeface="Calibri"/>
                        <a:cs typeface="Times New Roman"/>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xmlns="" val="10000"/>
                  </a:ext>
                </a:extLst>
              </a:tr>
              <a:tr h="548640">
                <a:tc>
                  <a:txBody>
                    <a:bodyPr/>
                    <a:lstStyle/>
                    <a:p>
                      <a:pPr marL="0" marR="0">
                        <a:spcBef>
                          <a:spcPts val="0"/>
                        </a:spcBef>
                        <a:spcAft>
                          <a:spcPts val="0"/>
                        </a:spcAft>
                      </a:pPr>
                      <a:r>
                        <a:rPr lang="en-US" sz="1200" b="0" dirty="0">
                          <a:effectLst/>
                        </a:rPr>
                        <a:t>42 hours over 6 days (Mon-Fri and Sat or Sun) </a:t>
                      </a:r>
                      <a:endParaRPr lang="en-US" sz="1100" b="0" dirty="0">
                        <a:effectLst/>
                        <a:latin typeface="Calibri"/>
                        <a:ea typeface="Calibri"/>
                        <a:cs typeface="Times New Roman"/>
                      </a:endParaRPr>
                    </a:p>
                  </a:txBody>
                  <a:tcPr marL="68580" marR="68580" marT="0" marB="0"/>
                </a:tc>
                <a:tc>
                  <a:txBody>
                    <a:bodyPr/>
                    <a:lstStyle/>
                    <a:p>
                      <a:pPr marL="0" marR="0" algn="l">
                        <a:spcBef>
                          <a:spcPts val="0"/>
                        </a:spcBef>
                        <a:spcAft>
                          <a:spcPts val="0"/>
                        </a:spcAft>
                      </a:pPr>
                      <a:r>
                        <a:rPr lang="en-US" sz="1200" u="sng" dirty="0">
                          <a:effectLst/>
                        </a:rPr>
                        <a:t>Weekdays</a:t>
                      </a:r>
                    </a:p>
                    <a:p>
                      <a:pPr marL="0" marR="0" algn="l">
                        <a:spcBef>
                          <a:spcPts val="0"/>
                        </a:spcBef>
                        <a:spcAft>
                          <a:spcPts val="0"/>
                        </a:spcAft>
                      </a:pPr>
                      <a:r>
                        <a:rPr lang="en-US" sz="1200" dirty="0">
                          <a:effectLst/>
                          <a:latin typeface="Calibri"/>
                          <a:ea typeface="Calibri"/>
                          <a:cs typeface="Times New Roman"/>
                        </a:rPr>
                        <a:t>Start: End of the school day</a:t>
                      </a:r>
                    </a:p>
                    <a:p>
                      <a:pPr marL="0" marR="0" algn="l">
                        <a:spcBef>
                          <a:spcPts val="0"/>
                        </a:spcBef>
                        <a:spcAft>
                          <a:spcPts val="0"/>
                        </a:spcAft>
                      </a:pPr>
                      <a:r>
                        <a:rPr lang="en-US" sz="1200" dirty="0">
                          <a:effectLst/>
                          <a:latin typeface="Calibri"/>
                          <a:ea typeface="Calibri"/>
                          <a:cs typeface="Times New Roman"/>
                        </a:rPr>
                        <a:t>End: No later than 10pm</a:t>
                      </a:r>
                    </a:p>
                    <a:p>
                      <a:pPr marL="0" marR="0" algn="l">
                        <a:spcBef>
                          <a:spcPts val="0"/>
                        </a:spcBef>
                        <a:spcAft>
                          <a:spcPts val="0"/>
                        </a:spcAft>
                      </a:pPr>
                      <a:r>
                        <a:rPr lang="en-US" sz="1200" u="sng" dirty="0">
                          <a:effectLst/>
                          <a:latin typeface="Calibri"/>
                          <a:ea typeface="Calibri"/>
                          <a:cs typeface="Times New Roman"/>
                        </a:rPr>
                        <a:t>Weekends</a:t>
                      </a:r>
                    </a:p>
                    <a:p>
                      <a:pPr marL="0" marR="0" algn="l">
                        <a:spcBef>
                          <a:spcPts val="0"/>
                        </a:spcBef>
                        <a:spcAft>
                          <a:spcPts val="0"/>
                        </a:spcAft>
                      </a:pPr>
                      <a:r>
                        <a:rPr lang="en-US" sz="1200" dirty="0">
                          <a:effectLst/>
                          <a:latin typeface="Calibri"/>
                          <a:ea typeface="Calibri"/>
                          <a:cs typeface="Times New Roman"/>
                        </a:rPr>
                        <a:t>To be negotiated with host school</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1,512</a:t>
                      </a:r>
                      <a:endParaRPr lang="en-US" sz="11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1"/>
                  </a:ext>
                </a:extLst>
              </a:tr>
            </a:tbl>
          </a:graphicData>
        </a:graphic>
      </p:graphicFrame>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5254" y="5724066"/>
            <a:ext cx="2338746" cy="1133937"/>
          </a:xfrm>
          <a:prstGeom prst="rect">
            <a:avLst/>
          </a:prstGeom>
        </p:spPr>
      </p:pic>
    </p:spTree>
    <p:extLst>
      <p:ext uri="{BB962C8B-B14F-4D97-AF65-F5344CB8AC3E}">
        <p14:creationId xmlns:p14="http://schemas.microsoft.com/office/powerpoint/2010/main" val="4072596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330298807"/>
              </p:ext>
            </p:extLst>
          </p:nvPr>
        </p:nvGraphicFramePr>
        <p:xfrm>
          <a:off x="1219200" y="1219200"/>
          <a:ext cx="7086600" cy="5304283"/>
        </p:xfrm>
        <a:graphic>
          <a:graphicData uri="http://schemas.openxmlformats.org/drawingml/2006/table">
            <a:tbl>
              <a:tblPr firstRow="1" firstCol="1" bandRow="1">
                <a:tableStyleId>{5C22544A-7EE6-4342-B048-85BDC9FD1C3A}</a:tableStyleId>
              </a:tblPr>
              <a:tblGrid>
                <a:gridCol w="2455873"/>
                <a:gridCol w="1571408"/>
                <a:gridCol w="1055521"/>
                <a:gridCol w="2003798"/>
              </a:tblGrid>
              <a:tr h="293441">
                <a:tc>
                  <a:txBody>
                    <a:bodyPr/>
                    <a:lstStyle/>
                    <a:p>
                      <a:pPr marL="0" marR="0" algn="ctr">
                        <a:lnSpc>
                          <a:spcPct val="115000"/>
                        </a:lnSpc>
                        <a:spcBef>
                          <a:spcPts val="0"/>
                        </a:spcBef>
                        <a:spcAft>
                          <a:spcPts val="0"/>
                        </a:spcAft>
                      </a:pPr>
                      <a:r>
                        <a:rPr lang="en-US" sz="800" dirty="0">
                          <a:effectLst/>
                        </a:rPr>
                        <a:t> </a:t>
                      </a:r>
                    </a:p>
                    <a:p>
                      <a:pPr marL="0" marR="0" algn="ctr">
                        <a:lnSpc>
                          <a:spcPct val="115000"/>
                        </a:lnSpc>
                        <a:spcBef>
                          <a:spcPts val="0"/>
                        </a:spcBef>
                        <a:spcAft>
                          <a:spcPts val="0"/>
                        </a:spcAft>
                      </a:pPr>
                      <a:r>
                        <a:rPr lang="en-US" sz="800" dirty="0">
                          <a:effectLst/>
                        </a:rPr>
                        <a:t>School</a:t>
                      </a:r>
                      <a:endParaRPr lang="en-US" sz="800" dirty="0">
                        <a:effectLst/>
                        <a:latin typeface="Calibri"/>
                        <a:ea typeface="Calibri"/>
                        <a:cs typeface="Times New Roman"/>
                      </a:endParaRPr>
                    </a:p>
                  </a:txBody>
                  <a:tcPr marL="28597" marR="28597" marT="0" marB="0"/>
                </a:tc>
                <a:tc>
                  <a:txBody>
                    <a:bodyPr/>
                    <a:lstStyle/>
                    <a:p>
                      <a:pPr marL="0" marR="0" algn="ctr">
                        <a:lnSpc>
                          <a:spcPct val="115000"/>
                        </a:lnSpc>
                        <a:spcBef>
                          <a:spcPts val="0"/>
                        </a:spcBef>
                        <a:spcAft>
                          <a:spcPts val="0"/>
                        </a:spcAft>
                      </a:pPr>
                      <a:r>
                        <a:rPr lang="en-US" sz="800" dirty="0">
                          <a:effectLst/>
                        </a:rPr>
                        <a:t> </a:t>
                      </a:r>
                    </a:p>
                    <a:p>
                      <a:pPr marL="0" marR="0" algn="ctr">
                        <a:lnSpc>
                          <a:spcPct val="115000"/>
                        </a:lnSpc>
                        <a:spcBef>
                          <a:spcPts val="0"/>
                        </a:spcBef>
                        <a:spcAft>
                          <a:spcPts val="0"/>
                        </a:spcAft>
                      </a:pPr>
                      <a:r>
                        <a:rPr lang="en-US" sz="800" dirty="0">
                          <a:effectLst/>
                        </a:rPr>
                        <a:t>Address</a:t>
                      </a:r>
                      <a:endParaRPr lang="en-US" sz="800" dirty="0">
                        <a:effectLst/>
                        <a:latin typeface="Calibri"/>
                        <a:ea typeface="Calibri"/>
                        <a:cs typeface="Times New Roman"/>
                      </a:endParaRPr>
                    </a:p>
                  </a:txBody>
                  <a:tcPr marL="28597" marR="28597" marT="0" marB="0"/>
                </a:tc>
                <a:tc>
                  <a:txBody>
                    <a:bodyPr/>
                    <a:lstStyle/>
                    <a:p>
                      <a:pPr marL="0" marR="0" algn="ctr">
                        <a:lnSpc>
                          <a:spcPct val="115000"/>
                        </a:lnSpc>
                        <a:spcBef>
                          <a:spcPts val="0"/>
                        </a:spcBef>
                        <a:spcAft>
                          <a:spcPts val="0"/>
                        </a:spcAft>
                      </a:pPr>
                      <a:r>
                        <a:rPr lang="en-US" sz="800">
                          <a:effectLst/>
                        </a:rPr>
                        <a:t> </a:t>
                      </a:r>
                    </a:p>
                    <a:p>
                      <a:pPr marL="0" marR="0" algn="ctr">
                        <a:lnSpc>
                          <a:spcPct val="115000"/>
                        </a:lnSpc>
                        <a:spcBef>
                          <a:spcPts val="0"/>
                        </a:spcBef>
                        <a:spcAft>
                          <a:spcPts val="1000"/>
                        </a:spcAft>
                      </a:pPr>
                      <a:r>
                        <a:rPr lang="en-US" sz="800">
                          <a:effectLst/>
                        </a:rPr>
                        <a:t>Community District</a:t>
                      </a:r>
                      <a:endParaRPr lang="en-US" sz="800">
                        <a:effectLst/>
                        <a:latin typeface="Calibri"/>
                        <a:ea typeface="Calibri"/>
                        <a:cs typeface="Times New Roman"/>
                      </a:endParaRPr>
                    </a:p>
                  </a:txBody>
                  <a:tcPr marL="28597" marR="28597" marT="0" marB="0"/>
                </a:tc>
                <a:tc>
                  <a:txBody>
                    <a:bodyPr/>
                    <a:lstStyle/>
                    <a:p>
                      <a:pPr marL="0" marR="0" algn="ctr">
                        <a:lnSpc>
                          <a:spcPct val="115000"/>
                        </a:lnSpc>
                        <a:spcBef>
                          <a:spcPts val="0"/>
                        </a:spcBef>
                        <a:spcAft>
                          <a:spcPts val="0"/>
                        </a:spcAft>
                      </a:pPr>
                      <a:r>
                        <a:rPr lang="en-US" sz="800">
                          <a:effectLst/>
                        </a:rPr>
                        <a:t> </a:t>
                      </a:r>
                    </a:p>
                    <a:p>
                      <a:pPr marL="0" marR="0" algn="ctr">
                        <a:lnSpc>
                          <a:spcPct val="115000"/>
                        </a:lnSpc>
                        <a:spcBef>
                          <a:spcPts val="0"/>
                        </a:spcBef>
                        <a:spcAft>
                          <a:spcPts val="0"/>
                        </a:spcAft>
                      </a:pPr>
                      <a:r>
                        <a:rPr lang="en-US" sz="800">
                          <a:effectLst/>
                        </a:rPr>
                        <a:t>Contractor</a:t>
                      </a:r>
                      <a:endParaRPr lang="en-US" sz="800">
                        <a:effectLst/>
                        <a:latin typeface="Calibri"/>
                        <a:ea typeface="Calibri"/>
                        <a:cs typeface="Times New Roman"/>
                      </a:endParaRPr>
                    </a:p>
                  </a:txBody>
                  <a:tcPr marL="28597" marR="28597" marT="0" marB="0"/>
                </a:tc>
              </a:tr>
              <a:tr h="477439">
                <a:tc>
                  <a:txBody>
                    <a:bodyPr/>
                    <a:lstStyle/>
                    <a:p>
                      <a:pPr marL="0" marR="0">
                        <a:lnSpc>
                          <a:spcPct val="115000"/>
                        </a:lnSpc>
                        <a:spcBef>
                          <a:spcPts val="0"/>
                        </a:spcBef>
                        <a:spcAft>
                          <a:spcPts val="0"/>
                        </a:spcAft>
                      </a:pPr>
                      <a:r>
                        <a:rPr lang="en-US" sz="800" dirty="0">
                          <a:effectLst/>
                        </a:rPr>
                        <a:t> </a:t>
                      </a:r>
                    </a:p>
                    <a:p>
                      <a:pPr marL="0" marR="0">
                        <a:lnSpc>
                          <a:spcPct val="115000"/>
                        </a:lnSpc>
                        <a:spcBef>
                          <a:spcPts val="0"/>
                        </a:spcBef>
                        <a:spcAft>
                          <a:spcPts val="0"/>
                        </a:spcAft>
                      </a:pPr>
                      <a:r>
                        <a:rPr lang="en-US" sz="800" dirty="0">
                          <a:effectLst/>
                        </a:rPr>
                        <a:t>The Dr. Emmett W. Bassett School</a:t>
                      </a:r>
                    </a:p>
                    <a:p>
                      <a:pPr marL="0" marR="0">
                        <a:lnSpc>
                          <a:spcPct val="115000"/>
                        </a:lnSpc>
                        <a:spcBef>
                          <a:spcPts val="0"/>
                        </a:spcBef>
                        <a:spcAft>
                          <a:spcPts val="1000"/>
                        </a:spcAft>
                      </a:pPr>
                      <a:r>
                        <a:rPr lang="en-US" sz="800" dirty="0">
                          <a:effectLst/>
                        </a:rPr>
                        <a:t> </a:t>
                      </a:r>
                      <a:endParaRPr lang="en-US" sz="800" dirty="0">
                        <a:effectLst/>
                        <a:latin typeface="Calibri"/>
                        <a:ea typeface="Calibri"/>
                        <a:cs typeface="Times New Roman"/>
                      </a:endParaRPr>
                    </a:p>
                  </a:txBody>
                  <a:tcPr marL="28597" marR="28597" marT="0" marB="0"/>
                </a:tc>
                <a:tc>
                  <a:txBody>
                    <a:bodyPr/>
                    <a:lstStyle/>
                    <a:p>
                      <a:pPr marL="0" marR="0">
                        <a:lnSpc>
                          <a:spcPct val="115000"/>
                        </a:lnSpc>
                        <a:spcBef>
                          <a:spcPts val="0"/>
                        </a:spcBef>
                        <a:spcAft>
                          <a:spcPts val="0"/>
                        </a:spcAft>
                      </a:pPr>
                      <a:r>
                        <a:rPr lang="en-US" sz="800" dirty="0">
                          <a:effectLst/>
                        </a:rPr>
                        <a:t> </a:t>
                      </a:r>
                    </a:p>
                    <a:p>
                      <a:pPr marL="0" marR="0">
                        <a:lnSpc>
                          <a:spcPct val="115000"/>
                        </a:lnSpc>
                        <a:spcBef>
                          <a:spcPts val="0"/>
                        </a:spcBef>
                        <a:spcAft>
                          <a:spcPts val="0"/>
                        </a:spcAft>
                      </a:pPr>
                      <a:r>
                        <a:rPr lang="en-US" sz="800" dirty="0">
                          <a:effectLst/>
                        </a:rPr>
                        <a:t>1075 Pugsley Avenue</a:t>
                      </a:r>
                    </a:p>
                    <a:p>
                      <a:pPr marL="0" marR="0">
                        <a:lnSpc>
                          <a:spcPct val="115000"/>
                        </a:lnSpc>
                        <a:spcBef>
                          <a:spcPts val="0"/>
                        </a:spcBef>
                        <a:spcAft>
                          <a:spcPts val="0"/>
                        </a:spcAft>
                      </a:pPr>
                      <a:r>
                        <a:rPr lang="en-US" sz="800" dirty="0">
                          <a:effectLst/>
                        </a:rPr>
                        <a:t>Bronx, NY </a:t>
                      </a:r>
                      <a:r>
                        <a:rPr lang="en-US" sz="800" dirty="0" smtClean="0">
                          <a:effectLst/>
                        </a:rPr>
                        <a:t>10472</a:t>
                      </a:r>
                      <a:endParaRPr lang="en-US" sz="800" dirty="0">
                        <a:effectLst/>
                      </a:endParaRPr>
                    </a:p>
                  </a:txBody>
                  <a:tcPr marL="28597" marR="28597" marT="0" marB="0"/>
                </a:tc>
                <a:tc>
                  <a:txBody>
                    <a:bodyPr/>
                    <a:lstStyle/>
                    <a:p>
                      <a:pPr marL="0" marR="0">
                        <a:lnSpc>
                          <a:spcPct val="115000"/>
                        </a:lnSpc>
                        <a:spcBef>
                          <a:spcPts val="0"/>
                        </a:spcBef>
                        <a:spcAft>
                          <a:spcPts val="0"/>
                        </a:spcAft>
                      </a:pPr>
                      <a:r>
                        <a:rPr lang="en-US" sz="800" dirty="0">
                          <a:effectLst/>
                        </a:rPr>
                        <a:t> </a:t>
                      </a:r>
                    </a:p>
                    <a:p>
                      <a:pPr marL="0" marR="0">
                        <a:lnSpc>
                          <a:spcPct val="115000"/>
                        </a:lnSpc>
                        <a:spcBef>
                          <a:spcPts val="0"/>
                        </a:spcBef>
                        <a:spcAft>
                          <a:spcPts val="0"/>
                        </a:spcAft>
                      </a:pPr>
                      <a:r>
                        <a:rPr lang="en-US" sz="800" dirty="0">
                          <a:effectLst/>
                        </a:rPr>
                        <a:t>Bronx 9</a:t>
                      </a:r>
                      <a:endParaRPr lang="en-US" sz="800" dirty="0">
                        <a:effectLst/>
                        <a:latin typeface="Calibri"/>
                        <a:ea typeface="Calibri"/>
                        <a:cs typeface="Times New Roman"/>
                      </a:endParaRPr>
                    </a:p>
                  </a:txBody>
                  <a:tcPr marL="28597" marR="28597" marT="0" marB="0"/>
                </a:tc>
                <a:tc>
                  <a:txBody>
                    <a:bodyPr/>
                    <a:lstStyle/>
                    <a:p>
                      <a:pPr marL="0" marR="0">
                        <a:lnSpc>
                          <a:spcPct val="115000"/>
                        </a:lnSpc>
                        <a:spcBef>
                          <a:spcPts val="0"/>
                        </a:spcBef>
                        <a:spcAft>
                          <a:spcPts val="0"/>
                        </a:spcAft>
                      </a:pPr>
                      <a:r>
                        <a:rPr lang="en-US" sz="800">
                          <a:effectLst/>
                        </a:rPr>
                        <a:t> </a:t>
                      </a:r>
                    </a:p>
                    <a:p>
                      <a:pPr marL="0" marR="0">
                        <a:lnSpc>
                          <a:spcPct val="115000"/>
                        </a:lnSpc>
                        <a:spcBef>
                          <a:spcPts val="0"/>
                        </a:spcBef>
                        <a:spcAft>
                          <a:spcPts val="0"/>
                        </a:spcAft>
                      </a:pPr>
                      <a:r>
                        <a:rPr lang="en-US" sz="800">
                          <a:effectLst/>
                        </a:rPr>
                        <a:t>Team First, Inc.</a:t>
                      </a:r>
                      <a:endParaRPr lang="en-US" sz="800">
                        <a:effectLst/>
                        <a:latin typeface="Calibri"/>
                        <a:ea typeface="Calibri"/>
                        <a:cs typeface="Times New Roman"/>
                      </a:endParaRPr>
                    </a:p>
                  </a:txBody>
                  <a:tcPr marL="28597" marR="28597" marT="0" marB="0"/>
                </a:tc>
              </a:tr>
              <a:tr h="394550">
                <a:tc>
                  <a:txBody>
                    <a:bodyPr/>
                    <a:lstStyle/>
                    <a:p>
                      <a:pPr marL="0" marR="0">
                        <a:lnSpc>
                          <a:spcPct val="115000"/>
                        </a:lnSpc>
                        <a:spcBef>
                          <a:spcPts val="0"/>
                        </a:spcBef>
                        <a:spcAft>
                          <a:spcPts val="0"/>
                        </a:spcAft>
                      </a:pPr>
                      <a:r>
                        <a:rPr lang="en-US" sz="800">
                          <a:effectLst/>
                        </a:rPr>
                        <a:t> </a:t>
                      </a:r>
                    </a:p>
                    <a:p>
                      <a:pPr marL="0" marR="0">
                        <a:lnSpc>
                          <a:spcPct val="115000"/>
                        </a:lnSpc>
                        <a:spcBef>
                          <a:spcPts val="0"/>
                        </a:spcBef>
                        <a:spcAft>
                          <a:spcPts val="0"/>
                        </a:spcAft>
                      </a:pPr>
                      <a:r>
                        <a:rPr lang="en-US" sz="800">
                          <a:effectLst/>
                        </a:rPr>
                        <a:t>The Metropolitan Soundview High School</a:t>
                      </a:r>
                    </a:p>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28597" marR="28597" marT="0" marB="0"/>
                </a:tc>
                <a:tc>
                  <a:txBody>
                    <a:bodyPr/>
                    <a:lstStyle/>
                    <a:p>
                      <a:pPr marL="0" marR="0">
                        <a:lnSpc>
                          <a:spcPct val="115000"/>
                        </a:lnSpc>
                        <a:spcBef>
                          <a:spcPts val="0"/>
                        </a:spcBef>
                        <a:spcAft>
                          <a:spcPts val="0"/>
                        </a:spcAft>
                      </a:pPr>
                      <a:r>
                        <a:rPr lang="en-US" sz="800" dirty="0">
                          <a:effectLst/>
                        </a:rPr>
                        <a:t> </a:t>
                      </a:r>
                    </a:p>
                    <a:p>
                      <a:pPr marL="0" marR="0">
                        <a:lnSpc>
                          <a:spcPct val="115000"/>
                        </a:lnSpc>
                        <a:spcBef>
                          <a:spcPts val="0"/>
                        </a:spcBef>
                        <a:spcAft>
                          <a:spcPts val="0"/>
                        </a:spcAft>
                      </a:pPr>
                      <a:r>
                        <a:rPr lang="en-US" sz="800" dirty="0">
                          <a:effectLst/>
                        </a:rPr>
                        <a:t>1300 Boynton Avenue</a:t>
                      </a:r>
                    </a:p>
                    <a:p>
                      <a:pPr marL="0" marR="0">
                        <a:lnSpc>
                          <a:spcPct val="115000"/>
                        </a:lnSpc>
                        <a:spcBef>
                          <a:spcPts val="0"/>
                        </a:spcBef>
                        <a:spcAft>
                          <a:spcPts val="0"/>
                        </a:spcAft>
                      </a:pPr>
                      <a:r>
                        <a:rPr lang="en-US" sz="800" dirty="0">
                          <a:effectLst/>
                        </a:rPr>
                        <a:t>Bronx, NY </a:t>
                      </a:r>
                      <a:r>
                        <a:rPr lang="en-US" sz="800" dirty="0" smtClean="0">
                          <a:effectLst/>
                        </a:rPr>
                        <a:t>10472</a:t>
                      </a:r>
                      <a:endParaRPr lang="en-US" sz="800" dirty="0">
                        <a:effectLst/>
                      </a:endParaRPr>
                    </a:p>
                  </a:txBody>
                  <a:tcPr marL="28597" marR="28597" marT="0" marB="0"/>
                </a:tc>
                <a:tc>
                  <a:txBody>
                    <a:bodyPr/>
                    <a:lstStyle/>
                    <a:p>
                      <a:pPr marL="0" marR="0">
                        <a:lnSpc>
                          <a:spcPct val="115000"/>
                        </a:lnSpc>
                        <a:spcBef>
                          <a:spcPts val="0"/>
                        </a:spcBef>
                        <a:spcAft>
                          <a:spcPts val="0"/>
                        </a:spcAft>
                      </a:pPr>
                      <a:r>
                        <a:rPr lang="en-US" sz="800" dirty="0">
                          <a:effectLst/>
                        </a:rPr>
                        <a:t> </a:t>
                      </a:r>
                    </a:p>
                    <a:p>
                      <a:pPr marL="0" marR="0">
                        <a:lnSpc>
                          <a:spcPct val="115000"/>
                        </a:lnSpc>
                        <a:spcBef>
                          <a:spcPts val="0"/>
                        </a:spcBef>
                        <a:spcAft>
                          <a:spcPts val="0"/>
                        </a:spcAft>
                      </a:pPr>
                      <a:r>
                        <a:rPr lang="en-US" sz="800" dirty="0">
                          <a:effectLst/>
                        </a:rPr>
                        <a:t>Bronx 9</a:t>
                      </a:r>
                      <a:endParaRPr lang="en-US" sz="800" dirty="0">
                        <a:effectLst/>
                        <a:latin typeface="Calibri"/>
                        <a:ea typeface="Calibri"/>
                        <a:cs typeface="Times New Roman"/>
                      </a:endParaRPr>
                    </a:p>
                  </a:txBody>
                  <a:tcPr marL="28597" marR="28597" marT="0" marB="0"/>
                </a:tc>
                <a:tc>
                  <a:txBody>
                    <a:bodyPr/>
                    <a:lstStyle/>
                    <a:p>
                      <a:pPr marL="0" marR="0">
                        <a:lnSpc>
                          <a:spcPct val="115000"/>
                        </a:lnSpc>
                        <a:spcBef>
                          <a:spcPts val="0"/>
                        </a:spcBef>
                        <a:spcAft>
                          <a:spcPts val="0"/>
                        </a:spcAft>
                      </a:pPr>
                      <a:r>
                        <a:rPr lang="en-US" sz="800">
                          <a:effectLst/>
                        </a:rPr>
                        <a:t> </a:t>
                      </a:r>
                    </a:p>
                    <a:p>
                      <a:pPr marL="0" marR="0">
                        <a:lnSpc>
                          <a:spcPct val="115000"/>
                        </a:lnSpc>
                        <a:spcBef>
                          <a:spcPts val="0"/>
                        </a:spcBef>
                        <a:spcAft>
                          <a:spcPts val="0"/>
                        </a:spcAft>
                      </a:pPr>
                      <a:r>
                        <a:rPr lang="en-US" sz="800">
                          <a:effectLst/>
                        </a:rPr>
                        <a:t>Children’s Arts &amp; Science Workshops, Inc.</a:t>
                      </a:r>
                      <a:endParaRPr lang="en-US" sz="800">
                        <a:effectLst/>
                        <a:latin typeface="Calibri"/>
                        <a:ea typeface="Calibri"/>
                        <a:cs typeface="Times New Roman"/>
                      </a:endParaRPr>
                    </a:p>
                  </a:txBody>
                  <a:tcPr marL="28597" marR="28597" marT="0" marB="0"/>
                </a:tc>
              </a:tr>
              <a:tr h="529120">
                <a:tc>
                  <a:txBody>
                    <a:bodyPr/>
                    <a:lstStyle/>
                    <a:p>
                      <a:pPr marL="0" marR="0">
                        <a:lnSpc>
                          <a:spcPct val="115000"/>
                        </a:lnSpc>
                        <a:spcBef>
                          <a:spcPts val="0"/>
                        </a:spcBef>
                        <a:spcAft>
                          <a:spcPts val="0"/>
                        </a:spcAft>
                      </a:pPr>
                      <a:r>
                        <a:rPr lang="en-US" sz="800">
                          <a:effectLst/>
                        </a:rPr>
                        <a:t> </a:t>
                      </a:r>
                    </a:p>
                    <a:p>
                      <a:pPr marL="0" marR="0">
                        <a:lnSpc>
                          <a:spcPct val="115000"/>
                        </a:lnSpc>
                        <a:spcBef>
                          <a:spcPts val="0"/>
                        </a:spcBef>
                        <a:spcAft>
                          <a:spcPts val="0"/>
                        </a:spcAft>
                      </a:pPr>
                      <a:r>
                        <a:rPr lang="en-US" sz="800">
                          <a:effectLst/>
                        </a:rPr>
                        <a:t>PS 264</a:t>
                      </a:r>
                    </a:p>
                    <a:p>
                      <a:pPr marL="0" marR="0">
                        <a:lnSpc>
                          <a:spcPct val="115000"/>
                        </a:lnSpc>
                        <a:spcBef>
                          <a:spcPts val="0"/>
                        </a:spcBef>
                        <a:spcAft>
                          <a:spcPts val="0"/>
                        </a:spcAft>
                      </a:pPr>
                      <a:r>
                        <a:rPr lang="en-US" sz="800">
                          <a:effectLst/>
                        </a:rPr>
                        <a:t>Bay Ridge Elementary School for the Arts</a:t>
                      </a:r>
                      <a:endParaRPr lang="en-US" sz="800">
                        <a:effectLst/>
                        <a:latin typeface="Calibri"/>
                        <a:ea typeface="Calibri"/>
                        <a:cs typeface="Times New Roman"/>
                      </a:endParaRPr>
                    </a:p>
                  </a:txBody>
                  <a:tcPr marL="28597" marR="28597" marT="0" marB="0"/>
                </a:tc>
                <a:tc>
                  <a:txBody>
                    <a:bodyPr/>
                    <a:lstStyle/>
                    <a:p>
                      <a:pPr marL="0" marR="0">
                        <a:lnSpc>
                          <a:spcPct val="115000"/>
                        </a:lnSpc>
                        <a:spcBef>
                          <a:spcPts val="0"/>
                        </a:spcBef>
                        <a:spcAft>
                          <a:spcPts val="0"/>
                        </a:spcAft>
                      </a:pPr>
                      <a:r>
                        <a:rPr lang="en-US" sz="800" dirty="0">
                          <a:effectLst/>
                        </a:rPr>
                        <a:t> </a:t>
                      </a:r>
                    </a:p>
                    <a:p>
                      <a:pPr marL="0" marR="0">
                        <a:lnSpc>
                          <a:spcPct val="115000"/>
                        </a:lnSpc>
                        <a:spcBef>
                          <a:spcPts val="0"/>
                        </a:spcBef>
                        <a:spcAft>
                          <a:spcPts val="0"/>
                        </a:spcAft>
                      </a:pPr>
                      <a:r>
                        <a:rPr lang="en-US" sz="800" dirty="0">
                          <a:effectLst/>
                        </a:rPr>
                        <a:t>371 89</a:t>
                      </a:r>
                      <a:r>
                        <a:rPr lang="en-US" sz="800" baseline="30000" dirty="0">
                          <a:effectLst/>
                        </a:rPr>
                        <a:t>th</a:t>
                      </a:r>
                      <a:r>
                        <a:rPr lang="en-US" sz="800" dirty="0">
                          <a:effectLst/>
                        </a:rPr>
                        <a:t> Street</a:t>
                      </a:r>
                    </a:p>
                    <a:p>
                      <a:pPr marL="0" marR="0">
                        <a:lnSpc>
                          <a:spcPct val="115000"/>
                        </a:lnSpc>
                        <a:spcBef>
                          <a:spcPts val="0"/>
                        </a:spcBef>
                        <a:spcAft>
                          <a:spcPts val="0"/>
                        </a:spcAft>
                      </a:pPr>
                      <a:r>
                        <a:rPr lang="en-US" sz="800" dirty="0">
                          <a:effectLst/>
                        </a:rPr>
                        <a:t>Brooklyn, NY </a:t>
                      </a:r>
                      <a:r>
                        <a:rPr lang="en-US" sz="800" dirty="0" smtClean="0">
                          <a:effectLst/>
                        </a:rPr>
                        <a:t>11209</a:t>
                      </a:r>
                      <a:endParaRPr lang="en-US" sz="800" dirty="0">
                        <a:effectLst/>
                      </a:endParaRPr>
                    </a:p>
                  </a:txBody>
                  <a:tcPr marL="28597" marR="28597" marT="0" marB="0"/>
                </a:tc>
                <a:tc>
                  <a:txBody>
                    <a:bodyPr/>
                    <a:lstStyle/>
                    <a:p>
                      <a:pPr marL="0" marR="0">
                        <a:lnSpc>
                          <a:spcPct val="115000"/>
                        </a:lnSpc>
                        <a:spcBef>
                          <a:spcPts val="0"/>
                        </a:spcBef>
                        <a:spcAft>
                          <a:spcPts val="0"/>
                        </a:spcAft>
                      </a:pPr>
                      <a:r>
                        <a:rPr lang="en-US" sz="800" dirty="0">
                          <a:effectLst/>
                        </a:rPr>
                        <a:t> </a:t>
                      </a:r>
                    </a:p>
                    <a:p>
                      <a:pPr marL="0" marR="0">
                        <a:lnSpc>
                          <a:spcPct val="115000"/>
                        </a:lnSpc>
                        <a:spcBef>
                          <a:spcPts val="0"/>
                        </a:spcBef>
                        <a:spcAft>
                          <a:spcPts val="0"/>
                        </a:spcAft>
                      </a:pPr>
                      <a:r>
                        <a:rPr lang="en-US" sz="800" dirty="0">
                          <a:effectLst/>
                        </a:rPr>
                        <a:t>Brooklyn 10</a:t>
                      </a:r>
                      <a:endParaRPr lang="en-US" sz="800" dirty="0">
                        <a:effectLst/>
                        <a:latin typeface="Calibri"/>
                        <a:ea typeface="Calibri"/>
                        <a:cs typeface="Times New Roman"/>
                      </a:endParaRPr>
                    </a:p>
                  </a:txBody>
                  <a:tcPr marL="28597" marR="28597" marT="0" marB="0"/>
                </a:tc>
                <a:tc>
                  <a:txBody>
                    <a:bodyPr/>
                    <a:lstStyle/>
                    <a:p>
                      <a:pPr marL="0" marR="0">
                        <a:lnSpc>
                          <a:spcPct val="115000"/>
                        </a:lnSpc>
                        <a:spcBef>
                          <a:spcPts val="0"/>
                        </a:spcBef>
                        <a:spcAft>
                          <a:spcPts val="0"/>
                        </a:spcAft>
                      </a:pPr>
                      <a:r>
                        <a:rPr lang="en-US" sz="800" dirty="0">
                          <a:effectLst/>
                        </a:rPr>
                        <a:t> </a:t>
                      </a:r>
                    </a:p>
                    <a:p>
                      <a:pPr marL="0" marR="0">
                        <a:lnSpc>
                          <a:spcPct val="115000"/>
                        </a:lnSpc>
                        <a:spcBef>
                          <a:spcPts val="0"/>
                        </a:spcBef>
                        <a:spcAft>
                          <a:spcPts val="0"/>
                        </a:spcAft>
                      </a:pPr>
                      <a:r>
                        <a:rPr lang="en-US" sz="800" dirty="0">
                          <a:effectLst/>
                        </a:rPr>
                        <a:t>Sports and Arts in School Foundation, Inc.</a:t>
                      </a:r>
                      <a:endParaRPr lang="en-US" sz="800" dirty="0">
                        <a:effectLst/>
                        <a:latin typeface="Calibri"/>
                        <a:ea typeface="Calibri"/>
                        <a:cs typeface="Times New Roman"/>
                      </a:endParaRPr>
                    </a:p>
                  </a:txBody>
                  <a:tcPr marL="28597" marR="28597" marT="0" marB="0"/>
                </a:tc>
              </a:tr>
              <a:tr h="393525">
                <a:tc>
                  <a:txBody>
                    <a:bodyPr/>
                    <a:lstStyle/>
                    <a:p>
                      <a:pPr marL="0" marR="0">
                        <a:lnSpc>
                          <a:spcPct val="115000"/>
                        </a:lnSpc>
                        <a:spcBef>
                          <a:spcPts val="0"/>
                        </a:spcBef>
                        <a:spcAft>
                          <a:spcPts val="0"/>
                        </a:spcAft>
                      </a:pPr>
                      <a:r>
                        <a:rPr lang="en-US" sz="800">
                          <a:effectLst/>
                        </a:rPr>
                        <a:t> </a:t>
                      </a:r>
                    </a:p>
                    <a:p>
                      <a:pPr marL="0" marR="0">
                        <a:lnSpc>
                          <a:spcPct val="115000"/>
                        </a:lnSpc>
                        <a:spcBef>
                          <a:spcPts val="0"/>
                        </a:spcBef>
                        <a:spcAft>
                          <a:spcPts val="0"/>
                        </a:spcAft>
                      </a:pPr>
                      <a:r>
                        <a:rPr lang="en-US" sz="800">
                          <a:effectLst/>
                        </a:rPr>
                        <a:t>PS 247</a:t>
                      </a:r>
                    </a:p>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28597" marR="28597" marT="0" marB="0"/>
                </a:tc>
                <a:tc>
                  <a:txBody>
                    <a:bodyPr/>
                    <a:lstStyle/>
                    <a:p>
                      <a:pPr marL="0" marR="0">
                        <a:lnSpc>
                          <a:spcPct val="115000"/>
                        </a:lnSpc>
                        <a:spcBef>
                          <a:spcPts val="0"/>
                        </a:spcBef>
                        <a:spcAft>
                          <a:spcPts val="0"/>
                        </a:spcAft>
                      </a:pPr>
                      <a:r>
                        <a:rPr lang="en-US" sz="800">
                          <a:effectLst/>
                        </a:rPr>
                        <a:t> </a:t>
                      </a:r>
                    </a:p>
                    <a:p>
                      <a:pPr marL="0" marR="0">
                        <a:lnSpc>
                          <a:spcPct val="115000"/>
                        </a:lnSpc>
                        <a:spcBef>
                          <a:spcPts val="0"/>
                        </a:spcBef>
                        <a:spcAft>
                          <a:spcPts val="0"/>
                        </a:spcAft>
                      </a:pPr>
                      <a:r>
                        <a:rPr lang="en-US" sz="800">
                          <a:effectLst/>
                        </a:rPr>
                        <a:t>7000 21</a:t>
                      </a:r>
                      <a:r>
                        <a:rPr lang="en-US" sz="800" baseline="30000">
                          <a:effectLst/>
                        </a:rPr>
                        <a:t>st</a:t>
                      </a:r>
                      <a:r>
                        <a:rPr lang="en-US" sz="800">
                          <a:effectLst/>
                        </a:rPr>
                        <a:t> Avenue</a:t>
                      </a:r>
                    </a:p>
                    <a:p>
                      <a:pPr marL="0" marR="0">
                        <a:lnSpc>
                          <a:spcPct val="115000"/>
                        </a:lnSpc>
                        <a:spcBef>
                          <a:spcPts val="0"/>
                        </a:spcBef>
                        <a:spcAft>
                          <a:spcPts val="0"/>
                        </a:spcAft>
                      </a:pPr>
                      <a:r>
                        <a:rPr lang="en-US" sz="800">
                          <a:effectLst/>
                        </a:rPr>
                        <a:t>Brooklyn, NY 11204</a:t>
                      </a:r>
                      <a:endParaRPr lang="en-US" sz="800">
                        <a:effectLst/>
                        <a:latin typeface="Calibri"/>
                        <a:ea typeface="Calibri"/>
                        <a:cs typeface="Times New Roman"/>
                      </a:endParaRPr>
                    </a:p>
                  </a:txBody>
                  <a:tcPr marL="28597" marR="28597" marT="0" marB="0"/>
                </a:tc>
                <a:tc>
                  <a:txBody>
                    <a:bodyPr/>
                    <a:lstStyle/>
                    <a:p>
                      <a:pPr marL="0" marR="0">
                        <a:lnSpc>
                          <a:spcPct val="115000"/>
                        </a:lnSpc>
                        <a:spcBef>
                          <a:spcPts val="0"/>
                        </a:spcBef>
                        <a:spcAft>
                          <a:spcPts val="0"/>
                        </a:spcAft>
                      </a:pPr>
                      <a:r>
                        <a:rPr lang="en-US" sz="800" dirty="0">
                          <a:effectLst/>
                        </a:rPr>
                        <a:t> </a:t>
                      </a:r>
                    </a:p>
                    <a:p>
                      <a:pPr marL="0" marR="0">
                        <a:lnSpc>
                          <a:spcPct val="115000"/>
                        </a:lnSpc>
                        <a:spcBef>
                          <a:spcPts val="0"/>
                        </a:spcBef>
                        <a:spcAft>
                          <a:spcPts val="0"/>
                        </a:spcAft>
                      </a:pPr>
                      <a:r>
                        <a:rPr lang="en-US" sz="800" dirty="0">
                          <a:effectLst/>
                        </a:rPr>
                        <a:t>Brooklyn 11</a:t>
                      </a:r>
                      <a:endParaRPr lang="en-US" sz="800" dirty="0">
                        <a:effectLst/>
                        <a:latin typeface="Calibri"/>
                        <a:ea typeface="Calibri"/>
                        <a:cs typeface="Times New Roman"/>
                      </a:endParaRPr>
                    </a:p>
                  </a:txBody>
                  <a:tcPr marL="28597" marR="28597" marT="0" marB="0"/>
                </a:tc>
                <a:tc>
                  <a:txBody>
                    <a:bodyPr/>
                    <a:lstStyle/>
                    <a:p>
                      <a:pPr marL="0" marR="0">
                        <a:lnSpc>
                          <a:spcPct val="115000"/>
                        </a:lnSpc>
                        <a:spcBef>
                          <a:spcPts val="0"/>
                        </a:spcBef>
                        <a:spcAft>
                          <a:spcPts val="0"/>
                        </a:spcAft>
                      </a:pPr>
                      <a:r>
                        <a:rPr lang="en-US" sz="800" dirty="0">
                          <a:effectLst/>
                        </a:rPr>
                        <a:t> </a:t>
                      </a:r>
                    </a:p>
                    <a:p>
                      <a:pPr marL="0" marR="0">
                        <a:lnSpc>
                          <a:spcPct val="115000"/>
                        </a:lnSpc>
                        <a:spcBef>
                          <a:spcPts val="0"/>
                        </a:spcBef>
                        <a:spcAft>
                          <a:spcPts val="0"/>
                        </a:spcAft>
                      </a:pPr>
                      <a:r>
                        <a:rPr lang="en-US" sz="800" dirty="0">
                          <a:effectLst/>
                        </a:rPr>
                        <a:t>NIA Community Services Network, Inc.</a:t>
                      </a:r>
                    </a:p>
                    <a:p>
                      <a:pPr marL="0" marR="0">
                        <a:lnSpc>
                          <a:spcPct val="115000"/>
                        </a:lnSpc>
                        <a:spcBef>
                          <a:spcPts val="0"/>
                        </a:spcBef>
                        <a:spcAft>
                          <a:spcPts val="0"/>
                        </a:spcAft>
                      </a:pPr>
                      <a:r>
                        <a:rPr lang="en-US" sz="800" dirty="0">
                          <a:effectLst/>
                        </a:rPr>
                        <a:t> </a:t>
                      </a:r>
                      <a:endParaRPr lang="en-US" sz="800" dirty="0">
                        <a:effectLst/>
                        <a:latin typeface="Calibri"/>
                        <a:ea typeface="Calibri"/>
                        <a:cs typeface="Times New Roman"/>
                      </a:endParaRPr>
                    </a:p>
                  </a:txBody>
                  <a:tcPr marL="28597" marR="28597" marT="0" marB="0"/>
                </a:tc>
              </a:tr>
              <a:tr h="493537">
                <a:tc>
                  <a:txBody>
                    <a:bodyPr/>
                    <a:lstStyle/>
                    <a:p>
                      <a:pPr marL="0" marR="0">
                        <a:lnSpc>
                          <a:spcPct val="115000"/>
                        </a:lnSpc>
                        <a:spcBef>
                          <a:spcPts val="0"/>
                        </a:spcBef>
                        <a:spcAft>
                          <a:spcPts val="0"/>
                        </a:spcAft>
                      </a:pPr>
                      <a:r>
                        <a:rPr lang="en-US" sz="800" dirty="0">
                          <a:effectLst/>
                        </a:rPr>
                        <a:t> </a:t>
                      </a:r>
                    </a:p>
                    <a:p>
                      <a:pPr marL="0" marR="0">
                        <a:lnSpc>
                          <a:spcPct val="115000"/>
                        </a:lnSpc>
                        <a:spcBef>
                          <a:spcPts val="0"/>
                        </a:spcBef>
                        <a:spcAft>
                          <a:spcPts val="0"/>
                        </a:spcAft>
                      </a:pPr>
                      <a:r>
                        <a:rPr lang="en-US" sz="800" dirty="0">
                          <a:effectLst/>
                        </a:rPr>
                        <a:t>PS 164</a:t>
                      </a:r>
                    </a:p>
                    <a:p>
                      <a:pPr marL="0" marR="0">
                        <a:lnSpc>
                          <a:spcPct val="115000"/>
                        </a:lnSpc>
                        <a:spcBef>
                          <a:spcPts val="0"/>
                        </a:spcBef>
                        <a:spcAft>
                          <a:spcPts val="0"/>
                        </a:spcAft>
                      </a:pPr>
                      <a:r>
                        <a:rPr lang="en-US" sz="800" dirty="0">
                          <a:effectLst/>
                        </a:rPr>
                        <a:t>Caesar </a:t>
                      </a:r>
                      <a:r>
                        <a:rPr lang="en-US" sz="800" dirty="0" smtClean="0">
                          <a:effectLst/>
                        </a:rPr>
                        <a:t>Rodney</a:t>
                      </a:r>
                      <a:endParaRPr lang="en-US" sz="800" dirty="0">
                        <a:effectLst/>
                      </a:endParaRPr>
                    </a:p>
                  </a:txBody>
                  <a:tcPr marL="28597" marR="28597" marT="0" marB="0"/>
                </a:tc>
                <a:tc>
                  <a:txBody>
                    <a:bodyPr/>
                    <a:lstStyle/>
                    <a:p>
                      <a:pPr marL="0" marR="0">
                        <a:lnSpc>
                          <a:spcPct val="115000"/>
                        </a:lnSpc>
                        <a:spcBef>
                          <a:spcPts val="0"/>
                        </a:spcBef>
                        <a:spcAft>
                          <a:spcPts val="0"/>
                        </a:spcAft>
                      </a:pPr>
                      <a:r>
                        <a:rPr lang="en-US" sz="800" dirty="0">
                          <a:effectLst/>
                        </a:rPr>
                        <a:t> </a:t>
                      </a:r>
                    </a:p>
                    <a:p>
                      <a:pPr marL="0" marR="0">
                        <a:lnSpc>
                          <a:spcPct val="115000"/>
                        </a:lnSpc>
                        <a:spcBef>
                          <a:spcPts val="0"/>
                        </a:spcBef>
                        <a:spcAft>
                          <a:spcPts val="0"/>
                        </a:spcAft>
                      </a:pPr>
                      <a:r>
                        <a:rPr lang="en-US" sz="800" dirty="0">
                          <a:effectLst/>
                        </a:rPr>
                        <a:t>4211 14</a:t>
                      </a:r>
                      <a:r>
                        <a:rPr lang="en-US" sz="800" baseline="30000" dirty="0">
                          <a:effectLst/>
                        </a:rPr>
                        <a:t>th</a:t>
                      </a:r>
                      <a:r>
                        <a:rPr lang="en-US" sz="800" dirty="0">
                          <a:effectLst/>
                        </a:rPr>
                        <a:t> Avenue</a:t>
                      </a:r>
                    </a:p>
                    <a:p>
                      <a:pPr marL="0" marR="0">
                        <a:lnSpc>
                          <a:spcPct val="115000"/>
                        </a:lnSpc>
                        <a:spcBef>
                          <a:spcPts val="0"/>
                        </a:spcBef>
                        <a:spcAft>
                          <a:spcPts val="0"/>
                        </a:spcAft>
                      </a:pPr>
                      <a:r>
                        <a:rPr lang="en-US" sz="800" dirty="0">
                          <a:effectLst/>
                        </a:rPr>
                        <a:t>Brooklyn, NY 11219</a:t>
                      </a:r>
                      <a:endParaRPr lang="en-US" sz="800" dirty="0">
                        <a:effectLst/>
                        <a:latin typeface="Calibri"/>
                        <a:ea typeface="Calibri"/>
                        <a:cs typeface="Times New Roman"/>
                      </a:endParaRPr>
                    </a:p>
                  </a:txBody>
                  <a:tcPr marL="28597" marR="28597" marT="0" marB="0"/>
                </a:tc>
                <a:tc>
                  <a:txBody>
                    <a:bodyPr/>
                    <a:lstStyle/>
                    <a:p>
                      <a:pPr marL="0" marR="0">
                        <a:lnSpc>
                          <a:spcPct val="115000"/>
                        </a:lnSpc>
                        <a:spcBef>
                          <a:spcPts val="0"/>
                        </a:spcBef>
                        <a:spcAft>
                          <a:spcPts val="0"/>
                        </a:spcAft>
                      </a:pPr>
                      <a:r>
                        <a:rPr lang="en-US" sz="800" dirty="0">
                          <a:effectLst/>
                        </a:rPr>
                        <a:t> </a:t>
                      </a:r>
                    </a:p>
                    <a:p>
                      <a:pPr marL="0" marR="0">
                        <a:lnSpc>
                          <a:spcPct val="115000"/>
                        </a:lnSpc>
                        <a:spcBef>
                          <a:spcPts val="0"/>
                        </a:spcBef>
                        <a:spcAft>
                          <a:spcPts val="0"/>
                        </a:spcAft>
                      </a:pPr>
                      <a:r>
                        <a:rPr lang="en-US" sz="800" dirty="0">
                          <a:effectLst/>
                        </a:rPr>
                        <a:t>Brooklyn 12</a:t>
                      </a:r>
                      <a:endParaRPr lang="en-US" sz="800" dirty="0">
                        <a:effectLst/>
                        <a:latin typeface="Calibri"/>
                        <a:ea typeface="Calibri"/>
                        <a:cs typeface="Times New Roman"/>
                      </a:endParaRPr>
                    </a:p>
                  </a:txBody>
                  <a:tcPr marL="28597" marR="28597" marT="0" marB="0"/>
                </a:tc>
                <a:tc>
                  <a:txBody>
                    <a:bodyPr/>
                    <a:lstStyle/>
                    <a:p>
                      <a:pPr marL="0" marR="0">
                        <a:lnSpc>
                          <a:spcPct val="115000"/>
                        </a:lnSpc>
                        <a:spcBef>
                          <a:spcPts val="0"/>
                        </a:spcBef>
                        <a:spcAft>
                          <a:spcPts val="0"/>
                        </a:spcAft>
                      </a:pPr>
                      <a:r>
                        <a:rPr lang="en-US" sz="800" dirty="0">
                          <a:effectLst/>
                        </a:rPr>
                        <a:t> </a:t>
                      </a:r>
                    </a:p>
                    <a:p>
                      <a:pPr marL="0" marR="0">
                        <a:lnSpc>
                          <a:spcPct val="115000"/>
                        </a:lnSpc>
                        <a:spcBef>
                          <a:spcPts val="0"/>
                        </a:spcBef>
                        <a:spcAft>
                          <a:spcPts val="0"/>
                        </a:spcAft>
                      </a:pPr>
                      <a:r>
                        <a:rPr lang="en-US" sz="800" dirty="0">
                          <a:effectLst/>
                        </a:rPr>
                        <a:t>Church Avenue Merchants Block Association, Inc. (CAMBA)</a:t>
                      </a:r>
                      <a:endParaRPr lang="en-US" sz="800" dirty="0">
                        <a:effectLst/>
                        <a:latin typeface="Calibri"/>
                        <a:ea typeface="Calibri"/>
                        <a:cs typeface="Times New Roman"/>
                      </a:endParaRPr>
                    </a:p>
                  </a:txBody>
                  <a:tcPr marL="28597" marR="28597" marT="0" marB="0"/>
                </a:tc>
              </a:tr>
              <a:tr h="393525">
                <a:tc>
                  <a:txBody>
                    <a:bodyPr/>
                    <a:lstStyle/>
                    <a:p>
                      <a:pPr marL="0" marR="0">
                        <a:lnSpc>
                          <a:spcPct val="115000"/>
                        </a:lnSpc>
                        <a:spcBef>
                          <a:spcPts val="0"/>
                        </a:spcBef>
                        <a:spcAft>
                          <a:spcPts val="0"/>
                        </a:spcAft>
                      </a:pPr>
                      <a:r>
                        <a:rPr lang="en-US" sz="800" dirty="0">
                          <a:effectLst/>
                        </a:rPr>
                        <a:t> </a:t>
                      </a:r>
                    </a:p>
                    <a:p>
                      <a:pPr marL="0" marR="0">
                        <a:lnSpc>
                          <a:spcPct val="115000"/>
                        </a:lnSpc>
                        <a:spcBef>
                          <a:spcPts val="0"/>
                        </a:spcBef>
                        <a:spcAft>
                          <a:spcPts val="0"/>
                        </a:spcAft>
                      </a:pPr>
                      <a:r>
                        <a:rPr lang="en-US" sz="800" dirty="0">
                          <a:effectLst/>
                        </a:rPr>
                        <a:t>PS 179</a:t>
                      </a:r>
                    </a:p>
                    <a:p>
                      <a:pPr marL="0" marR="0">
                        <a:lnSpc>
                          <a:spcPct val="115000"/>
                        </a:lnSpc>
                        <a:spcBef>
                          <a:spcPts val="0"/>
                        </a:spcBef>
                        <a:spcAft>
                          <a:spcPts val="0"/>
                        </a:spcAft>
                      </a:pPr>
                      <a:r>
                        <a:rPr lang="en-US" sz="800" dirty="0" smtClean="0">
                          <a:effectLst/>
                        </a:rPr>
                        <a:t>Kensington</a:t>
                      </a:r>
                      <a:endParaRPr lang="en-US" sz="800" dirty="0">
                        <a:effectLst/>
                      </a:endParaRPr>
                    </a:p>
                  </a:txBody>
                  <a:tcPr marL="28597" marR="28597" marT="0" marB="0"/>
                </a:tc>
                <a:tc>
                  <a:txBody>
                    <a:bodyPr/>
                    <a:lstStyle/>
                    <a:p>
                      <a:pPr marL="0" marR="0">
                        <a:lnSpc>
                          <a:spcPct val="115000"/>
                        </a:lnSpc>
                        <a:spcBef>
                          <a:spcPts val="0"/>
                        </a:spcBef>
                        <a:spcAft>
                          <a:spcPts val="0"/>
                        </a:spcAft>
                      </a:pPr>
                      <a:r>
                        <a:rPr lang="en-US" sz="800">
                          <a:effectLst/>
                        </a:rPr>
                        <a:t> </a:t>
                      </a:r>
                    </a:p>
                    <a:p>
                      <a:pPr marL="0" marR="0">
                        <a:lnSpc>
                          <a:spcPct val="115000"/>
                        </a:lnSpc>
                        <a:spcBef>
                          <a:spcPts val="0"/>
                        </a:spcBef>
                        <a:spcAft>
                          <a:spcPts val="0"/>
                        </a:spcAft>
                      </a:pPr>
                      <a:r>
                        <a:rPr lang="en-US" sz="800">
                          <a:effectLst/>
                        </a:rPr>
                        <a:t>202 Avenue C</a:t>
                      </a:r>
                    </a:p>
                    <a:p>
                      <a:pPr marL="0" marR="0">
                        <a:lnSpc>
                          <a:spcPct val="115000"/>
                        </a:lnSpc>
                        <a:spcBef>
                          <a:spcPts val="0"/>
                        </a:spcBef>
                        <a:spcAft>
                          <a:spcPts val="0"/>
                        </a:spcAft>
                      </a:pPr>
                      <a:r>
                        <a:rPr lang="en-US" sz="800">
                          <a:effectLst/>
                        </a:rPr>
                        <a:t>Brooklyn, NY 11218</a:t>
                      </a:r>
                      <a:endParaRPr lang="en-US" sz="800">
                        <a:effectLst/>
                        <a:latin typeface="Calibri"/>
                        <a:ea typeface="Calibri"/>
                        <a:cs typeface="Times New Roman"/>
                      </a:endParaRPr>
                    </a:p>
                  </a:txBody>
                  <a:tcPr marL="28597" marR="28597" marT="0" marB="0"/>
                </a:tc>
                <a:tc>
                  <a:txBody>
                    <a:bodyPr/>
                    <a:lstStyle/>
                    <a:p>
                      <a:pPr marL="0" marR="0">
                        <a:lnSpc>
                          <a:spcPct val="115000"/>
                        </a:lnSpc>
                        <a:spcBef>
                          <a:spcPts val="0"/>
                        </a:spcBef>
                        <a:spcAft>
                          <a:spcPts val="0"/>
                        </a:spcAft>
                      </a:pPr>
                      <a:r>
                        <a:rPr lang="en-US" sz="800">
                          <a:effectLst/>
                        </a:rPr>
                        <a:t> </a:t>
                      </a:r>
                    </a:p>
                    <a:p>
                      <a:pPr marL="0" marR="0">
                        <a:lnSpc>
                          <a:spcPct val="115000"/>
                        </a:lnSpc>
                        <a:spcBef>
                          <a:spcPts val="0"/>
                        </a:spcBef>
                        <a:spcAft>
                          <a:spcPts val="0"/>
                        </a:spcAft>
                      </a:pPr>
                      <a:r>
                        <a:rPr lang="en-US" sz="800">
                          <a:effectLst/>
                        </a:rPr>
                        <a:t>Brooklyn 12</a:t>
                      </a:r>
                      <a:endParaRPr lang="en-US" sz="800">
                        <a:effectLst/>
                        <a:latin typeface="Calibri"/>
                        <a:ea typeface="Calibri"/>
                        <a:cs typeface="Times New Roman"/>
                      </a:endParaRPr>
                    </a:p>
                  </a:txBody>
                  <a:tcPr marL="28597" marR="28597" marT="0" marB="0"/>
                </a:tc>
                <a:tc>
                  <a:txBody>
                    <a:bodyPr/>
                    <a:lstStyle/>
                    <a:p>
                      <a:pPr marL="0" marR="0">
                        <a:lnSpc>
                          <a:spcPct val="115000"/>
                        </a:lnSpc>
                        <a:spcBef>
                          <a:spcPts val="0"/>
                        </a:spcBef>
                        <a:spcAft>
                          <a:spcPts val="0"/>
                        </a:spcAft>
                      </a:pPr>
                      <a:r>
                        <a:rPr lang="en-US" sz="800" dirty="0">
                          <a:effectLst/>
                        </a:rPr>
                        <a:t> </a:t>
                      </a:r>
                    </a:p>
                    <a:p>
                      <a:pPr marL="0" marR="0">
                        <a:lnSpc>
                          <a:spcPct val="115000"/>
                        </a:lnSpc>
                        <a:spcBef>
                          <a:spcPts val="0"/>
                        </a:spcBef>
                        <a:spcAft>
                          <a:spcPts val="0"/>
                        </a:spcAft>
                      </a:pPr>
                      <a:r>
                        <a:rPr lang="en-US" sz="800" dirty="0">
                          <a:effectLst/>
                        </a:rPr>
                        <a:t>NIA Community Services Network, Inc.</a:t>
                      </a:r>
                      <a:endParaRPr lang="en-US" sz="800" dirty="0">
                        <a:effectLst/>
                        <a:latin typeface="Calibri"/>
                        <a:ea typeface="Calibri"/>
                        <a:cs typeface="Times New Roman"/>
                      </a:endParaRPr>
                    </a:p>
                  </a:txBody>
                  <a:tcPr marL="28597" marR="28597" marT="0" marB="0"/>
                </a:tc>
              </a:tr>
              <a:tr h="493465">
                <a:tc>
                  <a:txBody>
                    <a:bodyPr/>
                    <a:lstStyle/>
                    <a:p>
                      <a:pPr marL="0" marR="0">
                        <a:lnSpc>
                          <a:spcPct val="115000"/>
                        </a:lnSpc>
                        <a:spcBef>
                          <a:spcPts val="0"/>
                        </a:spcBef>
                        <a:spcAft>
                          <a:spcPts val="0"/>
                        </a:spcAft>
                      </a:pPr>
                      <a:r>
                        <a:rPr lang="en-US" sz="800" dirty="0">
                          <a:effectLst/>
                        </a:rPr>
                        <a:t> </a:t>
                      </a:r>
                    </a:p>
                    <a:p>
                      <a:pPr marL="0" marR="0">
                        <a:lnSpc>
                          <a:spcPct val="115000"/>
                        </a:lnSpc>
                        <a:spcBef>
                          <a:spcPts val="0"/>
                        </a:spcBef>
                        <a:spcAft>
                          <a:spcPts val="0"/>
                        </a:spcAft>
                      </a:pPr>
                      <a:r>
                        <a:rPr lang="en-US" sz="800" dirty="0">
                          <a:effectLst/>
                        </a:rPr>
                        <a:t>PS 6</a:t>
                      </a:r>
                    </a:p>
                    <a:p>
                      <a:pPr marL="0" marR="0">
                        <a:lnSpc>
                          <a:spcPct val="115000"/>
                        </a:lnSpc>
                        <a:spcBef>
                          <a:spcPts val="0"/>
                        </a:spcBef>
                        <a:spcAft>
                          <a:spcPts val="0"/>
                        </a:spcAft>
                      </a:pPr>
                      <a:r>
                        <a:rPr lang="en-US" sz="800" dirty="0">
                          <a:effectLst/>
                        </a:rPr>
                        <a:t>Norma Adams Clemons </a:t>
                      </a:r>
                      <a:r>
                        <a:rPr lang="en-US" sz="800" dirty="0" smtClean="0">
                          <a:effectLst/>
                        </a:rPr>
                        <a:t>Academy</a:t>
                      </a:r>
                      <a:endParaRPr lang="en-US" sz="800" dirty="0">
                        <a:effectLst/>
                      </a:endParaRPr>
                    </a:p>
                  </a:txBody>
                  <a:tcPr marL="28597" marR="28597" marT="0" marB="0"/>
                </a:tc>
                <a:tc>
                  <a:txBody>
                    <a:bodyPr/>
                    <a:lstStyle/>
                    <a:p>
                      <a:pPr marL="0" marR="0">
                        <a:lnSpc>
                          <a:spcPct val="115000"/>
                        </a:lnSpc>
                        <a:spcBef>
                          <a:spcPts val="0"/>
                        </a:spcBef>
                        <a:spcAft>
                          <a:spcPts val="0"/>
                        </a:spcAft>
                      </a:pPr>
                      <a:r>
                        <a:rPr lang="en-US" sz="800">
                          <a:effectLst/>
                        </a:rPr>
                        <a:t> </a:t>
                      </a:r>
                    </a:p>
                    <a:p>
                      <a:pPr marL="0" marR="0">
                        <a:lnSpc>
                          <a:spcPct val="115000"/>
                        </a:lnSpc>
                        <a:spcBef>
                          <a:spcPts val="0"/>
                        </a:spcBef>
                        <a:spcAft>
                          <a:spcPts val="0"/>
                        </a:spcAft>
                      </a:pPr>
                      <a:r>
                        <a:rPr lang="en-US" sz="800">
                          <a:effectLst/>
                        </a:rPr>
                        <a:t>43 Snyder Avenue</a:t>
                      </a:r>
                    </a:p>
                    <a:p>
                      <a:pPr marL="0" marR="0">
                        <a:lnSpc>
                          <a:spcPct val="115000"/>
                        </a:lnSpc>
                        <a:spcBef>
                          <a:spcPts val="0"/>
                        </a:spcBef>
                        <a:spcAft>
                          <a:spcPts val="0"/>
                        </a:spcAft>
                      </a:pPr>
                      <a:r>
                        <a:rPr lang="en-US" sz="800">
                          <a:effectLst/>
                        </a:rPr>
                        <a:t>Brooklyn, NY 11226</a:t>
                      </a:r>
                      <a:endParaRPr lang="en-US" sz="800">
                        <a:effectLst/>
                        <a:latin typeface="Calibri"/>
                        <a:ea typeface="Calibri"/>
                        <a:cs typeface="Times New Roman"/>
                      </a:endParaRPr>
                    </a:p>
                  </a:txBody>
                  <a:tcPr marL="28597" marR="28597" marT="0" marB="0"/>
                </a:tc>
                <a:tc>
                  <a:txBody>
                    <a:bodyPr/>
                    <a:lstStyle/>
                    <a:p>
                      <a:pPr marL="0" marR="0">
                        <a:lnSpc>
                          <a:spcPct val="115000"/>
                        </a:lnSpc>
                        <a:spcBef>
                          <a:spcPts val="0"/>
                        </a:spcBef>
                        <a:spcAft>
                          <a:spcPts val="0"/>
                        </a:spcAft>
                      </a:pPr>
                      <a:r>
                        <a:rPr lang="en-US" sz="800">
                          <a:effectLst/>
                        </a:rPr>
                        <a:t> </a:t>
                      </a:r>
                    </a:p>
                    <a:p>
                      <a:pPr marL="0" marR="0">
                        <a:lnSpc>
                          <a:spcPct val="115000"/>
                        </a:lnSpc>
                        <a:spcBef>
                          <a:spcPts val="0"/>
                        </a:spcBef>
                        <a:spcAft>
                          <a:spcPts val="0"/>
                        </a:spcAft>
                      </a:pPr>
                      <a:r>
                        <a:rPr lang="en-US" sz="800">
                          <a:effectLst/>
                        </a:rPr>
                        <a:t>Brooklyn 14</a:t>
                      </a:r>
                      <a:endParaRPr lang="en-US" sz="800">
                        <a:effectLst/>
                        <a:latin typeface="Calibri"/>
                        <a:ea typeface="Calibri"/>
                        <a:cs typeface="Times New Roman"/>
                      </a:endParaRPr>
                    </a:p>
                  </a:txBody>
                  <a:tcPr marL="28597" marR="28597" marT="0" marB="0"/>
                </a:tc>
                <a:tc>
                  <a:txBody>
                    <a:bodyPr/>
                    <a:lstStyle/>
                    <a:p>
                      <a:pPr marL="0" marR="0">
                        <a:lnSpc>
                          <a:spcPct val="115000"/>
                        </a:lnSpc>
                        <a:spcBef>
                          <a:spcPts val="0"/>
                        </a:spcBef>
                        <a:spcAft>
                          <a:spcPts val="0"/>
                        </a:spcAft>
                      </a:pPr>
                      <a:r>
                        <a:rPr lang="en-US" sz="800" dirty="0">
                          <a:effectLst/>
                        </a:rPr>
                        <a:t> </a:t>
                      </a:r>
                    </a:p>
                    <a:p>
                      <a:pPr marL="0" marR="0">
                        <a:lnSpc>
                          <a:spcPct val="115000"/>
                        </a:lnSpc>
                        <a:spcBef>
                          <a:spcPts val="0"/>
                        </a:spcBef>
                        <a:spcAft>
                          <a:spcPts val="0"/>
                        </a:spcAft>
                      </a:pPr>
                      <a:r>
                        <a:rPr lang="en-US" sz="800" dirty="0">
                          <a:effectLst/>
                        </a:rPr>
                        <a:t>Research Foundation of the City University of New York</a:t>
                      </a:r>
                      <a:endParaRPr lang="en-US" sz="800" dirty="0">
                        <a:effectLst/>
                        <a:latin typeface="Calibri"/>
                        <a:ea typeface="Calibri"/>
                        <a:cs typeface="Times New Roman"/>
                      </a:endParaRPr>
                    </a:p>
                  </a:txBody>
                  <a:tcPr marL="28597" marR="28597" marT="0" marB="0"/>
                </a:tc>
              </a:tr>
              <a:tr h="393525">
                <a:tc>
                  <a:txBody>
                    <a:bodyPr/>
                    <a:lstStyle/>
                    <a:p>
                      <a:pPr marL="0" marR="0">
                        <a:lnSpc>
                          <a:spcPct val="115000"/>
                        </a:lnSpc>
                        <a:spcBef>
                          <a:spcPts val="0"/>
                        </a:spcBef>
                        <a:spcAft>
                          <a:spcPts val="0"/>
                        </a:spcAft>
                      </a:pPr>
                      <a:r>
                        <a:rPr lang="en-US" sz="800" dirty="0">
                          <a:effectLst/>
                        </a:rPr>
                        <a:t> </a:t>
                      </a:r>
                    </a:p>
                    <a:p>
                      <a:pPr marL="0" marR="0">
                        <a:lnSpc>
                          <a:spcPct val="115000"/>
                        </a:lnSpc>
                        <a:spcBef>
                          <a:spcPts val="0"/>
                        </a:spcBef>
                        <a:spcAft>
                          <a:spcPts val="0"/>
                        </a:spcAft>
                      </a:pPr>
                      <a:r>
                        <a:rPr lang="en-US" sz="800" dirty="0">
                          <a:effectLst/>
                        </a:rPr>
                        <a:t>The Woodside Community </a:t>
                      </a:r>
                      <a:r>
                        <a:rPr lang="en-US" sz="800" dirty="0" smtClean="0">
                          <a:effectLst/>
                        </a:rPr>
                        <a:t>School</a:t>
                      </a:r>
                      <a:endParaRPr lang="en-US" sz="800" dirty="0">
                        <a:effectLst/>
                      </a:endParaRPr>
                    </a:p>
                  </a:txBody>
                  <a:tcPr marL="28597" marR="28597" marT="0" marB="0"/>
                </a:tc>
                <a:tc>
                  <a:txBody>
                    <a:bodyPr/>
                    <a:lstStyle/>
                    <a:p>
                      <a:pPr marL="0" marR="0">
                        <a:lnSpc>
                          <a:spcPct val="115000"/>
                        </a:lnSpc>
                        <a:spcBef>
                          <a:spcPts val="0"/>
                        </a:spcBef>
                        <a:spcAft>
                          <a:spcPts val="0"/>
                        </a:spcAft>
                      </a:pPr>
                      <a:r>
                        <a:rPr lang="en-US" sz="800" dirty="0">
                          <a:effectLst/>
                        </a:rPr>
                        <a:t> </a:t>
                      </a:r>
                    </a:p>
                    <a:p>
                      <a:pPr marL="0" marR="0">
                        <a:lnSpc>
                          <a:spcPct val="115000"/>
                        </a:lnSpc>
                        <a:spcBef>
                          <a:spcPts val="0"/>
                        </a:spcBef>
                        <a:spcAft>
                          <a:spcPts val="0"/>
                        </a:spcAft>
                      </a:pPr>
                      <a:r>
                        <a:rPr lang="en-US" sz="800" dirty="0">
                          <a:effectLst/>
                        </a:rPr>
                        <a:t>39-07 57</a:t>
                      </a:r>
                      <a:r>
                        <a:rPr lang="en-US" sz="800" baseline="30000" dirty="0">
                          <a:effectLst/>
                        </a:rPr>
                        <a:t>th</a:t>
                      </a:r>
                      <a:r>
                        <a:rPr lang="en-US" sz="800" dirty="0">
                          <a:effectLst/>
                        </a:rPr>
                        <a:t> Street</a:t>
                      </a:r>
                    </a:p>
                    <a:p>
                      <a:pPr marL="0" marR="0">
                        <a:lnSpc>
                          <a:spcPct val="115000"/>
                        </a:lnSpc>
                        <a:spcBef>
                          <a:spcPts val="0"/>
                        </a:spcBef>
                        <a:spcAft>
                          <a:spcPts val="0"/>
                        </a:spcAft>
                      </a:pPr>
                      <a:r>
                        <a:rPr lang="en-US" sz="800" dirty="0">
                          <a:effectLst/>
                        </a:rPr>
                        <a:t>Queens, NY </a:t>
                      </a:r>
                      <a:r>
                        <a:rPr lang="en-US" sz="800" dirty="0" smtClean="0">
                          <a:effectLst/>
                        </a:rPr>
                        <a:t>11377</a:t>
                      </a:r>
                      <a:endParaRPr lang="en-US" sz="800" dirty="0">
                        <a:effectLst/>
                      </a:endParaRPr>
                    </a:p>
                  </a:txBody>
                  <a:tcPr marL="28597" marR="28597" marT="0" marB="0"/>
                </a:tc>
                <a:tc>
                  <a:txBody>
                    <a:bodyPr/>
                    <a:lstStyle/>
                    <a:p>
                      <a:pPr marL="0" marR="0">
                        <a:lnSpc>
                          <a:spcPct val="115000"/>
                        </a:lnSpc>
                        <a:spcBef>
                          <a:spcPts val="0"/>
                        </a:spcBef>
                        <a:spcAft>
                          <a:spcPts val="0"/>
                        </a:spcAft>
                      </a:pPr>
                      <a:r>
                        <a:rPr lang="en-US" sz="800">
                          <a:effectLst/>
                        </a:rPr>
                        <a:t> </a:t>
                      </a:r>
                    </a:p>
                    <a:p>
                      <a:pPr marL="0" marR="0">
                        <a:lnSpc>
                          <a:spcPct val="115000"/>
                        </a:lnSpc>
                        <a:spcBef>
                          <a:spcPts val="0"/>
                        </a:spcBef>
                        <a:spcAft>
                          <a:spcPts val="0"/>
                        </a:spcAft>
                      </a:pPr>
                      <a:r>
                        <a:rPr lang="en-US" sz="800">
                          <a:effectLst/>
                        </a:rPr>
                        <a:t>Queens 2</a:t>
                      </a:r>
                      <a:endParaRPr lang="en-US" sz="800">
                        <a:effectLst/>
                        <a:latin typeface="Calibri"/>
                        <a:ea typeface="Calibri"/>
                        <a:cs typeface="Times New Roman"/>
                      </a:endParaRPr>
                    </a:p>
                  </a:txBody>
                  <a:tcPr marL="28597" marR="28597" marT="0" marB="0"/>
                </a:tc>
                <a:tc>
                  <a:txBody>
                    <a:bodyPr/>
                    <a:lstStyle/>
                    <a:p>
                      <a:pPr marL="0" marR="0">
                        <a:lnSpc>
                          <a:spcPct val="115000"/>
                        </a:lnSpc>
                        <a:spcBef>
                          <a:spcPts val="0"/>
                        </a:spcBef>
                        <a:spcAft>
                          <a:spcPts val="0"/>
                        </a:spcAft>
                      </a:pPr>
                      <a:r>
                        <a:rPr lang="en-US" sz="800" dirty="0">
                          <a:effectLst/>
                        </a:rPr>
                        <a:t> </a:t>
                      </a:r>
                    </a:p>
                    <a:p>
                      <a:pPr marL="0" marR="0">
                        <a:lnSpc>
                          <a:spcPct val="115000"/>
                        </a:lnSpc>
                        <a:spcBef>
                          <a:spcPts val="0"/>
                        </a:spcBef>
                        <a:spcAft>
                          <a:spcPts val="0"/>
                        </a:spcAft>
                      </a:pPr>
                      <a:r>
                        <a:rPr lang="en-US" sz="800" dirty="0">
                          <a:effectLst/>
                        </a:rPr>
                        <a:t>Woodside on the Move, Inc.</a:t>
                      </a:r>
                      <a:endParaRPr lang="en-US" sz="800" dirty="0">
                        <a:effectLst/>
                        <a:latin typeface="Calibri"/>
                        <a:ea typeface="Calibri"/>
                        <a:cs typeface="Times New Roman"/>
                      </a:endParaRPr>
                    </a:p>
                  </a:txBody>
                  <a:tcPr marL="28597" marR="28597" marT="0" marB="0"/>
                </a:tc>
              </a:tr>
              <a:tr h="493537">
                <a:tc>
                  <a:txBody>
                    <a:bodyPr/>
                    <a:lstStyle/>
                    <a:p>
                      <a:pPr marL="0" marR="0">
                        <a:lnSpc>
                          <a:spcPct val="115000"/>
                        </a:lnSpc>
                        <a:spcBef>
                          <a:spcPts val="0"/>
                        </a:spcBef>
                        <a:spcAft>
                          <a:spcPts val="0"/>
                        </a:spcAft>
                      </a:pPr>
                      <a:r>
                        <a:rPr lang="en-US" sz="800" dirty="0">
                          <a:effectLst/>
                        </a:rPr>
                        <a:t> </a:t>
                      </a:r>
                    </a:p>
                    <a:p>
                      <a:pPr marL="0" marR="0">
                        <a:lnSpc>
                          <a:spcPct val="115000"/>
                        </a:lnSpc>
                        <a:spcBef>
                          <a:spcPts val="0"/>
                        </a:spcBef>
                        <a:spcAft>
                          <a:spcPts val="0"/>
                        </a:spcAft>
                      </a:pPr>
                      <a:r>
                        <a:rPr lang="en-US" sz="800" dirty="0">
                          <a:effectLst/>
                        </a:rPr>
                        <a:t>The Children’s Lab </a:t>
                      </a:r>
                      <a:r>
                        <a:rPr lang="en-US" sz="800" dirty="0" smtClean="0">
                          <a:effectLst/>
                        </a:rPr>
                        <a:t>School</a:t>
                      </a:r>
                      <a:endParaRPr lang="en-US" sz="800" dirty="0">
                        <a:effectLst/>
                      </a:endParaRPr>
                    </a:p>
                  </a:txBody>
                  <a:tcPr marL="28597" marR="28597" marT="0" marB="0"/>
                </a:tc>
                <a:tc>
                  <a:txBody>
                    <a:bodyPr/>
                    <a:lstStyle/>
                    <a:p>
                      <a:pPr marL="0" marR="0">
                        <a:lnSpc>
                          <a:spcPct val="115000"/>
                        </a:lnSpc>
                        <a:spcBef>
                          <a:spcPts val="0"/>
                        </a:spcBef>
                        <a:spcAft>
                          <a:spcPts val="0"/>
                        </a:spcAft>
                      </a:pPr>
                      <a:r>
                        <a:rPr lang="en-US" sz="800" dirty="0">
                          <a:effectLst/>
                        </a:rPr>
                        <a:t> </a:t>
                      </a:r>
                    </a:p>
                    <a:p>
                      <a:pPr marL="0" marR="0">
                        <a:lnSpc>
                          <a:spcPct val="115000"/>
                        </a:lnSpc>
                        <a:spcBef>
                          <a:spcPts val="0"/>
                        </a:spcBef>
                        <a:spcAft>
                          <a:spcPts val="0"/>
                        </a:spcAft>
                      </a:pPr>
                      <a:r>
                        <a:rPr lang="en-US" sz="800" dirty="0">
                          <a:effectLst/>
                        </a:rPr>
                        <a:t>45-45 42</a:t>
                      </a:r>
                      <a:r>
                        <a:rPr lang="en-US" sz="800" baseline="30000" dirty="0">
                          <a:effectLst/>
                        </a:rPr>
                        <a:t>nd</a:t>
                      </a:r>
                      <a:r>
                        <a:rPr lang="en-US" sz="800" dirty="0">
                          <a:effectLst/>
                        </a:rPr>
                        <a:t> Street</a:t>
                      </a:r>
                    </a:p>
                    <a:p>
                      <a:pPr marL="0" marR="0">
                        <a:lnSpc>
                          <a:spcPct val="115000"/>
                        </a:lnSpc>
                        <a:spcBef>
                          <a:spcPts val="0"/>
                        </a:spcBef>
                        <a:spcAft>
                          <a:spcPts val="0"/>
                        </a:spcAft>
                      </a:pPr>
                      <a:r>
                        <a:rPr lang="en-US" sz="800" dirty="0">
                          <a:effectLst/>
                        </a:rPr>
                        <a:t>Sunnyside, NY </a:t>
                      </a:r>
                      <a:r>
                        <a:rPr lang="en-US" sz="800" dirty="0" smtClean="0">
                          <a:effectLst/>
                        </a:rPr>
                        <a:t>11104</a:t>
                      </a:r>
                      <a:endParaRPr lang="en-US" sz="800" dirty="0">
                        <a:effectLst/>
                      </a:endParaRPr>
                    </a:p>
                  </a:txBody>
                  <a:tcPr marL="28597" marR="28597" marT="0" marB="0"/>
                </a:tc>
                <a:tc>
                  <a:txBody>
                    <a:bodyPr/>
                    <a:lstStyle/>
                    <a:p>
                      <a:pPr marL="0" marR="0">
                        <a:lnSpc>
                          <a:spcPct val="115000"/>
                        </a:lnSpc>
                        <a:spcBef>
                          <a:spcPts val="0"/>
                        </a:spcBef>
                        <a:spcAft>
                          <a:spcPts val="0"/>
                        </a:spcAft>
                      </a:pPr>
                      <a:r>
                        <a:rPr lang="en-US" sz="800">
                          <a:effectLst/>
                        </a:rPr>
                        <a:t> </a:t>
                      </a:r>
                    </a:p>
                    <a:p>
                      <a:pPr marL="0" marR="0">
                        <a:lnSpc>
                          <a:spcPct val="115000"/>
                        </a:lnSpc>
                        <a:spcBef>
                          <a:spcPts val="0"/>
                        </a:spcBef>
                        <a:spcAft>
                          <a:spcPts val="0"/>
                        </a:spcAft>
                      </a:pPr>
                      <a:r>
                        <a:rPr lang="en-US" sz="800">
                          <a:effectLst/>
                        </a:rPr>
                        <a:t>Queens 2</a:t>
                      </a:r>
                      <a:endParaRPr lang="en-US" sz="800">
                        <a:effectLst/>
                        <a:latin typeface="Calibri"/>
                        <a:ea typeface="Calibri"/>
                        <a:cs typeface="Times New Roman"/>
                      </a:endParaRPr>
                    </a:p>
                  </a:txBody>
                  <a:tcPr marL="28597" marR="28597" marT="0" marB="0"/>
                </a:tc>
                <a:tc>
                  <a:txBody>
                    <a:bodyPr/>
                    <a:lstStyle/>
                    <a:p>
                      <a:pPr marL="0" marR="0">
                        <a:lnSpc>
                          <a:spcPct val="115000"/>
                        </a:lnSpc>
                        <a:spcBef>
                          <a:spcPts val="0"/>
                        </a:spcBef>
                        <a:spcAft>
                          <a:spcPts val="0"/>
                        </a:spcAft>
                      </a:pPr>
                      <a:r>
                        <a:rPr lang="en-US" sz="800" dirty="0">
                          <a:effectLst/>
                        </a:rPr>
                        <a:t> </a:t>
                      </a:r>
                    </a:p>
                    <a:p>
                      <a:pPr marL="0" marR="0">
                        <a:lnSpc>
                          <a:spcPct val="115000"/>
                        </a:lnSpc>
                        <a:spcBef>
                          <a:spcPts val="0"/>
                        </a:spcBef>
                        <a:spcAft>
                          <a:spcPts val="0"/>
                        </a:spcAft>
                      </a:pPr>
                      <a:r>
                        <a:rPr lang="en-US" sz="800" dirty="0">
                          <a:effectLst/>
                        </a:rPr>
                        <a:t>Sunnyside Community Services, Inc.</a:t>
                      </a:r>
                      <a:endParaRPr lang="en-US" sz="800" dirty="0">
                        <a:effectLst/>
                        <a:latin typeface="Calibri"/>
                        <a:ea typeface="Calibri"/>
                        <a:cs typeface="Times New Roman"/>
                      </a:endParaRPr>
                    </a:p>
                  </a:txBody>
                  <a:tcPr marL="28597" marR="28597" marT="0" marB="0"/>
                </a:tc>
              </a:tr>
              <a:tr h="393525">
                <a:tc>
                  <a:txBody>
                    <a:bodyPr/>
                    <a:lstStyle/>
                    <a:p>
                      <a:pPr marL="0" marR="0">
                        <a:lnSpc>
                          <a:spcPct val="115000"/>
                        </a:lnSpc>
                        <a:spcBef>
                          <a:spcPts val="0"/>
                        </a:spcBef>
                        <a:spcAft>
                          <a:spcPts val="0"/>
                        </a:spcAft>
                      </a:pPr>
                      <a:r>
                        <a:rPr lang="en-US" sz="800" dirty="0">
                          <a:effectLst/>
                        </a:rPr>
                        <a:t> </a:t>
                      </a:r>
                    </a:p>
                    <a:p>
                      <a:pPr marL="0" marR="0">
                        <a:lnSpc>
                          <a:spcPct val="115000"/>
                        </a:lnSpc>
                        <a:spcBef>
                          <a:spcPts val="0"/>
                        </a:spcBef>
                        <a:spcAft>
                          <a:spcPts val="0"/>
                        </a:spcAft>
                      </a:pPr>
                      <a:r>
                        <a:rPr lang="en-US" sz="800" dirty="0">
                          <a:effectLst/>
                        </a:rPr>
                        <a:t>PS 14</a:t>
                      </a:r>
                    </a:p>
                    <a:p>
                      <a:pPr marL="0" marR="0">
                        <a:lnSpc>
                          <a:spcPct val="115000"/>
                        </a:lnSpc>
                        <a:spcBef>
                          <a:spcPts val="0"/>
                        </a:spcBef>
                        <a:spcAft>
                          <a:spcPts val="0"/>
                        </a:spcAft>
                      </a:pPr>
                      <a:r>
                        <a:rPr lang="en-US" sz="800" dirty="0">
                          <a:effectLst/>
                        </a:rPr>
                        <a:t>The Fairview </a:t>
                      </a:r>
                      <a:r>
                        <a:rPr lang="en-US" sz="800" dirty="0" smtClean="0">
                          <a:effectLst/>
                        </a:rPr>
                        <a:t>School</a:t>
                      </a:r>
                      <a:endParaRPr lang="en-US" sz="800" dirty="0">
                        <a:effectLst/>
                      </a:endParaRPr>
                    </a:p>
                  </a:txBody>
                  <a:tcPr marL="28597" marR="28597" marT="0" marB="0"/>
                </a:tc>
                <a:tc>
                  <a:txBody>
                    <a:bodyPr/>
                    <a:lstStyle/>
                    <a:p>
                      <a:pPr marL="0" marR="0">
                        <a:lnSpc>
                          <a:spcPct val="115000"/>
                        </a:lnSpc>
                        <a:spcBef>
                          <a:spcPts val="0"/>
                        </a:spcBef>
                        <a:spcAft>
                          <a:spcPts val="0"/>
                        </a:spcAft>
                      </a:pPr>
                      <a:r>
                        <a:rPr lang="en-US" sz="800">
                          <a:effectLst/>
                        </a:rPr>
                        <a:t> </a:t>
                      </a:r>
                    </a:p>
                    <a:p>
                      <a:pPr marL="0" marR="0">
                        <a:lnSpc>
                          <a:spcPct val="115000"/>
                        </a:lnSpc>
                        <a:spcBef>
                          <a:spcPts val="0"/>
                        </a:spcBef>
                        <a:spcAft>
                          <a:spcPts val="0"/>
                        </a:spcAft>
                      </a:pPr>
                      <a:r>
                        <a:rPr lang="en-US" sz="800">
                          <a:effectLst/>
                        </a:rPr>
                        <a:t>107-01 Otis Avenue</a:t>
                      </a:r>
                    </a:p>
                    <a:p>
                      <a:pPr marL="0" marR="0">
                        <a:lnSpc>
                          <a:spcPct val="115000"/>
                        </a:lnSpc>
                        <a:spcBef>
                          <a:spcPts val="0"/>
                        </a:spcBef>
                        <a:spcAft>
                          <a:spcPts val="0"/>
                        </a:spcAft>
                      </a:pPr>
                      <a:r>
                        <a:rPr lang="en-US" sz="800">
                          <a:effectLst/>
                        </a:rPr>
                        <a:t>Corona, NY 11368</a:t>
                      </a:r>
                      <a:endParaRPr lang="en-US" sz="800">
                        <a:effectLst/>
                        <a:latin typeface="Calibri"/>
                        <a:ea typeface="Calibri"/>
                        <a:cs typeface="Times New Roman"/>
                      </a:endParaRPr>
                    </a:p>
                  </a:txBody>
                  <a:tcPr marL="28597" marR="28597" marT="0" marB="0"/>
                </a:tc>
                <a:tc>
                  <a:txBody>
                    <a:bodyPr/>
                    <a:lstStyle/>
                    <a:p>
                      <a:pPr marL="0" marR="0">
                        <a:lnSpc>
                          <a:spcPct val="115000"/>
                        </a:lnSpc>
                        <a:spcBef>
                          <a:spcPts val="0"/>
                        </a:spcBef>
                        <a:spcAft>
                          <a:spcPts val="0"/>
                        </a:spcAft>
                      </a:pPr>
                      <a:r>
                        <a:rPr lang="en-US" sz="800">
                          <a:effectLst/>
                        </a:rPr>
                        <a:t> </a:t>
                      </a:r>
                    </a:p>
                    <a:p>
                      <a:pPr marL="0" marR="0">
                        <a:lnSpc>
                          <a:spcPct val="115000"/>
                        </a:lnSpc>
                        <a:spcBef>
                          <a:spcPts val="0"/>
                        </a:spcBef>
                        <a:spcAft>
                          <a:spcPts val="0"/>
                        </a:spcAft>
                      </a:pPr>
                      <a:r>
                        <a:rPr lang="en-US" sz="800">
                          <a:effectLst/>
                        </a:rPr>
                        <a:t>Queens 4</a:t>
                      </a:r>
                      <a:endParaRPr lang="en-US" sz="800">
                        <a:effectLst/>
                        <a:latin typeface="Calibri"/>
                        <a:ea typeface="Calibri"/>
                        <a:cs typeface="Times New Roman"/>
                      </a:endParaRPr>
                    </a:p>
                  </a:txBody>
                  <a:tcPr marL="28597" marR="28597" marT="0" marB="0"/>
                </a:tc>
                <a:tc>
                  <a:txBody>
                    <a:bodyPr/>
                    <a:lstStyle/>
                    <a:p>
                      <a:pPr marL="0" marR="0">
                        <a:lnSpc>
                          <a:spcPct val="115000"/>
                        </a:lnSpc>
                        <a:spcBef>
                          <a:spcPts val="0"/>
                        </a:spcBef>
                        <a:spcAft>
                          <a:spcPts val="0"/>
                        </a:spcAft>
                      </a:pPr>
                      <a:r>
                        <a:rPr lang="en-US" sz="800" dirty="0">
                          <a:effectLst/>
                        </a:rPr>
                        <a:t> </a:t>
                      </a:r>
                    </a:p>
                    <a:p>
                      <a:pPr marL="0" marR="0">
                        <a:lnSpc>
                          <a:spcPct val="115000"/>
                        </a:lnSpc>
                        <a:spcBef>
                          <a:spcPts val="0"/>
                        </a:spcBef>
                        <a:spcAft>
                          <a:spcPts val="0"/>
                        </a:spcAft>
                      </a:pPr>
                      <a:r>
                        <a:rPr lang="en-US" sz="800" dirty="0">
                          <a:effectLst/>
                        </a:rPr>
                        <a:t>Sports and Arts in School Foundation, Inc.</a:t>
                      </a:r>
                      <a:endParaRPr lang="en-US" sz="800" dirty="0">
                        <a:effectLst/>
                        <a:latin typeface="Calibri"/>
                        <a:ea typeface="Calibri"/>
                        <a:cs typeface="Times New Roman"/>
                      </a:endParaRPr>
                    </a:p>
                  </a:txBody>
                  <a:tcPr marL="28597" marR="28597" marT="0" marB="0"/>
                </a:tc>
              </a:tr>
              <a:tr h="393525">
                <a:tc>
                  <a:txBody>
                    <a:bodyPr/>
                    <a:lstStyle/>
                    <a:p>
                      <a:pPr marL="0" marR="0">
                        <a:lnSpc>
                          <a:spcPct val="115000"/>
                        </a:lnSpc>
                        <a:spcBef>
                          <a:spcPts val="0"/>
                        </a:spcBef>
                        <a:spcAft>
                          <a:spcPts val="0"/>
                        </a:spcAft>
                      </a:pPr>
                      <a:r>
                        <a:rPr lang="en-US" sz="800" dirty="0">
                          <a:effectLst/>
                        </a:rPr>
                        <a:t> </a:t>
                      </a:r>
                    </a:p>
                    <a:p>
                      <a:pPr marL="0" marR="0">
                        <a:lnSpc>
                          <a:spcPct val="115000"/>
                        </a:lnSpc>
                        <a:spcBef>
                          <a:spcPts val="0"/>
                        </a:spcBef>
                        <a:spcAft>
                          <a:spcPts val="0"/>
                        </a:spcAft>
                      </a:pPr>
                      <a:r>
                        <a:rPr lang="en-US" sz="800" dirty="0">
                          <a:effectLst/>
                        </a:rPr>
                        <a:t>PS 054</a:t>
                      </a:r>
                    </a:p>
                    <a:p>
                      <a:pPr marL="0" marR="0">
                        <a:lnSpc>
                          <a:spcPct val="115000"/>
                        </a:lnSpc>
                        <a:spcBef>
                          <a:spcPts val="0"/>
                        </a:spcBef>
                        <a:spcAft>
                          <a:spcPts val="0"/>
                        </a:spcAft>
                      </a:pPr>
                      <a:r>
                        <a:rPr lang="en-US" sz="800" dirty="0" smtClean="0">
                          <a:effectLst/>
                        </a:rPr>
                        <a:t>Hillside</a:t>
                      </a:r>
                      <a:endParaRPr lang="en-US" sz="800" dirty="0">
                        <a:effectLst/>
                      </a:endParaRPr>
                    </a:p>
                  </a:txBody>
                  <a:tcPr marL="28597" marR="28597" marT="0" marB="0"/>
                </a:tc>
                <a:tc>
                  <a:txBody>
                    <a:bodyPr/>
                    <a:lstStyle/>
                    <a:p>
                      <a:pPr marL="0" marR="0">
                        <a:lnSpc>
                          <a:spcPct val="115000"/>
                        </a:lnSpc>
                        <a:spcBef>
                          <a:spcPts val="0"/>
                        </a:spcBef>
                        <a:spcAft>
                          <a:spcPts val="0"/>
                        </a:spcAft>
                      </a:pPr>
                      <a:r>
                        <a:rPr lang="en-US" sz="800">
                          <a:effectLst/>
                        </a:rPr>
                        <a:t> </a:t>
                      </a:r>
                    </a:p>
                    <a:p>
                      <a:pPr marL="0" marR="0">
                        <a:lnSpc>
                          <a:spcPct val="115000"/>
                        </a:lnSpc>
                        <a:spcBef>
                          <a:spcPts val="0"/>
                        </a:spcBef>
                        <a:spcAft>
                          <a:spcPts val="0"/>
                        </a:spcAft>
                      </a:pPr>
                      <a:r>
                        <a:rPr lang="en-US" sz="800">
                          <a:effectLst/>
                        </a:rPr>
                        <a:t>86-02 127</a:t>
                      </a:r>
                      <a:r>
                        <a:rPr lang="en-US" sz="800" baseline="30000">
                          <a:effectLst/>
                        </a:rPr>
                        <a:t>th</a:t>
                      </a:r>
                      <a:r>
                        <a:rPr lang="en-US" sz="800">
                          <a:effectLst/>
                        </a:rPr>
                        <a:t> Street</a:t>
                      </a:r>
                    </a:p>
                    <a:p>
                      <a:pPr marL="0" marR="0">
                        <a:lnSpc>
                          <a:spcPct val="115000"/>
                        </a:lnSpc>
                        <a:spcBef>
                          <a:spcPts val="0"/>
                        </a:spcBef>
                        <a:spcAft>
                          <a:spcPts val="0"/>
                        </a:spcAft>
                      </a:pPr>
                      <a:r>
                        <a:rPr lang="en-US" sz="800">
                          <a:effectLst/>
                        </a:rPr>
                        <a:t>Queens, NY 11418</a:t>
                      </a:r>
                      <a:endParaRPr lang="en-US" sz="800">
                        <a:effectLst/>
                        <a:latin typeface="Calibri"/>
                        <a:ea typeface="Calibri"/>
                        <a:cs typeface="Times New Roman"/>
                      </a:endParaRPr>
                    </a:p>
                  </a:txBody>
                  <a:tcPr marL="28597" marR="28597" marT="0" marB="0"/>
                </a:tc>
                <a:tc>
                  <a:txBody>
                    <a:bodyPr/>
                    <a:lstStyle/>
                    <a:p>
                      <a:pPr marL="0" marR="0">
                        <a:lnSpc>
                          <a:spcPct val="115000"/>
                        </a:lnSpc>
                        <a:spcBef>
                          <a:spcPts val="0"/>
                        </a:spcBef>
                        <a:spcAft>
                          <a:spcPts val="0"/>
                        </a:spcAft>
                      </a:pPr>
                      <a:r>
                        <a:rPr lang="en-US" sz="800">
                          <a:effectLst/>
                        </a:rPr>
                        <a:t> </a:t>
                      </a:r>
                    </a:p>
                    <a:p>
                      <a:pPr marL="0" marR="0">
                        <a:lnSpc>
                          <a:spcPct val="115000"/>
                        </a:lnSpc>
                        <a:spcBef>
                          <a:spcPts val="0"/>
                        </a:spcBef>
                        <a:spcAft>
                          <a:spcPts val="0"/>
                        </a:spcAft>
                      </a:pPr>
                      <a:r>
                        <a:rPr lang="en-US" sz="800">
                          <a:effectLst/>
                        </a:rPr>
                        <a:t>Queens 9</a:t>
                      </a:r>
                      <a:endParaRPr lang="en-US" sz="800">
                        <a:effectLst/>
                        <a:latin typeface="Calibri"/>
                        <a:ea typeface="Calibri"/>
                        <a:cs typeface="Times New Roman"/>
                      </a:endParaRPr>
                    </a:p>
                  </a:txBody>
                  <a:tcPr marL="28597" marR="28597" marT="0" marB="0"/>
                </a:tc>
                <a:tc>
                  <a:txBody>
                    <a:bodyPr/>
                    <a:lstStyle/>
                    <a:p>
                      <a:pPr marL="0" marR="0">
                        <a:lnSpc>
                          <a:spcPct val="115000"/>
                        </a:lnSpc>
                        <a:spcBef>
                          <a:spcPts val="0"/>
                        </a:spcBef>
                        <a:spcAft>
                          <a:spcPts val="0"/>
                        </a:spcAft>
                      </a:pPr>
                      <a:r>
                        <a:rPr lang="en-US" sz="800" dirty="0">
                          <a:effectLst/>
                        </a:rPr>
                        <a:t> </a:t>
                      </a:r>
                    </a:p>
                    <a:p>
                      <a:pPr marL="0" marR="0">
                        <a:lnSpc>
                          <a:spcPct val="115000"/>
                        </a:lnSpc>
                        <a:spcBef>
                          <a:spcPts val="0"/>
                        </a:spcBef>
                        <a:spcAft>
                          <a:spcPts val="0"/>
                        </a:spcAft>
                      </a:pPr>
                      <a:r>
                        <a:rPr lang="en-US" sz="800" dirty="0">
                          <a:effectLst/>
                        </a:rPr>
                        <a:t>Young Men’s Christian Association of Greater New York</a:t>
                      </a:r>
                      <a:endParaRPr lang="en-US" sz="800" dirty="0">
                        <a:effectLst/>
                        <a:latin typeface="Calibri"/>
                        <a:ea typeface="Calibri"/>
                        <a:cs typeface="Times New Roman"/>
                      </a:endParaRPr>
                    </a:p>
                  </a:txBody>
                  <a:tcPr marL="28597" marR="28597" marT="0" marB="0"/>
                </a:tc>
              </a:tr>
            </a:tbl>
          </a:graphicData>
        </a:graphic>
      </p:graphicFrame>
      <p:sp>
        <p:nvSpPr>
          <p:cNvPr id="6" name="Rectangle 1"/>
          <p:cNvSpPr>
            <a:spLocks noChangeArrowheads="1"/>
          </p:cNvSpPr>
          <p:nvPr/>
        </p:nvSpPr>
        <p:spPr bwMode="auto">
          <a:xfrm>
            <a:off x="3276600" y="459433"/>
            <a:ext cx="32816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sng" strike="noStrike" cap="none" normalizeH="0" baseline="0" dirty="0" smtClean="0">
                <a:ln>
                  <a:noFill/>
                </a:ln>
                <a:solidFill>
                  <a:schemeClr val="tx1"/>
                </a:solidFill>
                <a:effectLst/>
                <a:latin typeface="Arial" pitchFamily="34" charset="0"/>
                <a:ea typeface="Calibri" pitchFamily="34" charset="0"/>
                <a:cs typeface="Times New Roman" pitchFamily="18" charset="0"/>
              </a:rPr>
              <a:t>New Beacon Sites</a:t>
            </a:r>
            <a:endParaRPr kumimoji="0" lang="en-US" altLang="en-US"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41740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4E7C"/>
                </a:solidFill>
              </a:rPr>
              <a:t>Capacity building/</a:t>
            </a:r>
            <a:br>
              <a:rPr lang="en-US" dirty="0">
                <a:solidFill>
                  <a:srgbClr val="004E7C"/>
                </a:solidFill>
              </a:rPr>
            </a:br>
            <a:r>
              <a:rPr lang="en-US" dirty="0">
                <a:solidFill>
                  <a:srgbClr val="004E7C"/>
                </a:solidFill>
              </a:rPr>
              <a:t>    RFP Content Area</a:t>
            </a:r>
            <a:endParaRPr lang="en-US" dirty="0"/>
          </a:p>
        </p:txBody>
      </p:sp>
      <p:sp>
        <p:nvSpPr>
          <p:cNvPr id="3" name="Text Placeholder 2"/>
          <p:cNvSpPr>
            <a:spLocks noGrp="1"/>
          </p:cNvSpPr>
          <p:nvPr>
            <p:ph type="body" idx="1"/>
          </p:nvPr>
        </p:nvSpPr>
        <p:spPr/>
        <p:txBody>
          <a:bodyPr/>
          <a:lstStyle/>
          <a:p>
            <a:r>
              <a:rPr lang="en-US" dirty="0"/>
              <a:t>Meryl M. Jones, Assistant Commissioner, Capacity Building and       Professional Development</a:t>
            </a:r>
          </a:p>
          <a:p>
            <a:endParaRPr lang="en-US" dirty="0"/>
          </a:p>
        </p:txBody>
      </p:sp>
      <p:sp>
        <p:nvSpPr>
          <p:cNvPr id="4" name="Slide Number Placeholder 3"/>
          <p:cNvSpPr>
            <a:spLocks noGrp="1"/>
          </p:cNvSpPr>
          <p:nvPr>
            <p:ph type="sldNum" sz="quarter" idx="12"/>
          </p:nvPr>
        </p:nvSpPr>
        <p:spPr/>
        <p:txBody>
          <a:bodyPr/>
          <a:lstStyle/>
          <a:p>
            <a:fld id="{6066F0F5-36F4-4A20-B5A7-1AB1EE7DC651}" type="slidenum">
              <a:rPr lang="en-US" smtClean="0"/>
              <a:pPr/>
              <a:t>12</a:t>
            </a:fld>
            <a:endParaRPr lang="en-US"/>
          </a:p>
        </p:txBody>
      </p:sp>
      <p:sp>
        <p:nvSpPr>
          <p:cNvPr id="5" name="Footer Placeholder 4"/>
          <p:cNvSpPr>
            <a:spLocks noGrp="1"/>
          </p:cNvSpPr>
          <p:nvPr>
            <p:ph type="ftr" sz="quarter" idx="11"/>
          </p:nvPr>
        </p:nvSpPr>
        <p:spPr/>
        <p:txBody>
          <a:bodyPr/>
          <a:lstStyle/>
          <a:p>
            <a:r>
              <a:rPr lang="en-US" b="1" smtClean="0"/>
              <a:t>DYCD</a:t>
            </a:r>
            <a:r>
              <a:rPr lang="en-US" smtClean="0"/>
              <a:t> CAPACITY </a:t>
            </a:r>
            <a:r>
              <a:rPr lang="en-US" b="1" smtClean="0"/>
              <a:t>BUILDING</a:t>
            </a:r>
            <a:r>
              <a:rPr lang="en-US" smtClean="0"/>
              <a:t> &amp; PROFESSIONAL DEVELOPMENT</a:t>
            </a:r>
            <a:endParaRPr lang="en-US" dirty="0"/>
          </a:p>
        </p:txBody>
      </p:sp>
    </p:spTree>
    <p:extLst>
      <p:ext uri="{BB962C8B-B14F-4D97-AF65-F5344CB8AC3E}">
        <p14:creationId xmlns:p14="http://schemas.microsoft.com/office/powerpoint/2010/main" val="3826430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14400" y="76200"/>
            <a:ext cx="8229600" cy="1143000"/>
          </a:xfrm>
        </p:spPr>
        <p:txBody>
          <a:bodyPr>
            <a:normAutofit fontScale="90000"/>
          </a:bodyPr>
          <a:lstStyle/>
          <a:p>
            <a:pPr algn="ctr"/>
            <a:r>
              <a:rPr lang="en-US" altLang="en-US" dirty="0" smtClean="0">
                <a:solidFill>
                  <a:schemeClr val="bg1"/>
                </a:solidFill>
              </a:rPr>
              <a:t>How does DYCD define capacity building?</a:t>
            </a:r>
          </a:p>
        </p:txBody>
      </p:sp>
      <p:sp>
        <p:nvSpPr>
          <p:cNvPr id="12291" name="Content Placeholder 2"/>
          <p:cNvSpPr>
            <a:spLocks noGrp="1"/>
          </p:cNvSpPr>
          <p:nvPr>
            <p:ph idx="1"/>
          </p:nvPr>
        </p:nvSpPr>
        <p:spPr/>
        <p:txBody>
          <a:bodyPr>
            <a:normAutofit/>
          </a:bodyPr>
          <a:lstStyle/>
          <a:p>
            <a:pPr marL="0" indent="0">
              <a:buFont typeface="Times" pitchFamily="18" charset="0"/>
              <a:buNone/>
            </a:pPr>
            <a:r>
              <a:rPr lang="en-US" altLang="en-US" sz="2400" dirty="0" smtClean="0">
                <a:solidFill>
                  <a:schemeClr val="tx1"/>
                </a:solidFill>
                <a:latin typeface="Futura Bk"/>
              </a:rPr>
              <a:t>Capacity building is as any activity, such as strategic planning, board development, or improvements in program practices or technology, that increases an organization’s program outcomes or sustainability.</a:t>
            </a:r>
          </a:p>
        </p:txBody>
      </p:sp>
      <p:sp>
        <p:nvSpPr>
          <p:cNvPr id="6148" name="Slide Number Placeholder 3"/>
          <p:cNvSpPr>
            <a:spLocks noGrp="1"/>
          </p:cNvSpPr>
          <p:nvPr>
            <p:ph type="sldNum"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ACF585ED-DACA-484B-8CF7-A0E8D8560AF1}" type="slidenum">
              <a:rPr lang="en-US" altLang="en-US" smtClean="0">
                <a:solidFill>
                  <a:prstClr val="black"/>
                </a:solidFill>
              </a:rPr>
              <a:pPr eaLnBrk="1" hangingPunct="1">
                <a:defRPr/>
              </a:pPr>
              <a:t>13</a:t>
            </a:fld>
            <a:endParaRPr lang="en-US" altLang="en-US" smtClean="0">
              <a:solidFill>
                <a:prstClr val="black"/>
              </a:solidFill>
            </a:endParaRPr>
          </a:p>
        </p:txBody>
      </p:sp>
    </p:spTree>
    <p:extLst>
      <p:ext uri="{BB962C8B-B14F-4D97-AF65-F5344CB8AC3E}">
        <p14:creationId xmlns:p14="http://schemas.microsoft.com/office/powerpoint/2010/main" val="3670956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solidFill>
                  <a:schemeClr val="bg1"/>
                </a:solidFill>
              </a:rPr>
              <a:t>Capacity </a:t>
            </a:r>
            <a:r>
              <a:rPr lang="en-US" altLang="en-US" sz="3600" dirty="0" smtClean="0">
                <a:solidFill>
                  <a:schemeClr val="bg1"/>
                </a:solidFill>
              </a:rPr>
              <a:t>Building</a:t>
            </a:r>
            <a:r>
              <a:rPr lang="en-US" altLang="en-US" dirty="0" smtClean="0">
                <a:solidFill>
                  <a:schemeClr val="bg1"/>
                </a:solidFill>
              </a:rPr>
              <a:t> Mission</a:t>
            </a:r>
          </a:p>
        </p:txBody>
      </p:sp>
      <p:sp>
        <p:nvSpPr>
          <p:cNvPr id="4" name="Slide Number Placeholder 3"/>
          <p:cNvSpPr>
            <a:spLocks noGrp="1"/>
          </p:cNvSpPr>
          <p:nvPr>
            <p:ph type="sldNum" sz="quarter" idx="12"/>
          </p:nvPr>
        </p:nvSpPr>
        <p:spPr/>
        <p:txBody>
          <a:bodyPr/>
          <a:lstStyle/>
          <a:p>
            <a:pPr>
              <a:defRPr/>
            </a:pPr>
            <a:fld id="{B30A88DD-273A-478C-A5CD-E482DCC96BB5}" type="slidenum">
              <a:rPr lang="en-US" altLang="en-US" smtClean="0"/>
              <a:pPr>
                <a:defRPr/>
              </a:pPr>
              <a:t>14</a:t>
            </a:fld>
            <a:endParaRPr lang="en-US" altLang="en-US"/>
          </a:p>
        </p:txBody>
      </p:sp>
      <p:sp>
        <p:nvSpPr>
          <p:cNvPr id="9220" name="TextBox 5"/>
          <p:cNvSpPr txBox="1">
            <a:spLocks noChangeArrowheads="1"/>
          </p:cNvSpPr>
          <p:nvPr/>
        </p:nvSpPr>
        <p:spPr bwMode="auto">
          <a:xfrm>
            <a:off x="914400" y="1752600"/>
            <a:ext cx="7620000" cy="376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65000"/>
              <a:buFont typeface="Times" pitchFamily="18" charset="0"/>
              <a:buChar char="•"/>
              <a:defRPr sz="3000">
                <a:solidFill>
                  <a:schemeClr val="tx1"/>
                </a:solidFill>
                <a:latin typeface="Berlin Sans FB" pitchFamily="34" charset="0"/>
              </a:defRPr>
            </a:lvl1pPr>
            <a:lvl2pPr marL="742950" indent="-285750" eaLnBrk="0" hangingPunct="0">
              <a:spcBef>
                <a:spcPct val="20000"/>
              </a:spcBef>
              <a:buClr>
                <a:schemeClr val="tx1"/>
              </a:buClr>
              <a:buSzPct val="60000"/>
              <a:buFont typeface="Times" pitchFamily="18" charset="0"/>
              <a:buChar char="•"/>
              <a:defRPr sz="2600">
                <a:solidFill>
                  <a:schemeClr val="tx1"/>
                </a:solidFill>
                <a:latin typeface="Berlin Sans FB" pitchFamily="34" charset="0"/>
              </a:defRPr>
            </a:lvl2pPr>
            <a:lvl3pPr marL="1143000" indent="-228600" eaLnBrk="0" hangingPunct="0">
              <a:spcBef>
                <a:spcPct val="20000"/>
              </a:spcBef>
              <a:buClr>
                <a:schemeClr val="tx1"/>
              </a:buClr>
              <a:buSzPct val="65000"/>
              <a:buFont typeface="Times" pitchFamily="18" charset="0"/>
              <a:buChar char="•"/>
              <a:defRPr sz="2200">
                <a:solidFill>
                  <a:schemeClr val="tx1"/>
                </a:solidFill>
                <a:latin typeface="Berlin Sans FB" pitchFamily="34" charset="0"/>
              </a:defRPr>
            </a:lvl3pPr>
            <a:lvl4pPr marL="1600200" indent="-228600" eaLnBrk="0" hangingPunct="0">
              <a:spcBef>
                <a:spcPct val="20000"/>
              </a:spcBef>
              <a:buClr>
                <a:schemeClr val="tx1"/>
              </a:buClr>
              <a:buSzPct val="70000"/>
              <a:buFont typeface="Times" pitchFamily="18" charset="0"/>
              <a:buChar char="•"/>
              <a:defRPr sz="2000">
                <a:solidFill>
                  <a:schemeClr val="tx1"/>
                </a:solidFill>
                <a:latin typeface="Berlin Sans FB" pitchFamily="34" charset="0"/>
              </a:defRPr>
            </a:lvl4pPr>
            <a:lvl5pPr marL="2057400" indent="-228600" eaLnBrk="0" hangingPunct="0">
              <a:spcBef>
                <a:spcPct val="20000"/>
              </a:spcBef>
              <a:buClr>
                <a:schemeClr val="tx1"/>
              </a:buClr>
              <a:buSzPct val="75000"/>
              <a:buFont typeface="Times" pitchFamily="18" charset="0"/>
              <a:buChar char="•"/>
              <a:defRPr sz="2000">
                <a:solidFill>
                  <a:schemeClr val="tx1"/>
                </a:solidFill>
                <a:latin typeface="Berlin Sans FB" pitchFamily="34" charset="0"/>
              </a:defRPr>
            </a:lvl5pPr>
            <a:lvl6pPr marL="2514600" indent="-228600" eaLnBrk="0" fontAlgn="base" hangingPunct="0">
              <a:spcBef>
                <a:spcPct val="20000"/>
              </a:spcBef>
              <a:spcAft>
                <a:spcPct val="0"/>
              </a:spcAft>
              <a:buClr>
                <a:schemeClr val="tx1"/>
              </a:buClr>
              <a:buSzPct val="75000"/>
              <a:buFont typeface="Times" pitchFamily="18" charset="0"/>
              <a:buChar char="•"/>
              <a:defRPr sz="2000">
                <a:solidFill>
                  <a:schemeClr val="tx1"/>
                </a:solidFill>
                <a:latin typeface="Berlin Sans FB" pitchFamily="34" charset="0"/>
              </a:defRPr>
            </a:lvl6pPr>
            <a:lvl7pPr marL="2971800" indent="-228600" eaLnBrk="0" fontAlgn="base" hangingPunct="0">
              <a:spcBef>
                <a:spcPct val="20000"/>
              </a:spcBef>
              <a:spcAft>
                <a:spcPct val="0"/>
              </a:spcAft>
              <a:buClr>
                <a:schemeClr val="tx1"/>
              </a:buClr>
              <a:buSzPct val="75000"/>
              <a:buFont typeface="Times" pitchFamily="18" charset="0"/>
              <a:buChar char="•"/>
              <a:defRPr sz="2000">
                <a:solidFill>
                  <a:schemeClr val="tx1"/>
                </a:solidFill>
                <a:latin typeface="Berlin Sans FB" pitchFamily="34" charset="0"/>
              </a:defRPr>
            </a:lvl7pPr>
            <a:lvl8pPr marL="3429000" indent="-228600" eaLnBrk="0" fontAlgn="base" hangingPunct="0">
              <a:spcBef>
                <a:spcPct val="20000"/>
              </a:spcBef>
              <a:spcAft>
                <a:spcPct val="0"/>
              </a:spcAft>
              <a:buClr>
                <a:schemeClr val="tx1"/>
              </a:buClr>
              <a:buSzPct val="75000"/>
              <a:buFont typeface="Times" pitchFamily="18" charset="0"/>
              <a:buChar char="•"/>
              <a:defRPr sz="2000">
                <a:solidFill>
                  <a:schemeClr val="tx1"/>
                </a:solidFill>
                <a:latin typeface="Berlin Sans FB" pitchFamily="34" charset="0"/>
              </a:defRPr>
            </a:lvl8pPr>
            <a:lvl9pPr marL="3886200" indent="-228600" eaLnBrk="0" fontAlgn="base" hangingPunct="0">
              <a:spcBef>
                <a:spcPct val="20000"/>
              </a:spcBef>
              <a:spcAft>
                <a:spcPct val="0"/>
              </a:spcAft>
              <a:buClr>
                <a:schemeClr val="tx1"/>
              </a:buClr>
              <a:buSzPct val="75000"/>
              <a:buFont typeface="Times" pitchFamily="18" charset="0"/>
              <a:buChar char="•"/>
              <a:defRPr sz="2000">
                <a:solidFill>
                  <a:schemeClr val="tx1"/>
                </a:solidFill>
                <a:latin typeface="Berlin Sans FB" pitchFamily="34" charset="0"/>
              </a:defRPr>
            </a:lvl9pPr>
          </a:lstStyle>
          <a:p>
            <a:pPr eaLnBrk="1" hangingPunct="1">
              <a:spcBef>
                <a:spcPct val="0"/>
              </a:spcBef>
              <a:buClrTx/>
              <a:buSzTx/>
              <a:buFontTx/>
              <a:buNone/>
            </a:pPr>
            <a:r>
              <a:rPr lang="en-US" altLang="en-US" sz="1800" dirty="0">
                <a:solidFill>
                  <a:prstClr val="black"/>
                </a:solidFill>
                <a:latin typeface="Futura Bk"/>
              </a:rPr>
              <a:t>The mission of the Capacity Building unit is to strengthen the capacity of DYCD-funded community-based organizations to ensure that youth and families receive high quality, effective services</a:t>
            </a:r>
          </a:p>
          <a:p>
            <a:pPr eaLnBrk="1" hangingPunct="1">
              <a:spcBef>
                <a:spcPct val="0"/>
              </a:spcBef>
              <a:buClrTx/>
              <a:buSzTx/>
              <a:buFontTx/>
              <a:buNone/>
            </a:pPr>
            <a:endParaRPr lang="en-US" altLang="en-US" sz="1800" dirty="0">
              <a:solidFill>
                <a:prstClr val="black"/>
              </a:solidFill>
              <a:latin typeface="Futura Bk"/>
              <a:ea typeface="Calibri" pitchFamily="34" charset="0"/>
              <a:cs typeface="Times New Roman" pitchFamily="18" charset="0"/>
            </a:endParaRPr>
          </a:p>
          <a:p>
            <a:pPr eaLnBrk="1" hangingPunct="1">
              <a:lnSpc>
                <a:spcPct val="115000"/>
              </a:lnSpc>
              <a:spcBef>
                <a:spcPct val="0"/>
              </a:spcBef>
              <a:buClrTx/>
              <a:buSzTx/>
              <a:buFontTx/>
              <a:buNone/>
            </a:pPr>
            <a:r>
              <a:rPr lang="en-US" altLang="en-US" sz="1800" dirty="0">
                <a:solidFill>
                  <a:prstClr val="black"/>
                </a:solidFill>
                <a:latin typeface="Futura Bk"/>
              </a:rPr>
              <a:t>The population eligible to receive services are all DYCD- funded organizations</a:t>
            </a:r>
          </a:p>
          <a:p>
            <a:pPr algn="ctr" eaLnBrk="1" hangingPunct="1">
              <a:lnSpc>
                <a:spcPct val="115000"/>
              </a:lnSpc>
              <a:spcBef>
                <a:spcPct val="0"/>
              </a:spcBef>
              <a:buClrTx/>
              <a:buSzTx/>
              <a:buFontTx/>
              <a:buNone/>
            </a:pPr>
            <a:r>
              <a:rPr lang="en-US" altLang="en-US" sz="800" dirty="0">
                <a:solidFill>
                  <a:prstClr val="black"/>
                </a:solidFill>
                <a:latin typeface="Futura Bk"/>
              </a:rPr>
              <a:t> </a:t>
            </a:r>
            <a:endParaRPr lang="en-US" altLang="en-US" sz="1800" dirty="0">
              <a:solidFill>
                <a:prstClr val="black"/>
              </a:solidFill>
              <a:latin typeface="Futura Bk"/>
            </a:endParaRPr>
          </a:p>
          <a:p>
            <a:pPr eaLnBrk="1" hangingPunct="1">
              <a:lnSpc>
                <a:spcPct val="115000"/>
              </a:lnSpc>
              <a:spcBef>
                <a:spcPct val="0"/>
              </a:spcBef>
              <a:buClrTx/>
              <a:buSzTx/>
              <a:buFontTx/>
              <a:buNone/>
            </a:pPr>
            <a:r>
              <a:rPr lang="en-US" altLang="en-US" sz="1800" dirty="0">
                <a:solidFill>
                  <a:prstClr val="black"/>
                </a:solidFill>
                <a:latin typeface="Futura Bk"/>
              </a:rPr>
              <a:t>The population targeted to receive intensive services are DYCD-funded organizations ready, willing and able to benefit from capacity-building services</a:t>
            </a:r>
          </a:p>
          <a:p>
            <a:pPr eaLnBrk="1" hangingPunct="1">
              <a:spcBef>
                <a:spcPct val="0"/>
              </a:spcBef>
              <a:buClrTx/>
              <a:buSzTx/>
              <a:buFontTx/>
              <a:buNone/>
            </a:pPr>
            <a:endParaRPr lang="en-US" altLang="en-US" sz="1800" dirty="0">
              <a:solidFill>
                <a:prstClr val="black"/>
              </a:solidFill>
              <a:latin typeface="Futura Bk"/>
            </a:endParaRPr>
          </a:p>
          <a:p>
            <a:pPr eaLnBrk="1" hangingPunct="1">
              <a:spcBef>
                <a:spcPct val="0"/>
              </a:spcBef>
              <a:buClrTx/>
              <a:buSzTx/>
              <a:buFontTx/>
              <a:buNone/>
            </a:pPr>
            <a:endParaRPr lang="en-US" altLang="en-US" sz="1800" dirty="0">
              <a:solidFill>
                <a:prstClr val="black"/>
              </a:solidFill>
              <a:latin typeface="Futura Bk"/>
            </a:endParaRPr>
          </a:p>
        </p:txBody>
      </p:sp>
    </p:spTree>
    <p:extLst>
      <p:ext uri="{BB962C8B-B14F-4D97-AF65-F5344CB8AC3E}">
        <p14:creationId xmlns:p14="http://schemas.microsoft.com/office/powerpoint/2010/main" val="2998025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solidFill>
                  <a:schemeClr val="bg1"/>
                </a:solidFill>
              </a:rPr>
              <a:t>Capacity Building Goals</a:t>
            </a:r>
          </a:p>
        </p:txBody>
      </p:sp>
      <p:sp>
        <p:nvSpPr>
          <p:cNvPr id="10243" name="Content Placeholder 2"/>
          <p:cNvSpPr>
            <a:spLocks noGrp="1"/>
          </p:cNvSpPr>
          <p:nvPr>
            <p:ph idx="1"/>
          </p:nvPr>
        </p:nvSpPr>
        <p:spPr>
          <a:xfrm>
            <a:off x="838200" y="1828800"/>
            <a:ext cx="7772400" cy="4525963"/>
          </a:xfrm>
        </p:spPr>
        <p:txBody>
          <a:bodyPr>
            <a:normAutofit/>
          </a:bodyPr>
          <a:lstStyle/>
          <a:p>
            <a:r>
              <a:rPr lang="en-US" altLang="en-US" sz="1800" dirty="0" smtClean="0">
                <a:solidFill>
                  <a:schemeClr val="tx1"/>
                </a:solidFill>
                <a:latin typeface="Futura Bk"/>
              </a:rPr>
              <a:t>Increase nonprofit ability to achieve positive outcomes for youth, adults, families, and communities.</a:t>
            </a:r>
          </a:p>
          <a:p>
            <a:pPr marL="0" indent="0">
              <a:buNone/>
            </a:pPr>
            <a:endParaRPr lang="en-US" altLang="en-US" sz="1800" dirty="0" smtClean="0">
              <a:solidFill>
                <a:schemeClr val="tx1"/>
              </a:solidFill>
              <a:latin typeface="Futura Bk"/>
            </a:endParaRPr>
          </a:p>
          <a:p>
            <a:r>
              <a:rPr lang="en-US" altLang="en-US" sz="1800" dirty="0" smtClean="0">
                <a:solidFill>
                  <a:schemeClr val="tx1"/>
                </a:solidFill>
                <a:latin typeface="Futura Bk"/>
              </a:rPr>
              <a:t>To support organizational development and continuous quality improvement through the adoption of exemplary management practices and data-informed decision-making.</a:t>
            </a:r>
          </a:p>
          <a:p>
            <a:endParaRPr lang="en-US" altLang="en-US" sz="2400" dirty="0" smtClean="0">
              <a:solidFill>
                <a:schemeClr val="tx1"/>
              </a:solidFill>
              <a:latin typeface="Futura Bk"/>
            </a:endParaRPr>
          </a:p>
        </p:txBody>
      </p:sp>
      <p:sp>
        <p:nvSpPr>
          <p:cNvPr id="7172" name="Slide Number Placeholder 3"/>
          <p:cNvSpPr>
            <a:spLocks noGrp="1"/>
          </p:cNvSpPr>
          <p:nvPr>
            <p:ph type="sldNum"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D0907606-049D-4F5A-A801-1FDD7497CA4D}" type="slidenum">
              <a:rPr lang="en-US" altLang="en-US" smtClean="0">
                <a:solidFill>
                  <a:prstClr val="black"/>
                </a:solidFill>
              </a:rPr>
              <a:pPr eaLnBrk="1" hangingPunct="1">
                <a:defRPr/>
              </a:pPr>
              <a:t>15</a:t>
            </a:fld>
            <a:endParaRPr lang="en-US" altLang="en-US" smtClean="0">
              <a:solidFill>
                <a:prstClr val="black"/>
              </a:solidFill>
            </a:endParaRPr>
          </a:p>
        </p:txBody>
      </p:sp>
    </p:spTree>
    <p:extLst>
      <p:ext uri="{BB962C8B-B14F-4D97-AF65-F5344CB8AC3E}">
        <p14:creationId xmlns:p14="http://schemas.microsoft.com/office/powerpoint/2010/main" val="3489201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457200" y="1570038"/>
            <a:ext cx="8229600" cy="3459162"/>
          </a:xfrm>
        </p:spPr>
        <p:txBody>
          <a:bodyPr>
            <a:normAutofit fontScale="55000" lnSpcReduction="20000"/>
          </a:bodyPr>
          <a:lstStyle/>
          <a:p>
            <a:r>
              <a:rPr lang="en-US" altLang="en-US" b="1" dirty="0" smtClean="0">
                <a:solidFill>
                  <a:schemeClr val="tx1"/>
                </a:solidFill>
                <a:latin typeface="Futura Bk"/>
              </a:rPr>
              <a:t>Types of Capacity Building supported:</a:t>
            </a:r>
          </a:p>
          <a:p>
            <a:pPr lvl="1"/>
            <a:r>
              <a:rPr lang="en-US" altLang="en-US" sz="3300" dirty="0" smtClean="0">
                <a:solidFill>
                  <a:schemeClr val="tx1"/>
                </a:solidFill>
                <a:latin typeface="Futura Bk"/>
              </a:rPr>
              <a:t>Coaching </a:t>
            </a:r>
          </a:p>
          <a:p>
            <a:pPr lvl="1"/>
            <a:r>
              <a:rPr lang="en-US" altLang="en-US" sz="3300" dirty="0" smtClean="0">
                <a:solidFill>
                  <a:schemeClr val="tx1"/>
                </a:solidFill>
                <a:latin typeface="Futura Bk"/>
              </a:rPr>
              <a:t>Consulting</a:t>
            </a:r>
          </a:p>
          <a:p>
            <a:pPr lvl="1"/>
            <a:r>
              <a:rPr lang="en-US" altLang="en-US" sz="3300" dirty="0" smtClean="0">
                <a:solidFill>
                  <a:schemeClr val="tx1"/>
                </a:solidFill>
                <a:latin typeface="Futura Bk"/>
              </a:rPr>
              <a:t>Training</a:t>
            </a:r>
          </a:p>
          <a:p>
            <a:pPr lvl="1"/>
            <a:r>
              <a:rPr lang="en-US" altLang="en-US" sz="3300" dirty="0" smtClean="0">
                <a:solidFill>
                  <a:schemeClr val="tx1"/>
                </a:solidFill>
                <a:latin typeface="Futura Bk"/>
              </a:rPr>
              <a:t>Conferences</a:t>
            </a:r>
          </a:p>
          <a:p>
            <a:pPr lvl="1"/>
            <a:r>
              <a:rPr lang="en-US" altLang="en-US" sz="3300" dirty="0" smtClean="0">
                <a:solidFill>
                  <a:schemeClr val="tx1"/>
                </a:solidFill>
                <a:latin typeface="Futura Bk"/>
              </a:rPr>
              <a:t>Publications</a:t>
            </a:r>
          </a:p>
          <a:p>
            <a:pPr lvl="1"/>
            <a:endParaRPr lang="en-US" altLang="en-US" sz="2200" dirty="0" smtClean="0">
              <a:solidFill>
                <a:schemeClr val="tx1"/>
              </a:solidFill>
              <a:latin typeface="Futura Bk"/>
            </a:endParaRPr>
          </a:p>
          <a:p>
            <a:pPr marL="457200" lvl="1" indent="0">
              <a:buNone/>
            </a:pPr>
            <a:endParaRPr lang="en-US" altLang="en-US" sz="2200" dirty="0" smtClean="0">
              <a:solidFill>
                <a:schemeClr val="tx1"/>
              </a:solidFill>
              <a:latin typeface="Futura Bk"/>
            </a:endParaRPr>
          </a:p>
          <a:p>
            <a:r>
              <a:rPr lang="en-US" altLang="en-US" b="1" dirty="0" smtClean="0">
                <a:solidFill>
                  <a:schemeClr val="tx1"/>
                </a:solidFill>
                <a:latin typeface="Futura Bk"/>
              </a:rPr>
              <a:t>Also facilitates:  </a:t>
            </a:r>
          </a:p>
          <a:p>
            <a:pPr lvl="1"/>
            <a:r>
              <a:rPr lang="en-US" altLang="en-US" sz="3300" dirty="0" smtClean="0">
                <a:solidFill>
                  <a:schemeClr val="tx1"/>
                </a:solidFill>
                <a:latin typeface="Futura Bk"/>
              </a:rPr>
              <a:t>Family Development Training &amp; Credentialing (FDC) Training</a:t>
            </a:r>
          </a:p>
          <a:p>
            <a:pPr lvl="1"/>
            <a:r>
              <a:rPr lang="en-US" altLang="en-US" sz="3300" dirty="0" smtClean="0">
                <a:solidFill>
                  <a:schemeClr val="tx1"/>
                </a:solidFill>
                <a:latin typeface="Futura Bk"/>
              </a:rPr>
              <a:t>Cultivating Curiosity initiatives</a:t>
            </a:r>
          </a:p>
          <a:p>
            <a:pPr lvl="1"/>
            <a:r>
              <a:rPr lang="en-US" altLang="en-US" sz="3300" dirty="0" smtClean="0">
                <a:solidFill>
                  <a:schemeClr val="tx1"/>
                </a:solidFill>
                <a:latin typeface="Futura Bk"/>
              </a:rPr>
              <a:t>College-based Partnerships </a:t>
            </a:r>
          </a:p>
          <a:p>
            <a:pPr lvl="1"/>
            <a:r>
              <a:rPr lang="en-US" altLang="en-US" sz="3300" dirty="0" smtClean="0">
                <a:solidFill>
                  <a:schemeClr val="tx1"/>
                </a:solidFill>
                <a:latin typeface="Futura Bk"/>
              </a:rPr>
              <a:t>Training to various DYCD units</a:t>
            </a:r>
          </a:p>
          <a:p>
            <a:endParaRPr lang="en-US" altLang="en-US" sz="2600" dirty="0" smtClean="0">
              <a:solidFill>
                <a:schemeClr val="tx1"/>
              </a:solidFill>
              <a:latin typeface="Futura Bk"/>
            </a:endParaRPr>
          </a:p>
        </p:txBody>
      </p:sp>
      <p:sp>
        <p:nvSpPr>
          <p:cNvPr id="5123" name="Slide Number Placeholder 3"/>
          <p:cNvSpPr>
            <a:spLocks noGrp="1"/>
          </p:cNvSpPr>
          <p:nvPr>
            <p:ph type="sldNum" sz="quarter" idx="12"/>
          </p:nvPr>
        </p:nvSpPr>
        <p:spPr/>
        <p:txBody>
          <a:bodyPr/>
          <a:lstStyle>
            <a:lvl1pPr eaLnBrk="0" hangingPunct="0">
              <a:spcBef>
                <a:spcPct val="20000"/>
              </a:spcBef>
              <a:buClr>
                <a:schemeClr val="tx1"/>
              </a:buClr>
              <a:buSzPct val="65000"/>
              <a:buFont typeface="Times" pitchFamily="18" charset="0"/>
              <a:buChar char="•"/>
              <a:defRPr sz="3000">
                <a:solidFill>
                  <a:schemeClr val="tx1"/>
                </a:solidFill>
                <a:latin typeface="Berlin Sans FB" pitchFamily="34" charset="0"/>
              </a:defRPr>
            </a:lvl1pPr>
            <a:lvl2pPr marL="742950" indent="-285750" eaLnBrk="0" hangingPunct="0">
              <a:spcBef>
                <a:spcPct val="20000"/>
              </a:spcBef>
              <a:buClr>
                <a:schemeClr val="tx1"/>
              </a:buClr>
              <a:buSzPct val="60000"/>
              <a:buFont typeface="Times" pitchFamily="18" charset="0"/>
              <a:buChar char="•"/>
              <a:defRPr sz="2600">
                <a:solidFill>
                  <a:schemeClr val="tx1"/>
                </a:solidFill>
                <a:latin typeface="Berlin Sans FB" pitchFamily="34" charset="0"/>
              </a:defRPr>
            </a:lvl2pPr>
            <a:lvl3pPr marL="1143000" indent="-228600" eaLnBrk="0" hangingPunct="0">
              <a:spcBef>
                <a:spcPct val="20000"/>
              </a:spcBef>
              <a:buClr>
                <a:schemeClr val="tx1"/>
              </a:buClr>
              <a:buSzPct val="65000"/>
              <a:buFont typeface="Times" pitchFamily="18" charset="0"/>
              <a:buChar char="•"/>
              <a:defRPr sz="2200">
                <a:solidFill>
                  <a:schemeClr val="tx1"/>
                </a:solidFill>
                <a:latin typeface="Berlin Sans FB" pitchFamily="34" charset="0"/>
              </a:defRPr>
            </a:lvl3pPr>
            <a:lvl4pPr marL="1600200" indent="-228600" eaLnBrk="0" hangingPunct="0">
              <a:spcBef>
                <a:spcPct val="20000"/>
              </a:spcBef>
              <a:buClr>
                <a:schemeClr val="tx1"/>
              </a:buClr>
              <a:buSzPct val="70000"/>
              <a:buFont typeface="Times" pitchFamily="18" charset="0"/>
              <a:buChar char="•"/>
              <a:defRPr sz="2000">
                <a:solidFill>
                  <a:schemeClr val="tx1"/>
                </a:solidFill>
                <a:latin typeface="Berlin Sans FB" pitchFamily="34" charset="0"/>
              </a:defRPr>
            </a:lvl4pPr>
            <a:lvl5pPr marL="2057400" indent="-228600" eaLnBrk="0" hangingPunct="0">
              <a:spcBef>
                <a:spcPct val="20000"/>
              </a:spcBef>
              <a:buClr>
                <a:schemeClr val="tx1"/>
              </a:buClr>
              <a:buSzPct val="75000"/>
              <a:buFont typeface="Times" pitchFamily="18" charset="0"/>
              <a:buChar char="•"/>
              <a:defRPr sz="2000">
                <a:solidFill>
                  <a:schemeClr val="tx1"/>
                </a:solidFill>
                <a:latin typeface="Berlin Sans FB" pitchFamily="34" charset="0"/>
              </a:defRPr>
            </a:lvl5pPr>
            <a:lvl6pPr marL="2514600" indent="-228600" eaLnBrk="0" fontAlgn="base" hangingPunct="0">
              <a:spcBef>
                <a:spcPct val="20000"/>
              </a:spcBef>
              <a:spcAft>
                <a:spcPct val="0"/>
              </a:spcAft>
              <a:buClr>
                <a:schemeClr val="tx1"/>
              </a:buClr>
              <a:buSzPct val="75000"/>
              <a:buFont typeface="Times" pitchFamily="18" charset="0"/>
              <a:buChar char="•"/>
              <a:defRPr sz="2000">
                <a:solidFill>
                  <a:schemeClr val="tx1"/>
                </a:solidFill>
                <a:latin typeface="Berlin Sans FB" pitchFamily="34" charset="0"/>
              </a:defRPr>
            </a:lvl6pPr>
            <a:lvl7pPr marL="2971800" indent="-228600" eaLnBrk="0" fontAlgn="base" hangingPunct="0">
              <a:spcBef>
                <a:spcPct val="20000"/>
              </a:spcBef>
              <a:spcAft>
                <a:spcPct val="0"/>
              </a:spcAft>
              <a:buClr>
                <a:schemeClr val="tx1"/>
              </a:buClr>
              <a:buSzPct val="75000"/>
              <a:buFont typeface="Times" pitchFamily="18" charset="0"/>
              <a:buChar char="•"/>
              <a:defRPr sz="2000">
                <a:solidFill>
                  <a:schemeClr val="tx1"/>
                </a:solidFill>
                <a:latin typeface="Berlin Sans FB" pitchFamily="34" charset="0"/>
              </a:defRPr>
            </a:lvl7pPr>
            <a:lvl8pPr marL="3429000" indent="-228600" eaLnBrk="0" fontAlgn="base" hangingPunct="0">
              <a:spcBef>
                <a:spcPct val="20000"/>
              </a:spcBef>
              <a:spcAft>
                <a:spcPct val="0"/>
              </a:spcAft>
              <a:buClr>
                <a:schemeClr val="tx1"/>
              </a:buClr>
              <a:buSzPct val="75000"/>
              <a:buFont typeface="Times" pitchFamily="18" charset="0"/>
              <a:buChar char="•"/>
              <a:defRPr sz="2000">
                <a:solidFill>
                  <a:schemeClr val="tx1"/>
                </a:solidFill>
                <a:latin typeface="Berlin Sans FB" pitchFamily="34" charset="0"/>
              </a:defRPr>
            </a:lvl8pPr>
            <a:lvl9pPr marL="3886200" indent="-228600" eaLnBrk="0" fontAlgn="base" hangingPunct="0">
              <a:spcBef>
                <a:spcPct val="20000"/>
              </a:spcBef>
              <a:spcAft>
                <a:spcPct val="0"/>
              </a:spcAft>
              <a:buClr>
                <a:schemeClr val="tx1"/>
              </a:buClr>
              <a:buSzPct val="75000"/>
              <a:buFont typeface="Times" pitchFamily="18" charset="0"/>
              <a:buChar char="•"/>
              <a:defRPr sz="2000">
                <a:solidFill>
                  <a:schemeClr val="tx1"/>
                </a:solidFill>
                <a:latin typeface="Berlin Sans FB" pitchFamily="34" charset="0"/>
              </a:defRPr>
            </a:lvl9pPr>
          </a:lstStyle>
          <a:p>
            <a:pPr eaLnBrk="1" hangingPunct="1">
              <a:spcBef>
                <a:spcPct val="0"/>
              </a:spcBef>
              <a:buClrTx/>
              <a:buSzTx/>
              <a:buFontTx/>
              <a:buNone/>
              <a:defRPr/>
            </a:pPr>
            <a:fld id="{9E6BF72D-F617-4C8A-82F8-FEA51A2F75AB}" type="slidenum">
              <a:rPr lang="en-US" altLang="en-US" sz="1200" smtClean="0">
                <a:solidFill>
                  <a:prstClr val="black"/>
                </a:solidFill>
                <a:latin typeface="Arial" pitchFamily="34" charset="0"/>
              </a:rPr>
              <a:pPr eaLnBrk="1" hangingPunct="1">
                <a:spcBef>
                  <a:spcPct val="0"/>
                </a:spcBef>
                <a:buClrTx/>
                <a:buSzTx/>
                <a:buFontTx/>
                <a:buNone/>
                <a:defRPr/>
              </a:pPr>
              <a:t>16</a:t>
            </a:fld>
            <a:endParaRPr lang="en-US" altLang="en-US" sz="1200" smtClean="0">
              <a:solidFill>
                <a:prstClr val="black"/>
              </a:solidFill>
              <a:latin typeface="Arial" pitchFamily="34" charset="0"/>
            </a:endParaRPr>
          </a:p>
        </p:txBody>
      </p:sp>
      <p:sp>
        <p:nvSpPr>
          <p:cNvPr id="5" name="Rectangle 5"/>
          <p:cNvSpPr>
            <a:spLocks noChangeArrowheads="1"/>
          </p:cNvSpPr>
          <p:nvPr/>
        </p:nvSpPr>
        <p:spPr bwMode="auto">
          <a:xfrm>
            <a:off x="914400" y="430212"/>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rgbClr val="DCDEDE"/>
                </a:solidFill>
                <a:latin typeface="Arial" charset="0"/>
              </a:defRPr>
            </a:lvl1pPr>
            <a:lvl2pPr>
              <a:defRPr sz="2800">
                <a:solidFill>
                  <a:srgbClr val="DCDEDE"/>
                </a:solidFill>
                <a:latin typeface="Arial" charset="0"/>
              </a:defRPr>
            </a:lvl2pPr>
            <a:lvl3pPr>
              <a:defRPr sz="2800">
                <a:solidFill>
                  <a:srgbClr val="DCDEDE"/>
                </a:solidFill>
                <a:latin typeface="Arial" charset="0"/>
              </a:defRPr>
            </a:lvl3pPr>
            <a:lvl4pPr>
              <a:defRPr sz="2800">
                <a:solidFill>
                  <a:srgbClr val="DCDEDE"/>
                </a:solidFill>
                <a:latin typeface="Arial" charset="0"/>
              </a:defRPr>
            </a:lvl4pPr>
            <a:lvl5pPr>
              <a:defRPr sz="2800">
                <a:solidFill>
                  <a:srgbClr val="DCDEDE"/>
                </a:solidFill>
                <a:latin typeface="Arial" charset="0"/>
              </a:defRPr>
            </a:lvl5pPr>
            <a:lvl6pPr marL="457200" fontAlgn="base">
              <a:spcBef>
                <a:spcPct val="0"/>
              </a:spcBef>
              <a:spcAft>
                <a:spcPct val="0"/>
              </a:spcAft>
              <a:defRPr sz="2800">
                <a:solidFill>
                  <a:srgbClr val="DCDEDE"/>
                </a:solidFill>
                <a:latin typeface="Arial" charset="0"/>
              </a:defRPr>
            </a:lvl6pPr>
            <a:lvl7pPr marL="914400" fontAlgn="base">
              <a:spcBef>
                <a:spcPct val="0"/>
              </a:spcBef>
              <a:spcAft>
                <a:spcPct val="0"/>
              </a:spcAft>
              <a:defRPr sz="2800">
                <a:solidFill>
                  <a:srgbClr val="DCDEDE"/>
                </a:solidFill>
                <a:latin typeface="Arial" charset="0"/>
              </a:defRPr>
            </a:lvl7pPr>
            <a:lvl8pPr marL="1371600" fontAlgn="base">
              <a:spcBef>
                <a:spcPct val="0"/>
              </a:spcBef>
              <a:spcAft>
                <a:spcPct val="0"/>
              </a:spcAft>
              <a:defRPr sz="2800">
                <a:solidFill>
                  <a:srgbClr val="DCDEDE"/>
                </a:solidFill>
                <a:latin typeface="Arial" charset="0"/>
              </a:defRPr>
            </a:lvl8pPr>
            <a:lvl9pPr marL="1828800" fontAlgn="base">
              <a:spcBef>
                <a:spcPct val="0"/>
              </a:spcBef>
              <a:spcAft>
                <a:spcPct val="0"/>
              </a:spcAft>
              <a:defRPr sz="2800">
                <a:solidFill>
                  <a:srgbClr val="DCDEDE"/>
                </a:solidFill>
                <a:latin typeface="Arial" charset="0"/>
              </a:defRPr>
            </a:lvl9pPr>
          </a:lstStyle>
          <a:p>
            <a:pPr algn="r">
              <a:defRPr/>
            </a:pPr>
            <a:r>
              <a:rPr lang="en-US" altLang="en-US" sz="3200" dirty="0" smtClean="0">
                <a:solidFill>
                  <a:prstClr val="white"/>
                </a:solidFill>
                <a:latin typeface="Futura Bk"/>
              </a:rPr>
              <a:t>About DYCD Capacity Building</a:t>
            </a: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bwMode="auto">
          <a:xfrm>
            <a:off x="5333999" y="1828800"/>
            <a:ext cx="2371725" cy="1713865"/>
          </a:xfrm>
          <a:prstGeom prst="rect">
            <a:avLst/>
          </a:prstGeom>
          <a:ln w="28575">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46428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altLang="en-US" dirty="0" smtClean="0">
                <a:solidFill>
                  <a:schemeClr val="bg1"/>
                </a:solidFill>
              </a:rPr>
              <a:t>DYCD Capacity Building Strategies</a:t>
            </a:r>
          </a:p>
        </p:txBody>
      </p:sp>
      <p:sp>
        <p:nvSpPr>
          <p:cNvPr id="13315" name="Content Placeholder 2"/>
          <p:cNvSpPr>
            <a:spLocks noGrp="1"/>
          </p:cNvSpPr>
          <p:nvPr>
            <p:ph idx="1"/>
          </p:nvPr>
        </p:nvSpPr>
        <p:spPr/>
        <p:txBody>
          <a:bodyPr>
            <a:normAutofit/>
          </a:bodyPr>
          <a:lstStyle/>
          <a:p>
            <a:r>
              <a:rPr lang="en-US" altLang="en-US" sz="2800" dirty="0" smtClean="0">
                <a:solidFill>
                  <a:schemeClr val="tx1"/>
                </a:solidFill>
                <a:latin typeface="Futura Bk"/>
              </a:rPr>
              <a:t>Incorporating Adult Learning Principles </a:t>
            </a:r>
          </a:p>
          <a:p>
            <a:r>
              <a:rPr lang="en-US" altLang="en-US" sz="2800" dirty="0" smtClean="0">
                <a:solidFill>
                  <a:schemeClr val="tx1"/>
                </a:solidFill>
                <a:latin typeface="Futura Bk"/>
              </a:rPr>
              <a:t>Increased focus on multiple-level staff support</a:t>
            </a:r>
          </a:p>
          <a:p>
            <a:r>
              <a:rPr lang="en-US" altLang="en-US" sz="2800" dirty="0" smtClean="0">
                <a:solidFill>
                  <a:schemeClr val="tx1"/>
                </a:solidFill>
                <a:latin typeface="Futura Bk"/>
              </a:rPr>
              <a:t>Peer-learning experiences</a:t>
            </a:r>
          </a:p>
          <a:p>
            <a:r>
              <a:rPr lang="en-US" altLang="en-US" sz="2800" dirty="0" smtClean="0">
                <a:solidFill>
                  <a:schemeClr val="tx1"/>
                </a:solidFill>
                <a:latin typeface="Futura Bk"/>
              </a:rPr>
              <a:t>Strategic Partnerships</a:t>
            </a:r>
          </a:p>
          <a:p>
            <a:r>
              <a:rPr lang="en-US" altLang="en-US" sz="2800" dirty="0" smtClean="0">
                <a:solidFill>
                  <a:schemeClr val="tx1"/>
                </a:solidFill>
                <a:latin typeface="Futura Bk"/>
              </a:rPr>
              <a:t>Integration of adult learning principles</a:t>
            </a:r>
          </a:p>
          <a:p>
            <a:r>
              <a:rPr lang="en-US" altLang="en-US" sz="2800" dirty="0" smtClean="0">
                <a:solidFill>
                  <a:schemeClr val="tx1"/>
                </a:solidFill>
                <a:latin typeface="Futura Bk"/>
              </a:rPr>
              <a:t>Sector and sub-sector support</a:t>
            </a:r>
          </a:p>
          <a:p>
            <a:r>
              <a:rPr lang="en-US" altLang="en-US" sz="2800" dirty="0" smtClean="0">
                <a:solidFill>
                  <a:schemeClr val="tx1"/>
                </a:solidFill>
                <a:latin typeface="Futura Bk"/>
              </a:rPr>
              <a:t>Neighborhood based support</a:t>
            </a:r>
          </a:p>
        </p:txBody>
      </p:sp>
      <p:sp>
        <p:nvSpPr>
          <p:cNvPr id="8196" name="Slide Number Placeholder 3"/>
          <p:cNvSpPr>
            <a:spLocks noGrp="1"/>
          </p:cNvSpPr>
          <p:nvPr>
            <p:ph type="sldNum"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43490697-93BE-4B6C-8B89-0E82DFEBAB36}" type="slidenum">
              <a:rPr lang="en-US" altLang="en-US" smtClean="0">
                <a:solidFill>
                  <a:prstClr val="black"/>
                </a:solidFill>
              </a:rPr>
              <a:pPr eaLnBrk="1" hangingPunct="1">
                <a:defRPr/>
              </a:pPr>
              <a:t>17</a:t>
            </a:fld>
            <a:endParaRPr lang="en-US" altLang="en-US" smtClean="0">
              <a:solidFill>
                <a:prstClr val="black"/>
              </a:solidFill>
            </a:endParaRPr>
          </a:p>
        </p:txBody>
      </p:sp>
    </p:spTree>
    <p:extLst>
      <p:ext uri="{BB962C8B-B14F-4D97-AF65-F5344CB8AC3E}">
        <p14:creationId xmlns:p14="http://schemas.microsoft.com/office/powerpoint/2010/main" val="40270931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4E7C"/>
                </a:solidFill>
              </a:rPr>
              <a:t>RFP Content Area and</a:t>
            </a:r>
            <a:br>
              <a:rPr lang="en-US" dirty="0" smtClean="0">
                <a:solidFill>
                  <a:srgbClr val="004E7C"/>
                </a:solidFill>
              </a:rPr>
            </a:br>
            <a:r>
              <a:rPr lang="en-US" dirty="0" smtClean="0">
                <a:solidFill>
                  <a:srgbClr val="004E7C"/>
                </a:solidFill>
              </a:rPr>
              <a:t>TA Competition</a:t>
            </a:r>
            <a:br>
              <a:rPr lang="en-US" dirty="0" smtClean="0">
                <a:solidFill>
                  <a:srgbClr val="004E7C"/>
                </a:solidFill>
              </a:rPr>
            </a:br>
            <a:endParaRPr lang="en-US" dirty="0">
              <a:solidFill>
                <a:srgbClr val="004E7C"/>
              </a:solidFill>
            </a:endParaRP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6066F0F5-36F4-4A20-B5A7-1AB1EE7DC651}" type="slidenum">
              <a:rPr lang="en-US" smtClean="0"/>
              <a:pPr/>
              <a:t>18</a:t>
            </a:fld>
            <a:endParaRPr lang="en-US"/>
          </a:p>
        </p:txBody>
      </p:sp>
      <p:sp>
        <p:nvSpPr>
          <p:cNvPr id="5" name="Footer Placeholder 4"/>
          <p:cNvSpPr>
            <a:spLocks noGrp="1"/>
          </p:cNvSpPr>
          <p:nvPr>
            <p:ph type="ftr" sz="quarter" idx="11"/>
          </p:nvPr>
        </p:nvSpPr>
        <p:spPr/>
        <p:txBody>
          <a:bodyPr/>
          <a:lstStyle/>
          <a:p>
            <a:r>
              <a:rPr lang="en-US" b="1" smtClean="0"/>
              <a:t>DYCD</a:t>
            </a:r>
            <a:r>
              <a:rPr lang="en-US" smtClean="0"/>
              <a:t> CAPACITY </a:t>
            </a:r>
            <a:r>
              <a:rPr lang="en-US" b="1" smtClean="0"/>
              <a:t>BUILDING</a:t>
            </a:r>
            <a:r>
              <a:rPr lang="en-US" smtClean="0"/>
              <a:t> &amp; PROFESSIONAL DEVELOPMENT</a:t>
            </a:r>
            <a:endParaRPr lang="en-US" dirty="0"/>
          </a:p>
        </p:txBody>
      </p:sp>
    </p:spTree>
    <p:extLst>
      <p:ext uri="{BB962C8B-B14F-4D97-AF65-F5344CB8AC3E}">
        <p14:creationId xmlns:p14="http://schemas.microsoft.com/office/powerpoint/2010/main" val="13874960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bg1"/>
                </a:solidFill>
              </a:rPr>
              <a:t>TA Competition</a:t>
            </a:r>
            <a:endParaRPr lang="en-US" dirty="0">
              <a:solidFill>
                <a:schemeClr val="bg1"/>
              </a:solidFill>
            </a:endParaRPr>
          </a:p>
        </p:txBody>
      </p:sp>
      <p:sp>
        <p:nvSpPr>
          <p:cNvPr id="7" name="Content Placeholder 6"/>
          <p:cNvSpPr>
            <a:spLocks noGrp="1"/>
          </p:cNvSpPr>
          <p:nvPr>
            <p:ph idx="1"/>
          </p:nvPr>
        </p:nvSpPr>
        <p:spPr/>
        <p:txBody>
          <a:bodyPr>
            <a:normAutofit fontScale="77500" lnSpcReduction="20000"/>
          </a:bodyPr>
          <a:lstStyle/>
          <a:p>
            <a:pPr marL="0" indent="0">
              <a:buNone/>
            </a:pPr>
            <a:r>
              <a:rPr lang="en-US" dirty="0" smtClean="0">
                <a:solidFill>
                  <a:schemeClr val="tx1"/>
                </a:solidFill>
              </a:rPr>
              <a:t>Cultural Competence</a:t>
            </a:r>
          </a:p>
          <a:p>
            <a:r>
              <a:rPr lang="en-US" sz="2900" dirty="0"/>
              <a:t>The National Council for Cultural Competence (NCCC) states that culturally competent organizations:</a:t>
            </a:r>
          </a:p>
          <a:p>
            <a:r>
              <a:rPr lang="en-US" sz="2900" dirty="0" smtClean="0"/>
              <a:t>(</a:t>
            </a:r>
            <a:r>
              <a:rPr lang="en-US" sz="2900" dirty="0"/>
              <a:t>1) Have a defined set of values and principles and demonstrate behaviors, attitudes, policies, and structures that enable them to work effectively cross-culturally.</a:t>
            </a:r>
          </a:p>
          <a:p>
            <a:r>
              <a:rPr lang="en-US" sz="2900" dirty="0"/>
              <a:t>(2) Have the capacity to (a) value diversity, (b) conduct self-assessment, (c) manage the dynamics of difference, (d) acquire and institutionalize cultural knowledge, and (e) adapt to diversity and the cultural contexts of communities they serve.</a:t>
            </a:r>
          </a:p>
          <a:p>
            <a:r>
              <a:rPr lang="en-US" sz="2900" dirty="0"/>
              <a:t>(3) Incorporate the above in all aspects of policy-making, administration, practice, and service delivery and systematically involve consumers, families, and communities.</a:t>
            </a:r>
          </a:p>
          <a:p>
            <a:r>
              <a:rPr lang="en-US" sz="2900" dirty="0"/>
              <a:t>(https://nccc.georgetown.edu/foundations/frameworks.html)</a:t>
            </a:r>
          </a:p>
          <a:p>
            <a:pPr marL="0" indent="0">
              <a:buNone/>
            </a:pPr>
            <a:endParaRPr lang="en-US" sz="2900" dirty="0" smtClean="0">
              <a:solidFill>
                <a:schemeClr val="tx1"/>
              </a:solidFill>
            </a:endParaRPr>
          </a:p>
        </p:txBody>
      </p:sp>
      <p:sp>
        <p:nvSpPr>
          <p:cNvPr id="5" name="Footer Placeholder 4"/>
          <p:cNvSpPr>
            <a:spLocks noGrp="1"/>
          </p:cNvSpPr>
          <p:nvPr>
            <p:ph type="ftr" sz="quarter" idx="11"/>
          </p:nvPr>
        </p:nvSpPr>
        <p:spPr/>
        <p:txBody>
          <a:bodyPr/>
          <a:lstStyle/>
          <a:p>
            <a:r>
              <a:rPr lang="en-US" b="1" smtClean="0"/>
              <a:t>DYCD</a:t>
            </a:r>
            <a:r>
              <a:rPr lang="en-US" smtClean="0"/>
              <a:t> CAPACITY </a:t>
            </a:r>
            <a:r>
              <a:rPr lang="en-US" b="1" smtClean="0"/>
              <a:t>BUILDING</a:t>
            </a:r>
            <a:r>
              <a:rPr lang="en-US" smtClean="0"/>
              <a:t> &amp; PROFESSIONAL DEVELOPMENT</a:t>
            </a:r>
            <a:endParaRPr lang="en-US" dirty="0"/>
          </a:p>
        </p:txBody>
      </p:sp>
      <p:sp>
        <p:nvSpPr>
          <p:cNvPr id="4" name="Slide Number Placeholder 3"/>
          <p:cNvSpPr>
            <a:spLocks noGrp="1"/>
          </p:cNvSpPr>
          <p:nvPr>
            <p:ph type="sldNum" sz="quarter" idx="12"/>
          </p:nvPr>
        </p:nvSpPr>
        <p:spPr/>
        <p:txBody>
          <a:bodyPr/>
          <a:lstStyle/>
          <a:p>
            <a:fld id="{6066F0F5-36F4-4A20-B5A7-1AB1EE7DC651}" type="slidenum">
              <a:rPr lang="en-US" smtClean="0"/>
              <a:pPr/>
              <a:t>19</a:t>
            </a:fld>
            <a:endParaRPr lang="en-US"/>
          </a:p>
        </p:txBody>
      </p:sp>
    </p:spTree>
    <p:extLst>
      <p:ext uri="{BB962C8B-B14F-4D97-AF65-F5344CB8AC3E}">
        <p14:creationId xmlns:p14="http://schemas.microsoft.com/office/powerpoint/2010/main" val="2508501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xfrm>
            <a:off x="6324600" y="6248400"/>
            <a:ext cx="2133600" cy="457200"/>
          </a:xfrm>
        </p:spPr>
        <p:txBody>
          <a:bodyPr/>
          <a:lstStyle>
            <a:lvl1pPr eaLnBrk="0" hangingPunct="0">
              <a:spcBef>
                <a:spcPct val="20000"/>
              </a:spcBef>
              <a:buClr>
                <a:schemeClr val="tx1"/>
              </a:buClr>
              <a:buSzPct val="65000"/>
              <a:buFont typeface="Times" pitchFamily="18" charset="0"/>
              <a:buChar char="•"/>
              <a:defRPr sz="3000">
                <a:solidFill>
                  <a:schemeClr val="tx1"/>
                </a:solidFill>
                <a:latin typeface="Berlin Sans FB" pitchFamily="34" charset="0"/>
              </a:defRPr>
            </a:lvl1pPr>
            <a:lvl2pPr marL="742950" indent="-285750" eaLnBrk="0" hangingPunct="0">
              <a:spcBef>
                <a:spcPct val="20000"/>
              </a:spcBef>
              <a:buClr>
                <a:schemeClr val="tx1"/>
              </a:buClr>
              <a:buSzPct val="60000"/>
              <a:buFont typeface="Times" pitchFamily="18" charset="0"/>
              <a:buChar char="•"/>
              <a:defRPr sz="2600">
                <a:solidFill>
                  <a:schemeClr val="tx1"/>
                </a:solidFill>
                <a:latin typeface="Berlin Sans FB" pitchFamily="34" charset="0"/>
              </a:defRPr>
            </a:lvl2pPr>
            <a:lvl3pPr marL="1143000" indent="-228600" eaLnBrk="0" hangingPunct="0">
              <a:spcBef>
                <a:spcPct val="20000"/>
              </a:spcBef>
              <a:buClr>
                <a:schemeClr val="tx1"/>
              </a:buClr>
              <a:buSzPct val="65000"/>
              <a:buFont typeface="Times" pitchFamily="18" charset="0"/>
              <a:buChar char="•"/>
              <a:defRPr sz="2200">
                <a:solidFill>
                  <a:schemeClr val="tx1"/>
                </a:solidFill>
                <a:latin typeface="Berlin Sans FB" pitchFamily="34" charset="0"/>
              </a:defRPr>
            </a:lvl3pPr>
            <a:lvl4pPr marL="1600200" indent="-228600" eaLnBrk="0" hangingPunct="0">
              <a:spcBef>
                <a:spcPct val="20000"/>
              </a:spcBef>
              <a:buClr>
                <a:schemeClr val="tx1"/>
              </a:buClr>
              <a:buSzPct val="70000"/>
              <a:buFont typeface="Times" pitchFamily="18" charset="0"/>
              <a:buChar char="•"/>
              <a:defRPr sz="2000">
                <a:solidFill>
                  <a:schemeClr val="tx1"/>
                </a:solidFill>
                <a:latin typeface="Berlin Sans FB" pitchFamily="34" charset="0"/>
              </a:defRPr>
            </a:lvl4pPr>
            <a:lvl5pPr marL="2057400" indent="-228600" eaLnBrk="0" hangingPunct="0">
              <a:spcBef>
                <a:spcPct val="20000"/>
              </a:spcBef>
              <a:buClr>
                <a:schemeClr val="tx1"/>
              </a:buClr>
              <a:buSzPct val="75000"/>
              <a:buFont typeface="Times" pitchFamily="18" charset="0"/>
              <a:buChar char="•"/>
              <a:defRPr sz="2000">
                <a:solidFill>
                  <a:schemeClr val="tx1"/>
                </a:solidFill>
                <a:latin typeface="Berlin Sans FB" pitchFamily="34" charset="0"/>
              </a:defRPr>
            </a:lvl5pPr>
            <a:lvl6pPr marL="2514600" indent="-228600" eaLnBrk="0" fontAlgn="base" hangingPunct="0">
              <a:spcBef>
                <a:spcPct val="20000"/>
              </a:spcBef>
              <a:spcAft>
                <a:spcPct val="0"/>
              </a:spcAft>
              <a:buClr>
                <a:schemeClr val="tx1"/>
              </a:buClr>
              <a:buSzPct val="75000"/>
              <a:buFont typeface="Times" pitchFamily="18" charset="0"/>
              <a:buChar char="•"/>
              <a:defRPr sz="2000">
                <a:solidFill>
                  <a:schemeClr val="tx1"/>
                </a:solidFill>
                <a:latin typeface="Berlin Sans FB" pitchFamily="34" charset="0"/>
              </a:defRPr>
            </a:lvl6pPr>
            <a:lvl7pPr marL="2971800" indent="-228600" eaLnBrk="0" fontAlgn="base" hangingPunct="0">
              <a:spcBef>
                <a:spcPct val="20000"/>
              </a:spcBef>
              <a:spcAft>
                <a:spcPct val="0"/>
              </a:spcAft>
              <a:buClr>
                <a:schemeClr val="tx1"/>
              </a:buClr>
              <a:buSzPct val="75000"/>
              <a:buFont typeface="Times" pitchFamily="18" charset="0"/>
              <a:buChar char="•"/>
              <a:defRPr sz="2000">
                <a:solidFill>
                  <a:schemeClr val="tx1"/>
                </a:solidFill>
                <a:latin typeface="Berlin Sans FB" pitchFamily="34" charset="0"/>
              </a:defRPr>
            </a:lvl7pPr>
            <a:lvl8pPr marL="3429000" indent="-228600" eaLnBrk="0" fontAlgn="base" hangingPunct="0">
              <a:spcBef>
                <a:spcPct val="20000"/>
              </a:spcBef>
              <a:spcAft>
                <a:spcPct val="0"/>
              </a:spcAft>
              <a:buClr>
                <a:schemeClr val="tx1"/>
              </a:buClr>
              <a:buSzPct val="75000"/>
              <a:buFont typeface="Times" pitchFamily="18" charset="0"/>
              <a:buChar char="•"/>
              <a:defRPr sz="2000">
                <a:solidFill>
                  <a:schemeClr val="tx1"/>
                </a:solidFill>
                <a:latin typeface="Berlin Sans FB" pitchFamily="34" charset="0"/>
              </a:defRPr>
            </a:lvl8pPr>
            <a:lvl9pPr marL="3886200" indent="-228600" eaLnBrk="0" fontAlgn="base" hangingPunct="0">
              <a:spcBef>
                <a:spcPct val="20000"/>
              </a:spcBef>
              <a:spcAft>
                <a:spcPct val="0"/>
              </a:spcAft>
              <a:buClr>
                <a:schemeClr val="tx1"/>
              </a:buClr>
              <a:buSzPct val="75000"/>
              <a:buFont typeface="Times" pitchFamily="18" charset="0"/>
              <a:buChar char="•"/>
              <a:defRPr sz="2000">
                <a:solidFill>
                  <a:schemeClr val="tx1"/>
                </a:solidFill>
                <a:latin typeface="Berlin Sans FB" pitchFamily="34" charset="0"/>
              </a:defRPr>
            </a:lvl9pPr>
          </a:lstStyle>
          <a:p>
            <a:pPr eaLnBrk="1" hangingPunct="1">
              <a:spcBef>
                <a:spcPct val="0"/>
              </a:spcBef>
              <a:buClrTx/>
              <a:buSzTx/>
              <a:buFontTx/>
              <a:buNone/>
              <a:defRPr/>
            </a:pPr>
            <a:fld id="{0237847F-3DA8-405F-B890-8DBC1BD6E6EE}" type="slidenum">
              <a:rPr lang="en-US" altLang="en-US" sz="1200" smtClean="0">
                <a:latin typeface="Arial" pitchFamily="34" charset="0"/>
              </a:rPr>
              <a:pPr eaLnBrk="1" hangingPunct="1">
                <a:spcBef>
                  <a:spcPct val="0"/>
                </a:spcBef>
                <a:buClrTx/>
                <a:buSzTx/>
                <a:buFontTx/>
                <a:buNone/>
                <a:defRPr/>
              </a:pPr>
              <a:t>2</a:t>
            </a:fld>
            <a:endParaRPr lang="en-US" altLang="en-US" sz="1200" smtClean="0">
              <a:latin typeface="Arial" pitchFamily="34" charset="0"/>
            </a:endParaRPr>
          </a:p>
        </p:txBody>
      </p:sp>
      <p:sp>
        <p:nvSpPr>
          <p:cNvPr id="3075" name="Rectangle 4"/>
          <p:cNvSpPr>
            <a:spLocks noChangeArrowheads="1"/>
          </p:cNvSpPr>
          <p:nvPr/>
        </p:nvSpPr>
        <p:spPr bwMode="auto">
          <a:xfrm>
            <a:off x="535499"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1"/>
              </a:buClr>
              <a:buSzPct val="65000"/>
              <a:buFont typeface="Times" pitchFamily="-112" charset="0"/>
              <a:buChar char="•"/>
              <a:defRPr sz="3000">
                <a:solidFill>
                  <a:schemeClr val="tx1"/>
                </a:solidFill>
                <a:latin typeface="Berlin Sans FB" pitchFamily="34" charset="0"/>
              </a:defRPr>
            </a:lvl1pPr>
            <a:lvl2pPr marL="746125" indent="-285750" eaLnBrk="0" hangingPunct="0">
              <a:spcBef>
                <a:spcPct val="20000"/>
              </a:spcBef>
              <a:buClr>
                <a:schemeClr val="tx1"/>
              </a:buClr>
              <a:buSzPct val="60000"/>
              <a:buFont typeface="Times" pitchFamily="-112" charset="0"/>
              <a:buChar char="•"/>
              <a:defRPr sz="2600">
                <a:solidFill>
                  <a:schemeClr val="tx1"/>
                </a:solidFill>
                <a:latin typeface="Berlin Sans FB" pitchFamily="34" charset="0"/>
              </a:defRPr>
            </a:lvl2pPr>
            <a:lvl3pPr marL="684213" indent="-109538" eaLnBrk="0" hangingPunct="0">
              <a:spcBef>
                <a:spcPct val="20000"/>
              </a:spcBef>
              <a:buClr>
                <a:schemeClr val="tx1"/>
              </a:buClr>
              <a:buSzPct val="65000"/>
              <a:buFont typeface="Times" pitchFamily="-112" charset="0"/>
              <a:buChar char="•"/>
              <a:defRPr sz="2200">
                <a:solidFill>
                  <a:schemeClr val="tx1"/>
                </a:solidFill>
                <a:latin typeface="Berlin Sans FB" pitchFamily="34" charset="0"/>
              </a:defRPr>
            </a:lvl3pPr>
            <a:lvl4pPr marL="914400" indent="-115888" eaLnBrk="0" hangingPunct="0">
              <a:spcBef>
                <a:spcPct val="20000"/>
              </a:spcBef>
              <a:buClr>
                <a:schemeClr val="tx1"/>
              </a:buClr>
              <a:buSzPct val="70000"/>
              <a:buFont typeface="Times" pitchFamily="-112" charset="0"/>
              <a:buChar char="•"/>
              <a:defRPr sz="2000">
                <a:solidFill>
                  <a:schemeClr val="tx1"/>
                </a:solidFill>
                <a:latin typeface="Berlin Sans FB" pitchFamily="34" charset="0"/>
              </a:defRPr>
            </a:lvl4pPr>
            <a:lvl5pPr marL="1200150" indent="-115888" eaLnBrk="0" hangingPunct="0">
              <a:spcBef>
                <a:spcPct val="20000"/>
              </a:spcBef>
              <a:buClr>
                <a:schemeClr val="tx1"/>
              </a:buClr>
              <a:buSzPct val="75000"/>
              <a:buFont typeface="Times" pitchFamily="-112" charset="0"/>
              <a:buChar char="•"/>
              <a:defRPr sz="2000">
                <a:solidFill>
                  <a:schemeClr val="tx1"/>
                </a:solidFill>
                <a:latin typeface="Berlin Sans FB" pitchFamily="34" charset="0"/>
              </a:defRPr>
            </a:lvl5pPr>
            <a:lvl6pPr marL="1657350" indent="-115888" eaLnBrk="0" fontAlgn="base" hangingPunct="0">
              <a:spcBef>
                <a:spcPct val="20000"/>
              </a:spcBef>
              <a:spcAft>
                <a:spcPct val="0"/>
              </a:spcAft>
              <a:buClr>
                <a:schemeClr val="tx1"/>
              </a:buClr>
              <a:buSzPct val="75000"/>
              <a:buFont typeface="Times" pitchFamily="-112" charset="0"/>
              <a:buChar char="•"/>
              <a:defRPr sz="2000">
                <a:solidFill>
                  <a:schemeClr val="tx1"/>
                </a:solidFill>
                <a:latin typeface="Berlin Sans FB" pitchFamily="34" charset="0"/>
              </a:defRPr>
            </a:lvl6pPr>
            <a:lvl7pPr marL="2114550" indent="-115888" eaLnBrk="0" fontAlgn="base" hangingPunct="0">
              <a:spcBef>
                <a:spcPct val="20000"/>
              </a:spcBef>
              <a:spcAft>
                <a:spcPct val="0"/>
              </a:spcAft>
              <a:buClr>
                <a:schemeClr val="tx1"/>
              </a:buClr>
              <a:buSzPct val="75000"/>
              <a:buFont typeface="Times" pitchFamily="-112" charset="0"/>
              <a:buChar char="•"/>
              <a:defRPr sz="2000">
                <a:solidFill>
                  <a:schemeClr val="tx1"/>
                </a:solidFill>
                <a:latin typeface="Berlin Sans FB" pitchFamily="34" charset="0"/>
              </a:defRPr>
            </a:lvl7pPr>
            <a:lvl8pPr marL="2571750" indent="-115888" eaLnBrk="0" fontAlgn="base" hangingPunct="0">
              <a:spcBef>
                <a:spcPct val="20000"/>
              </a:spcBef>
              <a:spcAft>
                <a:spcPct val="0"/>
              </a:spcAft>
              <a:buClr>
                <a:schemeClr val="tx1"/>
              </a:buClr>
              <a:buSzPct val="75000"/>
              <a:buFont typeface="Times" pitchFamily="-112" charset="0"/>
              <a:buChar char="•"/>
              <a:defRPr sz="2000">
                <a:solidFill>
                  <a:schemeClr val="tx1"/>
                </a:solidFill>
                <a:latin typeface="Berlin Sans FB" pitchFamily="34" charset="0"/>
              </a:defRPr>
            </a:lvl8pPr>
            <a:lvl9pPr marL="3028950" indent="-115888" eaLnBrk="0" fontAlgn="base" hangingPunct="0">
              <a:spcBef>
                <a:spcPct val="20000"/>
              </a:spcBef>
              <a:spcAft>
                <a:spcPct val="0"/>
              </a:spcAft>
              <a:buClr>
                <a:schemeClr val="tx1"/>
              </a:buClr>
              <a:buSzPct val="75000"/>
              <a:buFont typeface="Times" pitchFamily="-112" charset="0"/>
              <a:buChar char="•"/>
              <a:defRPr sz="2000">
                <a:solidFill>
                  <a:schemeClr val="tx1"/>
                </a:solidFill>
                <a:latin typeface="Berlin Sans FB" pitchFamily="34" charset="0"/>
              </a:defRPr>
            </a:lvl9pPr>
          </a:lstStyle>
          <a:p>
            <a:pPr marL="285750" indent="-285750" eaLnBrk="1" hangingPunct="1">
              <a:spcAft>
                <a:spcPts val="1000"/>
              </a:spcAft>
              <a:buClr>
                <a:srgbClr val="009AD0"/>
              </a:buClr>
              <a:buSzPct val="75000"/>
              <a:defRPr/>
            </a:pPr>
            <a:r>
              <a:rPr lang="en-US" altLang="en-US" sz="2000" dirty="0" smtClean="0">
                <a:latin typeface="Futura Bk"/>
              </a:rPr>
              <a:t>Welcome! - </a:t>
            </a:r>
            <a:r>
              <a:rPr lang="en-US" altLang="en-US" sz="2000" dirty="0">
                <a:latin typeface="Futura Bk"/>
              </a:rPr>
              <a:t>Keith</a:t>
            </a:r>
            <a:endParaRPr lang="en-US" altLang="en-US" sz="2000" dirty="0" smtClean="0">
              <a:latin typeface="Futura Bk"/>
            </a:endParaRPr>
          </a:p>
          <a:p>
            <a:pPr marL="285750" indent="-285750" eaLnBrk="1" hangingPunct="1">
              <a:spcAft>
                <a:spcPts val="1000"/>
              </a:spcAft>
              <a:buClr>
                <a:srgbClr val="009AD0"/>
              </a:buClr>
              <a:buSzPct val="75000"/>
              <a:defRPr/>
            </a:pPr>
            <a:r>
              <a:rPr lang="en-US" altLang="en-US" sz="2000" dirty="0" smtClean="0">
                <a:latin typeface="Futura Bk"/>
              </a:rPr>
              <a:t>RFP Timeline, Requirements and Proposal Submission – Keith</a:t>
            </a:r>
          </a:p>
          <a:p>
            <a:pPr marL="285750" indent="-285750" eaLnBrk="1" hangingPunct="1">
              <a:spcAft>
                <a:spcPts val="1000"/>
              </a:spcAft>
              <a:buClr>
                <a:srgbClr val="009AD0"/>
              </a:buClr>
              <a:buSzPct val="75000"/>
              <a:defRPr/>
            </a:pPr>
            <a:r>
              <a:rPr lang="en-US" altLang="en-US" sz="2000" dirty="0" smtClean="0">
                <a:latin typeface="Futura Bk"/>
              </a:rPr>
              <a:t>Overview of Beacon </a:t>
            </a:r>
            <a:r>
              <a:rPr lang="en-US" altLang="en-US" sz="2000" dirty="0">
                <a:latin typeface="Futura Bk"/>
              </a:rPr>
              <a:t>– Wanda</a:t>
            </a:r>
          </a:p>
          <a:p>
            <a:pPr marL="285750" indent="-285750" eaLnBrk="1" hangingPunct="1">
              <a:spcAft>
                <a:spcPts val="1000"/>
              </a:spcAft>
              <a:buClr>
                <a:srgbClr val="009AD0"/>
              </a:buClr>
              <a:buSzPct val="75000"/>
              <a:defRPr/>
            </a:pPr>
            <a:r>
              <a:rPr lang="en-US" altLang="en-US" sz="2000" dirty="0" smtClean="0">
                <a:latin typeface="Futura Bk"/>
              </a:rPr>
              <a:t>About Capacity Building and RFP Content Area- Meryl</a:t>
            </a:r>
          </a:p>
          <a:p>
            <a:pPr marL="285750" indent="-285750" eaLnBrk="1" hangingPunct="1">
              <a:spcAft>
                <a:spcPts val="1000"/>
              </a:spcAft>
              <a:buClr>
                <a:srgbClr val="009AD0"/>
              </a:buClr>
              <a:buSzPct val="75000"/>
              <a:defRPr/>
            </a:pPr>
            <a:r>
              <a:rPr lang="en-US" altLang="en-US" sz="2000" dirty="0" smtClean="0">
                <a:latin typeface="Futura Bk"/>
              </a:rPr>
              <a:t>Post </a:t>
            </a:r>
            <a:r>
              <a:rPr lang="en-US" altLang="en-US" sz="2000" dirty="0">
                <a:latin typeface="Futura Bk"/>
              </a:rPr>
              <a:t>Award </a:t>
            </a:r>
            <a:r>
              <a:rPr lang="en-US" altLang="en-US" sz="2000" dirty="0" smtClean="0">
                <a:latin typeface="Futura Bk"/>
              </a:rPr>
              <a:t>Requirements- </a:t>
            </a:r>
            <a:r>
              <a:rPr lang="en-US" altLang="en-US" sz="2000" dirty="0">
                <a:latin typeface="Futura Bk"/>
              </a:rPr>
              <a:t>Keith</a:t>
            </a:r>
            <a:endParaRPr lang="en-US" altLang="en-US" sz="2000" dirty="0" smtClean="0">
              <a:latin typeface="Futura Bk"/>
            </a:endParaRPr>
          </a:p>
          <a:p>
            <a:pPr marL="285750" indent="-285750" eaLnBrk="1" hangingPunct="1">
              <a:spcAft>
                <a:spcPts val="1000"/>
              </a:spcAft>
              <a:buClr>
                <a:srgbClr val="009AD0"/>
              </a:buClr>
              <a:buSzPct val="75000"/>
              <a:defRPr/>
            </a:pPr>
            <a:r>
              <a:rPr lang="en-US" altLang="en-US" sz="2000" dirty="0" smtClean="0">
                <a:latin typeface="Futura Bk"/>
              </a:rPr>
              <a:t>Question and Answer - Everyone</a:t>
            </a:r>
            <a:endParaRPr lang="en-US" altLang="en-US" sz="2000" dirty="0">
              <a:latin typeface="Futura Bk"/>
            </a:endParaRPr>
          </a:p>
          <a:p>
            <a:pPr marL="285750" indent="-285750" eaLnBrk="1" hangingPunct="1">
              <a:spcAft>
                <a:spcPts val="600"/>
              </a:spcAft>
              <a:defRPr/>
            </a:pPr>
            <a:endParaRPr lang="en-US" altLang="en-US" sz="2400" dirty="0" smtClean="0">
              <a:latin typeface="Futura Bk"/>
            </a:endParaRPr>
          </a:p>
          <a:p>
            <a:pPr eaLnBrk="1" hangingPunct="1">
              <a:spcAft>
                <a:spcPts val="500"/>
              </a:spcAft>
              <a:buFont typeface="Times" pitchFamily="-112" charset="0"/>
              <a:buNone/>
              <a:defRPr/>
            </a:pPr>
            <a:endParaRPr lang="en-US" altLang="en-US" sz="2400" dirty="0" smtClean="0">
              <a:latin typeface="Futura Bk"/>
            </a:endParaRPr>
          </a:p>
        </p:txBody>
      </p:sp>
      <p:sp>
        <p:nvSpPr>
          <p:cNvPr id="12293" name="Rectangle 5"/>
          <p:cNvSpPr>
            <a:spLocks noChangeArrowheads="1"/>
          </p:cNvSpPr>
          <p:nvPr/>
        </p:nvSpPr>
        <p:spPr bwMode="auto">
          <a:xfrm>
            <a:off x="7620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rgbClr val="DCDEDE"/>
                </a:solidFill>
                <a:latin typeface="Arial" charset="0"/>
              </a:defRPr>
            </a:lvl1pPr>
            <a:lvl2pPr>
              <a:defRPr sz="2800">
                <a:solidFill>
                  <a:srgbClr val="DCDEDE"/>
                </a:solidFill>
                <a:latin typeface="Arial" charset="0"/>
              </a:defRPr>
            </a:lvl2pPr>
            <a:lvl3pPr>
              <a:defRPr sz="2800">
                <a:solidFill>
                  <a:srgbClr val="DCDEDE"/>
                </a:solidFill>
                <a:latin typeface="Arial" charset="0"/>
              </a:defRPr>
            </a:lvl3pPr>
            <a:lvl4pPr>
              <a:defRPr sz="2800">
                <a:solidFill>
                  <a:srgbClr val="DCDEDE"/>
                </a:solidFill>
                <a:latin typeface="Arial" charset="0"/>
              </a:defRPr>
            </a:lvl4pPr>
            <a:lvl5pPr>
              <a:defRPr sz="2800">
                <a:solidFill>
                  <a:srgbClr val="DCDEDE"/>
                </a:solidFill>
                <a:latin typeface="Arial" charset="0"/>
              </a:defRPr>
            </a:lvl5pPr>
            <a:lvl6pPr marL="457200" fontAlgn="base">
              <a:spcBef>
                <a:spcPct val="0"/>
              </a:spcBef>
              <a:spcAft>
                <a:spcPct val="0"/>
              </a:spcAft>
              <a:defRPr sz="2800">
                <a:solidFill>
                  <a:srgbClr val="DCDEDE"/>
                </a:solidFill>
                <a:latin typeface="Arial" charset="0"/>
              </a:defRPr>
            </a:lvl6pPr>
            <a:lvl7pPr marL="914400" fontAlgn="base">
              <a:spcBef>
                <a:spcPct val="0"/>
              </a:spcBef>
              <a:spcAft>
                <a:spcPct val="0"/>
              </a:spcAft>
              <a:defRPr sz="2800">
                <a:solidFill>
                  <a:srgbClr val="DCDEDE"/>
                </a:solidFill>
                <a:latin typeface="Arial" charset="0"/>
              </a:defRPr>
            </a:lvl7pPr>
            <a:lvl8pPr marL="1371600" fontAlgn="base">
              <a:spcBef>
                <a:spcPct val="0"/>
              </a:spcBef>
              <a:spcAft>
                <a:spcPct val="0"/>
              </a:spcAft>
              <a:defRPr sz="2800">
                <a:solidFill>
                  <a:srgbClr val="DCDEDE"/>
                </a:solidFill>
                <a:latin typeface="Arial" charset="0"/>
              </a:defRPr>
            </a:lvl8pPr>
            <a:lvl9pPr marL="1828800" fontAlgn="base">
              <a:spcBef>
                <a:spcPct val="0"/>
              </a:spcBef>
              <a:spcAft>
                <a:spcPct val="0"/>
              </a:spcAft>
              <a:defRPr sz="2800">
                <a:solidFill>
                  <a:srgbClr val="DCDEDE"/>
                </a:solidFill>
                <a:latin typeface="Arial" charset="0"/>
              </a:defRPr>
            </a:lvl9pPr>
          </a:lstStyle>
          <a:p>
            <a:pPr algn="r">
              <a:defRPr/>
            </a:pPr>
            <a:r>
              <a:rPr lang="en-US" altLang="en-US" sz="3200" dirty="0" smtClean="0">
                <a:solidFill>
                  <a:schemeClr val="bg1"/>
                </a:solidFill>
                <a:latin typeface="Futura Bk"/>
              </a:rPr>
              <a:t>Welcome &amp; Agenda</a:t>
            </a:r>
          </a:p>
        </p:txBody>
      </p:sp>
    </p:spTree>
    <p:extLst>
      <p:ext uri="{BB962C8B-B14F-4D97-AF65-F5344CB8AC3E}">
        <p14:creationId xmlns:p14="http://schemas.microsoft.com/office/powerpoint/2010/main" val="3372341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normAutofit fontScale="55000" lnSpcReduction="20000"/>
          </a:bodyPr>
          <a:lstStyle/>
          <a:p>
            <a:pPr marL="0" indent="0">
              <a:buNone/>
            </a:pPr>
            <a:endParaRPr lang="en-US" dirty="0">
              <a:solidFill>
                <a:schemeClr val="tx1"/>
              </a:solidFill>
            </a:endParaRPr>
          </a:p>
          <a:p>
            <a:pPr marL="0" lvl="0" indent="0">
              <a:buNone/>
            </a:pPr>
            <a:r>
              <a:rPr lang="en-US" sz="2700" dirty="0"/>
              <a:t>Capacity building funded through this RFP would be designed to strengthen selected Beacon programs in the area of cultural competence. The fundamental purpose would be to increase the capacity of community-based organizations to deliver services in a manner that welcomes, recognizes, embraces, and appropriately responds to the cultural characteristics of a diverse population. Interventions would be directed toward managerial, supervisory, and frontline program staff. </a:t>
            </a:r>
          </a:p>
          <a:p>
            <a:pPr marL="0" lvl="0" indent="0">
              <a:buNone/>
            </a:pPr>
            <a:endParaRPr lang="en-US" sz="2700" dirty="0">
              <a:solidFill>
                <a:prstClr val="black"/>
              </a:solidFill>
            </a:endParaRPr>
          </a:p>
          <a:p>
            <a:pPr marL="0" lvl="0" indent="0">
              <a:buNone/>
            </a:pPr>
            <a:r>
              <a:rPr lang="en-US" sz="2700" dirty="0"/>
              <a:t>The selected contractor would:</a:t>
            </a:r>
          </a:p>
          <a:p>
            <a:pPr marL="0" lvl="0" indent="0">
              <a:buNone/>
            </a:pPr>
            <a:endParaRPr lang="en-US" sz="2700" dirty="0"/>
          </a:p>
          <a:p>
            <a:pPr lvl="0"/>
            <a:r>
              <a:rPr lang="en-US" sz="2700" dirty="0"/>
              <a:t>provide capacity building support and professional development in the area of cultural competence to the eleven newly funded Beacon programs.  </a:t>
            </a:r>
          </a:p>
          <a:p>
            <a:pPr lvl="0"/>
            <a:endParaRPr lang="en-US" sz="2700" dirty="0"/>
          </a:p>
          <a:p>
            <a:pPr lvl="0"/>
            <a:r>
              <a:rPr lang="en-US" sz="2700" dirty="0"/>
              <a:t>engage in stages of capacity building work over the course of the contract, including an assessment of the overall needs of the eleven Beacons, implementation of strategies to address those needs, and an evaluation of the success of the interventions.</a:t>
            </a:r>
          </a:p>
          <a:p>
            <a:pPr lvl="0"/>
            <a:endParaRPr lang="en-US" sz="2700" dirty="0"/>
          </a:p>
          <a:p>
            <a:pPr lvl="0"/>
            <a:r>
              <a:rPr lang="en-US" sz="2700" dirty="0"/>
              <a:t>develop a strategic </a:t>
            </a:r>
            <a:r>
              <a:rPr lang="en-US" sz="2700" smtClean="0"/>
              <a:t>two and </a:t>
            </a:r>
            <a:r>
              <a:rPr lang="en-US" sz="2700" dirty="0" smtClean="0"/>
              <a:t>a half year </a:t>
            </a:r>
            <a:r>
              <a:rPr lang="en-US" sz="2700" dirty="0"/>
              <a:t>plan to guide the capacity building work. </a:t>
            </a:r>
          </a:p>
          <a:p>
            <a:pPr marL="0" lvl="0" indent="0">
              <a:buNone/>
            </a:pPr>
            <a:endParaRPr lang="en-US" sz="2700" dirty="0"/>
          </a:p>
          <a:p>
            <a:pPr marL="0" lvl="0" indent="0">
              <a:buNone/>
            </a:pPr>
            <a:r>
              <a:rPr lang="en-US" sz="2700" dirty="0"/>
              <a:t>The overall intent of the capacity building efforts would be to shift the climate of each organization toward a more sensitive, competent, and holistic approach to providing services to participants who embody many diverse characteristics</a:t>
            </a:r>
            <a:r>
              <a:rPr lang="en-US" sz="1700" dirty="0"/>
              <a:t>. </a:t>
            </a:r>
            <a:endParaRPr lang="en-US" sz="1700" dirty="0">
              <a:solidFill>
                <a:prstClr val="black"/>
              </a:solidFill>
            </a:endParaRPr>
          </a:p>
          <a:p>
            <a:pPr lvl="0"/>
            <a:endParaRPr lang="en-US" sz="2700" dirty="0"/>
          </a:p>
          <a:p>
            <a:endParaRPr lang="en-US" dirty="0"/>
          </a:p>
        </p:txBody>
      </p:sp>
      <p:sp>
        <p:nvSpPr>
          <p:cNvPr id="4" name="Footer Placeholder 3"/>
          <p:cNvSpPr>
            <a:spLocks noGrp="1"/>
          </p:cNvSpPr>
          <p:nvPr>
            <p:ph type="ftr" sz="quarter" idx="11"/>
          </p:nvPr>
        </p:nvSpPr>
        <p:spPr/>
        <p:txBody>
          <a:bodyPr/>
          <a:lstStyle/>
          <a:p>
            <a:r>
              <a:rPr lang="en-US" b="1" smtClean="0"/>
              <a:t>DYCD</a:t>
            </a:r>
            <a:r>
              <a:rPr lang="en-US" smtClean="0"/>
              <a:t> CAPACITY </a:t>
            </a:r>
            <a:r>
              <a:rPr lang="en-US" b="1" smtClean="0"/>
              <a:t>BUILDING</a:t>
            </a:r>
            <a:r>
              <a:rPr lang="en-US" smtClean="0"/>
              <a:t> &amp; PROFESSIONAL DEVELOPMENT</a:t>
            </a:r>
            <a:endParaRPr lang="en-US" dirty="0"/>
          </a:p>
        </p:txBody>
      </p:sp>
      <p:sp>
        <p:nvSpPr>
          <p:cNvPr id="5" name="Slide Number Placeholder 4"/>
          <p:cNvSpPr>
            <a:spLocks noGrp="1"/>
          </p:cNvSpPr>
          <p:nvPr>
            <p:ph type="sldNum" sz="quarter" idx="12"/>
          </p:nvPr>
        </p:nvSpPr>
        <p:spPr/>
        <p:txBody>
          <a:bodyPr/>
          <a:lstStyle/>
          <a:p>
            <a:fld id="{6066F0F5-36F4-4A20-B5A7-1AB1EE7DC651}" type="slidenum">
              <a:rPr lang="en-US" smtClean="0"/>
              <a:pPr/>
              <a:t>20</a:t>
            </a:fld>
            <a:endParaRPr lang="en-US" dirty="0"/>
          </a:p>
        </p:txBody>
      </p:sp>
      <p:sp>
        <p:nvSpPr>
          <p:cNvPr id="9" name="Rectangle 8"/>
          <p:cNvSpPr/>
          <p:nvPr/>
        </p:nvSpPr>
        <p:spPr>
          <a:xfrm>
            <a:off x="3638227" y="304800"/>
            <a:ext cx="5486400" cy="707886"/>
          </a:xfrm>
          <a:prstGeom prst="rect">
            <a:avLst/>
          </a:prstGeom>
        </p:spPr>
        <p:txBody>
          <a:bodyPr wrap="square">
            <a:spAutoFit/>
          </a:bodyPr>
          <a:lstStyle/>
          <a:p>
            <a:pPr lvl="0" algn="r">
              <a:spcBef>
                <a:spcPct val="20000"/>
              </a:spcBef>
            </a:pPr>
            <a:r>
              <a:rPr lang="en-US" sz="4000" dirty="0">
                <a:solidFill>
                  <a:schemeClr val="bg1"/>
                </a:solidFill>
              </a:rPr>
              <a:t>Cultural Competence</a:t>
            </a:r>
          </a:p>
        </p:txBody>
      </p:sp>
    </p:spTree>
    <p:extLst>
      <p:ext uri="{BB962C8B-B14F-4D97-AF65-F5344CB8AC3E}">
        <p14:creationId xmlns:p14="http://schemas.microsoft.com/office/powerpoint/2010/main" val="3699007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n-US" altLang="en-US" dirty="0" smtClean="0">
                <a:solidFill>
                  <a:schemeClr val="bg1"/>
                </a:solidFill>
              </a:rPr>
              <a:t>TA Competition Amount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89033107"/>
              </p:ext>
            </p:extLst>
          </p:nvPr>
        </p:nvGraphicFramePr>
        <p:xfrm>
          <a:off x="2209800" y="2209800"/>
          <a:ext cx="4615593" cy="2243328"/>
        </p:xfrm>
        <a:graphic>
          <a:graphicData uri="http://schemas.openxmlformats.org/drawingml/2006/table">
            <a:tbl>
              <a:tblPr firstRow="1" firstCol="1" bandRow="1">
                <a:tableStyleId>{5DA37D80-6434-44D0-A028-1B22A696006F}</a:tableStyleId>
              </a:tblPr>
              <a:tblGrid>
                <a:gridCol w="3030840"/>
                <a:gridCol w="1584753"/>
              </a:tblGrid>
              <a:tr h="249428">
                <a:tc>
                  <a:txBody>
                    <a:bodyPr/>
                    <a:lstStyle/>
                    <a:p>
                      <a:pPr marL="0" marR="0" algn="ctr">
                        <a:lnSpc>
                          <a:spcPct val="115000"/>
                        </a:lnSpc>
                        <a:spcBef>
                          <a:spcPts val="0"/>
                        </a:spcBef>
                        <a:spcAft>
                          <a:spcPts val="0"/>
                        </a:spcAft>
                      </a:pPr>
                      <a:r>
                        <a:rPr lang="en-US" sz="1600" dirty="0" smtClean="0">
                          <a:effectLst/>
                        </a:rPr>
                        <a:t>Cultural</a:t>
                      </a:r>
                      <a:r>
                        <a:rPr lang="en-US" sz="1600" baseline="0" dirty="0" smtClean="0">
                          <a:effectLst/>
                        </a:rPr>
                        <a:t> Competence</a:t>
                      </a:r>
                      <a:endParaRPr lang="en-US" sz="1600" dirty="0">
                        <a:effectLst/>
                        <a:latin typeface="Calibri"/>
                        <a:ea typeface="Calibri"/>
                        <a:cs typeface="Times New Roman"/>
                      </a:endParaRPr>
                    </a:p>
                  </a:txBody>
                  <a:tcPr marL="100238" marR="100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smtClean="0">
                          <a:effectLst/>
                          <a:latin typeface="Calibri"/>
                          <a:ea typeface="Calibri"/>
                          <a:cs typeface="Times New Roman"/>
                        </a:rPr>
                        <a:t>Amount per</a:t>
                      </a:r>
                      <a:r>
                        <a:rPr lang="en-US" sz="1600" b="1" baseline="0" dirty="0" smtClean="0">
                          <a:effectLst/>
                          <a:latin typeface="Calibri"/>
                          <a:ea typeface="Calibri"/>
                          <a:cs typeface="Times New Roman"/>
                        </a:rPr>
                        <a:t> Year</a:t>
                      </a:r>
                      <a:r>
                        <a:rPr lang="en-US" sz="1600" b="1" dirty="0" smtClean="0">
                          <a:effectLst/>
                          <a:latin typeface="Calibri"/>
                          <a:ea typeface="Calibri"/>
                          <a:cs typeface="Times New Roman"/>
                        </a:rPr>
                        <a:t>  </a:t>
                      </a:r>
                      <a:endParaRPr lang="en-US" sz="1600" b="1" dirty="0">
                        <a:effectLst/>
                        <a:latin typeface="Calibri"/>
                        <a:ea typeface="Calibri"/>
                        <a:cs typeface="Times New Roman"/>
                      </a:endParaRPr>
                    </a:p>
                  </a:txBody>
                  <a:tcPr marL="100238" marR="100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0307">
                <a:tc>
                  <a:txBody>
                    <a:bodyPr/>
                    <a:lstStyle/>
                    <a:p>
                      <a:pPr marL="0" marR="0" algn="ctr">
                        <a:lnSpc>
                          <a:spcPct val="115000"/>
                        </a:lnSpc>
                        <a:spcBef>
                          <a:spcPts val="0"/>
                        </a:spcBef>
                        <a:spcAft>
                          <a:spcPts val="0"/>
                        </a:spcAft>
                      </a:pPr>
                      <a:r>
                        <a:rPr lang="en-US" sz="1600" dirty="0">
                          <a:effectLst/>
                        </a:rPr>
                        <a:t>   </a:t>
                      </a:r>
                      <a:r>
                        <a:rPr lang="en-US" sz="1600" dirty="0" smtClean="0">
                          <a:effectLst/>
                        </a:rPr>
                        <a:t>January 1, 2018 – June 30, 2018  </a:t>
                      </a:r>
                      <a:endParaRPr lang="en-US" sz="1600" dirty="0">
                        <a:effectLst/>
                        <a:latin typeface="Calibri"/>
                        <a:ea typeface="Calibri"/>
                        <a:cs typeface="Times New Roman"/>
                      </a:endParaRPr>
                    </a:p>
                  </a:txBody>
                  <a:tcPr marL="100238" marR="100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dirty="0" smtClean="0">
                          <a:effectLst/>
                          <a:latin typeface="Calibri"/>
                          <a:ea typeface="Calibri"/>
                          <a:cs typeface="Times New Roman"/>
                        </a:rPr>
                        <a:t>$50,000</a:t>
                      </a:r>
                      <a:endParaRPr lang="en-US" sz="1600" b="0" dirty="0">
                        <a:effectLst/>
                        <a:latin typeface="Calibri"/>
                        <a:ea typeface="Calibri"/>
                        <a:cs typeface="Times New Roman"/>
                      </a:endParaRPr>
                    </a:p>
                  </a:txBody>
                  <a:tcPr marL="100238" marR="100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0307">
                <a:tc>
                  <a:txBody>
                    <a:bodyPr/>
                    <a:lstStyle/>
                    <a:p>
                      <a:pPr marL="0" marR="0" algn="ctr">
                        <a:lnSpc>
                          <a:spcPct val="115000"/>
                        </a:lnSpc>
                        <a:spcBef>
                          <a:spcPts val="0"/>
                        </a:spcBef>
                        <a:spcAft>
                          <a:spcPts val="0"/>
                        </a:spcAft>
                      </a:pPr>
                      <a:r>
                        <a:rPr lang="en-US" sz="1600" dirty="0" smtClean="0">
                          <a:effectLst/>
                          <a:latin typeface="Calibri"/>
                          <a:ea typeface="Calibri"/>
                          <a:cs typeface="Times New Roman"/>
                        </a:rPr>
                        <a:t> </a:t>
                      </a:r>
                      <a:r>
                        <a:rPr lang="en-US" sz="1600" baseline="0" dirty="0" smtClean="0">
                          <a:effectLst/>
                          <a:latin typeface="Calibri"/>
                          <a:ea typeface="Calibri"/>
                          <a:cs typeface="Times New Roman"/>
                        </a:rPr>
                        <a:t>  July 1, 2018 – June 30, 2019</a:t>
                      </a:r>
                      <a:endParaRPr lang="en-US" sz="1600" dirty="0">
                        <a:effectLst/>
                        <a:latin typeface="Calibri"/>
                        <a:ea typeface="Calibri"/>
                        <a:cs typeface="Times New Roman"/>
                      </a:endParaRPr>
                    </a:p>
                  </a:txBody>
                  <a:tcPr marL="100238" marR="100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AB7">
                        <a:alpha val="20000"/>
                      </a:srgbClr>
                    </a:solidFill>
                  </a:tcPr>
                </a:tc>
                <a:tc>
                  <a:txBody>
                    <a:bodyPr/>
                    <a:lstStyle/>
                    <a:p>
                      <a:pPr marL="0" marR="0" algn="ctr">
                        <a:lnSpc>
                          <a:spcPct val="115000"/>
                        </a:lnSpc>
                        <a:spcBef>
                          <a:spcPts val="0"/>
                        </a:spcBef>
                        <a:spcAft>
                          <a:spcPts val="0"/>
                        </a:spcAft>
                      </a:pPr>
                      <a:r>
                        <a:rPr lang="en-US" sz="1600" dirty="0" smtClean="0">
                          <a:effectLst/>
                          <a:latin typeface="Calibri"/>
                          <a:ea typeface="Calibri"/>
                          <a:cs typeface="Times New Roman"/>
                        </a:rPr>
                        <a:t>$100,000</a:t>
                      </a:r>
                      <a:endParaRPr lang="en-US" sz="1600" dirty="0">
                        <a:effectLst/>
                        <a:latin typeface="Calibri"/>
                        <a:ea typeface="Calibri"/>
                        <a:cs typeface="Times New Roman"/>
                      </a:endParaRPr>
                    </a:p>
                  </a:txBody>
                  <a:tcPr marL="100238" marR="100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AB7">
                        <a:alpha val="20000"/>
                      </a:srgbClr>
                    </a:solidFill>
                  </a:tcPr>
                </a:tc>
              </a:tr>
              <a:tr h="280307">
                <a:tc>
                  <a:txBody>
                    <a:bodyPr/>
                    <a:lstStyle/>
                    <a:p>
                      <a:pPr marL="0" marR="0" algn="ctr">
                        <a:lnSpc>
                          <a:spcPct val="115000"/>
                        </a:lnSpc>
                        <a:spcBef>
                          <a:spcPts val="0"/>
                        </a:spcBef>
                        <a:spcAft>
                          <a:spcPts val="0"/>
                        </a:spcAft>
                      </a:pPr>
                      <a:r>
                        <a:rPr lang="en-US" sz="1600" dirty="0">
                          <a:effectLst/>
                        </a:rPr>
                        <a:t>   </a:t>
                      </a:r>
                      <a:r>
                        <a:rPr lang="en-US" sz="1600" dirty="0" smtClean="0">
                          <a:effectLst/>
                        </a:rPr>
                        <a:t>July</a:t>
                      </a:r>
                      <a:r>
                        <a:rPr lang="en-US" sz="1600" baseline="0" dirty="0" smtClean="0">
                          <a:effectLst/>
                        </a:rPr>
                        <a:t> 1, 2019 – June 30, 2020</a:t>
                      </a:r>
                      <a:endParaRPr lang="en-US" sz="1600" dirty="0">
                        <a:effectLst/>
                        <a:latin typeface="Calibri"/>
                        <a:ea typeface="Calibri"/>
                        <a:cs typeface="Times New Roman"/>
                      </a:endParaRPr>
                    </a:p>
                  </a:txBody>
                  <a:tcPr marL="100238" marR="100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effectLst/>
                          <a:latin typeface="Calibri"/>
                          <a:ea typeface="Calibri"/>
                          <a:cs typeface="Times New Roman"/>
                        </a:rPr>
                        <a:t>$100,000</a:t>
                      </a:r>
                      <a:endParaRPr lang="en-US" sz="1600" dirty="0">
                        <a:effectLst/>
                        <a:latin typeface="Calibri"/>
                        <a:ea typeface="Calibri"/>
                        <a:cs typeface="Times New Roman"/>
                      </a:endParaRPr>
                    </a:p>
                  </a:txBody>
                  <a:tcPr marL="100238" marR="100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0307">
                <a:tc>
                  <a:txBody>
                    <a:bodyPr/>
                    <a:lstStyle/>
                    <a:p>
                      <a:pPr marL="0" marR="0" algn="ctr">
                        <a:lnSpc>
                          <a:spcPct val="115000"/>
                        </a:lnSpc>
                        <a:spcBef>
                          <a:spcPts val="0"/>
                        </a:spcBef>
                        <a:spcAft>
                          <a:spcPts val="0"/>
                        </a:spcAft>
                      </a:pPr>
                      <a:endParaRPr lang="en-US" sz="1600" dirty="0" smtClean="0">
                        <a:effectLst/>
                        <a:latin typeface="Calibri"/>
                        <a:ea typeface="Calibri"/>
                        <a:cs typeface="Times New Roman"/>
                      </a:endParaRPr>
                    </a:p>
                    <a:p>
                      <a:pPr marL="0" marR="0" algn="ctr">
                        <a:lnSpc>
                          <a:spcPct val="115000"/>
                        </a:lnSpc>
                        <a:spcBef>
                          <a:spcPts val="0"/>
                        </a:spcBef>
                        <a:spcAft>
                          <a:spcPts val="0"/>
                        </a:spcAft>
                      </a:pPr>
                      <a:r>
                        <a:rPr lang="en-US" sz="1600" dirty="0" smtClean="0">
                          <a:effectLst/>
                          <a:latin typeface="Calibri"/>
                          <a:ea typeface="Calibri"/>
                          <a:cs typeface="Times New Roman"/>
                        </a:rPr>
                        <a:t>Total for three years:</a:t>
                      </a:r>
                      <a:endParaRPr lang="en-US" sz="1600" dirty="0">
                        <a:effectLst/>
                        <a:latin typeface="Calibri"/>
                        <a:ea typeface="Calibri"/>
                        <a:cs typeface="Times New Roman"/>
                      </a:endParaRPr>
                    </a:p>
                  </a:txBody>
                  <a:tcPr marL="100238" marR="100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AB7">
                        <a:alpha val="20000"/>
                      </a:srgb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600" dirty="0" smtClean="0">
                        <a:effectLst/>
                        <a:latin typeface="+mn-lt"/>
                        <a:ea typeface="Calibri"/>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smtClean="0">
                          <a:effectLst/>
                          <a:latin typeface="+mn-lt"/>
                          <a:ea typeface="Calibri"/>
                          <a:cs typeface="Times New Roman"/>
                        </a:rPr>
                        <a:t>$250,000</a:t>
                      </a:r>
                    </a:p>
                    <a:p>
                      <a:pPr marL="0" marR="0" algn="ctr">
                        <a:lnSpc>
                          <a:spcPct val="115000"/>
                        </a:lnSpc>
                        <a:spcBef>
                          <a:spcPts val="0"/>
                        </a:spcBef>
                        <a:spcAft>
                          <a:spcPts val="0"/>
                        </a:spcAft>
                      </a:pPr>
                      <a:endParaRPr lang="en-US" sz="1600" dirty="0">
                        <a:effectLst/>
                        <a:latin typeface="Calibri"/>
                        <a:ea typeface="Calibri"/>
                        <a:cs typeface="Times New Roman"/>
                      </a:endParaRPr>
                    </a:p>
                  </a:txBody>
                  <a:tcPr marL="100238" marR="100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AB7">
                        <a:alpha val="20000"/>
                      </a:srgbClr>
                    </a:solidFill>
                  </a:tcPr>
                </a:tc>
              </a:tr>
            </a:tbl>
          </a:graphicData>
        </a:graphic>
      </p:graphicFrame>
      <p:sp>
        <p:nvSpPr>
          <p:cNvPr id="11293" name="Slide Number Placeholder 3"/>
          <p:cNvSpPr>
            <a:spLocks noGrp="1"/>
          </p:cNvSpPr>
          <p:nvPr>
            <p:ph type="sldNum"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1D35A953-DC70-44B2-AE49-ED34B4D9074E}" type="slidenum">
              <a:rPr lang="en-US" altLang="en-US" smtClean="0">
                <a:solidFill>
                  <a:prstClr val="black"/>
                </a:solidFill>
              </a:rPr>
              <a:pPr eaLnBrk="1" hangingPunct="1">
                <a:defRPr/>
              </a:pPr>
              <a:t>21</a:t>
            </a:fld>
            <a:endParaRPr lang="en-US" altLang="en-US" smtClean="0">
              <a:solidFill>
                <a:prstClr val="black"/>
              </a:solidFill>
            </a:endParaRPr>
          </a:p>
        </p:txBody>
      </p:sp>
    </p:spTree>
    <p:extLst>
      <p:ext uri="{BB962C8B-B14F-4D97-AF65-F5344CB8AC3E}">
        <p14:creationId xmlns:p14="http://schemas.microsoft.com/office/powerpoint/2010/main" val="42032121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3200" dirty="0" smtClean="0">
                <a:solidFill>
                  <a:schemeClr val="bg1"/>
                </a:solidFill>
              </a:rPr>
              <a:t>Website link to additional resources</a:t>
            </a:r>
          </a:p>
        </p:txBody>
      </p:sp>
      <p:sp>
        <p:nvSpPr>
          <p:cNvPr id="21507" name="Content Placeholder 2"/>
          <p:cNvSpPr>
            <a:spLocks noGrp="1"/>
          </p:cNvSpPr>
          <p:nvPr>
            <p:ph idx="1"/>
          </p:nvPr>
        </p:nvSpPr>
        <p:spPr>
          <a:xfrm>
            <a:off x="457200" y="1600200"/>
            <a:ext cx="3352800" cy="4525963"/>
          </a:xfrm>
        </p:spPr>
        <p:txBody>
          <a:bodyPr>
            <a:normAutofit fontScale="92500" lnSpcReduction="20000"/>
          </a:bodyPr>
          <a:lstStyle/>
          <a:p>
            <a:r>
              <a:rPr lang="en-US" altLang="en-US" sz="2400" dirty="0" smtClean="0">
                <a:solidFill>
                  <a:schemeClr val="tx1"/>
                </a:solidFill>
                <a:latin typeface="Futura Bk"/>
              </a:rPr>
              <a:t>DYCD website/Resources for Nonprofits/Publications</a:t>
            </a:r>
          </a:p>
          <a:p>
            <a:r>
              <a:rPr lang="en-US" altLang="en-US" sz="2400" dirty="0" smtClean="0">
                <a:solidFill>
                  <a:schemeClr val="tx1"/>
                </a:solidFill>
                <a:latin typeface="Futura Bk"/>
                <a:hlinkClick r:id="rId2"/>
              </a:rPr>
              <a:t>http://www.nyc.gov/html/dycd/html/resources/publications.shtml</a:t>
            </a:r>
            <a:endParaRPr lang="en-US" altLang="en-US" sz="2400" dirty="0" smtClean="0">
              <a:solidFill>
                <a:schemeClr val="tx1"/>
              </a:solidFill>
              <a:latin typeface="Futura Bk"/>
            </a:endParaRPr>
          </a:p>
          <a:p>
            <a:r>
              <a:rPr lang="en-US" altLang="en-US" sz="2400" dirty="0" smtClean="0">
                <a:solidFill>
                  <a:schemeClr val="tx1"/>
                </a:solidFill>
                <a:latin typeface="Futura Bk"/>
              </a:rPr>
              <a:t>Social Media Policy link: </a:t>
            </a:r>
            <a:r>
              <a:rPr lang="en-US" sz="2400" u="sng" dirty="0">
                <a:hlinkClick r:id="rId3"/>
              </a:rPr>
              <a:t>https://www1.nyc.gov/assets/dycd/downloads/pdf/DYCD_Provider_Social_Media_Policy.pdf</a:t>
            </a:r>
            <a:endParaRPr lang="en-US" altLang="en-US" sz="2400" dirty="0" smtClean="0">
              <a:solidFill>
                <a:schemeClr val="tx1"/>
              </a:solidFill>
              <a:latin typeface="Futura Bk"/>
            </a:endParaRPr>
          </a:p>
          <a:p>
            <a:endParaRPr lang="en-US" altLang="en-US" sz="2400" dirty="0" smtClean="0">
              <a:solidFill>
                <a:schemeClr val="tx1"/>
              </a:solidFill>
              <a:latin typeface="Futura Bk"/>
            </a:endParaRPr>
          </a:p>
        </p:txBody>
      </p:sp>
      <p:sp>
        <p:nvSpPr>
          <p:cNvPr id="4" name="Slide Number Placeholder 3"/>
          <p:cNvSpPr>
            <a:spLocks noGrp="1"/>
          </p:cNvSpPr>
          <p:nvPr>
            <p:ph type="sldNum" sz="quarter" idx="12"/>
          </p:nvPr>
        </p:nvSpPr>
        <p:spPr/>
        <p:txBody>
          <a:bodyPr/>
          <a:lstStyle/>
          <a:p>
            <a:pPr>
              <a:defRPr/>
            </a:pPr>
            <a:fld id="{28B27747-2E93-49C9-A549-55BF142418DC}" type="slidenum">
              <a:rPr lang="en-US" altLang="en-US" smtClean="0"/>
              <a:pPr>
                <a:defRPr/>
              </a:pPr>
              <a:t>22</a:t>
            </a:fld>
            <a:endParaRPr lang="en-US" altLang="en-US"/>
          </a:p>
        </p:txBody>
      </p:sp>
      <p:pic>
        <p:nvPicPr>
          <p:cNvPr id="2150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t="11687" r="22807" b="4869"/>
          <a:stretch>
            <a:fillRect/>
          </a:stretch>
        </p:blipFill>
        <p:spPr bwMode="auto">
          <a:xfrm>
            <a:off x="3810000" y="1905000"/>
            <a:ext cx="5223355" cy="3176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97678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3600"/>
            <a:ext cx="8458200" cy="1470025"/>
          </a:xfrm>
        </p:spPr>
        <p:txBody>
          <a:bodyPr>
            <a:normAutofit/>
          </a:bodyPr>
          <a:lstStyle/>
          <a:p>
            <a:r>
              <a:rPr lang="en-US" sz="3600" dirty="0" smtClean="0">
                <a:solidFill>
                  <a:schemeClr val="bg1"/>
                </a:solidFill>
              </a:rPr>
              <a:t>Post Award </a:t>
            </a:r>
            <a:br>
              <a:rPr lang="en-US" sz="3600" dirty="0" smtClean="0">
                <a:solidFill>
                  <a:schemeClr val="bg1"/>
                </a:solidFill>
              </a:rPr>
            </a:br>
            <a:r>
              <a:rPr lang="en-US" sz="3600" dirty="0" smtClean="0">
                <a:solidFill>
                  <a:schemeClr val="bg1"/>
                </a:solidFill>
              </a:rPr>
              <a:t>Requirements</a:t>
            </a:r>
            <a:endParaRPr lang="en-US" sz="3100" dirty="0">
              <a:solidFill>
                <a:schemeClr val="bg1"/>
              </a:solidFill>
            </a:endParaRPr>
          </a:p>
        </p:txBody>
      </p:sp>
      <p:sp>
        <p:nvSpPr>
          <p:cNvPr id="3" name="Subtitle 2"/>
          <p:cNvSpPr>
            <a:spLocks noGrp="1"/>
          </p:cNvSpPr>
          <p:nvPr>
            <p:ph type="subTitle" idx="1"/>
          </p:nvPr>
        </p:nvSpPr>
        <p:spPr/>
        <p:txBody>
          <a:bodyPr>
            <a:normAutofit/>
          </a:bodyPr>
          <a:lstStyle/>
          <a:p>
            <a:endParaRPr lang="en-US" b="1" dirty="0"/>
          </a:p>
        </p:txBody>
      </p:sp>
    </p:spTree>
    <p:extLst>
      <p:ext uri="{BB962C8B-B14F-4D97-AF65-F5344CB8AC3E}">
        <p14:creationId xmlns:p14="http://schemas.microsoft.com/office/powerpoint/2010/main" val="28781268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a:xfrm>
            <a:off x="1219200" y="1219200"/>
            <a:ext cx="7467600" cy="4525962"/>
          </a:xfrm>
        </p:spPr>
        <p:txBody>
          <a:bodyPr>
            <a:normAutofit/>
          </a:bodyPr>
          <a:lstStyle/>
          <a:p>
            <a:pPr>
              <a:buFont typeface="Wingdings" pitchFamily="2" charset="2"/>
              <a:buChar char="Ø"/>
            </a:pPr>
            <a:endParaRPr lang="en-US" altLang="en-US" sz="2000" dirty="0" smtClean="0">
              <a:solidFill>
                <a:schemeClr val="tx1"/>
              </a:solidFill>
              <a:latin typeface="Futura Bk"/>
            </a:endParaRPr>
          </a:p>
          <a:p>
            <a:pPr>
              <a:buFont typeface="Wingdings" pitchFamily="2" charset="2"/>
              <a:buChar char="Ø"/>
            </a:pPr>
            <a:endParaRPr lang="en-US" altLang="en-US" sz="2000" dirty="0" smtClean="0">
              <a:solidFill>
                <a:schemeClr val="tx1"/>
              </a:solidFill>
              <a:latin typeface="Futura Bk"/>
            </a:endParaRPr>
          </a:p>
          <a:p>
            <a:pPr>
              <a:buFont typeface="Wingdings" pitchFamily="2" charset="2"/>
              <a:buChar char="Ø"/>
            </a:pPr>
            <a:r>
              <a:rPr lang="en-US" altLang="en-US" sz="2000" dirty="0" smtClean="0">
                <a:solidFill>
                  <a:schemeClr val="tx1"/>
                </a:solidFill>
                <a:latin typeface="Futura Bk"/>
              </a:rPr>
              <a:t>General Information and Regulatory Requirements </a:t>
            </a:r>
          </a:p>
          <a:p>
            <a:pPr lvl="1">
              <a:buFont typeface="Wingdings" pitchFamily="2" charset="2"/>
              <a:buChar char="Ø"/>
            </a:pPr>
            <a:r>
              <a:rPr lang="en-US" altLang="en-US" sz="1400" dirty="0" smtClean="0">
                <a:solidFill>
                  <a:schemeClr val="tx1"/>
                </a:solidFill>
                <a:latin typeface="Futura Bk"/>
              </a:rPr>
              <a:t>Responsibility Determination</a:t>
            </a:r>
          </a:p>
          <a:p>
            <a:pPr lvl="1">
              <a:buFont typeface="Wingdings" pitchFamily="2" charset="2"/>
              <a:buChar char="Ø"/>
            </a:pPr>
            <a:r>
              <a:rPr lang="en-US" altLang="en-US" sz="1400" dirty="0" smtClean="0">
                <a:solidFill>
                  <a:schemeClr val="tx1"/>
                </a:solidFill>
                <a:latin typeface="Futura Bk"/>
              </a:rPr>
              <a:t>NYC Liability Insurance Requirement</a:t>
            </a:r>
          </a:p>
          <a:p>
            <a:pPr marL="1085850" lvl="1" indent="-342900">
              <a:defRPr/>
            </a:pPr>
            <a:r>
              <a:rPr lang="en-US" altLang="en-US" sz="1200" b="1" dirty="0">
                <a:solidFill>
                  <a:srgbClr val="000000"/>
                </a:solidFill>
              </a:rPr>
              <a:t>Commercial General Liability </a:t>
            </a:r>
          </a:p>
          <a:p>
            <a:pPr marL="1485900" lvl="2" indent="-342900">
              <a:defRPr/>
            </a:pPr>
            <a:r>
              <a:rPr lang="en-US" altLang="en-US" sz="1400" dirty="0">
                <a:solidFill>
                  <a:srgbClr val="000000"/>
                </a:solidFill>
              </a:rPr>
              <a:t>$1 million per occurrence and $2 million aggregate; </a:t>
            </a:r>
          </a:p>
          <a:p>
            <a:pPr marL="1085850" lvl="1" indent="-342900">
              <a:defRPr/>
            </a:pPr>
            <a:r>
              <a:rPr lang="en-US" altLang="en-US" sz="1200" b="1" dirty="0">
                <a:solidFill>
                  <a:srgbClr val="000000"/>
                </a:solidFill>
              </a:rPr>
              <a:t>Motor Vehicle Liability (if applicable) </a:t>
            </a:r>
          </a:p>
          <a:p>
            <a:pPr marL="1485900" lvl="2" indent="-342900">
              <a:defRPr/>
            </a:pPr>
            <a:r>
              <a:rPr lang="en-US" altLang="en-US" sz="1400" dirty="0">
                <a:solidFill>
                  <a:srgbClr val="000000"/>
                </a:solidFill>
              </a:rPr>
              <a:t>$5 million per occurrence</a:t>
            </a:r>
            <a:r>
              <a:rPr lang="en-US" altLang="en-US" sz="1000" dirty="0" smtClean="0">
                <a:solidFill>
                  <a:srgbClr val="000000"/>
                </a:solidFill>
              </a:rPr>
              <a:t>; </a:t>
            </a:r>
          </a:p>
          <a:p>
            <a:pPr marL="914400" lvl="1" indent="-171450">
              <a:defRPr/>
            </a:pPr>
            <a:r>
              <a:rPr lang="en-US" altLang="en-US" sz="1200" b="1" dirty="0" smtClean="0">
                <a:solidFill>
                  <a:srgbClr val="000000"/>
                </a:solidFill>
              </a:rPr>
              <a:t>    Workers</a:t>
            </a:r>
            <a:r>
              <a:rPr lang="en-US" altLang="en-US" sz="1200" b="1" dirty="0">
                <a:solidFill>
                  <a:srgbClr val="000000"/>
                </a:solidFill>
              </a:rPr>
              <a:t>’ compensation</a:t>
            </a:r>
          </a:p>
          <a:p>
            <a:pPr marL="457200" lvl="1" indent="0">
              <a:buNone/>
              <a:defRPr/>
            </a:pPr>
            <a:r>
              <a:rPr lang="en-US" altLang="en-US" sz="1000" dirty="0" smtClean="0">
                <a:solidFill>
                  <a:schemeClr val="tx1"/>
                </a:solidFill>
                <a:latin typeface="Futura Bk"/>
              </a:rPr>
              <a:t>An </a:t>
            </a:r>
            <a:r>
              <a:rPr lang="en-US" altLang="en-US" sz="1000" dirty="0">
                <a:solidFill>
                  <a:schemeClr val="tx1"/>
                </a:solidFill>
                <a:latin typeface="Futura Bk"/>
              </a:rPr>
              <a:t>original certificate of insurance naming the City of New York, together with its officials and employees, as an additional insured. </a:t>
            </a:r>
            <a:endParaRPr lang="en-US" altLang="en-US" sz="1000" dirty="0" smtClean="0">
              <a:solidFill>
                <a:schemeClr val="tx1"/>
              </a:solidFill>
              <a:latin typeface="Futura Bk"/>
            </a:endParaRPr>
          </a:p>
          <a:p>
            <a:pPr marL="457200" lvl="1" indent="0">
              <a:buNone/>
              <a:defRPr/>
            </a:pPr>
            <a:endParaRPr lang="en-US" altLang="en-US" sz="1000" dirty="0">
              <a:solidFill>
                <a:schemeClr val="tx1"/>
              </a:solidFill>
              <a:latin typeface="Futura Bk"/>
            </a:endParaRPr>
          </a:p>
          <a:p>
            <a:pPr marL="457200" lvl="1" indent="0">
              <a:buNone/>
              <a:defRPr/>
            </a:pPr>
            <a:r>
              <a:rPr lang="en-US" altLang="en-US" sz="1000" dirty="0">
                <a:solidFill>
                  <a:schemeClr val="tx1"/>
                </a:solidFill>
                <a:latin typeface="Futura Bk"/>
              </a:rPr>
              <a:t>DYCD will not be able to proceed with processing an awarded contract until it has obtained proof of the necessary insurance coverage.</a:t>
            </a:r>
          </a:p>
          <a:p>
            <a:pPr marL="914400" lvl="2" indent="0">
              <a:buNone/>
            </a:pPr>
            <a:endParaRPr lang="en-US" altLang="en-US" sz="1400" dirty="0" smtClean="0">
              <a:solidFill>
                <a:schemeClr val="tx1"/>
              </a:solidFill>
              <a:latin typeface="Futura Bk"/>
            </a:endParaRPr>
          </a:p>
        </p:txBody>
      </p:sp>
      <p:sp>
        <p:nvSpPr>
          <p:cNvPr id="3" name="Slide Number Placeholder 2"/>
          <p:cNvSpPr>
            <a:spLocks noGrp="1"/>
          </p:cNvSpPr>
          <p:nvPr>
            <p:ph type="sldNum" sz="quarter" idx="12"/>
          </p:nvPr>
        </p:nvSpPr>
        <p:spPr/>
        <p:txBody>
          <a:bodyPr/>
          <a:lstStyle/>
          <a:p>
            <a:pPr>
              <a:defRPr/>
            </a:pPr>
            <a:fld id="{AF1EF81D-C31B-41C7-A12A-2D8973FD0638}" type="slidenum">
              <a:rPr lang="en-US" smtClean="0"/>
              <a:pPr>
                <a:defRPr/>
              </a:pPr>
              <a:t>24</a:t>
            </a:fld>
            <a:endParaRPr lang="en-US"/>
          </a:p>
        </p:txBody>
      </p:sp>
      <p:sp>
        <p:nvSpPr>
          <p:cNvPr id="4" name="Title 3"/>
          <p:cNvSpPr>
            <a:spLocks noGrp="1"/>
          </p:cNvSpPr>
          <p:nvPr>
            <p:ph type="title"/>
          </p:nvPr>
        </p:nvSpPr>
        <p:spPr>
          <a:xfrm>
            <a:off x="914400" y="152400"/>
            <a:ext cx="8229600" cy="1143000"/>
          </a:xfrm>
        </p:spPr>
        <p:txBody>
          <a:bodyPr>
            <a:normAutofit fontScale="90000"/>
          </a:bodyPr>
          <a:lstStyle/>
          <a:p>
            <a:pPr>
              <a:defRPr/>
            </a:pPr>
            <a:r>
              <a:rPr lang="en-US" dirty="0" smtClean="0">
                <a:latin typeface="Calibri" panose="020F0502020204030204" pitchFamily="34" charset="0"/>
              </a:rPr>
              <a:t>       </a:t>
            </a:r>
            <a:r>
              <a:rPr lang="en-US" dirty="0">
                <a:latin typeface="Calibri" panose="020F0502020204030204" pitchFamily="34" charset="0"/>
              </a:rPr>
              <a:t/>
            </a:r>
            <a:br>
              <a:rPr lang="en-US" dirty="0">
                <a:latin typeface="Calibri" panose="020F0502020204030204" pitchFamily="34" charset="0"/>
              </a:rPr>
            </a:br>
            <a:r>
              <a:rPr lang="en-US" sz="3600" dirty="0" smtClean="0">
                <a:solidFill>
                  <a:schemeClr val="bg1"/>
                </a:solidFill>
              </a:rPr>
              <a:t>Post Award Requirements</a:t>
            </a:r>
            <a:r>
              <a:rPr lang="en-US" dirty="0"/>
              <a:t/>
            </a:r>
            <a:br>
              <a:rPr lang="en-US" dirty="0"/>
            </a:br>
            <a:endParaRPr lang="en-US" dirty="0"/>
          </a:p>
        </p:txBody>
      </p:sp>
    </p:spTree>
    <p:extLst>
      <p:ext uri="{BB962C8B-B14F-4D97-AF65-F5344CB8AC3E}">
        <p14:creationId xmlns:p14="http://schemas.microsoft.com/office/powerpoint/2010/main" val="12797816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Wrap-up</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tx1"/>
                </a:solidFill>
              </a:rPr>
              <a:t>Q&amp;A</a:t>
            </a:r>
          </a:p>
          <a:p>
            <a:endParaRPr lang="en-US" dirty="0">
              <a:solidFill>
                <a:schemeClr val="tx1"/>
              </a:solidFill>
            </a:endParaRPr>
          </a:p>
          <a:p>
            <a:pPr marL="0" indent="0" algn="ctr">
              <a:buNone/>
            </a:pPr>
            <a:r>
              <a:rPr lang="en-US" dirty="0" smtClean="0">
                <a:solidFill>
                  <a:schemeClr val="tx1"/>
                </a:solidFill>
              </a:rPr>
              <a:t>Transcript</a:t>
            </a:r>
            <a:r>
              <a:rPr lang="en-US" dirty="0">
                <a:solidFill>
                  <a:schemeClr val="tx1"/>
                </a:solidFill>
              </a:rPr>
              <a:t>, presentation and attendance rosters will be posted to DYCD website for viewing </a:t>
            </a:r>
            <a:endParaRPr lang="en-US" dirty="0" smtClean="0">
              <a:solidFill>
                <a:schemeClr val="tx1"/>
              </a:solidFill>
            </a:endParaRPr>
          </a:p>
          <a:p>
            <a:pPr marL="0" indent="0" algn="ctr">
              <a:buNone/>
            </a:pPr>
            <a:r>
              <a:rPr lang="en-US" dirty="0" smtClean="0">
                <a:solidFill>
                  <a:schemeClr val="tx1"/>
                </a:solidFill>
                <a:hlinkClick r:id="rId2"/>
              </a:rPr>
              <a:t>www.nyc.gov/DYCD</a:t>
            </a:r>
            <a:r>
              <a:rPr lang="en-US" dirty="0" smtClean="0">
                <a:solidFill>
                  <a:schemeClr val="tx1"/>
                </a:solidFill>
              </a:rPr>
              <a:t> </a:t>
            </a:r>
            <a:endParaRPr lang="en-US" dirty="0">
              <a:solidFill>
                <a:schemeClr val="tx1"/>
              </a:solidFill>
            </a:endParaRPr>
          </a:p>
          <a:p>
            <a:endParaRPr lang="en-US" dirty="0">
              <a:solidFill>
                <a:schemeClr val="tx1"/>
              </a:solidFill>
            </a:endParaRPr>
          </a:p>
        </p:txBody>
      </p:sp>
      <p:sp>
        <p:nvSpPr>
          <p:cNvPr id="5" name="Footer Placeholder 4"/>
          <p:cNvSpPr>
            <a:spLocks noGrp="1"/>
          </p:cNvSpPr>
          <p:nvPr>
            <p:ph type="ftr" sz="quarter" idx="11"/>
          </p:nvPr>
        </p:nvSpPr>
        <p:spPr/>
        <p:txBody>
          <a:bodyPr/>
          <a:lstStyle/>
          <a:p>
            <a:r>
              <a:rPr lang="en-US" b="1" smtClean="0"/>
              <a:t>DYCD</a:t>
            </a:r>
            <a:r>
              <a:rPr lang="en-US" smtClean="0"/>
              <a:t> CAPACITY </a:t>
            </a:r>
            <a:r>
              <a:rPr lang="en-US" b="1" smtClean="0"/>
              <a:t>BUILDING</a:t>
            </a:r>
            <a:r>
              <a:rPr lang="en-US" smtClean="0"/>
              <a:t> &amp; PROFESSIONAL DEVELOPMENT</a:t>
            </a:r>
            <a:endParaRPr lang="en-US" dirty="0"/>
          </a:p>
        </p:txBody>
      </p:sp>
      <p:sp>
        <p:nvSpPr>
          <p:cNvPr id="6" name="Slide Number Placeholder 5"/>
          <p:cNvSpPr>
            <a:spLocks noGrp="1"/>
          </p:cNvSpPr>
          <p:nvPr>
            <p:ph type="sldNum" sz="quarter" idx="12"/>
          </p:nvPr>
        </p:nvSpPr>
        <p:spPr/>
        <p:txBody>
          <a:bodyPr/>
          <a:lstStyle/>
          <a:p>
            <a:fld id="{6066F0F5-36F4-4A20-B5A7-1AB1EE7DC651}" type="slidenum">
              <a:rPr lang="en-US" smtClean="0"/>
              <a:pPr/>
              <a:t>25</a:t>
            </a:fld>
            <a:endParaRPr lang="en-US" dirty="0"/>
          </a:p>
        </p:txBody>
      </p:sp>
    </p:spTree>
    <p:extLst>
      <p:ext uri="{BB962C8B-B14F-4D97-AF65-F5344CB8AC3E}">
        <p14:creationId xmlns:p14="http://schemas.microsoft.com/office/powerpoint/2010/main" val="1845082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a:solidFill>
                  <a:schemeClr val="bg1"/>
                </a:solidFill>
              </a:rPr>
              <a:t>About DYCD</a:t>
            </a:r>
            <a:endParaRPr lang="en-US" dirty="0">
              <a:solidFill>
                <a:schemeClr val="bg1"/>
              </a:solidFill>
            </a:endParaRPr>
          </a:p>
        </p:txBody>
      </p:sp>
      <p:sp>
        <p:nvSpPr>
          <p:cNvPr id="5123" name="Content Placeholder 2"/>
          <p:cNvSpPr>
            <a:spLocks noGrp="1"/>
          </p:cNvSpPr>
          <p:nvPr>
            <p:ph idx="1"/>
          </p:nvPr>
        </p:nvSpPr>
        <p:spPr/>
        <p:txBody>
          <a:bodyPr>
            <a:normAutofit/>
          </a:bodyPr>
          <a:lstStyle/>
          <a:p>
            <a:r>
              <a:rPr lang="en-US" altLang="en-US" sz="2000" b="1" dirty="0" smtClean="0">
                <a:solidFill>
                  <a:schemeClr val="tx1"/>
                </a:solidFill>
                <a:latin typeface="Futura Bk"/>
              </a:rPr>
              <a:t>Mission: </a:t>
            </a:r>
            <a:r>
              <a:rPr lang="en-US" altLang="en-US" sz="2000" dirty="0" smtClean="0">
                <a:solidFill>
                  <a:schemeClr val="tx1"/>
                </a:solidFill>
                <a:latin typeface="Futura Bk"/>
              </a:rPr>
              <a:t>The New York City Department of Youth and Community Development (DYCD) invests in a network of community-based organizations and programs to alleviate the effects of poverty and to provide opportunities for New Yorkers and communities to flourish.</a:t>
            </a:r>
          </a:p>
          <a:p>
            <a:endParaRPr lang="en-US" altLang="en-US" sz="2000" dirty="0" smtClean="0">
              <a:solidFill>
                <a:schemeClr val="tx1"/>
              </a:solidFill>
              <a:latin typeface="Futura Bk"/>
            </a:endParaRPr>
          </a:p>
          <a:p>
            <a:r>
              <a:rPr lang="en-US" altLang="en-US" sz="2000" b="1" dirty="0" smtClean="0">
                <a:solidFill>
                  <a:schemeClr val="tx1"/>
                </a:solidFill>
                <a:latin typeface="Futura Bk"/>
              </a:rPr>
              <a:t>Vision: </a:t>
            </a:r>
            <a:r>
              <a:rPr lang="en-US" altLang="en-US" sz="2000" dirty="0" smtClean="0">
                <a:solidFill>
                  <a:schemeClr val="tx1"/>
                </a:solidFill>
                <a:latin typeface="Futura Bk"/>
              </a:rPr>
              <a:t>DYCD strives to improve the quality of life of New Yorkers by collaborating with local organizations and investing in the talents and assets of our communities to help them develop, grow and thrive. </a:t>
            </a:r>
          </a:p>
          <a:p>
            <a:pPr marL="0" indent="0" algn="ctr">
              <a:buNone/>
            </a:pPr>
            <a:endParaRPr lang="en-US" altLang="en-US" sz="1600" i="1" dirty="0" smtClean="0">
              <a:solidFill>
                <a:schemeClr val="tx1"/>
              </a:solidFill>
              <a:latin typeface="Futura Bk"/>
            </a:endParaRPr>
          </a:p>
          <a:p>
            <a:pPr marL="0" indent="0" algn="ctr">
              <a:buNone/>
            </a:pPr>
            <a:endParaRPr lang="en-US" altLang="en-US" sz="1600" i="1" dirty="0">
              <a:solidFill>
                <a:schemeClr val="tx1"/>
              </a:solidFill>
              <a:latin typeface="Futura Bk"/>
            </a:endParaRPr>
          </a:p>
          <a:p>
            <a:pPr marL="0" indent="0" algn="ctr">
              <a:buNone/>
            </a:pPr>
            <a:r>
              <a:rPr lang="en-US" altLang="en-US" sz="1600" i="1" dirty="0" smtClean="0">
                <a:solidFill>
                  <a:schemeClr val="tx1"/>
                </a:solidFill>
                <a:latin typeface="Futura Bk"/>
              </a:rPr>
              <a:t>Empowering individuals, Strengthening Families. Investing in Communities</a:t>
            </a:r>
          </a:p>
        </p:txBody>
      </p:sp>
      <p:sp>
        <p:nvSpPr>
          <p:cNvPr id="4" name="Slide Number Placeholder 3"/>
          <p:cNvSpPr>
            <a:spLocks noGrp="1"/>
          </p:cNvSpPr>
          <p:nvPr>
            <p:ph type="sldNum" sz="quarter" idx="12"/>
          </p:nvPr>
        </p:nvSpPr>
        <p:spPr/>
        <p:txBody>
          <a:bodyPr/>
          <a:lstStyle/>
          <a:p>
            <a:pPr>
              <a:defRPr/>
            </a:pPr>
            <a:fld id="{F27ED68C-348E-4733-BB78-491AEA3B1313}" type="slidenum">
              <a:rPr lang="en-US" altLang="en-US" smtClean="0"/>
              <a:pPr>
                <a:defRPr/>
              </a:pPr>
              <a:t>3</a:t>
            </a:fld>
            <a:endParaRPr lang="en-US" altLang="en-US"/>
          </a:p>
        </p:txBody>
      </p:sp>
    </p:spTree>
    <p:extLst>
      <p:ext uri="{BB962C8B-B14F-4D97-AF65-F5344CB8AC3E}">
        <p14:creationId xmlns:p14="http://schemas.microsoft.com/office/powerpoint/2010/main" val="3630496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1219200" y="0"/>
            <a:ext cx="7315200" cy="1220611"/>
          </a:xfrm>
        </p:spPr>
        <p:txBody>
          <a:bodyPr/>
          <a:lstStyle/>
          <a:p>
            <a:r>
              <a:rPr lang="en-US" altLang="en-US" sz="4800" dirty="0" smtClean="0">
                <a:solidFill>
                  <a:schemeClr val="bg1"/>
                </a:solidFill>
              </a:rPr>
              <a:t>RFP Timeline</a:t>
            </a:r>
          </a:p>
        </p:txBody>
      </p:sp>
      <p:sp>
        <p:nvSpPr>
          <p:cNvPr id="5" name="Slide Number Placeholder 2"/>
          <p:cNvSpPr>
            <a:spLocks noGrp="1"/>
          </p:cNvSpPr>
          <p:nvPr>
            <p:ph type="sldNum" sz="quarter" idx="12"/>
          </p:nvPr>
        </p:nvSpPr>
        <p:spPr>
          <a:xfrm>
            <a:off x="8008938" y="5916613"/>
            <a:ext cx="796925" cy="490537"/>
          </a:xfrm>
        </p:spPr>
        <p:txBody>
          <a:bodyPr/>
          <a:lstStyle/>
          <a:p>
            <a:pPr>
              <a:defRPr/>
            </a:pPr>
            <a:fld id="{514E28D7-C8FD-4EE3-B27F-816F2CDFBF87}" type="slidenum">
              <a:rPr lang="en-US" smtClean="0"/>
              <a:pPr>
                <a:defRPr/>
              </a:pPr>
              <a:t>4</a:t>
            </a:fld>
            <a:endParaRPr lang="en-US" dirty="0"/>
          </a:p>
        </p:txBody>
      </p:sp>
      <p:sp>
        <p:nvSpPr>
          <p:cNvPr id="6" name="TextBox 5"/>
          <p:cNvSpPr txBox="1"/>
          <p:nvPr/>
        </p:nvSpPr>
        <p:spPr>
          <a:xfrm>
            <a:off x="499794" y="1752600"/>
            <a:ext cx="8293100" cy="3416320"/>
          </a:xfrm>
          <a:prstGeom prst="rect">
            <a:avLst/>
          </a:prstGeom>
          <a:noFill/>
        </p:spPr>
        <p:txBody>
          <a:bodyPr>
            <a:spAutoFit/>
          </a:bodyPr>
          <a:lstStyle/>
          <a:p>
            <a:pPr marL="624078" indent="-514350">
              <a:lnSpc>
                <a:spcPct val="200000"/>
              </a:lnSpc>
              <a:buClr>
                <a:srgbClr val="0097CC"/>
              </a:buClr>
              <a:buFont typeface="Arial" panose="020B0604020202020204" pitchFamily="34" charset="0"/>
              <a:buChar char="•"/>
              <a:defRPr/>
            </a:pPr>
            <a:r>
              <a:rPr lang="en-US" sz="2400" dirty="0" smtClean="0">
                <a:latin typeface="Futura Bk"/>
              </a:rPr>
              <a:t>Proposal </a:t>
            </a:r>
            <a:r>
              <a:rPr lang="en-US" sz="2400" dirty="0">
                <a:latin typeface="Futura Bk"/>
              </a:rPr>
              <a:t>Due Date: </a:t>
            </a:r>
            <a:r>
              <a:rPr lang="en-US" sz="2400" b="1" dirty="0" smtClean="0">
                <a:latin typeface="Futura Bk"/>
              </a:rPr>
              <a:t>September 15, 2017 </a:t>
            </a:r>
            <a:r>
              <a:rPr lang="en-US" sz="2400" dirty="0">
                <a:latin typeface="Futura Bk"/>
              </a:rPr>
              <a:t>at </a:t>
            </a:r>
            <a:r>
              <a:rPr lang="en-US" sz="2400" b="1" u="sng" dirty="0">
                <a:latin typeface="Futura Bk"/>
              </a:rPr>
              <a:t>2:00PM</a:t>
            </a:r>
          </a:p>
          <a:p>
            <a:pPr marL="624078" indent="-514350">
              <a:lnSpc>
                <a:spcPct val="200000"/>
              </a:lnSpc>
              <a:buClr>
                <a:srgbClr val="0097CC"/>
              </a:buClr>
              <a:buFont typeface="Arial" panose="020B0604020202020204" pitchFamily="34" charset="0"/>
              <a:buChar char="•"/>
              <a:defRPr/>
            </a:pPr>
            <a:r>
              <a:rPr lang="en-US" sz="2400" dirty="0">
                <a:latin typeface="Futura Bk"/>
              </a:rPr>
              <a:t>Award Announcement: </a:t>
            </a:r>
            <a:r>
              <a:rPr lang="en-US" sz="2400" dirty="0" smtClean="0">
                <a:latin typeface="Futura Bk"/>
              </a:rPr>
              <a:t>Fall of 2017 </a:t>
            </a:r>
          </a:p>
          <a:p>
            <a:pPr marL="624078" indent="-514350">
              <a:lnSpc>
                <a:spcPct val="200000"/>
              </a:lnSpc>
              <a:buClr>
                <a:srgbClr val="0097CC"/>
              </a:buClr>
              <a:buFont typeface="Arial" panose="020B0604020202020204" pitchFamily="34" charset="0"/>
              <a:buChar char="•"/>
              <a:defRPr/>
            </a:pPr>
            <a:r>
              <a:rPr lang="en-US" sz="2400" dirty="0" smtClean="0">
                <a:latin typeface="Futura Bk"/>
              </a:rPr>
              <a:t>Anticipated start date: January 1, 2018</a:t>
            </a:r>
          </a:p>
          <a:p>
            <a:pPr marL="624078" indent="-514350">
              <a:lnSpc>
                <a:spcPct val="200000"/>
              </a:lnSpc>
              <a:buClr>
                <a:srgbClr val="0097CC"/>
              </a:buClr>
              <a:buFont typeface="Arial" panose="020B0604020202020204" pitchFamily="34" charset="0"/>
              <a:buChar char="•"/>
              <a:defRPr/>
            </a:pPr>
            <a:r>
              <a:rPr lang="en-US" sz="2400" dirty="0" smtClean="0">
                <a:latin typeface="Futura Bk"/>
              </a:rPr>
              <a:t>Questions</a:t>
            </a:r>
            <a:r>
              <a:rPr lang="en-US" sz="2400" dirty="0">
                <a:latin typeface="Futura Bk"/>
              </a:rPr>
              <a:t>: Must be received by </a:t>
            </a:r>
            <a:r>
              <a:rPr lang="en-US" sz="2400" b="1" dirty="0">
                <a:latin typeface="Futura Bk"/>
              </a:rPr>
              <a:t>September 8, 2017</a:t>
            </a:r>
          </a:p>
          <a:p>
            <a:pPr marL="109728" algn="ctr">
              <a:buClr>
                <a:srgbClr val="0097CC"/>
              </a:buClr>
              <a:defRPr/>
            </a:pPr>
            <a:r>
              <a:rPr lang="en-US" sz="2400" dirty="0">
                <a:latin typeface="Futura Bk"/>
                <a:hlinkClick r:id="rId2"/>
              </a:rPr>
              <a:t>RFPquestions@dycd.nyc.gov</a:t>
            </a:r>
          </a:p>
        </p:txBody>
      </p:sp>
    </p:spTree>
    <p:extLst>
      <p:ext uri="{BB962C8B-B14F-4D97-AF65-F5344CB8AC3E}">
        <p14:creationId xmlns:p14="http://schemas.microsoft.com/office/powerpoint/2010/main" val="773223764"/>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6FCC55-F225-447E-AA19-760095892BBA}" type="slidenum">
              <a:rPr lang="en-US" smtClean="0"/>
              <a:pPr/>
              <a:t>5</a:t>
            </a:fld>
            <a:endParaRPr lang="en-US" dirty="0"/>
          </a:p>
        </p:txBody>
      </p:sp>
      <p:sp>
        <p:nvSpPr>
          <p:cNvPr id="3" name="Subtitle 2"/>
          <p:cNvSpPr>
            <a:spLocks noGrp="1"/>
          </p:cNvSpPr>
          <p:nvPr>
            <p:ph type="subTitle" idx="1"/>
          </p:nvPr>
        </p:nvSpPr>
        <p:spPr/>
        <p:txBody>
          <a:bodyPr/>
          <a:lstStyle/>
          <a:p>
            <a:r>
              <a:rPr lang="en-US" dirty="0"/>
              <a:t>PROPOSING IN HHS ACCELERATOR</a:t>
            </a:r>
          </a:p>
        </p:txBody>
      </p:sp>
      <p:sp>
        <p:nvSpPr>
          <p:cNvPr id="6" name="Content Placeholder 5"/>
          <p:cNvSpPr>
            <a:spLocks noGrp="1"/>
          </p:cNvSpPr>
          <p:nvPr>
            <p:ph sz="quarter" idx="13"/>
          </p:nvPr>
        </p:nvSpPr>
        <p:spPr/>
        <p:txBody>
          <a:bodyPr>
            <a:normAutofit lnSpcReduction="10000"/>
          </a:bodyPr>
          <a:lstStyle/>
          <a:p>
            <a:r>
              <a:rPr lang="en-US" dirty="0"/>
              <a:t>The HHS Accelerator System was launched to simplify and improve the competitive contract process for Health and Human Service providers.</a:t>
            </a:r>
          </a:p>
          <a:p>
            <a:endParaRPr lang="en-US" dirty="0"/>
          </a:p>
        </p:txBody>
      </p:sp>
      <p:sp>
        <p:nvSpPr>
          <p:cNvPr id="5" name="Rectangle 4"/>
          <p:cNvSpPr/>
          <p:nvPr/>
        </p:nvSpPr>
        <p:spPr>
          <a:xfrm>
            <a:off x="4876800" y="2364903"/>
            <a:ext cx="3886200" cy="3502497"/>
          </a:xfrm>
          <a:prstGeom prst="rect">
            <a:avLst/>
          </a:prstGeom>
        </p:spPr>
        <p:txBody>
          <a:bodyPr wrap="square">
            <a:spAutoFit/>
          </a:bodyPr>
          <a:lstStyle/>
          <a:p>
            <a:pPr marL="285750" lvl="0" indent="-285750" fontAlgn="base">
              <a:spcBef>
                <a:spcPct val="20000"/>
              </a:spcBef>
              <a:spcAft>
                <a:spcPct val="0"/>
              </a:spcAft>
              <a:buFont typeface="Arial" panose="020B0604020202020204" pitchFamily="34" charset="0"/>
              <a:buChar char="•"/>
            </a:pPr>
            <a:r>
              <a:rPr lang="en-US" sz="1600" dirty="0">
                <a:solidFill>
                  <a:srgbClr val="333333"/>
                </a:solidFill>
                <a:latin typeface="Franklin Gothic Book" panose="020B0503020102020204" pitchFamily="34" charset="0"/>
              </a:rPr>
              <a:t>Agencies publish all Request for Proposals (RFP) Documents in the HHS Accelerator System. </a:t>
            </a:r>
          </a:p>
          <a:p>
            <a:pPr marL="285750" lvl="0" indent="-285750" fontAlgn="base">
              <a:spcBef>
                <a:spcPct val="20000"/>
              </a:spcBef>
              <a:spcAft>
                <a:spcPct val="0"/>
              </a:spcAft>
              <a:buFont typeface="Arial" panose="020B0604020202020204" pitchFamily="34" charset="0"/>
              <a:buChar char="•"/>
            </a:pPr>
            <a:endParaRPr lang="en-US" sz="1600" dirty="0">
              <a:solidFill>
                <a:srgbClr val="333333"/>
              </a:solidFill>
              <a:latin typeface="Franklin Gothic Book" panose="020B0503020102020204" pitchFamily="34" charset="0"/>
            </a:endParaRPr>
          </a:p>
          <a:p>
            <a:pPr marL="285750" lvl="0" indent="-285750" fontAlgn="base">
              <a:spcBef>
                <a:spcPct val="20000"/>
              </a:spcBef>
              <a:spcAft>
                <a:spcPct val="0"/>
              </a:spcAft>
              <a:buFont typeface="Arial" panose="020B0604020202020204" pitchFamily="34" charset="0"/>
              <a:buChar char="•"/>
            </a:pPr>
            <a:r>
              <a:rPr lang="en-US" sz="1600" dirty="0">
                <a:solidFill>
                  <a:srgbClr val="333333"/>
                </a:solidFill>
                <a:latin typeface="Franklin Gothic Book" panose="020B0503020102020204" pitchFamily="34" charset="0"/>
              </a:rPr>
              <a:t>Prequalified providers approved for relevant Services are “Eligible to Propose” and can submit proposal(s) after RFPs are released.</a:t>
            </a:r>
          </a:p>
          <a:p>
            <a:pPr marL="285750" lvl="0" indent="-285750" fontAlgn="base">
              <a:spcBef>
                <a:spcPct val="20000"/>
              </a:spcBef>
              <a:spcAft>
                <a:spcPct val="0"/>
              </a:spcAft>
              <a:buFont typeface="Arial" panose="020B0604020202020204" pitchFamily="34" charset="0"/>
              <a:buChar char="•"/>
            </a:pPr>
            <a:endParaRPr lang="en-US" sz="1600" dirty="0">
              <a:solidFill>
                <a:srgbClr val="333333"/>
              </a:solidFill>
              <a:latin typeface="Franklin Gothic Book" panose="020B0503020102020204" pitchFamily="34" charset="0"/>
            </a:endParaRPr>
          </a:p>
          <a:p>
            <a:pPr marL="285750" lvl="0" indent="-285750" fontAlgn="base">
              <a:spcBef>
                <a:spcPct val="20000"/>
              </a:spcBef>
              <a:spcAft>
                <a:spcPct val="0"/>
              </a:spcAft>
              <a:buFont typeface="Arial" panose="020B0604020202020204" pitchFamily="34" charset="0"/>
              <a:buChar char="•"/>
            </a:pPr>
            <a:r>
              <a:rPr lang="en-US" sz="1600" u="sng" dirty="0">
                <a:solidFill>
                  <a:srgbClr val="333333"/>
                </a:solidFill>
                <a:latin typeface="Franklin Gothic Medium" panose="020B0603020102020204" pitchFamily="34" charset="0"/>
              </a:rPr>
              <a:t>Providers must submit proposals through the HHS Accelerator System by the proposal due date and time (2 pm).</a:t>
            </a:r>
          </a:p>
          <a:p>
            <a:pPr lvl="0" fontAlgn="base">
              <a:spcBef>
                <a:spcPct val="20000"/>
              </a:spcBef>
              <a:spcAft>
                <a:spcPct val="0"/>
              </a:spcAft>
            </a:pPr>
            <a:endParaRPr lang="en-US" sz="1400" u="sng" dirty="0">
              <a:solidFill>
                <a:srgbClr val="333333"/>
              </a:solidFill>
              <a:latin typeface="Franklin Gothic Medium" panose="020B06030201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6152" r="5916"/>
          <a:stretch/>
        </p:blipFill>
        <p:spPr>
          <a:xfrm>
            <a:off x="685800" y="2369216"/>
            <a:ext cx="3962400" cy="3117184"/>
          </a:xfrm>
          <a:prstGeom prst="rect">
            <a:avLst/>
          </a:prstGeom>
          <a:ln w="12700">
            <a:solidFill>
              <a:srgbClr val="7F7F7F"/>
            </a:solidFill>
          </a:ln>
          <a:effectLst>
            <a:outerShdw blurRad="50800" dist="50800" dir="8100000" algn="tr" rotWithShape="0">
              <a:prstClr val="black">
                <a:alpha val="37000"/>
              </a:prstClr>
            </a:outerShdw>
          </a:effectLst>
        </p:spPr>
      </p:pic>
      <p:sp>
        <p:nvSpPr>
          <p:cNvPr id="8" name="TextBox 7"/>
          <p:cNvSpPr txBox="1"/>
          <p:nvPr/>
        </p:nvSpPr>
        <p:spPr>
          <a:xfrm>
            <a:off x="685800" y="5638800"/>
            <a:ext cx="4114800" cy="923330"/>
          </a:xfrm>
          <a:prstGeom prst="rect">
            <a:avLst/>
          </a:prstGeom>
          <a:noFill/>
        </p:spPr>
        <p:txBody>
          <a:bodyPr wrap="square" rtlCol="0">
            <a:spAutoFit/>
          </a:bodyPr>
          <a:lstStyle/>
          <a:p>
            <a:r>
              <a:rPr lang="en-US" dirty="0">
                <a:solidFill>
                  <a:srgbClr val="548DD4"/>
                </a:solidFill>
                <a:latin typeface="Franklin Gothic Demi" panose="020B0703020102020204" pitchFamily="34" charset="0"/>
              </a:rPr>
              <a:t>Need Help? </a:t>
            </a:r>
          </a:p>
          <a:p>
            <a:r>
              <a:rPr lang="en-US" dirty="0" smtClean="0">
                <a:latin typeface="Franklin Gothic Book" panose="020B0503020102020204" pitchFamily="34" charset="0"/>
              </a:rPr>
              <a:t>Contact: </a:t>
            </a:r>
            <a:r>
              <a:rPr lang="en-US" dirty="0" smtClean="0">
                <a:latin typeface="Franklin Gothic Book" panose="020B0503020102020204" pitchFamily="34" charset="0"/>
                <a:hlinkClick r:id="rId3"/>
              </a:rPr>
              <a:t>help@mocs.nyc.gov</a:t>
            </a:r>
            <a:r>
              <a:rPr lang="en-US" dirty="0" smtClean="0">
                <a:latin typeface="Franklin Gothic Book" panose="020B0503020102020204" pitchFamily="34" charset="0"/>
              </a:rPr>
              <a:t> </a:t>
            </a:r>
            <a:endParaRPr lang="en-US" dirty="0">
              <a:latin typeface="Franklin Gothic Book" panose="020B0503020102020204" pitchFamily="34" charset="0"/>
            </a:endParaRPr>
          </a:p>
          <a:p>
            <a:endParaRPr lang="en-US" dirty="0">
              <a:latin typeface="Franklin Gothic Book" panose="020B0503020102020204" pitchFamily="34" charset="0"/>
            </a:endParaRPr>
          </a:p>
        </p:txBody>
      </p:sp>
    </p:spTree>
    <p:extLst>
      <p:ext uri="{BB962C8B-B14F-4D97-AF65-F5344CB8AC3E}">
        <p14:creationId xmlns:p14="http://schemas.microsoft.com/office/powerpoint/2010/main" val="584373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3600"/>
            <a:ext cx="8458200" cy="1470025"/>
          </a:xfrm>
        </p:spPr>
        <p:txBody>
          <a:bodyPr>
            <a:normAutofit/>
          </a:bodyPr>
          <a:lstStyle/>
          <a:p>
            <a:r>
              <a:rPr lang="en-US" sz="3600" dirty="0" smtClean="0">
                <a:solidFill>
                  <a:schemeClr val="bg1"/>
                </a:solidFill>
              </a:rPr>
              <a:t>Beacon Programs</a:t>
            </a:r>
            <a:r>
              <a:rPr lang="en-US" sz="3100" dirty="0" smtClean="0">
                <a:solidFill>
                  <a:schemeClr val="bg1"/>
                </a:solidFill>
              </a:rPr>
              <a:t/>
            </a:r>
            <a:br>
              <a:rPr lang="en-US" sz="3100" dirty="0" smtClean="0">
                <a:solidFill>
                  <a:schemeClr val="bg1"/>
                </a:solidFill>
              </a:rPr>
            </a:br>
            <a:r>
              <a:rPr lang="en-US" sz="2200" b="1" dirty="0" smtClean="0">
                <a:solidFill>
                  <a:schemeClr val="bg1"/>
                </a:solidFill>
              </a:rPr>
              <a:t>Wanda Ascherl</a:t>
            </a:r>
            <a:r>
              <a:rPr lang="en-US" sz="2200" dirty="0" smtClean="0">
                <a:solidFill>
                  <a:schemeClr val="bg1"/>
                </a:solidFill>
              </a:rPr>
              <a:t>, </a:t>
            </a:r>
            <a:br>
              <a:rPr lang="en-US" sz="2200" dirty="0" smtClean="0">
                <a:solidFill>
                  <a:schemeClr val="bg1"/>
                </a:solidFill>
              </a:rPr>
            </a:br>
            <a:r>
              <a:rPr lang="en-US" sz="1800" dirty="0" smtClean="0">
                <a:solidFill>
                  <a:schemeClr val="bg1"/>
                </a:solidFill>
              </a:rPr>
              <a:t>Senior Program Director Youth Services</a:t>
            </a:r>
            <a:r>
              <a:rPr lang="en-US" sz="2000" dirty="0" smtClean="0">
                <a:solidFill>
                  <a:schemeClr val="bg1"/>
                </a:solidFill>
              </a:rPr>
              <a:t> </a:t>
            </a:r>
            <a:endParaRPr lang="en-US" sz="3100" dirty="0">
              <a:solidFill>
                <a:schemeClr val="bg1"/>
              </a:solidFill>
            </a:endParaRPr>
          </a:p>
        </p:txBody>
      </p:sp>
      <p:sp>
        <p:nvSpPr>
          <p:cNvPr id="3" name="Subtitle 2"/>
          <p:cNvSpPr>
            <a:spLocks noGrp="1"/>
          </p:cNvSpPr>
          <p:nvPr>
            <p:ph type="subTitle" idx="1"/>
          </p:nvPr>
        </p:nvSpPr>
        <p:spPr/>
        <p:txBody>
          <a:bodyPr>
            <a:normAutofit/>
          </a:bodyPr>
          <a:lstStyle/>
          <a:p>
            <a:endParaRPr lang="en-US" b="1" dirty="0"/>
          </a:p>
        </p:txBody>
      </p:sp>
    </p:spTree>
    <p:extLst>
      <p:ext uri="{BB962C8B-B14F-4D97-AF65-F5344CB8AC3E}">
        <p14:creationId xmlns:p14="http://schemas.microsoft.com/office/powerpoint/2010/main" val="3150365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94" y="212014"/>
            <a:ext cx="6683765" cy="1280890"/>
          </a:xfrm>
        </p:spPr>
        <p:txBody>
          <a:bodyPr/>
          <a:lstStyle/>
          <a:p>
            <a:r>
              <a:rPr lang="en-US" b="1" dirty="0" smtClean="0">
                <a:solidFill>
                  <a:srgbClr val="0070C0"/>
                </a:solidFill>
              </a:rPr>
              <a:t>Beacon Community Center</a:t>
            </a:r>
            <a:endParaRPr lang="en-US" b="1" dirty="0">
              <a:solidFill>
                <a:srgbClr val="0070C0"/>
              </a:solidFill>
            </a:endParaRPr>
          </a:p>
        </p:txBody>
      </p:sp>
      <p:sp>
        <p:nvSpPr>
          <p:cNvPr id="3" name="Content Placeholder 2"/>
          <p:cNvSpPr>
            <a:spLocks noGrp="1"/>
          </p:cNvSpPr>
          <p:nvPr>
            <p:ph idx="1"/>
          </p:nvPr>
        </p:nvSpPr>
        <p:spPr>
          <a:xfrm>
            <a:off x="1205093" y="986145"/>
            <a:ext cx="7465859" cy="1147455"/>
          </a:xfrm>
        </p:spPr>
        <p:txBody>
          <a:bodyPr>
            <a:noAutofit/>
          </a:bodyPr>
          <a:lstStyle/>
          <a:p>
            <a:pPr marL="0" indent="0">
              <a:buNone/>
            </a:pPr>
            <a:r>
              <a:rPr lang="en-US" sz="1400" dirty="0"/>
              <a:t>Beacons </a:t>
            </a:r>
            <a:r>
              <a:rPr lang="en-US" sz="1400" dirty="0" smtClean="0"/>
              <a:t>represent </a:t>
            </a:r>
            <a:r>
              <a:rPr lang="en-US" sz="1400" dirty="0"/>
              <a:t>a unique convergence of </a:t>
            </a:r>
            <a:r>
              <a:rPr lang="en-US" sz="1400" b="1" dirty="0"/>
              <a:t>youth and community development</a:t>
            </a:r>
            <a:r>
              <a:rPr lang="en-US" sz="1400" dirty="0"/>
              <a:t>, aiming, in particular, to keep youth out of harm’s way while simultaneously </a:t>
            </a:r>
            <a:r>
              <a:rPr lang="en-US" sz="1400" b="1" dirty="0"/>
              <a:t>strengthening local communities </a:t>
            </a:r>
            <a:r>
              <a:rPr lang="en-US" sz="1400" dirty="0"/>
              <a:t>through an integrated range of services, provided in an educational environment, and tailored to </a:t>
            </a:r>
            <a:r>
              <a:rPr lang="en-US" sz="1400" b="1" dirty="0" smtClean="0"/>
              <a:t>community needs</a:t>
            </a:r>
            <a:r>
              <a:rPr lang="en-US" sz="1400" dirty="0" smtClean="0"/>
              <a:t>.</a:t>
            </a:r>
          </a:p>
          <a:p>
            <a:pPr marL="0" indent="0">
              <a:buNone/>
            </a:pPr>
            <a:endParaRPr lang="en-US" sz="1600" dirty="0"/>
          </a:p>
          <a:p>
            <a:pPr marL="0" indent="0">
              <a:buNone/>
            </a:pPr>
            <a:endParaRPr lang="en-US" sz="1600" dirty="0"/>
          </a:p>
          <a:p>
            <a:pPr marL="0" indent="0">
              <a:buNone/>
            </a:pPr>
            <a:endParaRPr lang="en-US" sz="1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5254" y="5724066"/>
            <a:ext cx="2338746" cy="1133937"/>
          </a:xfrm>
          <a:prstGeom prst="rect">
            <a:avLst/>
          </a:prstGeom>
        </p:spPr>
      </p:pic>
      <p:sp>
        <p:nvSpPr>
          <p:cNvPr id="6" name="Content Placeholder 2"/>
          <p:cNvSpPr txBox="1">
            <a:spLocks/>
          </p:cNvSpPr>
          <p:nvPr/>
        </p:nvSpPr>
        <p:spPr>
          <a:xfrm>
            <a:off x="1239120" y="2525476"/>
            <a:ext cx="7158130" cy="418012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Clr>
                <a:srgbClr val="4F81BD"/>
              </a:buClr>
            </a:pPr>
            <a:r>
              <a:rPr lang="en-US" sz="1200" dirty="0" smtClean="0">
                <a:solidFill>
                  <a:prstClr val="black">
                    <a:lumMod val="75000"/>
                    <a:lumOff val="25000"/>
                  </a:prstClr>
                </a:solidFill>
              </a:rPr>
              <a:t>Promote positive development by providing </a:t>
            </a:r>
            <a:r>
              <a:rPr lang="en-US" sz="1200" b="1" dirty="0" smtClean="0">
                <a:solidFill>
                  <a:prstClr val="black">
                    <a:lumMod val="75000"/>
                    <a:lumOff val="25000"/>
                  </a:prstClr>
                </a:solidFill>
              </a:rPr>
              <a:t>safe environments</a:t>
            </a:r>
            <a:r>
              <a:rPr lang="en-US" sz="1200" dirty="0" smtClean="0">
                <a:solidFill>
                  <a:prstClr val="black">
                    <a:lumMod val="75000"/>
                    <a:lumOff val="25000"/>
                  </a:prstClr>
                </a:solidFill>
              </a:rPr>
              <a:t>, </a:t>
            </a:r>
            <a:r>
              <a:rPr lang="en-US" sz="1200" b="1" dirty="0" smtClean="0">
                <a:solidFill>
                  <a:prstClr val="black">
                    <a:lumMod val="75000"/>
                    <a:lumOff val="25000"/>
                  </a:prstClr>
                </a:solidFill>
              </a:rPr>
              <a:t>supportive relationships</a:t>
            </a:r>
            <a:r>
              <a:rPr lang="en-US" sz="1200" dirty="0" smtClean="0">
                <a:solidFill>
                  <a:prstClr val="black">
                    <a:lumMod val="75000"/>
                    <a:lumOff val="25000"/>
                  </a:prstClr>
                </a:solidFill>
              </a:rPr>
              <a:t>, high expectations, </a:t>
            </a:r>
            <a:r>
              <a:rPr lang="en-US" sz="1200" b="1" dirty="0" smtClean="0">
                <a:solidFill>
                  <a:prstClr val="black">
                    <a:lumMod val="75000"/>
                    <a:lumOff val="25000"/>
                  </a:prstClr>
                </a:solidFill>
              </a:rPr>
              <a:t>family engagement </a:t>
            </a:r>
            <a:r>
              <a:rPr lang="en-US" sz="1200" dirty="0" smtClean="0">
                <a:solidFill>
                  <a:prstClr val="black">
                    <a:lumMod val="75000"/>
                    <a:lumOff val="25000"/>
                  </a:prstClr>
                </a:solidFill>
              </a:rPr>
              <a:t>and </a:t>
            </a:r>
            <a:r>
              <a:rPr lang="en-US" sz="1200" b="1" dirty="0" smtClean="0">
                <a:solidFill>
                  <a:prstClr val="black">
                    <a:lumMod val="75000"/>
                    <a:lumOff val="25000"/>
                  </a:prstClr>
                </a:solidFill>
              </a:rPr>
              <a:t>intergenerational activities</a:t>
            </a:r>
            <a:r>
              <a:rPr lang="en-US" sz="1200" dirty="0" smtClean="0">
                <a:solidFill>
                  <a:prstClr val="black">
                    <a:lumMod val="75000"/>
                    <a:lumOff val="25000"/>
                  </a:prstClr>
                </a:solidFill>
              </a:rPr>
              <a:t>.</a:t>
            </a:r>
          </a:p>
          <a:p>
            <a:pPr>
              <a:buClr>
                <a:srgbClr val="4F81BD"/>
              </a:buClr>
            </a:pPr>
            <a:r>
              <a:rPr lang="en-US" sz="1200" dirty="0" smtClean="0">
                <a:solidFill>
                  <a:prstClr val="black">
                    <a:lumMod val="75000"/>
                    <a:lumOff val="25000"/>
                  </a:prstClr>
                </a:solidFill>
              </a:rPr>
              <a:t>Trusted, </a:t>
            </a:r>
            <a:r>
              <a:rPr lang="en-US" sz="1200" b="1" dirty="0" smtClean="0">
                <a:solidFill>
                  <a:prstClr val="black">
                    <a:lumMod val="75000"/>
                    <a:lumOff val="25000"/>
                  </a:prstClr>
                </a:solidFill>
              </a:rPr>
              <a:t>neighborhood hub </a:t>
            </a:r>
            <a:r>
              <a:rPr lang="en-US" sz="1200" dirty="0" smtClean="0">
                <a:solidFill>
                  <a:prstClr val="black">
                    <a:lumMod val="75000"/>
                    <a:lumOff val="25000"/>
                  </a:prstClr>
                </a:solidFill>
              </a:rPr>
              <a:t>that helps community members access services, strengthens community bonds, and fosters a sense of belonging.</a:t>
            </a:r>
          </a:p>
          <a:p>
            <a:pPr>
              <a:buClr>
                <a:srgbClr val="4F81BD"/>
              </a:buClr>
            </a:pPr>
            <a:r>
              <a:rPr lang="en-US" sz="1200" dirty="0" smtClean="0">
                <a:solidFill>
                  <a:prstClr val="black">
                    <a:lumMod val="75000"/>
                    <a:lumOff val="25000"/>
                  </a:prstClr>
                </a:solidFill>
              </a:rPr>
              <a:t>Provide opportunities for all participants to develop </a:t>
            </a:r>
            <a:r>
              <a:rPr lang="en-US" sz="1200" b="1" dirty="0" smtClean="0">
                <a:solidFill>
                  <a:prstClr val="black">
                    <a:lumMod val="75000"/>
                    <a:lumOff val="25000"/>
                  </a:prstClr>
                </a:solidFill>
              </a:rPr>
              <a:t>skills</a:t>
            </a:r>
            <a:r>
              <a:rPr lang="en-US" sz="1200" dirty="0" smtClean="0">
                <a:solidFill>
                  <a:prstClr val="black">
                    <a:lumMod val="75000"/>
                    <a:lumOff val="25000"/>
                  </a:prstClr>
                </a:solidFill>
              </a:rPr>
              <a:t>, increase personal and family well being.</a:t>
            </a:r>
          </a:p>
          <a:p>
            <a:pPr>
              <a:buClr>
                <a:srgbClr val="4F81BD"/>
              </a:buClr>
            </a:pPr>
            <a:r>
              <a:rPr lang="en-US" sz="1200" dirty="0" smtClean="0">
                <a:solidFill>
                  <a:prstClr val="black">
                    <a:lumMod val="75000"/>
                    <a:lumOff val="25000"/>
                  </a:prstClr>
                </a:solidFill>
              </a:rPr>
              <a:t>Strengthen community life by </a:t>
            </a:r>
            <a:r>
              <a:rPr lang="en-US" sz="1200" b="1" dirty="0" smtClean="0">
                <a:solidFill>
                  <a:prstClr val="black">
                    <a:lumMod val="75000"/>
                    <a:lumOff val="25000"/>
                  </a:prstClr>
                </a:solidFill>
              </a:rPr>
              <a:t>expanding partnerships</a:t>
            </a:r>
            <a:r>
              <a:rPr lang="en-US" sz="1200" dirty="0" smtClean="0">
                <a:solidFill>
                  <a:prstClr val="black">
                    <a:lumMod val="75000"/>
                    <a:lumOff val="25000"/>
                  </a:prstClr>
                </a:solidFill>
              </a:rPr>
              <a:t>, tapping into City’s resources, encouraging residents to participate in neighborhood activities and </a:t>
            </a:r>
            <a:r>
              <a:rPr lang="en-US" sz="1200" b="1" dirty="0" smtClean="0">
                <a:solidFill>
                  <a:prstClr val="black">
                    <a:lumMod val="75000"/>
                    <a:lumOff val="25000"/>
                  </a:prstClr>
                </a:solidFill>
              </a:rPr>
              <a:t>connecting community resources</a:t>
            </a:r>
            <a:r>
              <a:rPr lang="en-US" sz="1200" dirty="0" smtClean="0">
                <a:solidFill>
                  <a:prstClr val="black">
                    <a:lumMod val="75000"/>
                    <a:lumOff val="25000"/>
                  </a:prstClr>
                </a:solidFill>
              </a:rPr>
              <a:t> to the Beacon.</a:t>
            </a:r>
          </a:p>
          <a:p>
            <a:pPr>
              <a:buClr>
                <a:srgbClr val="4F81BD"/>
              </a:buClr>
            </a:pPr>
            <a:r>
              <a:rPr lang="en-US" sz="1200" dirty="0" smtClean="0">
                <a:solidFill>
                  <a:prstClr val="black">
                    <a:lumMod val="75000"/>
                    <a:lumOff val="25000"/>
                  </a:prstClr>
                </a:solidFill>
              </a:rPr>
              <a:t>Support </a:t>
            </a:r>
            <a:r>
              <a:rPr lang="en-US" sz="1200" b="1" dirty="0" smtClean="0">
                <a:solidFill>
                  <a:prstClr val="black">
                    <a:lumMod val="75000"/>
                    <a:lumOff val="25000"/>
                  </a:prstClr>
                </a:solidFill>
              </a:rPr>
              <a:t>student engagement in school</a:t>
            </a:r>
            <a:r>
              <a:rPr lang="en-US" sz="1200" dirty="0" smtClean="0">
                <a:solidFill>
                  <a:prstClr val="black">
                    <a:lumMod val="75000"/>
                    <a:lumOff val="25000"/>
                  </a:prstClr>
                </a:solidFill>
              </a:rPr>
              <a:t>, including among students with chronic absenteeism.</a:t>
            </a:r>
          </a:p>
          <a:p>
            <a:pPr>
              <a:buClr>
                <a:srgbClr val="4F81BD"/>
              </a:buClr>
            </a:pPr>
            <a:r>
              <a:rPr lang="en-US" sz="1200" dirty="0" smtClean="0">
                <a:solidFill>
                  <a:prstClr val="black">
                    <a:lumMod val="75000"/>
                    <a:lumOff val="25000"/>
                  </a:prstClr>
                </a:solidFill>
              </a:rPr>
              <a:t>Ensure participants and community members are viewed as potential </a:t>
            </a:r>
            <a:r>
              <a:rPr lang="en-US" sz="1200" b="1" dirty="0" smtClean="0">
                <a:solidFill>
                  <a:prstClr val="black">
                    <a:lumMod val="75000"/>
                    <a:lumOff val="25000"/>
                  </a:prstClr>
                </a:solidFill>
              </a:rPr>
              <a:t>contributors</a:t>
            </a:r>
            <a:r>
              <a:rPr lang="en-US" sz="1200" dirty="0" smtClean="0">
                <a:solidFill>
                  <a:prstClr val="black">
                    <a:lumMod val="75000"/>
                    <a:lumOff val="25000"/>
                  </a:prstClr>
                </a:solidFill>
              </a:rPr>
              <a:t> to the Beacon and the community, are enlisted to help identify local needs, and engaged in the ongoing development of Beacon programs.</a:t>
            </a:r>
          </a:p>
          <a:p>
            <a:pPr>
              <a:buClr>
                <a:srgbClr val="4F81BD"/>
              </a:buClr>
            </a:pPr>
            <a:endParaRPr lang="en-US" sz="1500" dirty="0">
              <a:solidFill>
                <a:prstClr val="black">
                  <a:lumMod val="75000"/>
                  <a:lumOff val="25000"/>
                </a:prstClr>
              </a:solidFill>
            </a:endParaRPr>
          </a:p>
        </p:txBody>
      </p:sp>
      <p:sp>
        <p:nvSpPr>
          <p:cNvPr id="5" name="TextBox 4"/>
          <p:cNvSpPr txBox="1"/>
          <p:nvPr/>
        </p:nvSpPr>
        <p:spPr>
          <a:xfrm>
            <a:off x="1233507" y="2145268"/>
            <a:ext cx="3587261" cy="369332"/>
          </a:xfrm>
          <a:prstGeom prst="rect">
            <a:avLst/>
          </a:prstGeom>
          <a:noFill/>
        </p:spPr>
        <p:txBody>
          <a:bodyPr wrap="square" rtlCol="0">
            <a:spAutoFit/>
          </a:bodyPr>
          <a:lstStyle/>
          <a:p>
            <a:pPr defTabSz="457200"/>
            <a:r>
              <a:rPr lang="en-US" b="1" dirty="0" smtClean="0">
                <a:solidFill>
                  <a:srgbClr val="0070C0"/>
                </a:solidFill>
              </a:rPr>
              <a:t>Program Goals</a:t>
            </a:r>
            <a:endParaRPr lang="en-US" b="1" dirty="0">
              <a:solidFill>
                <a:srgbClr val="0070C0"/>
              </a:solidFill>
            </a:endParaRPr>
          </a:p>
        </p:txBody>
      </p:sp>
    </p:spTree>
    <p:extLst>
      <p:ext uri="{BB962C8B-B14F-4D97-AF65-F5344CB8AC3E}">
        <p14:creationId xmlns:p14="http://schemas.microsoft.com/office/powerpoint/2010/main" val="37641968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6683765" cy="838200"/>
          </a:xfrm>
        </p:spPr>
        <p:txBody>
          <a:bodyPr>
            <a:normAutofit/>
          </a:bodyPr>
          <a:lstStyle/>
          <a:p>
            <a:pPr algn="ctr"/>
            <a:r>
              <a:rPr lang="en-US" sz="2800" b="1" dirty="0" smtClean="0">
                <a:solidFill>
                  <a:srgbClr val="0070C0"/>
                </a:solidFill>
              </a:rPr>
              <a:t>Program Expectations: Approach</a:t>
            </a:r>
            <a:endParaRPr lang="en-US" sz="2800" b="1" dirty="0">
              <a:solidFill>
                <a:srgbClr val="0070C0"/>
              </a:solidFill>
            </a:endParaRPr>
          </a:p>
        </p:txBody>
      </p:sp>
      <p:sp>
        <p:nvSpPr>
          <p:cNvPr id="3" name="Content Placeholder 2"/>
          <p:cNvSpPr>
            <a:spLocks noGrp="1"/>
          </p:cNvSpPr>
          <p:nvPr>
            <p:ph idx="1"/>
          </p:nvPr>
        </p:nvSpPr>
        <p:spPr>
          <a:xfrm>
            <a:off x="1414371" y="1301261"/>
            <a:ext cx="6929530" cy="5099539"/>
          </a:xfrm>
        </p:spPr>
        <p:txBody>
          <a:bodyPr>
            <a:normAutofit/>
          </a:bodyPr>
          <a:lstStyle/>
          <a:p>
            <a:pPr>
              <a:buFont typeface="+mj-lt"/>
              <a:buAutoNum type="arabicPeriod"/>
            </a:pPr>
            <a:r>
              <a:rPr lang="en-US" sz="1600" b="1" dirty="0" smtClean="0"/>
              <a:t>Strength-based Frameworks:</a:t>
            </a:r>
          </a:p>
          <a:p>
            <a:pPr marL="800100" lvl="1" indent="-342900">
              <a:buFont typeface="+mj-lt"/>
              <a:buAutoNum type="alphaLcPeriod"/>
            </a:pPr>
            <a:r>
              <a:rPr lang="en-US" sz="1400" dirty="0"/>
              <a:t>Positive Youth Development (PYD</a:t>
            </a:r>
            <a:r>
              <a:rPr lang="en-US" sz="1400" dirty="0" smtClean="0"/>
              <a:t>)</a:t>
            </a:r>
          </a:p>
          <a:p>
            <a:pPr marL="800100" lvl="1" indent="-342900">
              <a:buFont typeface="+mj-lt"/>
              <a:buAutoNum type="alphaLcPeriod"/>
            </a:pPr>
            <a:r>
              <a:rPr lang="en-US" sz="1400" dirty="0"/>
              <a:t>Social and Emotional Learning (SEL</a:t>
            </a:r>
            <a:r>
              <a:rPr lang="en-US" sz="1400" dirty="0" smtClean="0"/>
              <a:t>)</a:t>
            </a:r>
          </a:p>
          <a:p>
            <a:pPr marL="800100" lvl="1" indent="-342900">
              <a:buFont typeface="+mj-lt"/>
              <a:buAutoNum type="alphaLcPeriod"/>
            </a:pPr>
            <a:r>
              <a:rPr lang="en-US" sz="1400" dirty="0"/>
              <a:t>Youth </a:t>
            </a:r>
            <a:r>
              <a:rPr lang="en-US" sz="1400" dirty="0" smtClean="0"/>
              <a:t>Leadership</a:t>
            </a:r>
          </a:p>
          <a:p>
            <a:pPr marL="400050">
              <a:buFont typeface="+mj-lt"/>
              <a:buAutoNum type="arabicPeriod"/>
            </a:pPr>
            <a:r>
              <a:rPr lang="en-US" sz="1600" b="1" dirty="0" smtClean="0"/>
              <a:t>Safe, Welcoming and Inclusive Environment</a:t>
            </a:r>
          </a:p>
          <a:p>
            <a:pPr marL="457200" lvl="1" indent="0">
              <a:buNone/>
            </a:pPr>
            <a:r>
              <a:rPr lang="en-US" sz="1400" dirty="0" smtClean="0"/>
              <a:t>The </a:t>
            </a:r>
            <a:r>
              <a:rPr lang="en-US" sz="1400" dirty="0"/>
              <a:t>contractor would have protocols for staff behavior and effective training and supervision to ensure the environment is friendly and supportive and everyone is treated with dignity and respect, starting from the very first encounter with program staff. </a:t>
            </a:r>
            <a:endParaRPr lang="en-US" sz="1400" dirty="0" smtClean="0"/>
          </a:p>
          <a:p>
            <a:pPr marL="400050">
              <a:buFont typeface="+mj-lt"/>
              <a:buAutoNum type="arabicPeriod"/>
            </a:pPr>
            <a:r>
              <a:rPr lang="en-US" sz="1600" b="1" dirty="0" smtClean="0"/>
              <a:t>Family Engagement</a:t>
            </a:r>
          </a:p>
          <a:p>
            <a:pPr marL="457200" lvl="1" indent="0">
              <a:buNone/>
            </a:pPr>
            <a:r>
              <a:rPr lang="en-US" sz="1400" dirty="0" smtClean="0"/>
              <a:t>Family </a:t>
            </a:r>
            <a:r>
              <a:rPr lang="en-US" sz="1400" dirty="0"/>
              <a:t>engagement comprises three critical elements: Communication (i.e., strong and positive family interactions); Participation (i.e., families access the services they need); and Mutually-beneficial partnerships (i.e., family members assume leadership roles and take shared responsibility for outcomes).</a:t>
            </a:r>
            <a:endParaRPr lang="en-US" sz="14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5254" y="5724066"/>
            <a:ext cx="2338746" cy="1133937"/>
          </a:xfrm>
          <a:prstGeom prst="rect">
            <a:avLst/>
          </a:prstGeom>
        </p:spPr>
      </p:pic>
    </p:spTree>
    <p:extLst>
      <p:ext uri="{BB962C8B-B14F-4D97-AF65-F5344CB8AC3E}">
        <p14:creationId xmlns:p14="http://schemas.microsoft.com/office/powerpoint/2010/main" val="3370767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895" y="401371"/>
            <a:ext cx="7621337" cy="1280890"/>
          </a:xfrm>
        </p:spPr>
        <p:txBody>
          <a:bodyPr>
            <a:normAutofit/>
          </a:bodyPr>
          <a:lstStyle/>
          <a:p>
            <a:r>
              <a:rPr lang="en-US" sz="2800" b="1" dirty="0" smtClean="0">
                <a:solidFill>
                  <a:srgbClr val="0070C0"/>
                </a:solidFill>
              </a:rPr>
              <a:t>Annual Target </a:t>
            </a:r>
            <a:r>
              <a:rPr lang="en-US" sz="2800" b="1" dirty="0">
                <a:solidFill>
                  <a:srgbClr val="0070C0"/>
                </a:solidFill>
              </a:rPr>
              <a:t>Population/Service Levels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3344850"/>
              </p:ext>
            </p:extLst>
          </p:nvPr>
        </p:nvGraphicFramePr>
        <p:xfrm>
          <a:off x="1206364" y="1066800"/>
          <a:ext cx="7673866" cy="2941176"/>
        </p:xfrm>
        <a:graphic>
          <a:graphicData uri="http://schemas.openxmlformats.org/drawingml/2006/table">
            <a:tbl>
              <a:tblPr firstRow="1" bandRow="1">
                <a:tableStyleId>{2A488322-F2BA-4B5B-9748-0D474271808F}</a:tableStyleId>
              </a:tblPr>
              <a:tblGrid>
                <a:gridCol w="2388476">
                  <a:extLst>
                    <a:ext uri="{9D8B030D-6E8A-4147-A177-3AD203B41FA5}">
                      <a16:colId xmlns:a16="http://schemas.microsoft.com/office/drawing/2014/main" xmlns="" val="4078502862"/>
                    </a:ext>
                  </a:extLst>
                </a:gridCol>
                <a:gridCol w="2735620">
                  <a:extLst>
                    <a:ext uri="{9D8B030D-6E8A-4147-A177-3AD203B41FA5}">
                      <a16:colId xmlns:a16="http://schemas.microsoft.com/office/drawing/2014/main" xmlns="" val="3423952342"/>
                    </a:ext>
                  </a:extLst>
                </a:gridCol>
                <a:gridCol w="1121408">
                  <a:extLst>
                    <a:ext uri="{9D8B030D-6E8A-4147-A177-3AD203B41FA5}">
                      <a16:colId xmlns:a16="http://schemas.microsoft.com/office/drawing/2014/main" xmlns="" val="381090268"/>
                    </a:ext>
                  </a:extLst>
                </a:gridCol>
                <a:gridCol w="1428362">
                  <a:extLst>
                    <a:ext uri="{9D8B030D-6E8A-4147-A177-3AD203B41FA5}">
                      <a16:colId xmlns:a16="http://schemas.microsoft.com/office/drawing/2014/main" xmlns="" val="1933745759"/>
                    </a:ext>
                  </a:extLst>
                </a:gridCol>
              </a:tblGrid>
              <a:tr h="643963">
                <a:tc>
                  <a:txBody>
                    <a:bodyPr/>
                    <a:lstStyle/>
                    <a:p>
                      <a:r>
                        <a:rPr lang="en-US" dirty="0"/>
                        <a:t>Age Category</a:t>
                      </a:r>
                    </a:p>
                  </a:txBody>
                  <a:tcPr marL="68580" marR="68580"/>
                </a:tc>
                <a:tc>
                  <a:txBody>
                    <a:bodyPr/>
                    <a:lstStyle/>
                    <a:p>
                      <a:r>
                        <a:rPr lang="en-US" dirty="0"/>
                        <a:t>Activity Type</a:t>
                      </a:r>
                    </a:p>
                  </a:txBody>
                  <a:tcPr marL="68580" marR="68580"/>
                </a:tc>
                <a:tc>
                  <a:txBody>
                    <a:bodyPr/>
                    <a:lstStyle/>
                    <a:p>
                      <a:r>
                        <a:rPr lang="en-US" dirty="0"/>
                        <a:t>Number</a:t>
                      </a:r>
                    </a:p>
                  </a:txBody>
                  <a:tcPr marL="68580" marR="68580"/>
                </a:tc>
                <a:tc>
                  <a:txBody>
                    <a:bodyPr/>
                    <a:lstStyle/>
                    <a:p>
                      <a:r>
                        <a:rPr lang="en-US" dirty="0"/>
                        <a:t>Enrollment Criterion</a:t>
                      </a:r>
                    </a:p>
                  </a:txBody>
                  <a:tcPr marL="68580" marR="68580"/>
                </a:tc>
                <a:extLst>
                  <a:ext uri="{0D108BD9-81ED-4DB2-BD59-A6C34878D82A}">
                    <a16:rowId xmlns:a16="http://schemas.microsoft.com/office/drawing/2014/main" xmlns="" val="3258725302"/>
                  </a:ext>
                </a:extLst>
              </a:tr>
              <a:tr h="643963">
                <a:tc>
                  <a:txBody>
                    <a:bodyPr/>
                    <a:lstStyle/>
                    <a:p>
                      <a:r>
                        <a:rPr lang="en-US" dirty="0"/>
                        <a:t>Youth, under 22 years</a:t>
                      </a:r>
                    </a:p>
                  </a:txBody>
                  <a:tcPr marL="68580" marR="68580"/>
                </a:tc>
                <a:tc>
                  <a:txBody>
                    <a:bodyPr/>
                    <a:lstStyle/>
                    <a:p>
                      <a:r>
                        <a:rPr lang="en-US" dirty="0"/>
                        <a:t>Drop-In and planned activities</a:t>
                      </a:r>
                    </a:p>
                  </a:txBody>
                  <a:tcPr marL="68580" marR="68580"/>
                </a:tc>
                <a:tc>
                  <a:txBody>
                    <a:bodyPr/>
                    <a:lstStyle/>
                    <a:p>
                      <a:r>
                        <a:rPr lang="en-US" dirty="0" smtClean="0"/>
                        <a:t>600</a:t>
                      </a:r>
                      <a:endParaRPr lang="en-US" b="1" dirty="0"/>
                    </a:p>
                  </a:txBody>
                  <a:tcPr marL="68580" marR="68580"/>
                </a:tc>
                <a:tc>
                  <a:txBody>
                    <a:bodyPr/>
                    <a:lstStyle/>
                    <a:p>
                      <a:r>
                        <a:rPr lang="en-US" dirty="0"/>
                        <a:t>3 Visits</a:t>
                      </a:r>
                    </a:p>
                  </a:txBody>
                  <a:tcPr marL="68580" marR="68580"/>
                </a:tc>
                <a:extLst>
                  <a:ext uri="{0D108BD9-81ED-4DB2-BD59-A6C34878D82A}">
                    <a16:rowId xmlns:a16="http://schemas.microsoft.com/office/drawing/2014/main" xmlns="" val="3720261451"/>
                  </a:ext>
                </a:extLst>
              </a:tr>
              <a:tr h="373090">
                <a:tc>
                  <a:txBody>
                    <a:bodyPr/>
                    <a:lstStyle/>
                    <a:p>
                      <a:r>
                        <a:rPr lang="en-US" dirty="0"/>
                        <a:t>Adults 22 years and older</a:t>
                      </a:r>
                    </a:p>
                  </a:txBody>
                  <a:tcPr marL="68580" marR="68580"/>
                </a:tc>
                <a:tc>
                  <a:txBody>
                    <a:bodyPr/>
                    <a:lstStyle/>
                    <a:p>
                      <a:r>
                        <a:rPr lang="en-US" dirty="0"/>
                        <a:t>Drop-In and planned activities</a:t>
                      </a:r>
                    </a:p>
                  </a:txBody>
                  <a:tcPr marL="68580" marR="68580"/>
                </a:tc>
                <a:tc>
                  <a:txBody>
                    <a:bodyPr/>
                    <a:lstStyle/>
                    <a:p>
                      <a:r>
                        <a:rPr lang="en-US" dirty="0"/>
                        <a:t>100</a:t>
                      </a:r>
                    </a:p>
                  </a:txBody>
                  <a:tcPr marL="68580" marR="68580"/>
                </a:tc>
                <a:tc>
                  <a:txBody>
                    <a:bodyPr/>
                    <a:lstStyle/>
                    <a:p>
                      <a:r>
                        <a:rPr lang="en-US" dirty="0"/>
                        <a:t>1 Visit</a:t>
                      </a:r>
                    </a:p>
                  </a:txBody>
                  <a:tcPr marL="68580" marR="68580"/>
                </a:tc>
                <a:extLst>
                  <a:ext uri="{0D108BD9-81ED-4DB2-BD59-A6C34878D82A}">
                    <a16:rowId xmlns:a16="http://schemas.microsoft.com/office/drawing/2014/main" xmlns="" val="1974813814"/>
                  </a:ext>
                </a:extLst>
              </a:tr>
              <a:tr h="373090">
                <a:tc>
                  <a:txBody>
                    <a:bodyPr/>
                    <a:lstStyle/>
                    <a:p>
                      <a:r>
                        <a:rPr lang="en-US" dirty="0"/>
                        <a:t>Adults and Youth, any age</a:t>
                      </a:r>
                    </a:p>
                  </a:txBody>
                  <a:tcPr marL="68580" marR="68580"/>
                </a:tc>
                <a:tc>
                  <a:txBody>
                    <a:bodyPr/>
                    <a:lstStyle/>
                    <a:p>
                      <a:r>
                        <a:rPr lang="en-US" dirty="0"/>
                        <a:t>Community Events</a:t>
                      </a:r>
                    </a:p>
                  </a:txBody>
                  <a:tcPr marL="68580" marR="68580"/>
                </a:tc>
                <a:tc>
                  <a:txBody>
                    <a:bodyPr/>
                    <a:lstStyle/>
                    <a:p>
                      <a:r>
                        <a:rPr lang="en-US" dirty="0"/>
                        <a:t>500</a:t>
                      </a:r>
                    </a:p>
                  </a:txBody>
                  <a:tcPr marL="68580" marR="68580"/>
                </a:tc>
                <a:tc>
                  <a:txBody>
                    <a:bodyPr/>
                    <a:lstStyle/>
                    <a:p>
                      <a:r>
                        <a:rPr lang="en-US" dirty="0"/>
                        <a:t>1 Event</a:t>
                      </a:r>
                    </a:p>
                  </a:txBody>
                  <a:tcPr marL="68580" marR="68580"/>
                </a:tc>
                <a:extLst>
                  <a:ext uri="{0D108BD9-81ED-4DB2-BD59-A6C34878D82A}">
                    <a16:rowId xmlns:a16="http://schemas.microsoft.com/office/drawing/2014/main" xmlns="" val="1796897060"/>
                  </a:ext>
                </a:extLst>
              </a:tr>
              <a:tr h="373090">
                <a:tc gridSpan="2">
                  <a:txBody>
                    <a:bodyPr/>
                    <a:lstStyle/>
                    <a:p>
                      <a:r>
                        <a:rPr lang="en-US" dirty="0"/>
                        <a:t>Total</a:t>
                      </a:r>
                      <a:endParaRPr lang="en-US" b="1" dirty="0"/>
                    </a:p>
                  </a:txBody>
                  <a:tcPr marL="68580" marR="68580"/>
                </a:tc>
                <a:tc hMerge="1">
                  <a:txBody>
                    <a:bodyPr/>
                    <a:lstStyle/>
                    <a:p>
                      <a:endParaRPr lang="en-US" dirty="0"/>
                    </a:p>
                  </a:txBody>
                  <a:tcPr/>
                </a:tc>
                <a:tc>
                  <a:txBody>
                    <a:bodyPr/>
                    <a:lstStyle/>
                    <a:p>
                      <a:r>
                        <a:rPr lang="en-US" b="1" dirty="0" smtClean="0">
                          <a:solidFill>
                            <a:srgbClr val="FF0000"/>
                          </a:solidFill>
                        </a:rPr>
                        <a:t>*1,200</a:t>
                      </a:r>
                      <a:endParaRPr lang="en-US" b="1" dirty="0">
                        <a:solidFill>
                          <a:srgbClr val="FF0000"/>
                        </a:solidFill>
                      </a:endParaRPr>
                    </a:p>
                  </a:txBody>
                  <a:tcPr marL="68580" marR="68580"/>
                </a:tc>
                <a:tc>
                  <a:txBody>
                    <a:bodyPr/>
                    <a:lstStyle/>
                    <a:p>
                      <a:endParaRPr lang="en-US" dirty="0"/>
                    </a:p>
                  </a:txBody>
                  <a:tcPr marL="68580" marR="68580"/>
                </a:tc>
                <a:extLst>
                  <a:ext uri="{0D108BD9-81ED-4DB2-BD59-A6C34878D82A}">
                    <a16:rowId xmlns:a16="http://schemas.microsoft.com/office/drawing/2014/main" xmlns="" val="2039613037"/>
                  </a:ext>
                </a:extLst>
              </a:tr>
            </a:tbl>
          </a:graphicData>
        </a:graphic>
      </p:graphicFrame>
      <p:sp>
        <p:nvSpPr>
          <p:cNvPr id="7" name="TextBox 6"/>
          <p:cNvSpPr txBox="1"/>
          <p:nvPr/>
        </p:nvSpPr>
        <p:spPr>
          <a:xfrm>
            <a:off x="1214382" y="4038600"/>
            <a:ext cx="7746023" cy="954107"/>
          </a:xfrm>
          <a:prstGeom prst="rect">
            <a:avLst/>
          </a:prstGeom>
          <a:noFill/>
          <a:ln>
            <a:noFill/>
          </a:ln>
        </p:spPr>
        <p:txBody>
          <a:bodyPr wrap="square" rtlCol="0">
            <a:spAutoFit/>
          </a:bodyPr>
          <a:lstStyle/>
          <a:p>
            <a:pPr marL="285750" indent="-285750" defTabSz="457200">
              <a:buFont typeface="Arial" panose="020B0604020202020204" pitchFamily="34" charset="0"/>
              <a:buChar char="•"/>
            </a:pPr>
            <a:r>
              <a:rPr lang="en-US" sz="1400" dirty="0" smtClean="0">
                <a:solidFill>
                  <a:prstClr val="black"/>
                </a:solidFill>
              </a:rPr>
              <a:t>Of the 600 youth under 22 years, DYCD expects Beacons to enroll at least </a:t>
            </a:r>
            <a:r>
              <a:rPr lang="en-US" sz="1400" u="sng" dirty="0" smtClean="0">
                <a:solidFill>
                  <a:prstClr val="black"/>
                </a:solidFill>
              </a:rPr>
              <a:t>100</a:t>
            </a:r>
          </a:p>
          <a:p>
            <a:pPr lvl="1" defTabSz="457200"/>
            <a:r>
              <a:rPr lang="en-US" sz="1400" u="sng" dirty="0" smtClean="0">
                <a:solidFill>
                  <a:prstClr val="black"/>
                </a:solidFill>
              </a:rPr>
              <a:t>elementary</a:t>
            </a:r>
            <a:r>
              <a:rPr lang="en-US" sz="1400" dirty="0" smtClean="0">
                <a:solidFill>
                  <a:prstClr val="black"/>
                </a:solidFill>
              </a:rPr>
              <a:t>, </a:t>
            </a:r>
            <a:r>
              <a:rPr lang="en-US" sz="1400" u="sng" dirty="0" smtClean="0">
                <a:solidFill>
                  <a:prstClr val="black"/>
                </a:solidFill>
              </a:rPr>
              <a:t>100 middle school students </a:t>
            </a:r>
            <a:r>
              <a:rPr lang="en-US" sz="1400" dirty="0" smtClean="0">
                <a:solidFill>
                  <a:prstClr val="black"/>
                </a:solidFill>
              </a:rPr>
              <a:t>and </a:t>
            </a:r>
            <a:r>
              <a:rPr lang="en-US" sz="1400" u="sng" dirty="0" smtClean="0">
                <a:solidFill>
                  <a:prstClr val="black"/>
                </a:solidFill>
              </a:rPr>
              <a:t>100 high school-age youth</a:t>
            </a:r>
            <a:r>
              <a:rPr lang="en-US" sz="1400" dirty="0" smtClean="0">
                <a:solidFill>
                  <a:prstClr val="black"/>
                </a:solidFill>
              </a:rPr>
              <a:t>. </a:t>
            </a:r>
          </a:p>
          <a:p>
            <a:pPr marL="285750" indent="-285750" defTabSz="457200">
              <a:buFont typeface="Arial" charset="0"/>
              <a:buChar char="•"/>
            </a:pPr>
            <a:endParaRPr lang="en-US" sz="1400" dirty="0" smtClean="0">
              <a:solidFill>
                <a:prstClr val="black"/>
              </a:solidFill>
            </a:endParaRPr>
          </a:p>
          <a:p>
            <a:pPr marL="285750" indent="-285750" defTabSz="457200">
              <a:buFont typeface="Arial" charset="0"/>
              <a:buChar char="•"/>
            </a:pPr>
            <a:r>
              <a:rPr lang="en-US" sz="1400" dirty="0" smtClean="0">
                <a:solidFill>
                  <a:prstClr val="black"/>
                </a:solidFill>
              </a:rPr>
              <a:t>Adult Services</a:t>
            </a:r>
            <a:r>
              <a:rPr lang="en-US" sz="1400" dirty="0">
                <a:solidFill>
                  <a:prstClr val="black"/>
                </a:solidFill>
              </a:rPr>
              <a:t>: Services would </a:t>
            </a:r>
            <a:r>
              <a:rPr lang="en-US" sz="1400" dirty="0" smtClean="0">
                <a:solidFill>
                  <a:prstClr val="black"/>
                </a:solidFill>
              </a:rPr>
              <a:t>reflect </a:t>
            </a:r>
            <a:r>
              <a:rPr lang="en-US" sz="1400" dirty="0">
                <a:solidFill>
                  <a:prstClr val="black"/>
                </a:solidFill>
              </a:rPr>
              <a:t>their specific needs and interests</a:t>
            </a:r>
            <a:r>
              <a:rPr lang="en-US" sz="1400" dirty="0" smtClean="0">
                <a:solidFill>
                  <a:prstClr val="black"/>
                </a:solidFill>
              </a:rPr>
              <a:t>. </a:t>
            </a:r>
            <a:endParaRPr lang="en-US" sz="1400" dirty="0">
              <a:solidFill>
                <a:prstClr val="black"/>
              </a:solidFill>
            </a:endParaRPr>
          </a:p>
        </p:txBody>
      </p:sp>
      <p:sp>
        <p:nvSpPr>
          <p:cNvPr id="3" name="TextBox 2"/>
          <p:cNvSpPr txBox="1"/>
          <p:nvPr/>
        </p:nvSpPr>
        <p:spPr>
          <a:xfrm>
            <a:off x="1222131" y="5148832"/>
            <a:ext cx="7658099" cy="584775"/>
          </a:xfrm>
          <a:prstGeom prst="rect">
            <a:avLst/>
          </a:prstGeom>
          <a:noFill/>
        </p:spPr>
        <p:txBody>
          <a:bodyPr wrap="square" rtlCol="0">
            <a:spAutoFit/>
          </a:bodyPr>
          <a:lstStyle/>
          <a:p>
            <a:pPr defTabSz="457200"/>
            <a:r>
              <a:rPr lang="en-US" sz="1600" b="1" u="sng" dirty="0" smtClean="0">
                <a:solidFill>
                  <a:srgbClr val="FF0000"/>
                </a:solidFill>
              </a:rPr>
              <a:t>Please note</a:t>
            </a:r>
            <a:r>
              <a:rPr lang="en-US" sz="1600" dirty="0" smtClean="0">
                <a:solidFill>
                  <a:prstClr val="black"/>
                </a:solidFill>
              </a:rPr>
              <a:t>:  The 1,200 are annual enrollment requirements and inclusive of Summer and School Year services. </a:t>
            </a:r>
            <a:endParaRPr lang="en-US" sz="1600" dirty="0">
              <a:solidFill>
                <a:prstClr val="black"/>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5254" y="5724066"/>
            <a:ext cx="2338746" cy="1133937"/>
          </a:xfrm>
          <a:prstGeom prst="rect">
            <a:avLst/>
          </a:prstGeom>
        </p:spPr>
      </p:pic>
    </p:spTree>
    <p:extLst>
      <p:ext uri="{BB962C8B-B14F-4D97-AF65-F5344CB8AC3E}">
        <p14:creationId xmlns:p14="http://schemas.microsoft.com/office/powerpoint/2010/main" val="2672712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s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7654</TotalTime>
  <Words>1848</Words>
  <Application>Microsoft Office PowerPoint</Application>
  <PresentationFormat>On-screen Show (4:3)</PresentationFormat>
  <Paragraphs>359</Paragraphs>
  <Slides>25</Slides>
  <Notes>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Wisp</vt:lpstr>
      <vt:lpstr>CAPACITY BUILDING:  Strengthening Cultural  Competency in Beacon  Pre-proposal  Conference</vt:lpstr>
      <vt:lpstr>PowerPoint Presentation</vt:lpstr>
      <vt:lpstr>About DYCD</vt:lpstr>
      <vt:lpstr>RFP Timeline</vt:lpstr>
      <vt:lpstr>PowerPoint Presentation</vt:lpstr>
      <vt:lpstr>Beacon Programs Wanda Ascherl,  Senior Program Director Youth Services </vt:lpstr>
      <vt:lpstr>Beacon Community Center</vt:lpstr>
      <vt:lpstr>Program Expectations: Approach</vt:lpstr>
      <vt:lpstr>Annual Target Population/Service Levels</vt:lpstr>
      <vt:lpstr>PowerPoint Presentation</vt:lpstr>
      <vt:lpstr>PowerPoint Presentation</vt:lpstr>
      <vt:lpstr>Capacity building/     RFP Content Area</vt:lpstr>
      <vt:lpstr>How does DYCD define capacity building?</vt:lpstr>
      <vt:lpstr>Capacity Building Mission</vt:lpstr>
      <vt:lpstr>Capacity Building Goals</vt:lpstr>
      <vt:lpstr>PowerPoint Presentation</vt:lpstr>
      <vt:lpstr>DYCD Capacity Building Strategies</vt:lpstr>
      <vt:lpstr>RFP Content Area and TA Competition </vt:lpstr>
      <vt:lpstr>TA Competition</vt:lpstr>
      <vt:lpstr>PowerPoint Presentation</vt:lpstr>
      <vt:lpstr>TA Competition Amount</vt:lpstr>
      <vt:lpstr>Website link to additional resources</vt:lpstr>
      <vt:lpstr>Post Award  Requirements</vt:lpstr>
      <vt:lpstr>        Post Award Requirements </vt:lpstr>
      <vt:lpstr>Wrap-up</vt:lpstr>
    </vt:vector>
  </TitlesOfParts>
  <Company>DYCD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Yexenia Markland</dc:creator>
  <cp:lastModifiedBy>Cristian Corniel</cp:lastModifiedBy>
  <cp:revision>35</cp:revision>
  <cp:lastPrinted>2017-02-13T19:45:05Z</cp:lastPrinted>
  <dcterms:created xsi:type="dcterms:W3CDTF">2016-12-09T14:57:27Z</dcterms:created>
  <dcterms:modified xsi:type="dcterms:W3CDTF">2017-08-25T20:30:41Z</dcterms:modified>
</cp:coreProperties>
</file>