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33"/>
  </p:notesMasterIdLst>
  <p:sldIdLst>
    <p:sldId id="256" r:id="rId4"/>
    <p:sldId id="260" r:id="rId5"/>
    <p:sldId id="261" r:id="rId6"/>
    <p:sldId id="262" r:id="rId7"/>
    <p:sldId id="299" r:id="rId8"/>
    <p:sldId id="300" r:id="rId9"/>
    <p:sldId id="292" r:id="rId10"/>
    <p:sldId id="293" r:id="rId11"/>
    <p:sldId id="294" r:id="rId12"/>
    <p:sldId id="295" r:id="rId13"/>
    <p:sldId id="296" r:id="rId14"/>
    <p:sldId id="297" r:id="rId15"/>
    <p:sldId id="280" r:id="rId16"/>
    <p:sldId id="268" r:id="rId17"/>
    <p:sldId id="265" r:id="rId18"/>
    <p:sldId id="266" r:id="rId19"/>
    <p:sldId id="267" r:id="rId20"/>
    <p:sldId id="269" r:id="rId21"/>
    <p:sldId id="281" r:id="rId22"/>
    <p:sldId id="282" r:id="rId23"/>
    <p:sldId id="283" r:id="rId24"/>
    <p:sldId id="284" r:id="rId25"/>
    <p:sldId id="285" r:id="rId26"/>
    <p:sldId id="286" r:id="rId27"/>
    <p:sldId id="273" r:id="rId28"/>
    <p:sldId id="277" r:id="rId29"/>
    <p:sldId id="278" r:id="rId30"/>
    <p:sldId id="298" r:id="rId31"/>
    <p:sldId id="259"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a Cantelmi" initials="D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E7C"/>
    <a:srgbClr val="FFFF00"/>
    <a:srgbClr val="008AB7"/>
    <a:srgbClr val="0BB8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2-13T11:49:26.992" idx="2">
    <p:pos x="10" y="10"/>
    <p:text>I reformatted the slide.  Do you think you can go over the scheudle B requirements with the way I outlined this slide?  If so then you can delete slides  3, 4 and 5.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D71B6C-91BB-4C86-87EA-12E5C3276E7B}" type="datetimeFigureOut">
              <a:rPr lang="en-US" smtClean="0"/>
              <a:t>2/16/2017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05A340-504E-43AB-B92A-8035CBD26A63}" type="slidenum">
              <a:rPr lang="en-US" smtClean="0"/>
              <a:t>‹#›</a:t>
            </a:fld>
            <a:endParaRPr lang="en-US"/>
          </a:p>
        </p:txBody>
      </p:sp>
    </p:spTree>
    <p:extLst>
      <p:ext uri="{BB962C8B-B14F-4D97-AF65-F5344CB8AC3E}">
        <p14:creationId xmlns:p14="http://schemas.microsoft.com/office/powerpoint/2010/main" val="60851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 y="0"/>
            <a:ext cx="9245600" cy="6934200"/>
          </a:xfrm>
          <a:prstGeom prst="rect">
            <a:avLst/>
          </a:prstGeom>
        </p:spPr>
      </p:pic>
      <p:sp>
        <p:nvSpPr>
          <p:cNvPr id="2" name="Title 1"/>
          <p:cNvSpPr>
            <a:spLocks noGrp="1"/>
          </p:cNvSpPr>
          <p:nvPr>
            <p:ph type="ctrTitle"/>
          </p:nvPr>
        </p:nvSpPr>
        <p:spPr>
          <a:xfrm>
            <a:off x="3429000" y="2133600"/>
            <a:ext cx="5562600" cy="1470025"/>
          </a:xfrm>
        </p:spPr>
        <p:txBody>
          <a:bodyPr/>
          <a:lstStyle>
            <a:lvl1pPr algn="r">
              <a:defRPr>
                <a:solidFill>
                  <a:srgbClr val="FFFF00"/>
                </a:solidFill>
                <a:latin typeface="Futura Bk" panose="020B05020202040203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33800" y="5029200"/>
            <a:ext cx="5334000" cy="609600"/>
          </a:xfrm>
        </p:spPr>
        <p:txBody>
          <a:bodyPr>
            <a:normAutofit/>
          </a:bodyPr>
          <a:lstStyle>
            <a:lvl1pPr marL="0" indent="0" algn="r">
              <a:buNone/>
              <a:defRPr sz="2800">
                <a:solidFill>
                  <a:srgbClr val="008AB7"/>
                </a:solidFill>
                <a:latin typeface="Futura Bk" panose="020B05020202040203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400">
                <a:solidFill>
                  <a:srgbClr val="0BB89B"/>
                </a:solidFill>
                <a:latin typeface="Futura Bk" panose="020B0502020204020303" pitchFamily="34" charset="0"/>
              </a:defRPr>
            </a:lvl1pPr>
          </a:lstStyle>
          <a:p>
            <a:endParaRPr lang="en-US" dirty="0"/>
          </a:p>
        </p:txBody>
      </p:sp>
      <p:sp>
        <p:nvSpPr>
          <p:cNvPr id="5" name="Footer Placeholder 4"/>
          <p:cNvSpPr>
            <a:spLocks noGrp="1"/>
          </p:cNvSpPr>
          <p:nvPr>
            <p:ph type="ftr" sz="quarter" idx="11"/>
          </p:nvPr>
        </p:nvSpPr>
        <p:spPr/>
        <p:txBody>
          <a:bodyPr/>
          <a:lstStyle>
            <a:lvl1pPr>
              <a:defRPr>
                <a:solidFill>
                  <a:srgbClr val="0BB89B"/>
                </a:solidFill>
              </a:defRPr>
            </a:lvl1pPr>
          </a:lstStyle>
          <a:p>
            <a:r>
              <a:rPr lang="en-US" smtClean="0"/>
              <a:t>DYCD CAPACITY BUILDING &amp; PROFESSIONAL DEVELOPMENT</a:t>
            </a:r>
            <a:endParaRPr lang="en-US" dirty="0"/>
          </a:p>
        </p:txBody>
      </p:sp>
      <p:sp>
        <p:nvSpPr>
          <p:cNvPr id="6" name="Slide Number Placeholder 5"/>
          <p:cNvSpPr>
            <a:spLocks noGrp="1"/>
          </p:cNvSpPr>
          <p:nvPr>
            <p:ph type="sldNum" sz="quarter" idx="12"/>
          </p:nvPr>
        </p:nvSpPr>
        <p:spPr/>
        <p:txBody>
          <a:bodyPr/>
          <a:lstStyle>
            <a:lvl1pPr>
              <a:defRPr>
                <a:solidFill>
                  <a:srgbClr val="0BB89B"/>
                </a:solidFill>
              </a:defRPr>
            </a:lvl1pPr>
          </a:lstStyle>
          <a:p>
            <a:fld id="{6066F0F5-36F4-4A20-B5A7-1AB1EE7DC651}" type="slidenum">
              <a:rPr lang="en-US" smtClean="0"/>
              <a:pPr/>
              <a:t>‹#›</a:t>
            </a:fld>
            <a:endParaRPr lang="en-US" dirty="0"/>
          </a:p>
        </p:txBody>
      </p:sp>
      <p:cxnSp>
        <p:nvCxnSpPr>
          <p:cNvPr id="16" name="Straight Connector 15"/>
          <p:cNvCxnSpPr/>
          <p:nvPr userDrawn="1"/>
        </p:nvCxnSpPr>
        <p:spPr>
          <a:xfrm flipH="1">
            <a:off x="2362200" y="5638800"/>
            <a:ext cx="6779491" cy="0"/>
          </a:xfrm>
          <a:prstGeom prst="line">
            <a:avLst/>
          </a:prstGeom>
          <a:ln>
            <a:solidFill>
              <a:srgbClr val="0BB89B"/>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990600" cy="698373"/>
          </a:xfrm>
          <a:prstGeom prst="rect">
            <a:avLst/>
          </a:prstGeom>
        </p:spPr>
      </p:pic>
    </p:spTree>
    <p:extLst>
      <p:ext uri="{BB962C8B-B14F-4D97-AF65-F5344CB8AC3E}">
        <p14:creationId xmlns:p14="http://schemas.microsoft.com/office/powerpoint/2010/main" val="140284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DYCD CAPACITY BUILDING &amp; PROFESSIONAL DEVELOPMENT</a:t>
            </a:r>
            <a:endParaRPr lang="en-US"/>
          </a:p>
        </p:txBody>
      </p:sp>
      <p:sp>
        <p:nvSpPr>
          <p:cNvPr id="6" name="Slide Number Placeholder 5"/>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349535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DYCD CAPACITY BUILDING &amp; PROFESSIONAL DEVELOPMENT</a:t>
            </a:r>
            <a:endParaRPr lang="en-US"/>
          </a:p>
        </p:txBody>
      </p:sp>
      <p:sp>
        <p:nvSpPr>
          <p:cNvPr id="6" name="Slide Number Placeholder 5"/>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3920323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60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oO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0"/>
            <a:ext cx="5715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5980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oO Slide-Bold Header">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5" name="Rectangle 4"/>
          <p:cNvSpPr/>
          <p:nvPr userDrawn="1"/>
        </p:nvSpPr>
        <p:spPr>
          <a:xfrm flipV="1">
            <a:off x="0" y="4495800"/>
            <a:ext cx="9144000" cy="236220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09550" y="5252484"/>
            <a:ext cx="77145" cy="848833"/>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Content Placeholder 3"/>
          <p:cNvSpPr>
            <a:spLocks noGrp="1"/>
          </p:cNvSpPr>
          <p:nvPr>
            <p:ph sz="quarter" idx="13"/>
          </p:nvPr>
        </p:nvSpPr>
        <p:spPr>
          <a:xfrm>
            <a:off x="609600" y="5180085"/>
            <a:ext cx="8382000" cy="921232"/>
          </a:xfrm>
          <a:prstGeom prst="rect">
            <a:avLst/>
          </a:prstGeom>
        </p:spPr>
        <p:txBody>
          <a:bodyPr/>
          <a:lstStyle>
            <a:lvl1pPr marL="0" indent="0">
              <a:buNone/>
              <a:defRPr sz="3000">
                <a:solidFill>
                  <a:schemeClr val="bg1"/>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4218477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celerator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49"/>
            <a:ext cx="9144000" cy="57634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9800" y="2333625"/>
            <a:ext cx="4724400" cy="2173223"/>
          </a:xfrm>
          <a:prstGeom prst="rect">
            <a:avLst/>
          </a:prstGeom>
        </p:spPr>
      </p:pic>
      <p:sp>
        <p:nvSpPr>
          <p:cNvPr id="3" name="Slide Number Placeholder 2"/>
          <p:cNvSpPr>
            <a:spLocks noGrp="1"/>
          </p:cNvSpPr>
          <p:nvPr>
            <p:ph type="sldNum" sz="quarter" idx="10"/>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4611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celerato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0"/>
            <a:ext cx="9144000" cy="576349"/>
          </a:xfrm>
          <a:prstGeom prst="rect">
            <a:avLst/>
          </a:prstGeom>
        </p:spPr>
      </p:pic>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7"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Tree>
    <p:extLst>
      <p:ext uri="{BB962C8B-B14F-4D97-AF65-F5344CB8AC3E}">
        <p14:creationId xmlns:p14="http://schemas.microsoft.com/office/powerpoint/2010/main" val="2021309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celerator- header large + 1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0"/>
            <a:ext cx="9144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457200" y="2311694"/>
            <a:ext cx="8229600" cy="4089106"/>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4" name="Rectangle 13"/>
          <p:cNvSpPr/>
          <p:nvPr userDrawn="1"/>
        </p:nvSpPr>
        <p:spPr>
          <a:xfrm flipV="1">
            <a:off x="0" y="609600"/>
            <a:ext cx="9144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228450" y="867398"/>
            <a:ext cx="73152"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Content Placeholder 3"/>
          <p:cNvSpPr>
            <a:spLocks noGrp="1"/>
          </p:cNvSpPr>
          <p:nvPr>
            <p:ph sz="quarter" idx="13"/>
          </p:nvPr>
        </p:nvSpPr>
        <p:spPr>
          <a:xfrm>
            <a:off x="611504" y="819151"/>
            <a:ext cx="8075296"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1411323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celerator- header small + 1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0"/>
            <a:ext cx="9144000" cy="576349"/>
          </a:xfrm>
          <a:prstGeom prst="rect">
            <a:avLst/>
          </a:prstGeom>
        </p:spPr>
      </p:pic>
      <p:sp>
        <p:nvSpPr>
          <p:cNvPr id="21" name="Rectangle 20"/>
          <p:cNvSpPr/>
          <p:nvPr userDrawn="1"/>
        </p:nvSpPr>
        <p:spPr>
          <a:xfrm flipV="1">
            <a:off x="0" y="619125"/>
            <a:ext cx="9144000" cy="9048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228450" y="856738"/>
            <a:ext cx="73152" cy="429648"/>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457200" y="1981200"/>
            <a:ext cx="8229600" cy="4419600"/>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5" name="Content Placeholder 3"/>
          <p:cNvSpPr>
            <a:spLocks noGrp="1"/>
          </p:cNvSpPr>
          <p:nvPr>
            <p:ph sz="quarter" idx="13"/>
          </p:nvPr>
        </p:nvSpPr>
        <p:spPr>
          <a:xfrm>
            <a:off x="611504" y="819151"/>
            <a:ext cx="8425816" cy="431591"/>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3612944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celerator- header + 2 images + callouts">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0"/>
            <a:ext cx="9144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364801" y="2857862"/>
            <a:ext cx="3124200" cy="3542938"/>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28" name="Content Placeholder 3"/>
          <p:cNvSpPr>
            <a:spLocks noGrp="1"/>
          </p:cNvSpPr>
          <p:nvPr>
            <p:ph sz="quarter" idx="14"/>
          </p:nvPr>
        </p:nvSpPr>
        <p:spPr>
          <a:xfrm>
            <a:off x="288602" y="1803845"/>
            <a:ext cx="32004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30" name="Content Placeholder 3"/>
          <p:cNvSpPr>
            <a:spLocks noGrp="1"/>
          </p:cNvSpPr>
          <p:nvPr>
            <p:ph sz="quarter" idx="15"/>
          </p:nvPr>
        </p:nvSpPr>
        <p:spPr>
          <a:xfrm>
            <a:off x="288602" y="2057401"/>
            <a:ext cx="3200400" cy="762000"/>
          </a:xfrm>
          <a:prstGeom prst="rect">
            <a:avLst/>
          </a:prstGeom>
        </p:spPr>
        <p:txBody>
          <a:bodyPr/>
          <a:lstStyle>
            <a:lvl1pPr marL="0" indent="0">
              <a:buNone/>
              <a:defRPr sz="1200">
                <a:solidFill>
                  <a:srgbClr val="5A5A5A"/>
                </a:solidFill>
                <a:latin typeface="Franklin Gothic Book" panose="020B0503020102020204" pitchFamily="34" charset="0"/>
              </a:defRPr>
            </a:lvl1pPr>
          </a:lstStyle>
          <a:p>
            <a:pPr lvl="0"/>
            <a:r>
              <a:rPr lang="en-US" dirty="0"/>
              <a:t>Click to edit</a:t>
            </a:r>
          </a:p>
        </p:txBody>
      </p:sp>
      <p:sp>
        <p:nvSpPr>
          <p:cNvPr id="31" name="Content Placeholder 3"/>
          <p:cNvSpPr>
            <a:spLocks noGrp="1"/>
          </p:cNvSpPr>
          <p:nvPr>
            <p:ph sz="quarter" idx="16"/>
          </p:nvPr>
        </p:nvSpPr>
        <p:spPr>
          <a:xfrm>
            <a:off x="3729001" y="5181600"/>
            <a:ext cx="842999"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41" name="Content Placeholder 3"/>
          <p:cNvSpPr>
            <a:spLocks noGrp="1"/>
          </p:cNvSpPr>
          <p:nvPr>
            <p:ph sz="quarter" idx="17" hasCustomPrompt="1"/>
          </p:nvPr>
        </p:nvSpPr>
        <p:spPr>
          <a:xfrm>
            <a:off x="4772773" y="2882817"/>
            <a:ext cx="3124200" cy="3542938"/>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4696574" y="1828800"/>
            <a:ext cx="32004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4696574" y="2057400"/>
            <a:ext cx="3200400" cy="786955"/>
          </a:xfrm>
          <a:prstGeom prst="rect">
            <a:avLst/>
          </a:prstGeom>
        </p:spPr>
        <p:txBody>
          <a:bodyPr/>
          <a:lstStyle>
            <a:lvl1pPr marL="0" indent="0">
              <a:buNone/>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8136973" y="5181600"/>
            <a:ext cx="900347"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32" name="Rectangle 31"/>
          <p:cNvSpPr/>
          <p:nvPr userDrawn="1"/>
        </p:nvSpPr>
        <p:spPr>
          <a:xfrm flipV="1">
            <a:off x="0" y="619125"/>
            <a:ext cx="9144000" cy="9048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userDrawn="1"/>
        </p:nvSpPr>
        <p:spPr>
          <a:xfrm>
            <a:off x="228450" y="856738"/>
            <a:ext cx="73152" cy="429648"/>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Content Placeholder 3"/>
          <p:cNvSpPr>
            <a:spLocks noGrp="1"/>
          </p:cNvSpPr>
          <p:nvPr>
            <p:ph sz="quarter" idx="13"/>
          </p:nvPr>
        </p:nvSpPr>
        <p:spPr>
          <a:xfrm>
            <a:off x="611504" y="819151"/>
            <a:ext cx="8425816" cy="431591"/>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197986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89015"/>
          <a:stretch/>
        </p:blipFill>
        <p:spPr>
          <a:xfrm>
            <a:off x="-235449" y="6096000"/>
            <a:ext cx="9372600" cy="762000"/>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40910"/>
          <a:stretch/>
        </p:blipFill>
        <p:spPr>
          <a:xfrm>
            <a:off x="0" y="-1386"/>
            <a:ext cx="9144000" cy="5088775"/>
          </a:xfrm>
          <a:prstGeom prst="rect">
            <a:avLst/>
          </a:prstGeom>
        </p:spPr>
      </p:pic>
      <p:sp>
        <p:nvSpPr>
          <p:cNvPr id="2" name="Title 1"/>
          <p:cNvSpPr>
            <a:spLocks noGrp="1"/>
          </p:cNvSpPr>
          <p:nvPr>
            <p:ph type="title"/>
          </p:nvPr>
        </p:nvSpPr>
        <p:spPr>
          <a:xfrm>
            <a:off x="914400" y="274638"/>
            <a:ext cx="8229600" cy="1143000"/>
          </a:xfrm>
        </p:spPr>
        <p:txBody>
          <a:bodyPr>
            <a:normAutofit/>
          </a:bodyPr>
          <a:lstStyle>
            <a:lvl1pPr algn="r">
              <a:defRPr sz="4000">
                <a:solidFill>
                  <a:srgbClr val="FFFF00"/>
                </a:solidFill>
                <a:latin typeface="Futura Bk" panose="020B05020202040203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BB89B"/>
                </a:solidFill>
              </a:defRPr>
            </a:lvl1pPr>
            <a:lvl2pPr>
              <a:defRPr>
                <a:solidFill>
                  <a:srgbClr val="0BB89B"/>
                </a:solidFill>
              </a:defRPr>
            </a:lvl2pPr>
            <a:lvl3pPr>
              <a:defRPr>
                <a:solidFill>
                  <a:srgbClr val="0BB89B"/>
                </a:solidFill>
              </a:defRPr>
            </a:lvl3pPr>
            <a:lvl4pPr>
              <a:defRPr>
                <a:solidFill>
                  <a:srgbClr val="0BB89B"/>
                </a:solidFill>
              </a:defRPr>
            </a:lvl4pPr>
            <a:lvl5pPr>
              <a:defRPr>
                <a:solidFill>
                  <a:srgbClr val="0BB89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819400" y="6492875"/>
            <a:ext cx="3581400" cy="365125"/>
          </a:xfrm>
        </p:spPr>
        <p:txBody>
          <a:bodyPr/>
          <a:lstStyle>
            <a:lvl1pPr>
              <a:defRPr sz="800">
                <a:solidFill>
                  <a:srgbClr val="FFFF00"/>
                </a:solidFill>
                <a:latin typeface="Futura Bk" panose="020B0502020204020303" pitchFamily="34" charset="0"/>
              </a:defRPr>
            </a:lvl1pPr>
          </a:lstStyle>
          <a:p>
            <a:r>
              <a:rPr lang="en-US" b="1" dirty="0" smtClean="0"/>
              <a:t>DYCD</a:t>
            </a:r>
            <a:r>
              <a:rPr lang="en-US" dirty="0" smtClean="0"/>
              <a:t> CAPACITY </a:t>
            </a:r>
            <a:r>
              <a:rPr lang="en-US" b="1" dirty="0" smtClean="0"/>
              <a:t>BUILDING</a:t>
            </a:r>
            <a:r>
              <a:rPr lang="en-US" dirty="0" smtClean="0"/>
              <a:t> &amp; PROFESSIONAL DEVELOPMENT</a:t>
            </a:r>
            <a:endParaRPr lang="en-US" dirty="0"/>
          </a:p>
        </p:txBody>
      </p:sp>
      <p:sp>
        <p:nvSpPr>
          <p:cNvPr id="6" name="Slide Number Placeholder 5"/>
          <p:cNvSpPr>
            <a:spLocks noGrp="1"/>
          </p:cNvSpPr>
          <p:nvPr>
            <p:ph type="sldNum" sz="quarter" idx="12"/>
          </p:nvPr>
        </p:nvSpPr>
        <p:spPr>
          <a:xfrm>
            <a:off x="-1371600" y="6492875"/>
            <a:ext cx="2133600" cy="365125"/>
          </a:xfrm>
        </p:spPr>
        <p:txBody>
          <a:bodyPr/>
          <a:lstStyle>
            <a:lvl1pPr>
              <a:defRPr sz="800" b="1">
                <a:solidFill>
                  <a:srgbClr val="FFFF00"/>
                </a:solidFill>
                <a:latin typeface="Futura Bk" panose="020B0502020204020303" pitchFamily="34" charset="0"/>
              </a:defRPr>
            </a:lvl1pPr>
          </a:lstStyle>
          <a:p>
            <a:fld id="{6066F0F5-36F4-4A20-B5A7-1AB1EE7DC651}" type="slidenum">
              <a:rPr lang="en-US" smtClean="0"/>
              <a:pPr/>
              <a:t>‹#›</a:t>
            </a:fld>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9600" y="6433145"/>
            <a:ext cx="457462" cy="322303"/>
          </a:xfrm>
          <a:prstGeom prst="rect">
            <a:avLst/>
          </a:prstGeom>
        </p:spPr>
      </p:pic>
    </p:spTree>
    <p:extLst>
      <p:ext uri="{BB962C8B-B14F-4D97-AF65-F5344CB8AC3E}">
        <p14:creationId xmlns:p14="http://schemas.microsoft.com/office/powerpoint/2010/main" val="1585434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celerator- header + 1 image + callou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0"/>
            <a:ext cx="9144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41" name="Content Placeholder 3"/>
          <p:cNvSpPr>
            <a:spLocks noGrp="1"/>
          </p:cNvSpPr>
          <p:nvPr>
            <p:ph sz="quarter" idx="17" hasCustomPrompt="1"/>
          </p:nvPr>
        </p:nvSpPr>
        <p:spPr>
          <a:xfrm>
            <a:off x="2430373" y="2057400"/>
            <a:ext cx="5210866" cy="3947784"/>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152400" y="2057399"/>
            <a:ext cx="22098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152400" y="2420443"/>
            <a:ext cx="2209800" cy="3599356"/>
          </a:xfrm>
          <a:prstGeom prst="rect">
            <a:avLst/>
          </a:prstGeom>
        </p:spPr>
        <p:txBody>
          <a:bodyPr/>
          <a:lstStyle>
            <a:lvl1pPr marL="171450" indent="-171450">
              <a:buFont typeface="Arial" panose="020B0604020202020204" pitchFamily="34" charset="0"/>
              <a:buChar char="•"/>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7869942" y="4800599"/>
            <a:ext cx="990600"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23" name="Rectangle 22"/>
          <p:cNvSpPr/>
          <p:nvPr userDrawn="1"/>
        </p:nvSpPr>
        <p:spPr>
          <a:xfrm flipV="1">
            <a:off x="0" y="609600"/>
            <a:ext cx="9144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p:cNvSpPr/>
          <p:nvPr userDrawn="1"/>
        </p:nvSpPr>
        <p:spPr>
          <a:xfrm>
            <a:off x="228450" y="867398"/>
            <a:ext cx="73152"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Content Placeholder 3"/>
          <p:cNvSpPr>
            <a:spLocks noGrp="1"/>
          </p:cNvSpPr>
          <p:nvPr>
            <p:ph sz="quarter" idx="13"/>
          </p:nvPr>
        </p:nvSpPr>
        <p:spPr>
          <a:xfrm>
            <a:off x="611504" y="819151"/>
            <a:ext cx="8075296"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2326338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CESS NYC Cov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2971800" y="2628900"/>
            <a:ext cx="21336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1800" y="3810000"/>
            <a:ext cx="52578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5950" y="2723420"/>
            <a:ext cx="5372100" cy="136283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849"/>
            <a:ext cx="9144000" cy="576349"/>
          </a:xfrm>
          <a:prstGeom prst="rect">
            <a:avLst/>
          </a:prstGeom>
        </p:spPr>
      </p:pic>
    </p:spTree>
    <p:extLst>
      <p:ext uri="{BB962C8B-B14F-4D97-AF65-F5344CB8AC3E}">
        <p14:creationId xmlns:p14="http://schemas.microsoft.com/office/powerpoint/2010/main" val="824299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CESS NYC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371600" y="0"/>
            <a:ext cx="5715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Tree>
    <p:extLst>
      <p:ext uri="{BB962C8B-B14F-4D97-AF65-F5344CB8AC3E}">
        <p14:creationId xmlns:p14="http://schemas.microsoft.com/office/powerpoint/2010/main" val="1760581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CESS NYC- small header">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Rectangle 8"/>
          <p:cNvSpPr/>
          <p:nvPr userDrawn="1"/>
        </p:nvSpPr>
        <p:spPr>
          <a:xfrm flipV="1">
            <a:off x="0" y="624884"/>
            <a:ext cx="9144000" cy="9048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28450" y="862497"/>
            <a:ext cx="73152" cy="429648"/>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Content Placeholder 3"/>
          <p:cNvSpPr>
            <a:spLocks noGrp="1"/>
          </p:cNvSpPr>
          <p:nvPr>
            <p:ph sz="quarter" idx="13"/>
          </p:nvPr>
        </p:nvSpPr>
        <p:spPr>
          <a:xfrm>
            <a:off x="611504" y="824910"/>
            <a:ext cx="8425816" cy="431591"/>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93970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CESS NYC- large header + 1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371600" y="0"/>
            <a:ext cx="5715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457200" y="2311694"/>
            <a:ext cx="8229600" cy="4089106"/>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4" name="Rectangle 13"/>
          <p:cNvSpPr/>
          <p:nvPr userDrawn="1"/>
        </p:nvSpPr>
        <p:spPr>
          <a:xfrm flipV="1">
            <a:off x="0" y="609600"/>
            <a:ext cx="9144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228450" y="867398"/>
            <a:ext cx="73152"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Content Placeholder 3"/>
          <p:cNvSpPr>
            <a:spLocks noGrp="1"/>
          </p:cNvSpPr>
          <p:nvPr>
            <p:ph sz="quarter" idx="13"/>
          </p:nvPr>
        </p:nvSpPr>
        <p:spPr>
          <a:xfrm>
            <a:off x="611504" y="819151"/>
            <a:ext cx="8075296"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2615923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CCESS NYC- header +1 image &amp;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533400" y="2311694"/>
            <a:ext cx="5196177" cy="4149178"/>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4" name="Rectangle 13"/>
          <p:cNvSpPr/>
          <p:nvPr userDrawn="1"/>
        </p:nvSpPr>
        <p:spPr>
          <a:xfrm flipV="1">
            <a:off x="0" y="609600"/>
            <a:ext cx="9144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228450" y="867398"/>
            <a:ext cx="73152"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Content Placeholder 3"/>
          <p:cNvSpPr>
            <a:spLocks noGrp="1"/>
          </p:cNvSpPr>
          <p:nvPr>
            <p:ph sz="quarter" idx="13"/>
          </p:nvPr>
        </p:nvSpPr>
        <p:spPr>
          <a:xfrm>
            <a:off x="611504" y="819151"/>
            <a:ext cx="8075296"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
        <p:nvSpPr>
          <p:cNvPr id="19" name="Content Placeholder 3"/>
          <p:cNvSpPr>
            <a:spLocks noGrp="1"/>
          </p:cNvSpPr>
          <p:nvPr>
            <p:ph sz="quarter" idx="14"/>
          </p:nvPr>
        </p:nvSpPr>
        <p:spPr>
          <a:xfrm>
            <a:off x="5867401" y="2286000"/>
            <a:ext cx="3048000" cy="4191000"/>
          </a:xfrm>
          <a:prstGeom prst="rect">
            <a:avLst/>
          </a:prstGeom>
        </p:spPr>
        <p:txBody>
          <a:bodyPr/>
          <a:lstStyle>
            <a:lvl1pPr marL="171450" indent="-171450">
              <a:buFont typeface="Arial" panose="020B0604020202020204" pitchFamily="34" charset="0"/>
              <a:buChar char="•"/>
              <a:defRPr sz="1200">
                <a:solidFill>
                  <a:srgbClr val="333333"/>
                </a:solidFill>
                <a:latin typeface="Franklin Gothic Book" panose="020B0503020102020204" pitchFamily="34" charset="0"/>
              </a:defRPr>
            </a:lvl1pPr>
          </a:lstStyle>
          <a:p>
            <a:pPr lvl="0"/>
            <a:r>
              <a:rPr lang="en-US" dirty="0"/>
              <a:t>Click to edit</a:t>
            </a:r>
          </a:p>
        </p:txBody>
      </p:sp>
    </p:spTree>
    <p:extLst>
      <p:ext uri="{BB962C8B-B14F-4D97-AF65-F5344CB8AC3E}">
        <p14:creationId xmlns:p14="http://schemas.microsoft.com/office/powerpoint/2010/main" val="982007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CESS NYC-2 imag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371600" y="27432"/>
            <a:ext cx="5715000" cy="621792"/>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457200" y="2209800"/>
            <a:ext cx="3886199" cy="3048000"/>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7" name="Content Placeholder 3"/>
          <p:cNvSpPr>
            <a:spLocks noGrp="1"/>
          </p:cNvSpPr>
          <p:nvPr>
            <p:ph sz="quarter" idx="13"/>
          </p:nvPr>
        </p:nvSpPr>
        <p:spPr>
          <a:xfrm>
            <a:off x="457200" y="1828800"/>
            <a:ext cx="3886200" cy="323849"/>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13" name="Content Placeholder 3"/>
          <p:cNvSpPr>
            <a:spLocks noGrp="1"/>
          </p:cNvSpPr>
          <p:nvPr>
            <p:ph sz="quarter" idx="14" hasCustomPrompt="1"/>
          </p:nvPr>
        </p:nvSpPr>
        <p:spPr>
          <a:xfrm>
            <a:off x="4800600" y="2209800"/>
            <a:ext cx="3886199" cy="3048000"/>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5" name="Content Placeholder 3"/>
          <p:cNvSpPr>
            <a:spLocks noGrp="1"/>
          </p:cNvSpPr>
          <p:nvPr>
            <p:ph sz="quarter" idx="15"/>
          </p:nvPr>
        </p:nvSpPr>
        <p:spPr>
          <a:xfrm>
            <a:off x="4800600" y="1828800"/>
            <a:ext cx="3886200" cy="323849"/>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Tree>
    <p:extLst>
      <p:ext uri="{BB962C8B-B14F-4D97-AF65-F5344CB8AC3E}">
        <p14:creationId xmlns:p14="http://schemas.microsoft.com/office/powerpoint/2010/main" val="1754895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orker Connect Cov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170" b="8021"/>
          <a:stretch/>
        </p:blipFill>
        <p:spPr>
          <a:xfrm>
            <a:off x="2180844" y="2651760"/>
            <a:ext cx="4782312" cy="155448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849"/>
            <a:ext cx="9144000" cy="576349"/>
          </a:xfrm>
          <a:prstGeom prst="rect">
            <a:avLst/>
          </a:prstGeom>
        </p:spPr>
      </p:pic>
    </p:spTree>
    <p:extLst>
      <p:ext uri="{BB962C8B-B14F-4D97-AF65-F5344CB8AC3E}">
        <p14:creationId xmlns:p14="http://schemas.microsoft.com/office/powerpoint/2010/main" val="1477612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orker Connec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6349"/>
          </a:xfrm>
          <a:prstGeom prst="rect">
            <a:avLst/>
          </a:prstGeom>
        </p:spPr>
      </p:pic>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7"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WORKER CONNECT</a:t>
            </a:r>
          </a:p>
        </p:txBody>
      </p:sp>
    </p:spTree>
    <p:extLst>
      <p:ext uri="{BB962C8B-B14F-4D97-AF65-F5344CB8AC3E}">
        <p14:creationId xmlns:p14="http://schemas.microsoft.com/office/powerpoint/2010/main" val="3721681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orker Connect- small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6349"/>
          </a:xfrm>
          <a:prstGeom prst="rect">
            <a:avLst/>
          </a:prstGeom>
        </p:spPr>
      </p:pic>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7"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WORKER CONNECT</a:t>
            </a:r>
          </a:p>
        </p:txBody>
      </p:sp>
      <p:sp>
        <p:nvSpPr>
          <p:cNvPr id="19" name="Rectangle 18"/>
          <p:cNvSpPr/>
          <p:nvPr userDrawn="1"/>
        </p:nvSpPr>
        <p:spPr>
          <a:xfrm flipV="1">
            <a:off x="0" y="619125"/>
            <a:ext cx="9144000" cy="9048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28450" y="856738"/>
            <a:ext cx="73152" cy="429648"/>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Content Placeholder 3"/>
          <p:cNvSpPr>
            <a:spLocks noGrp="1"/>
          </p:cNvSpPr>
          <p:nvPr>
            <p:ph sz="quarter" idx="13"/>
          </p:nvPr>
        </p:nvSpPr>
        <p:spPr>
          <a:xfrm>
            <a:off x="611504" y="819151"/>
            <a:ext cx="8425816" cy="431591"/>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268187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066F0F5-36F4-4A20-B5A7-1AB1EE7DC651}" type="slidenum">
              <a:rPr lang="en-US" smtClean="0"/>
              <a:t>‹#›</a:t>
            </a:fld>
            <a:endParaRPr lang="en-US"/>
          </a:p>
        </p:txBody>
      </p:sp>
      <p:sp>
        <p:nvSpPr>
          <p:cNvPr id="8" name="Footer Placeholder 4"/>
          <p:cNvSpPr>
            <a:spLocks noGrp="1"/>
          </p:cNvSpPr>
          <p:nvPr>
            <p:ph type="ftr" sz="quarter" idx="11"/>
          </p:nvPr>
        </p:nvSpPr>
        <p:spPr>
          <a:xfrm>
            <a:off x="2819400" y="6356350"/>
            <a:ext cx="3581400" cy="365125"/>
          </a:xfrm>
        </p:spPr>
        <p:txBody>
          <a:bodyPr/>
          <a:lstStyle>
            <a:lvl1pPr>
              <a:defRPr sz="800">
                <a:solidFill>
                  <a:srgbClr val="FFFF00"/>
                </a:solidFill>
                <a:latin typeface="Futura Bk" panose="020B0502020204020303" pitchFamily="34" charset="0"/>
              </a:defRPr>
            </a:lvl1pPr>
          </a:lstStyle>
          <a:p>
            <a:r>
              <a:rPr lang="en-US" b="1" dirty="0" smtClean="0"/>
              <a:t>DYCD</a:t>
            </a:r>
            <a:r>
              <a:rPr lang="en-US" dirty="0" smtClean="0"/>
              <a:t> CAPACITY </a:t>
            </a:r>
            <a:r>
              <a:rPr lang="en-US" b="1" dirty="0" smtClean="0"/>
              <a:t>BUILDING</a:t>
            </a:r>
            <a:r>
              <a:rPr lang="en-US" dirty="0" smtClean="0"/>
              <a:t> &amp; PROFESSIONAL DEVELOPMENT</a:t>
            </a:r>
            <a:endParaRPr lang="en-US" dirty="0"/>
          </a:p>
        </p:txBody>
      </p:sp>
    </p:spTree>
    <p:extLst>
      <p:ext uri="{BB962C8B-B14F-4D97-AF65-F5344CB8AC3E}">
        <p14:creationId xmlns:p14="http://schemas.microsoft.com/office/powerpoint/2010/main" val="334962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orker Connect- large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6349"/>
          </a:xfrm>
          <a:prstGeom prst="rect">
            <a:avLst/>
          </a:prstGeom>
        </p:spPr>
      </p:pic>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7"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WORKER CONNECT</a:t>
            </a:r>
          </a:p>
        </p:txBody>
      </p:sp>
      <p:sp>
        <p:nvSpPr>
          <p:cNvPr id="13" name="Rectangle 12"/>
          <p:cNvSpPr/>
          <p:nvPr userDrawn="1"/>
        </p:nvSpPr>
        <p:spPr>
          <a:xfrm flipV="1">
            <a:off x="0" y="609600"/>
            <a:ext cx="9144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228450" y="867398"/>
            <a:ext cx="73152"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Content Placeholder 3"/>
          <p:cNvSpPr>
            <a:spLocks noGrp="1"/>
          </p:cNvSpPr>
          <p:nvPr>
            <p:ph sz="quarter" idx="13"/>
          </p:nvPr>
        </p:nvSpPr>
        <p:spPr>
          <a:xfrm>
            <a:off x="611504" y="819151"/>
            <a:ext cx="8075296"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974838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Cov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6" name="Content Placeholder 3"/>
          <p:cNvSpPr>
            <a:spLocks noGrp="1"/>
          </p:cNvSpPr>
          <p:nvPr>
            <p:ph sz="quarter" idx="13" hasCustomPrompt="1"/>
          </p:nvPr>
        </p:nvSpPr>
        <p:spPr>
          <a:xfrm>
            <a:off x="914400" y="3009900"/>
            <a:ext cx="7315200" cy="838200"/>
          </a:xfrm>
          <a:prstGeom prst="rect">
            <a:avLst/>
          </a:prstGeom>
        </p:spPr>
        <p:txBody>
          <a:bodyPr/>
          <a:lstStyle>
            <a:lvl1pPr marL="0" indent="0" algn="ctr">
              <a:buNone/>
              <a:defRPr sz="4800" baseline="0">
                <a:solidFill>
                  <a:schemeClr val="bg1">
                    <a:lumMod val="65000"/>
                  </a:schemeClr>
                </a:solidFill>
                <a:latin typeface="Franklin Gothic Demi" panose="020B0703020102020204" pitchFamily="34" charset="0"/>
              </a:defRPr>
            </a:lvl1pPr>
          </a:lstStyle>
          <a:p>
            <a:pPr lvl="0"/>
            <a:r>
              <a:rPr lang="en-US" dirty="0"/>
              <a:t>CLICK TO EDIT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49"/>
            <a:ext cx="9144000" cy="576349"/>
          </a:xfrm>
          <a:prstGeom prst="rect">
            <a:avLst/>
          </a:prstGeom>
        </p:spPr>
      </p:pic>
    </p:spTree>
    <p:extLst>
      <p:ext uri="{BB962C8B-B14F-4D97-AF65-F5344CB8AC3E}">
        <p14:creationId xmlns:p14="http://schemas.microsoft.com/office/powerpoint/2010/main" val="144819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Accelerator- 3 line header + 1 image + callou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0"/>
            <a:ext cx="9144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41" name="Content Placeholder 3"/>
          <p:cNvSpPr>
            <a:spLocks noGrp="1"/>
          </p:cNvSpPr>
          <p:nvPr>
            <p:ph sz="quarter" idx="17" hasCustomPrompt="1"/>
          </p:nvPr>
        </p:nvSpPr>
        <p:spPr>
          <a:xfrm>
            <a:off x="2430373" y="2438401"/>
            <a:ext cx="5210866" cy="3947784"/>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152400" y="2438400"/>
            <a:ext cx="22098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152400" y="2801444"/>
            <a:ext cx="2209800" cy="3599356"/>
          </a:xfrm>
          <a:prstGeom prst="rect">
            <a:avLst/>
          </a:prstGeom>
        </p:spPr>
        <p:txBody>
          <a:bodyPr/>
          <a:lstStyle>
            <a:lvl1pPr marL="171450" indent="-171450">
              <a:buFont typeface="Arial" panose="020B0604020202020204" pitchFamily="34" charset="0"/>
              <a:buChar char="•"/>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7869942" y="5181600"/>
            <a:ext cx="990600"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23" name="Rectangle 22"/>
          <p:cNvSpPr/>
          <p:nvPr userDrawn="1"/>
        </p:nvSpPr>
        <p:spPr>
          <a:xfrm flipV="1">
            <a:off x="0" y="609600"/>
            <a:ext cx="9144000" cy="1524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p:cNvSpPr/>
          <p:nvPr userDrawn="1"/>
        </p:nvSpPr>
        <p:spPr>
          <a:xfrm>
            <a:off x="228450" y="867398"/>
            <a:ext cx="78524" cy="1113802"/>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Content Placeholder 3"/>
          <p:cNvSpPr>
            <a:spLocks noGrp="1"/>
          </p:cNvSpPr>
          <p:nvPr>
            <p:ph sz="quarter" idx="13"/>
          </p:nvPr>
        </p:nvSpPr>
        <p:spPr>
          <a:xfrm>
            <a:off x="611504" y="819151"/>
            <a:ext cx="8075296" cy="11620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422605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DYCD CAPACITY BUILDING &amp; PROFESSIONAL DEVELOPMENT</a:t>
            </a:r>
            <a:endParaRPr lang="en-US"/>
          </a:p>
        </p:txBody>
      </p:sp>
      <p:sp>
        <p:nvSpPr>
          <p:cNvPr id="7" name="Slide Number Placeholder 6"/>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264021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DYCD CAPACITY BUILDING &amp; PROFESSIONAL DEVELOPMENT</a:t>
            </a:r>
            <a:endParaRPr lang="en-US"/>
          </a:p>
        </p:txBody>
      </p:sp>
      <p:sp>
        <p:nvSpPr>
          <p:cNvPr id="9" name="Slide Number Placeholder 8"/>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392681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DYCD CAPACITY BUILDING &amp; PROFESSIONAL DEVELOPMENT</a:t>
            </a:r>
            <a:endParaRPr lang="en-US"/>
          </a:p>
        </p:txBody>
      </p:sp>
      <p:sp>
        <p:nvSpPr>
          <p:cNvPr id="5" name="Slide Number Placeholder 4"/>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346421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DYCD CAPACITY BUILDING &amp; PROFESSIONAL DEVELOPMENT</a:t>
            </a:r>
            <a:endParaRPr lang="en-US"/>
          </a:p>
        </p:txBody>
      </p:sp>
      <p:sp>
        <p:nvSpPr>
          <p:cNvPr id="4" name="Slide Number Placeholder 3"/>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3498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DYCD CAPACITY BUILDING &amp; PROFESSIONAL DEVELOPMENT</a:t>
            </a:r>
            <a:endParaRPr lang="en-US"/>
          </a:p>
        </p:txBody>
      </p:sp>
      <p:sp>
        <p:nvSpPr>
          <p:cNvPr id="7" name="Slide Number Placeholder 6"/>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183629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DYCD CAPACITY BUILDING &amp; PROFESSIONAL DEVELOPMENT</a:t>
            </a:r>
            <a:endParaRPr lang="en-US"/>
          </a:p>
        </p:txBody>
      </p:sp>
      <p:sp>
        <p:nvSpPr>
          <p:cNvPr id="7" name="Slide Number Placeholder 6"/>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387593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13" cstate="print">
            <a:extLst>
              <a:ext uri="{28A0092B-C50C-407E-A947-70E740481C1C}">
                <a14:useLocalDpi xmlns:a14="http://schemas.microsoft.com/office/drawing/2010/main" val="0"/>
              </a:ext>
            </a:extLst>
          </a:blip>
          <a:srcRect b="40910"/>
          <a:stretch/>
        </p:blipFill>
        <p:spPr>
          <a:xfrm>
            <a:off x="0" y="-1386"/>
            <a:ext cx="9144000" cy="5088775"/>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a14="http://schemas.microsoft.com/office/drawing/2010/main" val="0"/>
              </a:ext>
            </a:extLst>
          </a:blip>
          <a:srcRect t="89015"/>
          <a:stretch/>
        </p:blipFill>
        <p:spPr>
          <a:xfrm>
            <a:off x="-235449" y="6096000"/>
            <a:ext cx="9372600" cy="762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800">
                <a:solidFill>
                  <a:srgbClr val="FFFF00"/>
                </a:solidFill>
                <a:latin typeface="Futura Bk" panose="020B0502020204020303" pitchFamily="34" charset="0"/>
              </a:defRPr>
            </a:lvl1pPr>
          </a:lstStyle>
          <a:p>
            <a:r>
              <a:rPr lang="en-US" b="1" smtClean="0"/>
              <a:t>DYCD CAPACITY BUILDING &amp; PROFESSIONAL DEVELOPMENT</a:t>
            </a:r>
            <a:endParaRPr lang="en-US" dirty="0"/>
          </a:p>
        </p:txBody>
      </p:sp>
      <p:sp>
        <p:nvSpPr>
          <p:cNvPr id="6" name="Slide Number Placeholder 5"/>
          <p:cNvSpPr>
            <a:spLocks noGrp="1"/>
          </p:cNvSpPr>
          <p:nvPr>
            <p:ph type="sldNum" sz="quarter" idx="4"/>
          </p:nvPr>
        </p:nvSpPr>
        <p:spPr>
          <a:xfrm>
            <a:off x="-1371600" y="6356350"/>
            <a:ext cx="2133600" cy="365125"/>
          </a:xfrm>
          <a:prstGeom prst="rect">
            <a:avLst/>
          </a:prstGeom>
        </p:spPr>
        <p:txBody>
          <a:bodyPr vert="horz" lIns="91440" tIns="45720" rIns="91440" bIns="45720" rtlCol="0" anchor="ctr"/>
          <a:lstStyle>
            <a:lvl1pPr algn="r">
              <a:defRPr sz="800">
                <a:solidFill>
                  <a:srgbClr val="FFFF00"/>
                </a:solidFill>
                <a:latin typeface="Futura Bk" panose="020B0502020204020303" pitchFamily="34" charset="0"/>
              </a:defRPr>
            </a:lvl1pPr>
          </a:lstStyle>
          <a:p>
            <a:fld id="{6066F0F5-36F4-4A20-B5A7-1AB1EE7DC651}" type="slidenum">
              <a:rPr lang="en-US" smtClean="0"/>
              <a:pPr/>
              <a:t>‹#›</a:t>
            </a:fld>
            <a:endParaRPr lang="en-US" dirty="0"/>
          </a:p>
        </p:txBody>
      </p:sp>
    </p:spTree>
    <p:extLst>
      <p:ext uri="{BB962C8B-B14F-4D97-AF65-F5344CB8AC3E}">
        <p14:creationId xmlns:p14="http://schemas.microsoft.com/office/powerpoint/2010/main" val="145842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BB89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BB89B"/>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BB89B"/>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BB89B"/>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BB89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2200" y="648726"/>
            <a:ext cx="1584614" cy="1569036"/>
          </a:xfrm>
          <a:prstGeom prst="rect">
            <a:avLst/>
          </a:prstGeom>
        </p:spPr>
      </p:pic>
      <p:sp>
        <p:nvSpPr>
          <p:cNvPr id="9" name="Rectangle 8"/>
          <p:cNvSpPr/>
          <p:nvPr userDrawn="1"/>
        </p:nvSpPr>
        <p:spPr>
          <a:xfrm>
            <a:off x="-1544" y="2971800"/>
            <a:ext cx="9144000" cy="3886200"/>
          </a:xfrm>
          <a:prstGeom prst="rec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 Placeholder 6"/>
          <p:cNvSpPr txBox="1">
            <a:spLocks/>
          </p:cNvSpPr>
          <p:nvPr/>
        </p:nvSpPr>
        <p:spPr>
          <a:xfrm>
            <a:off x="533400" y="5486400"/>
            <a:ext cx="5650992" cy="533400"/>
          </a:xfrm>
          <a:prstGeom prst="rect">
            <a:avLst/>
          </a:prstGeom>
        </p:spPr>
        <p:txBody>
          <a:bodyPr anchor="t"/>
          <a:lstStyle>
            <a:lvl1pPr marL="342900" indent="-342900" algn="l" rtl="0" eaLnBrk="0" fontAlgn="base" hangingPunct="0">
              <a:spcBef>
                <a:spcPct val="20000"/>
              </a:spcBef>
              <a:spcAft>
                <a:spcPct val="0"/>
              </a:spcAft>
              <a:buFont typeface="Wingdings" pitchFamily="2" charset="2"/>
              <a:buChar char="§"/>
              <a:defRPr sz="28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Courier New" pitchFamily="49" charset="0"/>
              <a:buChar char="o"/>
              <a:defRPr sz="24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buFont typeface="Wingdings" pitchFamily="2" charset="2"/>
              <a:buNone/>
            </a:pPr>
            <a:r>
              <a:rPr lang="en-US" sz="2400" dirty="0">
                <a:solidFill>
                  <a:srgbClr val="02425D"/>
                </a:solidFill>
                <a:latin typeface="Franklin Gothic Demi Cond" panose="020B0706030402020204" pitchFamily="34" charset="0"/>
              </a:rPr>
              <a:t>Pre-Proposal Conference</a:t>
            </a:r>
          </a:p>
          <a:p>
            <a:pPr marL="0" indent="0">
              <a:lnSpc>
                <a:spcPts val="3000"/>
              </a:lnSpc>
              <a:buFont typeface="Wingdings" pitchFamily="2" charset="2"/>
              <a:buNone/>
            </a:pPr>
            <a:endParaRPr lang="en-US" sz="2400" dirty="0">
              <a:solidFill>
                <a:srgbClr val="548DD4"/>
              </a:solidFill>
              <a:latin typeface="Franklin Gothic Demi" panose="020B0703020102020204" pitchFamily="34" charset="0"/>
            </a:endParaRPr>
          </a:p>
        </p:txBody>
      </p:sp>
      <p:pic>
        <p:nvPicPr>
          <p:cNvPr id="6" name="Picture 5"/>
          <p:cNvPicPr/>
          <p:nvPr userDrawn="1"/>
        </p:nvPicPr>
        <p:blipFill>
          <a:blip r:embed="rId4"/>
          <a:srcRect l="453" t="2656" r="1609" b="3851"/>
          <a:stretch>
            <a:fillRect/>
          </a:stretch>
        </p:blipFill>
        <p:spPr bwMode="auto">
          <a:xfrm>
            <a:off x="609600" y="457200"/>
            <a:ext cx="3421308" cy="2111707"/>
          </a:xfrm>
          <a:prstGeom prst="rect">
            <a:avLst/>
          </a:prstGeom>
          <a:noFill/>
          <a:ln w="9525">
            <a:noFill/>
            <a:miter lim="800000"/>
            <a:headEnd/>
            <a:tailEnd/>
          </a:ln>
        </p:spPr>
      </p:pic>
      <p:sp>
        <p:nvSpPr>
          <p:cNvPr id="7" name="Text Placeholder 6"/>
          <p:cNvSpPr txBox="1">
            <a:spLocks/>
          </p:cNvSpPr>
          <p:nvPr userDrawn="1"/>
        </p:nvSpPr>
        <p:spPr>
          <a:xfrm>
            <a:off x="533400" y="5159707"/>
            <a:ext cx="6324600" cy="457200"/>
          </a:xfrm>
          <a:prstGeom prst="rect">
            <a:avLst/>
          </a:prstGeom>
        </p:spPr>
        <p:txBody>
          <a:bodyPr anchor="t"/>
          <a:lstStyle>
            <a:lvl1pPr marL="342900" indent="-342900" algn="l" rtl="0" eaLnBrk="0" fontAlgn="base" hangingPunct="0">
              <a:spcBef>
                <a:spcPct val="20000"/>
              </a:spcBef>
              <a:spcAft>
                <a:spcPct val="0"/>
              </a:spcAft>
              <a:buFont typeface="Wingdings" pitchFamily="2" charset="2"/>
              <a:buChar char="§"/>
              <a:defRPr sz="28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Courier New" pitchFamily="49" charset="0"/>
              <a:buChar char="o"/>
              <a:defRPr sz="24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buFont typeface="Wingdings" pitchFamily="2" charset="2"/>
              <a:buNone/>
            </a:pPr>
            <a:r>
              <a:rPr lang="en-US" sz="4400" dirty="0">
                <a:solidFill>
                  <a:prstClr val="white"/>
                </a:solidFill>
                <a:latin typeface="Franklin Gothic Demi Cond" panose="020B0706030402020204" pitchFamily="34" charset="0"/>
              </a:rPr>
              <a:t>HHS ACCELERATOR</a:t>
            </a:r>
          </a:p>
          <a:p>
            <a:pPr marL="0" indent="0">
              <a:lnSpc>
                <a:spcPts val="3000"/>
              </a:lnSpc>
              <a:buFont typeface="Wingdings" pitchFamily="2" charset="2"/>
              <a:buNone/>
            </a:pPr>
            <a:endParaRPr lang="en-US" sz="2400" dirty="0">
              <a:solidFill>
                <a:prstClr val="white"/>
              </a:solidFill>
              <a:latin typeface="Franklin Gothic Demi" panose="020B0703020102020204" pitchFamily="34" charset="0"/>
            </a:endParaRPr>
          </a:p>
        </p:txBody>
      </p:sp>
    </p:spTree>
    <p:extLst>
      <p:ext uri="{BB962C8B-B14F-4D97-AF65-F5344CB8AC3E}">
        <p14:creationId xmlns:p14="http://schemas.microsoft.com/office/powerpoint/2010/main" val="20305262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0"/>
            <a:ext cx="9144000" cy="576349"/>
          </a:xfrm>
          <a:prstGeom prst="rect">
            <a:avLst/>
          </a:prstGeom>
        </p:spPr>
      </p:pic>
      <p:sp>
        <p:nvSpPr>
          <p:cNvPr id="6" name="Slide Number Placeholder 5"/>
          <p:cNvSpPr>
            <a:spLocks noGrp="1"/>
          </p:cNvSpPr>
          <p:nvPr>
            <p:ph type="sldNum" sz="quarter" idx="4"/>
          </p:nvPr>
        </p:nvSpPr>
        <p:spPr>
          <a:xfrm>
            <a:off x="8641080" y="137160"/>
            <a:ext cx="381000" cy="311759"/>
          </a:xfrm>
          <a:prstGeom prst="rect">
            <a:avLst/>
          </a:prstGeom>
        </p:spPr>
        <p:txBody>
          <a:bodyPr vert="horz" lIns="91440" tIns="45720" rIns="91440" bIns="45720" rtlCol="0" anchor="ctr"/>
          <a:lstStyle>
            <a:lvl1pPr algn="r">
              <a:defRPr sz="800">
                <a:solidFill>
                  <a:schemeClr val="bg1"/>
                </a:solidFill>
                <a:latin typeface="Franklin Gothic Book" panose="020B0503020102020204" pitchFamily="34" charset="0"/>
              </a:defRPr>
            </a:lvl1pPr>
          </a:lstStyle>
          <a:p>
            <a:fld id="{626FCC55-F225-447E-AA19-760095892BB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77993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hdr="0" ftr="0" dt="0"/>
  <p:txStyles>
    <p:titleStyle>
      <a:lvl1pPr algn="l" defTabSz="914400" rtl="0" eaLnBrk="1" latinLnBrk="0" hangingPunct="1">
        <a:spcBef>
          <a:spcPct val="0"/>
        </a:spcBef>
        <a:buNone/>
        <a:defRPr sz="3000" kern="1200" baseline="0">
          <a:solidFill>
            <a:schemeClr val="bg1"/>
          </a:solidFill>
          <a:latin typeface="Franklin Gothic Heavy" panose="020B09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1.nyc.gov/assets/dycd/downloads/pdf/DYCD_Provider_Social_Media_Policy.pdf" TargetMode="External"/><Relationship Id="rId2" Type="http://schemas.openxmlformats.org/officeDocument/2006/relationships/hyperlink" Target="http://www.nyc.gov/html/dycd/html/resources/publications.shtml"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FPquestions@dycd.ny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Referguson@dycd.nyc.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info@hhsaccelerator.nyc.gov" TargetMode="External"/><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295400"/>
            <a:ext cx="5628118" cy="1676400"/>
          </a:xfrm>
        </p:spPr>
        <p:txBody>
          <a:bodyPr>
            <a:normAutofit fontScale="90000"/>
          </a:bodyPr>
          <a:lstStyle/>
          <a:p>
            <a:pPr algn="ctr"/>
            <a:r>
              <a:rPr lang="en-US" sz="3600" dirty="0" smtClean="0">
                <a:solidFill>
                  <a:schemeClr val="bg1"/>
                </a:solidFill>
              </a:rPr>
              <a:t> Capacity Building Services:</a:t>
            </a:r>
            <a:br>
              <a:rPr lang="en-US" sz="3600" dirty="0" smtClean="0">
                <a:solidFill>
                  <a:schemeClr val="bg1"/>
                </a:solidFill>
              </a:rPr>
            </a:br>
            <a:r>
              <a:rPr lang="en-US" sz="2700" dirty="0" smtClean="0">
                <a:solidFill>
                  <a:schemeClr val="bg1"/>
                </a:solidFill>
              </a:rPr>
              <a:t>Strengthening Organizations </a:t>
            </a:r>
            <a:r>
              <a:rPr lang="en-US" sz="3600" dirty="0" smtClean="0">
                <a:solidFill>
                  <a:schemeClr val="bg1"/>
                </a:solidFill>
              </a:rPr>
              <a:t/>
            </a:r>
            <a:br>
              <a:rPr lang="en-US" sz="3600" dirty="0" smtClean="0">
                <a:solidFill>
                  <a:schemeClr val="bg1"/>
                </a:solidFill>
              </a:rPr>
            </a:br>
            <a:r>
              <a:rPr lang="en-US" sz="2000" dirty="0" smtClean="0">
                <a:solidFill>
                  <a:schemeClr val="bg1"/>
                </a:solidFill>
              </a:rPr>
              <a:t>Pre-proposal Conference</a:t>
            </a:r>
            <a:endParaRPr lang="en-US" sz="2000" dirty="0">
              <a:solidFill>
                <a:schemeClr val="bg1"/>
              </a:solidFill>
            </a:endParaRPr>
          </a:p>
        </p:txBody>
      </p:sp>
      <p:sp>
        <p:nvSpPr>
          <p:cNvPr id="3" name="Subtitle 2"/>
          <p:cNvSpPr>
            <a:spLocks noGrp="1"/>
          </p:cNvSpPr>
          <p:nvPr>
            <p:ph type="subTitle" idx="1"/>
          </p:nvPr>
        </p:nvSpPr>
        <p:spPr/>
        <p:txBody>
          <a:bodyPr/>
          <a:lstStyle/>
          <a:p>
            <a:r>
              <a:rPr lang="en-US" b="1" dirty="0" smtClean="0"/>
              <a:t>February 15, 2017</a:t>
            </a:r>
            <a:endParaRPr lang="en-US" b="1" dirty="0"/>
          </a:p>
        </p:txBody>
      </p:sp>
    </p:spTree>
    <p:extLst>
      <p:ext uri="{BB962C8B-B14F-4D97-AF65-F5344CB8AC3E}">
        <p14:creationId xmlns:p14="http://schemas.microsoft.com/office/powerpoint/2010/main" val="3307768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stretch>
            <a:fillRect/>
          </a:stretch>
        </p:blipFill>
        <p:spPr>
          <a:xfrm>
            <a:off x="3429000" y="838200"/>
            <a:ext cx="4914729" cy="2881932"/>
          </a:xfrm>
          <a:prstGeom prst="rect">
            <a:avLst/>
          </a:prstGeom>
          <a:ln w="9525" cap="flat" cmpd="sng" algn="ctr">
            <a:solidFill>
              <a:schemeClr val="tx1">
                <a:lumMod val="50000"/>
                <a:lumOff val="50000"/>
              </a:schemeClr>
            </a:solidFill>
            <a:prstDash val="solid"/>
            <a:round/>
            <a:headEnd type="none" w="med" len="med"/>
            <a:tailEnd type="none" w="med" len="med"/>
          </a:ln>
          <a:effectLst>
            <a:outerShdw blurRad="50800" dist="38100" dir="8100000" algn="tr" rotWithShape="0">
              <a:prstClr val="black">
                <a:alpha val="40000"/>
              </a:prstClr>
            </a:outerShdw>
          </a:effectLst>
        </p:spPr>
      </p:pic>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10</a:t>
            </a:fld>
            <a:endParaRPr lang="en-US" dirty="0">
              <a:solidFill>
                <a:prstClr val="white"/>
              </a:solidFill>
            </a:endParaRPr>
          </a:p>
        </p:txBody>
      </p:sp>
      <p:sp>
        <p:nvSpPr>
          <p:cNvPr id="3" name="Subtitle 2"/>
          <p:cNvSpPr>
            <a:spLocks noGrp="1"/>
          </p:cNvSpPr>
          <p:nvPr>
            <p:ph type="subTitle" idx="1"/>
          </p:nvPr>
        </p:nvSpPr>
        <p:spPr/>
        <p:txBody>
          <a:bodyPr/>
          <a:lstStyle/>
          <a:p>
            <a:r>
              <a:rPr lang="en-US" dirty="0"/>
              <a:t>COMPETING FOR FUNDING</a:t>
            </a:r>
          </a:p>
        </p:txBody>
      </p:sp>
      <p:pic>
        <p:nvPicPr>
          <p:cNvPr id="4" name="Picture 3"/>
          <p:cNvPicPr/>
          <p:nvPr/>
        </p:nvPicPr>
        <p:blipFill rotWithShape="1">
          <a:blip r:embed="rId3"/>
          <a:srcRect t="22556"/>
          <a:stretch/>
        </p:blipFill>
        <p:spPr>
          <a:xfrm>
            <a:off x="2804243" y="4262439"/>
            <a:ext cx="5662399" cy="2366961"/>
          </a:xfrm>
          <a:prstGeom prst="rect">
            <a:avLst/>
          </a:prstGeom>
          <a:ln>
            <a:solidFill>
              <a:schemeClr val="tx1">
                <a:lumMod val="50000"/>
                <a:lumOff val="50000"/>
              </a:schemeClr>
            </a:solidFill>
          </a:ln>
          <a:effectLst>
            <a:outerShdw blurRad="50800" dist="38100" dir="8100000" algn="tr" rotWithShape="0">
              <a:prstClr val="black">
                <a:alpha val="40000"/>
              </a:prstClr>
            </a:outerShdw>
          </a:effectLst>
        </p:spPr>
      </p:pic>
      <p:sp>
        <p:nvSpPr>
          <p:cNvPr id="6" name="Rectangle 5"/>
          <p:cNvSpPr/>
          <p:nvPr/>
        </p:nvSpPr>
        <p:spPr>
          <a:xfrm>
            <a:off x="1485900" y="5758636"/>
            <a:ext cx="290464" cy="307777"/>
          </a:xfrm>
          <a:prstGeom prst="rect">
            <a:avLst/>
          </a:prstGeom>
        </p:spPr>
        <p:txBody>
          <a:bodyPr wrap="none">
            <a:spAutoFit/>
          </a:bodyPr>
          <a:lstStyle/>
          <a:p>
            <a:r>
              <a:rPr lang="en-US" sz="1400" dirty="0">
                <a:solidFill>
                  <a:prstClr val="white"/>
                </a:solidFill>
                <a:latin typeface="Franklin Gothic Demi" panose="020B0703020102020204" pitchFamily="34" charset="0"/>
              </a:rPr>
              <a:t>3</a:t>
            </a:r>
          </a:p>
        </p:txBody>
      </p:sp>
      <p:sp>
        <p:nvSpPr>
          <p:cNvPr id="7" name="Rectangle 6"/>
          <p:cNvSpPr/>
          <p:nvPr/>
        </p:nvSpPr>
        <p:spPr>
          <a:xfrm>
            <a:off x="542924" y="6019800"/>
            <a:ext cx="1819276" cy="692497"/>
          </a:xfrm>
          <a:prstGeom prst="rect">
            <a:avLst/>
          </a:prstGeom>
        </p:spPr>
        <p:txBody>
          <a:bodyPr wrap="square">
            <a:spAutoFit/>
          </a:bodyPr>
          <a:lstStyle/>
          <a:p>
            <a:r>
              <a:rPr lang="en-US" sz="1300" dirty="0">
                <a:solidFill>
                  <a:prstClr val="black"/>
                </a:solidFill>
                <a:latin typeface="Franklin Gothic Book" panose="020B0503020102020204" pitchFamily="34" charset="0"/>
              </a:rPr>
              <a:t>Click </a:t>
            </a:r>
            <a:r>
              <a:rPr lang="en-US" sz="1300" b="1" dirty="0">
                <a:solidFill>
                  <a:prstClr val="black"/>
                </a:solidFill>
                <a:latin typeface="Franklin Gothic Book" panose="020B0503020102020204" pitchFamily="34" charset="0"/>
              </a:rPr>
              <a:t>“Add New Proposal” </a:t>
            </a:r>
            <a:r>
              <a:rPr lang="en-US" sz="1300" dirty="0">
                <a:solidFill>
                  <a:prstClr val="black"/>
                </a:solidFill>
                <a:latin typeface="Franklin Gothic Book" panose="020B0503020102020204" pitchFamily="34" charset="0"/>
              </a:rPr>
              <a:t>to begin your response to the RFP.</a:t>
            </a:r>
          </a:p>
        </p:txBody>
      </p:sp>
      <p:sp>
        <p:nvSpPr>
          <p:cNvPr id="8" name="Rectangle 7"/>
          <p:cNvSpPr/>
          <p:nvPr/>
        </p:nvSpPr>
        <p:spPr>
          <a:xfrm>
            <a:off x="542924" y="2411202"/>
            <a:ext cx="2438400" cy="692497"/>
          </a:xfrm>
          <a:prstGeom prst="rect">
            <a:avLst/>
          </a:prstGeom>
        </p:spPr>
        <p:txBody>
          <a:bodyPr wrap="square">
            <a:spAutoFit/>
          </a:bodyPr>
          <a:lstStyle/>
          <a:p>
            <a:pPr>
              <a:spcBef>
                <a:spcPct val="20000"/>
              </a:spcBef>
              <a:defRPr/>
            </a:pPr>
            <a:r>
              <a:rPr lang="en-US" sz="1300" dirty="0">
                <a:solidFill>
                  <a:prstClr val="black"/>
                </a:solidFill>
                <a:latin typeface="Franklin Gothic Book" panose="020B0503020102020204" pitchFamily="34" charset="0"/>
              </a:rPr>
              <a:t>Click  the “</a:t>
            </a:r>
            <a:r>
              <a:rPr lang="en-US" sz="1300" b="1" dirty="0">
                <a:solidFill>
                  <a:prstClr val="black"/>
                </a:solidFill>
                <a:latin typeface="Franklin Gothic Book" panose="020B0503020102020204" pitchFamily="34" charset="0"/>
              </a:rPr>
              <a:t>Procurement Title” </a:t>
            </a:r>
            <a:r>
              <a:rPr lang="en-US" sz="1300" dirty="0">
                <a:solidFill>
                  <a:prstClr val="black"/>
                </a:solidFill>
                <a:latin typeface="Franklin Gothic Book" panose="020B0503020102020204" pitchFamily="34" charset="0"/>
              </a:rPr>
              <a:t>link to access the Proposal Summary tab.</a:t>
            </a:r>
          </a:p>
        </p:txBody>
      </p:sp>
      <p:cxnSp>
        <p:nvCxnSpPr>
          <p:cNvPr id="14" name="Straight Arrow Connector 13"/>
          <p:cNvCxnSpPr/>
          <p:nvPr/>
        </p:nvCxnSpPr>
        <p:spPr>
          <a:xfrm>
            <a:off x="2804243" y="2590800"/>
            <a:ext cx="942975" cy="0"/>
          </a:xfrm>
          <a:prstGeom prst="straightConnector1">
            <a:avLst/>
          </a:prstGeom>
          <a:ln w="50800">
            <a:solidFill>
              <a:srgbClr val="97256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62199" y="6172200"/>
            <a:ext cx="471488" cy="0"/>
          </a:xfrm>
          <a:prstGeom prst="straightConnector1">
            <a:avLst/>
          </a:prstGeom>
          <a:ln w="50800">
            <a:solidFill>
              <a:srgbClr val="97256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95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11</a:t>
            </a:fld>
            <a:endParaRPr lang="en-US" dirty="0">
              <a:solidFill>
                <a:prstClr val="white"/>
              </a:solidFill>
            </a:endParaRPr>
          </a:p>
        </p:txBody>
      </p:sp>
      <p:sp>
        <p:nvSpPr>
          <p:cNvPr id="3" name="Subtitle 2"/>
          <p:cNvSpPr>
            <a:spLocks noGrp="1"/>
          </p:cNvSpPr>
          <p:nvPr>
            <p:ph type="subTitle" idx="1"/>
          </p:nvPr>
        </p:nvSpPr>
        <p:spPr>
          <a:xfrm>
            <a:off x="1371600" y="27432"/>
            <a:ext cx="6705600" cy="594360"/>
          </a:xfrm>
        </p:spPr>
        <p:txBody>
          <a:bodyPr/>
          <a:lstStyle/>
          <a:p>
            <a:r>
              <a:rPr lang="en-US" dirty="0"/>
              <a:t>PROPOSAL DETAILS &amp; DOCUMENTS</a:t>
            </a:r>
          </a:p>
        </p:txBody>
      </p:sp>
      <p:sp>
        <p:nvSpPr>
          <p:cNvPr id="6" name="Content Placeholder 5"/>
          <p:cNvSpPr>
            <a:spLocks noGrp="1"/>
          </p:cNvSpPr>
          <p:nvPr>
            <p:ph sz="quarter" idx="14"/>
          </p:nvPr>
        </p:nvSpPr>
        <p:spPr>
          <a:xfrm>
            <a:off x="457200" y="1600200"/>
            <a:ext cx="3200400" cy="329755"/>
          </a:xfrm>
        </p:spPr>
        <p:txBody>
          <a:bodyPr/>
          <a:lstStyle/>
          <a:p>
            <a:r>
              <a:rPr lang="en-US" sz="1800" dirty="0"/>
              <a:t>Proposal Details</a:t>
            </a:r>
          </a:p>
          <a:p>
            <a:endParaRPr lang="en-US" dirty="0"/>
          </a:p>
        </p:txBody>
      </p:sp>
      <p:sp>
        <p:nvSpPr>
          <p:cNvPr id="7" name="Content Placeholder 6"/>
          <p:cNvSpPr>
            <a:spLocks noGrp="1"/>
          </p:cNvSpPr>
          <p:nvPr>
            <p:ph sz="quarter" idx="15"/>
          </p:nvPr>
        </p:nvSpPr>
        <p:spPr>
          <a:xfrm>
            <a:off x="381000" y="1905000"/>
            <a:ext cx="3962400" cy="910251"/>
          </a:xfrm>
        </p:spPr>
        <p:txBody>
          <a:bodyPr/>
          <a:lstStyle/>
          <a:p>
            <a:pPr marL="285750" indent="-285750">
              <a:buFont typeface="Arial" panose="020B0604020202020204" pitchFamily="34" charset="0"/>
              <a:buChar char="•"/>
            </a:pPr>
            <a:r>
              <a:rPr lang="en-US" sz="1300" dirty="0">
                <a:solidFill>
                  <a:srgbClr val="333333"/>
                </a:solidFill>
              </a:rPr>
              <a:t>Enter a </a:t>
            </a:r>
            <a:r>
              <a:rPr lang="en-US" sz="1300" b="1" dirty="0">
                <a:solidFill>
                  <a:srgbClr val="333333"/>
                </a:solidFill>
              </a:rPr>
              <a:t>“Provider Contact” </a:t>
            </a:r>
            <a:r>
              <a:rPr lang="en-US" sz="1300" dirty="0">
                <a:solidFill>
                  <a:srgbClr val="333333"/>
                </a:solidFill>
              </a:rPr>
              <a:t>who is responsive.</a:t>
            </a:r>
          </a:p>
          <a:p>
            <a:pPr marL="285750" indent="-285750">
              <a:buFont typeface="Arial" panose="020B0604020202020204" pitchFamily="34" charset="0"/>
              <a:buChar char="•"/>
            </a:pPr>
            <a:r>
              <a:rPr lang="en-US" sz="1300" dirty="0">
                <a:solidFill>
                  <a:srgbClr val="333333"/>
                </a:solidFill>
              </a:rPr>
              <a:t>Select the correct Competition Pool, where applicable.</a:t>
            </a:r>
          </a:p>
          <a:p>
            <a:pPr marL="285750" indent="-285750">
              <a:buFont typeface="Arial" panose="020B0604020202020204" pitchFamily="34" charset="0"/>
              <a:buChar char="•"/>
            </a:pPr>
            <a:r>
              <a:rPr lang="en-US" sz="1300" dirty="0">
                <a:solidFill>
                  <a:srgbClr val="333333"/>
                </a:solidFill>
              </a:rPr>
              <a:t>Enter the location where the program will be implemented..</a:t>
            </a:r>
          </a:p>
          <a:p>
            <a:endParaRPr lang="en-US" dirty="0"/>
          </a:p>
        </p:txBody>
      </p:sp>
      <p:sp>
        <p:nvSpPr>
          <p:cNvPr id="10" name="Content Placeholder 9"/>
          <p:cNvSpPr>
            <a:spLocks noGrp="1"/>
          </p:cNvSpPr>
          <p:nvPr>
            <p:ph sz="quarter" idx="18"/>
          </p:nvPr>
        </p:nvSpPr>
        <p:spPr>
          <a:xfrm>
            <a:off x="4560372" y="1600200"/>
            <a:ext cx="3200400" cy="329755"/>
          </a:xfrm>
        </p:spPr>
        <p:txBody>
          <a:bodyPr/>
          <a:lstStyle/>
          <a:p>
            <a:r>
              <a:rPr lang="en-US" sz="1800" dirty="0"/>
              <a:t>Proposal Documents</a:t>
            </a:r>
          </a:p>
          <a:p>
            <a:endParaRPr lang="en-US" dirty="0"/>
          </a:p>
        </p:txBody>
      </p:sp>
      <p:sp>
        <p:nvSpPr>
          <p:cNvPr id="11" name="Content Placeholder 10"/>
          <p:cNvSpPr>
            <a:spLocks noGrp="1"/>
          </p:cNvSpPr>
          <p:nvPr>
            <p:ph sz="quarter" idx="19"/>
          </p:nvPr>
        </p:nvSpPr>
        <p:spPr>
          <a:xfrm>
            <a:off x="4560372" y="1927404"/>
            <a:ext cx="3897828" cy="535951"/>
          </a:xfrm>
        </p:spPr>
        <p:txBody>
          <a:bodyPr/>
          <a:lstStyle/>
          <a:p>
            <a:pPr marL="171450" indent="-171450">
              <a:buFont typeface="Arial" panose="020B0604020202020204" pitchFamily="34" charset="0"/>
              <a:buChar char="•"/>
            </a:pPr>
            <a:r>
              <a:rPr lang="en-US" sz="1300" dirty="0">
                <a:solidFill>
                  <a:srgbClr val="333333"/>
                </a:solidFill>
              </a:rPr>
              <a:t>Upload all the </a:t>
            </a:r>
            <a:r>
              <a:rPr lang="en-US" sz="1300" b="1" dirty="0">
                <a:solidFill>
                  <a:srgbClr val="333333"/>
                </a:solidFill>
              </a:rPr>
              <a:t>“Required Documents” </a:t>
            </a:r>
            <a:r>
              <a:rPr lang="en-US" sz="1300" dirty="0">
                <a:solidFill>
                  <a:srgbClr val="333333"/>
                </a:solidFill>
              </a:rPr>
              <a:t>by using the Actions drop-down list.</a:t>
            </a:r>
          </a:p>
          <a:p>
            <a:endParaRPr lang="en-US" dirty="0"/>
          </a:p>
        </p:txBody>
      </p:sp>
      <p:sp>
        <p:nvSpPr>
          <p:cNvPr id="58" name="Content Placeholder 12"/>
          <p:cNvSpPr>
            <a:spLocks noGrp="1"/>
          </p:cNvSpPr>
          <p:nvPr>
            <p:ph sz="quarter" idx="13"/>
          </p:nvPr>
        </p:nvSpPr>
        <p:spPr>
          <a:xfrm>
            <a:off x="611504" y="819151"/>
            <a:ext cx="8532496" cy="476249"/>
          </a:xfrm>
        </p:spPr>
        <p:txBody>
          <a:bodyPr/>
          <a:lstStyle/>
          <a:p>
            <a:r>
              <a:rPr lang="en-US" dirty="0">
                <a:cs typeface="Arial" panose="020B0604020202020204" pitchFamily="34" charset="0"/>
              </a:rPr>
              <a:t>Review the Proposal Submission Instructions in the RFP for guidance.</a:t>
            </a:r>
          </a:p>
          <a:p>
            <a:endParaRPr lang="en-US" dirty="0"/>
          </a:p>
        </p:txBody>
      </p:sp>
      <p:sp>
        <p:nvSpPr>
          <p:cNvPr id="18" name="Rectangle 17"/>
          <p:cNvSpPr/>
          <p:nvPr/>
        </p:nvSpPr>
        <p:spPr>
          <a:xfrm>
            <a:off x="3443336" y="5142345"/>
            <a:ext cx="290464" cy="307777"/>
          </a:xfrm>
          <a:prstGeom prst="rect">
            <a:avLst/>
          </a:prstGeom>
        </p:spPr>
        <p:txBody>
          <a:bodyPr wrap="none">
            <a:spAutoFit/>
          </a:bodyPr>
          <a:lstStyle/>
          <a:p>
            <a:r>
              <a:rPr lang="en-US" sz="1400" dirty="0">
                <a:solidFill>
                  <a:prstClr val="white"/>
                </a:solidFill>
                <a:latin typeface="Franklin Gothic Demi" panose="020B0703020102020204" pitchFamily="34" charset="0"/>
              </a:rPr>
              <a:t>2</a:t>
            </a:r>
          </a:p>
        </p:txBody>
      </p:sp>
      <p:pic>
        <p:nvPicPr>
          <p:cNvPr id="20" name="Picture 19"/>
          <p:cNvPicPr/>
          <p:nvPr/>
        </p:nvPicPr>
        <p:blipFill rotWithShape="1">
          <a:blip r:embed="rId2"/>
          <a:srcRect t="10285"/>
          <a:stretch/>
        </p:blipFill>
        <p:spPr>
          <a:xfrm>
            <a:off x="330707" y="3120051"/>
            <a:ext cx="3910585" cy="3511825"/>
          </a:xfrm>
          <a:prstGeom prst="rect">
            <a:avLst/>
          </a:prstGeom>
          <a:ln>
            <a:solidFill>
              <a:schemeClr val="tx1">
                <a:lumMod val="50000"/>
                <a:lumOff val="50000"/>
              </a:schemeClr>
            </a:solidFill>
          </a:ln>
          <a:effectLst>
            <a:outerShdw blurRad="50800" dist="38100" dir="8100000" algn="tr" rotWithShape="0">
              <a:prstClr val="black">
                <a:alpha val="40000"/>
              </a:prstClr>
            </a:outerShdw>
          </a:effectLst>
        </p:spPr>
      </p:pic>
      <p:pic>
        <p:nvPicPr>
          <p:cNvPr id="21" name="Picture 20"/>
          <p:cNvPicPr/>
          <p:nvPr/>
        </p:nvPicPr>
        <p:blipFill rotWithShape="1">
          <a:blip r:embed="rId3" cstate="print">
            <a:extLst>
              <a:ext uri="{28A0092B-C50C-407E-A947-70E740481C1C}">
                <a14:useLocalDpi xmlns:a14="http://schemas.microsoft.com/office/drawing/2010/main" val="0"/>
              </a:ext>
            </a:extLst>
          </a:blip>
          <a:srcRect t="16692"/>
          <a:stretch/>
        </p:blipFill>
        <p:spPr bwMode="auto">
          <a:xfrm>
            <a:off x="4648200" y="2636511"/>
            <a:ext cx="4152054" cy="3048000"/>
          </a:xfrm>
          <a:prstGeom prst="rect">
            <a:avLst/>
          </a:prstGeom>
          <a:noFill/>
          <a:ln>
            <a:solidFill>
              <a:schemeClr val="tx1">
                <a:lumMod val="50000"/>
                <a:lumOff val="50000"/>
              </a:schemeClr>
            </a:solidFill>
          </a:ln>
          <a:effectLst>
            <a:outerShdw blurRad="50800" dist="38100" dir="8100000" algn="tr" rotWithShape="0">
              <a:prstClr val="black">
                <a:alpha val="40000"/>
              </a:prstClr>
            </a:outerShdw>
          </a:effectLst>
        </p:spPr>
      </p:pic>
      <p:sp>
        <p:nvSpPr>
          <p:cNvPr id="27" name="Rectangle 26"/>
          <p:cNvSpPr/>
          <p:nvPr/>
        </p:nvSpPr>
        <p:spPr>
          <a:xfrm>
            <a:off x="4701886" y="4021082"/>
            <a:ext cx="4015394" cy="743224"/>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972569"/>
              </a:solidFill>
            </a:endParaRPr>
          </a:p>
        </p:txBody>
      </p:sp>
      <p:sp>
        <p:nvSpPr>
          <p:cNvPr id="28" name="Rectangle 27"/>
          <p:cNvSpPr/>
          <p:nvPr/>
        </p:nvSpPr>
        <p:spPr>
          <a:xfrm>
            <a:off x="426098" y="4114801"/>
            <a:ext cx="2393302" cy="256934"/>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972569"/>
              </a:solidFill>
            </a:endParaRPr>
          </a:p>
        </p:txBody>
      </p:sp>
      <p:sp>
        <p:nvSpPr>
          <p:cNvPr id="29" name="Rectangle 28"/>
          <p:cNvSpPr/>
          <p:nvPr/>
        </p:nvSpPr>
        <p:spPr>
          <a:xfrm>
            <a:off x="426098" y="4480196"/>
            <a:ext cx="2393302" cy="552587"/>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972569"/>
              </a:solidFill>
            </a:endParaRPr>
          </a:p>
        </p:txBody>
      </p:sp>
      <p:sp>
        <p:nvSpPr>
          <p:cNvPr id="30" name="Rectangle 29"/>
          <p:cNvSpPr/>
          <p:nvPr/>
        </p:nvSpPr>
        <p:spPr>
          <a:xfrm>
            <a:off x="426098" y="5186944"/>
            <a:ext cx="2393302" cy="379315"/>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972569"/>
              </a:solidFill>
            </a:endParaRPr>
          </a:p>
        </p:txBody>
      </p:sp>
      <p:sp>
        <p:nvSpPr>
          <p:cNvPr id="31" name="Rectangle 30"/>
          <p:cNvSpPr/>
          <p:nvPr/>
        </p:nvSpPr>
        <p:spPr>
          <a:xfrm>
            <a:off x="435428" y="5684511"/>
            <a:ext cx="2383971" cy="186548"/>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972569"/>
              </a:solidFill>
            </a:endParaRPr>
          </a:p>
        </p:txBody>
      </p:sp>
      <p:sp>
        <p:nvSpPr>
          <p:cNvPr id="34" name="Rectangle 33"/>
          <p:cNvSpPr/>
          <p:nvPr/>
        </p:nvSpPr>
        <p:spPr>
          <a:xfrm>
            <a:off x="427652" y="6096000"/>
            <a:ext cx="3813639" cy="535876"/>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972569"/>
              </a:solidFill>
            </a:endParaRPr>
          </a:p>
        </p:txBody>
      </p:sp>
    </p:spTree>
    <p:extLst>
      <p:ext uri="{BB962C8B-B14F-4D97-AF65-F5344CB8AC3E}">
        <p14:creationId xmlns:p14="http://schemas.microsoft.com/office/powerpoint/2010/main" val="51320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12</a:t>
            </a:fld>
            <a:endParaRPr lang="en-US" dirty="0">
              <a:solidFill>
                <a:prstClr val="white"/>
              </a:solidFill>
            </a:endParaRPr>
          </a:p>
        </p:txBody>
      </p:sp>
      <p:sp>
        <p:nvSpPr>
          <p:cNvPr id="3" name="Subtitle 2"/>
          <p:cNvSpPr>
            <a:spLocks noGrp="1"/>
          </p:cNvSpPr>
          <p:nvPr>
            <p:ph type="subTitle" idx="1"/>
          </p:nvPr>
        </p:nvSpPr>
        <p:spPr>
          <a:xfrm>
            <a:off x="1371600" y="27432"/>
            <a:ext cx="6705600" cy="594360"/>
          </a:xfrm>
        </p:spPr>
        <p:txBody>
          <a:bodyPr/>
          <a:lstStyle/>
          <a:p>
            <a:r>
              <a:rPr lang="en-US" dirty="0"/>
              <a:t>SUBMITTING A PROPOSAL</a:t>
            </a:r>
          </a:p>
        </p:txBody>
      </p:sp>
      <p:sp>
        <p:nvSpPr>
          <p:cNvPr id="6" name="Content Placeholder 5"/>
          <p:cNvSpPr>
            <a:spLocks noGrp="1"/>
          </p:cNvSpPr>
          <p:nvPr>
            <p:ph sz="quarter" idx="14"/>
          </p:nvPr>
        </p:nvSpPr>
        <p:spPr>
          <a:xfrm>
            <a:off x="381001" y="1597649"/>
            <a:ext cx="3200400" cy="329755"/>
          </a:xfrm>
        </p:spPr>
        <p:txBody>
          <a:bodyPr/>
          <a:lstStyle/>
          <a:p>
            <a:r>
              <a:rPr lang="en-US" sz="1800" dirty="0"/>
              <a:t>Submit Proposal</a:t>
            </a:r>
          </a:p>
          <a:p>
            <a:endParaRPr lang="en-US" dirty="0"/>
          </a:p>
        </p:txBody>
      </p:sp>
      <p:sp>
        <p:nvSpPr>
          <p:cNvPr id="7" name="Content Placeholder 6"/>
          <p:cNvSpPr>
            <a:spLocks noGrp="1"/>
          </p:cNvSpPr>
          <p:nvPr>
            <p:ph sz="quarter" idx="15"/>
          </p:nvPr>
        </p:nvSpPr>
        <p:spPr>
          <a:xfrm>
            <a:off x="473371" y="1902449"/>
            <a:ext cx="3793829" cy="914400"/>
          </a:xfrm>
        </p:spPr>
        <p:txBody>
          <a:bodyPr/>
          <a:lstStyle/>
          <a:p>
            <a:pPr marL="285750" indent="-285750">
              <a:buFont typeface="Arial" panose="020B0604020202020204" pitchFamily="34" charset="0"/>
              <a:buChar char="•"/>
            </a:pPr>
            <a:r>
              <a:rPr lang="en-US" sz="1300" dirty="0">
                <a:solidFill>
                  <a:srgbClr val="333333"/>
                </a:solidFill>
              </a:rPr>
              <a:t>Check off the attestation boxes, enter your </a:t>
            </a:r>
            <a:r>
              <a:rPr lang="en-US" sz="1300" b="1" dirty="0">
                <a:solidFill>
                  <a:srgbClr val="333333"/>
                </a:solidFill>
              </a:rPr>
              <a:t>“User Name”</a:t>
            </a:r>
            <a:r>
              <a:rPr lang="en-US" sz="1300" dirty="0">
                <a:solidFill>
                  <a:srgbClr val="333333"/>
                </a:solidFill>
              </a:rPr>
              <a:t> and </a:t>
            </a:r>
            <a:r>
              <a:rPr lang="en-US" sz="1300" b="1" dirty="0">
                <a:solidFill>
                  <a:srgbClr val="333333"/>
                </a:solidFill>
              </a:rPr>
              <a:t>“Password” </a:t>
            </a:r>
            <a:r>
              <a:rPr lang="en-US" sz="1300" dirty="0">
                <a:solidFill>
                  <a:srgbClr val="333333"/>
                </a:solidFill>
              </a:rPr>
              <a:t>and click the </a:t>
            </a:r>
            <a:r>
              <a:rPr lang="en-US" sz="1300" b="1" dirty="0">
                <a:solidFill>
                  <a:srgbClr val="333333"/>
                </a:solidFill>
              </a:rPr>
              <a:t>“Submit Proposal” </a:t>
            </a:r>
            <a:r>
              <a:rPr lang="en-US" sz="1300" dirty="0">
                <a:solidFill>
                  <a:srgbClr val="333333"/>
                </a:solidFill>
              </a:rPr>
              <a:t>button.</a:t>
            </a:r>
            <a:endParaRPr lang="en-US" sz="1300" b="1" dirty="0">
              <a:solidFill>
                <a:srgbClr val="333333"/>
              </a:solidFill>
            </a:endParaRPr>
          </a:p>
          <a:p>
            <a:endParaRPr lang="en-US" dirty="0"/>
          </a:p>
        </p:txBody>
      </p:sp>
      <p:sp>
        <p:nvSpPr>
          <p:cNvPr id="10" name="Content Placeholder 9"/>
          <p:cNvSpPr>
            <a:spLocks noGrp="1"/>
          </p:cNvSpPr>
          <p:nvPr>
            <p:ph sz="quarter" idx="18"/>
          </p:nvPr>
        </p:nvSpPr>
        <p:spPr>
          <a:xfrm>
            <a:off x="4607130" y="1600200"/>
            <a:ext cx="3200400" cy="329755"/>
          </a:xfrm>
        </p:spPr>
        <p:txBody>
          <a:bodyPr/>
          <a:lstStyle/>
          <a:p>
            <a:r>
              <a:rPr lang="en-US" sz="1800" dirty="0"/>
              <a:t>Proposal Status</a:t>
            </a:r>
          </a:p>
          <a:p>
            <a:endParaRPr lang="en-US" dirty="0"/>
          </a:p>
        </p:txBody>
      </p:sp>
      <p:sp>
        <p:nvSpPr>
          <p:cNvPr id="11" name="Content Placeholder 10"/>
          <p:cNvSpPr>
            <a:spLocks noGrp="1"/>
          </p:cNvSpPr>
          <p:nvPr>
            <p:ph sz="quarter" idx="19"/>
          </p:nvPr>
        </p:nvSpPr>
        <p:spPr>
          <a:xfrm>
            <a:off x="4607130" y="1927404"/>
            <a:ext cx="3897828" cy="1653996"/>
          </a:xfrm>
        </p:spPr>
        <p:txBody>
          <a:bodyPr/>
          <a:lstStyle/>
          <a:p>
            <a:pPr marL="285750" indent="-285750">
              <a:buFont typeface="Arial" panose="020B0604020202020204" pitchFamily="34" charset="0"/>
              <a:buChar char="•"/>
            </a:pPr>
            <a:r>
              <a:rPr lang="en-US" sz="1300" dirty="0">
                <a:solidFill>
                  <a:srgbClr val="333333"/>
                </a:solidFill>
              </a:rPr>
              <a:t>Once your proposal has been submitted, your organization’s status will change from Draft to Submitted.</a:t>
            </a:r>
          </a:p>
          <a:p>
            <a:pPr marL="285750" indent="-285750">
              <a:buFont typeface="Arial" panose="020B0604020202020204" pitchFamily="34" charset="0"/>
              <a:buChar char="•"/>
            </a:pPr>
            <a:endParaRPr lang="en-US" sz="1300" b="1" dirty="0">
              <a:solidFill>
                <a:srgbClr val="333333"/>
              </a:solidFill>
            </a:endParaRPr>
          </a:p>
          <a:p>
            <a:endParaRPr lang="en-US" dirty="0"/>
          </a:p>
        </p:txBody>
      </p:sp>
      <p:sp>
        <p:nvSpPr>
          <p:cNvPr id="58" name="Content Placeholder 12"/>
          <p:cNvSpPr>
            <a:spLocks noGrp="1"/>
          </p:cNvSpPr>
          <p:nvPr>
            <p:ph sz="quarter" idx="13"/>
          </p:nvPr>
        </p:nvSpPr>
        <p:spPr>
          <a:xfrm>
            <a:off x="611504" y="819151"/>
            <a:ext cx="8532496" cy="476249"/>
          </a:xfrm>
        </p:spPr>
        <p:txBody>
          <a:bodyPr/>
          <a:lstStyle/>
          <a:p>
            <a:r>
              <a:rPr lang="en-US" dirty="0"/>
              <a:t>Proposals must be submitted by 2 pm on the due date in the system.</a:t>
            </a:r>
          </a:p>
        </p:txBody>
      </p:sp>
      <p:sp>
        <p:nvSpPr>
          <p:cNvPr id="18" name="Rectangle 17"/>
          <p:cNvSpPr/>
          <p:nvPr/>
        </p:nvSpPr>
        <p:spPr>
          <a:xfrm>
            <a:off x="3443336" y="5142345"/>
            <a:ext cx="290464" cy="307777"/>
          </a:xfrm>
          <a:prstGeom prst="rect">
            <a:avLst/>
          </a:prstGeom>
        </p:spPr>
        <p:txBody>
          <a:bodyPr wrap="none">
            <a:spAutoFit/>
          </a:bodyPr>
          <a:lstStyle/>
          <a:p>
            <a:r>
              <a:rPr lang="en-US" sz="1400" dirty="0">
                <a:solidFill>
                  <a:prstClr val="white"/>
                </a:solidFill>
                <a:latin typeface="Franklin Gothic Demi" panose="020B0703020102020204" pitchFamily="34" charset="0"/>
              </a:rPr>
              <a:t>2</a:t>
            </a:r>
          </a:p>
        </p:txBody>
      </p:sp>
      <p:pic>
        <p:nvPicPr>
          <p:cNvPr id="19" name="Picture 18"/>
          <p:cNvPicPr/>
          <p:nvPr/>
        </p:nvPicPr>
        <p:blipFill rotWithShape="1">
          <a:blip r:embed="rId2"/>
          <a:srcRect t="12179"/>
          <a:stretch/>
        </p:blipFill>
        <p:spPr>
          <a:xfrm>
            <a:off x="446260" y="2745071"/>
            <a:ext cx="3796871" cy="2975827"/>
          </a:xfrm>
          <a:prstGeom prst="rect">
            <a:avLst/>
          </a:prstGeom>
          <a:ln>
            <a:solidFill>
              <a:schemeClr val="tx1">
                <a:lumMod val="50000"/>
                <a:lumOff val="50000"/>
              </a:schemeClr>
            </a:solidFill>
          </a:ln>
          <a:effectLst>
            <a:outerShdw blurRad="50800" dist="38100" dir="8100000" algn="tr" rotWithShape="0">
              <a:prstClr val="black">
                <a:alpha val="40000"/>
              </a:prstClr>
            </a:outerShdw>
          </a:effectLst>
        </p:spPr>
      </p:pic>
      <p:pic>
        <p:nvPicPr>
          <p:cNvPr id="22" name="Picture 21"/>
          <p:cNvPicPr/>
          <p:nvPr/>
        </p:nvPicPr>
        <p:blipFill rotWithShape="1">
          <a:blip r:embed="rId3"/>
          <a:srcRect t="17708" b="6630"/>
          <a:stretch/>
        </p:blipFill>
        <p:spPr bwMode="auto">
          <a:xfrm>
            <a:off x="4666276" y="2704634"/>
            <a:ext cx="3944324" cy="1753532"/>
          </a:xfrm>
          <a:prstGeom prst="rect">
            <a:avLst/>
          </a:prstGeom>
          <a:ln>
            <a:solidFill>
              <a:schemeClr val="tx1">
                <a:lumMod val="50000"/>
                <a:lumOff val="50000"/>
              </a:schemeClr>
            </a:solid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
        <p:nvSpPr>
          <p:cNvPr id="23" name="Rectangle 22"/>
          <p:cNvSpPr/>
          <p:nvPr/>
        </p:nvSpPr>
        <p:spPr>
          <a:xfrm>
            <a:off x="446261" y="4561372"/>
            <a:ext cx="3808498" cy="1150195"/>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972569"/>
              </a:solidFill>
            </a:endParaRPr>
          </a:p>
        </p:txBody>
      </p:sp>
    </p:spTree>
    <p:extLst>
      <p:ext uri="{BB962C8B-B14F-4D97-AF65-F5344CB8AC3E}">
        <p14:creationId xmlns:p14="http://schemas.microsoft.com/office/powerpoint/2010/main" val="298137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4E7C"/>
                </a:solidFill>
              </a:rPr>
              <a:t>About Capacity building</a:t>
            </a:r>
            <a:endParaRPr lang="en-US" dirty="0">
              <a:solidFill>
                <a:srgbClr val="004E7C"/>
              </a:solidFill>
            </a:endParaRPr>
          </a:p>
        </p:txBody>
      </p:sp>
      <p:sp>
        <p:nvSpPr>
          <p:cNvPr id="3" name="Text Placeholder 2"/>
          <p:cNvSpPr>
            <a:spLocks noGrp="1"/>
          </p:cNvSpPr>
          <p:nvPr>
            <p:ph type="body" idx="1"/>
          </p:nvPr>
        </p:nvSpPr>
        <p:spPr/>
        <p:txBody>
          <a:bodyPr/>
          <a:lstStyle/>
          <a:p>
            <a:r>
              <a:rPr lang="en-US" dirty="0" smtClean="0"/>
              <a:t>Meryl Jones, Assistant Commissioner, Capacity Building</a:t>
            </a:r>
            <a:endParaRPr lang="en-US" dirty="0"/>
          </a:p>
        </p:txBody>
      </p:sp>
      <p:sp>
        <p:nvSpPr>
          <p:cNvPr id="4" name="Slide Number Placeholder 3"/>
          <p:cNvSpPr>
            <a:spLocks noGrp="1"/>
          </p:cNvSpPr>
          <p:nvPr>
            <p:ph type="sldNum" sz="quarter" idx="12"/>
          </p:nvPr>
        </p:nvSpPr>
        <p:spPr/>
        <p:txBody>
          <a:bodyPr/>
          <a:lstStyle/>
          <a:p>
            <a:fld id="{6066F0F5-36F4-4A20-B5A7-1AB1EE7DC651}" type="slidenum">
              <a:rPr lang="en-US" smtClean="0"/>
              <a:t>13</a:t>
            </a:fld>
            <a:endParaRPr lang="en-US"/>
          </a:p>
        </p:txBody>
      </p:sp>
      <p:sp>
        <p:nvSpPr>
          <p:cNvPr id="5" name="Footer Placeholder 4"/>
          <p:cNvSpPr>
            <a:spLocks noGrp="1"/>
          </p:cNvSpPr>
          <p:nvPr>
            <p:ph type="ftr" sz="quarter" idx="11"/>
          </p:nvPr>
        </p:nvSpPr>
        <p:spPr/>
        <p:txBody>
          <a:bodyPr/>
          <a:lstStyle/>
          <a:p>
            <a:r>
              <a:rPr lang="en-US" b="1" smtClean="0"/>
              <a:t>DYCD</a:t>
            </a:r>
            <a:r>
              <a:rPr lang="en-US" smtClean="0"/>
              <a:t> CAPACITY </a:t>
            </a:r>
            <a:r>
              <a:rPr lang="en-US" b="1" smtClean="0"/>
              <a:t>BUILDING</a:t>
            </a:r>
            <a:r>
              <a:rPr lang="en-US" smtClean="0"/>
              <a:t> &amp; PROFESSIONAL DEVELOPMENT</a:t>
            </a:r>
            <a:endParaRPr lang="en-US" dirty="0"/>
          </a:p>
        </p:txBody>
      </p:sp>
    </p:spTree>
    <p:extLst>
      <p:ext uri="{BB962C8B-B14F-4D97-AF65-F5344CB8AC3E}">
        <p14:creationId xmlns:p14="http://schemas.microsoft.com/office/powerpoint/2010/main" val="237638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76200"/>
            <a:ext cx="8229600" cy="1143000"/>
          </a:xfrm>
        </p:spPr>
        <p:txBody>
          <a:bodyPr>
            <a:normAutofit fontScale="90000"/>
          </a:bodyPr>
          <a:lstStyle/>
          <a:p>
            <a:pPr algn="ctr"/>
            <a:r>
              <a:rPr lang="en-US" altLang="en-US" dirty="0" smtClean="0">
                <a:solidFill>
                  <a:schemeClr val="bg1"/>
                </a:solidFill>
              </a:rPr>
              <a:t>How does DYCD define capacity building?</a:t>
            </a:r>
          </a:p>
        </p:txBody>
      </p:sp>
      <p:sp>
        <p:nvSpPr>
          <p:cNvPr id="12291" name="Content Placeholder 2"/>
          <p:cNvSpPr>
            <a:spLocks noGrp="1"/>
          </p:cNvSpPr>
          <p:nvPr>
            <p:ph idx="1"/>
          </p:nvPr>
        </p:nvSpPr>
        <p:spPr/>
        <p:txBody>
          <a:bodyPr>
            <a:normAutofit/>
          </a:bodyPr>
          <a:lstStyle/>
          <a:p>
            <a:pPr marL="0" indent="0">
              <a:buFont typeface="Times" pitchFamily="18" charset="0"/>
              <a:buNone/>
            </a:pPr>
            <a:r>
              <a:rPr lang="en-US" altLang="en-US" sz="2400" dirty="0" smtClean="0">
                <a:solidFill>
                  <a:schemeClr val="tx1"/>
                </a:solidFill>
                <a:latin typeface="Futura Bk"/>
              </a:rPr>
              <a:t>Capacity building is as any activity, such as strategic planning, board development, or improvements in program practices or technology, that increases an organization’s program outcomes or sustainability.</a:t>
            </a:r>
          </a:p>
        </p:txBody>
      </p:sp>
      <p:sp>
        <p:nvSpPr>
          <p:cNvPr id="6148"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CF585ED-DACA-484B-8CF7-A0E8D8560AF1}" type="slidenum">
              <a:rPr lang="en-US" altLang="en-US" smtClean="0"/>
              <a:pPr eaLnBrk="1" hangingPunct="1">
                <a:defRPr/>
              </a:pPr>
              <a:t>14</a:t>
            </a:fld>
            <a:endParaRPr lang="en-US" altLang="en-US" smtClean="0"/>
          </a:p>
        </p:txBody>
      </p:sp>
    </p:spTree>
    <p:extLst>
      <p:ext uri="{BB962C8B-B14F-4D97-AF65-F5344CB8AC3E}">
        <p14:creationId xmlns:p14="http://schemas.microsoft.com/office/powerpoint/2010/main" val="176806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dirty="0" smtClean="0">
                <a:solidFill>
                  <a:schemeClr val="bg1"/>
                </a:solidFill>
              </a:rPr>
              <a:t>Capacity Building Mission</a:t>
            </a:r>
          </a:p>
        </p:txBody>
      </p:sp>
      <p:sp>
        <p:nvSpPr>
          <p:cNvPr id="4" name="Slide Number Placeholder 3"/>
          <p:cNvSpPr>
            <a:spLocks noGrp="1"/>
          </p:cNvSpPr>
          <p:nvPr>
            <p:ph type="sldNum" sz="quarter" idx="12"/>
          </p:nvPr>
        </p:nvSpPr>
        <p:spPr/>
        <p:txBody>
          <a:bodyPr/>
          <a:lstStyle/>
          <a:p>
            <a:pPr>
              <a:defRPr/>
            </a:pPr>
            <a:fld id="{B30A88DD-273A-478C-A5CD-E482DCC96BB5}" type="slidenum">
              <a:rPr lang="en-US" altLang="en-US" smtClean="0"/>
              <a:pPr>
                <a:defRPr/>
              </a:pPr>
              <a:t>15</a:t>
            </a:fld>
            <a:endParaRPr lang="en-US" altLang="en-US"/>
          </a:p>
        </p:txBody>
      </p:sp>
      <p:sp>
        <p:nvSpPr>
          <p:cNvPr id="9220" name="TextBox 5"/>
          <p:cNvSpPr txBox="1">
            <a:spLocks noChangeArrowheads="1"/>
          </p:cNvSpPr>
          <p:nvPr/>
        </p:nvSpPr>
        <p:spPr bwMode="auto">
          <a:xfrm>
            <a:off x="457200" y="1752600"/>
            <a:ext cx="7620000" cy="376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65000"/>
              <a:buFont typeface="Times" pitchFamily="18" charset="0"/>
              <a:buChar char="•"/>
              <a:defRPr sz="3000">
                <a:solidFill>
                  <a:schemeClr val="tx1"/>
                </a:solidFill>
                <a:latin typeface="Berlin Sans FB" pitchFamily="34" charset="0"/>
              </a:defRPr>
            </a:lvl1pPr>
            <a:lvl2pPr marL="742950" indent="-285750" eaLnBrk="0" hangingPunct="0">
              <a:spcBef>
                <a:spcPct val="20000"/>
              </a:spcBef>
              <a:buClr>
                <a:schemeClr val="tx1"/>
              </a:buClr>
              <a:buSzPct val="60000"/>
              <a:buFont typeface="Times" pitchFamily="18" charset="0"/>
              <a:buChar char="•"/>
              <a:defRPr sz="2600">
                <a:solidFill>
                  <a:schemeClr val="tx1"/>
                </a:solidFill>
                <a:latin typeface="Berlin Sans FB" pitchFamily="34" charset="0"/>
              </a:defRPr>
            </a:lvl2pPr>
            <a:lvl3pPr marL="1143000" indent="-228600" eaLnBrk="0" hangingPunct="0">
              <a:spcBef>
                <a:spcPct val="20000"/>
              </a:spcBef>
              <a:buClr>
                <a:schemeClr val="tx1"/>
              </a:buClr>
              <a:buSzPct val="65000"/>
              <a:buFont typeface="Times" pitchFamily="18" charset="0"/>
              <a:buChar char="•"/>
              <a:defRPr sz="2200">
                <a:solidFill>
                  <a:schemeClr val="tx1"/>
                </a:solidFill>
                <a:latin typeface="Berlin Sans FB" pitchFamily="34" charset="0"/>
              </a:defRPr>
            </a:lvl3pPr>
            <a:lvl4pPr marL="1600200" indent="-228600" eaLnBrk="0" hangingPunct="0">
              <a:spcBef>
                <a:spcPct val="20000"/>
              </a:spcBef>
              <a:buClr>
                <a:schemeClr val="tx1"/>
              </a:buClr>
              <a:buSzPct val="70000"/>
              <a:buFont typeface="Times" pitchFamily="18" charset="0"/>
              <a:buChar char="•"/>
              <a:defRPr sz="2000">
                <a:solidFill>
                  <a:schemeClr val="tx1"/>
                </a:solidFill>
                <a:latin typeface="Berlin Sans FB" pitchFamily="34" charset="0"/>
              </a:defRPr>
            </a:lvl4pPr>
            <a:lvl5pPr marL="2057400" indent="-228600" eaLnBrk="0" hangingPunct="0">
              <a:spcBef>
                <a:spcPct val="20000"/>
              </a:spcBef>
              <a:buClr>
                <a:schemeClr val="tx1"/>
              </a:buClr>
              <a:buSzPct val="75000"/>
              <a:buFont typeface="Times" pitchFamily="18" charset="0"/>
              <a:buChar char="•"/>
              <a:defRPr sz="2000">
                <a:solidFill>
                  <a:schemeClr val="tx1"/>
                </a:solidFill>
                <a:latin typeface="Berlin Sans FB" pitchFamily="34" charset="0"/>
              </a:defRPr>
            </a:lvl5pPr>
            <a:lvl6pPr marL="25146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6pPr>
            <a:lvl7pPr marL="29718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7pPr>
            <a:lvl8pPr marL="34290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8pPr>
            <a:lvl9pPr marL="38862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9pPr>
          </a:lstStyle>
          <a:p>
            <a:pPr eaLnBrk="1" hangingPunct="1">
              <a:spcBef>
                <a:spcPct val="0"/>
              </a:spcBef>
              <a:buClrTx/>
              <a:buSzTx/>
              <a:buFontTx/>
              <a:buNone/>
            </a:pPr>
            <a:r>
              <a:rPr lang="en-US" altLang="en-US" sz="1800" dirty="0">
                <a:latin typeface="Futura Bk"/>
              </a:rPr>
              <a:t>The mission of the Capacity Building unit is to strengthen the capacity of DYCD-funded community-based organizations to ensure that youth and families receive high quality, effective services</a:t>
            </a:r>
          </a:p>
          <a:p>
            <a:pPr eaLnBrk="1" hangingPunct="1">
              <a:spcBef>
                <a:spcPct val="0"/>
              </a:spcBef>
              <a:buClrTx/>
              <a:buSzTx/>
              <a:buFontTx/>
              <a:buNone/>
            </a:pPr>
            <a:endParaRPr lang="en-US" altLang="en-US" sz="1800" dirty="0">
              <a:latin typeface="Futura Bk"/>
              <a:ea typeface="Calibri" pitchFamily="34" charset="0"/>
              <a:cs typeface="Times New Roman" pitchFamily="18" charset="0"/>
            </a:endParaRPr>
          </a:p>
          <a:p>
            <a:pPr eaLnBrk="1" hangingPunct="1">
              <a:lnSpc>
                <a:spcPct val="115000"/>
              </a:lnSpc>
              <a:spcBef>
                <a:spcPct val="0"/>
              </a:spcBef>
              <a:buClrTx/>
              <a:buSzTx/>
              <a:buFontTx/>
              <a:buNone/>
            </a:pPr>
            <a:r>
              <a:rPr lang="en-US" altLang="en-US" sz="1800" dirty="0">
                <a:latin typeface="Futura Bk"/>
              </a:rPr>
              <a:t>The population eligible to receive services are all DYCD- funded organizations</a:t>
            </a:r>
          </a:p>
          <a:p>
            <a:pPr algn="ctr" eaLnBrk="1" hangingPunct="1">
              <a:lnSpc>
                <a:spcPct val="115000"/>
              </a:lnSpc>
              <a:spcBef>
                <a:spcPct val="0"/>
              </a:spcBef>
              <a:buClrTx/>
              <a:buSzTx/>
              <a:buFontTx/>
              <a:buNone/>
            </a:pPr>
            <a:r>
              <a:rPr lang="en-US" altLang="en-US" sz="800" dirty="0">
                <a:latin typeface="Futura Bk"/>
              </a:rPr>
              <a:t> </a:t>
            </a:r>
            <a:endParaRPr lang="en-US" altLang="en-US" sz="1800" dirty="0">
              <a:latin typeface="Futura Bk"/>
            </a:endParaRPr>
          </a:p>
          <a:p>
            <a:pPr eaLnBrk="1" hangingPunct="1">
              <a:lnSpc>
                <a:spcPct val="115000"/>
              </a:lnSpc>
              <a:spcBef>
                <a:spcPct val="0"/>
              </a:spcBef>
              <a:buClrTx/>
              <a:buSzTx/>
              <a:buFontTx/>
              <a:buNone/>
            </a:pPr>
            <a:r>
              <a:rPr lang="en-US" altLang="en-US" sz="1800" dirty="0">
                <a:latin typeface="Futura Bk"/>
              </a:rPr>
              <a:t>The population targeted to receive intensive services are DYCD-funded organizations ready, willing and able to benefit from capacity-building services</a:t>
            </a:r>
          </a:p>
          <a:p>
            <a:pPr eaLnBrk="1" hangingPunct="1">
              <a:spcBef>
                <a:spcPct val="0"/>
              </a:spcBef>
              <a:buClrTx/>
              <a:buSzTx/>
              <a:buFontTx/>
              <a:buNone/>
            </a:pPr>
            <a:endParaRPr lang="en-US" altLang="en-US" sz="1800" dirty="0">
              <a:latin typeface="Futura Bk"/>
            </a:endParaRPr>
          </a:p>
          <a:p>
            <a:pPr eaLnBrk="1" hangingPunct="1">
              <a:spcBef>
                <a:spcPct val="0"/>
              </a:spcBef>
              <a:buClrTx/>
              <a:buSzTx/>
              <a:buFontTx/>
              <a:buNone/>
            </a:pPr>
            <a:endParaRPr lang="en-US" altLang="en-US" sz="1800" dirty="0">
              <a:latin typeface="Futura Bk"/>
            </a:endParaRPr>
          </a:p>
        </p:txBody>
      </p:sp>
    </p:spTree>
    <p:extLst>
      <p:ext uri="{BB962C8B-B14F-4D97-AF65-F5344CB8AC3E}">
        <p14:creationId xmlns:p14="http://schemas.microsoft.com/office/powerpoint/2010/main" val="13708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altLang="en-US" dirty="0" smtClean="0">
                <a:solidFill>
                  <a:schemeClr val="bg1"/>
                </a:solidFill>
              </a:rPr>
              <a:t>Capacity Building Goals</a:t>
            </a:r>
          </a:p>
        </p:txBody>
      </p:sp>
      <p:sp>
        <p:nvSpPr>
          <p:cNvPr id="10243" name="Content Placeholder 2"/>
          <p:cNvSpPr>
            <a:spLocks noGrp="1"/>
          </p:cNvSpPr>
          <p:nvPr>
            <p:ph idx="1"/>
          </p:nvPr>
        </p:nvSpPr>
        <p:spPr/>
        <p:txBody>
          <a:bodyPr>
            <a:normAutofit/>
          </a:bodyPr>
          <a:lstStyle/>
          <a:p>
            <a:r>
              <a:rPr lang="en-US" altLang="en-US" sz="2400" dirty="0" smtClean="0">
                <a:solidFill>
                  <a:schemeClr val="tx1"/>
                </a:solidFill>
                <a:latin typeface="Futura Bk"/>
              </a:rPr>
              <a:t>Increase nonprofit ability to achieve positive outcomes for youth, adults, families, and communities.</a:t>
            </a:r>
          </a:p>
          <a:p>
            <a:r>
              <a:rPr lang="en-US" altLang="en-US" sz="2400" dirty="0" smtClean="0">
                <a:solidFill>
                  <a:schemeClr val="tx1"/>
                </a:solidFill>
                <a:latin typeface="Futura Bk"/>
              </a:rPr>
              <a:t>To support organizational development and continuous quality improvement through the adoption of exemplary management practices and data-informed decision-making.</a:t>
            </a:r>
          </a:p>
          <a:p>
            <a:endParaRPr lang="en-US" altLang="en-US" sz="2400" dirty="0" smtClean="0">
              <a:solidFill>
                <a:schemeClr val="tx1"/>
              </a:solidFill>
              <a:latin typeface="Futura Bk"/>
            </a:endParaRPr>
          </a:p>
        </p:txBody>
      </p:sp>
      <p:sp>
        <p:nvSpPr>
          <p:cNvPr id="7172"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0907606-049D-4F5A-A801-1FDD7497CA4D}" type="slidenum">
              <a:rPr lang="en-US" altLang="en-US" smtClean="0"/>
              <a:pPr eaLnBrk="1" hangingPunct="1">
                <a:defRPr/>
              </a:pPr>
              <a:t>16</a:t>
            </a:fld>
            <a:endParaRPr lang="en-US" altLang="en-US" smtClean="0"/>
          </a:p>
        </p:txBody>
      </p:sp>
    </p:spTree>
    <p:extLst>
      <p:ext uri="{BB962C8B-B14F-4D97-AF65-F5344CB8AC3E}">
        <p14:creationId xmlns:p14="http://schemas.microsoft.com/office/powerpoint/2010/main" val="178542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570038"/>
            <a:ext cx="8229600" cy="3459162"/>
          </a:xfrm>
        </p:spPr>
        <p:txBody>
          <a:bodyPr>
            <a:normAutofit fontScale="92500" lnSpcReduction="10000"/>
          </a:bodyPr>
          <a:lstStyle/>
          <a:p>
            <a:r>
              <a:rPr lang="en-US" altLang="en-US" b="1" dirty="0" smtClean="0">
                <a:solidFill>
                  <a:schemeClr val="tx1"/>
                </a:solidFill>
                <a:latin typeface="Futura Bk"/>
              </a:rPr>
              <a:t>Types of Capacity Building supported:</a:t>
            </a:r>
          </a:p>
          <a:p>
            <a:pPr lvl="1"/>
            <a:r>
              <a:rPr lang="en-US" altLang="en-US" sz="2200" dirty="0" smtClean="0">
                <a:solidFill>
                  <a:schemeClr val="tx1"/>
                </a:solidFill>
                <a:latin typeface="Futura Bk"/>
              </a:rPr>
              <a:t>Coaching </a:t>
            </a:r>
          </a:p>
          <a:p>
            <a:pPr lvl="1"/>
            <a:r>
              <a:rPr lang="en-US" altLang="en-US" sz="2200" dirty="0" smtClean="0">
                <a:solidFill>
                  <a:schemeClr val="tx1"/>
                </a:solidFill>
                <a:latin typeface="Futura Bk"/>
              </a:rPr>
              <a:t>Consulting</a:t>
            </a:r>
          </a:p>
          <a:p>
            <a:pPr lvl="1"/>
            <a:r>
              <a:rPr lang="en-US" altLang="en-US" sz="2200" dirty="0" smtClean="0">
                <a:solidFill>
                  <a:schemeClr val="tx1"/>
                </a:solidFill>
                <a:latin typeface="Futura Bk"/>
              </a:rPr>
              <a:t>Training</a:t>
            </a:r>
          </a:p>
          <a:p>
            <a:r>
              <a:rPr lang="en-US" altLang="en-US" b="1" dirty="0" smtClean="0">
                <a:solidFill>
                  <a:schemeClr val="tx1"/>
                </a:solidFill>
                <a:latin typeface="Futura Bk"/>
              </a:rPr>
              <a:t>Also facilitates:  </a:t>
            </a:r>
          </a:p>
          <a:p>
            <a:pPr lvl="1"/>
            <a:r>
              <a:rPr lang="en-US" altLang="en-US" sz="2000" dirty="0" smtClean="0">
                <a:solidFill>
                  <a:schemeClr val="tx1"/>
                </a:solidFill>
                <a:latin typeface="Futura Bk"/>
              </a:rPr>
              <a:t>Family Development Training &amp; Credentialing (FDC) Training</a:t>
            </a:r>
          </a:p>
          <a:p>
            <a:pPr lvl="1"/>
            <a:r>
              <a:rPr lang="en-US" altLang="en-US" sz="2000" dirty="0" smtClean="0">
                <a:solidFill>
                  <a:schemeClr val="tx1"/>
                </a:solidFill>
                <a:latin typeface="Futura Bk"/>
              </a:rPr>
              <a:t>Cultivating Curiosity initiatives</a:t>
            </a:r>
          </a:p>
          <a:p>
            <a:pPr lvl="1"/>
            <a:r>
              <a:rPr lang="en-US" altLang="en-US" sz="2000" dirty="0" smtClean="0">
                <a:solidFill>
                  <a:schemeClr val="tx1"/>
                </a:solidFill>
                <a:latin typeface="Futura Bk"/>
              </a:rPr>
              <a:t>College-based Partnerships </a:t>
            </a:r>
          </a:p>
          <a:p>
            <a:pPr lvl="1"/>
            <a:r>
              <a:rPr lang="en-US" altLang="en-US" sz="2000" dirty="0" smtClean="0">
                <a:solidFill>
                  <a:schemeClr val="tx1"/>
                </a:solidFill>
                <a:latin typeface="Futura Bk"/>
              </a:rPr>
              <a:t>Training to various DYCD units</a:t>
            </a:r>
          </a:p>
          <a:p>
            <a:endParaRPr lang="en-US" altLang="en-US" dirty="0" smtClean="0">
              <a:solidFill>
                <a:schemeClr val="tx1"/>
              </a:solidFill>
              <a:latin typeface="Futura Bk"/>
            </a:endParaRPr>
          </a:p>
        </p:txBody>
      </p:sp>
      <p:sp>
        <p:nvSpPr>
          <p:cNvPr id="5123" name="Slide Number Placeholder 3"/>
          <p:cNvSpPr>
            <a:spLocks noGrp="1"/>
          </p:cNvSpPr>
          <p:nvPr>
            <p:ph type="sldNum" sz="quarter" idx="12"/>
          </p:nvPr>
        </p:nvSpPr>
        <p:spPr/>
        <p:txBody>
          <a:bodyPr/>
          <a:lstStyle>
            <a:lvl1pPr eaLnBrk="0" hangingPunct="0">
              <a:spcBef>
                <a:spcPct val="20000"/>
              </a:spcBef>
              <a:buClr>
                <a:schemeClr val="tx1"/>
              </a:buClr>
              <a:buSzPct val="65000"/>
              <a:buFont typeface="Times" pitchFamily="18" charset="0"/>
              <a:buChar char="•"/>
              <a:defRPr sz="3000">
                <a:solidFill>
                  <a:schemeClr val="tx1"/>
                </a:solidFill>
                <a:latin typeface="Berlin Sans FB" pitchFamily="34" charset="0"/>
              </a:defRPr>
            </a:lvl1pPr>
            <a:lvl2pPr marL="742950" indent="-285750" eaLnBrk="0" hangingPunct="0">
              <a:spcBef>
                <a:spcPct val="20000"/>
              </a:spcBef>
              <a:buClr>
                <a:schemeClr val="tx1"/>
              </a:buClr>
              <a:buSzPct val="60000"/>
              <a:buFont typeface="Times" pitchFamily="18" charset="0"/>
              <a:buChar char="•"/>
              <a:defRPr sz="2600">
                <a:solidFill>
                  <a:schemeClr val="tx1"/>
                </a:solidFill>
                <a:latin typeface="Berlin Sans FB" pitchFamily="34" charset="0"/>
              </a:defRPr>
            </a:lvl2pPr>
            <a:lvl3pPr marL="1143000" indent="-228600" eaLnBrk="0" hangingPunct="0">
              <a:spcBef>
                <a:spcPct val="20000"/>
              </a:spcBef>
              <a:buClr>
                <a:schemeClr val="tx1"/>
              </a:buClr>
              <a:buSzPct val="65000"/>
              <a:buFont typeface="Times" pitchFamily="18" charset="0"/>
              <a:buChar char="•"/>
              <a:defRPr sz="2200">
                <a:solidFill>
                  <a:schemeClr val="tx1"/>
                </a:solidFill>
                <a:latin typeface="Berlin Sans FB" pitchFamily="34" charset="0"/>
              </a:defRPr>
            </a:lvl3pPr>
            <a:lvl4pPr marL="1600200" indent="-228600" eaLnBrk="0" hangingPunct="0">
              <a:spcBef>
                <a:spcPct val="20000"/>
              </a:spcBef>
              <a:buClr>
                <a:schemeClr val="tx1"/>
              </a:buClr>
              <a:buSzPct val="70000"/>
              <a:buFont typeface="Times" pitchFamily="18" charset="0"/>
              <a:buChar char="•"/>
              <a:defRPr sz="2000">
                <a:solidFill>
                  <a:schemeClr val="tx1"/>
                </a:solidFill>
                <a:latin typeface="Berlin Sans FB" pitchFamily="34" charset="0"/>
              </a:defRPr>
            </a:lvl4pPr>
            <a:lvl5pPr marL="2057400" indent="-228600" eaLnBrk="0" hangingPunct="0">
              <a:spcBef>
                <a:spcPct val="20000"/>
              </a:spcBef>
              <a:buClr>
                <a:schemeClr val="tx1"/>
              </a:buClr>
              <a:buSzPct val="75000"/>
              <a:buFont typeface="Times" pitchFamily="18" charset="0"/>
              <a:buChar char="•"/>
              <a:defRPr sz="2000">
                <a:solidFill>
                  <a:schemeClr val="tx1"/>
                </a:solidFill>
                <a:latin typeface="Berlin Sans FB" pitchFamily="34" charset="0"/>
              </a:defRPr>
            </a:lvl5pPr>
            <a:lvl6pPr marL="25146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6pPr>
            <a:lvl7pPr marL="29718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7pPr>
            <a:lvl8pPr marL="34290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8pPr>
            <a:lvl9pPr marL="38862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9pPr>
          </a:lstStyle>
          <a:p>
            <a:pPr eaLnBrk="1" hangingPunct="1">
              <a:spcBef>
                <a:spcPct val="0"/>
              </a:spcBef>
              <a:buClrTx/>
              <a:buSzTx/>
              <a:buFontTx/>
              <a:buNone/>
              <a:defRPr/>
            </a:pPr>
            <a:fld id="{9E6BF72D-F617-4C8A-82F8-FEA51A2F75AB}" type="slidenum">
              <a:rPr lang="en-US" altLang="en-US" sz="1200" smtClean="0">
                <a:latin typeface="Arial" pitchFamily="34" charset="0"/>
              </a:rPr>
              <a:pPr eaLnBrk="1" hangingPunct="1">
                <a:spcBef>
                  <a:spcPct val="0"/>
                </a:spcBef>
                <a:buClrTx/>
                <a:buSzTx/>
                <a:buFontTx/>
                <a:buNone/>
                <a:defRPr/>
              </a:pPr>
              <a:t>17</a:t>
            </a:fld>
            <a:endParaRPr lang="en-US" altLang="en-US" sz="1200" smtClean="0">
              <a:latin typeface="Arial" pitchFamily="34" charset="0"/>
            </a:endParaRPr>
          </a:p>
        </p:txBody>
      </p:sp>
      <p:sp>
        <p:nvSpPr>
          <p:cNvPr id="5" name="Rectangle 5"/>
          <p:cNvSpPr>
            <a:spLocks noChangeArrowheads="1"/>
          </p:cNvSpPr>
          <p:nvPr/>
        </p:nvSpPr>
        <p:spPr bwMode="auto">
          <a:xfrm>
            <a:off x="609600" y="4302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rgbClr val="DCDEDE"/>
                </a:solidFill>
                <a:latin typeface="Arial" charset="0"/>
              </a:defRPr>
            </a:lvl1pPr>
            <a:lvl2pPr>
              <a:defRPr sz="2800">
                <a:solidFill>
                  <a:srgbClr val="DCDEDE"/>
                </a:solidFill>
                <a:latin typeface="Arial" charset="0"/>
              </a:defRPr>
            </a:lvl2pPr>
            <a:lvl3pPr>
              <a:defRPr sz="2800">
                <a:solidFill>
                  <a:srgbClr val="DCDEDE"/>
                </a:solidFill>
                <a:latin typeface="Arial" charset="0"/>
              </a:defRPr>
            </a:lvl3pPr>
            <a:lvl4pPr>
              <a:defRPr sz="2800">
                <a:solidFill>
                  <a:srgbClr val="DCDEDE"/>
                </a:solidFill>
                <a:latin typeface="Arial" charset="0"/>
              </a:defRPr>
            </a:lvl4pPr>
            <a:lvl5pPr>
              <a:defRPr sz="2800">
                <a:solidFill>
                  <a:srgbClr val="DCDEDE"/>
                </a:solidFill>
                <a:latin typeface="Arial" charset="0"/>
              </a:defRPr>
            </a:lvl5pPr>
            <a:lvl6pPr marL="457200" fontAlgn="base">
              <a:spcBef>
                <a:spcPct val="0"/>
              </a:spcBef>
              <a:spcAft>
                <a:spcPct val="0"/>
              </a:spcAft>
              <a:defRPr sz="2800">
                <a:solidFill>
                  <a:srgbClr val="DCDEDE"/>
                </a:solidFill>
                <a:latin typeface="Arial" charset="0"/>
              </a:defRPr>
            </a:lvl6pPr>
            <a:lvl7pPr marL="914400" fontAlgn="base">
              <a:spcBef>
                <a:spcPct val="0"/>
              </a:spcBef>
              <a:spcAft>
                <a:spcPct val="0"/>
              </a:spcAft>
              <a:defRPr sz="2800">
                <a:solidFill>
                  <a:srgbClr val="DCDEDE"/>
                </a:solidFill>
                <a:latin typeface="Arial" charset="0"/>
              </a:defRPr>
            </a:lvl7pPr>
            <a:lvl8pPr marL="1371600" fontAlgn="base">
              <a:spcBef>
                <a:spcPct val="0"/>
              </a:spcBef>
              <a:spcAft>
                <a:spcPct val="0"/>
              </a:spcAft>
              <a:defRPr sz="2800">
                <a:solidFill>
                  <a:srgbClr val="DCDEDE"/>
                </a:solidFill>
                <a:latin typeface="Arial" charset="0"/>
              </a:defRPr>
            </a:lvl8pPr>
            <a:lvl9pPr marL="1828800" fontAlgn="base">
              <a:spcBef>
                <a:spcPct val="0"/>
              </a:spcBef>
              <a:spcAft>
                <a:spcPct val="0"/>
              </a:spcAft>
              <a:defRPr sz="2800">
                <a:solidFill>
                  <a:srgbClr val="DCDEDE"/>
                </a:solidFill>
                <a:latin typeface="Arial" charset="0"/>
              </a:defRPr>
            </a:lvl9pPr>
          </a:lstStyle>
          <a:p>
            <a:pPr algn="ctr">
              <a:defRPr/>
            </a:pPr>
            <a:r>
              <a:rPr lang="en-US" altLang="en-US" sz="3200" dirty="0" smtClean="0">
                <a:solidFill>
                  <a:schemeClr val="bg1"/>
                </a:solidFill>
                <a:latin typeface="Futura Bk"/>
              </a:rPr>
              <a:t>About DYCD Capacity Building</a:t>
            </a:r>
          </a:p>
        </p:txBody>
      </p:sp>
      <p:sp>
        <p:nvSpPr>
          <p:cNvPr id="11269" name="TextBox 6"/>
          <p:cNvSpPr txBox="1">
            <a:spLocks noChangeArrowheads="1"/>
          </p:cNvSpPr>
          <p:nvPr/>
        </p:nvSpPr>
        <p:spPr bwMode="auto">
          <a:xfrm>
            <a:off x="2362200" y="2057400"/>
            <a:ext cx="335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1"/>
              </a:buClr>
              <a:buSzPct val="65000"/>
              <a:buFont typeface="Times" pitchFamily="18" charset="0"/>
              <a:buChar char="•"/>
              <a:defRPr sz="3000">
                <a:solidFill>
                  <a:schemeClr val="tx1"/>
                </a:solidFill>
                <a:latin typeface="Berlin Sans FB" pitchFamily="34" charset="0"/>
              </a:defRPr>
            </a:lvl1pPr>
            <a:lvl2pPr marL="460375" indent="-171450" eaLnBrk="0" hangingPunct="0">
              <a:spcBef>
                <a:spcPct val="20000"/>
              </a:spcBef>
              <a:buClr>
                <a:schemeClr val="tx1"/>
              </a:buClr>
              <a:buSzPct val="60000"/>
              <a:buFont typeface="Times" pitchFamily="18" charset="0"/>
              <a:buChar char="•"/>
              <a:defRPr sz="2600">
                <a:solidFill>
                  <a:schemeClr val="tx1"/>
                </a:solidFill>
                <a:latin typeface="Berlin Sans FB" pitchFamily="34" charset="0"/>
              </a:defRPr>
            </a:lvl2pPr>
            <a:lvl3pPr marL="1143000" indent="-228600" eaLnBrk="0" hangingPunct="0">
              <a:spcBef>
                <a:spcPct val="20000"/>
              </a:spcBef>
              <a:buClr>
                <a:schemeClr val="tx1"/>
              </a:buClr>
              <a:buSzPct val="65000"/>
              <a:buFont typeface="Times" pitchFamily="18" charset="0"/>
              <a:buChar char="•"/>
              <a:defRPr sz="2200">
                <a:solidFill>
                  <a:schemeClr val="tx1"/>
                </a:solidFill>
                <a:latin typeface="Berlin Sans FB" pitchFamily="34" charset="0"/>
              </a:defRPr>
            </a:lvl3pPr>
            <a:lvl4pPr marL="1600200" indent="-228600" eaLnBrk="0" hangingPunct="0">
              <a:spcBef>
                <a:spcPct val="20000"/>
              </a:spcBef>
              <a:buClr>
                <a:schemeClr val="tx1"/>
              </a:buClr>
              <a:buSzPct val="70000"/>
              <a:buFont typeface="Times" pitchFamily="18" charset="0"/>
              <a:buChar char="•"/>
              <a:defRPr sz="2000">
                <a:solidFill>
                  <a:schemeClr val="tx1"/>
                </a:solidFill>
                <a:latin typeface="Berlin Sans FB" pitchFamily="34" charset="0"/>
              </a:defRPr>
            </a:lvl4pPr>
            <a:lvl5pPr marL="2057400" indent="-228600" eaLnBrk="0" hangingPunct="0">
              <a:spcBef>
                <a:spcPct val="20000"/>
              </a:spcBef>
              <a:buClr>
                <a:schemeClr val="tx1"/>
              </a:buClr>
              <a:buSzPct val="75000"/>
              <a:buFont typeface="Times" pitchFamily="18" charset="0"/>
              <a:buChar char="•"/>
              <a:defRPr sz="2000">
                <a:solidFill>
                  <a:schemeClr val="tx1"/>
                </a:solidFill>
                <a:latin typeface="Berlin Sans FB" pitchFamily="34" charset="0"/>
              </a:defRPr>
            </a:lvl5pPr>
            <a:lvl6pPr marL="25146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6pPr>
            <a:lvl7pPr marL="29718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7pPr>
            <a:lvl8pPr marL="34290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8pPr>
            <a:lvl9pPr marL="38862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9pPr>
          </a:lstStyle>
          <a:p>
            <a:pPr lvl="1"/>
            <a:r>
              <a:rPr lang="en-US" altLang="en-US" sz="2200" dirty="0">
                <a:latin typeface="Futura Bk"/>
              </a:rPr>
              <a:t>Conferences</a:t>
            </a:r>
          </a:p>
          <a:p>
            <a:pPr lvl="1"/>
            <a:r>
              <a:rPr lang="en-US" altLang="en-US" sz="2200" dirty="0">
                <a:latin typeface="Futura Bk"/>
              </a:rPr>
              <a:t>Publications</a:t>
            </a:r>
          </a:p>
        </p:txBody>
      </p:sp>
      <p:pic>
        <p:nvPicPr>
          <p:cNvPr id="11270" name="Picture 3" descr="Y:\2015\Summer Pilots 2015\Logos\SITC 2015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5538" y="2117725"/>
            <a:ext cx="2608262"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142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altLang="en-US" dirty="0" smtClean="0">
                <a:solidFill>
                  <a:schemeClr val="bg1"/>
                </a:solidFill>
              </a:rPr>
              <a:t>DYCD Capacity Building Strategies</a:t>
            </a:r>
          </a:p>
        </p:txBody>
      </p:sp>
      <p:sp>
        <p:nvSpPr>
          <p:cNvPr id="13315" name="Content Placeholder 2"/>
          <p:cNvSpPr>
            <a:spLocks noGrp="1"/>
          </p:cNvSpPr>
          <p:nvPr>
            <p:ph idx="1"/>
          </p:nvPr>
        </p:nvSpPr>
        <p:spPr/>
        <p:txBody>
          <a:bodyPr>
            <a:normAutofit/>
          </a:bodyPr>
          <a:lstStyle/>
          <a:p>
            <a:r>
              <a:rPr lang="en-US" altLang="en-US" sz="2800" dirty="0" smtClean="0">
                <a:solidFill>
                  <a:schemeClr val="tx1"/>
                </a:solidFill>
                <a:latin typeface="Futura Bk"/>
              </a:rPr>
              <a:t>Incorporating Adult Learning Principles </a:t>
            </a:r>
          </a:p>
          <a:p>
            <a:r>
              <a:rPr lang="en-US" altLang="en-US" sz="2800" dirty="0" smtClean="0">
                <a:solidFill>
                  <a:schemeClr val="tx1"/>
                </a:solidFill>
                <a:latin typeface="Futura Bk"/>
              </a:rPr>
              <a:t>Increased focus on multiple-level staff support</a:t>
            </a:r>
          </a:p>
          <a:p>
            <a:r>
              <a:rPr lang="en-US" altLang="en-US" sz="2800" dirty="0" smtClean="0">
                <a:solidFill>
                  <a:schemeClr val="tx1"/>
                </a:solidFill>
                <a:latin typeface="Futura Bk"/>
              </a:rPr>
              <a:t>Peer-learning experiences</a:t>
            </a:r>
          </a:p>
          <a:p>
            <a:r>
              <a:rPr lang="en-US" altLang="en-US" sz="2800" dirty="0" smtClean="0">
                <a:solidFill>
                  <a:schemeClr val="tx1"/>
                </a:solidFill>
                <a:latin typeface="Futura Bk"/>
              </a:rPr>
              <a:t>Strategic Partnerships</a:t>
            </a:r>
          </a:p>
          <a:p>
            <a:r>
              <a:rPr lang="en-US" altLang="en-US" sz="2800" dirty="0" smtClean="0">
                <a:solidFill>
                  <a:schemeClr val="tx1"/>
                </a:solidFill>
                <a:latin typeface="Futura Bk"/>
              </a:rPr>
              <a:t>Integration of adult learning principles</a:t>
            </a:r>
          </a:p>
          <a:p>
            <a:r>
              <a:rPr lang="en-US" altLang="en-US" sz="2800" dirty="0" smtClean="0">
                <a:solidFill>
                  <a:schemeClr val="tx1"/>
                </a:solidFill>
                <a:latin typeface="Futura Bk"/>
              </a:rPr>
              <a:t>Sector and sub-sector support</a:t>
            </a:r>
          </a:p>
          <a:p>
            <a:r>
              <a:rPr lang="en-US" altLang="en-US" sz="2800" dirty="0" smtClean="0">
                <a:solidFill>
                  <a:schemeClr val="tx1"/>
                </a:solidFill>
                <a:latin typeface="Futura Bk"/>
              </a:rPr>
              <a:t>Neighborhood based support</a:t>
            </a:r>
          </a:p>
        </p:txBody>
      </p:sp>
      <p:sp>
        <p:nvSpPr>
          <p:cNvPr id="8196"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3490697-93BE-4B6C-8B89-0E82DFEBAB36}" type="slidenum">
              <a:rPr lang="en-US" altLang="en-US" smtClean="0"/>
              <a:pPr eaLnBrk="1" hangingPunct="1">
                <a:defRPr/>
              </a:pPr>
              <a:t>18</a:t>
            </a:fld>
            <a:endParaRPr lang="en-US" altLang="en-US" smtClean="0"/>
          </a:p>
        </p:txBody>
      </p:sp>
    </p:spTree>
    <p:extLst>
      <p:ext uri="{BB962C8B-B14F-4D97-AF65-F5344CB8AC3E}">
        <p14:creationId xmlns:p14="http://schemas.microsoft.com/office/powerpoint/2010/main" val="2017912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4E7C"/>
                </a:solidFill>
              </a:rPr>
              <a:t>RFP Content Areas</a:t>
            </a:r>
            <a:endParaRPr lang="en-US" dirty="0">
              <a:solidFill>
                <a:srgbClr val="004E7C"/>
              </a:solidFill>
            </a:endParaRPr>
          </a:p>
        </p:txBody>
      </p:sp>
      <p:sp>
        <p:nvSpPr>
          <p:cNvPr id="3" name="Text Placeholder 2"/>
          <p:cNvSpPr>
            <a:spLocks noGrp="1"/>
          </p:cNvSpPr>
          <p:nvPr>
            <p:ph type="body" idx="1"/>
          </p:nvPr>
        </p:nvSpPr>
        <p:spPr/>
        <p:txBody>
          <a:bodyPr/>
          <a:lstStyle/>
          <a:p>
            <a:r>
              <a:rPr lang="en-US" dirty="0" smtClean="0"/>
              <a:t>Miguel Bonilla, Director, Organization Development</a:t>
            </a:r>
            <a:endParaRPr lang="en-US" dirty="0"/>
          </a:p>
        </p:txBody>
      </p:sp>
      <p:sp>
        <p:nvSpPr>
          <p:cNvPr id="4" name="Slide Number Placeholder 3"/>
          <p:cNvSpPr>
            <a:spLocks noGrp="1"/>
          </p:cNvSpPr>
          <p:nvPr>
            <p:ph type="sldNum" sz="quarter" idx="12"/>
          </p:nvPr>
        </p:nvSpPr>
        <p:spPr/>
        <p:txBody>
          <a:bodyPr/>
          <a:lstStyle/>
          <a:p>
            <a:fld id="{6066F0F5-36F4-4A20-B5A7-1AB1EE7DC651}" type="slidenum">
              <a:rPr lang="en-US" smtClean="0"/>
              <a:t>19</a:t>
            </a:fld>
            <a:endParaRPr lang="en-US"/>
          </a:p>
        </p:txBody>
      </p:sp>
      <p:sp>
        <p:nvSpPr>
          <p:cNvPr id="5" name="Footer Placeholder 4"/>
          <p:cNvSpPr>
            <a:spLocks noGrp="1"/>
          </p:cNvSpPr>
          <p:nvPr>
            <p:ph type="ftr" sz="quarter" idx="11"/>
          </p:nvPr>
        </p:nvSpPr>
        <p:spPr/>
        <p:txBody>
          <a:bodyPr/>
          <a:lstStyle/>
          <a:p>
            <a:r>
              <a:rPr lang="en-US" b="1" smtClean="0"/>
              <a:t>DYCD</a:t>
            </a:r>
            <a:r>
              <a:rPr lang="en-US" smtClean="0"/>
              <a:t> CAPACITY </a:t>
            </a:r>
            <a:r>
              <a:rPr lang="en-US" b="1" smtClean="0"/>
              <a:t>BUILDING</a:t>
            </a:r>
            <a:r>
              <a:rPr lang="en-US" smtClean="0"/>
              <a:t> &amp; PROFESSIONAL DEVELOPMENT</a:t>
            </a:r>
            <a:endParaRPr lang="en-US" dirty="0"/>
          </a:p>
        </p:txBody>
      </p:sp>
    </p:spTree>
    <p:extLst>
      <p:ext uri="{BB962C8B-B14F-4D97-AF65-F5344CB8AC3E}">
        <p14:creationId xmlns:p14="http://schemas.microsoft.com/office/powerpoint/2010/main" val="374640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xfrm>
            <a:off x="6324600" y="6248400"/>
            <a:ext cx="2133600" cy="457200"/>
          </a:xfrm>
        </p:spPr>
        <p:txBody>
          <a:bodyPr/>
          <a:lstStyle>
            <a:lvl1pPr eaLnBrk="0" hangingPunct="0">
              <a:spcBef>
                <a:spcPct val="20000"/>
              </a:spcBef>
              <a:buClr>
                <a:schemeClr val="tx1"/>
              </a:buClr>
              <a:buSzPct val="65000"/>
              <a:buFont typeface="Times" pitchFamily="18" charset="0"/>
              <a:buChar char="•"/>
              <a:defRPr sz="3000">
                <a:solidFill>
                  <a:schemeClr val="tx1"/>
                </a:solidFill>
                <a:latin typeface="Berlin Sans FB" pitchFamily="34" charset="0"/>
              </a:defRPr>
            </a:lvl1pPr>
            <a:lvl2pPr marL="742950" indent="-285750" eaLnBrk="0" hangingPunct="0">
              <a:spcBef>
                <a:spcPct val="20000"/>
              </a:spcBef>
              <a:buClr>
                <a:schemeClr val="tx1"/>
              </a:buClr>
              <a:buSzPct val="60000"/>
              <a:buFont typeface="Times" pitchFamily="18" charset="0"/>
              <a:buChar char="•"/>
              <a:defRPr sz="2600">
                <a:solidFill>
                  <a:schemeClr val="tx1"/>
                </a:solidFill>
                <a:latin typeface="Berlin Sans FB" pitchFamily="34" charset="0"/>
              </a:defRPr>
            </a:lvl2pPr>
            <a:lvl3pPr marL="1143000" indent="-228600" eaLnBrk="0" hangingPunct="0">
              <a:spcBef>
                <a:spcPct val="20000"/>
              </a:spcBef>
              <a:buClr>
                <a:schemeClr val="tx1"/>
              </a:buClr>
              <a:buSzPct val="65000"/>
              <a:buFont typeface="Times" pitchFamily="18" charset="0"/>
              <a:buChar char="•"/>
              <a:defRPr sz="2200">
                <a:solidFill>
                  <a:schemeClr val="tx1"/>
                </a:solidFill>
                <a:latin typeface="Berlin Sans FB" pitchFamily="34" charset="0"/>
              </a:defRPr>
            </a:lvl3pPr>
            <a:lvl4pPr marL="1600200" indent="-228600" eaLnBrk="0" hangingPunct="0">
              <a:spcBef>
                <a:spcPct val="20000"/>
              </a:spcBef>
              <a:buClr>
                <a:schemeClr val="tx1"/>
              </a:buClr>
              <a:buSzPct val="70000"/>
              <a:buFont typeface="Times" pitchFamily="18" charset="0"/>
              <a:buChar char="•"/>
              <a:defRPr sz="2000">
                <a:solidFill>
                  <a:schemeClr val="tx1"/>
                </a:solidFill>
                <a:latin typeface="Berlin Sans FB" pitchFamily="34" charset="0"/>
              </a:defRPr>
            </a:lvl4pPr>
            <a:lvl5pPr marL="2057400" indent="-228600" eaLnBrk="0" hangingPunct="0">
              <a:spcBef>
                <a:spcPct val="20000"/>
              </a:spcBef>
              <a:buClr>
                <a:schemeClr val="tx1"/>
              </a:buClr>
              <a:buSzPct val="75000"/>
              <a:buFont typeface="Times" pitchFamily="18" charset="0"/>
              <a:buChar char="•"/>
              <a:defRPr sz="2000">
                <a:solidFill>
                  <a:schemeClr val="tx1"/>
                </a:solidFill>
                <a:latin typeface="Berlin Sans FB" pitchFamily="34" charset="0"/>
              </a:defRPr>
            </a:lvl5pPr>
            <a:lvl6pPr marL="25146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6pPr>
            <a:lvl7pPr marL="29718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7pPr>
            <a:lvl8pPr marL="34290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8pPr>
            <a:lvl9pPr marL="38862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9pPr>
          </a:lstStyle>
          <a:p>
            <a:pPr eaLnBrk="1" hangingPunct="1">
              <a:spcBef>
                <a:spcPct val="0"/>
              </a:spcBef>
              <a:buClrTx/>
              <a:buSzTx/>
              <a:buFontTx/>
              <a:buNone/>
              <a:defRPr/>
            </a:pPr>
            <a:fld id="{0237847F-3DA8-405F-B890-8DBC1BD6E6EE}" type="slidenum">
              <a:rPr lang="en-US" altLang="en-US" sz="1200" smtClean="0">
                <a:latin typeface="Arial" pitchFamily="34" charset="0"/>
              </a:rPr>
              <a:pPr eaLnBrk="1" hangingPunct="1">
                <a:spcBef>
                  <a:spcPct val="0"/>
                </a:spcBef>
                <a:buClrTx/>
                <a:buSzTx/>
                <a:buFontTx/>
                <a:buNone/>
                <a:defRPr/>
              </a:pPr>
              <a:t>2</a:t>
            </a:fld>
            <a:endParaRPr lang="en-US" altLang="en-US" sz="1200" smtClean="0">
              <a:latin typeface="Arial" pitchFamily="34" charset="0"/>
            </a:endParaRPr>
          </a:p>
        </p:txBody>
      </p:sp>
      <p:sp>
        <p:nvSpPr>
          <p:cNvPr id="3075" name="Rectangle 4"/>
          <p:cNvSpPr>
            <a:spLocks noChangeArrowheads="1"/>
          </p:cNvSpPr>
          <p:nvPr/>
        </p:nvSpPr>
        <p:spPr bwMode="auto">
          <a:xfrm>
            <a:off x="523875" y="1533525"/>
            <a:ext cx="82296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1"/>
              </a:buClr>
              <a:buSzPct val="65000"/>
              <a:buFont typeface="Times" pitchFamily="-112" charset="0"/>
              <a:buChar char="•"/>
              <a:defRPr sz="3000">
                <a:solidFill>
                  <a:schemeClr val="tx1"/>
                </a:solidFill>
                <a:latin typeface="Berlin Sans FB" pitchFamily="34" charset="0"/>
              </a:defRPr>
            </a:lvl1pPr>
            <a:lvl2pPr marL="746125" indent="-285750" eaLnBrk="0" hangingPunct="0">
              <a:spcBef>
                <a:spcPct val="20000"/>
              </a:spcBef>
              <a:buClr>
                <a:schemeClr val="tx1"/>
              </a:buClr>
              <a:buSzPct val="60000"/>
              <a:buFont typeface="Times" pitchFamily="-112" charset="0"/>
              <a:buChar char="•"/>
              <a:defRPr sz="2600">
                <a:solidFill>
                  <a:schemeClr val="tx1"/>
                </a:solidFill>
                <a:latin typeface="Berlin Sans FB" pitchFamily="34" charset="0"/>
              </a:defRPr>
            </a:lvl2pPr>
            <a:lvl3pPr marL="684213" indent="-109538" eaLnBrk="0" hangingPunct="0">
              <a:spcBef>
                <a:spcPct val="20000"/>
              </a:spcBef>
              <a:buClr>
                <a:schemeClr val="tx1"/>
              </a:buClr>
              <a:buSzPct val="65000"/>
              <a:buFont typeface="Times" pitchFamily="-112" charset="0"/>
              <a:buChar char="•"/>
              <a:defRPr sz="2200">
                <a:solidFill>
                  <a:schemeClr val="tx1"/>
                </a:solidFill>
                <a:latin typeface="Berlin Sans FB" pitchFamily="34" charset="0"/>
              </a:defRPr>
            </a:lvl3pPr>
            <a:lvl4pPr marL="914400" indent="-115888" eaLnBrk="0" hangingPunct="0">
              <a:spcBef>
                <a:spcPct val="20000"/>
              </a:spcBef>
              <a:buClr>
                <a:schemeClr val="tx1"/>
              </a:buClr>
              <a:buSzPct val="70000"/>
              <a:buFont typeface="Times" pitchFamily="-112" charset="0"/>
              <a:buChar char="•"/>
              <a:defRPr sz="2000">
                <a:solidFill>
                  <a:schemeClr val="tx1"/>
                </a:solidFill>
                <a:latin typeface="Berlin Sans FB" pitchFamily="34" charset="0"/>
              </a:defRPr>
            </a:lvl4pPr>
            <a:lvl5pPr marL="1200150" indent="-115888" eaLnBrk="0" hangingPunct="0">
              <a:spcBef>
                <a:spcPct val="20000"/>
              </a:spcBef>
              <a:buClr>
                <a:schemeClr val="tx1"/>
              </a:buClr>
              <a:buSzPct val="75000"/>
              <a:buFont typeface="Times" pitchFamily="-112" charset="0"/>
              <a:buChar char="•"/>
              <a:defRPr sz="2000">
                <a:solidFill>
                  <a:schemeClr val="tx1"/>
                </a:solidFill>
                <a:latin typeface="Berlin Sans FB" pitchFamily="34" charset="0"/>
              </a:defRPr>
            </a:lvl5pPr>
            <a:lvl6pPr marL="1657350" indent="-115888" eaLnBrk="0" fontAlgn="base" hangingPunct="0">
              <a:spcBef>
                <a:spcPct val="20000"/>
              </a:spcBef>
              <a:spcAft>
                <a:spcPct val="0"/>
              </a:spcAft>
              <a:buClr>
                <a:schemeClr val="tx1"/>
              </a:buClr>
              <a:buSzPct val="75000"/>
              <a:buFont typeface="Times" pitchFamily="-112" charset="0"/>
              <a:buChar char="•"/>
              <a:defRPr sz="2000">
                <a:solidFill>
                  <a:schemeClr val="tx1"/>
                </a:solidFill>
                <a:latin typeface="Berlin Sans FB" pitchFamily="34" charset="0"/>
              </a:defRPr>
            </a:lvl6pPr>
            <a:lvl7pPr marL="2114550" indent="-115888" eaLnBrk="0" fontAlgn="base" hangingPunct="0">
              <a:spcBef>
                <a:spcPct val="20000"/>
              </a:spcBef>
              <a:spcAft>
                <a:spcPct val="0"/>
              </a:spcAft>
              <a:buClr>
                <a:schemeClr val="tx1"/>
              </a:buClr>
              <a:buSzPct val="75000"/>
              <a:buFont typeface="Times" pitchFamily="-112" charset="0"/>
              <a:buChar char="•"/>
              <a:defRPr sz="2000">
                <a:solidFill>
                  <a:schemeClr val="tx1"/>
                </a:solidFill>
                <a:latin typeface="Berlin Sans FB" pitchFamily="34" charset="0"/>
              </a:defRPr>
            </a:lvl7pPr>
            <a:lvl8pPr marL="2571750" indent="-115888" eaLnBrk="0" fontAlgn="base" hangingPunct="0">
              <a:spcBef>
                <a:spcPct val="20000"/>
              </a:spcBef>
              <a:spcAft>
                <a:spcPct val="0"/>
              </a:spcAft>
              <a:buClr>
                <a:schemeClr val="tx1"/>
              </a:buClr>
              <a:buSzPct val="75000"/>
              <a:buFont typeface="Times" pitchFamily="-112" charset="0"/>
              <a:buChar char="•"/>
              <a:defRPr sz="2000">
                <a:solidFill>
                  <a:schemeClr val="tx1"/>
                </a:solidFill>
                <a:latin typeface="Berlin Sans FB" pitchFamily="34" charset="0"/>
              </a:defRPr>
            </a:lvl8pPr>
            <a:lvl9pPr marL="3028950" indent="-115888" eaLnBrk="0" fontAlgn="base" hangingPunct="0">
              <a:spcBef>
                <a:spcPct val="20000"/>
              </a:spcBef>
              <a:spcAft>
                <a:spcPct val="0"/>
              </a:spcAft>
              <a:buClr>
                <a:schemeClr val="tx1"/>
              </a:buClr>
              <a:buSzPct val="75000"/>
              <a:buFont typeface="Times" pitchFamily="-112" charset="0"/>
              <a:buChar char="•"/>
              <a:defRPr sz="2000">
                <a:solidFill>
                  <a:schemeClr val="tx1"/>
                </a:solidFill>
                <a:latin typeface="Berlin Sans FB" pitchFamily="34" charset="0"/>
              </a:defRPr>
            </a:lvl9pPr>
          </a:lstStyle>
          <a:p>
            <a:pPr marL="285750" indent="-285750" eaLnBrk="1" hangingPunct="1">
              <a:spcAft>
                <a:spcPts val="1000"/>
              </a:spcAft>
              <a:buClr>
                <a:srgbClr val="009AD0"/>
              </a:buClr>
              <a:buSzPct val="75000"/>
              <a:defRPr/>
            </a:pPr>
            <a:r>
              <a:rPr lang="en-US" altLang="en-US" sz="2400" dirty="0" smtClean="0">
                <a:latin typeface="Futura Bk"/>
              </a:rPr>
              <a:t>Welcome </a:t>
            </a:r>
            <a:r>
              <a:rPr lang="en-US" altLang="en-US" sz="2400" smtClean="0">
                <a:latin typeface="Futura Bk"/>
              </a:rPr>
              <a:t>and Panel </a:t>
            </a:r>
            <a:r>
              <a:rPr lang="en-US" altLang="en-US" sz="2400" dirty="0">
                <a:latin typeface="Futura Bk"/>
              </a:rPr>
              <a:t>I</a:t>
            </a:r>
            <a:r>
              <a:rPr lang="en-US" altLang="en-US" sz="2400" dirty="0" smtClean="0">
                <a:latin typeface="Futura Bk"/>
              </a:rPr>
              <a:t>ntroduction - </a:t>
            </a:r>
            <a:r>
              <a:rPr lang="en-US" altLang="en-US" sz="2400" dirty="0">
                <a:latin typeface="Futura Bk"/>
              </a:rPr>
              <a:t>Keith</a:t>
            </a:r>
            <a:endParaRPr lang="en-US" altLang="en-US" sz="2400" dirty="0" smtClean="0">
              <a:latin typeface="Futura Bk"/>
            </a:endParaRPr>
          </a:p>
          <a:p>
            <a:pPr marL="285750" indent="-285750" eaLnBrk="1" hangingPunct="1">
              <a:spcAft>
                <a:spcPts val="1000"/>
              </a:spcAft>
              <a:buClr>
                <a:srgbClr val="009AD0"/>
              </a:buClr>
              <a:buSzPct val="75000"/>
              <a:defRPr/>
            </a:pPr>
            <a:r>
              <a:rPr lang="en-US" altLang="en-US" sz="2400" dirty="0" smtClean="0">
                <a:latin typeface="Futura Bk"/>
              </a:rPr>
              <a:t>RFP Timeline/Requirements – Keith</a:t>
            </a:r>
          </a:p>
          <a:p>
            <a:pPr marL="285750" indent="-285750" eaLnBrk="1" hangingPunct="1">
              <a:spcAft>
                <a:spcPts val="1000"/>
              </a:spcAft>
              <a:buClr>
                <a:srgbClr val="009AD0"/>
              </a:buClr>
              <a:buSzPct val="75000"/>
              <a:defRPr/>
            </a:pPr>
            <a:r>
              <a:rPr lang="en-US" altLang="en-US" sz="2400" dirty="0" smtClean="0">
                <a:latin typeface="Futura Bk"/>
              </a:rPr>
              <a:t>HHS Accelerator - Natasha</a:t>
            </a:r>
          </a:p>
          <a:p>
            <a:pPr marL="285750" indent="-285750" eaLnBrk="1" hangingPunct="1">
              <a:spcAft>
                <a:spcPts val="1000"/>
              </a:spcAft>
              <a:buClr>
                <a:srgbClr val="009AD0"/>
              </a:buClr>
              <a:buSzPct val="75000"/>
              <a:defRPr/>
            </a:pPr>
            <a:r>
              <a:rPr lang="en-US" altLang="en-US" sz="2400" dirty="0" smtClean="0">
                <a:latin typeface="Futura Bk"/>
              </a:rPr>
              <a:t>About Capacity Building - Meryl</a:t>
            </a:r>
          </a:p>
          <a:p>
            <a:pPr marL="285750" indent="-285750" eaLnBrk="1" hangingPunct="1">
              <a:spcAft>
                <a:spcPts val="1000"/>
              </a:spcAft>
              <a:buClr>
                <a:srgbClr val="009AD0"/>
              </a:buClr>
              <a:buSzPct val="75000"/>
              <a:defRPr/>
            </a:pPr>
            <a:r>
              <a:rPr lang="en-US" altLang="en-US" sz="2400" dirty="0" smtClean="0">
                <a:latin typeface="Futura Bk"/>
              </a:rPr>
              <a:t>RFP Content Areas - Miguel</a:t>
            </a:r>
          </a:p>
          <a:p>
            <a:pPr marL="285750" indent="-285750" eaLnBrk="1" hangingPunct="1">
              <a:spcAft>
                <a:spcPts val="1000"/>
              </a:spcAft>
              <a:buClr>
                <a:srgbClr val="009AD0"/>
              </a:buClr>
              <a:buSzPct val="75000"/>
              <a:defRPr/>
            </a:pPr>
            <a:r>
              <a:rPr lang="en-US" altLang="en-US" sz="2400" dirty="0" smtClean="0">
                <a:latin typeface="Futura Bk"/>
              </a:rPr>
              <a:t>Post </a:t>
            </a:r>
            <a:r>
              <a:rPr lang="en-US" altLang="en-US" sz="2400" dirty="0">
                <a:latin typeface="Futura Bk"/>
              </a:rPr>
              <a:t>Award </a:t>
            </a:r>
            <a:r>
              <a:rPr lang="en-US" altLang="en-US" sz="2400" dirty="0" smtClean="0">
                <a:latin typeface="Futura Bk"/>
              </a:rPr>
              <a:t>Requirements- </a:t>
            </a:r>
            <a:r>
              <a:rPr lang="en-US" altLang="en-US" sz="2400" dirty="0">
                <a:latin typeface="Futura Bk"/>
              </a:rPr>
              <a:t>Keith</a:t>
            </a:r>
            <a:endParaRPr lang="en-US" altLang="en-US" sz="2400" dirty="0" smtClean="0">
              <a:latin typeface="Futura Bk"/>
            </a:endParaRPr>
          </a:p>
          <a:p>
            <a:pPr marL="285750" indent="-285750" eaLnBrk="1" hangingPunct="1">
              <a:spcAft>
                <a:spcPts val="1000"/>
              </a:spcAft>
              <a:buClr>
                <a:srgbClr val="009AD0"/>
              </a:buClr>
              <a:buSzPct val="75000"/>
              <a:defRPr/>
            </a:pPr>
            <a:r>
              <a:rPr lang="en-US" altLang="en-US" sz="2400" dirty="0" smtClean="0">
                <a:latin typeface="Futura Bk"/>
              </a:rPr>
              <a:t>Question and Answer - everyone</a:t>
            </a:r>
            <a:endParaRPr lang="en-US" altLang="en-US" sz="2400" dirty="0">
              <a:latin typeface="Futura Bk"/>
            </a:endParaRPr>
          </a:p>
          <a:p>
            <a:pPr marL="285750" indent="-285750" eaLnBrk="1" hangingPunct="1">
              <a:spcAft>
                <a:spcPts val="600"/>
              </a:spcAft>
              <a:defRPr/>
            </a:pPr>
            <a:endParaRPr lang="en-US" altLang="en-US" sz="2400" dirty="0" smtClean="0">
              <a:latin typeface="Futura Bk"/>
            </a:endParaRPr>
          </a:p>
          <a:p>
            <a:pPr eaLnBrk="1" hangingPunct="1">
              <a:spcAft>
                <a:spcPts val="500"/>
              </a:spcAft>
              <a:buFont typeface="Times" pitchFamily="-112" charset="0"/>
              <a:buNone/>
              <a:defRPr/>
            </a:pPr>
            <a:endParaRPr lang="en-US" altLang="en-US" sz="2400" dirty="0" smtClean="0">
              <a:latin typeface="Futura Bk"/>
            </a:endParaRPr>
          </a:p>
        </p:txBody>
      </p:sp>
      <p:sp>
        <p:nvSpPr>
          <p:cNvPr id="12293" name="Rectangle 5"/>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rgbClr val="DCDEDE"/>
                </a:solidFill>
                <a:latin typeface="Arial" charset="0"/>
              </a:defRPr>
            </a:lvl1pPr>
            <a:lvl2pPr>
              <a:defRPr sz="2800">
                <a:solidFill>
                  <a:srgbClr val="DCDEDE"/>
                </a:solidFill>
                <a:latin typeface="Arial" charset="0"/>
              </a:defRPr>
            </a:lvl2pPr>
            <a:lvl3pPr>
              <a:defRPr sz="2800">
                <a:solidFill>
                  <a:srgbClr val="DCDEDE"/>
                </a:solidFill>
                <a:latin typeface="Arial" charset="0"/>
              </a:defRPr>
            </a:lvl3pPr>
            <a:lvl4pPr>
              <a:defRPr sz="2800">
                <a:solidFill>
                  <a:srgbClr val="DCDEDE"/>
                </a:solidFill>
                <a:latin typeface="Arial" charset="0"/>
              </a:defRPr>
            </a:lvl4pPr>
            <a:lvl5pPr>
              <a:defRPr sz="2800">
                <a:solidFill>
                  <a:srgbClr val="DCDEDE"/>
                </a:solidFill>
                <a:latin typeface="Arial" charset="0"/>
              </a:defRPr>
            </a:lvl5pPr>
            <a:lvl6pPr marL="457200" fontAlgn="base">
              <a:spcBef>
                <a:spcPct val="0"/>
              </a:spcBef>
              <a:spcAft>
                <a:spcPct val="0"/>
              </a:spcAft>
              <a:defRPr sz="2800">
                <a:solidFill>
                  <a:srgbClr val="DCDEDE"/>
                </a:solidFill>
                <a:latin typeface="Arial" charset="0"/>
              </a:defRPr>
            </a:lvl6pPr>
            <a:lvl7pPr marL="914400" fontAlgn="base">
              <a:spcBef>
                <a:spcPct val="0"/>
              </a:spcBef>
              <a:spcAft>
                <a:spcPct val="0"/>
              </a:spcAft>
              <a:defRPr sz="2800">
                <a:solidFill>
                  <a:srgbClr val="DCDEDE"/>
                </a:solidFill>
                <a:latin typeface="Arial" charset="0"/>
              </a:defRPr>
            </a:lvl7pPr>
            <a:lvl8pPr marL="1371600" fontAlgn="base">
              <a:spcBef>
                <a:spcPct val="0"/>
              </a:spcBef>
              <a:spcAft>
                <a:spcPct val="0"/>
              </a:spcAft>
              <a:defRPr sz="2800">
                <a:solidFill>
                  <a:srgbClr val="DCDEDE"/>
                </a:solidFill>
                <a:latin typeface="Arial" charset="0"/>
              </a:defRPr>
            </a:lvl8pPr>
            <a:lvl9pPr marL="1828800" fontAlgn="base">
              <a:spcBef>
                <a:spcPct val="0"/>
              </a:spcBef>
              <a:spcAft>
                <a:spcPct val="0"/>
              </a:spcAft>
              <a:defRPr sz="2800">
                <a:solidFill>
                  <a:srgbClr val="DCDEDE"/>
                </a:solidFill>
                <a:latin typeface="Arial" charset="0"/>
              </a:defRPr>
            </a:lvl9pPr>
          </a:lstStyle>
          <a:p>
            <a:pPr algn="ctr">
              <a:defRPr/>
            </a:pPr>
            <a:r>
              <a:rPr lang="en-US" altLang="en-US" sz="3200" dirty="0" smtClean="0">
                <a:solidFill>
                  <a:schemeClr val="bg1"/>
                </a:solidFill>
                <a:latin typeface="Futura Bk"/>
              </a:rPr>
              <a:t>Welcome &amp; Agenda</a:t>
            </a:r>
          </a:p>
        </p:txBody>
      </p:sp>
    </p:spTree>
    <p:extLst>
      <p:ext uri="{BB962C8B-B14F-4D97-AF65-F5344CB8AC3E}">
        <p14:creationId xmlns:p14="http://schemas.microsoft.com/office/powerpoint/2010/main" val="3372341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bg1"/>
                </a:solidFill>
              </a:rPr>
              <a:t>TA Competitions</a:t>
            </a:r>
            <a:endParaRPr lang="en-US" dirty="0">
              <a:solidFill>
                <a:schemeClr val="bg1"/>
              </a:solidFill>
            </a:endParaRPr>
          </a:p>
        </p:txBody>
      </p:sp>
      <p:sp>
        <p:nvSpPr>
          <p:cNvPr id="7" name="Content Placeholder 6"/>
          <p:cNvSpPr>
            <a:spLocks noGrp="1"/>
          </p:cNvSpPr>
          <p:nvPr>
            <p:ph idx="1"/>
          </p:nvPr>
        </p:nvSpPr>
        <p:spPr/>
        <p:txBody>
          <a:bodyPr/>
          <a:lstStyle/>
          <a:p>
            <a:r>
              <a:rPr lang="en-US" dirty="0" smtClean="0">
                <a:solidFill>
                  <a:schemeClr val="tx1"/>
                </a:solidFill>
              </a:rPr>
              <a:t>Board Governance</a:t>
            </a:r>
          </a:p>
          <a:p>
            <a:r>
              <a:rPr lang="en-US" dirty="0" smtClean="0">
                <a:solidFill>
                  <a:schemeClr val="tx1"/>
                </a:solidFill>
              </a:rPr>
              <a:t>Fiscal Management</a:t>
            </a:r>
          </a:p>
          <a:p>
            <a:r>
              <a:rPr lang="en-US" dirty="0" smtClean="0">
                <a:solidFill>
                  <a:schemeClr val="tx1"/>
                </a:solidFill>
              </a:rPr>
              <a:t>Fund Development Planning</a:t>
            </a:r>
          </a:p>
          <a:p>
            <a:r>
              <a:rPr lang="en-US" dirty="0" smtClean="0">
                <a:solidFill>
                  <a:schemeClr val="tx1"/>
                </a:solidFill>
              </a:rPr>
              <a:t>Organization Development</a:t>
            </a:r>
          </a:p>
        </p:txBody>
      </p:sp>
      <p:sp>
        <p:nvSpPr>
          <p:cNvPr id="5" name="Footer Placeholder 4"/>
          <p:cNvSpPr>
            <a:spLocks noGrp="1"/>
          </p:cNvSpPr>
          <p:nvPr>
            <p:ph type="ftr" sz="quarter" idx="11"/>
          </p:nvPr>
        </p:nvSpPr>
        <p:spPr/>
        <p:txBody>
          <a:bodyPr/>
          <a:lstStyle/>
          <a:p>
            <a:r>
              <a:rPr lang="en-US" b="1" smtClean="0"/>
              <a:t>DYCD</a:t>
            </a:r>
            <a:r>
              <a:rPr lang="en-US" smtClean="0"/>
              <a:t> CAPACITY </a:t>
            </a:r>
            <a:r>
              <a:rPr lang="en-US" b="1" smtClean="0"/>
              <a:t>BUILDING</a:t>
            </a:r>
            <a:r>
              <a:rPr lang="en-US" smtClean="0"/>
              <a:t> &amp; PROFESSIONAL DEVELOPMENT</a:t>
            </a:r>
            <a:endParaRPr lang="en-US" dirty="0"/>
          </a:p>
        </p:txBody>
      </p:sp>
      <p:sp>
        <p:nvSpPr>
          <p:cNvPr id="4" name="Slide Number Placeholder 3"/>
          <p:cNvSpPr>
            <a:spLocks noGrp="1"/>
          </p:cNvSpPr>
          <p:nvPr>
            <p:ph type="sldNum" sz="quarter" idx="12"/>
          </p:nvPr>
        </p:nvSpPr>
        <p:spPr/>
        <p:txBody>
          <a:bodyPr/>
          <a:lstStyle/>
          <a:p>
            <a:fld id="{6066F0F5-36F4-4A20-B5A7-1AB1EE7DC651}" type="slidenum">
              <a:rPr lang="en-US" smtClean="0"/>
              <a:t>20</a:t>
            </a:fld>
            <a:endParaRPr lang="en-US"/>
          </a:p>
        </p:txBody>
      </p:sp>
    </p:spTree>
    <p:extLst>
      <p:ext uri="{BB962C8B-B14F-4D97-AF65-F5344CB8AC3E}">
        <p14:creationId xmlns:p14="http://schemas.microsoft.com/office/powerpoint/2010/main" val="98536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 Competitions</a:t>
            </a:r>
            <a:endParaRPr lang="en-US" dirty="0"/>
          </a:p>
        </p:txBody>
      </p:sp>
      <p:sp>
        <p:nvSpPr>
          <p:cNvPr id="3" name="Content Placeholder 2"/>
          <p:cNvSpPr>
            <a:spLocks noGrp="1"/>
          </p:cNvSpPr>
          <p:nvPr>
            <p:ph idx="1"/>
          </p:nvPr>
        </p:nvSpPr>
        <p:spPr/>
        <p:txBody>
          <a:bodyPr/>
          <a:lstStyle/>
          <a:p>
            <a:r>
              <a:rPr lang="en-US" dirty="0">
                <a:solidFill>
                  <a:schemeClr val="tx1"/>
                </a:solidFill>
              </a:rPr>
              <a:t>Board Governance</a:t>
            </a:r>
          </a:p>
          <a:p>
            <a:pPr lvl="1"/>
            <a:r>
              <a:rPr lang="en-US" dirty="0" smtClean="0"/>
              <a:t>Critical to organization’s ability to pursue mission and services</a:t>
            </a:r>
          </a:p>
          <a:p>
            <a:pPr lvl="1"/>
            <a:r>
              <a:rPr lang="en-US" dirty="0" smtClean="0"/>
              <a:t>Engaged boards are more likely to evaluate organizational performance, oversee finances and raise money</a:t>
            </a:r>
          </a:p>
          <a:p>
            <a:pPr lvl="1"/>
            <a:r>
              <a:rPr lang="en-US" dirty="0" smtClean="0"/>
              <a:t>The contractor would help board leadership understand board fiduciary responsibility, role expectations, and executive director performance</a:t>
            </a:r>
            <a:endParaRPr lang="en-US" dirty="0"/>
          </a:p>
        </p:txBody>
      </p:sp>
      <p:sp>
        <p:nvSpPr>
          <p:cNvPr id="4" name="Footer Placeholder 3"/>
          <p:cNvSpPr>
            <a:spLocks noGrp="1"/>
          </p:cNvSpPr>
          <p:nvPr>
            <p:ph type="ftr" sz="quarter" idx="11"/>
          </p:nvPr>
        </p:nvSpPr>
        <p:spPr/>
        <p:txBody>
          <a:bodyPr/>
          <a:lstStyle/>
          <a:p>
            <a:r>
              <a:rPr lang="en-US" b="1" smtClean="0"/>
              <a:t>DYCD</a:t>
            </a:r>
            <a:r>
              <a:rPr lang="en-US" smtClean="0"/>
              <a:t> CAPACITY </a:t>
            </a:r>
            <a:r>
              <a:rPr lang="en-US" b="1" smtClean="0"/>
              <a:t>BUILDING</a:t>
            </a:r>
            <a:r>
              <a:rPr lang="en-US" smtClean="0"/>
              <a:t> &amp; PROFESSIONAL DEVELOPMENT</a:t>
            </a:r>
            <a:endParaRPr lang="en-US" dirty="0"/>
          </a:p>
        </p:txBody>
      </p:sp>
      <p:sp>
        <p:nvSpPr>
          <p:cNvPr id="5" name="Slide Number Placeholder 4"/>
          <p:cNvSpPr>
            <a:spLocks noGrp="1"/>
          </p:cNvSpPr>
          <p:nvPr>
            <p:ph type="sldNum" sz="quarter" idx="12"/>
          </p:nvPr>
        </p:nvSpPr>
        <p:spPr/>
        <p:txBody>
          <a:bodyPr/>
          <a:lstStyle/>
          <a:p>
            <a:fld id="{6066F0F5-36F4-4A20-B5A7-1AB1EE7DC651}" type="slidenum">
              <a:rPr lang="en-US" smtClean="0"/>
              <a:pPr/>
              <a:t>21</a:t>
            </a:fld>
            <a:endParaRPr lang="en-US" dirty="0"/>
          </a:p>
        </p:txBody>
      </p:sp>
    </p:spTree>
    <p:extLst>
      <p:ext uri="{BB962C8B-B14F-4D97-AF65-F5344CB8AC3E}">
        <p14:creationId xmlns:p14="http://schemas.microsoft.com/office/powerpoint/2010/main" val="3635237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 Competitions</a:t>
            </a:r>
            <a:endParaRPr lang="en-US" dirty="0"/>
          </a:p>
        </p:txBody>
      </p:sp>
      <p:sp>
        <p:nvSpPr>
          <p:cNvPr id="3" name="Content Placeholder 2"/>
          <p:cNvSpPr>
            <a:spLocks noGrp="1"/>
          </p:cNvSpPr>
          <p:nvPr>
            <p:ph idx="1"/>
          </p:nvPr>
        </p:nvSpPr>
        <p:spPr/>
        <p:txBody>
          <a:bodyPr/>
          <a:lstStyle/>
          <a:p>
            <a:r>
              <a:rPr lang="en-US" dirty="0">
                <a:solidFill>
                  <a:schemeClr val="tx1"/>
                </a:solidFill>
              </a:rPr>
              <a:t>Fiscal Management</a:t>
            </a:r>
          </a:p>
          <a:p>
            <a:pPr lvl="1"/>
            <a:r>
              <a:rPr lang="en-US" dirty="0" smtClean="0"/>
              <a:t>Needed in order to hire appropriately, manage organizational growth, and deliver high quality services</a:t>
            </a:r>
          </a:p>
          <a:p>
            <a:pPr lvl="1"/>
            <a:r>
              <a:rPr lang="en-US" dirty="0" smtClean="0"/>
              <a:t>Contractor would help nonprofit leaders create program-based budgeting, monitor and understand finance functions, develop and maintain appropriate fiscal controls, and help boards understand fiscal position.</a:t>
            </a:r>
            <a:endParaRPr lang="en-US" dirty="0"/>
          </a:p>
        </p:txBody>
      </p:sp>
      <p:sp>
        <p:nvSpPr>
          <p:cNvPr id="4" name="Footer Placeholder 3"/>
          <p:cNvSpPr>
            <a:spLocks noGrp="1"/>
          </p:cNvSpPr>
          <p:nvPr>
            <p:ph type="ftr" sz="quarter" idx="11"/>
          </p:nvPr>
        </p:nvSpPr>
        <p:spPr/>
        <p:txBody>
          <a:bodyPr/>
          <a:lstStyle/>
          <a:p>
            <a:r>
              <a:rPr lang="en-US" b="1" smtClean="0"/>
              <a:t>DYCD</a:t>
            </a:r>
            <a:r>
              <a:rPr lang="en-US" smtClean="0"/>
              <a:t> CAPACITY </a:t>
            </a:r>
            <a:r>
              <a:rPr lang="en-US" b="1" smtClean="0"/>
              <a:t>BUILDING</a:t>
            </a:r>
            <a:r>
              <a:rPr lang="en-US" smtClean="0"/>
              <a:t> &amp; PROFESSIONAL DEVELOPMENT</a:t>
            </a:r>
            <a:endParaRPr lang="en-US" dirty="0"/>
          </a:p>
        </p:txBody>
      </p:sp>
      <p:sp>
        <p:nvSpPr>
          <p:cNvPr id="5" name="Slide Number Placeholder 4"/>
          <p:cNvSpPr>
            <a:spLocks noGrp="1"/>
          </p:cNvSpPr>
          <p:nvPr>
            <p:ph type="sldNum" sz="quarter" idx="12"/>
          </p:nvPr>
        </p:nvSpPr>
        <p:spPr/>
        <p:txBody>
          <a:bodyPr/>
          <a:lstStyle/>
          <a:p>
            <a:fld id="{6066F0F5-36F4-4A20-B5A7-1AB1EE7DC651}" type="slidenum">
              <a:rPr lang="en-US" smtClean="0"/>
              <a:pPr/>
              <a:t>22</a:t>
            </a:fld>
            <a:endParaRPr lang="en-US" dirty="0"/>
          </a:p>
        </p:txBody>
      </p:sp>
    </p:spTree>
    <p:extLst>
      <p:ext uri="{BB962C8B-B14F-4D97-AF65-F5344CB8AC3E}">
        <p14:creationId xmlns:p14="http://schemas.microsoft.com/office/powerpoint/2010/main" val="3059001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 Competitions</a:t>
            </a:r>
            <a:endParaRPr lang="en-US" dirty="0"/>
          </a:p>
        </p:txBody>
      </p:sp>
      <p:sp>
        <p:nvSpPr>
          <p:cNvPr id="3" name="Content Placeholder 2"/>
          <p:cNvSpPr>
            <a:spLocks noGrp="1"/>
          </p:cNvSpPr>
          <p:nvPr>
            <p:ph idx="1"/>
          </p:nvPr>
        </p:nvSpPr>
        <p:spPr/>
        <p:txBody>
          <a:bodyPr/>
          <a:lstStyle/>
          <a:p>
            <a:r>
              <a:rPr lang="en-US" dirty="0">
                <a:solidFill>
                  <a:schemeClr val="tx1"/>
                </a:solidFill>
                <a:latin typeface="Futura Bk"/>
              </a:rPr>
              <a:t>Fund Development Planning</a:t>
            </a:r>
          </a:p>
          <a:p>
            <a:pPr lvl="1"/>
            <a:r>
              <a:rPr lang="en-US" dirty="0" smtClean="0">
                <a:solidFill>
                  <a:schemeClr val="tx1"/>
                </a:solidFill>
                <a:latin typeface="Futura Bk"/>
              </a:rPr>
              <a:t>Important to have plan to create cash reserves, diversified funding streams, and skilled development staff</a:t>
            </a:r>
          </a:p>
          <a:p>
            <a:pPr lvl="1"/>
            <a:r>
              <a:rPr lang="en-US" dirty="0" smtClean="0">
                <a:solidFill>
                  <a:schemeClr val="tx1"/>
                </a:solidFill>
                <a:latin typeface="Futura Bk"/>
              </a:rPr>
              <a:t>Contractor would help nonprofit leaders plan for a diverse funding base, identify and recruit appropriate development staff or engage board in fundraising</a:t>
            </a:r>
            <a:endParaRPr lang="en-US" dirty="0">
              <a:solidFill>
                <a:schemeClr val="tx1"/>
              </a:solidFill>
              <a:latin typeface="Futura Bk"/>
            </a:endParaRPr>
          </a:p>
        </p:txBody>
      </p:sp>
      <p:sp>
        <p:nvSpPr>
          <p:cNvPr id="4" name="Footer Placeholder 3"/>
          <p:cNvSpPr>
            <a:spLocks noGrp="1"/>
          </p:cNvSpPr>
          <p:nvPr>
            <p:ph type="ftr" sz="quarter" idx="11"/>
          </p:nvPr>
        </p:nvSpPr>
        <p:spPr/>
        <p:txBody>
          <a:bodyPr/>
          <a:lstStyle/>
          <a:p>
            <a:r>
              <a:rPr lang="en-US" b="1" smtClean="0"/>
              <a:t>DYCD</a:t>
            </a:r>
            <a:r>
              <a:rPr lang="en-US" smtClean="0"/>
              <a:t> CAPACITY </a:t>
            </a:r>
            <a:r>
              <a:rPr lang="en-US" b="1" smtClean="0"/>
              <a:t>BUILDING</a:t>
            </a:r>
            <a:r>
              <a:rPr lang="en-US" smtClean="0"/>
              <a:t> &amp; PROFESSIONAL DEVELOPMENT</a:t>
            </a:r>
            <a:endParaRPr lang="en-US" dirty="0"/>
          </a:p>
        </p:txBody>
      </p:sp>
      <p:sp>
        <p:nvSpPr>
          <p:cNvPr id="5" name="Slide Number Placeholder 4"/>
          <p:cNvSpPr>
            <a:spLocks noGrp="1"/>
          </p:cNvSpPr>
          <p:nvPr>
            <p:ph type="sldNum" sz="quarter" idx="12"/>
          </p:nvPr>
        </p:nvSpPr>
        <p:spPr/>
        <p:txBody>
          <a:bodyPr/>
          <a:lstStyle/>
          <a:p>
            <a:fld id="{6066F0F5-36F4-4A20-B5A7-1AB1EE7DC651}" type="slidenum">
              <a:rPr lang="en-US" smtClean="0"/>
              <a:pPr/>
              <a:t>23</a:t>
            </a:fld>
            <a:endParaRPr lang="en-US" dirty="0"/>
          </a:p>
        </p:txBody>
      </p:sp>
    </p:spTree>
    <p:extLst>
      <p:ext uri="{BB962C8B-B14F-4D97-AF65-F5344CB8AC3E}">
        <p14:creationId xmlns:p14="http://schemas.microsoft.com/office/powerpoint/2010/main" val="3801428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 Competitions</a:t>
            </a:r>
            <a:endParaRPr lang="en-US" dirty="0"/>
          </a:p>
        </p:txBody>
      </p:sp>
      <p:sp>
        <p:nvSpPr>
          <p:cNvPr id="3" name="Content Placeholder 2"/>
          <p:cNvSpPr>
            <a:spLocks noGrp="1"/>
          </p:cNvSpPr>
          <p:nvPr>
            <p:ph idx="1"/>
          </p:nvPr>
        </p:nvSpPr>
        <p:spPr/>
        <p:txBody>
          <a:bodyPr>
            <a:normAutofit lnSpcReduction="10000"/>
          </a:bodyPr>
          <a:lstStyle/>
          <a:p>
            <a:r>
              <a:rPr lang="en-US" dirty="0">
                <a:solidFill>
                  <a:schemeClr val="tx1"/>
                </a:solidFill>
                <a:latin typeface="Futura Bk"/>
              </a:rPr>
              <a:t>Organization Development</a:t>
            </a:r>
          </a:p>
          <a:p>
            <a:pPr lvl="1"/>
            <a:r>
              <a:rPr lang="en-US" dirty="0" smtClean="0">
                <a:solidFill>
                  <a:schemeClr val="tx1"/>
                </a:solidFill>
                <a:latin typeface="Futura Bk"/>
              </a:rPr>
              <a:t>Are the skills and practices that bring together stakeholders to plan and execute their work, promote healthy human resource practices, and manage conflict well</a:t>
            </a:r>
          </a:p>
          <a:p>
            <a:pPr lvl="1"/>
            <a:r>
              <a:rPr lang="en-US" dirty="0" smtClean="0">
                <a:solidFill>
                  <a:schemeClr val="tx1"/>
                </a:solidFill>
                <a:latin typeface="Futura Bk"/>
              </a:rPr>
              <a:t>Contractor would help nonprofit leaders with strategic planning, establishing internal monitoring systems, effective management and supervision practices</a:t>
            </a:r>
            <a:endParaRPr lang="en-US" dirty="0">
              <a:solidFill>
                <a:schemeClr val="tx1"/>
              </a:solidFill>
              <a:latin typeface="Futura Bk"/>
            </a:endParaRPr>
          </a:p>
        </p:txBody>
      </p:sp>
      <p:sp>
        <p:nvSpPr>
          <p:cNvPr id="4" name="Footer Placeholder 3"/>
          <p:cNvSpPr>
            <a:spLocks noGrp="1"/>
          </p:cNvSpPr>
          <p:nvPr>
            <p:ph type="ftr" sz="quarter" idx="11"/>
          </p:nvPr>
        </p:nvSpPr>
        <p:spPr/>
        <p:txBody>
          <a:bodyPr/>
          <a:lstStyle/>
          <a:p>
            <a:r>
              <a:rPr lang="en-US" b="1" smtClean="0"/>
              <a:t>DYCD</a:t>
            </a:r>
            <a:r>
              <a:rPr lang="en-US" smtClean="0"/>
              <a:t> CAPACITY </a:t>
            </a:r>
            <a:r>
              <a:rPr lang="en-US" b="1" smtClean="0"/>
              <a:t>BUILDING</a:t>
            </a:r>
            <a:r>
              <a:rPr lang="en-US" smtClean="0"/>
              <a:t> &amp; PROFESSIONAL DEVELOPMENT</a:t>
            </a:r>
            <a:endParaRPr lang="en-US" dirty="0"/>
          </a:p>
        </p:txBody>
      </p:sp>
      <p:sp>
        <p:nvSpPr>
          <p:cNvPr id="5" name="Slide Number Placeholder 4"/>
          <p:cNvSpPr>
            <a:spLocks noGrp="1"/>
          </p:cNvSpPr>
          <p:nvPr>
            <p:ph type="sldNum" sz="quarter" idx="12"/>
          </p:nvPr>
        </p:nvSpPr>
        <p:spPr/>
        <p:txBody>
          <a:bodyPr/>
          <a:lstStyle/>
          <a:p>
            <a:fld id="{6066F0F5-36F4-4A20-B5A7-1AB1EE7DC651}" type="slidenum">
              <a:rPr lang="en-US" smtClean="0"/>
              <a:pPr/>
              <a:t>24</a:t>
            </a:fld>
            <a:endParaRPr lang="en-US" dirty="0"/>
          </a:p>
        </p:txBody>
      </p:sp>
    </p:spTree>
    <p:extLst>
      <p:ext uri="{BB962C8B-B14F-4D97-AF65-F5344CB8AC3E}">
        <p14:creationId xmlns:p14="http://schemas.microsoft.com/office/powerpoint/2010/main" val="2067355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algn="ctr"/>
            <a:r>
              <a:rPr lang="en-US" altLang="en-US" dirty="0" smtClean="0">
                <a:solidFill>
                  <a:schemeClr val="bg1"/>
                </a:solidFill>
              </a:rPr>
              <a:t>TA Competition Amounts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9405136"/>
              </p:ext>
            </p:extLst>
          </p:nvPr>
        </p:nvGraphicFramePr>
        <p:xfrm>
          <a:off x="520700" y="1676400"/>
          <a:ext cx="7785100" cy="1401535"/>
        </p:xfrm>
        <a:graphic>
          <a:graphicData uri="http://schemas.openxmlformats.org/drawingml/2006/table">
            <a:tbl>
              <a:tblPr firstRow="1" firstCol="1" bandRow="1">
                <a:tableStyleId>{5DA37D80-6434-44D0-A028-1B22A696006F}</a:tableStyleId>
              </a:tblPr>
              <a:tblGrid>
                <a:gridCol w="3805496"/>
                <a:gridCol w="1989802"/>
                <a:gridCol w="1989802"/>
              </a:tblGrid>
              <a:tr h="280307">
                <a:tc>
                  <a:txBody>
                    <a:bodyPr/>
                    <a:lstStyle/>
                    <a:p>
                      <a:pPr marL="0" marR="0">
                        <a:lnSpc>
                          <a:spcPct val="115000"/>
                        </a:lnSpc>
                        <a:spcBef>
                          <a:spcPts val="0"/>
                        </a:spcBef>
                        <a:spcAft>
                          <a:spcPts val="0"/>
                        </a:spcAft>
                      </a:pPr>
                      <a:r>
                        <a:rPr lang="en-US" sz="1600" dirty="0" smtClean="0">
                          <a:effectLst/>
                          <a:latin typeface="Calibri"/>
                          <a:ea typeface="Calibri"/>
                          <a:cs typeface="Times New Roman"/>
                        </a:rPr>
                        <a:t>Competition</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effectLst/>
                          <a:latin typeface="Calibri"/>
                          <a:ea typeface="Calibri"/>
                          <a:cs typeface="Times New Roman"/>
                        </a:rPr>
                        <a:t>Amount per year</a:t>
                      </a:r>
                      <a:endParaRPr lang="en-US" sz="1600" b="1"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effectLst/>
                          <a:latin typeface="Calibri"/>
                          <a:ea typeface="Calibri"/>
                          <a:cs typeface="Times New Roman"/>
                        </a:rPr>
                        <a:t>Total for 3 years</a:t>
                      </a:r>
                      <a:endParaRPr lang="en-US" sz="1600" b="1"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307">
                <a:tc>
                  <a:txBody>
                    <a:bodyPr/>
                    <a:lstStyle/>
                    <a:p>
                      <a:pPr marL="0" marR="0">
                        <a:lnSpc>
                          <a:spcPct val="115000"/>
                        </a:lnSpc>
                        <a:spcBef>
                          <a:spcPts val="0"/>
                        </a:spcBef>
                        <a:spcAft>
                          <a:spcPts val="0"/>
                        </a:spcAft>
                      </a:pPr>
                      <a:r>
                        <a:rPr lang="en-US" sz="1600" dirty="0">
                          <a:effectLst/>
                        </a:rPr>
                        <a:t>     </a:t>
                      </a:r>
                      <a:r>
                        <a:rPr lang="en-US" sz="1600" dirty="0" smtClean="0">
                          <a:effectLst/>
                        </a:rPr>
                        <a:t>Board Governance</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effectLst/>
                        </a:rPr>
                        <a:t>$</a:t>
                      </a:r>
                      <a:r>
                        <a:rPr lang="en-US" sz="1600" b="0" dirty="0" smtClean="0">
                          <a:effectLst/>
                        </a:rPr>
                        <a:t>100,000</a:t>
                      </a:r>
                      <a:endParaRPr lang="en-US" sz="1600" b="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effectLst/>
                          <a:latin typeface="Calibri"/>
                          <a:ea typeface="Calibri"/>
                          <a:cs typeface="Times New Roman"/>
                        </a:rPr>
                        <a:t>$300,000</a:t>
                      </a:r>
                      <a:endParaRPr lang="en-US" sz="1600" b="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307">
                <a:tc>
                  <a:txBody>
                    <a:bodyPr/>
                    <a:lstStyle/>
                    <a:p>
                      <a:pPr marL="0" marR="0">
                        <a:lnSpc>
                          <a:spcPct val="115000"/>
                        </a:lnSpc>
                        <a:spcBef>
                          <a:spcPts val="0"/>
                        </a:spcBef>
                        <a:spcAft>
                          <a:spcPts val="0"/>
                        </a:spcAft>
                      </a:pPr>
                      <a:r>
                        <a:rPr lang="en-US" sz="1600" dirty="0">
                          <a:effectLst/>
                        </a:rPr>
                        <a:t>     </a:t>
                      </a:r>
                      <a:r>
                        <a:rPr lang="en-US" sz="1600" dirty="0" smtClean="0">
                          <a:effectLst/>
                        </a:rPr>
                        <a:t>Fiscal Management</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B7">
                        <a:alpha val="20000"/>
                      </a:srgbClr>
                    </a:solidFill>
                  </a:tcPr>
                </a:tc>
                <a:tc>
                  <a:txBody>
                    <a:bodyPr/>
                    <a:lstStyle/>
                    <a:p>
                      <a:pPr marL="0" marR="0" algn="ctr">
                        <a:lnSpc>
                          <a:spcPct val="115000"/>
                        </a:lnSpc>
                        <a:spcBef>
                          <a:spcPts val="0"/>
                        </a:spcBef>
                        <a:spcAft>
                          <a:spcPts val="0"/>
                        </a:spcAft>
                      </a:pPr>
                      <a:r>
                        <a:rPr lang="en-US" sz="1600" dirty="0" smtClean="0">
                          <a:effectLst/>
                        </a:rPr>
                        <a:t>$325,000</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B7">
                        <a:alpha val="20000"/>
                      </a:srgbClr>
                    </a:solidFill>
                  </a:tcPr>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$975,000</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B7">
                        <a:alpha val="20000"/>
                      </a:srgbClr>
                    </a:solidFill>
                  </a:tcPr>
                </a:tc>
              </a:tr>
              <a:tr h="280307">
                <a:tc>
                  <a:txBody>
                    <a:bodyPr/>
                    <a:lstStyle/>
                    <a:p>
                      <a:pPr marL="0" marR="0">
                        <a:lnSpc>
                          <a:spcPct val="115000"/>
                        </a:lnSpc>
                        <a:spcBef>
                          <a:spcPts val="0"/>
                        </a:spcBef>
                        <a:spcAft>
                          <a:spcPts val="0"/>
                        </a:spcAft>
                      </a:pPr>
                      <a:r>
                        <a:rPr lang="en-US" sz="1600" dirty="0">
                          <a:effectLst/>
                        </a:rPr>
                        <a:t>     </a:t>
                      </a:r>
                      <a:r>
                        <a:rPr lang="en-US" sz="1600" dirty="0" smtClean="0">
                          <a:effectLst/>
                        </a:rPr>
                        <a:t>Fund Development</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rPr>
                        <a:t>$100,000</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effectLst/>
                          <a:latin typeface="+mn-lt"/>
                          <a:ea typeface="Calibri"/>
                          <a:cs typeface="Times New Roman"/>
                        </a:rPr>
                        <a:t>$300,000</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307">
                <a:tc>
                  <a:txBody>
                    <a:bodyPr/>
                    <a:lstStyle/>
                    <a:p>
                      <a:pPr marL="0" marR="0">
                        <a:lnSpc>
                          <a:spcPct val="115000"/>
                        </a:lnSpc>
                        <a:spcBef>
                          <a:spcPts val="0"/>
                        </a:spcBef>
                        <a:spcAft>
                          <a:spcPts val="0"/>
                        </a:spcAft>
                      </a:pPr>
                      <a:r>
                        <a:rPr lang="en-US" sz="1600" dirty="0">
                          <a:effectLst/>
                        </a:rPr>
                        <a:t>     </a:t>
                      </a:r>
                      <a:r>
                        <a:rPr lang="en-US" sz="1600" dirty="0" smtClean="0">
                          <a:effectLst/>
                        </a:rPr>
                        <a:t>Organization Development</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B7">
                        <a:alpha val="20000"/>
                      </a:srgbClr>
                    </a:solidFill>
                  </a:tcPr>
                </a:tc>
                <a:tc>
                  <a:txBody>
                    <a:bodyPr/>
                    <a:lstStyle/>
                    <a:p>
                      <a:pPr marL="0" marR="0" algn="ctr">
                        <a:lnSpc>
                          <a:spcPct val="115000"/>
                        </a:lnSpc>
                        <a:spcBef>
                          <a:spcPts val="0"/>
                        </a:spcBef>
                        <a:spcAft>
                          <a:spcPts val="0"/>
                        </a:spcAft>
                      </a:pPr>
                      <a:r>
                        <a:rPr lang="en-US" sz="1600" dirty="0" smtClean="0">
                          <a:effectLst/>
                        </a:rPr>
                        <a:t>$298,359</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B7">
                        <a:alpha val="20000"/>
                      </a:srgbClr>
                    </a:solidFill>
                  </a:tcPr>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$895,077</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B7">
                        <a:alpha val="20000"/>
                      </a:srgbClr>
                    </a:solidFill>
                  </a:tcPr>
                </a:tc>
              </a:tr>
            </a:tbl>
          </a:graphicData>
        </a:graphic>
      </p:graphicFrame>
      <p:sp>
        <p:nvSpPr>
          <p:cNvPr id="11293"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D35A953-DC70-44B2-AE49-ED34B4D9074E}" type="slidenum">
              <a:rPr lang="en-US" altLang="en-US" smtClean="0"/>
              <a:pPr eaLnBrk="1" hangingPunct="1">
                <a:defRPr/>
              </a:pPr>
              <a:t>25</a:t>
            </a:fld>
            <a:endParaRPr lang="en-US" altLang="en-US" smtClean="0"/>
          </a:p>
        </p:txBody>
      </p:sp>
    </p:spTree>
    <p:extLst>
      <p:ext uri="{BB962C8B-B14F-4D97-AF65-F5344CB8AC3E}">
        <p14:creationId xmlns:p14="http://schemas.microsoft.com/office/powerpoint/2010/main" val="823102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US" altLang="en-US" sz="3200" dirty="0" smtClean="0">
                <a:solidFill>
                  <a:schemeClr val="bg1"/>
                </a:solidFill>
              </a:rPr>
              <a:t>Website link to additional resources</a:t>
            </a:r>
          </a:p>
        </p:txBody>
      </p:sp>
      <p:sp>
        <p:nvSpPr>
          <p:cNvPr id="21507" name="Content Placeholder 2"/>
          <p:cNvSpPr>
            <a:spLocks noGrp="1"/>
          </p:cNvSpPr>
          <p:nvPr>
            <p:ph idx="1"/>
          </p:nvPr>
        </p:nvSpPr>
        <p:spPr>
          <a:xfrm>
            <a:off x="381000" y="1600200"/>
            <a:ext cx="3276600" cy="4525963"/>
          </a:xfrm>
        </p:spPr>
        <p:txBody>
          <a:bodyPr>
            <a:normAutofit fontScale="92500" lnSpcReduction="10000"/>
          </a:bodyPr>
          <a:lstStyle/>
          <a:p>
            <a:r>
              <a:rPr lang="en-US" altLang="en-US" sz="2400" dirty="0" smtClean="0">
                <a:solidFill>
                  <a:schemeClr val="tx1"/>
                </a:solidFill>
                <a:latin typeface="Futura Bk"/>
              </a:rPr>
              <a:t>DYCD website/Resources for Nonprofits/Publications</a:t>
            </a:r>
          </a:p>
          <a:p>
            <a:r>
              <a:rPr lang="en-US" altLang="en-US" sz="2400" dirty="0" smtClean="0">
                <a:solidFill>
                  <a:schemeClr val="tx1"/>
                </a:solidFill>
                <a:latin typeface="Futura Bk"/>
                <a:hlinkClick r:id="rId2"/>
              </a:rPr>
              <a:t>http://www.nyc.gov/html/dycd/html/resources/publications.shtml</a:t>
            </a:r>
            <a:endParaRPr lang="en-US" altLang="en-US" sz="2400" dirty="0" smtClean="0">
              <a:solidFill>
                <a:schemeClr val="tx1"/>
              </a:solidFill>
              <a:latin typeface="Futura Bk"/>
            </a:endParaRPr>
          </a:p>
          <a:p>
            <a:r>
              <a:rPr lang="en-US" altLang="en-US" sz="2400" dirty="0" smtClean="0">
                <a:solidFill>
                  <a:schemeClr val="tx1"/>
                </a:solidFill>
                <a:latin typeface="Futura Bk"/>
              </a:rPr>
              <a:t>Social Media Policy link: </a:t>
            </a:r>
            <a:r>
              <a:rPr lang="en-US" sz="2400" u="sng" dirty="0">
                <a:hlinkClick r:id="rId3"/>
              </a:rPr>
              <a:t>https://www1.nyc.gov/assets/dycd/downloads/pdf/DYCD_Provider_Social_Media_Policy.pdf</a:t>
            </a:r>
            <a:endParaRPr lang="en-US" altLang="en-US" sz="2400" dirty="0" smtClean="0">
              <a:solidFill>
                <a:schemeClr val="tx1"/>
              </a:solidFill>
              <a:latin typeface="Futura Bk"/>
            </a:endParaRPr>
          </a:p>
          <a:p>
            <a:endParaRPr lang="en-US" altLang="en-US" sz="2400" dirty="0" smtClean="0">
              <a:solidFill>
                <a:schemeClr val="tx1"/>
              </a:solidFill>
              <a:latin typeface="Futura Bk"/>
            </a:endParaRPr>
          </a:p>
        </p:txBody>
      </p:sp>
      <p:sp>
        <p:nvSpPr>
          <p:cNvPr id="4" name="Slide Number Placeholder 3"/>
          <p:cNvSpPr>
            <a:spLocks noGrp="1"/>
          </p:cNvSpPr>
          <p:nvPr>
            <p:ph type="sldNum" sz="quarter" idx="12"/>
          </p:nvPr>
        </p:nvSpPr>
        <p:spPr/>
        <p:txBody>
          <a:bodyPr/>
          <a:lstStyle/>
          <a:p>
            <a:pPr>
              <a:defRPr/>
            </a:pPr>
            <a:fld id="{28B27747-2E93-49C9-A549-55BF142418DC}" type="slidenum">
              <a:rPr lang="en-US" altLang="en-US" smtClean="0"/>
              <a:pPr>
                <a:defRPr/>
              </a:pPr>
              <a:t>26</a:t>
            </a:fld>
            <a:endParaRPr lang="en-US" altLang="en-US"/>
          </a:p>
        </p:txBody>
      </p:sp>
      <p:pic>
        <p:nvPicPr>
          <p:cNvPr id="2150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11687" r="22807" b="4869"/>
          <a:stretch>
            <a:fillRect/>
          </a:stretch>
        </p:blipFill>
        <p:spPr bwMode="auto">
          <a:xfrm>
            <a:off x="3886201" y="1561645"/>
            <a:ext cx="5181600" cy="351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961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1219200" y="1481138"/>
            <a:ext cx="7467600" cy="4525962"/>
          </a:xfrm>
        </p:spPr>
        <p:txBody>
          <a:bodyPr/>
          <a:lstStyle/>
          <a:p>
            <a:pPr>
              <a:buFont typeface="Wingdings" pitchFamily="2" charset="2"/>
              <a:buChar char="Ø"/>
            </a:pPr>
            <a:endParaRPr lang="en-US" altLang="en-US" sz="2000" dirty="0" smtClean="0">
              <a:solidFill>
                <a:schemeClr val="tx1"/>
              </a:solidFill>
              <a:latin typeface="Futura Bk"/>
            </a:endParaRPr>
          </a:p>
          <a:p>
            <a:pPr>
              <a:buFont typeface="Wingdings" pitchFamily="2" charset="2"/>
              <a:buChar char="Ø"/>
            </a:pPr>
            <a:r>
              <a:rPr lang="en-US" altLang="en-US" sz="2000" dirty="0" smtClean="0">
                <a:solidFill>
                  <a:schemeClr val="tx1"/>
                </a:solidFill>
                <a:latin typeface="Futura Bk"/>
              </a:rPr>
              <a:t>General Information and Regulatory Requirements </a:t>
            </a:r>
          </a:p>
          <a:p>
            <a:pPr lvl="1">
              <a:buFont typeface="Arial" panose="020B0604020202020204" pitchFamily="34" charset="0"/>
              <a:buChar char="•"/>
            </a:pPr>
            <a:r>
              <a:rPr lang="en-US" altLang="en-US" sz="1800" dirty="0" smtClean="0">
                <a:solidFill>
                  <a:schemeClr val="tx1"/>
                </a:solidFill>
                <a:latin typeface="Futura Bk"/>
              </a:rPr>
              <a:t>Responsibility Determination</a:t>
            </a:r>
            <a:br>
              <a:rPr lang="en-US" altLang="en-US" sz="1800" dirty="0" smtClean="0">
                <a:solidFill>
                  <a:schemeClr val="tx1"/>
                </a:solidFill>
                <a:latin typeface="Futura Bk"/>
              </a:rPr>
            </a:br>
            <a:endParaRPr lang="en-US" altLang="en-US" sz="1800" dirty="0" smtClean="0">
              <a:solidFill>
                <a:schemeClr val="tx1"/>
              </a:solidFill>
              <a:latin typeface="Futura Bk"/>
            </a:endParaRPr>
          </a:p>
          <a:p>
            <a:pPr>
              <a:buFont typeface="Wingdings" pitchFamily="2" charset="2"/>
              <a:buChar char="Ø"/>
            </a:pPr>
            <a:r>
              <a:rPr lang="en-US" altLang="en-US" sz="2000" dirty="0" smtClean="0">
                <a:solidFill>
                  <a:schemeClr val="tx1"/>
                </a:solidFill>
                <a:latin typeface="Futura Bk"/>
              </a:rPr>
              <a:t>Notice for Proposer Subcontractor Compliance</a:t>
            </a:r>
          </a:p>
          <a:p>
            <a:pPr>
              <a:buFont typeface="Wingdings" pitchFamily="2" charset="2"/>
              <a:buChar char="Ø"/>
            </a:pPr>
            <a:endParaRPr lang="en-US" altLang="en-US" sz="2000" dirty="0" smtClean="0">
              <a:solidFill>
                <a:schemeClr val="tx1"/>
              </a:solidFill>
              <a:latin typeface="Futura Bk"/>
            </a:endParaRPr>
          </a:p>
          <a:p>
            <a:pPr>
              <a:buFont typeface="Wingdings" pitchFamily="2" charset="2"/>
              <a:buChar char="Ø"/>
            </a:pPr>
            <a:r>
              <a:rPr lang="en-US" altLang="en-US" sz="2000" dirty="0" err="1" smtClean="0">
                <a:solidFill>
                  <a:schemeClr val="tx1"/>
                </a:solidFill>
                <a:latin typeface="Futura Bk"/>
              </a:rPr>
              <a:t>HireNYC</a:t>
            </a:r>
            <a:r>
              <a:rPr lang="en-US" altLang="en-US" sz="2000" dirty="0" smtClean="0">
                <a:solidFill>
                  <a:schemeClr val="tx1"/>
                </a:solidFill>
                <a:latin typeface="Futura Bk"/>
              </a:rPr>
              <a:t> rider</a:t>
            </a:r>
          </a:p>
        </p:txBody>
      </p:sp>
      <p:sp>
        <p:nvSpPr>
          <p:cNvPr id="3" name="Slide Number Placeholder 2"/>
          <p:cNvSpPr>
            <a:spLocks noGrp="1"/>
          </p:cNvSpPr>
          <p:nvPr>
            <p:ph type="sldNum" sz="quarter" idx="12"/>
          </p:nvPr>
        </p:nvSpPr>
        <p:spPr/>
        <p:txBody>
          <a:bodyPr/>
          <a:lstStyle/>
          <a:p>
            <a:pPr>
              <a:defRPr/>
            </a:pPr>
            <a:fld id="{AF1EF81D-C31B-41C7-A12A-2D8973FD0638}" type="slidenum">
              <a:rPr lang="en-US" smtClean="0"/>
              <a:pPr>
                <a:defRPr/>
              </a:pPr>
              <a:t>27</a:t>
            </a:fld>
            <a:endParaRPr lang="en-US"/>
          </a:p>
        </p:txBody>
      </p:sp>
      <p:sp>
        <p:nvSpPr>
          <p:cNvPr id="4" name="Title 3"/>
          <p:cNvSpPr>
            <a:spLocks noGrp="1"/>
          </p:cNvSpPr>
          <p:nvPr>
            <p:ph type="title"/>
          </p:nvPr>
        </p:nvSpPr>
        <p:spPr/>
        <p:txBody>
          <a:bodyPr>
            <a:normAutofit fontScale="90000"/>
          </a:bodyPr>
          <a:lstStyle/>
          <a:p>
            <a:pPr algn="ctr">
              <a:defRPr/>
            </a:pPr>
            <a:r>
              <a:rPr lang="en-US" dirty="0" smtClean="0">
                <a:latin typeface="Calibri" panose="020F0502020204030204" pitchFamily="34" charset="0"/>
              </a:rPr>
              <a:t>       </a:t>
            </a:r>
            <a:r>
              <a:rPr lang="en-US" dirty="0">
                <a:latin typeface="Calibri" panose="020F0502020204030204" pitchFamily="34" charset="0"/>
              </a:rPr>
              <a:t/>
            </a:r>
            <a:br>
              <a:rPr lang="en-US" dirty="0">
                <a:latin typeface="Calibri" panose="020F0502020204030204" pitchFamily="34" charset="0"/>
              </a:rPr>
            </a:br>
            <a:r>
              <a:rPr lang="en-US" sz="3600" dirty="0" smtClean="0">
                <a:solidFill>
                  <a:schemeClr val="bg1"/>
                </a:solidFill>
              </a:rPr>
              <a:t>Post Award Requirements</a:t>
            </a:r>
            <a:r>
              <a:rPr lang="en-US" dirty="0"/>
              <a:t/>
            </a:r>
            <a:br>
              <a:rPr lang="en-US" dirty="0"/>
            </a:br>
            <a:endParaRPr lang="en-US" dirty="0"/>
          </a:p>
        </p:txBody>
      </p:sp>
    </p:spTree>
    <p:extLst>
      <p:ext uri="{BB962C8B-B14F-4D97-AF65-F5344CB8AC3E}">
        <p14:creationId xmlns:p14="http://schemas.microsoft.com/office/powerpoint/2010/main" val="1279781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7813"/>
            <a:ext cx="7162800" cy="1139825"/>
          </a:xfrm>
        </p:spPr>
        <p:txBody>
          <a:bodyPr/>
          <a:lstStyle/>
          <a:p>
            <a:pPr>
              <a:defRPr/>
            </a:pPr>
            <a:r>
              <a:rPr lang="en-US" altLang="en-US" sz="4000" i="1" dirty="0">
                <a:solidFill>
                  <a:schemeClr val="bg1"/>
                </a:solidFill>
              </a:rPr>
              <a:t>IMPORTANT INFORMATION </a:t>
            </a:r>
          </a:p>
        </p:txBody>
      </p:sp>
      <p:sp>
        <p:nvSpPr>
          <p:cNvPr id="12291" name="Title 1"/>
          <p:cNvSpPr txBox="1">
            <a:spLocks/>
          </p:cNvSpPr>
          <p:nvPr/>
        </p:nvSpPr>
        <p:spPr bwMode="auto">
          <a:xfrm>
            <a:off x="228600" y="1981200"/>
            <a:ext cx="8534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nchor="b"/>
          <a:lstStyle>
            <a:lvl1pPr defTabSz="457200">
              <a:spcBef>
                <a:spcPct val="20000"/>
              </a:spcBef>
              <a:buClr>
                <a:schemeClr val="tx1"/>
              </a:buClr>
              <a:buSzPct val="65000"/>
              <a:buFont typeface="Times" pitchFamily="18" charset="0"/>
              <a:buChar char="•"/>
              <a:defRPr sz="3000">
                <a:solidFill>
                  <a:schemeClr val="tx1"/>
                </a:solidFill>
                <a:latin typeface="Arial" charset="0"/>
              </a:defRPr>
            </a:lvl1pPr>
            <a:lvl2pPr marL="742950" indent="-285750" defTabSz="457200">
              <a:spcBef>
                <a:spcPct val="20000"/>
              </a:spcBef>
              <a:buClr>
                <a:schemeClr val="tx1"/>
              </a:buClr>
              <a:buSzPct val="60000"/>
              <a:buFont typeface="Times" pitchFamily="18" charset="0"/>
              <a:buChar char="•"/>
              <a:defRPr sz="2600">
                <a:solidFill>
                  <a:schemeClr val="tx1"/>
                </a:solidFill>
                <a:latin typeface="Arial" charset="0"/>
              </a:defRPr>
            </a:lvl2pPr>
            <a:lvl3pPr marL="1143000" indent="-228600" defTabSz="457200">
              <a:spcBef>
                <a:spcPct val="20000"/>
              </a:spcBef>
              <a:buClr>
                <a:schemeClr val="tx1"/>
              </a:buClr>
              <a:buSzPct val="65000"/>
              <a:buFont typeface="Times" pitchFamily="18" charset="0"/>
              <a:buChar char="•"/>
              <a:defRPr sz="2200">
                <a:solidFill>
                  <a:schemeClr val="tx1"/>
                </a:solidFill>
                <a:latin typeface="Arial" charset="0"/>
              </a:defRPr>
            </a:lvl3pPr>
            <a:lvl4pPr marL="1600200" indent="-228600" defTabSz="457200">
              <a:spcBef>
                <a:spcPct val="20000"/>
              </a:spcBef>
              <a:buClr>
                <a:schemeClr val="tx1"/>
              </a:buClr>
              <a:buSzPct val="70000"/>
              <a:buFont typeface="Times" pitchFamily="18" charset="0"/>
              <a:buChar char="•"/>
              <a:defRPr sz="2000">
                <a:solidFill>
                  <a:schemeClr val="tx1"/>
                </a:solidFill>
                <a:latin typeface="Arial" charset="0"/>
              </a:defRPr>
            </a:lvl4pPr>
            <a:lvl5pPr marL="2057400" indent="-228600" defTabSz="457200">
              <a:spcBef>
                <a:spcPct val="20000"/>
              </a:spcBef>
              <a:buClr>
                <a:schemeClr val="tx1"/>
              </a:buClr>
              <a:buSzPct val="75000"/>
              <a:buFont typeface="Times" pitchFamily="18" charset="0"/>
              <a:buChar char="•"/>
              <a:defRPr sz="2000">
                <a:solidFill>
                  <a:schemeClr val="tx1"/>
                </a:solidFill>
                <a:latin typeface="Arial" charset="0"/>
              </a:defRPr>
            </a:lvl5pPr>
            <a:lvl6pPr marL="2514600" indent="-228600" defTabSz="457200" eaLnBrk="0" fontAlgn="base" hangingPunct="0">
              <a:spcBef>
                <a:spcPct val="20000"/>
              </a:spcBef>
              <a:spcAft>
                <a:spcPct val="0"/>
              </a:spcAft>
              <a:buClr>
                <a:schemeClr val="tx1"/>
              </a:buClr>
              <a:buSzPct val="75000"/>
              <a:buFont typeface="Times" pitchFamily="18" charset="0"/>
              <a:buChar char="•"/>
              <a:defRPr sz="2000">
                <a:solidFill>
                  <a:schemeClr val="tx1"/>
                </a:solidFill>
                <a:latin typeface="Arial" charset="0"/>
              </a:defRPr>
            </a:lvl6pPr>
            <a:lvl7pPr marL="2971800" indent="-228600" defTabSz="457200" eaLnBrk="0" fontAlgn="base" hangingPunct="0">
              <a:spcBef>
                <a:spcPct val="20000"/>
              </a:spcBef>
              <a:spcAft>
                <a:spcPct val="0"/>
              </a:spcAft>
              <a:buClr>
                <a:schemeClr val="tx1"/>
              </a:buClr>
              <a:buSzPct val="75000"/>
              <a:buFont typeface="Times" pitchFamily="18" charset="0"/>
              <a:buChar char="•"/>
              <a:defRPr sz="2000">
                <a:solidFill>
                  <a:schemeClr val="tx1"/>
                </a:solidFill>
                <a:latin typeface="Arial" charset="0"/>
              </a:defRPr>
            </a:lvl7pPr>
            <a:lvl8pPr marL="3429000" indent="-228600" defTabSz="457200" eaLnBrk="0" fontAlgn="base" hangingPunct="0">
              <a:spcBef>
                <a:spcPct val="20000"/>
              </a:spcBef>
              <a:spcAft>
                <a:spcPct val="0"/>
              </a:spcAft>
              <a:buClr>
                <a:schemeClr val="tx1"/>
              </a:buClr>
              <a:buSzPct val="75000"/>
              <a:buFont typeface="Times" pitchFamily="18" charset="0"/>
              <a:buChar char="•"/>
              <a:defRPr sz="2000">
                <a:solidFill>
                  <a:schemeClr val="tx1"/>
                </a:solidFill>
                <a:latin typeface="Arial" charset="0"/>
              </a:defRPr>
            </a:lvl8pPr>
            <a:lvl9pPr marL="3886200" indent="-228600" defTabSz="457200" eaLnBrk="0" fontAlgn="base" hangingPunct="0">
              <a:spcBef>
                <a:spcPct val="20000"/>
              </a:spcBef>
              <a:spcAft>
                <a:spcPct val="0"/>
              </a:spcAft>
              <a:buClr>
                <a:schemeClr val="tx1"/>
              </a:buClr>
              <a:buSzPct val="75000"/>
              <a:buFont typeface="Times" pitchFamily="18" charset="0"/>
              <a:buChar char="•"/>
              <a:defRPr sz="2000">
                <a:solidFill>
                  <a:schemeClr val="tx1"/>
                </a:solidFill>
                <a:latin typeface="Arial" charset="0"/>
              </a:defRPr>
            </a:lvl9pPr>
          </a:lstStyle>
          <a:p>
            <a:pPr marL="342900" indent="-342900">
              <a:buClrTx/>
              <a:defRPr/>
            </a:pPr>
            <a:r>
              <a:rPr lang="en-US" altLang="en-US" sz="2000" b="1" dirty="0" smtClean="0">
                <a:solidFill>
                  <a:srgbClr val="000000"/>
                </a:solidFill>
              </a:rPr>
              <a:t>Commercial General Liability</a:t>
            </a:r>
            <a:r>
              <a:rPr lang="en-US" altLang="en-US" sz="2000" dirty="0" smtClean="0">
                <a:solidFill>
                  <a:srgbClr val="000000"/>
                </a:solidFill>
              </a:rPr>
              <a:t> </a:t>
            </a:r>
          </a:p>
          <a:p>
            <a:pPr marL="1085850" lvl="1" indent="-342900">
              <a:buClrTx/>
              <a:defRPr/>
            </a:pPr>
            <a:r>
              <a:rPr lang="en-US" altLang="en-US" sz="1800" dirty="0" smtClean="0">
                <a:solidFill>
                  <a:srgbClr val="000000"/>
                </a:solidFill>
              </a:rPr>
              <a:t>$1 million per occurrence and $2 million aggregate; </a:t>
            </a:r>
          </a:p>
          <a:p>
            <a:pPr marL="342900" indent="-342900">
              <a:buClrTx/>
              <a:defRPr/>
            </a:pPr>
            <a:r>
              <a:rPr lang="en-US" altLang="en-US" sz="2000" b="1" dirty="0" smtClean="0">
                <a:solidFill>
                  <a:srgbClr val="000000"/>
                </a:solidFill>
              </a:rPr>
              <a:t>Motor Vehicle Liability </a:t>
            </a:r>
            <a:r>
              <a:rPr lang="en-US" altLang="en-US" sz="1400" dirty="0" smtClean="0">
                <a:solidFill>
                  <a:srgbClr val="000000"/>
                </a:solidFill>
              </a:rPr>
              <a:t>(if applicable)</a:t>
            </a:r>
            <a:r>
              <a:rPr lang="en-US" altLang="en-US" sz="1400" b="1" dirty="0" smtClean="0">
                <a:solidFill>
                  <a:srgbClr val="000000"/>
                </a:solidFill>
              </a:rPr>
              <a:t> </a:t>
            </a:r>
          </a:p>
          <a:p>
            <a:pPr marL="1085850" lvl="1" indent="-342900">
              <a:buClrTx/>
              <a:defRPr/>
            </a:pPr>
            <a:r>
              <a:rPr lang="en-US" altLang="en-US" sz="1800" dirty="0" smtClean="0">
                <a:solidFill>
                  <a:srgbClr val="000000"/>
                </a:solidFill>
              </a:rPr>
              <a:t>$5 million per occurrence; </a:t>
            </a:r>
          </a:p>
          <a:p>
            <a:pPr marL="342900" indent="-342900">
              <a:buClrTx/>
              <a:defRPr/>
            </a:pPr>
            <a:r>
              <a:rPr lang="en-US" altLang="en-US" sz="2000" b="1" dirty="0" smtClean="0">
                <a:solidFill>
                  <a:srgbClr val="000000"/>
                </a:solidFill>
              </a:rPr>
              <a:t>Workers’ compensation </a:t>
            </a:r>
            <a:r>
              <a:rPr lang="en-US" altLang="en-US" sz="2000" dirty="0" smtClean="0">
                <a:solidFill>
                  <a:srgbClr val="000000"/>
                </a:solidFill>
              </a:rPr>
              <a:t> </a:t>
            </a:r>
          </a:p>
        </p:txBody>
      </p:sp>
      <p:sp>
        <p:nvSpPr>
          <p:cNvPr id="22532" name="TextBox 1"/>
          <p:cNvSpPr txBox="1">
            <a:spLocks noChangeArrowheads="1"/>
          </p:cNvSpPr>
          <p:nvPr/>
        </p:nvSpPr>
        <p:spPr bwMode="auto">
          <a:xfrm>
            <a:off x="228600" y="1524000"/>
            <a:ext cx="8229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400" b="1" dirty="0">
                <a:solidFill>
                  <a:srgbClr val="000000"/>
                </a:solidFill>
              </a:rPr>
              <a:t>NYC Liability Insurance Requirement</a:t>
            </a:r>
            <a:endParaRPr lang="en-US" altLang="en-US" sz="2400" dirty="0">
              <a:solidFill>
                <a:srgbClr val="000000"/>
              </a:solidFill>
            </a:endParaRPr>
          </a:p>
          <a:p>
            <a:endParaRPr lang="en-US" altLang="en-US" dirty="0"/>
          </a:p>
        </p:txBody>
      </p:sp>
      <p:sp>
        <p:nvSpPr>
          <p:cNvPr id="3" name="TextBox 2"/>
          <p:cNvSpPr txBox="1"/>
          <p:nvPr/>
        </p:nvSpPr>
        <p:spPr>
          <a:xfrm>
            <a:off x="228600" y="3962400"/>
            <a:ext cx="8229600" cy="2586038"/>
          </a:xfrm>
          <a:prstGeom prst="rect">
            <a:avLst/>
          </a:prstGeom>
          <a:noFill/>
        </p:spPr>
        <p:txBody>
          <a:bodyPr>
            <a:spAutoFit/>
          </a:bodyPr>
          <a:lstStyle/>
          <a:p>
            <a:pPr marL="342900" indent="-342900">
              <a:buFont typeface="Arial" panose="020B0604020202020204" pitchFamily="34" charset="0"/>
              <a:buChar char="•"/>
              <a:defRPr/>
            </a:pPr>
            <a:r>
              <a:rPr lang="en-US" altLang="en-US" sz="2400" dirty="0">
                <a:solidFill>
                  <a:srgbClr val="000000"/>
                </a:solidFill>
              </a:rPr>
              <a:t>An </a:t>
            </a:r>
            <a:r>
              <a:rPr lang="en-US" altLang="en-US" sz="2400" b="1" dirty="0">
                <a:solidFill>
                  <a:srgbClr val="000000"/>
                </a:solidFill>
              </a:rPr>
              <a:t>original</a:t>
            </a:r>
            <a:r>
              <a:rPr lang="en-US" altLang="en-US" sz="2400" dirty="0">
                <a:solidFill>
                  <a:srgbClr val="000000"/>
                </a:solidFill>
              </a:rPr>
              <a:t> certificate of insurance naming the City of New York, together with its officials and employees, as an additional insured. </a:t>
            </a:r>
          </a:p>
          <a:p>
            <a:pPr marL="342900" indent="-342900">
              <a:buFont typeface="Arial" panose="020B0604020202020204" pitchFamily="34" charset="0"/>
              <a:buChar char="•"/>
              <a:defRPr/>
            </a:pPr>
            <a:r>
              <a:rPr lang="en-US" altLang="en-US" sz="2400" dirty="0">
                <a:solidFill>
                  <a:srgbClr val="000000"/>
                </a:solidFill>
              </a:rPr>
              <a:t>DYCD will not be able to proceed with processing an awarded contract until it has obtained proof of the necessary insurance coverage.</a:t>
            </a:r>
            <a:endParaRPr lang="en-US" altLang="en-US" sz="2400" b="1" dirty="0">
              <a:solidFill>
                <a:srgbClr val="000000"/>
              </a:solidFill>
              <a:latin typeface="Arial Black" pitchFamily="34" charset="0"/>
            </a:endParaRPr>
          </a:p>
          <a:p>
            <a:pPr>
              <a:defRPr/>
            </a:pPr>
            <a:endParaRPr lang="en-US" dirty="0"/>
          </a:p>
        </p:txBody>
      </p:sp>
    </p:spTree>
    <p:extLst>
      <p:ext uri="{BB962C8B-B14F-4D97-AF65-F5344CB8AC3E}">
        <p14:creationId xmlns:p14="http://schemas.microsoft.com/office/powerpoint/2010/main" val="164806933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Wrap-up</a:t>
            </a:r>
            <a:endParaRPr lang="en-US" dirty="0">
              <a:solidFill>
                <a:schemeClr val="bg1"/>
              </a:solidFill>
            </a:endParaRPr>
          </a:p>
        </p:txBody>
      </p:sp>
      <p:sp>
        <p:nvSpPr>
          <p:cNvPr id="3" name="Content Placeholder 2"/>
          <p:cNvSpPr>
            <a:spLocks noGrp="1"/>
          </p:cNvSpPr>
          <p:nvPr>
            <p:ph idx="1"/>
          </p:nvPr>
        </p:nvSpPr>
        <p:spPr/>
        <p:txBody>
          <a:bodyPr/>
          <a:lstStyle/>
          <a:p>
            <a:endParaRPr lang="en-US" dirty="0" smtClean="0">
              <a:solidFill>
                <a:schemeClr val="tx1"/>
              </a:solidFill>
            </a:endParaRPr>
          </a:p>
          <a:p>
            <a:r>
              <a:rPr lang="en-US" dirty="0" smtClean="0">
                <a:solidFill>
                  <a:schemeClr val="tx1"/>
                </a:solidFill>
              </a:rPr>
              <a:t>Q&amp;A</a:t>
            </a:r>
          </a:p>
          <a:p>
            <a:r>
              <a:rPr lang="en-US" dirty="0" smtClean="0">
                <a:solidFill>
                  <a:schemeClr val="tx1"/>
                </a:solidFill>
              </a:rPr>
              <a:t>Thank you!</a:t>
            </a:r>
          </a:p>
          <a:p>
            <a:endParaRPr lang="en-US" dirty="0">
              <a:solidFill>
                <a:schemeClr val="tx1"/>
              </a:solidFill>
            </a:endParaRPr>
          </a:p>
          <a:p>
            <a:pPr marL="0" indent="0" algn="ctr">
              <a:buNone/>
            </a:pPr>
            <a:endParaRPr lang="en-US" sz="2400" dirty="0" smtClean="0">
              <a:solidFill>
                <a:schemeClr val="tx1"/>
              </a:solidFill>
            </a:endParaRPr>
          </a:p>
          <a:p>
            <a:pPr marL="0" indent="0" algn="ctr">
              <a:buNone/>
            </a:pPr>
            <a:endParaRPr lang="en-US" sz="2400" dirty="0">
              <a:solidFill>
                <a:schemeClr val="tx1"/>
              </a:solidFill>
            </a:endParaRPr>
          </a:p>
          <a:p>
            <a:pPr marL="0" indent="0" algn="ctr">
              <a:buNone/>
            </a:pPr>
            <a:r>
              <a:rPr lang="en-US" sz="1600" dirty="0" smtClean="0">
                <a:solidFill>
                  <a:schemeClr val="tx1"/>
                </a:solidFill>
              </a:rPr>
              <a:t>Transcript</a:t>
            </a:r>
            <a:r>
              <a:rPr lang="en-US" sz="1600" dirty="0">
                <a:solidFill>
                  <a:schemeClr val="tx1"/>
                </a:solidFill>
              </a:rPr>
              <a:t>, presentation and attendance rosters will be posted on DYCD’s website for </a:t>
            </a:r>
            <a:r>
              <a:rPr lang="en-US" sz="1600" dirty="0" smtClean="0">
                <a:solidFill>
                  <a:schemeClr val="tx1"/>
                </a:solidFill>
              </a:rPr>
              <a:t>viewing. </a:t>
            </a:r>
            <a:endParaRPr lang="en-US" sz="1600" dirty="0">
              <a:solidFill>
                <a:schemeClr val="tx1"/>
              </a:solidFill>
            </a:endParaRPr>
          </a:p>
          <a:p>
            <a:endParaRPr lang="en-US" dirty="0">
              <a:solidFill>
                <a:schemeClr val="tx1"/>
              </a:solidFill>
            </a:endParaRPr>
          </a:p>
        </p:txBody>
      </p:sp>
      <p:sp>
        <p:nvSpPr>
          <p:cNvPr id="5" name="Footer Placeholder 4"/>
          <p:cNvSpPr>
            <a:spLocks noGrp="1"/>
          </p:cNvSpPr>
          <p:nvPr>
            <p:ph type="ftr" sz="quarter" idx="11"/>
          </p:nvPr>
        </p:nvSpPr>
        <p:spPr/>
        <p:txBody>
          <a:bodyPr/>
          <a:lstStyle/>
          <a:p>
            <a:r>
              <a:rPr lang="en-US" b="1" smtClean="0"/>
              <a:t>DYCD</a:t>
            </a:r>
            <a:r>
              <a:rPr lang="en-US" smtClean="0"/>
              <a:t> CAPACITY </a:t>
            </a:r>
            <a:r>
              <a:rPr lang="en-US" b="1" smtClean="0"/>
              <a:t>BUILDING</a:t>
            </a:r>
            <a:r>
              <a:rPr lang="en-US" smtClean="0"/>
              <a:t> &amp; PROFESSIONAL DEVELOPMENT</a:t>
            </a:r>
            <a:endParaRPr lang="en-US" dirty="0"/>
          </a:p>
        </p:txBody>
      </p:sp>
      <p:sp>
        <p:nvSpPr>
          <p:cNvPr id="6" name="Slide Number Placeholder 5"/>
          <p:cNvSpPr>
            <a:spLocks noGrp="1"/>
          </p:cNvSpPr>
          <p:nvPr>
            <p:ph type="sldNum" sz="quarter" idx="12"/>
          </p:nvPr>
        </p:nvSpPr>
        <p:spPr/>
        <p:txBody>
          <a:bodyPr/>
          <a:lstStyle/>
          <a:p>
            <a:fld id="{6066F0F5-36F4-4A20-B5A7-1AB1EE7DC651}" type="slidenum">
              <a:rPr lang="en-US" smtClean="0"/>
              <a:pPr/>
              <a:t>29</a:t>
            </a:fld>
            <a:endParaRPr lang="en-US" dirty="0"/>
          </a:p>
        </p:txBody>
      </p:sp>
    </p:spTree>
    <p:extLst>
      <p:ext uri="{BB962C8B-B14F-4D97-AF65-F5344CB8AC3E}">
        <p14:creationId xmlns:p14="http://schemas.microsoft.com/office/powerpoint/2010/main" val="1845082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altLang="en-US" dirty="0">
                <a:solidFill>
                  <a:schemeClr val="bg1"/>
                </a:solidFill>
              </a:rPr>
              <a:t>About DYCD</a:t>
            </a:r>
            <a:endParaRPr lang="en-US" dirty="0">
              <a:solidFill>
                <a:schemeClr val="bg1"/>
              </a:solidFill>
            </a:endParaRPr>
          </a:p>
        </p:txBody>
      </p:sp>
      <p:sp>
        <p:nvSpPr>
          <p:cNvPr id="5123" name="Content Placeholder 2"/>
          <p:cNvSpPr>
            <a:spLocks noGrp="1"/>
          </p:cNvSpPr>
          <p:nvPr>
            <p:ph idx="1"/>
          </p:nvPr>
        </p:nvSpPr>
        <p:spPr/>
        <p:txBody>
          <a:bodyPr>
            <a:normAutofit/>
          </a:bodyPr>
          <a:lstStyle/>
          <a:p>
            <a:r>
              <a:rPr lang="en-US" altLang="en-US" sz="2400" b="1" dirty="0" smtClean="0">
                <a:solidFill>
                  <a:schemeClr val="tx1"/>
                </a:solidFill>
                <a:latin typeface="Futura Bk"/>
              </a:rPr>
              <a:t>Mission: </a:t>
            </a:r>
            <a:r>
              <a:rPr lang="en-US" altLang="en-US" sz="2400" dirty="0" smtClean="0">
                <a:solidFill>
                  <a:schemeClr val="tx1"/>
                </a:solidFill>
                <a:latin typeface="Futura Bk"/>
              </a:rPr>
              <a:t>The New York City Department of Youth and Community Development (DYCD) invests in a network of community-based organizations and programs to alleviate the effects of poverty and to provide opportunities for New Yorkers and communities to flourish.</a:t>
            </a:r>
          </a:p>
          <a:p>
            <a:r>
              <a:rPr lang="en-US" altLang="en-US" sz="2400" b="1" dirty="0" smtClean="0">
                <a:solidFill>
                  <a:schemeClr val="tx1"/>
                </a:solidFill>
                <a:latin typeface="Futura Bk"/>
              </a:rPr>
              <a:t>Vision: </a:t>
            </a:r>
            <a:r>
              <a:rPr lang="en-US" altLang="en-US" sz="2400" dirty="0" smtClean="0">
                <a:solidFill>
                  <a:schemeClr val="tx1"/>
                </a:solidFill>
                <a:latin typeface="Futura Bk"/>
              </a:rPr>
              <a:t>DYCD strives to improve the quality of life of New Yorkers by collaborating with local organizations and investing in the talents and assets of our communities to help them develop, grow and thrive. </a:t>
            </a:r>
          </a:p>
          <a:p>
            <a:pPr marL="0" indent="0" algn="ctr">
              <a:buNone/>
            </a:pPr>
            <a:r>
              <a:rPr lang="en-US" altLang="en-US" sz="1400" i="1" dirty="0" smtClean="0">
                <a:solidFill>
                  <a:schemeClr val="tx1"/>
                </a:solidFill>
                <a:latin typeface="Futura Bk"/>
              </a:rPr>
              <a:t>Empowering individuals, Strengthening Families. Investing in Communities</a:t>
            </a:r>
          </a:p>
        </p:txBody>
      </p:sp>
      <p:sp>
        <p:nvSpPr>
          <p:cNvPr id="4" name="Slide Number Placeholder 3"/>
          <p:cNvSpPr>
            <a:spLocks noGrp="1"/>
          </p:cNvSpPr>
          <p:nvPr>
            <p:ph type="sldNum" sz="quarter" idx="12"/>
          </p:nvPr>
        </p:nvSpPr>
        <p:spPr/>
        <p:txBody>
          <a:bodyPr/>
          <a:lstStyle/>
          <a:p>
            <a:pPr>
              <a:defRPr/>
            </a:pPr>
            <a:fld id="{F27ED68C-348E-4733-BB78-491AEA3B1313}" type="slidenum">
              <a:rPr lang="en-US" altLang="en-US" smtClean="0"/>
              <a:pPr>
                <a:defRPr/>
              </a:pPr>
              <a:t>3</a:t>
            </a:fld>
            <a:endParaRPr lang="en-US" altLang="en-US"/>
          </a:p>
        </p:txBody>
      </p:sp>
    </p:spTree>
    <p:extLst>
      <p:ext uri="{BB962C8B-B14F-4D97-AF65-F5344CB8AC3E}">
        <p14:creationId xmlns:p14="http://schemas.microsoft.com/office/powerpoint/2010/main" val="3630496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1219200" y="274639"/>
            <a:ext cx="7315200" cy="1220611"/>
          </a:xfrm>
        </p:spPr>
        <p:txBody>
          <a:bodyPr/>
          <a:lstStyle/>
          <a:p>
            <a:pPr algn="ctr"/>
            <a:r>
              <a:rPr lang="en-US" altLang="en-US" sz="4800" dirty="0" smtClean="0">
                <a:solidFill>
                  <a:schemeClr val="bg1"/>
                </a:solidFill>
              </a:rPr>
              <a:t>RFP Timeline</a:t>
            </a:r>
          </a:p>
        </p:txBody>
      </p:sp>
      <p:sp>
        <p:nvSpPr>
          <p:cNvPr id="5" name="Slide Number Placeholder 2"/>
          <p:cNvSpPr>
            <a:spLocks noGrp="1"/>
          </p:cNvSpPr>
          <p:nvPr>
            <p:ph type="sldNum" sz="quarter" idx="12"/>
          </p:nvPr>
        </p:nvSpPr>
        <p:spPr>
          <a:xfrm>
            <a:off x="8008938" y="5916613"/>
            <a:ext cx="796925" cy="490537"/>
          </a:xfrm>
        </p:spPr>
        <p:txBody>
          <a:bodyPr/>
          <a:lstStyle/>
          <a:p>
            <a:pPr>
              <a:defRPr/>
            </a:pPr>
            <a:fld id="{514E28D7-C8FD-4EE3-B27F-816F2CDFBF87}" type="slidenum">
              <a:rPr lang="en-US" smtClean="0"/>
              <a:pPr>
                <a:defRPr/>
              </a:pPr>
              <a:t>4</a:t>
            </a:fld>
            <a:endParaRPr lang="en-US" dirty="0"/>
          </a:p>
        </p:txBody>
      </p:sp>
      <p:sp>
        <p:nvSpPr>
          <p:cNvPr id="6" name="TextBox 5"/>
          <p:cNvSpPr txBox="1"/>
          <p:nvPr/>
        </p:nvSpPr>
        <p:spPr>
          <a:xfrm>
            <a:off x="502749" y="2133600"/>
            <a:ext cx="8293100" cy="3416320"/>
          </a:xfrm>
          <a:prstGeom prst="rect">
            <a:avLst/>
          </a:prstGeom>
          <a:noFill/>
        </p:spPr>
        <p:txBody>
          <a:bodyPr>
            <a:spAutoFit/>
          </a:bodyPr>
          <a:lstStyle/>
          <a:p>
            <a:pPr marL="624078" indent="-514350">
              <a:lnSpc>
                <a:spcPct val="200000"/>
              </a:lnSpc>
              <a:buClr>
                <a:srgbClr val="0097CC"/>
              </a:buClr>
              <a:buFont typeface="Arial" panose="020B0604020202020204" pitchFamily="34" charset="0"/>
              <a:buChar char="•"/>
              <a:defRPr/>
            </a:pPr>
            <a:r>
              <a:rPr lang="en-US" sz="2400" dirty="0" smtClean="0">
                <a:latin typeface="Futura Bk"/>
              </a:rPr>
              <a:t>Proposal </a:t>
            </a:r>
            <a:r>
              <a:rPr lang="en-US" sz="2400" dirty="0">
                <a:latin typeface="Futura Bk"/>
              </a:rPr>
              <a:t>Due Date: </a:t>
            </a:r>
            <a:r>
              <a:rPr lang="en-US" sz="2400" b="1" dirty="0">
                <a:latin typeface="Futura Bk"/>
              </a:rPr>
              <a:t>March </a:t>
            </a:r>
            <a:r>
              <a:rPr lang="en-US" sz="2400" b="1" dirty="0" smtClean="0">
                <a:latin typeface="Futura Bk"/>
              </a:rPr>
              <a:t>15, 2017 </a:t>
            </a:r>
            <a:r>
              <a:rPr lang="en-US" sz="2400" dirty="0">
                <a:latin typeface="Futura Bk"/>
              </a:rPr>
              <a:t>at 2:00PM</a:t>
            </a:r>
          </a:p>
          <a:p>
            <a:pPr marL="624078" indent="-514350">
              <a:lnSpc>
                <a:spcPct val="200000"/>
              </a:lnSpc>
              <a:buClr>
                <a:srgbClr val="0097CC"/>
              </a:buClr>
              <a:buFont typeface="Arial" panose="020B0604020202020204" pitchFamily="34" charset="0"/>
              <a:buChar char="•"/>
              <a:defRPr/>
            </a:pPr>
            <a:r>
              <a:rPr lang="en-US" sz="2400" dirty="0">
                <a:latin typeface="Futura Bk"/>
              </a:rPr>
              <a:t>Award Announcement: Late </a:t>
            </a:r>
            <a:r>
              <a:rPr lang="en-US" sz="2400" dirty="0" smtClean="0">
                <a:latin typeface="Futura Bk"/>
              </a:rPr>
              <a:t>Spring</a:t>
            </a:r>
          </a:p>
          <a:p>
            <a:pPr marL="624078" indent="-514350">
              <a:lnSpc>
                <a:spcPct val="200000"/>
              </a:lnSpc>
              <a:buClr>
                <a:srgbClr val="0097CC"/>
              </a:buClr>
              <a:buFont typeface="Arial" panose="020B0604020202020204" pitchFamily="34" charset="0"/>
              <a:buChar char="•"/>
              <a:defRPr/>
            </a:pPr>
            <a:r>
              <a:rPr lang="en-US" sz="2400" dirty="0" smtClean="0">
                <a:latin typeface="Futura Bk"/>
              </a:rPr>
              <a:t>Contracts would be begin July 1, 2017</a:t>
            </a:r>
            <a:endParaRPr lang="en-US" sz="2400" dirty="0">
              <a:latin typeface="Futura Bk"/>
            </a:endParaRPr>
          </a:p>
          <a:p>
            <a:pPr marL="109728">
              <a:buClr>
                <a:srgbClr val="0097CC"/>
              </a:buClr>
              <a:defRPr/>
            </a:pPr>
            <a:endParaRPr lang="en-US" sz="2400" dirty="0" smtClean="0">
              <a:latin typeface="Futura Bk"/>
            </a:endParaRPr>
          </a:p>
          <a:p>
            <a:pPr marL="624078" lvl="1" indent="-514350">
              <a:buClr>
                <a:srgbClr val="0097CC"/>
              </a:buClr>
              <a:buFont typeface="Arial" panose="020B0604020202020204" pitchFamily="34" charset="0"/>
              <a:buChar char="•"/>
              <a:defRPr/>
            </a:pPr>
            <a:r>
              <a:rPr lang="en-US" sz="2400" dirty="0" smtClean="0">
                <a:latin typeface="Futura Bk"/>
              </a:rPr>
              <a:t>Questions</a:t>
            </a:r>
            <a:r>
              <a:rPr lang="en-US" sz="2400" dirty="0">
                <a:latin typeface="Futura Bk"/>
              </a:rPr>
              <a:t>: Must be received by </a:t>
            </a:r>
            <a:r>
              <a:rPr lang="en-US" sz="2400" i="1" dirty="0">
                <a:latin typeface="Futura Bk"/>
              </a:rPr>
              <a:t>March 6</a:t>
            </a:r>
            <a:r>
              <a:rPr lang="en-US" sz="2400" i="1" dirty="0" smtClean="0">
                <a:latin typeface="Futura Bk"/>
              </a:rPr>
              <a:t>, 2017</a:t>
            </a:r>
            <a:endParaRPr lang="en-US" sz="2400" i="1" dirty="0">
              <a:latin typeface="Futura Bk"/>
            </a:endParaRPr>
          </a:p>
          <a:p>
            <a:pPr marL="109728" algn="ctr">
              <a:buClr>
                <a:srgbClr val="0097CC"/>
              </a:buClr>
              <a:defRPr/>
            </a:pPr>
            <a:r>
              <a:rPr lang="en-US" sz="2400" dirty="0">
                <a:latin typeface="Futura Bk"/>
                <a:hlinkClick r:id="rId2"/>
              </a:rPr>
              <a:t>RFPquestions@dycd.nyc.gov</a:t>
            </a:r>
          </a:p>
        </p:txBody>
      </p:sp>
    </p:spTree>
    <p:extLst>
      <p:ext uri="{BB962C8B-B14F-4D97-AF65-F5344CB8AC3E}">
        <p14:creationId xmlns:p14="http://schemas.microsoft.com/office/powerpoint/2010/main" val="77322376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28600"/>
            <a:ext cx="8229600" cy="1143000"/>
          </a:xfrm>
        </p:spPr>
        <p:txBody>
          <a:bodyPr>
            <a:normAutofit/>
          </a:bodyPr>
          <a:lstStyle/>
          <a:p>
            <a:pPr algn="ctr"/>
            <a:r>
              <a:rPr lang="en-US" altLang="en-US" sz="5400" dirty="0" smtClean="0">
                <a:solidFill>
                  <a:schemeClr val="bg1"/>
                </a:solidFill>
              </a:rPr>
              <a:t>MWBE Utilization Plan</a:t>
            </a:r>
            <a:endParaRPr lang="en-US" altLang="en-US" sz="2000" dirty="0" smtClean="0">
              <a:solidFill>
                <a:schemeClr val="bg1"/>
              </a:solidFill>
            </a:endParaRPr>
          </a:p>
        </p:txBody>
      </p:sp>
      <p:sp>
        <p:nvSpPr>
          <p:cNvPr id="8195" name="Content Placeholder 2"/>
          <p:cNvSpPr>
            <a:spLocks noGrp="1"/>
          </p:cNvSpPr>
          <p:nvPr>
            <p:ph idx="1"/>
          </p:nvPr>
        </p:nvSpPr>
        <p:spPr>
          <a:xfrm>
            <a:off x="609600" y="1219200"/>
            <a:ext cx="8229600" cy="5105400"/>
          </a:xfrm>
        </p:spPr>
        <p:txBody>
          <a:bodyPr>
            <a:normAutofit fontScale="92500" lnSpcReduction="10000"/>
          </a:bodyPr>
          <a:lstStyle/>
          <a:p>
            <a:pPr lvl="1">
              <a:defRPr/>
            </a:pPr>
            <a:r>
              <a:rPr lang="en-US" altLang="en-US" sz="3600" dirty="0" smtClean="0">
                <a:solidFill>
                  <a:schemeClr val="accent1">
                    <a:lumMod val="75000"/>
                  </a:schemeClr>
                </a:solidFill>
                <a:latin typeface="Futura Bk"/>
              </a:rPr>
              <a:t>New York City Certified M-WBE </a:t>
            </a:r>
          </a:p>
          <a:p>
            <a:pPr lvl="2">
              <a:defRPr/>
            </a:pPr>
            <a:r>
              <a:rPr lang="en-US" altLang="en-US" sz="2000" b="1" dirty="0" smtClean="0">
                <a:solidFill>
                  <a:schemeClr val="tx1"/>
                </a:solidFill>
                <a:latin typeface="Futura Bk"/>
              </a:rPr>
              <a:t>Participation counts towards RFP goal </a:t>
            </a:r>
          </a:p>
          <a:p>
            <a:pPr lvl="3">
              <a:defRPr/>
            </a:pPr>
            <a:r>
              <a:rPr lang="en-US" altLang="en-US" sz="1600" dirty="0" smtClean="0">
                <a:solidFill>
                  <a:schemeClr val="tx1"/>
                </a:solidFill>
                <a:latin typeface="Futura Bk"/>
              </a:rPr>
              <a:t>(Schedule B: Part II: M/WBE Participation Plan)</a:t>
            </a:r>
          </a:p>
          <a:p>
            <a:pPr marL="574675" lvl="2" indent="0">
              <a:buFont typeface="Times" pitchFamily="18" charset="0"/>
              <a:buNone/>
              <a:defRPr/>
            </a:pPr>
            <a:endParaRPr lang="en-US" altLang="en-US" sz="100" u="sng" dirty="0" smtClean="0">
              <a:solidFill>
                <a:schemeClr val="tx1"/>
              </a:solidFill>
              <a:latin typeface="Futura Bk"/>
            </a:endParaRPr>
          </a:p>
          <a:p>
            <a:pPr lvl="1">
              <a:defRPr/>
            </a:pPr>
            <a:r>
              <a:rPr lang="en-US" altLang="en-US" sz="3600" dirty="0">
                <a:solidFill>
                  <a:schemeClr val="accent1">
                    <a:lumMod val="75000"/>
                  </a:schemeClr>
                </a:solidFill>
                <a:latin typeface="Futura Bk"/>
              </a:rPr>
              <a:t>For-profit (Non M/WBE)</a:t>
            </a:r>
          </a:p>
          <a:p>
            <a:pPr lvl="2">
              <a:defRPr/>
            </a:pPr>
            <a:r>
              <a:rPr lang="en-US" altLang="en-US" sz="1600" b="1" dirty="0" smtClean="0">
                <a:solidFill>
                  <a:schemeClr val="tx1"/>
                </a:solidFill>
                <a:latin typeface="Futura Bk"/>
              </a:rPr>
              <a:t>Meet the Participation Goal </a:t>
            </a:r>
          </a:p>
          <a:p>
            <a:pPr lvl="3">
              <a:defRPr/>
            </a:pPr>
            <a:r>
              <a:rPr lang="en-US" altLang="en-US" sz="1200" dirty="0" smtClean="0">
                <a:solidFill>
                  <a:schemeClr val="tx1"/>
                </a:solidFill>
                <a:latin typeface="Futura Bk"/>
              </a:rPr>
              <a:t>(Schedule B: </a:t>
            </a:r>
            <a:r>
              <a:rPr lang="en-US" altLang="en-US" sz="1200" dirty="0">
                <a:solidFill>
                  <a:schemeClr val="tx1"/>
                </a:solidFill>
                <a:latin typeface="Futura Bk"/>
              </a:rPr>
              <a:t>Part II: M/WBE Participation </a:t>
            </a:r>
            <a:r>
              <a:rPr lang="en-US" altLang="en-US" sz="1200" dirty="0" smtClean="0">
                <a:solidFill>
                  <a:schemeClr val="tx1"/>
                </a:solidFill>
                <a:latin typeface="Futura Bk"/>
              </a:rPr>
              <a:t>Plan)</a:t>
            </a:r>
          </a:p>
          <a:p>
            <a:pPr marL="914400" lvl="2" indent="0">
              <a:buNone/>
              <a:defRPr/>
            </a:pPr>
            <a:r>
              <a:rPr lang="en-US" altLang="en-US" sz="1600" dirty="0" smtClean="0">
                <a:solidFill>
                  <a:schemeClr val="tx1"/>
                </a:solidFill>
                <a:latin typeface="Futura Bk"/>
              </a:rPr>
              <a:t>		-or-</a:t>
            </a:r>
            <a:endParaRPr lang="en-US" altLang="en-US" sz="1600" dirty="0">
              <a:solidFill>
                <a:schemeClr val="tx1"/>
              </a:solidFill>
              <a:latin typeface="Futura Bk"/>
            </a:endParaRPr>
          </a:p>
          <a:p>
            <a:pPr lvl="2">
              <a:defRPr/>
            </a:pPr>
            <a:r>
              <a:rPr lang="en-US" altLang="en-US" sz="1600" b="1" dirty="0" smtClean="0">
                <a:solidFill>
                  <a:schemeClr val="tx1"/>
                </a:solidFill>
                <a:latin typeface="Futura Bk"/>
              </a:rPr>
              <a:t>Request a Partial Waiver </a:t>
            </a:r>
          </a:p>
          <a:p>
            <a:pPr lvl="3">
              <a:defRPr/>
            </a:pPr>
            <a:r>
              <a:rPr lang="en-US" altLang="en-US" sz="1200" dirty="0" smtClean="0">
                <a:solidFill>
                  <a:schemeClr val="tx1"/>
                </a:solidFill>
                <a:latin typeface="Futura Bk"/>
              </a:rPr>
              <a:t>(Schedule </a:t>
            </a:r>
            <a:r>
              <a:rPr lang="en-US" altLang="en-US" sz="1200" dirty="0">
                <a:solidFill>
                  <a:schemeClr val="tx1"/>
                </a:solidFill>
                <a:latin typeface="Futura Bk"/>
              </a:rPr>
              <a:t>B: Part II: M/WBE Participation </a:t>
            </a:r>
            <a:r>
              <a:rPr lang="en-US" altLang="en-US" sz="1200" dirty="0" smtClean="0">
                <a:solidFill>
                  <a:schemeClr val="tx1"/>
                </a:solidFill>
                <a:latin typeface="Futura Bk"/>
              </a:rPr>
              <a:t>Plan and Part III- Request for Waiver of M/WBE Participation Requirement)</a:t>
            </a:r>
            <a:endParaRPr lang="en-US" altLang="en-US" sz="1200" dirty="0">
              <a:solidFill>
                <a:schemeClr val="tx1"/>
              </a:solidFill>
              <a:latin typeface="Futura Bk"/>
            </a:endParaRPr>
          </a:p>
          <a:p>
            <a:pPr marL="914400" lvl="2" indent="0">
              <a:buNone/>
              <a:defRPr/>
            </a:pPr>
            <a:r>
              <a:rPr lang="en-US" altLang="en-US" sz="1600" dirty="0">
                <a:solidFill>
                  <a:schemeClr val="tx1"/>
                </a:solidFill>
                <a:latin typeface="Futura Bk"/>
              </a:rPr>
              <a:t>		-or-</a:t>
            </a:r>
          </a:p>
          <a:p>
            <a:pPr lvl="2">
              <a:defRPr/>
            </a:pPr>
            <a:r>
              <a:rPr lang="en-US" altLang="en-US" sz="1600" b="1" dirty="0" smtClean="0">
                <a:solidFill>
                  <a:schemeClr val="tx1"/>
                </a:solidFill>
                <a:latin typeface="Futura Bk"/>
              </a:rPr>
              <a:t>Full Waiver </a:t>
            </a:r>
          </a:p>
          <a:p>
            <a:pPr lvl="3">
              <a:defRPr/>
            </a:pPr>
            <a:r>
              <a:rPr lang="en-US" altLang="en-US" sz="1200" dirty="0" smtClean="0">
                <a:solidFill>
                  <a:schemeClr val="tx1"/>
                </a:solidFill>
                <a:latin typeface="Futura Bk"/>
              </a:rPr>
              <a:t>(Schedule </a:t>
            </a:r>
            <a:r>
              <a:rPr lang="en-US" altLang="en-US" sz="1200" dirty="0">
                <a:solidFill>
                  <a:schemeClr val="tx1"/>
                </a:solidFill>
                <a:latin typeface="Futura Bk"/>
              </a:rPr>
              <a:t>B: Part III- Request for Waiver of M/WBE Participation </a:t>
            </a:r>
            <a:r>
              <a:rPr lang="en-US" altLang="en-US" sz="1200" dirty="0" smtClean="0">
                <a:solidFill>
                  <a:schemeClr val="tx1"/>
                </a:solidFill>
                <a:latin typeface="Futura Bk"/>
              </a:rPr>
              <a:t>Requirement)</a:t>
            </a:r>
            <a:endParaRPr lang="en-US" altLang="en-US" sz="1200" dirty="0">
              <a:solidFill>
                <a:schemeClr val="tx1"/>
              </a:solidFill>
              <a:latin typeface="Futura Bk"/>
            </a:endParaRPr>
          </a:p>
          <a:p>
            <a:pPr marL="2743200" lvl="6" indent="0">
              <a:buNone/>
              <a:defRPr/>
            </a:pPr>
            <a:endParaRPr lang="en-US" altLang="en-US" sz="400" dirty="0">
              <a:solidFill>
                <a:schemeClr val="tx1"/>
              </a:solidFill>
              <a:latin typeface="Futura Bk"/>
            </a:endParaRPr>
          </a:p>
          <a:p>
            <a:pPr lvl="1">
              <a:defRPr/>
            </a:pPr>
            <a:r>
              <a:rPr lang="en-US" altLang="en-US" sz="3600" dirty="0" smtClean="0">
                <a:solidFill>
                  <a:schemeClr val="accent1">
                    <a:lumMod val="75000"/>
                  </a:schemeClr>
                </a:solidFill>
                <a:latin typeface="Futura Bk"/>
              </a:rPr>
              <a:t>Non-profit</a:t>
            </a:r>
            <a:endParaRPr lang="en-US" altLang="en-US" sz="3600" dirty="0">
              <a:solidFill>
                <a:schemeClr val="accent1">
                  <a:lumMod val="75000"/>
                </a:schemeClr>
              </a:solidFill>
              <a:latin typeface="Futura Bk"/>
            </a:endParaRPr>
          </a:p>
          <a:p>
            <a:pPr lvl="2">
              <a:defRPr/>
            </a:pPr>
            <a:r>
              <a:rPr lang="en-US" altLang="en-US" sz="1600" b="1" dirty="0" smtClean="0">
                <a:solidFill>
                  <a:schemeClr val="tx1"/>
                </a:solidFill>
                <a:latin typeface="Futura Bk"/>
              </a:rPr>
              <a:t>Schedule B not </a:t>
            </a:r>
            <a:r>
              <a:rPr lang="en-US" altLang="en-US" sz="1600" b="1" dirty="0">
                <a:solidFill>
                  <a:schemeClr val="tx1"/>
                </a:solidFill>
                <a:latin typeface="Futura Bk"/>
              </a:rPr>
              <a:t>applicable 	</a:t>
            </a:r>
            <a:endParaRPr lang="en-US" altLang="en-US" sz="1600" b="1" dirty="0" smtClean="0">
              <a:solidFill>
                <a:schemeClr val="tx1"/>
              </a:solidFill>
              <a:latin typeface="Futura Bk"/>
            </a:endParaRPr>
          </a:p>
          <a:p>
            <a:pPr lvl="3">
              <a:defRPr/>
            </a:pPr>
            <a:r>
              <a:rPr lang="en-US" altLang="en-US" sz="1200" dirty="0">
                <a:solidFill>
                  <a:schemeClr val="tx1"/>
                </a:solidFill>
                <a:latin typeface="Futura Bk"/>
              </a:rPr>
              <a:t>Must upload 501c3 at time of proposal submission</a:t>
            </a:r>
          </a:p>
        </p:txBody>
      </p:sp>
    </p:spTree>
    <p:extLst>
      <p:ext uri="{BB962C8B-B14F-4D97-AF65-F5344CB8AC3E}">
        <p14:creationId xmlns:p14="http://schemas.microsoft.com/office/powerpoint/2010/main" val="2369032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pPr algn="ctr"/>
            <a:r>
              <a:rPr lang="en-US" altLang="en-US" dirty="0">
                <a:solidFill>
                  <a:schemeClr val="bg1"/>
                </a:solidFill>
              </a:rPr>
              <a:t>Partial and Full Waiver Requests</a:t>
            </a:r>
          </a:p>
        </p:txBody>
      </p:sp>
      <p:sp>
        <p:nvSpPr>
          <p:cNvPr id="8195" name="Content Placeholder 2"/>
          <p:cNvSpPr>
            <a:spLocks noGrp="1"/>
          </p:cNvSpPr>
          <p:nvPr>
            <p:ph idx="1"/>
          </p:nvPr>
        </p:nvSpPr>
        <p:spPr>
          <a:xfrm>
            <a:off x="457200" y="1600200"/>
            <a:ext cx="8229600" cy="4648200"/>
          </a:xfrm>
        </p:spPr>
        <p:txBody>
          <a:bodyPr>
            <a:normAutofit/>
          </a:bodyPr>
          <a:lstStyle/>
          <a:p>
            <a:pPr lvl="1">
              <a:defRPr/>
            </a:pPr>
            <a:r>
              <a:rPr lang="en-US" altLang="en-US" sz="3300" dirty="0">
                <a:solidFill>
                  <a:schemeClr val="accent1">
                    <a:lumMod val="75000"/>
                  </a:schemeClr>
                </a:solidFill>
                <a:latin typeface="Futura Bk"/>
              </a:rPr>
              <a:t>Partial Waivers </a:t>
            </a:r>
          </a:p>
          <a:p>
            <a:pPr lvl="2">
              <a:defRPr/>
            </a:pPr>
            <a:r>
              <a:rPr lang="en-US" altLang="en-US" sz="2000" dirty="0" smtClean="0">
                <a:solidFill>
                  <a:schemeClr val="tx1"/>
                </a:solidFill>
                <a:latin typeface="Futura Bk"/>
              </a:rPr>
              <a:t>Approval must be obtained </a:t>
            </a:r>
            <a:r>
              <a:rPr lang="en-US" altLang="en-US" sz="2000" b="1" u="sng" dirty="0" smtClean="0">
                <a:solidFill>
                  <a:schemeClr val="tx1"/>
                </a:solidFill>
                <a:latin typeface="Futura Bk"/>
              </a:rPr>
              <a:t>prior</a:t>
            </a:r>
            <a:r>
              <a:rPr lang="en-US" altLang="en-US" sz="2000" dirty="0" smtClean="0">
                <a:solidFill>
                  <a:schemeClr val="tx1"/>
                </a:solidFill>
                <a:latin typeface="Futura Bk"/>
              </a:rPr>
              <a:t> to proposal submission</a:t>
            </a:r>
          </a:p>
          <a:p>
            <a:pPr lvl="3">
              <a:defRPr/>
            </a:pPr>
            <a:r>
              <a:rPr lang="en-US" altLang="en-US" sz="1600" dirty="0">
                <a:solidFill>
                  <a:schemeClr val="tx1"/>
                </a:solidFill>
                <a:latin typeface="Futura Bk"/>
              </a:rPr>
              <a:t>S</a:t>
            </a:r>
            <a:r>
              <a:rPr lang="en-US" altLang="en-US" sz="1600" dirty="0" smtClean="0">
                <a:solidFill>
                  <a:schemeClr val="tx1"/>
                </a:solidFill>
                <a:latin typeface="Futura Bk"/>
              </a:rPr>
              <a:t>ubmit </a:t>
            </a:r>
            <a:r>
              <a:rPr lang="en-US" altLang="en-US" sz="1600" dirty="0">
                <a:solidFill>
                  <a:schemeClr val="tx1"/>
                </a:solidFill>
                <a:latin typeface="Futura Bk"/>
              </a:rPr>
              <a:t>Part </a:t>
            </a:r>
            <a:r>
              <a:rPr lang="en-US" altLang="en-US" sz="1600" dirty="0" smtClean="0">
                <a:solidFill>
                  <a:schemeClr val="tx1"/>
                </a:solidFill>
                <a:latin typeface="Futura Bk"/>
              </a:rPr>
              <a:t>III </a:t>
            </a:r>
            <a:r>
              <a:rPr lang="en-US" altLang="en-US" sz="1600" dirty="0">
                <a:solidFill>
                  <a:schemeClr val="tx1"/>
                </a:solidFill>
                <a:latin typeface="Futura Bk"/>
              </a:rPr>
              <a:t>of Schedule B to DYCD for </a:t>
            </a:r>
            <a:r>
              <a:rPr lang="en-US" altLang="en-US" sz="1600" dirty="0" smtClean="0">
                <a:solidFill>
                  <a:schemeClr val="tx1"/>
                </a:solidFill>
                <a:latin typeface="Futura Bk"/>
              </a:rPr>
              <a:t>approval </a:t>
            </a:r>
            <a:r>
              <a:rPr lang="en-US" altLang="en-US" sz="1600" dirty="0">
                <a:solidFill>
                  <a:schemeClr val="tx1"/>
                </a:solidFill>
                <a:latin typeface="Futura Bk"/>
              </a:rPr>
              <a:t>no later than </a:t>
            </a:r>
            <a:r>
              <a:rPr lang="en-US" altLang="en-US" sz="1500" b="1" dirty="0" smtClean="0">
                <a:solidFill>
                  <a:schemeClr val="tx1"/>
                </a:solidFill>
                <a:latin typeface="Futura Bk"/>
              </a:rPr>
              <a:t>March 8, 2017 to</a:t>
            </a:r>
            <a:r>
              <a:rPr lang="en-US" altLang="en-US" sz="1500" dirty="0" smtClean="0">
                <a:solidFill>
                  <a:schemeClr val="tx1"/>
                </a:solidFill>
                <a:latin typeface="Futura Bk"/>
              </a:rPr>
              <a:t> </a:t>
            </a:r>
            <a:r>
              <a:rPr lang="en-US" altLang="en-US" sz="1500" dirty="0" smtClean="0">
                <a:solidFill>
                  <a:schemeClr val="tx1"/>
                </a:solidFill>
                <a:latin typeface="Futura Bk"/>
                <a:hlinkClick r:id="rId2"/>
              </a:rPr>
              <a:t>Referguson@dycd.nyc.gov</a:t>
            </a:r>
            <a:r>
              <a:rPr lang="en-US" altLang="en-US" sz="1500" dirty="0" smtClean="0">
                <a:solidFill>
                  <a:schemeClr val="tx1"/>
                </a:solidFill>
                <a:latin typeface="Futura Bk"/>
              </a:rPr>
              <a:t> </a:t>
            </a:r>
          </a:p>
          <a:p>
            <a:pPr lvl="3">
              <a:defRPr/>
            </a:pPr>
            <a:r>
              <a:rPr lang="en-US" altLang="en-US" sz="1600" dirty="0">
                <a:solidFill>
                  <a:schemeClr val="tx1"/>
                </a:solidFill>
                <a:latin typeface="Futura Bk"/>
              </a:rPr>
              <a:t>Part II along with your approved waiver form (Part III) must be submitted with your proposal in the HHS Accelerator system</a:t>
            </a:r>
          </a:p>
          <a:p>
            <a:pPr lvl="1">
              <a:defRPr/>
            </a:pPr>
            <a:r>
              <a:rPr lang="en-US" altLang="en-US" sz="3300" dirty="0">
                <a:solidFill>
                  <a:schemeClr val="accent1">
                    <a:lumMod val="75000"/>
                  </a:schemeClr>
                </a:solidFill>
                <a:latin typeface="Futura Bk"/>
              </a:rPr>
              <a:t>Full waivers </a:t>
            </a:r>
          </a:p>
          <a:p>
            <a:pPr lvl="2">
              <a:defRPr/>
            </a:pPr>
            <a:r>
              <a:rPr lang="en-US" altLang="en-US" sz="2000" dirty="0">
                <a:solidFill>
                  <a:schemeClr val="tx1"/>
                </a:solidFill>
                <a:latin typeface="Futura Bk"/>
              </a:rPr>
              <a:t>Approval must be obtained </a:t>
            </a:r>
            <a:r>
              <a:rPr lang="en-US" altLang="en-US" sz="2000" b="1" u="sng" dirty="0">
                <a:solidFill>
                  <a:schemeClr val="tx1"/>
                </a:solidFill>
                <a:latin typeface="Futura Bk"/>
              </a:rPr>
              <a:t>prior</a:t>
            </a:r>
            <a:r>
              <a:rPr lang="en-US" altLang="en-US" sz="2000" dirty="0">
                <a:solidFill>
                  <a:schemeClr val="tx1"/>
                </a:solidFill>
                <a:latin typeface="Futura Bk"/>
              </a:rPr>
              <a:t> to proposal submission</a:t>
            </a:r>
          </a:p>
          <a:p>
            <a:pPr lvl="3">
              <a:defRPr/>
            </a:pPr>
            <a:r>
              <a:rPr lang="en-US" altLang="en-US" sz="1600" dirty="0">
                <a:solidFill>
                  <a:schemeClr val="tx1"/>
                </a:solidFill>
                <a:latin typeface="Futura Bk"/>
              </a:rPr>
              <a:t>Submit Part III of Schedule B to DYCD for approval no later than </a:t>
            </a:r>
            <a:r>
              <a:rPr lang="en-US" altLang="en-US" sz="1500" b="1" dirty="0">
                <a:solidFill>
                  <a:schemeClr val="tx1"/>
                </a:solidFill>
                <a:latin typeface="Futura Bk"/>
              </a:rPr>
              <a:t>March 8, 2017 to</a:t>
            </a:r>
            <a:r>
              <a:rPr lang="en-US" altLang="en-US" sz="1500" dirty="0">
                <a:solidFill>
                  <a:schemeClr val="tx1"/>
                </a:solidFill>
                <a:latin typeface="Futura Bk"/>
              </a:rPr>
              <a:t> </a:t>
            </a:r>
            <a:r>
              <a:rPr lang="en-US" altLang="en-US" sz="1500" dirty="0">
                <a:solidFill>
                  <a:schemeClr val="tx1"/>
                </a:solidFill>
                <a:latin typeface="Futura Bk"/>
                <a:hlinkClick r:id="rId2"/>
              </a:rPr>
              <a:t>Referguson@dycd.nyc.gov</a:t>
            </a:r>
            <a:r>
              <a:rPr lang="en-US" altLang="en-US" sz="1500" dirty="0">
                <a:solidFill>
                  <a:schemeClr val="tx1"/>
                </a:solidFill>
                <a:latin typeface="Futura Bk"/>
              </a:rPr>
              <a:t> </a:t>
            </a:r>
          </a:p>
          <a:p>
            <a:pPr lvl="3">
              <a:defRPr/>
            </a:pPr>
            <a:r>
              <a:rPr lang="en-US" altLang="en-US" sz="1600" dirty="0" smtClean="0">
                <a:solidFill>
                  <a:schemeClr val="tx1"/>
                </a:solidFill>
                <a:latin typeface="Futura Bk"/>
              </a:rPr>
              <a:t>Approved waiver form (Part III) must </a:t>
            </a:r>
            <a:r>
              <a:rPr lang="en-US" altLang="en-US" sz="1600" dirty="0">
                <a:solidFill>
                  <a:schemeClr val="tx1"/>
                </a:solidFill>
                <a:latin typeface="Futura Bk"/>
              </a:rPr>
              <a:t>be submitted with your proposal in the HHS Accelerator system</a:t>
            </a:r>
          </a:p>
          <a:p>
            <a:pPr lvl="2">
              <a:defRPr/>
            </a:pPr>
            <a:endParaRPr lang="en-US" altLang="en-US" sz="1500" dirty="0" smtClean="0">
              <a:solidFill>
                <a:schemeClr val="tx1"/>
              </a:solidFill>
              <a:latin typeface="Futura Bk"/>
            </a:endParaRPr>
          </a:p>
          <a:p>
            <a:pPr marL="914400" lvl="2" indent="0">
              <a:buNone/>
              <a:defRPr/>
            </a:pPr>
            <a:endParaRPr lang="en-US" altLang="en-US" sz="1500" dirty="0">
              <a:solidFill>
                <a:schemeClr val="tx1"/>
              </a:solidFill>
              <a:latin typeface="Futura Bk"/>
            </a:endParaRPr>
          </a:p>
          <a:p>
            <a:pPr lvl="2">
              <a:defRPr/>
            </a:pPr>
            <a:endParaRPr lang="en-US" altLang="en-US" sz="1500" dirty="0" smtClean="0">
              <a:solidFill>
                <a:schemeClr val="tx1"/>
              </a:solidFill>
              <a:latin typeface="Futura Bk"/>
            </a:endParaRPr>
          </a:p>
        </p:txBody>
      </p:sp>
      <p:sp>
        <p:nvSpPr>
          <p:cNvPr id="4" name="Slide Number Placeholder 3"/>
          <p:cNvSpPr>
            <a:spLocks noGrp="1"/>
          </p:cNvSpPr>
          <p:nvPr>
            <p:ph type="sldNum" sz="quarter" idx="12"/>
          </p:nvPr>
        </p:nvSpPr>
        <p:spPr/>
        <p:txBody>
          <a:bodyPr/>
          <a:lstStyle/>
          <a:p>
            <a:pPr>
              <a:defRPr/>
            </a:pPr>
            <a:fld id="{A5764B47-8E81-4030-ADC1-3169707DDE17}" type="slidenum">
              <a:rPr lang="en-US" altLang="en-US" smtClean="0"/>
              <a:pPr>
                <a:defRPr/>
              </a:pPr>
              <a:t>6</a:t>
            </a:fld>
            <a:endParaRPr lang="en-US" altLang="en-US"/>
          </a:p>
        </p:txBody>
      </p:sp>
    </p:spTree>
    <p:extLst>
      <p:ext uri="{BB962C8B-B14F-4D97-AF65-F5344CB8AC3E}">
        <p14:creationId xmlns:p14="http://schemas.microsoft.com/office/powerpoint/2010/main" val="4027863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30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8</a:t>
            </a:fld>
            <a:endParaRPr lang="en-US" dirty="0">
              <a:solidFill>
                <a:prstClr val="white"/>
              </a:solidFill>
            </a:endParaRPr>
          </a:p>
        </p:txBody>
      </p:sp>
      <p:sp>
        <p:nvSpPr>
          <p:cNvPr id="3" name="Subtitle 2"/>
          <p:cNvSpPr>
            <a:spLocks noGrp="1"/>
          </p:cNvSpPr>
          <p:nvPr>
            <p:ph type="subTitle" idx="1"/>
          </p:nvPr>
        </p:nvSpPr>
        <p:spPr/>
        <p:txBody>
          <a:bodyPr/>
          <a:lstStyle/>
          <a:p>
            <a:r>
              <a:rPr lang="en-US" dirty="0"/>
              <a:t>PROPOSING IN HHS ACCELERATOR</a:t>
            </a:r>
          </a:p>
        </p:txBody>
      </p:sp>
      <p:sp>
        <p:nvSpPr>
          <p:cNvPr id="6" name="Content Placeholder 5"/>
          <p:cNvSpPr>
            <a:spLocks noGrp="1"/>
          </p:cNvSpPr>
          <p:nvPr>
            <p:ph sz="quarter" idx="13"/>
          </p:nvPr>
        </p:nvSpPr>
        <p:spPr/>
        <p:txBody>
          <a:bodyPr/>
          <a:lstStyle/>
          <a:p>
            <a:r>
              <a:rPr lang="en-US" dirty="0"/>
              <a:t>The HHS Accelerator System was launched to simplify and improve the competitive contract process for Health and Human Service providers.</a:t>
            </a:r>
          </a:p>
          <a:p>
            <a:endParaRPr lang="en-US" dirty="0"/>
          </a:p>
        </p:txBody>
      </p:sp>
      <p:sp>
        <p:nvSpPr>
          <p:cNvPr id="5" name="Rectangle 4"/>
          <p:cNvSpPr/>
          <p:nvPr/>
        </p:nvSpPr>
        <p:spPr>
          <a:xfrm>
            <a:off x="4876800" y="2364903"/>
            <a:ext cx="3886200" cy="3502497"/>
          </a:xfrm>
          <a:prstGeom prst="rect">
            <a:avLst/>
          </a:prstGeom>
        </p:spPr>
        <p:txBody>
          <a:bodyPr wrap="square">
            <a:spAutoFit/>
          </a:bodyPr>
          <a:lstStyle/>
          <a:p>
            <a:pPr marL="285750" indent="-28575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Agencies publish all Request for Proposals (RFP) Documents in the HHS Accelerator System. </a:t>
            </a:r>
          </a:p>
          <a:p>
            <a:pPr marL="285750" indent="-28575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indent="-28575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Prequalified providers approved for relevant Services are “Eligible to Propose” and can submit proposal(s) after RFPs are released.</a:t>
            </a:r>
          </a:p>
          <a:p>
            <a:pPr marL="285750" indent="-28575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indent="-285750" fontAlgn="base">
              <a:spcBef>
                <a:spcPct val="20000"/>
              </a:spcBef>
              <a:spcAft>
                <a:spcPct val="0"/>
              </a:spcAft>
              <a:buFont typeface="Arial" panose="020B0604020202020204" pitchFamily="34" charset="0"/>
              <a:buChar char="•"/>
            </a:pPr>
            <a:r>
              <a:rPr lang="en-US" sz="1600" u="sng" dirty="0">
                <a:solidFill>
                  <a:srgbClr val="333333"/>
                </a:solidFill>
                <a:latin typeface="Franklin Gothic Medium" panose="020B0603020102020204" pitchFamily="34" charset="0"/>
              </a:rPr>
              <a:t>Providers must submit proposals through the HHS Accelerator System by the proposal due date and time (2 pm).</a:t>
            </a:r>
          </a:p>
          <a:p>
            <a:pPr fontAlgn="base">
              <a:spcBef>
                <a:spcPct val="20000"/>
              </a:spcBef>
              <a:spcAft>
                <a:spcPct val="0"/>
              </a:spcAft>
            </a:pPr>
            <a:endParaRPr lang="en-US" sz="1400" u="sng" dirty="0">
              <a:solidFill>
                <a:srgbClr val="333333"/>
              </a:solidFill>
              <a:latin typeface="Franklin Gothic Medium" panose="020B06030201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152" r="5916"/>
          <a:stretch/>
        </p:blipFill>
        <p:spPr>
          <a:xfrm>
            <a:off x="685800" y="2369216"/>
            <a:ext cx="3962400" cy="3117184"/>
          </a:xfrm>
          <a:prstGeom prst="rect">
            <a:avLst/>
          </a:prstGeom>
          <a:ln w="12700">
            <a:solidFill>
              <a:srgbClr val="7F7F7F"/>
            </a:solidFill>
          </a:ln>
          <a:effectLst>
            <a:outerShdw blurRad="50800" dist="50800" dir="8100000" algn="tr" rotWithShape="0">
              <a:prstClr val="black">
                <a:alpha val="37000"/>
              </a:prstClr>
            </a:outerShdw>
          </a:effectLst>
        </p:spPr>
      </p:pic>
      <p:sp>
        <p:nvSpPr>
          <p:cNvPr id="8" name="TextBox 7"/>
          <p:cNvSpPr txBox="1"/>
          <p:nvPr/>
        </p:nvSpPr>
        <p:spPr>
          <a:xfrm>
            <a:off x="685800" y="5752981"/>
            <a:ext cx="4114800" cy="923330"/>
          </a:xfrm>
          <a:prstGeom prst="rect">
            <a:avLst/>
          </a:prstGeom>
          <a:noFill/>
        </p:spPr>
        <p:txBody>
          <a:bodyPr wrap="square" rtlCol="0">
            <a:spAutoFit/>
          </a:bodyPr>
          <a:lstStyle/>
          <a:p>
            <a:r>
              <a:rPr lang="en-US" dirty="0">
                <a:solidFill>
                  <a:srgbClr val="548DD4"/>
                </a:solidFill>
                <a:latin typeface="Franklin Gothic Demi" panose="020B0703020102020204" pitchFamily="34" charset="0"/>
              </a:rPr>
              <a:t>Need Help? </a:t>
            </a:r>
          </a:p>
          <a:p>
            <a:r>
              <a:rPr lang="en-US" dirty="0">
                <a:solidFill>
                  <a:prstClr val="black"/>
                </a:solidFill>
                <a:latin typeface="Franklin Gothic Book" panose="020B0503020102020204" pitchFamily="34" charset="0"/>
              </a:rPr>
              <a:t>Contact </a:t>
            </a:r>
            <a:r>
              <a:rPr lang="en-US" dirty="0">
                <a:solidFill>
                  <a:prstClr val="black"/>
                </a:solidFill>
                <a:latin typeface="Franklin Gothic Book" panose="020B0503020102020204" pitchFamily="34" charset="0"/>
                <a:hlinkClick r:id="rId3"/>
              </a:rPr>
              <a:t>info@hhsaccelerator.nyc.gov</a:t>
            </a:r>
            <a:endParaRPr lang="en-US" dirty="0">
              <a:solidFill>
                <a:prstClr val="black"/>
              </a:solidFill>
              <a:latin typeface="Franklin Gothic Book" panose="020B0503020102020204" pitchFamily="34" charset="0"/>
            </a:endParaRPr>
          </a:p>
          <a:p>
            <a:endParaRPr lang="en-US"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118541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4970"/>
          <a:stretch/>
        </p:blipFill>
        <p:spPr bwMode="auto">
          <a:xfrm>
            <a:off x="4664398" y="2819400"/>
            <a:ext cx="3200400" cy="3622571"/>
          </a:xfrm>
          <a:prstGeom prst="rect">
            <a:avLst/>
          </a:prstGeom>
          <a:noFill/>
          <a:ln w="12700">
            <a:solidFill>
              <a:schemeClr val="tx1">
                <a:lumMod val="50000"/>
                <a:lumOff val="50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024"/>
          <a:stretch/>
        </p:blipFill>
        <p:spPr bwMode="auto">
          <a:xfrm>
            <a:off x="320998" y="2819400"/>
            <a:ext cx="3200400" cy="3671061"/>
          </a:xfrm>
          <a:prstGeom prst="rect">
            <a:avLst/>
          </a:prstGeom>
          <a:noFill/>
          <a:ln w="12700">
            <a:solidFill>
              <a:schemeClr val="tx1">
                <a:lumMod val="50000"/>
                <a:lumOff val="50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9</a:t>
            </a:fld>
            <a:endParaRPr lang="en-US" dirty="0">
              <a:solidFill>
                <a:prstClr val="white"/>
              </a:solidFill>
            </a:endParaRPr>
          </a:p>
        </p:txBody>
      </p:sp>
      <p:sp>
        <p:nvSpPr>
          <p:cNvPr id="3" name="Subtitle 2"/>
          <p:cNvSpPr>
            <a:spLocks noGrp="1"/>
          </p:cNvSpPr>
          <p:nvPr>
            <p:ph type="subTitle" idx="1"/>
          </p:nvPr>
        </p:nvSpPr>
        <p:spPr/>
        <p:txBody>
          <a:bodyPr/>
          <a:lstStyle/>
          <a:p>
            <a:r>
              <a:rPr lang="en-US" dirty="0"/>
              <a:t>PREQUALIFICATION APPLICATION</a:t>
            </a:r>
          </a:p>
        </p:txBody>
      </p:sp>
      <p:sp>
        <p:nvSpPr>
          <p:cNvPr id="6" name="Content Placeholder 5"/>
          <p:cNvSpPr>
            <a:spLocks noGrp="1"/>
          </p:cNvSpPr>
          <p:nvPr>
            <p:ph sz="quarter" idx="14"/>
          </p:nvPr>
        </p:nvSpPr>
        <p:spPr>
          <a:xfrm>
            <a:off x="240308" y="1651445"/>
            <a:ext cx="3200400" cy="329755"/>
          </a:xfrm>
        </p:spPr>
        <p:txBody>
          <a:bodyPr/>
          <a:lstStyle/>
          <a:p>
            <a:r>
              <a:rPr lang="en-US" sz="1800" dirty="0"/>
              <a:t>Business Application</a:t>
            </a:r>
          </a:p>
          <a:p>
            <a:endParaRPr lang="en-US" dirty="0"/>
          </a:p>
        </p:txBody>
      </p:sp>
      <p:sp>
        <p:nvSpPr>
          <p:cNvPr id="7" name="Content Placeholder 6"/>
          <p:cNvSpPr>
            <a:spLocks noGrp="1"/>
          </p:cNvSpPr>
          <p:nvPr>
            <p:ph sz="quarter" idx="15"/>
          </p:nvPr>
        </p:nvSpPr>
        <p:spPr>
          <a:xfrm>
            <a:off x="228600" y="1978649"/>
            <a:ext cx="3200400" cy="473143"/>
          </a:xfrm>
        </p:spPr>
        <p:txBody>
          <a:bodyPr/>
          <a:lstStyle/>
          <a:p>
            <a:pPr marL="285750" indent="-285750">
              <a:buFont typeface="Arial" panose="020B0604020202020204" pitchFamily="34" charset="0"/>
              <a:buChar char="•"/>
            </a:pPr>
            <a:r>
              <a:rPr lang="en-US" sz="1300" dirty="0">
                <a:solidFill>
                  <a:srgbClr val="333333"/>
                </a:solidFill>
              </a:rPr>
              <a:t>Establish corporate identity</a:t>
            </a:r>
          </a:p>
          <a:p>
            <a:pPr marL="285750" indent="-285750">
              <a:buFont typeface="Arial" panose="020B0604020202020204" pitchFamily="34" charset="0"/>
              <a:buChar char="•"/>
            </a:pPr>
            <a:r>
              <a:rPr lang="en-US" sz="1300" dirty="0">
                <a:solidFill>
                  <a:srgbClr val="333333"/>
                </a:solidFill>
              </a:rPr>
              <a:t>Confirm annual regulatory filings</a:t>
            </a:r>
          </a:p>
          <a:p>
            <a:pPr marL="285750" indent="-285750">
              <a:buFont typeface="Arial" panose="020B0604020202020204" pitchFamily="34" charset="0"/>
              <a:buChar char="•"/>
            </a:pPr>
            <a:r>
              <a:rPr lang="en-US" sz="1300" dirty="0">
                <a:solidFill>
                  <a:srgbClr val="333333"/>
                </a:solidFill>
              </a:rPr>
              <a:t>Board structure and policies.</a:t>
            </a:r>
          </a:p>
          <a:p>
            <a:endParaRPr lang="en-US" dirty="0"/>
          </a:p>
        </p:txBody>
      </p:sp>
      <p:sp>
        <p:nvSpPr>
          <p:cNvPr id="10" name="Content Placeholder 9"/>
          <p:cNvSpPr>
            <a:spLocks noGrp="1"/>
          </p:cNvSpPr>
          <p:nvPr>
            <p:ph sz="quarter" idx="18"/>
          </p:nvPr>
        </p:nvSpPr>
        <p:spPr>
          <a:xfrm>
            <a:off x="4560372" y="1651445"/>
            <a:ext cx="3200400" cy="329755"/>
          </a:xfrm>
        </p:spPr>
        <p:txBody>
          <a:bodyPr/>
          <a:lstStyle/>
          <a:p>
            <a:r>
              <a:rPr lang="en-US" sz="1800" dirty="0"/>
              <a:t>Service Application</a:t>
            </a:r>
          </a:p>
          <a:p>
            <a:endParaRPr lang="en-US" dirty="0"/>
          </a:p>
        </p:txBody>
      </p:sp>
      <p:sp>
        <p:nvSpPr>
          <p:cNvPr id="11" name="Content Placeholder 10"/>
          <p:cNvSpPr>
            <a:spLocks noGrp="1"/>
          </p:cNvSpPr>
          <p:nvPr>
            <p:ph sz="quarter" idx="19"/>
          </p:nvPr>
        </p:nvSpPr>
        <p:spPr>
          <a:xfrm>
            <a:off x="4560372" y="1978649"/>
            <a:ext cx="3897828" cy="535951"/>
          </a:xfrm>
        </p:spPr>
        <p:txBody>
          <a:bodyPr/>
          <a:lstStyle/>
          <a:p>
            <a:pPr marL="171450" indent="-171450">
              <a:buFont typeface="Arial" panose="020B0604020202020204" pitchFamily="34" charset="0"/>
              <a:buChar char="•"/>
            </a:pPr>
            <a:r>
              <a:rPr lang="en-US" sz="1300" dirty="0">
                <a:solidFill>
                  <a:srgbClr val="333333"/>
                </a:solidFill>
              </a:rPr>
              <a:t>Browse and  search the Client and Community Services Catalog to select services</a:t>
            </a:r>
          </a:p>
          <a:p>
            <a:pPr marL="171450" indent="-171450">
              <a:buFont typeface="Arial" panose="020B0604020202020204" pitchFamily="34" charset="0"/>
              <a:buChar char="•"/>
            </a:pPr>
            <a:r>
              <a:rPr lang="en-US" sz="1300" dirty="0">
                <a:solidFill>
                  <a:srgbClr val="333333"/>
                </a:solidFill>
              </a:rPr>
              <a:t>Establish track record of service delivery.</a:t>
            </a:r>
          </a:p>
          <a:p>
            <a:endParaRPr lang="en-US" dirty="0"/>
          </a:p>
        </p:txBody>
      </p:sp>
      <p:sp>
        <p:nvSpPr>
          <p:cNvPr id="8" name="Content Placeholder 7"/>
          <p:cNvSpPr>
            <a:spLocks noGrp="1"/>
          </p:cNvSpPr>
          <p:nvPr>
            <p:ph sz="quarter" idx="16"/>
          </p:nvPr>
        </p:nvSpPr>
        <p:spPr>
          <a:xfrm>
            <a:off x="3749997" y="3529206"/>
            <a:ext cx="1050603" cy="978208"/>
          </a:xfrm>
        </p:spPr>
        <p:txBody>
          <a:bodyPr/>
          <a:lstStyle/>
          <a:p>
            <a:r>
              <a:rPr lang="en-US" sz="1300" dirty="0">
                <a:solidFill>
                  <a:srgbClr val="333333"/>
                </a:solidFill>
              </a:rPr>
              <a:t>Box turns blue to indicate </a:t>
            </a:r>
            <a:br>
              <a:rPr lang="en-US" sz="1300" dirty="0">
                <a:solidFill>
                  <a:srgbClr val="333333"/>
                </a:solidFill>
              </a:rPr>
            </a:br>
            <a:r>
              <a:rPr lang="en-US" sz="1300" dirty="0">
                <a:solidFill>
                  <a:srgbClr val="333333"/>
                </a:solidFill>
              </a:rPr>
              <a:t>completion.</a:t>
            </a:r>
          </a:p>
          <a:p>
            <a:endParaRPr lang="en-US" sz="1200" dirty="0">
              <a:solidFill>
                <a:srgbClr val="333333"/>
              </a:solidFill>
            </a:endParaRPr>
          </a:p>
        </p:txBody>
      </p:sp>
      <p:sp>
        <p:nvSpPr>
          <p:cNvPr id="12" name="Content Placeholder 11"/>
          <p:cNvSpPr>
            <a:spLocks noGrp="1"/>
          </p:cNvSpPr>
          <p:nvPr>
            <p:ph sz="quarter" idx="20"/>
          </p:nvPr>
        </p:nvSpPr>
        <p:spPr>
          <a:xfrm>
            <a:off x="7934325" y="4812214"/>
            <a:ext cx="1219200" cy="1676400"/>
          </a:xfrm>
        </p:spPr>
        <p:txBody>
          <a:bodyPr/>
          <a:lstStyle/>
          <a:p>
            <a:r>
              <a:rPr lang="en-US" sz="1300" dirty="0">
                <a:solidFill>
                  <a:srgbClr val="333333"/>
                </a:solidFill>
              </a:rPr>
              <a:t>Options to demonstrate </a:t>
            </a:r>
            <a:br>
              <a:rPr lang="en-US" sz="1300" dirty="0">
                <a:solidFill>
                  <a:srgbClr val="333333"/>
                </a:solidFill>
              </a:rPr>
            </a:br>
            <a:r>
              <a:rPr lang="en-US" sz="1300" dirty="0">
                <a:solidFill>
                  <a:srgbClr val="333333"/>
                </a:solidFill>
              </a:rPr>
              <a:t>service record:</a:t>
            </a:r>
          </a:p>
          <a:p>
            <a:pPr marL="171450" lvl="1" indent="-171450">
              <a:buFont typeface="Arial" panose="020B0604020202020204" pitchFamily="34" charset="0"/>
              <a:buChar char="•"/>
            </a:pPr>
            <a:r>
              <a:rPr lang="en-US" sz="1300" dirty="0">
                <a:solidFill>
                  <a:srgbClr val="333333"/>
                </a:solidFill>
                <a:latin typeface="Franklin Gothic Book" panose="020B0503020102020204" pitchFamily="34" charset="0"/>
              </a:rPr>
              <a:t>Contract/</a:t>
            </a:r>
            <a:br>
              <a:rPr lang="en-US" sz="1300" dirty="0">
                <a:solidFill>
                  <a:srgbClr val="333333"/>
                </a:solidFill>
                <a:latin typeface="Franklin Gothic Book" panose="020B0503020102020204" pitchFamily="34" charset="0"/>
              </a:rPr>
            </a:br>
            <a:r>
              <a:rPr lang="en-US" sz="1300" dirty="0">
                <a:solidFill>
                  <a:srgbClr val="333333"/>
                </a:solidFill>
                <a:latin typeface="Franklin Gothic Book" panose="020B0503020102020204" pitchFamily="34" charset="0"/>
              </a:rPr>
              <a:t>Grant</a:t>
            </a:r>
          </a:p>
          <a:p>
            <a:pPr marL="171450" lvl="1" indent="-171450">
              <a:buFont typeface="Arial" panose="020B0604020202020204" pitchFamily="34" charset="0"/>
              <a:buChar char="•"/>
            </a:pPr>
            <a:r>
              <a:rPr lang="en-US" sz="1300" dirty="0">
                <a:solidFill>
                  <a:srgbClr val="333333"/>
                </a:solidFill>
                <a:latin typeface="Franklin Gothic Book" panose="020B0503020102020204" pitchFamily="34" charset="0"/>
              </a:rPr>
              <a:t>Key Staff Resume</a:t>
            </a:r>
          </a:p>
          <a:p>
            <a:pPr marL="171450" lvl="1" indent="-171450">
              <a:buFont typeface="Arial" panose="020B0604020202020204" pitchFamily="34" charset="0"/>
              <a:buChar char="•"/>
            </a:pPr>
            <a:r>
              <a:rPr lang="en-US" sz="1300" dirty="0">
                <a:solidFill>
                  <a:srgbClr val="333333"/>
                </a:solidFill>
                <a:latin typeface="Franklin Gothic Book" panose="020B0503020102020204" pitchFamily="34" charset="0"/>
              </a:rPr>
              <a:t>Statement.</a:t>
            </a:r>
          </a:p>
        </p:txBody>
      </p:sp>
      <p:cxnSp>
        <p:nvCxnSpPr>
          <p:cNvPr id="38" name="Straight Arrow Connector 37"/>
          <p:cNvCxnSpPr/>
          <p:nvPr/>
        </p:nvCxnSpPr>
        <p:spPr>
          <a:xfrm>
            <a:off x="930752" y="3705676"/>
            <a:ext cx="2704823" cy="0"/>
          </a:xfrm>
          <a:prstGeom prst="straightConnector1">
            <a:avLst/>
          </a:prstGeom>
          <a:ln w="50800">
            <a:solidFill>
              <a:srgbClr val="972569"/>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sp>
        <p:nvSpPr>
          <p:cNvPr id="53" name="Content Placeholder 7"/>
          <p:cNvSpPr>
            <a:spLocks noGrp="1"/>
          </p:cNvSpPr>
          <p:nvPr>
            <p:ph sz="quarter" idx="16"/>
          </p:nvPr>
        </p:nvSpPr>
        <p:spPr>
          <a:xfrm>
            <a:off x="3664273" y="5117014"/>
            <a:ext cx="990600" cy="762000"/>
          </a:xfrm>
        </p:spPr>
        <p:txBody>
          <a:bodyPr/>
          <a:lstStyle/>
          <a:p>
            <a:r>
              <a:rPr lang="en-US" sz="1300" dirty="0">
                <a:solidFill>
                  <a:srgbClr val="FF0000"/>
                </a:solidFill>
              </a:rPr>
              <a:t>*</a:t>
            </a:r>
            <a:r>
              <a:rPr lang="en-US" sz="1300" dirty="0">
                <a:solidFill>
                  <a:srgbClr val="333333"/>
                </a:solidFill>
              </a:rPr>
              <a:t>Indicates required field.</a:t>
            </a:r>
          </a:p>
        </p:txBody>
      </p:sp>
      <p:cxnSp>
        <p:nvCxnSpPr>
          <p:cNvPr id="54" name="Straight Arrow Connector 53"/>
          <p:cNvCxnSpPr/>
          <p:nvPr/>
        </p:nvCxnSpPr>
        <p:spPr>
          <a:xfrm>
            <a:off x="1409578" y="5219826"/>
            <a:ext cx="2171578" cy="23645"/>
          </a:xfrm>
          <a:prstGeom prst="straightConnector1">
            <a:avLst/>
          </a:prstGeom>
          <a:ln w="50800">
            <a:solidFill>
              <a:srgbClr val="972569"/>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273998" y="4964614"/>
            <a:ext cx="2596256" cy="0"/>
          </a:xfrm>
          <a:prstGeom prst="straightConnector1">
            <a:avLst/>
          </a:prstGeom>
          <a:ln w="50800">
            <a:solidFill>
              <a:srgbClr val="972569"/>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sp>
        <p:nvSpPr>
          <p:cNvPr id="58" name="Content Placeholder 12"/>
          <p:cNvSpPr>
            <a:spLocks noGrp="1"/>
          </p:cNvSpPr>
          <p:nvPr>
            <p:ph sz="quarter" idx="13"/>
          </p:nvPr>
        </p:nvSpPr>
        <p:spPr>
          <a:xfrm>
            <a:off x="611504" y="819151"/>
            <a:ext cx="8532496" cy="476249"/>
          </a:xfrm>
        </p:spPr>
        <p:txBody>
          <a:bodyPr/>
          <a:lstStyle/>
          <a:p>
            <a:r>
              <a:rPr lang="en-US" dirty="0">
                <a:cs typeface="Arial" panose="020B0604020202020204" pitchFamily="34" charset="0"/>
              </a:rPr>
              <a:t>Eligibility is determined through a two-part prequalification Application.</a:t>
            </a:r>
          </a:p>
          <a:p>
            <a:endParaRPr lang="en-US" dirty="0"/>
          </a:p>
        </p:txBody>
      </p:sp>
      <p:sp>
        <p:nvSpPr>
          <p:cNvPr id="17" name="Rectangle 16"/>
          <p:cNvSpPr/>
          <p:nvPr/>
        </p:nvSpPr>
        <p:spPr>
          <a:xfrm>
            <a:off x="3505200" y="3551787"/>
            <a:ext cx="290464" cy="307777"/>
          </a:xfrm>
          <a:prstGeom prst="rect">
            <a:avLst/>
          </a:prstGeom>
        </p:spPr>
        <p:txBody>
          <a:bodyPr wrap="none">
            <a:spAutoFit/>
          </a:bodyPr>
          <a:lstStyle/>
          <a:p>
            <a:r>
              <a:rPr lang="en-US" sz="1400" dirty="0">
                <a:solidFill>
                  <a:prstClr val="white"/>
                </a:solidFill>
                <a:latin typeface="Franklin Gothic Demi" panose="020B0703020102020204" pitchFamily="34" charset="0"/>
              </a:rPr>
              <a:t>1</a:t>
            </a:r>
          </a:p>
        </p:txBody>
      </p:sp>
      <p:sp>
        <p:nvSpPr>
          <p:cNvPr id="18" name="Rectangle 17"/>
          <p:cNvSpPr/>
          <p:nvPr/>
        </p:nvSpPr>
        <p:spPr>
          <a:xfrm>
            <a:off x="3443336" y="5077759"/>
            <a:ext cx="290464" cy="307777"/>
          </a:xfrm>
          <a:prstGeom prst="rect">
            <a:avLst/>
          </a:prstGeom>
        </p:spPr>
        <p:txBody>
          <a:bodyPr wrap="none">
            <a:spAutoFit/>
          </a:bodyPr>
          <a:lstStyle/>
          <a:p>
            <a:r>
              <a:rPr lang="en-US" sz="1400" dirty="0">
                <a:solidFill>
                  <a:prstClr val="white"/>
                </a:solidFill>
                <a:latin typeface="Franklin Gothic Demi" panose="020B0703020102020204" pitchFamily="34" charset="0"/>
              </a:rPr>
              <a:t>2</a:t>
            </a:r>
          </a:p>
        </p:txBody>
      </p:sp>
      <p:sp>
        <p:nvSpPr>
          <p:cNvPr id="19" name="Rectangle 18"/>
          <p:cNvSpPr/>
          <p:nvPr/>
        </p:nvSpPr>
        <p:spPr>
          <a:xfrm>
            <a:off x="7736782" y="4815635"/>
            <a:ext cx="290464" cy="307777"/>
          </a:xfrm>
          <a:prstGeom prst="rect">
            <a:avLst/>
          </a:prstGeom>
        </p:spPr>
        <p:txBody>
          <a:bodyPr wrap="none">
            <a:spAutoFit/>
          </a:bodyPr>
          <a:lstStyle/>
          <a:p>
            <a:r>
              <a:rPr lang="en-US" sz="1400" dirty="0">
                <a:solidFill>
                  <a:prstClr val="white"/>
                </a:solidFill>
                <a:latin typeface="Franklin Gothic Demi" panose="020B0703020102020204" pitchFamily="34" charset="0"/>
              </a:rPr>
              <a:t>3</a:t>
            </a:r>
          </a:p>
        </p:txBody>
      </p:sp>
    </p:spTree>
    <p:extLst>
      <p:ext uri="{BB962C8B-B14F-4D97-AF65-F5344CB8AC3E}">
        <p14:creationId xmlns:p14="http://schemas.microsoft.com/office/powerpoint/2010/main" val="3691115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ck Cover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ck Slides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7579</TotalTime>
  <Words>1280</Words>
  <Application>Microsoft Office PowerPoint</Application>
  <PresentationFormat>On-screen Show (4:3)</PresentationFormat>
  <Paragraphs>230</Paragraphs>
  <Slides>29</Slides>
  <Notes>0</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1_Deck Cover Main</vt:lpstr>
      <vt:lpstr>Deck Slides Main</vt:lpstr>
      <vt:lpstr> Capacity Building Services: Strengthening Organizations  Pre-proposal Conference</vt:lpstr>
      <vt:lpstr>PowerPoint Presentation</vt:lpstr>
      <vt:lpstr>About DYCD</vt:lpstr>
      <vt:lpstr>RFP Timeline</vt:lpstr>
      <vt:lpstr>MWBE Utilization Plan</vt:lpstr>
      <vt:lpstr>Partial and Full Waiver Requests</vt:lpstr>
      <vt:lpstr>PowerPoint Presentation</vt:lpstr>
      <vt:lpstr>PowerPoint Presentation</vt:lpstr>
      <vt:lpstr>PowerPoint Presentation</vt:lpstr>
      <vt:lpstr>PowerPoint Presentation</vt:lpstr>
      <vt:lpstr>PowerPoint Presentation</vt:lpstr>
      <vt:lpstr>PowerPoint Presentation</vt:lpstr>
      <vt:lpstr>About Capacity building</vt:lpstr>
      <vt:lpstr>How does DYCD define capacity building?</vt:lpstr>
      <vt:lpstr>Capacity Building Mission</vt:lpstr>
      <vt:lpstr>Capacity Building Goals</vt:lpstr>
      <vt:lpstr>PowerPoint Presentation</vt:lpstr>
      <vt:lpstr>DYCD Capacity Building Strategies</vt:lpstr>
      <vt:lpstr>RFP Content Areas</vt:lpstr>
      <vt:lpstr>TA Competitions</vt:lpstr>
      <vt:lpstr>TA Competitions</vt:lpstr>
      <vt:lpstr>TA Competitions</vt:lpstr>
      <vt:lpstr>TA Competitions</vt:lpstr>
      <vt:lpstr>TA Competitions</vt:lpstr>
      <vt:lpstr>TA Competition Amounts</vt:lpstr>
      <vt:lpstr>Website link to additional resources</vt:lpstr>
      <vt:lpstr>        Post Award Requirements </vt:lpstr>
      <vt:lpstr>IMPORTANT INFORMATION </vt:lpstr>
      <vt:lpstr>Wrap-up</vt:lpstr>
    </vt:vector>
  </TitlesOfParts>
  <Company>DYCD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Yexenia Markland</dc:creator>
  <cp:lastModifiedBy>Dana Cantelmi</cp:lastModifiedBy>
  <cp:revision>35</cp:revision>
  <cp:lastPrinted>2017-02-13T19:45:05Z</cp:lastPrinted>
  <dcterms:created xsi:type="dcterms:W3CDTF">2016-12-09T14:57:27Z</dcterms:created>
  <dcterms:modified xsi:type="dcterms:W3CDTF">2017-02-16T16:40:04Z</dcterms:modified>
</cp:coreProperties>
</file>