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1" r:id="rId3"/>
    <p:sldMasterId id="2147483719" r:id="rId4"/>
  </p:sldMasterIdLst>
  <p:notesMasterIdLst>
    <p:notesMasterId r:id="rId32"/>
  </p:notesMasterIdLst>
  <p:handoutMasterIdLst>
    <p:handoutMasterId r:id="rId33"/>
  </p:handoutMasterIdLst>
  <p:sldIdLst>
    <p:sldId id="298" r:id="rId5"/>
    <p:sldId id="297" r:id="rId6"/>
    <p:sldId id="288" r:id="rId7"/>
    <p:sldId id="289" r:id="rId8"/>
    <p:sldId id="326" r:id="rId9"/>
    <p:sldId id="328" r:id="rId10"/>
    <p:sldId id="327" r:id="rId11"/>
    <p:sldId id="285" r:id="rId12"/>
    <p:sldId id="313" r:id="rId13"/>
    <p:sldId id="314" r:id="rId14"/>
    <p:sldId id="315" r:id="rId15"/>
    <p:sldId id="316" r:id="rId16"/>
    <p:sldId id="325" r:id="rId17"/>
    <p:sldId id="319" r:id="rId18"/>
    <p:sldId id="320" r:id="rId19"/>
    <p:sldId id="321" r:id="rId20"/>
    <p:sldId id="322" r:id="rId21"/>
    <p:sldId id="323" r:id="rId22"/>
    <p:sldId id="324" r:id="rId23"/>
    <p:sldId id="276" r:id="rId24"/>
    <p:sldId id="264" r:id="rId25"/>
    <p:sldId id="311" r:id="rId26"/>
    <p:sldId id="306" r:id="rId27"/>
    <p:sldId id="307" r:id="rId28"/>
    <p:sldId id="308" r:id="rId29"/>
    <p:sldId id="309" r:id="rId30"/>
    <p:sldId id="310"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8612" autoAdjust="0"/>
  </p:normalViewPr>
  <p:slideViewPr>
    <p:cSldViewPr snapToGrid="0">
      <p:cViewPr>
        <p:scale>
          <a:sx n="81" d="100"/>
          <a:sy n="81" d="100"/>
        </p:scale>
        <p:origin x="-72" y="-72"/>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4/17/2018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4/17/2018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drop…..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3-Quotes…….Amalie</a:t>
            </a:r>
          </a:p>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2</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16</a:t>
            </a:fld>
            <a:endParaRPr lang="en-US"/>
          </a:p>
        </p:txBody>
      </p:sp>
    </p:spTree>
    <p:extLst>
      <p:ext uri="{BB962C8B-B14F-4D97-AF65-F5344CB8AC3E}">
        <p14:creationId xmlns:p14="http://schemas.microsoft.com/office/powerpoint/2010/main" val="311404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Depending on school grade level and community need,</a:t>
            </a:r>
            <a:r>
              <a:rPr lang="en-US" baseline="0" dirty="0" smtClean="0"/>
              <a:t> CBOs will identify population to serve.</a:t>
            </a:r>
            <a:endParaRPr lang="en-US" dirty="0" smtClean="0"/>
          </a:p>
          <a:p>
            <a:endParaRPr lang="en-US" dirty="0" smtClean="0"/>
          </a:p>
          <a:p>
            <a:r>
              <a:rPr lang="en-US" dirty="0" smtClean="0"/>
              <a:t>At </a:t>
            </a:r>
            <a:r>
              <a:rPr lang="en-US" dirty="0"/>
              <a:t>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t>17</a:t>
            </a:fld>
            <a:endParaRPr lang="en-US"/>
          </a:p>
        </p:txBody>
      </p:sp>
    </p:spTree>
    <p:extLst>
      <p:ext uri="{BB962C8B-B14F-4D97-AF65-F5344CB8AC3E}">
        <p14:creationId xmlns:p14="http://schemas.microsoft.com/office/powerpoint/2010/main" val="101211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All programs expected to operate 8am – 6pm</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a:t>
            </a:r>
            <a:r>
              <a:rPr lang="en-US" dirty="0" smtClean="0"/>
              <a:t>1,250….Flexible</a:t>
            </a:r>
            <a:r>
              <a:rPr lang="en-US" baseline="0" dirty="0" smtClean="0"/>
              <a:t> evening hours.</a:t>
            </a:r>
            <a:endParaRPr lang="en-US" dirty="0"/>
          </a:p>
          <a:p>
            <a:r>
              <a:rPr lang="en-US" dirty="0"/>
              <a:t>Option III: This would raise the annual minimum enrollment for the Beacon to </a:t>
            </a:r>
            <a:r>
              <a:rPr lang="en-US" dirty="0" smtClean="0"/>
              <a:t>1,300</a:t>
            </a:r>
          </a:p>
          <a:p>
            <a:endParaRPr lang="en-US" dirty="0"/>
          </a:p>
        </p:txBody>
      </p:sp>
      <p:sp>
        <p:nvSpPr>
          <p:cNvPr id="4" name="Slide Number Placeholder 3"/>
          <p:cNvSpPr>
            <a:spLocks noGrp="1"/>
          </p:cNvSpPr>
          <p:nvPr>
            <p:ph type="sldNum" sz="quarter" idx="10"/>
          </p:nvPr>
        </p:nvSpPr>
        <p:spPr/>
        <p:txBody>
          <a:bodyPr/>
          <a:lstStyle/>
          <a:p>
            <a:fld id="{B4D4BCD8-F265-4D10-AD29-E3256A2A26B1}" type="slidenum">
              <a:rPr lang="en-US" smtClean="0"/>
              <a:t>18</a:t>
            </a:fld>
            <a:endParaRPr lang="en-US"/>
          </a:p>
        </p:txBody>
      </p:sp>
    </p:spTree>
    <p:extLst>
      <p:ext uri="{BB962C8B-B14F-4D97-AF65-F5344CB8AC3E}">
        <p14:creationId xmlns:p14="http://schemas.microsoft.com/office/powerpoint/2010/main" val="280015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the contractor is a multi-service organization, community connections may include other unites, divisions or programs operated by the contractor’s own organization.</a:t>
            </a:r>
          </a:p>
          <a:p>
            <a:pPr marL="171450" indent="-171450">
              <a:buFont typeface="Arial" panose="020B0604020202020204" pitchFamily="34" charset="0"/>
              <a:buChar char="•"/>
            </a:pPr>
            <a:r>
              <a:rPr lang="en-US" baseline="0" dirty="0" smtClean="0"/>
              <a:t>Partnership may include ongoing referrals, joint projects, and co-location of services and sub-contracts.</a:t>
            </a:r>
          </a:p>
          <a:p>
            <a:pPr marL="171450" indent="-171450">
              <a:buFont typeface="Arial" panose="020B0604020202020204" pitchFamily="34" charset="0"/>
              <a:buChar char="•"/>
            </a:pPr>
            <a:r>
              <a:rPr lang="en-US" baseline="0" dirty="0" smtClean="0"/>
              <a:t>Advisory Council primary role is to contribute to the assessment of community needs.</a:t>
            </a:r>
          </a:p>
          <a:p>
            <a:endParaRPr lang="en-US" dirty="0" smtClean="0"/>
          </a:p>
          <a:p>
            <a:r>
              <a:rPr lang="en-US" dirty="0" smtClean="0"/>
              <a:t>Transition to DOE as agency partner….</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19</a:t>
            </a:fld>
            <a:endParaRPr lang="en-US"/>
          </a:p>
        </p:txBody>
      </p:sp>
    </p:spTree>
    <p:extLst>
      <p:ext uri="{BB962C8B-B14F-4D97-AF65-F5344CB8AC3E}">
        <p14:creationId xmlns:p14="http://schemas.microsoft.com/office/powerpoint/2010/main" val="128465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20</a:t>
            </a:fld>
            <a:endParaRPr lang="en-US"/>
          </a:p>
        </p:txBody>
      </p:sp>
    </p:spTree>
    <p:extLst>
      <p:ext uri="{BB962C8B-B14F-4D97-AF65-F5344CB8AC3E}">
        <p14:creationId xmlns:p14="http://schemas.microsoft.com/office/powerpoint/2010/main" val="109056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partnership will ensure alignment between the Beacon program and other services at the host school and in the</a:t>
            </a:r>
            <a:r>
              <a:rPr lang="en-US" baseline="0" dirty="0" smtClean="0"/>
              <a:t> surrounding neighborhood.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21</a:t>
            </a:fld>
            <a:endParaRPr lang="en-US"/>
          </a:p>
        </p:txBody>
      </p:sp>
    </p:spTree>
    <p:extLst>
      <p:ext uri="{BB962C8B-B14F-4D97-AF65-F5344CB8AC3E}">
        <p14:creationId xmlns:p14="http://schemas.microsoft.com/office/powerpoint/2010/main" val="144731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3</a:t>
            </a:fld>
            <a:endParaRPr lang="en-US"/>
          </a:p>
        </p:txBody>
      </p:sp>
    </p:spTree>
    <p:extLst>
      <p:ext uri="{BB962C8B-B14F-4D97-AF65-F5344CB8AC3E}">
        <p14:creationId xmlns:p14="http://schemas.microsoft.com/office/powerpoint/2010/main" val="304890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9</a:t>
            </a:fld>
            <a:endParaRPr lang="en-US"/>
          </a:p>
        </p:txBody>
      </p:sp>
    </p:spTree>
    <p:extLst>
      <p:ext uri="{BB962C8B-B14F-4D97-AF65-F5344CB8AC3E}">
        <p14:creationId xmlns:p14="http://schemas.microsoft.com/office/powerpoint/2010/main" val="15204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t>10</a:t>
            </a:fld>
            <a:endParaRPr lang="en-US"/>
          </a:p>
        </p:txBody>
      </p:sp>
    </p:spTree>
    <p:extLst>
      <p:ext uri="{BB962C8B-B14F-4D97-AF65-F5344CB8AC3E}">
        <p14:creationId xmlns:p14="http://schemas.microsoft.com/office/powerpoint/2010/main" val="162062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Activities</a:t>
            </a:r>
          </a:p>
          <a:p>
            <a:pPr marL="174708" indent="-174708">
              <a:buFont typeface="Arial" panose="020B0604020202020204" pitchFamily="34" charset="0"/>
              <a:buChar char="•"/>
            </a:pPr>
            <a:r>
              <a:rPr lang="en-US" dirty="0"/>
              <a:t>Drop-In: open gym, teen lounge, one-off informational sessions.</a:t>
            </a:r>
          </a:p>
          <a:p>
            <a:pPr marL="174708" indent="-174708">
              <a:buFont typeface="Arial" panose="020B0604020202020204" pitchFamily="34" charset="0"/>
              <a:buChar char="•"/>
            </a:pPr>
            <a:r>
              <a:rPr lang="en-US" dirty="0"/>
              <a:t>Planned activities: clearly articulated learning goals and skill gains…typically follow curriculum or set of lesson plans and require regular attendance.</a:t>
            </a:r>
          </a:p>
          <a:p>
            <a:pPr marL="174708" indent="-174708">
              <a:buFont typeface="Arial" panose="020B0604020202020204" pitchFamily="34" charset="0"/>
              <a:buChar char="•"/>
            </a:pPr>
            <a:r>
              <a:rPr lang="en-US" dirty="0"/>
              <a:t>Community events: include but not limited to community service/beautification day, open house to market and recruit.</a:t>
            </a:r>
          </a:p>
          <a:p>
            <a:pPr marL="174708" indent="-174708">
              <a:buFont typeface="Arial" panose="020B0604020202020204" pitchFamily="34" charset="0"/>
              <a:buChar char="•"/>
            </a:pPr>
            <a:endParaRPr lang="en-US" dirty="0"/>
          </a:p>
          <a:p>
            <a:r>
              <a:rPr lang="en-US" dirty="0"/>
              <a:t>Core Area:</a:t>
            </a:r>
          </a:p>
          <a:p>
            <a:pPr marL="174708" indent="-174708">
              <a:buFont typeface="Arial" panose="020B0604020202020204" pitchFamily="34" charset="0"/>
              <a:buChar char="•"/>
            </a:pPr>
            <a:r>
              <a:rPr lang="en-US" dirty="0"/>
              <a:t>Education: academic support, literacy classes, vocational training, HS/College application, resume writing, etc.</a:t>
            </a:r>
          </a:p>
          <a:p>
            <a:pPr marL="174708" indent="-174708">
              <a:buFont typeface="Arial" panose="020B0604020202020204" pitchFamily="34" charset="0"/>
              <a:buChar char="•"/>
            </a:pPr>
            <a:r>
              <a:rPr lang="en-US" dirty="0"/>
              <a:t>Community Building/Leadership: civic engagement, service learning</a:t>
            </a:r>
          </a:p>
          <a:p>
            <a:pPr marL="174708" indent="-174708">
              <a:buFont typeface="Arial" panose="020B0604020202020204" pitchFamily="34" charset="0"/>
              <a:buChar char="•"/>
            </a:pPr>
            <a:r>
              <a:rPr lang="en-US" dirty="0"/>
              <a:t>Health: sports, yoga, nutrition, mentoring, etc.</a:t>
            </a:r>
          </a:p>
          <a:p>
            <a:pPr marL="174708" indent="-174708">
              <a:buFont typeface="Arial" panose="020B0604020202020204" pitchFamily="34" charset="0"/>
              <a:buChar char="•"/>
            </a:pPr>
            <a:r>
              <a:rPr lang="en-US" dirty="0"/>
              <a:t>Employment: career opportunities, internships, financial literacy, etc.</a:t>
            </a:r>
          </a:p>
          <a:p>
            <a:pPr marL="174708" indent="-174708">
              <a:buFont typeface="Arial" panose="020B0604020202020204" pitchFamily="34" charset="0"/>
              <a:buChar char="•"/>
            </a:pPr>
            <a:r>
              <a:rPr lang="en-US" dirty="0"/>
              <a:t>Recreation: arts projects, book clubs, theatre groups, dance, etc.</a:t>
            </a:r>
          </a:p>
        </p:txBody>
      </p:sp>
      <p:sp>
        <p:nvSpPr>
          <p:cNvPr id="4" name="Slide Number Placeholder 3"/>
          <p:cNvSpPr>
            <a:spLocks noGrp="1"/>
          </p:cNvSpPr>
          <p:nvPr>
            <p:ph type="sldNum" sz="quarter" idx="10"/>
          </p:nvPr>
        </p:nvSpPr>
        <p:spPr/>
        <p:txBody>
          <a:bodyPr/>
          <a:lstStyle/>
          <a:p>
            <a:fld id="{74C7127A-AC30-4C36-AB07-D4B06AAFA130}" type="slidenum">
              <a:rPr lang="en-US" smtClean="0"/>
              <a:t>11</a:t>
            </a:fld>
            <a:endParaRPr lang="en-US"/>
          </a:p>
        </p:txBody>
      </p:sp>
    </p:spTree>
    <p:extLst>
      <p:ext uri="{BB962C8B-B14F-4D97-AF65-F5344CB8AC3E}">
        <p14:creationId xmlns:p14="http://schemas.microsoft.com/office/powerpoint/2010/main" val="339751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we are</a:t>
            </a:r>
            <a:r>
              <a:rPr lang="en-US" baseline="0" dirty="0" smtClean="0"/>
              <a:t> looking for….</a:t>
            </a:r>
          </a:p>
          <a:p>
            <a:endParaRPr lang="en-US" baseline="0" dirty="0" smtClean="0"/>
          </a:p>
          <a:p>
            <a:pPr marL="0" indent="0">
              <a:buFont typeface="+mj-lt"/>
              <a:buNone/>
            </a:pPr>
            <a:r>
              <a:rPr lang="en-US" baseline="0" dirty="0" smtClean="0"/>
              <a:t>DYCD anticipates administering costumer service satisfaction surveys: </a:t>
            </a:r>
          </a:p>
          <a:p>
            <a:pPr marL="0" indent="0">
              <a:buFont typeface="+mj-lt"/>
              <a:buNone/>
            </a:pPr>
            <a:endParaRPr lang="en-US" baseline="0" dirty="0" smtClean="0"/>
          </a:p>
          <a:p>
            <a:pPr marL="228600" indent="-228600">
              <a:buFont typeface="+mj-lt"/>
              <a:buAutoNum type="arabicPeriod"/>
            </a:pPr>
            <a:r>
              <a:rPr lang="en-US" baseline="0" dirty="0" smtClean="0"/>
              <a:t>80% respondents indicating satisfaction of services.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That Beacons are making internal/external referrals to address needs.</a:t>
            </a:r>
          </a:p>
          <a:p>
            <a:pPr marL="228600" indent="-228600">
              <a:buFont typeface="+mj-lt"/>
              <a:buAutoNum type="arabicPeriod"/>
            </a:pPr>
            <a:endParaRPr lang="en-US" baseline="0" dirty="0" smtClean="0"/>
          </a:p>
          <a:p>
            <a:pPr marL="228600" indent="-228600">
              <a:buFont typeface="+mj-lt"/>
              <a:buAutoNum type="arabicPeriod"/>
            </a:pPr>
            <a:r>
              <a:rPr lang="en-US" baseline="0" dirty="0" smtClean="0"/>
              <a:t>And to assess participant motivation, self-awareness and decision making through the use of a Social Emotional Learning outcome based survey tool.</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12</a:t>
            </a:fld>
            <a:endParaRPr lang="en-US"/>
          </a:p>
        </p:txBody>
      </p:sp>
    </p:spTree>
    <p:extLst>
      <p:ext uri="{BB962C8B-B14F-4D97-AF65-F5344CB8AC3E}">
        <p14:creationId xmlns:p14="http://schemas.microsoft.com/office/powerpoint/2010/main" val="336453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staffing plan must comply with staff-to-participant ratios for children 5 to 13 years required under the New York State SACC Regulations</a:t>
            </a:r>
          </a:p>
          <a:p>
            <a:pPr lvl="0"/>
            <a:endParaRPr lang="en-US" dirty="0" smtClean="0"/>
          </a:p>
          <a:p>
            <a:pPr lvl="0"/>
            <a:r>
              <a:rPr lang="en-US" dirty="0" smtClean="0"/>
              <a:t>Staff at all levels will …</a:t>
            </a:r>
          </a:p>
          <a:p>
            <a:pPr lvl="1">
              <a:buFont typeface="+mj-lt"/>
              <a:buAutoNum type="arabicPeriod"/>
            </a:pPr>
            <a:r>
              <a:rPr lang="en-US" dirty="0" smtClean="0"/>
              <a:t>Be familiar with the neighborhood</a:t>
            </a:r>
          </a:p>
          <a:p>
            <a:pPr lvl="1">
              <a:buFont typeface="+mj-lt"/>
              <a:buAutoNum type="arabicPeriod"/>
            </a:pPr>
            <a:r>
              <a:rPr lang="en-US" dirty="0" smtClean="0"/>
              <a:t>Have the necessary language skills to effectively communicate with and serve non-English-speaking participants.</a:t>
            </a:r>
          </a:p>
          <a:p>
            <a:pPr lvl="1">
              <a:buFont typeface="+mj-lt"/>
              <a:buAutoNum type="arabicPeriod"/>
            </a:pPr>
            <a:r>
              <a:rPr lang="en-US" dirty="0" smtClean="0"/>
              <a:t>Sensitive to the diverse languages, cultures, traditions, lifestyles, family structures, and sexual orientations and gender identities of participants and will integrate that knowledge into their service delivery.</a:t>
            </a:r>
          </a:p>
          <a:p>
            <a:pPr lvl="1">
              <a:buFont typeface="+mj-lt"/>
              <a:buAutoNum type="arabicPeriod"/>
            </a:pPr>
            <a:r>
              <a:rPr lang="en-US" dirty="0" smtClean="0"/>
              <a:t>Linguistic and communication skills to be able to reach out and interact with newcomers to the City in positive ways and respond effectively to their needs.</a:t>
            </a:r>
          </a:p>
          <a:p>
            <a:pPr lvl="1">
              <a:buFont typeface="+mj-lt"/>
              <a:buAutoNum type="arabicPeriod"/>
            </a:pPr>
            <a:r>
              <a:rPr lang="en-US" dirty="0" smtClean="0"/>
              <a:t>The necessary knowledge and literacy and numeracy skills to provide appropriate assistance.</a:t>
            </a:r>
          </a:p>
          <a:p>
            <a:pPr lvl="1">
              <a:buFont typeface="+mj-lt"/>
              <a:buAutoNum type="arabicPeriod"/>
            </a:pPr>
            <a:r>
              <a:rPr lang="en-US" dirty="0" smtClean="0"/>
              <a:t>Have experience delivering project-based activities that successfully engage teens and young adults. </a:t>
            </a:r>
          </a:p>
          <a:p>
            <a:pPr lvl="1">
              <a:buFont typeface="+mj-lt"/>
              <a:buAutoNum type="arabicPeriod"/>
            </a:pPr>
            <a:r>
              <a:rPr lang="en-US" dirty="0" smtClean="0"/>
              <a:t>Have the experience and managerial skills needed to provide, lead, and coordinate the activities for adults. </a:t>
            </a:r>
          </a:p>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13</a:t>
            </a:fld>
            <a:endParaRPr lang="en-US"/>
          </a:p>
        </p:txBody>
      </p:sp>
    </p:spTree>
    <p:extLst>
      <p:ext uri="{BB962C8B-B14F-4D97-AF65-F5344CB8AC3E}">
        <p14:creationId xmlns:p14="http://schemas.microsoft.com/office/powerpoint/2010/main" val="27241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smtClean="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smtClean="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14</a:t>
            </a:fld>
            <a:endParaRPr lang="en-US"/>
          </a:p>
        </p:txBody>
      </p:sp>
    </p:spTree>
    <p:extLst>
      <p:ext uri="{BB962C8B-B14F-4D97-AF65-F5344CB8AC3E}">
        <p14:creationId xmlns:p14="http://schemas.microsoft.com/office/powerpoint/2010/main" val="243121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Beacon would provide activities and services for school-age youth, families, and adults ages 22 years and older, including seniors.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Points:</a:t>
            </a:r>
          </a:p>
          <a:p>
            <a:pPr marL="171450" indent="-171450">
              <a:buFont typeface="Arial" panose="020B0604020202020204" pitchFamily="34" charset="0"/>
              <a:buChar char="•"/>
            </a:pPr>
            <a:r>
              <a:rPr lang="en-US" dirty="0" smtClean="0"/>
              <a:t>These</a:t>
            </a:r>
            <a:r>
              <a:rPr lang="en-US" baseline="0" dirty="0" smtClean="0"/>
              <a:t> are annual figures and are inclusive of summer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school year concentrated population for youth services is 200.</a:t>
            </a:r>
            <a:endParaRPr lang="en-US" dirty="0" smtClean="0"/>
          </a:p>
        </p:txBody>
      </p:sp>
      <p:sp>
        <p:nvSpPr>
          <p:cNvPr id="4" name="Slide Number Placeholder 3"/>
          <p:cNvSpPr>
            <a:spLocks noGrp="1"/>
          </p:cNvSpPr>
          <p:nvPr>
            <p:ph type="sldNum" sz="quarter" idx="10"/>
          </p:nvPr>
        </p:nvSpPr>
        <p:spPr/>
        <p:txBody>
          <a:bodyPr/>
          <a:lstStyle/>
          <a:p>
            <a:fld id="{74C7127A-AC30-4C36-AB07-D4B06AAFA130}" type="slidenum">
              <a:rPr lang="en-US" smtClean="0"/>
              <a:t>15</a:t>
            </a:fld>
            <a:endParaRPr lang="en-US"/>
          </a:p>
        </p:txBody>
      </p:sp>
    </p:spTree>
    <p:extLst>
      <p:ext uri="{BB962C8B-B14F-4D97-AF65-F5344CB8AC3E}">
        <p14:creationId xmlns:p14="http://schemas.microsoft.com/office/powerpoint/2010/main" val="373629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0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7879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15667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60182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19977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763806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080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531605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572369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845284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7774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299749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30768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1317886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361727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43646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23770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4740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46" y="0"/>
            <a:ext cx="12327467" cy="6934200"/>
          </a:xfrm>
          <a:prstGeom prst="rect">
            <a:avLst/>
          </a:prstGeom>
        </p:spPr>
      </p:pic>
      <p:sp>
        <p:nvSpPr>
          <p:cNvPr id="2" name="Title 1"/>
          <p:cNvSpPr>
            <a:spLocks noGrp="1"/>
          </p:cNvSpPr>
          <p:nvPr>
            <p:ph type="ctrTitle"/>
          </p:nvPr>
        </p:nvSpPr>
        <p:spPr>
          <a:xfrm>
            <a:off x="4572000" y="2133603"/>
            <a:ext cx="7416800" cy="1470025"/>
          </a:xfrm>
        </p:spPr>
        <p:txBody>
          <a:bodyPr/>
          <a:lstStyle>
            <a:lvl1pPr algn="r">
              <a:defRPr>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78400" y="5029200"/>
            <a:ext cx="7112000" cy="609600"/>
          </a:xfrm>
        </p:spPr>
        <p:txBody>
          <a:bodyPr>
            <a:normAutofit/>
          </a:bodyPr>
          <a:lstStyle>
            <a:lvl1pPr marL="0" indent="0" algn="r">
              <a:buNone/>
              <a:defRPr sz="2800">
                <a:solidFill>
                  <a:srgbClr val="008AB7"/>
                </a:solidFill>
                <a:latin typeface="Futura Bk" panose="020B05020202040203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sz="1400">
                <a:solidFill>
                  <a:srgbClr val="0BB89B"/>
                </a:solidFill>
                <a:latin typeface="Futura Bk" panose="020B0502020204020303" pitchFamily="34" charset="0"/>
              </a:defRPr>
            </a:lvl1pPr>
          </a:lstStyle>
          <a:p>
            <a:pPr defTabSz="914400"/>
            <a:endParaRPr lang="en-US" dirty="0"/>
          </a:p>
        </p:txBody>
      </p:sp>
      <p:sp>
        <p:nvSpPr>
          <p:cNvPr id="5" name="Footer Placeholder 4"/>
          <p:cNvSpPr>
            <a:spLocks noGrp="1"/>
          </p:cNvSpPr>
          <p:nvPr>
            <p:ph type="ftr" sz="quarter" idx="11"/>
          </p:nvPr>
        </p:nvSpPr>
        <p:spPr/>
        <p:txBody>
          <a:bodyPr/>
          <a:lstStyle>
            <a:lvl1pPr>
              <a:defRPr>
                <a:solidFill>
                  <a:srgbClr val="0BB89B"/>
                </a:solidFill>
              </a:defRPr>
            </a:lvl1pPr>
          </a:lstStyle>
          <a:p>
            <a:r>
              <a:rPr lang="en-US" smtClean="0"/>
              <a:t>DYCD CAPACITY BUILDING &amp; PROFESSIONAL DEVELOPMENT</a:t>
            </a:r>
            <a:endParaRPr lang="en-US" dirty="0"/>
          </a:p>
        </p:txBody>
      </p:sp>
      <p:sp>
        <p:nvSpPr>
          <p:cNvPr id="6" name="Slide Number Placeholder 5"/>
          <p:cNvSpPr>
            <a:spLocks noGrp="1"/>
          </p:cNvSpPr>
          <p:nvPr>
            <p:ph type="sldNum" sz="quarter" idx="12"/>
          </p:nvPr>
        </p:nvSpPr>
        <p:spPr/>
        <p:txBody>
          <a:bodyPr/>
          <a:lstStyle>
            <a:lvl1pPr>
              <a:defRPr>
                <a:solidFill>
                  <a:srgbClr val="0BB89B"/>
                </a:solidFill>
              </a:defRPr>
            </a:lvl1pPr>
          </a:lstStyle>
          <a:p>
            <a:fld id="{6066F0F5-36F4-4A20-B5A7-1AB1EE7DC651}" type="slidenum">
              <a:rPr lang="en-US" smtClean="0"/>
              <a:pPr/>
              <a:t>‹#›</a:t>
            </a:fld>
            <a:endParaRPr lang="en-US" dirty="0"/>
          </a:p>
        </p:txBody>
      </p:sp>
      <p:cxnSp>
        <p:nvCxnSpPr>
          <p:cNvPr id="16" name="Straight Connector 15"/>
          <p:cNvCxnSpPr/>
          <p:nvPr userDrawn="1"/>
        </p:nvCxnSpPr>
        <p:spPr>
          <a:xfrm flipH="1">
            <a:off x="3149602" y="5638800"/>
            <a:ext cx="9039321" cy="0"/>
          </a:xfrm>
          <a:prstGeom prst="line">
            <a:avLst/>
          </a:prstGeom>
          <a:ln>
            <a:solidFill>
              <a:srgbClr val="0BB89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019803"/>
            <a:ext cx="1320800" cy="698373"/>
          </a:xfrm>
          <a:prstGeom prst="rect">
            <a:avLst/>
          </a:prstGeom>
        </p:spPr>
      </p:pic>
    </p:spTree>
    <p:extLst>
      <p:ext uri="{BB962C8B-B14F-4D97-AF65-F5344CB8AC3E}">
        <p14:creationId xmlns:p14="http://schemas.microsoft.com/office/powerpoint/2010/main" val="1198438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89015"/>
          <a:stretch/>
        </p:blipFill>
        <p:spPr>
          <a:xfrm>
            <a:off x="-313932" y="6096000"/>
            <a:ext cx="12496800" cy="762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40910"/>
          <a:stretch/>
        </p:blipFill>
        <p:spPr>
          <a:xfrm>
            <a:off x="0" y="-1386"/>
            <a:ext cx="12192000" cy="5088775"/>
          </a:xfrm>
          <a:prstGeom prst="rect">
            <a:avLst/>
          </a:prstGeom>
        </p:spPr>
      </p:pic>
      <p:sp>
        <p:nvSpPr>
          <p:cNvPr id="2" name="Title 1"/>
          <p:cNvSpPr>
            <a:spLocks noGrp="1"/>
          </p:cNvSpPr>
          <p:nvPr>
            <p:ph type="title"/>
          </p:nvPr>
        </p:nvSpPr>
        <p:spPr>
          <a:xfrm>
            <a:off x="1219200" y="274638"/>
            <a:ext cx="10972800" cy="1143000"/>
          </a:xfrm>
        </p:spPr>
        <p:txBody>
          <a:bodyPr>
            <a:normAutofit/>
          </a:bodyPr>
          <a:lstStyle>
            <a:lvl1pPr algn="r">
              <a:defRPr sz="4000">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BB89B"/>
                </a:solidFill>
              </a:defRPr>
            </a:lvl1pPr>
            <a:lvl2pPr>
              <a:defRPr>
                <a:solidFill>
                  <a:srgbClr val="0BB89B"/>
                </a:solidFill>
              </a:defRPr>
            </a:lvl2pPr>
            <a:lvl3pPr>
              <a:defRPr>
                <a:solidFill>
                  <a:srgbClr val="0BB89B"/>
                </a:solidFill>
              </a:defRPr>
            </a:lvl3pPr>
            <a:lvl4pPr>
              <a:defRPr>
                <a:solidFill>
                  <a:srgbClr val="0BB89B"/>
                </a:solidFill>
              </a:defRPr>
            </a:lvl4pPr>
            <a:lvl5pPr>
              <a:defRPr>
                <a:solidFill>
                  <a:srgbClr val="0BB8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59200" y="6492878"/>
            <a:ext cx="47752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
        <p:nvSpPr>
          <p:cNvPr id="6" name="Slide Number Placeholder 5"/>
          <p:cNvSpPr>
            <a:spLocks noGrp="1"/>
          </p:cNvSpPr>
          <p:nvPr>
            <p:ph type="sldNum" sz="quarter" idx="12"/>
          </p:nvPr>
        </p:nvSpPr>
        <p:spPr>
          <a:xfrm>
            <a:off x="-1828800" y="6492878"/>
            <a:ext cx="2844800" cy="365125"/>
          </a:xfrm>
        </p:spPr>
        <p:txBody>
          <a:bodyPr/>
          <a:lstStyle>
            <a:lvl1pPr>
              <a:defRPr sz="800" b="1">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2800" y="6433148"/>
            <a:ext cx="609949" cy="322303"/>
          </a:xfrm>
          <a:prstGeom prst="rect">
            <a:avLst/>
          </a:prstGeom>
        </p:spPr>
      </p:pic>
    </p:spTree>
    <p:extLst>
      <p:ext uri="{BB962C8B-B14F-4D97-AF65-F5344CB8AC3E}">
        <p14:creationId xmlns:p14="http://schemas.microsoft.com/office/powerpoint/2010/main" val="284387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
        <p:nvSpPr>
          <p:cNvPr id="8" name="Footer Placeholder 4"/>
          <p:cNvSpPr>
            <a:spLocks noGrp="1"/>
          </p:cNvSpPr>
          <p:nvPr>
            <p:ph type="ftr" sz="quarter" idx="11"/>
          </p:nvPr>
        </p:nvSpPr>
        <p:spPr>
          <a:xfrm>
            <a:off x="3759200" y="6356353"/>
            <a:ext cx="47752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Tree>
    <p:extLst>
      <p:ext uri="{BB962C8B-B14F-4D97-AF65-F5344CB8AC3E}">
        <p14:creationId xmlns:p14="http://schemas.microsoft.com/office/powerpoint/2010/main" val="3973049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35432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t>DYCD CAPACITY BUILDING &amp; PROFESSIONAL DEVELOPMENT</a:t>
            </a:r>
            <a:endParaRPr lang="en-US"/>
          </a:p>
        </p:txBody>
      </p:sp>
      <p:sp>
        <p:nvSpPr>
          <p:cNvPr id="9" name="Slide Number Placeholder 8"/>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163243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t>DYCD CAPACITY BUILDING &amp; PROFESSIONAL DEVELOPMENT</a:t>
            </a:r>
            <a:endParaRPr lang="en-US"/>
          </a:p>
        </p:txBody>
      </p:sp>
      <p:sp>
        <p:nvSpPr>
          <p:cNvPr id="5" name="Slide Number Placeholder 4"/>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886137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t>DYCD CAPACITY BUILDING &amp; PROFESSIONAL DEVELOPMENT</a:t>
            </a:r>
            <a:endParaRPr lang="en-US"/>
          </a:p>
        </p:txBody>
      </p:sp>
      <p:sp>
        <p:nvSpPr>
          <p:cNvPr id="4" name="Slide Number Placeholder 3"/>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3956950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158124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103559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969283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defTabSz="914400"/>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pPr/>
              <a:t>‹#›</a:t>
            </a:fld>
            <a:endParaRPr lang="en-US"/>
          </a:p>
        </p:txBody>
      </p:sp>
    </p:spTree>
    <p:extLst>
      <p:ext uri="{BB962C8B-B14F-4D97-AF65-F5344CB8AC3E}">
        <p14:creationId xmlns:p14="http://schemas.microsoft.com/office/powerpoint/2010/main" val="2229161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pPr/>
              <a:t>‹#›</a:t>
            </a:fld>
            <a:endParaRPr lang="en-US" dirty="0"/>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3"/>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1"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0887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4/17/2018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48726"/>
            <a:ext cx="2112819" cy="1569036"/>
          </a:xfrm>
          <a:prstGeom prst="rect">
            <a:avLst/>
          </a:prstGeom>
        </p:spPr>
      </p:pic>
      <p:sp>
        <p:nvSpPr>
          <p:cNvPr id="9" name="Rectangle 8"/>
          <p:cNvSpPr/>
          <p:nvPr userDrawn="1"/>
        </p:nvSpPr>
        <p:spPr>
          <a:xfrm>
            <a:off x="-2059" y="2971800"/>
            <a:ext cx="12192000" cy="38862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3" name="Text Placeholder 6"/>
          <p:cNvSpPr txBox="1">
            <a:spLocks/>
          </p:cNvSpPr>
          <p:nvPr/>
        </p:nvSpPr>
        <p:spPr>
          <a:xfrm>
            <a:off x="711200" y="5486400"/>
            <a:ext cx="7534656" cy="5334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2400" dirty="0">
                <a:solidFill>
                  <a:srgbClr val="02425D"/>
                </a:solidFill>
                <a:latin typeface="Franklin Gothic Demi Cond" panose="020B0706030402020204" pitchFamily="34" charset="0"/>
              </a:rPr>
              <a:t>Pre-Proposal Conference</a:t>
            </a:r>
          </a:p>
          <a:p>
            <a:pPr marL="0" indent="0" defTabSz="914400">
              <a:lnSpc>
                <a:spcPts val="3000"/>
              </a:lnSpc>
              <a:buFont typeface="Wingdings" pitchFamily="2" charset="2"/>
              <a:buNone/>
            </a:pPr>
            <a:endParaRPr lang="en-US" sz="2400" dirty="0">
              <a:solidFill>
                <a:srgbClr val="548DD4"/>
              </a:solidFill>
              <a:latin typeface="Franklin Gothic Demi" panose="020B0703020102020204" pitchFamily="34" charset="0"/>
            </a:endParaRPr>
          </a:p>
        </p:txBody>
      </p:sp>
      <p:pic>
        <p:nvPicPr>
          <p:cNvPr id="6" name="Picture 5"/>
          <p:cNvPicPr/>
          <p:nvPr userDrawn="1"/>
        </p:nvPicPr>
        <p:blipFill>
          <a:blip r:embed="rId4"/>
          <a:srcRect l="453" t="2656" r="1609" b="3851"/>
          <a:stretch>
            <a:fillRect/>
          </a:stretch>
        </p:blipFill>
        <p:spPr bwMode="auto">
          <a:xfrm>
            <a:off x="812800" y="457201"/>
            <a:ext cx="4561744" cy="2111707"/>
          </a:xfrm>
          <a:prstGeom prst="rect">
            <a:avLst/>
          </a:prstGeom>
          <a:noFill/>
          <a:ln w="9525">
            <a:noFill/>
            <a:miter lim="800000"/>
            <a:headEnd/>
            <a:tailEnd/>
          </a:ln>
        </p:spPr>
      </p:pic>
      <p:sp>
        <p:nvSpPr>
          <p:cNvPr id="7" name="Text Placeholder 6"/>
          <p:cNvSpPr txBox="1">
            <a:spLocks/>
          </p:cNvSpPr>
          <p:nvPr userDrawn="1"/>
        </p:nvSpPr>
        <p:spPr>
          <a:xfrm>
            <a:off x="711200" y="5159707"/>
            <a:ext cx="8432800" cy="4572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4400" dirty="0">
                <a:solidFill>
                  <a:prstClr val="white"/>
                </a:solidFill>
                <a:latin typeface="Franklin Gothic Demi Cond" panose="020B0706030402020204" pitchFamily="34" charset="0"/>
              </a:rPr>
              <a:t>HHS ACCELERATOR</a:t>
            </a:r>
          </a:p>
          <a:p>
            <a:pPr marL="0" indent="0" defTabSz="914400">
              <a:lnSpc>
                <a:spcPts val="3000"/>
              </a:lnSpc>
              <a:buFont typeface="Wingdings" pitchFamily="2" charset="2"/>
              <a:buNone/>
            </a:pPr>
            <a:endParaRPr lang="en-US" sz="2400" dirty="0">
              <a:solidFill>
                <a:prstClr val="white"/>
              </a:solidFill>
              <a:latin typeface="Franklin Gothic Demi" panose="020B0703020102020204" pitchFamily="34" charset="0"/>
            </a:endParaRPr>
          </a:p>
        </p:txBody>
      </p:sp>
    </p:spTree>
    <p:extLst>
      <p:ext uri="{BB962C8B-B14F-4D97-AF65-F5344CB8AC3E}">
        <p14:creationId xmlns:p14="http://schemas.microsoft.com/office/powerpoint/2010/main" val="2715395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solidFill>
                  <a:prstClr val="black">
                    <a:tint val="75000"/>
                  </a:prstClr>
                </a:solidFill>
              </a:rPr>
              <a:pPr/>
              <a:t>4/17/2018</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pPr/>
              <a:t>‹#›</a:t>
            </a:fld>
            <a:endParaRPr lang="en-US"/>
          </a:p>
        </p:txBody>
      </p:sp>
    </p:spTree>
    <p:extLst>
      <p:ext uri="{BB962C8B-B14F-4D97-AF65-F5344CB8AC3E}">
        <p14:creationId xmlns:p14="http://schemas.microsoft.com/office/powerpoint/2010/main" val="39656764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4" cstate="print">
            <a:extLst>
              <a:ext uri="{28A0092B-C50C-407E-A947-70E740481C1C}">
                <a14:useLocalDpi xmlns:a14="http://schemas.microsoft.com/office/drawing/2010/main" val="0"/>
              </a:ext>
            </a:extLst>
          </a:blip>
          <a:srcRect b="40910"/>
          <a:stretch/>
        </p:blipFill>
        <p:spPr>
          <a:xfrm>
            <a:off x="0" y="-1386"/>
            <a:ext cx="12192000" cy="5088775"/>
          </a:xfrm>
          <a:prstGeom prst="rect">
            <a:avLst/>
          </a:prstGeom>
        </p:spPr>
      </p:pic>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t="89015"/>
          <a:stretch/>
        </p:blipFill>
        <p:spPr>
          <a:xfrm>
            <a:off x="-313932" y="6096000"/>
            <a:ext cx="12496800" cy="762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657600" y="6356353"/>
            <a:ext cx="4876800" cy="365125"/>
          </a:xfrm>
          <a:prstGeom prst="rect">
            <a:avLst/>
          </a:prstGeom>
        </p:spPr>
        <p:txBody>
          <a:bodyPr vert="horz" lIns="91440" tIns="45720" rIns="91440" bIns="45720" rtlCol="0" anchor="ctr"/>
          <a:lstStyle>
            <a:lvl1pPr algn="ctr">
              <a:defRPr sz="800">
                <a:solidFill>
                  <a:srgbClr val="FFFF00"/>
                </a:solidFill>
                <a:latin typeface="Futura Bk" panose="020B0502020204020303" pitchFamily="34" charset="0"/>
              </a:defRPr>
            </a:lvl1pPr>
          </a:lstStyle>
          <a:p>
            <a:pPr defTabSz="914400"/>
            <a:r>
              <a:rPr lang="en-US" b="1" smtClean="0"/>
              <a:t>DYCD CAPACITY BUILDING &amp; PROFESSIONAL DEVELOPMENT</a:t>
            </a:r>
            <a:endParaRPr lang="en-US" dirty="0"/>
          </a:p>
        </p:txBody>
      </p:sp>
      <p:sp>
        <p:nvSpPr>
          <p:cNvPr id="6" name="Slide Number Placeholder 5"/>
          <p:cNvSpPr>
            <a:spLocks noGrp="1"/>
          </p:cNvSpPr>
          <p:nvPr>
            <p:ph type="sldNum" sz="quarter" idx="4"/>
          </p:nvPr>
        </p:nvSpPr>
        <p:spPr>
          <a:xfrm>
            <a:off x="-1828800" y="6356353"/>
            <a:ext cx="2844800" cy="365125"/>
          </a:xfrm>
          <a:prstGeom prst="rect">
            <a:avLst/>
          </a:prstGeom>
        </p:spPr>
        <p:txBody>
          <a:bodyPr vert="horz" lIns="91440" tIns="45720" rIns="91440" bIns="45720" rtlCol="0" anchor="ctr"/>
          <a:lstStyle>
            <a:lvl1pPr algn="r">
              <a:defRPr sz="800">
                <a:solidFill>
                  <a:srgbClr val="FFFF00"/>
                </a:solidFill>
                <a:latin typeface="Futura Bk" panose="020B0502020204020303" pitchFamily="34" charset="0"/>
              </a:defRPr>
            </a:lvl1pPr>
          </a:lstStyle>
          <a:p>
            <a:pPr defTabSz="914400"/>
            <a:fld id="{6066F0F5-36F4-4A20-B5A7-1AB1EE7DC651}" type="slidenum">
              <a:rPr lang="en-US" smtClean="0"/>
              <a:pPr defTabSz="914400"/>
              <a:t>‹#›</a:t>
            </a:fld>
            <a:endParaRPr lang="en-US" dirty="0"/>
          </a:p>
        </p:txBody>
      </p:sp>
    </p:spTree>
    <p:extLst>
      <p:ext uri="{BB962C8B-B14F-4D97-AF65-F5344CB8AC3E}">
        <p14:creationId xmlns:p14="http://schemas.microsoft.com/office/powerpoint/2010/main" val="14260525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dt="0"/>
  <p:txStyles>
    <p:titleStyle>
      <a:lvl1pPr algn="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BB89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BB89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BB89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321" y="1729153"/>
            <a:ext cx="8915399" cy="2262781"/>
          </a:xfrm>
        </p:spPr>
        <p:txBody>
          <a:bodyPr/>
          <a:lstStyle/>
          <a:p>
            <a:pPr algn="ctr"/>
            <a:r>
              <a:rPr lang="en-US" b="1" dirty="0">
                <a:solidFill>
                  <a:srgbClr val="0070C0"/>
                </a:solidFill>
              </a:rPr>
              <a:t>Beacon Community Center Reissue </a:t>
            </a:r>
            <a:r>
              <a:rPr lang="en-US" b="1" dirty="0" smtClean="0">
                <a:solidFill>
                  <a:srgbClr val="0070C0"/>
                </a:solidFill>
              </a:rPr>
              <a:t>2018</a:t>
            </a:r>
            <a:endParaRPr lang="en-US" b="1" dirty="0">
              <a:solidFill>
                <a:srgbClr val="0070C0"/>
              </a:solidFill>
            </a:endParaRPr>
          </a:p>
        </p:txBody>
      </p:sp>
      <p:sp>
        <p:nvSpPr>
          <p:cNvPr id="3" name="Subtitle 2"/>
          <p:cNvSpPr>
            <a:spLocks noGrp="1"/>
          </p:cNvSpPr>
          <p:nvPr>
            <p:ph type="subTitle" idx="1"/>
          </p:nvPr>
        </p:nvSpPr>
        <p:spPr/>
        <p:txBody>
          <a:bodyPr/>
          <a:lstStyle/>
          <a:p>
            <a:pPr algn="r"/>
            <a:r>
              <a:rPr lang="en-US" dirty="0"/>
              <a:t>Pre-Proposal </a:t>
            </a:r>
            <a:r>
              <a:rPr lang="en-US" dirty="0" smtClean="0"/>
              <a:t>Conference</a:t>
            </a:r>
          </a:p>
          <a:p>
            <a:pPr algn="r"/>
            <a:r>
              <a:rPr lang="en-US" dirty="0" smtClean="0"/>
              <a:t>April 12, 2018 at 3:00PM</a:t>
            </a:r>
            <a:endParaRPr lang="en-US" dirty="0"/>
          </a:p>
        </p:txBody>
      </p:sp>
    </p:spTree>
    <p:extLst>
      <p:ext uri="{BB962C8B-B14F-4D97-AF65-F5344CB8AC3E}">
        <p14:creationId xmlns:p14="http://schemas.microsoft.com/office/powerpoint/2010/main" val="142554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8" y="530325"/>
            <a:ext cx="8911687" cy="1280890"/>
          </a:xfrm>
        </p:spPr>
        <p:txBody>
          <a:bodyPr/>
          <a:lstStyle/>
          <a:p>
            <a:r>
              <a:rPr lang="en-US" b="1" dirty="0" smtClean="0">
                <a:solidFill>
                  <a:srgbClr val="0070C0"/>
                </a:solidFill>
              </a:rPr>
              <a:t>Program Goals</a:t>
            </a:r>
            <a:endParaRPr lang="en-US" b="1" dirty="0">
              <a:solidFill>
                <a:srgbClr val="0070C0"/>
              </a:solidFill>
            </a:endParaRPr>
          </a:p>
        </p:txBody>
      </p:sp>
      <p:sp>
        <p:nvSpPr>
          <p:cNvPr id="3" name="Content Placeholder 2"/>
          <p:cNvSpPr>
            <a:spLocks noGrp="1"/>
          </p:cNvSpPr>
          <p:nvPr>
            <p:ph idx="1"/>
          </p:nvPr>
        </p:nvSpPr>
        <p:spPr>
          <a:xfrm>
            <a:off x="1815489" y="1323854"/>
            <a:ext cx="9544173" cy="4876800"/>
          </a:xfrm>
        </p:spPr>
        <p:txBody>
          <a:bodyPr>
            <a:noAutofit/>
          </a:bodyPr>
          <a:lstStyle/>
          <a:p>
            <a:r>
              <a:rPr lang="en-US" sz="1600" dirty="0"/>
              <a:t>Promote positive development by providing </a:t>
            </a:r>
            <a:r>
              <a:rPr lang="en-US" sz="1600" b="1" dirty="0"/>
              <a:t>safe environments</a:t>
            </a:r>
            <a:r>
              <a:rPr lang="en-US" sz="1600" dirty="0"/>
              <a:t>, </a:t>
            </a:r>
            <a:r>
              <a:rPr lang="en-US" sz="1600" b="1" dirty="0"/>
              <a:t>supportive relationships</a:t>
            </a:r>
            <a:r>
              <a:rPr lang="en-US" sz="1600" dirty="0"/>
              <a:t>, high expectations, </a:t>
            </a:r>
            <a:r>
              <a:rPr lang="en-US" sz="1600" b="1" dirty="0"/>
              <a:t>family engagement </a:t>
            </a:r>
            <a:r>
              <a:rPr lang="en-US" sz="1600" dirty="0"/>
              <a:t>and </a:t>
            </a:r>
            <a:r>
              <a:rPr lang="en-US" sz="1600" b="1" dirty="0"/>
              <a:t>intergenerational activities</a:t>
            </a:r>
            <a:r>
              <a:rPr lang="en-US" sz="1600" dirty="0"/>
              <a:t>.</a:t>
            </a:r>
          </a:p>
          <a:p>
            <a:r>
              <a:rPr lang="en-US" sz="1600" dirty="0" smtClean="0"/>
              <a:t>Trusted</a:t>
            </a:r>
            <a:r>
              <a:rPr lang="en-US" sz="1600" dirty="0"/>
              <a:t>, </a:t>
            </a:r>
            <a:r>
              <a:rPr lang="en-US" sz="1600" b="1" dirty="0"/>
              <a:t>neighborhood hub </a:t>
            </a:r>
            <a:r>
              <a:rPr lang="en-US" sz="1600" dirty="0"/>
              <a:t>that helps community members access services, strengthens community bonds, and fosters a sense of belonging.</a:t>
            </a:r>
          </a:p>
          <a:p>
            <a:r>
              <a:rPr lang="en-US" sz="1600" dirty="0" smtClean="0"/>
              <a:t>Provide </a:t>
            </a:r>
            <a:r>
              <a:rPr lang="en-US" sz="1600" dirty="0"/>
              <a:t>opportunities for all participants to develop </a:t>
            </a:r>
            <a:r>
              <a:rPr lang="en-US" sz="1600" b="1" dirty="0"/>
              <a:t>skills</a:t>
            </a:r>
            <a:r>
              <a:rPr lang="en-US" sz="1600" dirty="0"/>
              <a:t>, increase personal and family well being.</a:t>
            </a:r>
          </a:p>
          <a:p>
            <a:r>
              <a:rPr lang="en-US" sz="1600" dirty="0" smtClean="0"/>
              <a:t>Strengthen </a:t>
            </a:r>
            <a:r>
              <a:rPr lang="en-US" sz="1600" dirty="0"/>
              <a:t>community life by </a:t>
            </a:r>
            <a:r>
              <a:rPr lang="en-US" sz="1600" b="1" dirty="0"/>
              <a:t>expanding partnerships</a:t>
            </a:r>
            <a:r>
              <a:rPr lang="en-US" sz="1600" dirty="0"/>
              <a:t>, tapping into City’s resources, encouraging residents to participate in neighborhood activities and </a:t>
            </a:r>
            <a:r>
              <a:rPr lang="en-US" sz="1600" b="1" dirty="0"/>
              <a:t>connecting community resources</a:t>
            </a:r>
            <a:r>
              <a:rPr lang="en-US" sz="1600" dirty="0"/>
              <a:t> to the Beacon.</a:t>
            </a:r>
          </a:p>
          <a:p>
            <a:r>
              <a:rPr lang="en-US" sz="1600" dirty="0" smtClean="0"/>
              <a:t>Support </a:t>
            </a:r>
            <a:r>
              <a:rPr lang="en-US" sz="1600" b="1" dirty="0"/>
              <a:t>student engagement in school</a:t>
            </a:r>
            <a:r>
              <a:rPr lang="en-US" sz="1600" dirty="0"/>
              <a:t>, including among students with chronic absenteeism.</a:t>
            </a:r>
          </a:p>
          <a:p>
            <a:r>
              <a:rPr lang="en-US" sz="1600" dirty="0" smtClean="0"/>
              <a:t>Ensure </a:t>
            </a:r>
            <a:r>
              <a:rPr lang="en-US" sz="1600" dirty="0"/>
              <a:t>participants and community members are viewed as potential </a:t>
            </a:r>
            <a:r>
              <a:rPr lang="en-US" sz="1600" b="1" dirty="0"/>
              <a:t>contributors</a:t>
            </a:r>
            <a:r>
              <a:rPr lang="en-US" sz="1600" dirty="0"/>
              <a:t> to the Beacon and the community, are enlisted to help identify local needs, and engaged in the ongoing development of Beacon programs.</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spTree>
    <p:extLst>
      <p:ext uri="{BB962C8B-B14F-4D97-AF65-F5344CB8AC3E}">
        <p14:creationId xmlns:p14="http://schemas.microsoft.com/office/powerpoint/2010/main" val="7146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809" y="496519"/>
            <a:ext cx="8911687" cy="769978"/>
          </a:xfrm>
        </p:spPr>
        <p:txBody>
          <a:bodyPr/>
          <a:lstStyle/>
          <a:p>
            <a:r>
              <a:rPr lang="en-US" b="1" dirty="0">
                <a:solidFill>
                  <a:srgbClr val="0070C0"/>
                </a:solidFill>
              </a:rPr>
              <a:t>Program Services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5714" y="4138544"/>
            <a:ext cx="3250276" cy="215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866540" y="1445173"/>
            <a:ext cx="5733957"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Three types of program activities:</a:t>
            </a:r>
          </a:p>
          <a:p>
            <a:pPr marL="457200" lvl="1" indent="0">
              <a:buNone/>
            </a:pPr>
            <a:r>
              <a:rPr lang="en-US" b="1" i="1" dirty="0"/>
              <a:t>Drop-In</a:t>
            </a:r>
            <a:r>
              <a:rPr lang="en-US" dirty="0"/>
              <a:t>:  Recreational, self-directed and one-time services/consultations. Activities are not structured in scope but can be used as a vehicle to recruit and engage youth/adults in regularly scheduled activities. </a:t>
            </a:r>
          </a:p>
          <a:p>
            <a:pPr marL="457200" lvl="1" indent="0">
              <a:buNone/>
            </a:pPr>
            <a:endParaRPr lang="en-US" dirty="0"/>
          </a:p>
          <a:p>
            <a:pPr marL="457200" lvl="1" indent="0">
              <a:buNone/>
            </a:pPr>
            <a:r>
              <a:rPr lang="en-US" b="1" i="1" dirty="0"/>
              <a:t>Planned</a:t>
            </a:r>
            <a:r>
              <a:rPr lang="en-US" dirty="0"/>
              <a:t>:  Designed to offer participants a chance to pursue passions, explore interests, acquire knowledge and develop skills. Activities must have clear purpose and objectives.</a:t>
            </a:r>
          </a:p>
          <a:p>
            <a:pPr marL="457200" lvl="1" indent="0">
              <a:buNone/>
            </a:pPr>
            <a:endParaRPr lang="en-US" dirty="0"/>
          </a:p>
          <a:p>
            <a:pPr marL="457200" lvl="1" indent="0">
              <a:buNone/>
            </a:pPr>
            <a:r>
              <a:rPr lang="en-US" b="1" i="1" dirty="0"/>
              <a:t>Community Events</a:t>
            </a:r>
            <a:r>
              <a:rPr lang="en-US" dirty="0"/>
              <a:t>:  Designed to reflect the interests and needs of the community. Beacons must provide a minimum of three events per year, including one on health.</a:t>
            </a:r>
          </a:p>
          <a:p>
            <a:pPr marL="457200" lvl="1" indent="0">
              <a:buNone/>
            </a:pPr>
            <a:endParaRPr lang="en-US" dirty="0"/>
          </a:p>
        </p:txBody>
      </p:sp>
      <p:sp>
        <p:nvSpPr>
          <p:cNvPr id="7" name="Content Placeholder 2"/>
          <p:cNvSpPr txBox="1">
            <a:spLocks/>
          </p:cNvSpPr>
          <p:nvPr/>
        </p:nvSpPr>
        <p:spPr>
          <a:xfrm>
            <a:off x="6705600" y="1445173"/>
            <a:ext cx="5317691"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Core Activity Areas:</a:t>
            </a:r>
          </a:p>
          <a:p>
            <a:pPr marL="800100" lvl="1" indent="-342900">
              <a:buFont typeface="+mj-lt"/>
              <a:buAutoNum type="arabicPeriod"/>
            </a:pPr>
            <a:r>
              <a:rPr lang="en-US" b="1" i="1" dirty="0"/>
              <a:t>Education</a:t>
            </a:r>
          </a:p>
          <a:p>
            <a:pPr marL="800100" lvl="1" indent="-342900">
              <a:buFont typeface="+mj-lt"/>
              <a:buAutoNum type="arabicPeriod"/>
            </a:pPr>
            <a:r>
              <a:rPr lang="en-US" b="1" i="1" dirty="0"/>
              <a:t>Community Building/Leadership</a:t>
            </a:r>
          </a:p>
          <a:p>
            <a:pPr marL="800100" lvl="1" indent="-342900">
              <a:buFont typeface="+mj-lt"/>
              <a:buAutoNum type="arabicPeriod"/>
            </a:pPr>
            <a:r>
              <a:rPr lang="en-US" b="1" i="1" dirty="0"/>
              <a:t>Health: Healthy Living/Healthy Relationships/Physical Fitness</a:t>
            </a:r>
          </a:p>
          <a:p>
            <a:pPr marL="800100" lvl="1" indent="-342900">
              <a:buFont typeface="+mj-lt"/>
              <a:buAutoNum type="arabicPeriod"/>
            </a:pPr>
            <a:r>
              <a:rPr lang="en-US" b="1" i="1" dirty="0"/>
              <a:t>Employment and Financial Security</a:t>
            </a:r>
          </a:p>
          <a:p>
            <a:pPr marL="800100" lvl="1" indent="-342900">
              <a:buFont typeface="+mj-lt"/>
              <a:buAutoNum type="arabicPeriod"/>
            </a:pPr>
            <a:r>
              <a:rPr lang="en-US" b="1" i="1" dirty="0"/>
              <a:t>Recreation and Enrichment</a:t>
            </a:r>
            <a:endParaRPr lang="en-US" dirty="0"/>
          </a:p>
          <a:p>
            <a:pPr marL="457200" lvl="1" indent="0">
              <a:buNone/>
            </a:pPr>
            <a:endParaRPr lang="en-US" dirty="0"/>
          </a:p>
        </p:txBody>
      </p:sp>
      <p:cxnSp>
        <p:nvCxnSpPr>
          <p:cNvPr id="9" name="Straight Connector 8"/>
          <p:cNvCxnSpPr/>
          <p:nvPr/>
        </p:nvCxnSpPr>
        <p:spPr>
          <a:xfrm flipV="1">
            <a:off x="6705600" y="1883038"/>
            <a:ext cx="0" cy="44126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5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01" y="506879"/>
            <a:ext cx="9532881" cy="1280890"/>
          </a:xfrm>
        </p:spPr>
        <p:txBody>
          <a:bodyPr/>
          <a:lstStyle/>
          <a:p>
            <a:r>
              <a:rPr lang="en-US" b="1" dirty="0">
                <a:solidFill>
                  <a:srgbClr val="0070C0"/>
                </a:solidFill>
              </a:rPr>
              <a:t>Program Services: Outcomes</a:t>
            </a:r>
          </a:p>
        </p:txBody>
      </p:sp>
      <p:sp>
        <p:nvSpPr>
          <p:cNvPr id="3" name="Content Placeholder 2"/>
          <p:cNvSpPr>
            <a:spLocks noGrp="1"/>
          </p:cNvSpPr>
          <p:nvPr>
            <p:ph idx="1"/>
          </p:nvPr>
        </p:nvSpPr>
        <p:spPr>
          <a:xfrm>
            <a:off x="1817180" y="1534510"/>
            <a:ext cx="9659712" cy="4280135"/>
          </a:xfrm>
        </p:spPr>
        <p:txBody>
          <a:bodyPr>
            <a:normAutofit/>
          </a:bodyPr>
          <a:lstStyle/>
          <a:p>
            <a:pPr marL="0" indent="0">
              <a:buNone/>
            </a:pPr>
            <a:r>
              <a:rPr lang="en-US" sz="2000" b="1" i="1" dirty="0"/>
              <a:t>Outcomes</a:t>
            </a:r>
          </a:p>
          <a:p>
            <a:pPr>
              <a:buFont typeface="+mj-lt"/>
              <a:buAutoNum type="arabicPeriod"/>
            </a:pPr>
            <a:r>
              <a:rPr lang="en-US" sz="2000" dirty="0"/>
              <a:t>Participant satisfaction with Beacon services. </a:t>
            </a:r>
            <a:r>
              <a:rPr lang="en-US" sz="2000" b="1" u="sng" dirty="0"/>
              <a:t>Indicator</a:t>
            </a:r>
            <a:r>
              <a:rPr lang="en-US" sz="2000" dirty="0"/>
              <a:t>: 80% of respondents to participant satisfaction surveys</a:t>
            </a:r>
            <a:r>
              <a:rPr lang="en-US" sz="2000" dirty="0" smtClean="0"/>
              <a:t>.</a:t>
            </a:r>
          </a:p>
          <a:p>
            <a:pPr>
              <a:buFont typeface="+mj-lt"/>
              <a:buAutoNum type="arabicPeriod"/>
            </a:pPr>
            <a:endParaRPr lang="en-US" sz="2000" dirty="0"/>
          </a:p>
          <a:p>
            <a:pPr>
              <a:buFont typeface="+mj-lt"/>
              <a:buAutoNum type="arabicPeriod"/>
            </a:pPr>
            <a:r>
              <a:rPr lang="en-US" sz="2000" dirty="0"/>
              <a:t>Beacon makes all necessary external and, if applicable, internal referrals to address needs. </a:t>
            </a:r>
            <a:r>
              <a:rPr lang="en-US" sz="2000" b="1" u="sng" dirty="0"/>
              <a:t>Indicator</a:t>
            </a:r>
            <a:r>
              <a:rPr lang="en-US" sz="2000" dirty="0"/>
              <a:t>: Responses to the participant satisfaction survey confirm necessary referrals were made.</a:t>
            </a:r>
          </a:p>
          <a:p>
            <a:pPr>
              <a:buFont typeface="+mj-lt"/>
              <a:buAutoNum type="arabicPeriod"/>
            </a:pPr>
            <a:endParaRPr lang="en-US" sz="2000" dirty="0" smtClean="0"/>
          </a:p>
          <a:p>
            <a:pPr>
              <a:buFont typeface="+mj-lt"/>
              <a:buAutoNum type="arabicPeriod"/>
            </a:pPr>
            <a:r>
              <a:rPr lang="en-US" sz="2000" dirty="0" smtClean="0"/>
              <a:t>Social </a:t>
            </a:r>
            <a:r>
              <a:rPr lang="en-US" sz="2000" dirty="0"/>
              <a:t>and  Emotional Learning. DYCD anticipates introducing an SEL outcome based </a:t>
            </a:r>
            <a:r>
              <a:rPr lang="en-US" sz="2000" b="1" dirty="0"/>
              <a:t>survey tool </a:t>
            </a:r>
            <a:r>
              <a:rPr lang="en-US" sz="2000" dirty="0"/>
              <a:t>that will assess motivation, self-awareness and decision making.</a:t>
            </a:r>
          </a:p>
        </p:txBody>
      </p:sp>
    </p:spTree>
    <p:extLst>
      <p:ext uri="{BB962C8B-B14F-4D97-AF65-F5344CB8AC3E}">
        <p14:creationId xmlns:p14="http://schemas.microsoft.com/office/powerpoint/2010/main" val="78584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59987"/>
            <a:ext cx="8911687" cy="1280890"/>
          </a:xfrm>
        </p:spPr>
        <p:txBody>
          <a:bodyPr/>
          <a:lstStyle/>
          <a:p>
            <a:r>
              <a:rPr lang="en-US" b="1" dirty="0" smtClean="0">
                <a:solidFill>
                  <a:srgbClr val="0070C0"/>
                </a:solidFill>
              </a:rPr>
              <a:t>Staffing Structure</a:t>
            </a:r>
            <a:endParaRPr lang="en-US" b="1" dirty="0">
              <a:solidFill>
                <a:srgbClr val="0070C0"/>
              </a:solidFill>
            </a:endParaRPr>
          </a:p>
        </p:txBody>
      </p:sp>
      <p:sp>
        <p:nvSpPr>
          <p:cNvPr id="3" name="Content Placeholder 2"/>
          <p:cNvSpPr>
            <a:spLocks noGrp="1"/>
          </p:cNvSpPr>
          <p:nvPr>
            <p:ph idx="1"/>
          </p:nvPr>
        </p:nvSpPr>
        <p:spPr>
          <a:xfrm>
            <a:off x="1639642" y="1430214"/>
            <a:ext cx="9743465" cy="4923693"/>
          </a:xfrm>
        </p:spPr>
        <p:txBody>
          <a:bodyPr>
            <a:noAutofit/>
          </a:bodyPr>
          <a:lstStyle/>
          <a:p>
            <a:r>
              <a:rPr lang="en-US" sz="1400" dirty="0" smtClean="0"/>
              <a:t>Key staff positions: </a:t>
            </a:r>
            <a:r>
              <a:rPr lang="en-US" sz="1400" b="1" dirty="0" smtClean="0"/>
              <a:t>Beacon Director</a:t>
            </a:r>
            <a:r>
              <a:rPr lang="en-US" sz="1400" dirty="0" smtClean="0"/>
              <a:t>, </a:t>
            </a:r>
            <a:r>
              <a:rPr lang="en-US" sz="1400" b="1" dirty="0" smtClean="0"/>
              <a:t>Outreach coordinator</a:t>
            </a:r>
            <a:r>
              <a:rPr lang="en-US" sz="1400" dirty="0" smtClean="0"/>
              <a:t>, and other staff who provide regular and substantial direct services to youth and adults.</a:t>
            </a:r>
          </a:p>
          <a:p>
            <a:pPr marL="342900" lvl="2" indent="-342900"/>
            <a:r>
              <a:rPr lang="en-US" b="1" i="1" u="sng" dirty="0" smtClean="0">
                <a:solidFill>
                  <a:srgbClr val="002060"/>
                </a:solidFill>
              </a:rPr>
              <a:t>Full-Time </a:t>
            </a:r>
            <a:r>
              <a:rPr lang="en-US" b="1" i="1" u="sng" dirty="0">
                <a:solidFill>
                  <a:srgbClr val="002060"/>
                </a:solidFill>
              </a:rPr>
              <a:t>Beacon Director </a:t>
            </a:r>
            <a:r>
              <a:rPr lang="en-US" dirty="0"/>
              <a:t>with a Bachelor’s Degree or </a:t>
            </a:r>
            <a:r>
              <a:rPr lang="en-US" dirty="0" smtClean="0"/>
              <a:t>Higher, with a minimum of five years of relevant experience. Responsibilities </a:t>
            </a:r>
            <a:r>
              <a:rPr lang="en-US" dirty="0"/>
              <a:t>include but not limited to: </a:t>
            </a:r>
          </a:p>
          <a:p>
            <a:pPr marL="1200150" lvl="2" indent="-285750">
              <a:buFont typeface="Arial" panose="020B0604020202020204" pitchFamily="34" charset="0"/>
              <a:buChar char="•"/>
            </a:pPr>
            <a:r>
              <a:rPr lang="en-US" dirty="0"/>
              <a:t>Overall responsibility for administration of program</a:t>
            </a:r>
          </a:p>
          <a:p>
            <a:pPr marL="1200150" lvl="2" indent="-285750">
              <a:buFont typeface="Arial" panose="020B0604020202020204" pitchFamily="34" charset="0"/>
              <a:buChar char="•"/>
            </a:pPr>
            <a:r>
              <a:rPr lang="en-US" dirty="0"/>
              <a:t>Coordinate with the principal of host school and other community </a:t>
            </a:r>
            <a:r>
              <a:rPr lang="en-US" dirty="0" smtClean="0"/>
              <a:t>stakeholders</a:t>
            </a:r>
          </a:p>
          <a:p>
            <a:pPr marL="1200150" lvl="2" indent="-285750">
              <a:buFont typeface="Arial" panose="020B0604020202020204" pitchFamily="34" charset="0"/>
              <a:buChar char="•"/>
            </a:pPr>
            <a:r>
              <a:rPr lang="en-US" dirty="0" smtClean="0"/>
              <a:t>Represent the program at school leadership meetings</a:t>
            </a:r>
            <a:endParaRPr lang="en-US" dirty="0"/>
          </a:p>
          <a:p>
            <a:pPr marL="1200150" lvl="2" indent="-285750">
              <a:buFont typeface="Arial" panose="020B0604020202020204" pitchFamily="34" charset="0"/>
              <a:buChar char="•"/>
            </a:pPr>
            <a:r>
              <a:rPr lang="en-US" dirty="0"/>
              <a:t>Work with staff to ensure quality activities</a:t>
            </a:r>
          </a:p>
          <a:p>
            <a:r>
              <a:rPr lang="en-US" sz="1400" b="1" dirty="0" smtClean="0"/>
              <a:t>*</a:t>
            </a:r>
            <a:r>
              <a:rPr lang="en-US" sz="1400" b="1" i="1" u="sng" dirty="0">
                <a:solidFill>
                  <a:srgbClr val="002060"/>
                </a:solidFill>
              </a:rPr>
              <a:t>Resource Coordinator</a:t>
            </a:r>
          </a:p>
          <a:p>
            <a:pPr marL="0" indent="0">
              <a:buNone/>
            </a:pPr>
            <a:r>
              <a:rPr lang="en-US" sz="1400" dirty="0"/>
              <a:t>Responsible for coordinating and making referrals, serve as liaison with other units of the contractor’s organization, as well as external partners, i.e. co-locators/sub-contractors.</a:t>
            </a:r>
          </a:p>
          <a:p>
            <a:r>
              <a:rPr lang="en-US" sz="1400" b="1" i="1" u="sng" dirty="0" smtClean="0">
                <a:solidFill>
                  <a:srgbClr val="002060"/>
                </a:solidFill>
              </a:rPr>
              <a:t>Outreach </a:t>
            </a:r>
            <a:r>
              <a:rPr lang="en-US" sz="1400" b="1" i="1" u="sng" dirty="0">
                <a:solidFill>
                  <a:srgbClr val="002060"/>
                </a:solidFill>
              </a:rPr>
              <a:t>Coordinator</a:t>
            </a:r>
          </a:p>
          <a:p>
            <a:pPr marL="0" indent="0">
              <a:buNone/>
            </a:pPr>
            <a:r>
              <a:rPr lang="en-US" sz="1400" dirty="0">
                <a:cs typeface="Gotham-Bold"/>
              </a:rPr>
              <a:t>Must be familiar with neighborhoods and are trusted by local youth. This person would engage youth who would otherwise not be enticed to enroll in the program, but stand to benefit the most from its services. As well as work with chronically absent youth, identified as part of the Beacon goals. </a:t>
            </a:r>
          </a:p>
          <a:p>
            <a:pPr marL="0" indent="0">
              <a:buNone/>
            </a:pPr>
            <a:endParaRPr lang="en-US" sz="1400" dirty="0" smtClean="0"/>
          </a:p>
          <a:p>
            <a:pPr marL="0" indent="0">
              <a:buNone/>
            </a:pPr>
            <a:r>
              <a:rPr lang="en-US" sz="1400" dirty="0" smtClean="0"/>
              <a:t>* </a:t>
            </a:r>
            <a:r>
              <a:rPr lang="en-US" sz="1400" dirty="0"/>
              <a:t>Could be assigned to Director</a:t>
            </a:r>
          </a:p>
          <a:p>
            <a:pPr marL="0" indent="0">
              <a:buNone/>
            </a:pP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2697049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94" y="448264"/>
            <a:ext cx="8911687" cy="1280890"/>
          </a:xfrm>
        </p:spPr>
        <p:txBody>
          <a:bodyPr/>
          <a:lstStyle/>
          <a:p>
            <a:r>
              <a:rPr lang="en-US" b="1" dirty="0" smtClean="0">
                <a:solidFill>
                  <a:srgbClr val="0070C0"/>
                </a:solidFill>
              </a:rPr>
              <a:t>Program Expectations: Approach</a:t>
            </a:r>
            <a:endParaRPr lang="en-US" b="1" dirty="0">
              <a:solidFill>
                <a:srgbClr val="0070C0"/>
              </a:solidFill>
            </a:endParaRPr>
          </a:p>
        </p:txBody>
      </p:sp>
      <p:sp>
        <p:nvSpPr>
          <p:cNvPr id="3" name="Content Placeholder 2"/>
          <p:cNvSpPr>
            <a:spLocks noGrp="1"/>
          </p:cNvSpPr>
          <p:nvPr>
            <p:ph idx="1"/>
          </p:nvPr>
        </p:nvSpPr>
        <p:spPr>
          <a:xfrm>
            <a:off x="1979611" y="1395045"/>
            <a:ext cx="9239373" cy="5099539"/>
          </a:xfrm>
        </p:spPr>
        <p:txBody>
          <a:bodyPr>
            <a:normAutofit lnSpcReduction="10000"/>
          </a:bodyPr>
          <a:lstStyle/>
          <a:p>
            <a:pPr>
              <a:buFont typeface="+mj-lt"/>
              <a:buAutoNum type="arabicPeriod"/>
            </a:pPr>
            <a:r>
              <a:rPr lang="en-US" b="1" dirty="0" smtClean="0"/>
              <a:t>Strength-based Frameworks:</a:t>
            </a:r>
          </a:p>
          <a:p>
            <a:pPr marL="800100" lvl="1" indent="-342900">
              <a:buFont typeface="+mj-lt"/>
              <a:buAutoNum type="alphaLcPeriod"/>
            </a:pPr>
            <a:r>
              <a:rPr lang="en-US" dirty="0"/>
              <a:t>Positive Youth Development (PYD</a:t>
            </a:r>
            <a:r>
              <a:rPr lang="en-US" dirty="0" smtClean="0"/>
              <a:t>)</a:t>
            </a:r>
          </a:p>
          <a:p>
            <a:pPr marL="800100" lvl="1" indent="-342900">
              <a:buFont typeface="+mj-lt"/>
              <a:buAutoNum type="alphaLcPeriod"/>
            </a:pPr>
            <a:r>
              <a:rPr lang="en-US" dirty="0"/>
              <a:t>Social and Emotional Learning (SEL</a:t>
            </a:r>
            <a:r>
              <a:rPr lang="en-US" dirty="0" smtClean="0"/>
              <a:t>)</a:t>
            </a:r>
          </a:p>
          <a:p>
            <a:pPr marL="800100" lvl="1" indent="-342900">
              <a:buFont typeface="+mj-lt"/>
              <a:buAutoNum type="alphaLcPeriod"/>
            </a:pPr>
            <a:r>
              <a:rPr lang="en-US" dirty="0"/>
              <a:t>Youth </a:t>
            </a:r>
            <a:r>
              <a:rPr lang="en-US" dirty="0" smtClean="0"/>
              <a:t>Leadership</a:t>
            </a:r>
          </a:p>
          <a:p>
            <a:pPr marL="400050">
              <a:buFont typeface="+mj-lt"/>
              <a:buAutoNum type="arabicPeriod"/>
            </a:pPr>
            <a:endParaRPr lang="en-US" b="1" dirty="0" smtClean="0"/>
          </a:p>
          <a:p>
            <a:pPr marL="400050">
              <a:buFont typeface="+mj-lt"/>
              <a:buAutoNum type="arabicPeriod"/>
            </a:pPr>
            <a:r>
              <a:rPr lang="en-US" b="1" dirty="0" smtClean="0"/>
              <a:t>Family </a:t>
            </a:r>
            <a:r>
              <a:rPr lang="en-US" b="1" dirty="0"/>
              <a:t>Engagement</a:t>
            </a:r>
          </a:p>
          <a:p>
            <a:pPr marL="457200" lvl="1" indent="0">
              <a:buNone/>
            </a:pPr>
            <a:r>
              <a:rPr lang="en-US" dirty="0"/>
              <a:t>Family engagement comprises three critical elements: Communication (i.e., strong and positive family interactions); Participation (i.e., families access the services they need); and Mutually-beneficial partnerships (i.e., family members assume leadership roles and take shared responsibility for outcomes).</a:t>
            </a:r>
          </a:p>
          <a:p>
            <a:pPr marL="400050">
              <a:buFont typeface="+mj-lt"/>
              <a:buAutoNum type="arabicPeriod"/>
            </a:pPr>
            <a:endParaRPr lang="en-US" b="1" dirty="0" smtClean="0"/>
          </a:p>
          <a:p>
            <a:pPr marL="400050">
              <a:buFont typeface="+mj-lt"/>
              <a:buAutoNum type="arabicPeriod"/>
            </a:pPr>
            <a:r>
              <a:rPr lang="en-US" b="1" dirty="0" smtClean="0"/>
              <a:t>Safe, Welcoming and Inclusive Environment</a:t>
            </a:r>
          </a:p>
          <a:p>
            <a:pPr marL="457200" lvl="1" indent="0">
              <a:buNone/>
            </a:pPr>
            <a:r>
              <a:rPr lang="en-US" dirty="0" smtClean="0"/>
              <a:t>The </a:t>
            </a:r>
            <a:r>
              <a:rPr lang="en-US" dirty="0"/>
              <a:t>contractor would have protocols for staff behavior and effective training and supervision to ensure the environment is friendly and supportive and everyone is treated with dignity and respect, starting from the very first encounter with program staff. </a:t>
            </a:r>
            <a:endParaRPr lang="en-US" dirty="0" smtClean="0"/>
          </a:p>
          <a:p>
            <a:pPr marL="457200" lvl="1" indent="0">
              <a:buNone/>
            </a:pPr>
            <a:endParaRPr lang="en-US" dirty="0" smtClean="0"/>
          </a:p>
        </p:txBody>
      </p:sp>
    </p:spTree>
    <p:extLst>
      <p:ext uri="{BB962C8B-B14F-4D97-AF65-F5344CB8AC3E}">
        <p14:creationId xmlns:p14="http://schemas.microsoft.com/office/powerpoint/2010/main" val="125473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1371"/>
            <a:ext cx="10161783" cy="1280890"/>
          </a:xfrm>
        </p:spPr>
        <p:txBody>
          <a:bodyPr/>
          <a:lstStyle/>
          <a:p>
            <a:r>
              <a:rPr lang="en-US" b="1" dirty="0" smtClean="0">
                <a:solidFill>
                  <a:srgbClr val="0070C0"/>
                </a:solidFill>
              </a:rPr>
              <a:t>Annual Target </a:t>
            </a:r>
            <a:r>
              <a:rPr lang="en-US" b="1" dirty="0">
                <a:solidFill>
                  <a:srgbClr val="0070C0"/>
                </a:solidFill>
              </a:rPr>
              <a:t>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447860"/>
              </p:ext>
            </p:extLst>
          </p:nvPr>
        </p:nvGraphicFramePr>
        <p:xfrm>
          <a:off x="1608487" y="1582286"/>
          <a:ext cx="10231821" cy="2407196"/>
        </p:xfrm>
        <a:graphic>
          <a:graphicData uri="http://schemas.openxmlformats.org/drawingml/2006/table">
            <a:tbl>
              <a:tblPr firstRow="1" bandRow="1">
                <a:tableStyleId>{2A488322-F2BA-4B5B-9748-0D474271808F}</a:tableStyleId>
              </a:tblPr>
              <a:tblGrid>
                <a:gridCol w="3184635">
                  <a:extLst>
                    <a:ext uri="{9D8B030D-6E8A-4147-A177-3AD203B41FA5}">
                      <a16:colId xmlns:a16="http://schemas.microsoft.com/office/drawing/2014/main" xmlns="" val="4078502862"/>
                    </a:ext>
                  </a:extLst>
                </a:gridCol>
                <a:gridCol w="3647493">
                  <a:extLst>
                    <a:ext uri="{9D8B030D-6E8A-4147-A177-3AD203B41FA5}">
                      <a16:colId xmlns:a16="http://schemas.microsoft.com/office/drawing/2014/main" xmlns="" val="3423952342"/>
                    </a:ext>
                  </a:extLst>
                </a:gridCol>
                <a:gridCol w="1495210">
                  <a:extLst>
                    <a:ext uri="{9D8B030D-6E8A-4147-A177-3AD203B41FA5}">
                      <a16:colId xmlns:a16="http://schemas.microsoft.com/office/drawing/2014/main" xmlns="" val="381090268"/>
                    </a:ext>
                  </a:extLst>
                </a:gridCol>
                <a:gridCol w="1904483">
                  <a:extLst>
                    <a:ext uri="{9D8B030D-6E8A-4147-A177-3AD203B41FA5}">
                      <a16:colId xmlns:a16="http://schemas.microsoft.com/office/drawing/2014/main" xmlns="" val="1933745759"/>
                    </a:ext>
                  </a:extLst>
                </a:gridCol>
              </a:tblGrid>
              <a:tr h="643963">
                <a:tc>
                  <a:txBody>
                    <a:bodyPr/>
                    <a:lstStyle/>
                    <a:p>
                      <a:r>
                        <a:rPr lang="en-US" dirty="0"/>
                        <a:t>Age Category</a:t>
                      </a:r>
                    </a:p>
                  </a:txBody>
                  <a:tcPr/>
                </a:tc>
                <a:tc>
                  <a:txBody>
                    <a:bodyPr/>
                    <a:lstStyle/>
                    <a:p>
                      <a:r>
                        <a:rPr lang="en-US" dirty="0"/>
                        <a:t>Activity Type</a:t>
                      </a:r>
                    </a:p>
                  </a:txBody>
                  <a:tcPr/>
                </a:tc>
                <a:tc>
                  <a:txBody>
                    <a:bodyPr/>
                    <a:lstStyle/>
                    <a:p>
                      <a:r>
                        <a:rPr lang="en-US" dirty="0"/>
                        <a:t>Number</a:t>
                      </a:r>
                    </a:p>
                  </a:txBody>
                  <a:tcPr/>
                </a:tc>
                <a:tc>
                  <a:txBody>
                    <a:bodyPr/>
                    <a:lstStyle/>
                    <a:p>
                      <a:r>
                        <a:rPr lang="en-US" dirty="0"/>
                        <a:t>Enrollment Criterion</a:t>
                      </a:r>
                    </a:p>
                  </a:txBody>
                  <a:tcPr/>
                </a:tc>
                <a:extLst>
                  <a:ext uri="{0D108BD9-81ED-4DB2-BD59-A6C34878D82A}">
                    <a16:rowId xmlns:a16="http://schemas.microsoft.com/office/drawing/2014/main" xmlns="" val="3258725302"/>
                  </a:ext>
                </a:extLst>
              </a:tr>
              <a:tr h="643963">
                <a:tc>
                  <a:txBody>
                    <a:bodyPr/>
                    <a:lstStyle/>
                    <a:p>
                      <a:r>
                        <a:rPr lang="en-US" dirty="0"/>
                        <a:t>Youth, under 22 years</a:t>
                      </a:r>
                    </a:p>
                  </a:txBody>
                  <a:tcPr/>
                </a:tc>
                <a:tc>
                  <a:txBody>
                    <a:bodyPr/>
                    <a:lstStyle/>
                    <a:p>
                      <a:r>
                        <a:rPr lang="en-US" dirty="0"/>
                        <a:t>Drop-In and planned activities</a:t>
                      </a:r>
                    </a:p>
                  </a:txBody>
                  <a:tcPr/>
                </a:tc>
                <a:tc>
                  <a:txBody>
                    <a:bodyPr/>
                    <a:lstStyle/>
                    <a:p>
                      <a:r>
                        <a:rPr lang="en-US" dirty="0" smtClean="0"/>
                        <a:t>600</a:t>
                      </a:r>
                      <a:endParaRPr lang="en-US" b="1" dirty="0"/>
                    </a:p>
                  </a:txBody>
                  <a:tcPr/>
                </a:tc>
                <a:tc>
                  <a:txBody>
                    <a:bodyPr/>
                    <a:lstStyle/>
                    <a:p>
                      <a:r>
                        <a:rPr lang="en-US" dirty="0"/>
                        <a:t>3 Visits</a:t>
                      </a:r>
                    </a:p>
                  </a:txBody>
                  <a:tcPr/>
                </a:tc>
                <a:extLst>
                  <a:ext uri="{0D108BD9-81ED-4DB2-BD59-A6C34878D82A}">
                    <a16:rowId xmlns:a16="http://schemas.microsoft.com/office/drawing/2014/main" xmlns="" val="3720261451"/>
                  </a:ext>
                </a:extLst>
              </a:tr>
              <a:tr h="373090">
                <a:tc>
                  <a:txBody>
                    <a:bodyPr/>
                    <a:lstStyle/>
                    <a:p>
                      <a:r>
                        <a:rPr lang="en-US" dirty="0"/>
                        <a:t>Adults 22 years and older</a:t>
                      </a:r>
                    </a:p>
                  </a:txBody>
                  <a:tcPr/>
                </a:tc>
                <a:tc>
                  <a:txBody>
                    <a:bodyPr/>
                    <a:lstStyle/>
                    <a:p>
                      <a:r>
                        <a:rPr lang="en-US" dirty="0"/>
                        <a:t>Drop-In and planned activities</a:t>
                      </a:r>
                    </a:p>
                  </a:txBody>
                  <a:tcPr/>
                </a:tc>
                <a:tc>
                  <a:txBody>
                    <a:bodyPr/>
                    <a:lstStyle/>
                    <a:p>
                      <a:r>
                        <a:rPr lang="en-US" dirty="0"/>
                        <a:t>100</a:t>
                      </a:r>
                    </a:p>
                  </a:txBody>
                  <a:tcPr/>
                </a:tc>
                <a:tc>
                  <a:txBody>
                    <a:bodyPr/>
                    <a:lstStyle/>
                    <a:p>
                      <a:r>
                        <a:rPr lang="en-US" dirty="0"/>
                        <a:t>1 Visit</a:t>
                      </a:r>
                    </a:p>
                  </a:txBody>
                  <a:tcPr/>
                </a:tc>
                <a:extLst>
                  <a:ext uri="{0D108BD9-81ED-4DB2-BD59-A6C34878D82A}">
                    <a16:rowId xmlns:a16="http://schemas.microsoft.com/office/drawing/2014/main" xmlns="" val="1974813814"/>
                  </a:ext>
                </a:extLst>
              </a:tr>
              <a:tr h="373090">
                <a:tc>
                  <a:txBody>
                    <a:bodyPr/>
                    <a:lstStyle/>
                    <a:p>
                      <a:r>
                        <a:rPr lang="en-US" dirty="0"/>
                        <a:t>Adults and Youth, any age</a:t>
                      </a:r>
                    </a:p>
                  </a:txBody>
                  <a:tcPr/>
                </a:tc>
                <a:tc>
                  <a:txBody>
                    <a:bodyPr/>
                    <a:lstStyle/>
                    <a:p>
                      <a:r>
                        <a:rPr lang="en-US" dirty="0"/>
                        <a:t>Community Events</a:t>
                      </a:r>
                    </a:p>
                  </a:txBody>
                  <a:tcPr/>
                </a:tc>
                <a:tc>
                  <a:txBody>
                    <a:bodyPr/>
                    <a:lstStyle/>
                    <a:p>
                      <a:r>
                        <a:rPr lang="en-US" dirty="0"/>
                        <a:t>500</a:t>
                      </a:r>
                    </a:p>
                  </a:txBody>
                  <a:tcPr/>
                </a:tc>
                <a:tc>
                  <a:txBody>
                    <a:bodyPr/>
                    <a:lstStyle/>
                    <a:p>
                      <a:r>
                        <a:rPr lang="en-US" dirty="0"/>
                        <a:t>1 Event</a:t>
                      </a:r>
                    </a:p>
                  </a:txBody>
                  <a:tcPr/>
                </a:tc>
                <a:extLst>
                  <a:ext uri="{0D108BD9-81ED-4DB2-BD59-A6C34878D82A}">
                    <a16:rowId xmlns:a16="http://schemas.microsoft.com/office/drawing/2014/main" xmlns="" val="1796897060"/>
                  </a:ext>
                </a:extLst>
              </a:tr>
              <a:tr h="373090">
                <a:tc gridSpan="2">
                  <a:txBody>
                    <a:bodyPr/>
                    <a:lstStyle/>
                    <a:p>
                      <a:r>
                        <a:rPr lang="en-US" dirty="0"/>
                        <a:t>Total</a:t>
                      </a:r>
                      <a:endParaRPr lang="en-US" b="1" dirty="0"/>
                    </a:p>
                  </a:txBody>
                  <a:tcPr/>
                </a:tc>
                <a:tc hMerge="1">
                  <a:txBody>
                    <a:bodyPr/>
                    <a:lstStyle/>
                    <a:p>
                      <a:endParaRPr lang="en-US" dirty="0"/>
                    </a:p>
                  </a:txBody>
                  <a:tcPr/>
                </a:tc>
                <a:tc>
                  <a:txBody>
                    <a:bodyPr/>
                    <a:lstStyle/>
                    <a:p>
                      <a:r>
                        <a:rPr lang="en-US" b="1" dirty="0" smtClean="0">
                          <a:solidFill>
                            <a:srgbClr val="FF0000"/>
                          </a:solidFill>
                        </a:rPr>
                        <a:t>*1,200</a:t>
                      </a:r>
                      <a:endParaRPr lang="en-US" b="1" dirty="0">
                        <a:solidFill>
                          <a:srgbClr val="FF0000"/>
                        </a:solidFill>
                      </a:endParaRPr>
                    </a:p>
                  </a:txBody>
                  <a:tcPr/>
                </a:tc>
                <a:tc>
                  <a:txBody>
                    <a:bodyPr/>
                    <a:lstStyle/>
                    <a:p>
                      <a:endParaRPr lang="en-US" dirty="0"/>
                    </a:p>
                  </a:txBody>
                  <a:tcPr/>
                </a:tc>
                <a:extLst>
                  <a:ext uri="{0D108BD9-81ED-4DB2-BD59-A6C34878D82A}">
                    <a16:rowId xmlns:a16="http://schemas.microsoft.com/office/drawing/2014/main" xmlns="" val="2039613037"/>
                  </a:ext>
                </a:extLst>
              </a:tr>
            </a:tbl>
          </a:graphicData>
        </a:graphic>
      </p:graphicFrame>
      <p:sp>
        <p:nvSpPr>
          <p:cNvPr id="7" name="TextBox 6"/>
          <p:cNvSpPr txBox="1"/>
          <p:nvPr/>
        </p:nvSpPr>
        <p:spPr>
          <a:xfrm>
            <a:off x="1512276" y="4384432"/>
            <a:ext cx="10328031"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Of the 600 youth under 22 years, DYCD expects Beacons to enroll at least </a:t>
            </a:r>
            <a:r>
              <a:rPr lang="en-US" u="sng" dirty="0" smtClean="0"/>
              <a:t>100</a:t>
            </a:r>
          </a:p>
          <a:p>
            <a:pPr lvl="1"/>
            <a:r>
              <a:rPr lang="en-US" u="sng" dirty="0" smtClean="0"/>
              <a:t>elementary</a:t>
            </a:r>
            <a:r>
              <a:rPr lang="en-US" dirty="0" smtClean="0"/>
              <a:t>, </a:t>
            </a:r>
            <a:r>
              <a:rPr lang="en-US" u="sng" dirty="0" smtClean="0"/>
              <a:t>100 middle school students </a:t>
            </a:r>
            <a:r>
              <a:rPr lang="en-US" dirty="0" smtClean="0"/>
              <a:t>and </a:t>
            </a:r>
            <a:r>
              <a:rPr lang="en-US" u="sng" dirty="0" smtClean="0"/>
              <a:t>100 high school-age youth</a:t>
            </a:r>
            <a:r>
              <a:rPr lang="en-US" dirty="0" smtClean="0"/>
              <a:t>. </a:t>
            </a:r>
          </a:p>
          <a:p>
            <a:pPr marL="285750" indent="-285750">
              <a:buFont typeface="Arial" charset="0"/>
              <a:buChar char="•"/>
            </a:pPr>
            <a:endParaRPr lang="en-US" dirty="0" smtClean="0"/>
          </a:p>
          <a:p>
            <a:pPr marL="285750" indent="-285750">
              <a:buFont typeface="Arial" charset="0"/>
              <a:buChar char="•"/>
            </a:pPr>
            <a:r>
              <a:rPr lang="en-US" dirty="0" smtClean="0"/>
              <a:t>Adult Services</a:t>
            </a:r>
            <a:r>
              <a:rPr lang="en-US" dirty="0"/>
              <a:t>: Services would </a:t>
            </a:r>
            <a:r>
              <a:rPr lang="en-US" dirty="0" smtClean="0"/>
              <a:t>reflect </a:t>
            </a:r>
            <a:r>
              <a:rPr lang="en-US" dirty="0"/>
              <a:t>their specific needs and interests</a:t>
            </a:r>
            <a:r>
              <a:rPr lang="en-US" dirty="0" smtClean="0"/>
              <a:t>. </a:t>
            </a:r>
            <a:endParaRPr lang="en-US" dirty="0"/>
          </a:p>
        </p:txBody>
      </p:sp>
      <p:cxnSp>
        <p:nvCxnSpPr>
          <p:cNvPr id="9" name="Straight Connector 8"/>
          <p:cNvCxnSpPr/>
          <p:nvPr/>
        </p:nvCxnSpPr>
        <p:spPr>
          <a:xfrm>
            <a:off x="2239107" y="4267200"/>
            <a:ext cx="8698523" cy="11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29507" y="5925960"/>
            <a:ext cx="10210799" cy="646331"/>
          </a:xfrm>
          <a:prstGeom prst="rect">
            <a:avLst/>
          </a:prstGeom>
          <a:noFill/>
        </p:spPr>
        <p:txBody>
          <a:bodyPr wrap="square" rtlCol="0">
            <a:spAutoFit/>
          </a:bodyPr>
          <a:lstStyle/>
          <a:p>
            <a:r>
              <a:rPr lang="en-US" b="1" u="sng" dirty="0" smtClean="0">
                <a:solidFill>
                  <a:srgbClr val="FF0000"/>
                </a:solidFill>
              </a:rPr>
              <a:t>Please note</a:t>
            </a:r>
            <a:r>
              <a:rPr lang="en-US" dirty="0" smtClean="0"/>
              <a:t>:  The 1,200 are annual enrollment requirements and inclusive of Summer and School Year services. </a:t>
            </a:r>
            <a:endParaRPr lang="en-US" dirty="0"/>
          </a:p>
        </p:txBody>
      </p:sp>
    </p:spTree>
    <p:extLst>
      <p:ext uri="{BB962C8B-B14F-4D97-AF65-F5344CB8AC3E}">
        <p14:creationId xmlns:p14="http://schemas.microsoft.com/office/powerpoint/2010/main" val="2851115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69" y="311123"/>
            <a:ext cx="8911687" cy="1280890"/>
          </a:xfrm>
        </p:spPr>
        <p:txBody>
          <a:bodyPr>
            <a:normAutofit fontScale="90000"/>
          </a:bodyPr>
          <a:lstStyle/>
          <a:p>
            <a:r>
              <a:rPr lang="en-US" b="1" dirty="0">
                <a:solidFill>
                  <a:srgbClr val="0070C0"/>
                </a:solidFill>
                <a:cs typeface="Arial"/>
              </a:rPr>
              <a:t>Target Population/Service Levels: </a:t>
            </a:r>
            <a:r>
              <a:rPr lang="en-US" b="1" u="sng" dirty="0">
                <a:solidFill>
                  <a:srgbClr val="0070C0"/>
                </a:solidFill>
                <a:cs typeface="Arial"/>
              </a:rPr>
              <a:t>School Year</a:t>
            </a:r>
            <a:r>
              <a:rPr lang="en-US" b="1" dirty="0">
                <a:solidFill>
                  <a:srgbClr val="0070C0"/>
                </a:solidFill>
                <a:cs typeface="Arial"/>
              </a:rPr>
              <a:t> Dosage Requirements</a:t>
            </a:r>
            <a:r>
              <a:rPr lang="en-US" b="1" dirty="0">
                <a:solidFill>
                  <a:srgbClr val="0070C0"/>
                </a:solidFill>
              </a:rPr>
              <a:t/>
            </a:r>
            <a:br>
              <a:rPr lang="en-US" b="1" dirty="0">
                <a:solidFill>
                  <a:srgbClr val="0070C0"/>
                </a:solidFill>
              </a:rPr>
            </a:br>
            <a:endParaRPr lang="en-US" dirty="0">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430" y="42030"/>
            <a:ext cx="2076570" cy="1819076"/>
          </a:xfrm>
          <a:prstGeom prst="rect">
            <a:avLst/>
          </a:prstGeom>
        </p:spPr>
      </p:pic>
      <p:sp>
        <p:nvSpPr>
          <p:cNvPr id="16" name="TextBox 15"/>
          <p:cNvSpPr txBox="1"/>
          <p:nvPr/>
        </p:nvSpPr>
        <p:spPr>
          <a:xfrm>
            <a:off x="1940169" y="3376952"/>
            <a:ext cx="3206262" cy="830997"/>
          </a:xfrm>
          <a:prstGeom prst="rect">
            <a:avLst/>
          </a:prstGeom>
          <a:noFill/>
        </p:spPr>
        <p:txBody>
          <a:bodyPr wrap="square" rtlCol="0">
            <a:spAutoFit/>
          </a:bodyPr>
          <a:lstStyle/>
          <a:p>
            <a:r>
              <a:rPr lang="en-US" sz="2400" b="1" u="sng" dirty="0" smtClean="0"/>
              <a:t>200</a:t>
            </a:r>
            <a:r>
              <a:rPr lang="en-US" sz="2400" dirty="0" smtClean="0"/>
              <a:t> meet dosage requirement</a:t>
            </a:r>
            <a:endParaRPr lang="en-US" sz="2400" dirty="0"/>
          </a:p>
        </p:txBody>
      </p:sp>
      <p:sp>
        <p:nvSpPr>
          <p:cNvPr id="17" name="Right Brace 16"/>
          <p:cNvSpPr/>
          <p:nvPr/>
        </p:nvSpPr>
        <p:spPr>
          <a:xfrm>
            <a:off x="6090135" y="2592258"/>
            <a:ext cx="615463" cy="240038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983043" y="2268956"/>
            <a:ext cx="436098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At least </a:t>
            </a:r>
            <a:r>
              <a:rPr lang="en-US" sz="2400" u="sng" dirty="0" smtClean="0"/>
              <a:t>100</a:t>
            </a:r>
            <a:r>
              <a:rPr lang="en-US" sz="2400" dirty="0" smtClean="0"/>
              <a:t> must reflect the </a:t>
            </a:r>
            <a:r>
              <a:rPr lang="en-US" sz="2400" u="sng" dirty="0" smtClean="0"/>
              <a:t>grade levels </a:t>
            </a:r>
            <a:r>
              <a:rPr lang="en-US" sz="2400" dirty="0" smtClean="0"/>
              <a:t>of the host school.</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other </a:t>
            </a:r>
            <a:r>
              <a:rPr lang="en-US" sz="2400" u="sng" dirty="0" smtClean="0"/>
              <a:t>100</a:t>
            </a:r>
            <a:r>
              <a:rPr lang="en-US" sz="2400" dirty="0" smtClean="0"/>
              <a:t> can represent any other grade level and/or the community.</a:t>
            </a:r>
            <a:endParaRPr lang="en-US" sz="2400" dirty="0"/>
          </a:p>
        </p:txBody>
      </p:sp>
    </p:spTree>
    <p:extLst>
      <p:ext uri="{BB962C8B-B14F-4D97-AF65-F5344CB8AC3E}">
        <p14:creationId xmlns:p14="http://schemas.microsoft.com/office/powerpoint/2010/main" val="70280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12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School Year – Intensive</a:t>
            </a:r>
            <a:r>
              <a:rPr kumimoji="0" lang="en-US" altLang="en-US" b="1" i="0" u="none" strike="noStrike" cap="none" normalizeH="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Participation Levels - 200</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76790879"/>
              </p:ext>
            </p:extLst>
          </p:nvPr>
        </p:nvGraphicFramePr>
        <p:xfrm>
          <a:off x="1037920" y="1948436"/>
          <a:ext cx="10287000" cy="1493520"/>
        </p:xfrm>
        <a:graphic>
          <a:graphicData uri="http://schemas.openxmlformats.org/drawingml/2006/table">
            <a:tbl>
              <a:tblPr firstRow="1" firstCol="1" bandRow="1">
                <a:tableStyleId>{16D9F66E-5EB9-4882-86FB-DCBF35E3C3E4}</a:tableStyleId>
              </a:tblPr>
              <a:tblGrid>
                <a:gridCol w="2766481">
                  <a:extLst>
                    <a:ext uri="{9D8B030D-6E8A-4147-A177-3AD203B41FA5}">
                      <a16:colId xmlns:a16="http://schemas.microsoft.com/office/drawing/2014/main" xmlns="" val="20000"/>
                    </a:ext>
                  </a:extLst>
                </a:gridCol>
                <a:gridCol w="2668160">
                  <a:extLst>
                    <a:ext uri="{9D8B030D-6E8A-4147-A177-3AD203B41FA5}">
                      <a16:colId xmlns:a16="http://schemas.microsoft.com/office/drawing/2014/main" xmlns="" val="20001"/>
                    </a:ext>
                  </a:extLst>
                </a:gridCol>
                <a:gridCol w="2705191">
                  <a:extLst>
                    <a:ext uri="{9D8B030D-6E8A-4147-A177-3AD203B41FA5}">
                      <a16:colId xmlns:a16="http://schemas.microsoft.com/office/drawing/2014/main" xmlns="" val="20002"/>
                    </a:ext>
                  </a:extLst>
                </a:gridCol>
                <a:gridCol w="2147168">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T="0" marB="0">
                    <a:solidFill>
                      <a:schemeClr val="accent6">
                        <a:lumMod val="60000"/>
                        <a:lumOff val="40000"/>
                      </a:schemeClr>
                    </a:solidFill>
                  </a:tcPr>
                </a:tc>
                <a:extLst>
                  <a:ext uri="{0D108BD9-81ED-4DB2-BD59-A6C34878D82A}">
                    <a16:rowId xmlns:a16="http://schemas.microsoft.com/office/drawing/2014/main" xmlns=""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a16="http://schemas.microsoft.com/office/drawing/2014/main" xmlns="" val="10003"/>
                  </a:ext>
                </a:extLst>
              </a:tr>
            </a:tbl>
          </a:graphicData>
        </a:graphic>
      </p:graphicFrame>
      <p:sp>
        <p:nvSpPr>
          <p:cNvPr id="10" name="TextBox 9"/>
          <p:cNvSpPr txBox="1"/>
          <p:nvPr/>
        </p:nvSpPr>
        <p:spPr>
          <a:xfrm>
            <a:off x="589121" y="237476"/>
            <a:ext cx="11220513"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a:t>
            </a:r>
            <a:r>
              <a:rPr lang="en-US" sz="3600" b="1" u="sng" dirty="0">
                <a:solidFill>
                  <a:srgbClr val="0070C0"/>
                </a:solidFill>
                <a:latin typeface="+mj-lt"/>
                <a:cs typeface="Arial"/>
              </a:rPr>
              <a:t>School Year </a:t>
            </a:r>
            <a:r>
              <a:rPr lang="en-US" sz="3600" b="1" dirty="0">
                <a:solidFill>
                  <a:srgbClr val="0070C0"/>
                </a:solidFill>
                <a:latin typeface="+mj-lt"/>
                <a:cs typeface="Arial"/>
              </a:rPr>
              <a:t>Dosage Requirements</a:t>
            </a:r>
            <a:endParaRPr lang="en-US" sz="3600" b="1" dirty="0">
              <a:solidFill>
                <a:srgbClr val="0070C0"/>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686701060"/>
              </p:ext>
            </p:extLst>
          </p:nvPr>
        </p:nvGraphicFramePr>
        <p:xfrm>
          <a:off x="3124089" y="4036760"/>
          <a:ext cx="6114661" cy="1493520"/>
        </p:xfrm>
        <a:graphic>
          <a:graphicData uri="http://schemas.openxmlformats.org/drawingml/2006/table">
            <a:tbl>
              <a:tblPr firstRow="1" firstCol="1" bandRow="1">
                <a:tableStyleId>{0505E3EF-67EA-436B-97B2-0124C06EBD24}</a:tableStyleId>
              </a:tblPr>
              <a:tblGrid>
                <a:gridCol w="1606572">
                  <a:extLst>
                    <a:ext uri="{9D8B030D-6E8A-4147-A177-3AD203B41FA5}">
                      <a16:colId xmlns:a16="http://schemas.microsoft.com/office/drawing/2014/main" xmlns="" val="20000"/>
                    </a:ext>
                  </a:extLst>
                </a:gridCol>
                <a:gridCol w="2747713">
                  <a:extLst>
                    <a:ext uri="{9D8B030D-6E8A-4147-A177-3AD203B41FA5}">
                      <a16:colId xmlns:a16="http://schemas.microsoft.com/office/drawing/2014/main" xmlns="" val="20001"/>
                    </a:ext>
                  </a:extLst>
                </a:gridCol>
                <a:gridCol w="1760376">
                  <a:extLst>
                    <a:ext uri="{9D8B030D-6E8A-4147-A177-3AD203B41FA5}">
                      <a16:colId xmlns:a16="http://schemas.microsoft.com/office/drawing/2014/main" xmlns=""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T="0" marB="0" anchor="ctr">
                    <a:solidFill>
                      <a:schemeClr val="accent3">
                        <a:lumMod val="60000"/>
                        <a:lumOff val="40000"/>
                      </a:schemeClr>
                    </a:solidFill>
                  </a:tcPr>
                </a:tc>
                <a:extLst>
                  <a:ext uri="{0D108BD9-81ED-4DB2-BD59-A6C34878D82A}">
                    <a16:rowId xmlns:a16="http://schemas.microsoft.com/office/drawing/2014/main" xmlns=""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T="0" marB="0" anchor="ctr"/>
                </a:tc>
                <a:extLst>
                  <a:ext uri="{0D108BD9-81ED-4DB2-BD59-A6C34878D82A}">
                    <a16:rowId xmlns:a16="http://schemas.microsoft.com/office/drawing/2014/main" xmlns="" val="10001"/>
                  </a:ext>
                </a:extLst>
              </a:tr>
            </a:tbl>
          </a:graphicData>
        </a:graphic>
      </p:graphicFrame>
      <p:cxnSp>
        <p:nvCxnSpPr>
          <p:cNvPr id="7" name="Straight Connector 6"/>
          <p:cNvCxnSpPr/>
          <p:nvPr/>
        </p:nvCxnSpPr>
        <p:spPr>
          <a:xfrm>
            <a:off x="2461846" y="3692769"/>
            <a:ext cx="759655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21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9028" y="237476"/>
            <a:ext cx="9949925" cy="1200329"/>
          </a:xfrm>
          <a:prstGeom prst="rect">
            <a:avLst/>
          </a:prstGeom>
          <a:noFill/>
        </p:spPr>
        <p:txBody>
          <a:bodyPr wrap="square" rtlCol="0">
            <a:spAutoFit/>
          </a:bodyPr>
          <a:lstStyle/>
          <a:p>
            <a:r>
              <a:rPr lang="en-US" sz="3600" b="1" dirty="0">
                <a:solidFill>
                  <a:srgbClr val="0070C0"/>
                </a:solidFill>
                <a:latin typeface="+mj-lt"/>
                <a:cs typeface="Arial"/>
              </a:rPr>
              <a:t>Target Population/Service Levels: Summer Operating Hours</a:t>
            </a:r>
            <a:endParaRPr lang="en-US" sz="3600" b="1" dirty="0">
              <a:solidFill>
                <a:srgbClr val="0070C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175869650"/>
              </p:ext>
            </p:extLst>
          </p:nvPr>
        </p:nvGraphicFramePr>
        <p:xfrm>
          <a:off x="1524957" y="2458053"/>
          <a:ext cx="9587561" cy="2543352"/>
        </p:xfrm>
        <a:graphic>
          <a:graphicData uri="http://schemas.openxmlformats.org/drawingml/2006/table">
            <a:tbl>
              <a:tblPr firstRow="1" firstCol="1" bandRow="1">
                <a:tableStyleId>{16D9F66E-5EB9-4882-86FB-DCBF35E3C3E4}</a:tableStyleId>
              </a:tblPr>
              <a:tblGrid>
                <a:gridCol w="1129200">
                  <a:extLst>
                    <a:ext uri="{9D8B030D-6E8A-4147-A177-3AD203B41FA5}">
                      <a16:colId xmlns:a16="http://schemas.microsoft.com/office/drawing/2014/main" xmlns="" val="20000"/>
                    </a:ext>
                  </a:extLst>
                </a:gridCol>
                <a:gridCol w="2139811">
                  <a:extLst>
                    <a:ext uri="{9D8B030D-6E8A-4147-A177-3AD203B41FA5}">
                      <a16:colId xmlns:a16="http://schemas.microsoft.com/office/drawing/2014/main" xmlns="" val="20001"/>
                    </a:ext>
                  </a:extLst>
                </a:gridCol>
                <a:gridCol w="2054858">
                  <a:extLst>
                    <a:ext uri="{9D8B030D-6E8A-4147-A177-3AD203B41FA5}">
                      <a16:colId xmlns:a16="http://schemas.microsoft.com/office/drawing/2014/main" xmlns="" val="20002"/>
                    </a:ext>
                  </a:extLst>
                </a:gridCol>
                <a:gridCol w="1369904">
                  <a:extLst>
                    <a:ext uri="{9D8B030D-6E8A-4147-A177-3AD203B41FA5}">
                      <a16:colId xmlns:a16="http://schemas.microsoft.com/office/drawing/2014/main" xmlns="" val="20003"/>
                    </a:ext>
                  </a:extLst>
                </a:gridCol>
                <a:gridCol w="2893788">
                  <a:extLst>
                    <a:ext uri="{9D8B030D-6E8A-4147-A177-3AD203B41FA5}">
                      <a16:colId xmlns:a16="http://schemas.microsoft.com/office/drawing/2014/main" xmlns="" val="4036321215"/>
                    </a:ext>
                  </a:extLst>
                </a:gridCol>
              </a:tblGrid>
              <a:tr h="226532">
                <a:tc gridSpan="5">
                  <a:txBody>
                    <a:bodyPr/>
                    <a:lstStyle/>
                    <a:p>
                      <a:pPr marL="0" marR="0" algn="ctr">
                        <a:spcBef>
                          <a:spcPts val="0"/>
                        </a:spcBef>
                        <a:spcAft>
                          <a:spcPts val="0"/>
                        </a:spcAft>
                      </a:pPr>
                      <a:r>
                        <a:rPr lang="en-US" sz="1200" b="1" dirty="0">
                          <a:effectLst/>
                          <a:latin typeface="Calibri"/>
                          <a:ea typeface="Calibri"/>
                          <a:cs typeface="Times New Roman"/>
                        </a:rPr>
                        <a:t>Summer (7 weeks) Proposers must select an option</a:t>
                      </a:r>
                    </a:p>
                  </a:txBody>
                  <a:tcPr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4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889541669"/>
                  </a:ext>
                </a:extLst>
              </a:tr>
              <a:tr h="442061">
                <a:tc>
                  <a:txBody>
                    <a:bodyPr/>
                    <a:lstStyle/>
                    <a:p>
                      <a:pPr marL="0" marR="0" algn="ctr">
                        <a:spcBef>
                          <a:spcPts val="0"/>
                        </a:spcBef>
                        <a:spcAft>
                          <a:spcPts val="0"/>
                        </a:spcAft>
                      </a:pP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Hours </a:t>
                      </a:r>
                    </a:p>
                    <a:p>
                      <a:pPr marL="0" marR="0" algn="ctr">
                        <a:spcBef>
                          <a:spcPts val="0"/>
                        </a:spcBef>
                        <a:spcAft>
                          <a:spcPts val="0"/>
                        </a:spcAft>
                      </a:pPr>
                      <a:r>
                        <a:rPr lang="en-US" sz="1400" b="1" dirty="0">
                          <a:effectLst/>
                          <a:latin typeface="Calibri"/>
                          <a:ea typeface="Calibri"/>
                          <a:cs typeface="Times New Roman"/>
                        </a:rPr>
                        <a:t>Per Week</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Operating Schedule</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Total </a:t>
                      </a:r>
                    </a:p>
                    <a:p>
                      <a:pPr marL="0" marR="0" algn="ctr">
                        <a:spcBef>
                          <a:spcPts val="0"/>
                        </a:spcBef>
                        <a:spcAft>
                          <a:spcPts val="0"/>
                        </a:spcAft>
                      </a:pPr>
                      <a:r>
                        <a:rPr lang="en-US" sz="1400" b="1" dirty="0">
                          <a:effectLst/>
                          <a:latin typeface="Calibri"/>
                          <a:ea typeface="Calibri"/>
                          <a:cs typeface="Times New Roman"/>
                        </a:rPr>
                        <a:t>Summer</a:t>
                      </a:r>
                    </a:p>
                    <a:p>
                      <a:pPr marL="0" marR="0" algn="ctr">
                        <a:spcBef>
                          <a:spcPts val="0"/>
                        </a:spcBef>
                        <a:spcAft>
                          <a:spcPts val="0"/>
                        </a:spcAft>
                      </a:pPr>
                      <a:r>
                        <a:rPr lang="en-US" sz="1400" b="1" dirty="0">
                          <a:effectLst/>
                          <a:latin typeface="Calibri"/>
                          <a:ea typeface="Calibri"/>
                          <a:cs typeface="Times New Roman"/>
                        </a:rPr>
                        <a:t>Hours</a:t>
                      </a: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Enrollment Requirements</a:t>
                      </a:r>
                    </a:p>
                  </a:txBody>
                  <a:tcPr marT="0" marB="0">
                    <a:solidFill>
                      <a:schemeClr val="accent6">
                        <a:lumMod val="60000"/>
                        <a:lumOff val="40000"/>
                      </a:schemeClr>
                    </a:solidFill>
                  </a:tcPr>
                </a:tc>
                <a:extLst>
                  <a:ext uri="{0D108BD9-81ED-4DB2-BD59-A6C34878D82A}">
                    <a16:rowId xmlns:a16="http://schemas.microsoft.com/office/drawing/2014/main" xmlns="" val="10000"/>
                  </a:ext>
                </a:extLst>
              </a:tr>
              <a:tr h="442061">
                <a:tc>
                  <a:txBody>
                    <a:bodyPr/>
                    <a:lstStyle/>
                    <a:p>
                      <a:pPr marL="0" marR="0">
                        <a:spcBef>
                          <a:spcPts val="0"/>
                        </a:spcBef>
                        <a:spcAft>
                          <a:spcPts val="0"/>
                        </a:spcAft>
                      </a:pPr>
                      <a:r>
                        <a:rPr lang="en-US" sz="1400" b="0" dirty="0">
                          <a:effectLst/>
                          <a:latin typeface="Calibri"/>
                          <a:ea typeface="Calibri"/>
                          <a:cs typeface="Times New Roman"/>
                        </a:rPr>
                        <a:t>Option I </a:t>
                      </a:r>
                    </a:p>
                    <a:p>
                      <a:pPr marL="0" marR="0">
                        <a:spcBef>
                          <a:spcPts val="0"/>
                        </a:spcBef>
                        <a:spcAft>
                          <a:spcPts val="0"/>
                        </a:spcAft>
                      </a:pP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70 hrs.</a:t>
                      </a:r>
                    </a:p>
                    <a:p>
                      <a:pPr marL="0" marR="0">
                        <a:spcBef>
                          <a:spcPts val="0"/>
                        </a:spcBef>
                        <a:spcAft>
                          <a:spcPts val="0"/>
                        </a:spcAft>
                      </a:pPr>
                      <a:r>
                        <a:rPr lang="en-US" sz="1400" dirty="0">
                          <a:effectLst/>
                          <a:latin typeface="Calibri"/>
                          <a:ea typeface="Calibri"/>
                          <a:cs typeface="Times New Roman"/>
                        </a:rPr>
                        <a:t>Weekend 7 hrs.</a:t>
                      </a:r>
                    </a:p>
                    <a:p>
                      <a:pPr marL="0" marR="0">
                        <a:spcBef>
                          <a:spcPts val="0"/>
                        </a:spcBef>
                        <a:spcAft>
                          <a:spcPts val="0"/>
                        </a:spcAft>
                      </a:pPr>
                      <a:r>
                        <a:rPr lang="en-US" sz="1400" dirty="0">
                          <a:effectLst/>
                          <a:latin typeface="Calibri"/>
                          <a:ea typeface="Calibri"/>
                          <a:cs typeface="Times New Roman"/>
                        </a:rPr>
                        <a:t>Total: 77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8am – 10pm</a:t>
                      </a:r>
                    </a:p>
                    <a:p>
                      <a:pPr marL="0" marR="0" algn="ctr">
                        <a:spcBef>
                          <a:spcPts val="0"/>
                        </a:spcBef>
                        <a:spcAft>
                          <a:spcPts val="0"/>
                        </a:spcAft>
                      </a:pPr>
                      <a:r>
                        <a:rPr lang="en-US" sz="1400" dirty="0">
                          <a:effectLst/>
                          <a:latin typeface="Calibri"/>
                          <a:ea typeface="Calibri"/>
                          <a:cs typeface="Times New Roman"/>
                        </a:rPr>
                        <a:t>Sat or Sun 3pm-10pm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539</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175 participants</a:t>
                      </a:r>
                    </a:p>
                  </a:txBody>
                  <a:tcPr marT="0" marB="0" anchor="ctr"/>
                </a:tc>
                <a:extLst>
                  <a:ext uri="{0D108BD9-81ED-4DB2-BD59-A6C34878D82A}">
                    <a16:rowId xmlns:a16="http://schemas.microsoft.com/office/drawing/2014/main" xmlns="" val="10001"/>
                  </a:ext>
                </a:extLst>
              </a:tr>
              <a:tr h="507429">
                <a:tc>
                  <a:txBody>
                    <a:bodyPr/>
                    <a:lstStyle/>
                    <a:p>
                      <a:pPr marL="0" marR="0">
                        <a:spcBef>
                          <a:spcPts val="0"/>
                        </a:spcBef>
                        <a:spcAft>
                          <a:spcPts val="0"/>
                        </a:spcAft>
                      </a:pPr>
                      <a:r>
                        <a:rPr lang="en-US" sz="1400" b="0" dirty="0">
                          <a:effectLst/>
                          <a:latin typeface="Calibri"/>
                          <a:ea typeface="Calibri"/>
                          <a:cs typeface="Times New Roman"/>
                        </a:rPr>
                        <a:t>Option II</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64 hrs. per week</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Flexible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448</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225 participants, including at least 50 youth under 22</a:t>
                      </a:r>
                    </a:p>
                  </a:txBody>
                  <a:tcPr marT="0" marB="0" anchor="ctr"/>
                </a:tc>
                <a:extLst>
                  <a:ext uri="{0D108BD9-81ED-4DB2-BD59-A6C34878D82A}">
                    <a16:rowId xmlns:a16="http://schemas.microsoft.com/office/drawing/2014/main" xmlns="" val="10002"/>
                  </a:ext>
                </a:extLst>
              </a:tr>
              <a:tr h="529231">
                <a:tc>
                  <a:txBody>
                    <a:bodyPr/>
                    <a:lstStyle/>
                    <a:p>
                      <a:pPr marL="0" marR="0">
                        <a:spcBef>
                          <a:spcPts val="0"/>
                        </a:spcBef>
                        <a:spcAft>
                          <a:spcPts val="0"/>
                        </a:spcAft>
                      </a:pPr>
                      <a:r>
                        <a:rPr lang="en-US" sz="1400" b="0" dirty="0">
                          <a:effectLst/>
                        </a:rPr>
                        <a:t>Option III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50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8am – 6pm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350</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275 participants, including at least 100 youth under age 22</a:t>
                      </a:r>
                    </a:p>
                  </a:txBody>
                  <a:tcPr marT="0" marB="0" anchor="ctr"/>
                </a:tc>
                <a:extLst>
                  <a:ext uri="{0D108BD9-81ED-4DB2-BD59-A6C34878D82A}">
                    <a16:rowId xmlns:a16="http://schemas.microsoft.com/office/drawing/2014/main" xmlns="" val="10003"/>
                  </a:ext>
                </a:extLst>
              </a:tr>
            </a:tbl>
          </a:graphicData>
        </a:graphic>
      </p:graphicFrame>
      <p:sp>
        <p:nvSpPr>
          <p:cNvPr id="7" name="Rectangle 6"/>
          <p:cNvSpPr/>
          <p:nvPr/>
        </p:nvSpPr>
        <p:spPr>
          <a:xfrm>
            <a:off x="1477107" y="1534723"/>
            <a:ext cx="10081845" cy="923330"/>
          </a:xfrm>
          <a:prstGeom prst="rect">
            <a:avLst/>
          </a:prstGeom>
        </p:spPr>
        <p:txBody>
          <a:bodyPr wrap="square">
            <a:spAutoFit/>
          </a:bodyPr>
          <a:lstStyle/>
          <a:p>
            <a:r>
              <a:rPr lang="en-US" dirty="0"/>
              <a:t>Proposers </a:t>
            </a:r>
            <a:r>
              <a:rPr lang="en-US" u="sng" dirty="0"/>
              <a:t>must choose one </a:t>
            </a:r>
            <a:r>
              <a:rPr lang="en-US" dirty="0"/>
              <a:t>of the three options set out below. Under all three options, the Beacon must offer a summer camp program for </a:t>
            </a:r>
            <a:r>
              <a:rPr lang="en-US" u="sng" dirty="0"/>
              <a:t>at least some elementary grade </a:t>
            </a:r>
            <a:r>
              <a:rPr lang="en-US" dirty="0"/>
              <a:t>students. </a:t>
            </a:r>
          </a:p>
        </p:txBody>
      </p:sp>
      <p:sp>
        <p:nvSpPr>
          <p:cNvPr id="10" name="TextBox 9"/>
          <p:cNvSpPr txBox="1"/>
          <p:nvPr/>
        </p:nvSpPr>
        <p:spPr>
          <a:xfrm>
            <a:off x="1477107" y="5204826"/>
            <a:ext cx="9683262" cy="1477328"/>
          </a:xfrm>
          <a:prstGeom prst="rect">
            <a:avLst/>
          </a:prstGeom>
          <a:noFill/>
        </p:spPr>
        <p:txBody>
          <a:bodyPr wrap="square" rtlCol="0">
            <a:spAutoFit/>
          </a:bodyPr>
          <a:lstStyle/>
          <a:p>
            <a:r>
              <a:rPr lang="en-US" dirty="0" smtClean="0"/>
              <a:t>Note the following:</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1,250</a:t>
            </a:r>
          </a:p>
          <a:p>
            <a:r>
              <a:rPr lang="en-US" dirty="0"/>
              <a:t>Option III: This would raise the annual minimum enrollment for the Beacon to 1,300</a:t>
            </a:r>
          </a:p>
        </p:txBody>
      </p:sp>
    </p:spTree>
    <p:extLst>
      <p:ext uri="{BB962C8B-B14F-4D97-AF65-F5344CB8AC3E}">
        <p14:creationId xmlns:p14="http://schemas.microsoft.com/office/powerpoint/2010/main" val="1432473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518602"/>
            <a:ext cx="8911687" cy="1280890"/>
          </a:xfrm>
        </p:spPr>
        <p:txBody>
          <a:bodyPr/>
          <a:lstStyle/>
          <a:p>
            <a:r>
              <a:rPr lang="en-US" b="1" dirty="0" smtClean="0">
                <a:solidFill>
                  <a:srgbClr val="0070C0"/>
                </a:solidFill>
              </a:rPr>
              <a:t>Community Partnerships</a:t>
            </a:r>
            <a:endParaRPr lang="en-US" b="1" dirty="0">
              <a:solidFill>
                <a:srgbClr val="0070C0"/>
              </a:solidFill>
            </a:endParaRPr>
          </a:p>
        </p:txBody>
      </p:sp>
      <p:sp>
        <p:nvSpPr>
          <p:cNvPr id="3" name="Content Placeholder 2"/>
          <p:cNvSpPr>
            <a:spLocks noGrp="1"/>
          </p:cNvSpPr>
          <p:nvPr>
            <p:ph idx="1"/>
          </p:nvPr>
        </p:nvSpPr>
        <p:spPr>
          <a:xfrm>
            <a:off x="1693984" y="1699846"/>
            <a:ext cx="9431216" cy="4724400"/>
          </a:xfrm>
        </p:spPr>
        <p:txBody>
          <a:bodyPr>
            <a:noAutofit/>
          </a:bodyPr>
          <a:lstStyle/>
          <a:p>
            <a:pPr marL="0" indent="0">
              <a:buNone/>
            </a:pPr>
            <a:r>
              <a:rPr lang="en-US" sz="1700" dirty="0" smtClean="0"/>
              <a:t>It is anticipated that proposer has strong community connections and sound knowledge of services in the neighborhood.</a:t>
            </a:r>
          </a:p>
          <a:p>
            <a:pPr marL="0" indent="0">
              <a:buNone/>
            </a:pPr>
            <a:endParaRPr lang="en-US" sz="1700" dirty="0" smtClean="0"/>
          </a:p>
          <a:p>
            <a:r>
              <a:rPr lang="en-US" sz="1700" dirty="0" smtClean="0"/>
              <a:t>Contractor would have a minimum of three community partnerships.</a:t>
            </a:r>
          </a:p>
          <a:p>
            <a:r>
              <a:rPr lang="en-US" sz="1700" dirty="0" smtClean="0"/>
              <a:t>Community Partnership Agreements must be submitted along with the proposal.</a:t>
            </a:r>
          </a:p>
          <a:p>
            <a:r>
              <a:rPr lang="en-US" sz="1700" dirty="0" smtClean="0"/>
              <a:t>Each Beacon must have an Advisory Council that meets at least four times a year.</a:t>
            </a:r>
          </a:p>
          <a:p>
            <a:r>
              <a:rPr lang="en-US" sz="1700" dirty="0" smtClean="0"/>
              <a:t>To ensure that middle and high school-age youth have meaningful leadership opportunities, the Beacon would either ensure youth are adequately represented on the Advisory Council or establish a separate Youth Advisory Council.</a:t>
            </a:r>
          </a:p>
          <a:p>
            <a:pPr marL="0" indent="0">
              <a:buNone/>
            </a:pPr>
            <a:endParaRPr lang="en-US" sz="1700" dirty="0" smtClean="0"/>
          </a:p>
          <a:p>
            <a:pPr marL="0" indent="0">
              <a:buNone/>
            </a:pPr>
            <a:r>
              <a:rPr lang="en-US" sz="1700" b="1" dirty="0" smtClean="0"/>
              <a:t>Reminder</a:t>
            </a:r>
            <a:r>
              <a:rPr lang="en-US" sz="1700" dirty="0" smtClean="0"/>
              <a:t>:  Agreements must include description of services, type of services that will be provided and description of process for making referrals if the partnership involves referrals.</a:t>
            </a:r>
          </a:p>
          <a:p>
            <a:endParaRPr 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08" y="0"/>
            <a:ext cx="3742592" cy="1871296"/>
          </a:xfrm>
          <a:prstGeom prst="rect">
            <a:avLst/>
          </a:prstGeom>
        </p:spPr>
      </p:pic>
    </p:spTree>
    <p:extLst>
      <p:ext uri="{BB962C8B-B14F-4D97-AF65-F5344CB8AC3E}">
        <p14:creationId xmlns:p14="http://schemas.microsoft.com/office/powerpoint/2010/main" val="111618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160657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5016" y="304802"/>
            <a:ext cx="9202615" cy="1055076"/>
          </a:xfrm>
        </p:spPr>
        <p:txBody>
          <a:bodyPr anchor="t">
            <a:normAutofit fontScale="90000"/>
          </a:bodyPr>
          <a:lstStyle/>
          <a:p>
            <a:pPr>
              <a:spcBef>
                <a:spcPct val="20000"/>
              </a:spcBef>
            </a:pPr>
            <a:r>
              <a:rPr lang="en-US" sz="3600" b="1" kern="1200" dirty="0" smtClean="0">
                <a:solidFill>
                  <a:srgbClr val="0070C0"/>
                </a:solidFill>
                <a:cs typeface="Arial" panose="020B0604020202020204" pitchFamily="34" charset="0"/>
              </a:rPr>
              <a:t>Office of Community Schools at the Department of Education </a:t>
            </a:r>
            <a:endParaRPr lang="en-US" sz="3600" b="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87414" y="1940119"/>
            <a:ext cx="9873269" cy="2584989"/>
          </a:xfrm>
        </p:spPr>
        <p:txBody>
          <a:bodyPr>
            <a:noAutofit/>
          </a:bodyPr>
          <a:lstStyle/>
          <a:p>
            <a:pPr marL="0" indent="0">
              <a:buNone/>
            </a:pPr>
            <a:r>
              <a:rPr lang="en-US" sz="2800" dirty="0">
                <a:solidFill>
                  <a:schemeClr val="tx1"/>
                </a:solidFill>
              </a:rPr>
              <a:t>The</a:t>
            </a:r>
            <a:r>
              <a:rPr lang="en-US" sz="2800" kern="1200" dirty="0">
                <a:solidFill>
                  <a:schemeClr val="tx1"/>
                </a:solidFill>
                <a:latin typeface="Arial" panose="020B0604020202020204" pitchFamily="34" charset="0"/>
                <a:cs typeface="Arial" panose="020B0604020202020204" pitchFamily="34" charset="0"/>
              </a:rPr>
              <a:t> </a:t>
            </a:r>
            <a:r>
              <a:rPr lang="en-US" sz="2800" dirty="0">
                <a:solidFill>
                  <a:schemeClr val="tx1"/>
                </a:solidFill>
              </a:rPr>
              <a:t>Office of Community Schools supports schools to work with Community Based Organizations (CBOs)  to become places where children have </a:t>
            </a:r>
            <a:r>
              <a:rPr lang="en-US" sz="2800" b="1" kern="1200" dirty="0">
                <a:solidFill>
                  <a:srgbClr val="E46C0A"/>
                </a:solidFill>
                <a:latin typeface="Arial" panose="020B0604020202020204" pitchFamily="34" charset="0"/>
                <a:cs typeface="Arial" panose="020B0604020202020204" pitchFamily="34" charset="0"/>
              </a:rPr>
              <a:t>opportunities to learn</a:t>
            </a:r>
            <a:r>
              <a:rPr lang="en-US" sz="2800" kern="1200" dirty="0">
                <a:solidFill>
                  <a:srgbClr val="00447D"/>
                </a:solidFill>
                <a:latin typeface="Arial" panose="020B0604020202020204" pitchFamily="34" charset="0"/>
                <a:cs typeface="Arial" panose="020B0604020202020204" pitchFamily="34" charset="0"/>
              </a:rPr>
              <a:t>,</a:t>
            </a:r>
            <a:r>
              <a:rPr lang="en-US" sz="2800" b="1"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gain skills</a:t>
            </a:r>
            <a:r>
              <a:rPr lang="en-US" sz="2800" kern="1200" dirty="0">
                <a:solidFill>
                  <a:srgbClr val="00447D"/>
                </a:solidFill>
                <a:latin typeface="Arial" panose="020B0604020202020204" pitchFamily="34" charset="0"/>
                <a:cs typeface="Arial" panose="020B0604020202020204" pitchFamily="34" charset="0"/>
              </a:rPr>
              <a:t>,</a:t>
            </a:r>
            <a:r>
              <a:rPr lang="en-US" sz="2800"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create joy </a:t>
            </a:r>
            <a:r>
              <a:rPr lang="en-US" sz="2800" dirty="0">
                <a:solidFill>
                  <a:schemeClr val="tx1"/>
                </a:solidFill>
              </a:rPr>
              <a:t>and have experiences that</a:t>
            </a:r>
            <a:r>
              <a:rPr lang="en-US" sz="2800" kern="1200" dirty="0">
                <a:solidFill>
                  <a:schemeClr val="tx1"/>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ignite curiosity </a:t>
            </a:r>
            <a:r>
              <a:rPr lang="en-US" sz="2800" dirty="0">
                <a:solidFill>
                  <a:schemeClr val="tx1"/>
                </a:solidFill>
              </a:rPr>
              <a:t>and allow children to discover their </a:t>
            </a:r>
            <a:r>
              <a:rPr lang="en-US" sz="2800" b="1" kern="1200" dirty="0">
                <a:solidFill>
                  <a:srgbClr val="E46C0A"/>
                </a:solidFill>
                <a:latin typeface="Arial" panose="020B0604020202020204" pitchFamily="34" charset="0"/>
                <a:cs typeface="Arial" panose="020B0604020202020204" pitchFamily="34" charset="0"/>
              </a:rPr>
              <a:t>passions and talents</a:t>
            </a:r>
            <a:r>
              <a:rPr lang="en-US" sz="2800" dirty="0">
                <a:solidFill>
                  <a:srgbClr val="542804"/>
                </a:solidFill>
              </a:rPr>
              <a:t>.  </a:t>
            </a:r>
            <a:endParaRPr lang="en-US" sz="2800" dirty="0" smtClean="0">
              <a:solidFill>
                <a:srgbClr val="542804"/>
              </a:solidFill>
            </a:endParaRPr>
          </a:p>
          <a:p>
            <a:pPr marL="0" indent="0"/>
            <a:endParaRPr lang="en-US" sz="1050" dirty="0">
              <a:solidFill>
                <a:srgbClr val="542804"/>
              </a:solidFill>
            </a:endParaRPr>
          </a:p>
          <a:p>
            <a:pPr indent="0"/>
            <a:endParaRPr lang="en-US" sz="2800" dirty="0">
              <a:solidFill>
                <a:srgbClr val="542804"/>
              </a:solidFill>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20</a:t>
            </a:fld>
            <a:endParaRPr lang="en-US" sz="1200" b="1" i="0" u="none" strike="noStrike" cap="none" baseline="0">
              <a:solidFill>
                <a:schemeClr val="lt1"/>
              </a:solidFill>
              <a:latin typeface="Arial"/>
              <a:ea typeface="Arial"/>
              <a:cs typeface="Arial"/>
              <a:sym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8669216" y="6191627"/>
            <a:ext cx="3634226" cy="651066"/>
          </a:xfrm>
          <a:prstGeom prst="rect">
            <a:avLst/>
          </a:prstGeom>
        </p:spPr>
      </p:pic>
    </p:spTree>
    <p:extLst>
      <p:ext uri="{BB962C8B-B14F-4D97-AF65-F5344CB8AC3E}">
        <p14:creationId xmlns:p14="http://schemas.microsoft.com/office/powerpoint/2010/main" val="33468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3" y="459987"/>
            <a:ext cx="8911687" cy="1280890"/>
          </a:xfrm>
        </p:spPr>
        <p:txBody>
          <a:bodyPr/>
          <a:lstStyle/>
          <a:p>
            <a:r>
              <a:rPr lang="en-US" b="1" dirty="0" smtClean="0">
                <a:solidFill>
                  <a:srgbClr val="0070C0"/>
                </a:solidFill>
              </a:rPr>
              <a:t>Community Partnership: </a:t>
            </a:r>
            <a:br>
              <a:rPr lang="en-US" b="1" dirty="0" smtClean="0">
                <a:solidFill>
                  <a:srgbClr val="0070C0"/>
                </a:solidFill>
              </a:rPr>
            </a:br>
            <a:r>
              <a:rPr lang="en-US" i="1" dirty="0" smtClean="0">
                <a:solidFill>
                  <a:srgbClr val="0070C0"/>
                </a:solidFill>
              </a:rPr>
              <a:t>School/CBO</a:t>
            </a:r>
            <a:endParaRPr lang="en-US" i="1" dirty="0">
              <a:solidFill>
                <a:srgbClr val="0070C0"/>
              </a:solidFill>
            </a:endParaRPr>
          </a:p>
        </p:txBody>
      </p:sp>
      <p:sp>
        <p:nvSpPr>
          <p:cNvPr id="3" name="Content Placeholder 2"/>
          <p:cNvSpPr>
            <a:spLocks noGrp="1"/>
          </p:cNvSpPr>
          <p:nvPr>
            <p:ph idx="1"/>
          </p:nvPr>
        </p:nvSpPr>
        <p:spPr>
          <a:xfrm>
            <a:off x="1721704" y="1723292"/>
            <a:ext cx="9462111" cy="4806462"/>
          </a:xfrm>
        </p:spPr>
        <p:txBody>
          <a:bodyPr>
            <a:normAutofit fontScale="85000" lnSpcReduction="20000"/>
          </a:bodyPr>
          <a:lstStyle/>
          <a:p>
            <a:pPr marL="0" indent="0">
              <a:buNone/>
            </a:pPr>
            <a:r>
              <a:rPr lang="en-US" dirty="0" smtClean="0"/>
              <a:t>A </a:t>
            </a:r>
            <a:r>
              <a:rPr lang="en-US" dirty="0"/>
              <a:t>positive and productive relationship between the Beacon and its host schools is fundamental to program success.</a:t>
            </a:r>
          </a:p>
          <a:p>
            <a:pPr>
              <a:buFont typeface="+mj-lt"/>
              <a:buAutoNum type="arabicPeriod"/>
            </a:pPr>
            <a:r>
              <a:rPr lang="en-US" b="1" dirty="0">
                <a:solidFill>
                  <a:srgbClr val="0070C0"/>
                </a:solidFill>
              </a:rPr>
              <a:t>School Partnership Agreement (SPA) </a:t>
            </a:r>
            <a:r>
              <a:rPr lang="en-US" dirty="0"/>
              <a:t>is a minimum requirement for the RFP. </a:t>
            </a:r>
          </a:p>
          <a:p>
            <a:pPr>
              <a:buFont typeface="+mj-lt"/>
              <a:buAutoNum type="arabicPeriod"/>
            </a:pPr>
            <a:r>
              <a:rPr lang="en-US" dirty="0" smtClean="0"/>
              <a:t>Principals will need </a:t>
            </a:r>
            <a:r>
              <a:rPr lang="en-US" dirty="0"/>
              <a:t>to sign off </a:t>
            </a:r>
            <a:r>
              <a:rPr lang="en-US" dirty="0" smtClean="0"/>
              <a:t>on </a:t>
            </a:r>
            <a:r>
              <a:rPr lang="en-US" dirty="0"/>
              <a:t>a </a:t>
            </a:r>
            <a:r>
              <a:rPr lang="en-US" b="1" u="sng" dirty="0">
                <a:solidFill>
                  <a:srgbClr val="0070C0"/>
                </a:solidFill>
              </a:rPr>
              <a:t>School Partnership Agreement </a:t>
            </a:r>
            <a:r>
              <a:rPr lang="en-US" dirty="0"/>
              <a:t>(SPA) and proposals will not be considered without the principal’s signature. </a:t>
            </a:r>
            <a:r>
              <a:rPr lang="en-US" dirty="0" smtClean="0"/>
              <a:t>Principal’s have the option of signing </a:t>
            </a:r>
            <a:r>
              <a:rPr lang="en-US" u="sng" dirty="0"/>
              <a:t>multiple SPAs </a:t>
            </a:r>
            <a:r>
              <a:rPr lang="en-US" dirty="0"/>
              <a:t>– each of the proposals will be </a:t>
            </a:r>
            <a:r>
              <a:rPr lang="en-US" dirty="0" smtClean="0"/>
              <a:t>considered. The proposal </a:t>
            </a:r>
            <a:r>
              <a:rPr lang="en-US" dirty="0"/>
              <a:t>with the highest score will be awarded a Beacon contract</a:t>
            </a:r>
            <a:r>
              <a:rPr lang="en-US" dirty="0" smtClean="0"/>
              <a:t>. </a:t>
            </a:r>
          </a:p>
          <a:p>
            <a:pPr>
              <a:buFont typeface="+mj-lt"/>
              <a:buAutoNum type="arabicPeriod"/>
            </a:pPr>
            <a:r>
              <a:rPr lang="en-US" dirty="0"/>
              <a:t>The Office of Community Schools has worked with DYCD to prioritize and strengthen relationships in this new RFP – for instance, the host school Principal </a:t>
            </a:r>
            <a:r>
              <a:rPr lang="en-US" dirty="0" smtClean="0"/>
              <a:t>and CBO leadership will be expected to work collaboratively in defining and establishing Beacon Director expectations including but not limited to being part of the hiring process. Additional items include but are not limited to:  </a:t>
            </a:r>
            <a:endParaRPr lang="en-US" dirty="0"/>
          </a:p>
          <a:p>
            <a:pPr lvl="1"/>
            <a:r>
              <a:rPr lang="en-US" dirty="0" smtClean="0"/>
              <a:t>Principal identifying a liaison from his/her staff to facilitate ongoing communication.</a:t>
            </a:r>
          </a:p>
          <a:p>
            <a:pPr lvl="1"/>
            <a:r>
              <a:rPr lang="en-US" dirty="0" smtClean="0"/>
              <a:t>Beacon Director being part of school governance structure.</a:t>
            </a:r>
          </a:p>
          <a:p>
            <a:pPr lvl="1"/>
            <a:r>
              <a:rPr lang="en-US" dirty="0" smtClean="0"/>
              <a:t>Established regularly scheduled meetings with Principal or designee.</a:t>
            </a:r>
          </a:p>
          <a:p>
            <a:pPr lvl="1"/>
            <a:r>
              <a:rPr lang="en-US" dirty="0" smtClean="0"/>
              <a:t>Identifying allocated space including but not limited to classrooms and resources.</a:t>
            </a:r>
          </a:p>
          <a:p>
            <a:pPr lvl="1"/>
            <a:endParaRPr lang="en-US" dirty="0"/>
          </a:p>
          <a:p>
            <a:pPr marL="0" indent="0">
              <a:buNone/>
            </a:pPr>
            <a:r>
              <a:rPr lang="en-US" b="1" u="sng" dirty="0" smtClean="0"/>
              <a:t>Note</a:t>
            </a:r>
            <a:r>
              <a:rPr lang="en-US" dirty="0" smtClean="0"/>
              <a:t>: The partnership between the proposed provider and the school/community must be clearly described and demonstrated in the proposal.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12" y="128953"/>
            <a:ext cx="2212896" cy="1969477"/>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28" y="6205536"/>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Post </a:t>
            </a:r>
            <a:r>
              <a:rPr lang="en-US" sz="2400" b="1" dirty="0">
                <a:solidFill>
                  <a:srgbClr val="0070C0"/>
                </a:solidFill>
                <a:latin typeface="Futura Bk"/>
              </a:rPr>
              <a:t>Award Requirements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ea typeface="Times New Roman"/>
              </a:rPr>
              <a:t>Important Information</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55417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54" y="715108"/>
            <a:ext cx="9007597" cy="715107"/>
          </a:xfrm>
        </p:spPr>
        <p:txBody>
          <a:bodyPr/>
          <a:lstStyle/>
          <a:p>
            <a:r>
              <a:rPr lang="en-US" sz="3200" b="1" dirty="0">
                <a:solidFill>
                  <a:srgbClr val="0070C0"/>
                </a:solidFill>
                <a:latin typeface="Futura Bk" panose="020B0502020204020303" pitchFamily="34" charset="0"/>
              </a:rPr>
              <a:t>Post Award Requirements</a:t>
            </a:r>
            <a:endParaRPr lang="en-US" b="1" dirty="0">
              <a:solidFill>
                <a:srgbClr val="0070C0"/>
              </a:solidFill>
            </a:endParaRPr>
          </a:p>
        </p:txBody>
      </p:sp>
      <p:sp>
        <p:nvSpPr>
          <p:cNvPr id="3" name="Content Placeholder 2"/>
          <p:cNvSpPr>
            <a:spLocks noGrp="1"/>
          </p:cNvSpPr>
          <p:nvPr>
            <p:ph idx="1"/>
          </p:nvPr>
        </p:nvSpPr>
        <p:spPr>
          <a:xfrm>
            <a:off x="1711569" y="2016368"/>
            <a:ext cx="9648093" cy="4454769"/>
          </a:xfrm>
        </p:spPr>
        <p:txBody>
          <a:bodyPr>
            <a:noAutofit/>
          </a:bodyPr>
          <a:lstStyle/>
          <a:p>
            <a:pPr defTabSz="914400">
              <a:spcBef>
                <a:spcPct val="20000"/>
              </a:spcBef>
              <a:buClrTx/>
              <a:buFont typeface="Wingdings" pitchFamily="2" charset="2"/>
              <a:buChar char="Ø"/>
            </a:pPr>
            <a:r>
              <a:rPr lang="en-US" altLang="en-US" sz="2800" dirty="0">
                <a:solidFill>
                  <a:prstClr val="black"/>
                </a:solidFill>
                <a:latin typeface="Futura Bk"/>
              </a:rPr>
              <a:t>Public Assistance Hiring Commitment Rider </a:t>
            </a:r>
          </a:p>
          <a:p>
            <a:pPr marL="0" lvl="0" indent="0" defTabSz="914400">
              <a:spcBef>
                <a:spcPct val="20000"/>
              </a:spcBef>
              <a:buClrTx/>
              <a:buNone/>
            </a:pP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smtClean="0">
                <a:solidFill>
                  <a:prstClr val="black"/>
                </a:solidFill>
                <a:latin typeface="Futura Bk"/>
              </a:rPr>
              <a:t>Responsibility </a:t>
            </a:r>
            <a:r>
              <a:rPr lang="en-US" altLang="en-US" sz="2800" dirty="0">
                <a:solidFill>
                  <a:prstClr val="black"/>
                </a:solidFill>
                <a:latin typeface="Futura Bk"/>
              </a:rPr>
              <a:t>Determination</a:t>
            </a:r>
            <a:br>
              <a:rPr lang="en-US" altLang="en-US" sz="2800" dirty="0">
                <a:solidFill>
                  <a:prstClr val="black"/>
                </a:solidFill>
                <a:latin typeface="Futura Bk"/>
              </a:rPr>
            </a:br>
            <a:endParaRPr lang="en-US" altLang="en-US" sz="2800" dirty="0">
              <a:solidFill>
                <a:prstClr val="black"/>
              </a:solidFill>
              <a:latin typeface="Futura Bk"/>
            </a:endParaRPr>
          </a:p>
          <a:p>
            <a:pPr lvl="0" defTabSz="914400">
              <a:spcBef>
                <a:spcPct val="20000"/>
              </a:spcBef>
              <a:buClrTx/>
              <a:buFont typeface="Wingdings" pitchFamily="2" charset="2"/>
              <a:buChar char="Ø"/>
            </a:pPr>
            <a:r>
              <a:rPr lang="en-US" altLang="en-US" sz="2800" dirty="0">
                <a:solidFill>
                  <a:prstClr val="black"/>
                </a:solidFill>
                <a:latin typeface="Futura Bk"/>
              </a:rPr>
              <a:t>Notice for Proposer Subcontractor Compliance</a:t>
            </a:r>
          </a:p>
          <a:p>
            <a:pPr lvl="0" defTabSz="914400">
              <a:spcBef>
                <a:spcPct val="20000"/>
              </a:spcBef>
              <a:buClrTx/>
              <a:buFont typeface="Wingdings" pitchFamily="2" charset="2"/>
              <a:buChar char="Ø"/>
            </a:pPr>
            <a:endParaRPr lang="en-US" altLang="en-US" sz="2800" dirty="0">
              <a:solidFill>
                <a:prstClr val="black"/>
              </a:solidFill>
              <a:latin typeface="Futura Bk"/>
            </a:endParaRPr>
          </a:p>
        </p:txBody>
      </p:sp>
    </p:spTree>
    <p:extLst>
      <p:ext uri="{BB962C8B-B14F-4D97-AF65-F5344CB8AC3E}">
        <p14:creationId xmlns:p14="http://schemas.microsoft.com/office/powerpoint/2010/main" val="1724107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Post </a:t>
            </a:r>
            <a:r>
              <a:rPr lang="en-US" sz="2400" b="1" dirty="0">
                <a:solidFill>
                  <a:schemeClr val="bg1">
                    <a:lumMod val="65000"/>
                  </a:schemeClr>
                </a:solidFill>
                <a:latin typeface="Futura Bk"/>
              </a:rPr>
              <a:t>Award Requirements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ea typeface="Times New Roman"/>
              </a:rPr>
              <a:t>Important Information</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1935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594338" y="1781908"/>
            <a:ext cx="8909538" cy="577333"/>
          </a:xfrm>
        </p:spPr>
        <p:txBody>
          <a:bodyPr/>
          <a:lstStyle/>
          <a:p>
            <a:pPr marL="0" indent="0" algn="ctr">
              <a:buNone/>
            </a:pPr>
            <a:r>
              <a:rPr lang="en-US" altLang="en-US" sz="2400" b="1" dirty="0">
                <a:solidFill>
                  <a:srgbClr val="000000"/>
                </a:solidFill>
                <a:latin typeface="Arial Black" panose="020B0A04020102020204" pitchFamily="34" charset="0"/>
                <a:cs typeface="Arial" panose="020B0604020202020204" pitchFamily="34" charset="0"/>
              </a:rPr>
              <a:t>NYC</a:t>
            </a:r>
            <a:r>
              <a:rPr lang="en-US" altLang="en-US" sz="2400" b="1" dirty="0">
                <a:solidFill>
                  <a:srgbClr val="000000"/>
                </a:solidFill>
                <a:latin typeface="Arial Black" panose="020B0A04020102020204" pitchFamily="34" charset="0"/>
              </a:rPr>
              <a:t> Liability Insurance Requirement</a:t>
            </a:r>
            <a:endParaRPr lang="en-US" altLang="en-US" sz="2400" dirty="0">
              <a:solidFill>
                <a:srgbClr val="000000"/>
              </a:solidFill>
              <a:latin typeface="Arial Black" panose="020B0A04020102020204" pitchFamily="34" charset="0"/>
            </a:endParaRPr>
          </a:p>
          <a:p>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000" b="1" dirty="0">
                <a:solidFill>
                  <a:srgbClr val="000000"/>
                </a:solidFill>
                <a:latin typeface="Calibri"/>
              </a:rPr>
              <a:t>Commercial General Liability</a:t>
            </a:r>
            <a:r>
              <a:rPr lang="en-US" altLang="en-US" sz="2000"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$1 million per occurrence and $2 million aggregate; </a:t>
            </a:r>
          </a:p>
          <a:p>
            <a:pPr marL="342900" indent="-342900" defTabSz="914400">
              <a:buFont typeface="Arial" panose="020B0604020202020204" pitchFamily="34" charset="0"/>
              <a:buChar char="•"/>
              <a:defRPr/>
            </a:pPr>
            <a:r>
              <a:rPr lang="en-US" altLang="en-US" sz="2000" b="1" dirty="0">
                <a:solidFill>
                  <a:srgbClr val="000000"/>
                </a:solidFill>
                <a:latin typeface="Calibri"/>
              </a:rPr>
              <a:t>Motor Vehicle Liability </a:t>
            </a:r>
            <a:r>
              <a:rPr lang="en-US" altLang="en-US" sz="1400" dirty="0">
                <a:solidFill>
                  <a:srgbClr val="000000"/>
                </a:solidFill>
                <a:latin typeface="Calibri"/>
              </a:rPr>
              <a:t>(if applicable)</a:t>
            </a:r>
            <a:r>
              <a:rPr lang="en-US" altLang="en-US" sz="1400" b="1"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$5 million per occurrence; </a:t>
            </a:r>
          </a:p>
          <a:p>
            <a:pPr marL="342900" indent="-342900" defTabSz="914400">
              <a:buFont typeface="Arial" panose="020B0604020202020204" pitchFamily="34" charset="0"/>
              <a:buChar char="•"/>
              <a:defRPr/>
            </a:pPr>
            <a:r>
              <a:rPr lang="en-US" altLang="en-US" sz="2000" b="1" dirty="0">
                <a:solidFill>
                  <a:srgbClr val="000000"/>
                </a:solidFill>
                <a:latin typeface="Calibri"/>
              </a:rPr>
              <a:t>Workers’ compensation </a:t>
            </a:r>
            <a:endParaRPr lang="en-US" dirty="0">
              <a:solidFill>
                <a:prstClr val="black"/>
              </a:solidFill>
            </a:endParaRPr>
          </a:p>
        </p:txBody>
      </p:sp>
      <p:sp>
        <p:nvSpPr>
          <p:cNvPr id="7" name="TextBox 6"/>
          <p:cNvSpPr txBox="1"/>
          <p:nvPr/>
        </p:nvSpPr>
        <p:spPr>
          <a:xfrm>
            <a:off x="1395046" y="4287127"/>
            <a:ext cx="9788769" cy="1569660"/>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US" altLang="en-US" sz="2400" dirty="0">
                <a:solidFill>
                  <a:srgbClr val="000000"/>
                </a:solidFill>
                <a:latin typeface="Calibri"/>
              </a:rPr>
              <a:t>An </a:t>
            </a:r>
            <a:r>
              <a:rPr lang="en-US" altLang="en-US" sz="2400" b="1" dirty="0">
                <a:solidFill>
                  <a:srgbClr val="000000"/>
                </a:solidFill>
                <a:latin typeface="Calibri"/>
              </a:rPr>
              <a:t>original</a:t>
            </a:r>
            <a:r>
              <a:rPr lang="en-US" altLang="en-US" sz="2400" dirty="0">
                <a:solidFill>
                  <a:srgbClr val="000000"/>
                </a:solidFill>
                <a:latin typeface="Calibri"/>
              </a:rPr>
              <a:t> certificate of insurance naming the City of New York, together with its officials and employees, as an additional insured. </a:t>
            </a:r>
          </a:p>
          <a:p>
            <a:pPr marL="342900" indent="-342900" defTabSz="914400">
              <a:buFont typeface="Arial" panose="020B0604020202020204" pitchFamily="34" charset="0"/>
              <a:buChar char="•"/>
              <a:defRPr/>
            </a:pPr>
            <a:r>
              <a:rPr lang="en-US" altLang="en-US" sz="2400" dirty="0">
                <a:solidFill>
                  <a:srgbClr val="000000"/>
                </a:solidFill>
                <a:latin typeface="Calibri"/>
              </a:rPr>
              <a:t>DYCD will not be able to proceed with processing an awarded contract until it has obtained proof of the necessary insurance coverage.</a:t>
            </a:r>
            <a:endParaRPr lang="en-US" altLang="en-US" sz="2400" b="1" dirty="0">
              <a:solidFill>
                <a:srgbClr val="000000"/>
              </a:solidFill>
              <a:latin typeface="Arial Black" pitchFamily="34" charset="0"/>
            </a:endParaRPr>
          </a:p>
        </p:txBody>
      </p:sp>
    </p:spTree>
    <p:extLst>
      <p:ext uri="{BB962C8B-B14F-4D97-AF65-F5344CB8AC3E}">
        <p14:creationId xmlns:p14="http://schemas.microsoft.com/office/powerpoint/2010/main" val="4461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lstStyle/>
          <a:p>
            <a:r>
              <a:rPr lang="en-US" altLang="en-US" sz="4000" b="1" i="1" dirty="0">
                <a:solidFill>
                  <a:srgbClr val="0070C0"/>
                </a:solidFill>
                <a:latin typeface="Futura Bk" panose="020B0502020204020303" pitchFamily="34" charset="0"/>
              </a:rPr>
              <a:t>IMPORTANT INFORMATION </a:t>
            </a:r>
            <a:endParaRPr lang="en-US" b="1" dirty="0">
              <a:solidFill>
                <a:srgbClr val="0070C0"/>
              </a:solidFill>
            </a:endParaRPr>
          </a:p>
        </p:txBody>
      </p:sp>
      <p:sp>
        <p:nvSpPr>
          <p:cNvPr id="3" name="Content Placeholder 2"/>
          <p:cNvSpPr>
            <a:spLocks noGrp="1"/>
          </p:cNvSpPr>
          <p:nvPr>
            <p:ph idx="1"/>
          </p:nvPr>
        </p:nvSpPr>
        <p:spPr>
          <a:xfrm>
            <a:off x="1043354" y="1430215"/>
            <a:ext cx="9495692" cy="3087744"/>
          </a:xfrm>
        </p:spPr>
        <p:txBody>
          <a:bodyPr>
            <a:normAutofit/>
          </a:bodyPr>
          <a:lstStyle/>
          <a:p>
            <a:pPr marL="0" indent="0">
              <a:buNone/>
            </a:pPr>
            <a:r>
              <a:rPr lang="en-US" altLang="en-US" sz="4400" dirty="0">
                <a:solidFill>
                  <a:schemeClr val="tx1"/>
                </a:solidFill>
                <a:ea typeface="Arial" charset="0"/>
                <a:cs typeface="Times New Roman" pitchFamily="18" charset="0"/>
              </a:rPr>
              <a:t>DYCD encourages MWBE participation and recommends the utilization of certified MWBEs </a:t>
            </a:r>
          </a:p>
          <a:p>
            <a:pPr marL="0" indent="0">
              <a:buNone/>
            </a:pPr>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solidFill>
                <a:prstClr val="black"/>
              </a:solidFill>
            </a:endParaRPr>
          </a:p>
        </p:txBody>
      </p:sp>
      <p:sp>
        <p:nvSpPr>
          <p:cNvPr id="6" name="TextBox 5"/>
          <p:cNvSpPr txBox="1"/>
          <p:nvPr/>
        </p:nvSpPr>
        <p:spPr>
          <a:xfrm>
            <a:off x="1043354" y="2428965"/>
            <a:ext cx="10597662" cy="369332"/>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dirty="0">
              <a:solidFill>
                <a:prstClr val="black"/>
              </a:solidFill>
            </a:endParaRPr>
          </a:p>
        </p:txBody>
      </p:sp>
      <p:sp>
        <p:nvSpPr>
          <p:cNvPr id="7" name="TextBox 6"/>
          <p:cNvSpPr txBox="1"/>
          <p:nvPr/>
        </p:nvSpPr>
        <p:spPr>
          <a:xfrm>
            <a:off x="1395046" y="4287127"/>
            <a:ext cx="9788769" cy="461665"/>
          </a:xfrm>
          <a:prstGeom prst="rect">
            <a:avLst/>
          </a:prstGeom>
          <a:noFill/>
        </p:spPr>
        <p:txBody>
          <a:bodyPr wrap="square" rtlCol="0">
            <a:spAutoFit/>
          </a:bodyPr>
          <a:lstStyle/>
          <a:p>
            <a:pPr marL="342900" indent="-342900" defTabSz="914400">
              <a:buFont typeface="Arial" panose="020B0604020202020204" pitchFamily="34" charset="0"/>
              <a:buChar char="•"/>
              <a:defRPr/>
            </a:pPr>
            <a:endParaRPr lang="en-US" altLang="en-US" sz="2400" b="1" dirty="0">
              <a:solidFill>
                <a:srgbClr val="000000"/>
              </a:solidFill>
              <a:latin typeface="Arial Black" pitchFamily="34" charset="0"/>
            </a:endParaRPr>
          </a:p>
        </p:txBody>
      </p:sp>
      <p:sp>
        <p:nvSpPr>
          <p:cNvPr id="5" name="TextBox 4"/>
          <p:cNvSpPr txBox="1"/>
          <p:nvPr/>
        </p:nvSpPr>
        <p:spPr>
          <a:xfrm>
            <a:off x="1688122" y="3916528"/>
            <a:ext cx="10234247" cy="2123658"/>
          </a:xfrm>
          <a:prstGeom prst="rect">
            <a:avLst/>
          </a:prstGeom>
          <a:noFill/>
        </p:spPr>
        <p:txBody>
          <a:bodyPr wrap="square" rtlCol="0">
            <a:spAutoFit/>
          </a:bodyPr>
          <a:lstStyle/>
          <a:p>
            <a:pPr fontAlgn="base">
              <a:spcBef>
                <a:spcPts val="1000"/>
              </a:spcBef>
              <a:buClr>
                <a:srgbClr val="4F81BD"/>
              </a:buClr>
            </a:pPr>
            <a:r>
              <a:rPr lang="en-US" altLang="en-US" sz="4400" dirty="0">
                <a:solidFill>
                  <a:prstClr val="black"/>
                </a:solidFill>
                <a:ea typeface="Arial" charset="0"/>
                <a:cs typeface="Times New Roman" pitchFamily="18" charset="0"/>
              </a:rPr>
              <a:t>Transcript, presentation and attendance rosters will be posted to DYCD website for viewing</a:t>
            </a:r>
          </a:p>
        </p:txBody>
      </p:sp>
    </p:spTree>
    <p:extLst>
      <p:ext uri="{BB962C8B-B14F-4D97-AF65-F5344CB8AC3E}">
        <p14:creationId xmlns:p14="http://schemas.microsoft.com/office/powerpoint/2010/main" val="298710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rPr>
              <a:t>Wrap Up</a:t>
            </a:r>
            <a:endParaRPr lang="en-US" sz="4400" dirty="0">
              <a:solidFill>
                <a:srgbClr val="0070C0"/>
              </a:solidFill>
            </a:endParaRPr>
          </a:p>
        </p:txBody>
      </p:sp>
      <p:sp>
        <p:nvSpPr>
          <p:cNvPr id="3" name="Content Placeholder 2"/>
          <p:cNvSpPr>
            <a:spLocks noGrp="1"/>
          </p:cNvSpPr>
          <p:nvPr>
            <p:ph idx="1"/>
          </p:nvPr>
        </p:nvSpPr>
        <p:spPr>
          <a:xfrm>
            <a:off x="996462" y="1559169"/>
            <a:ext cx="10508150" cy="4352053"/>
          </a:xfrm>
        </p:spPr>
        <p:txBody>
          <a:bodyPr>
            <a:normAutofit/>
          </a:bodyPr>
          <a:lstStyle/>
          <a:p>
            <a:pPr marL="0" lvl="0" indent="0" defTabSz="914400">
              <a:spcBef>
                <a:spcPct val="20000"/>
              </a:spcBef>
              <a:buClrTx/>
              <a:buNone/>
            </a:pPr>
            <a:endParaRPr lang="en-US" sz="3200" dirty="0">
              <a:solidFill>
                <a:prstClr val="black"/>
              </a:solidFill>
              <a:latin typeface="Calibri"/>
            </a:endParaRPr>
          </a:p>
          <a:p>
            <a:pPr marL="0" lvl="0" indent="0" algn="ctr" defTabSz="914400">
              <a:spcBef>
                <a:spcPct val="20000"/>
              </a:spcBef>
              <a:buClrTx/>
              <a:buNone/>
            </a:pPr>
            <a:r>
              <a:rPr lang="en-US" sz="6600" dirty="0" smtClean="0">
                <a:solidFill>
                  <a:srgbClr val="0070C0"/>
                </a:solidFill>
                <a:latin typeface="Arial Black" panose="020B0A04020102020204" pitchFamily="34" charset="0"/>
              </a:rPr>
              <a:t>QUESTIONS</a:t>
            </a: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indent="0" algn="ctr" defTabSz="914400">
              <a:spcBef>
                <a:spcPct val="20000"/>
              </a:spcBef>
              <a:buClrTx/>
              <a:buNone/>
            </a:pPr>
            <a:r>
              <a:rPr lang="en-US" sz="1600" b="1" dirty="0">
                <a:solidFill>
                  <a:srgbClr val="0070C0"/>
                </a:solidFill>
                <a:latin typeface="Futura Bk"/>
                <a:hlinkClick r:id="rId2"/>
              </a:rPr>
              <a:t>RFPquestions@dycd.nyc.gov</a:t>
            </a:r>
            <a:endParaRPr lang="en-US" sz="1600" b="1" dirty="0">
              <a:solidFill>
                <a:srgbClr val="0070C0"/>
              </a:solidFill>
              <a:latin typeface="Futura Bk"/>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b="1" dirty="0" smtClean="0">
              <a:solidFill>
                <a:prstClr val="black"/>
              </a:solidFill>
              <a:latin typeface="Calibri"/>
            </a:endParaRPr>
          </a:p>
          <a:p>
            <a:pPr marL="0" lvl="0" indent="0" algn="ctr" defTabSz="914400">
              <a:spcBef>
                <a:spcPct val="20000"/>
              </a:spcBef>
              <a:buClrTx/>
              <a:buNone/>
            </a:pPr>
            <a:endParaRPr lang="en-US" sz="1600" b="1" dirty="0">
              <a:solidFill>
                <a:prstClr val="black"/>
              </a:solidFill>
              <a:latin typeface="Calibri"/>
            </a:endParaRPr>
          </a:p>
        </p:txBody>
      </p:sp>
    </p:spTree>
    <p:extLst>
      <p:ext uri="{BB962C8B-B14F-4D97-AF65-F5344CB8AC3E}">
        <p14:creationId xmlns:p14="http://schemas.microsoft.com/office/powerpoint/2010/main" val="71863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Welcome &amp; Agenda</a:t>
            </a:r>
            <a:endParaRPr lang="en-US" dirty="0"/>
          </a:p>
        </p:txBody>
      </p:sp>
      <p:sp>
        <p:nvSpPr>
          <p:cNvPr id="3" name="Content Placeholder 2"/>
          <p:cNvSpPr>
            <a:spLocks noGrp="1"/>
          </p:cNvSpPr>
          <p:nvPr>
            <p:ph idx="1"/>
          </p:nvPr>
        </p:nvSpPr>
        <p:spPr>
          <a:xfrm>
            <a:off x="1817077" y="1746738"/>
            <a:ext cx="9687535" cy="4164484"/>
          </a:xfrm>
        </p:spPr>
        <p:txBody>
          <a:bodyPr/>
          <a:lstStyle/>
          <a:p>
            <a:pPr marL="285750" marR="0" indent="-285750">
              <a:spcBef>
                <a:spcPts val="0"/>
              </a:spcBef>
              <a:spcAft>
                <a:spcPts val="1000"/>
              </a:spcAft>
              <a:buFont typeface="Arial" panose="020B0604020202020204" pitchFamily="34" charset="0"/>
              <a:buChar char="•"/>
            </a:pPr>
            <a:r>
              <a:rPr lang="en-US" sz="2400" b="1" dirty="0">
                <a:solidFill>
                  <a:srgbClr val="0070C0"/>
                </a:solidFill>
                <a:latin typeface="Futura Bk"/>
              </a:rPr>
              <a:t>Welcome and Panel Introduction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RFP </a:t>
            </a:r>
            <a:r>
              <a:rPr lang="en-US" sz="2400" b="1" dirty="0">
                <a:solidFill>
                  <a:srgbClr val="0070C0"/>
                </a:solidFill>
                <a:latin typeface="Futura Bk"/>
              </a:rPr>
              <a:t>Timeline/Requirements </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HHS Accelerator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a:t>
            </a:r>
            <a:r>
              <a:rPr lang="en-US" sz="2400" b="1" dirty="0" smtClean="0">
                <a:solidFill>
                  <a:schemeClr val="tx1"/>
                </a:solidFill>
                <a:latin typeface="Futura Bk"/>
              </a:rPr>
              <a:t>Overview</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Education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Requirements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278016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Futura Bk"/>
              </a:rPr>
              <a:t>RFP </a:t>
            </a:r>
            <a:r>
              <a:rPr lang="en-US" b="1" dirty="0">
                <a:solidFill>
                  <a:srgbClr val="0070C0"/>
                </a:solidFill>
                <a:latin typeface="Century Gothic" panose="020B0502020202020204" pitchFamily="34" charset="0"/>
              </a:rPr>
              <a:t>Timeline</a:t>
            </a:r>
            <a:r>
              <a:rPr lang="en-US" b="1" dirty="0">
                <a:solidFill>
                  <a:srgbClr val="0070C0"/>
                </a:solidFill>
                <a:latin typeface="Futura Bk"/>
              </a:rPr>
              <a:t> </a:t>
            </a:r>
            <a:endParaRPr lang="en-US" dirty="0"/>
          </a:p>
        </p:txBody>
      </p:sp>
      <p:sp>
        <p:nvSpPr>
          <p:cNvPr id="3" name="Content Placeholder 2"/>
          <p:cNvSpPr>
            <a:spLocks noGrp="1"/>
          </p:cNvSpPr>
          <p:nvPr>
            <p:ph idx="1"/>
          </p:nvPr>
        </p:nvSpPr>
        <p:spPr>
          <a:xfrm>
            <a:off x="1465385" y="1465385"/>
            <a:ext cx="10039227" cy="4445837"/>
          </a:xfrm>
        </p:spPr>
        <p:txBody>
          <a:bodyPr/>
          <a:lstStyle/>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Proposal Due Date: </a:t>
            </a:r>
            <a:r>
              <a:rPr lang="en-US" sz="2400" b="1" u="sng" dirty="0" smtClean="0">
                <a:solidFill>
                  <a:schemeClr val="tx1"/>
                </a:solidFill>
                <a:latin typeface="Futura Bk"/>
              </a:rPr>
              <a:t>May 1, 2018 at </a:t>
            </a:r>
            <a:r>
              <a:rPr lang="en-US" sz="2400" b="1" u="sng" dirty="0">
                <a:solidFill>
                  <a:schemeClr val="tx1"/>
                </a:solidFill>
                <a:latin typeface="Futura Bk"/>
              </a:rPr>
              <a:t>2:00PM</a:t>
            </a: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Award Announcement: </a:t>
            </a:r>
            <a:r>
              <a:rPr lang="en-US" sz="2400" b="1" u="sng" dirty="0">
                <a:solidFill>
                  <a:schemeClr val="tx1"/>
                </a:solidFill>
                <a:latin typeface="Futura Bk"/>
              </a:rPr>
              <a:t>Late </a:t>
            </a:r>
            <a:r>
              <a:rPr lang="en-US" sz="2400" b="1" u="sng" dirty="0" smtClean="0">
                <a:solidFill>
                  <a:schemeClr val="tx1"/>
                </a:solidFill>
                <a:latin typeface="Futura Bk"/>
              </a:rPr>
              <a:t>Spring 2018</a:t>
            </a:r>
            <a:endParaRPr lang="en-US" sz="2400" b="1" u="sng" dirty="0">
              <a:solidFill>
                <a:schemeClr val="tx1"/>
              </a:solidFill>
              <a:latin typeface="Futura Bk"/>
            </a:endParaRP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Anticipated Contract Term: </a:t>
            </a:r>
            <a:r>
              <a:rPr lang="en-US" sz="2400" b="1" u="sng" dirty="0" smtClean="0">
                <a:solidFill>
                  <a:schemeClr val="tx1"/>
                </a:solidFill>
                <a:latin typeface="Futura Bk"/>
              </a:rPr>
              <a:t>July </a:t>
            </a:r>
            <a:r>
              <a:rPr lang="en-US" sz="2400" b="1" u="sng" dirty="0">
                <a:solidFill>
                  <a:schemeClr val="tx1"/>
                </a:solidFill>
                <a:latin typeface="Futura Bk"/>
              </a:rPr>
              <a:t>1, 2018 – June 30, 2020</a:t>
            </a:r>
          </a:p>
          <a:p>
            <a:pPr marL="400050" lvl="1" indent="0">
              <a:lnSpc>
                <a:spcPct val="115000"/>
              </a:lnSpc>
              <a:spcAft>
                <a:spcPts val="1000"/>
              </a:spcAft>
              <a:buNone/>
              <a:tabLst>
                <a:tab pos="457200" algn="l"/>
              </a:tabLst>
            </a:pPr>
            <a:r>
              <a:rPr lang="en-US" sz="2200" b="1" dirty="0">
                <a:solidFill>
                  <a:schemeClr val="tx1"/>
                </a:solidFill>
                <a:latin typeface="Futura Bk"/>
              </a:rPr>
              <a:t>(with an option to renew for up to three additional years)</a:t>
            </a:r>
          </a:p>
          <a:p>
            <a:pPr marL="285750" lvl="1">
              <a:lnSpc>
                <a:spcPct val="115000"/>
              </a:lnSpc>
              <a:spcAft>
                <a:spcPts val="1000"/>
              </a:spcAft>
              <a:buFont typeface="Arial" panose="020B0604020202020204" pitchFamily="34" charset="0"/>
              <a:buChar char="•"/>
              <a:tabLst>
                <a:tab pos="914400" algn="l"/>
              </a:tabLst>
            </a:pPr>
            <a:r>
              <a:rPr lang="en-US" sz="2400" b="1" dirty="0">
                <a:solidFill>
                  <a:schemeClr val="tx1"/>
                </a:solidFill>
                <a:latin typeface="Futura Bk"/>
              </a:rPr>
              <a:t>Questions: Must be received by </a:t>
            </a:r>
            <a:r>
              <a:rPr lang="en-US" sz="2400" b="1" u="sng" dirty="0" smtClean="0">
                <a:solidFill>
                  <a:schemeClr val="tx1"/>
                </a:solidFill>
                <a:latin typeface="Futura Bk"/>
              </a:rPr>
              <a:t>April 20, 2018 </a:t>
            </a:r>
            <a:r>
              <a:rPr lang="en-US" sz="2400" b="1" dirty="0">
                <a:solidFill>
                  <a:srgbClr val="0070C0"/>
                </a:solidFill>
                <a:latin typeface="Futura Bk"/>
                <a:hlinkClick r:id="rId2"/>
              </a:rPr>
              <a:t>RFPquestions@dycd.nyc.gov</a:t>
            </a:r>
            <a:endParaRPr lang="en-US" sz="2400" b="1" dirty="0">
              <a:solidFill>
                <a:srgbClr val="0070C0"/>
              </a:solidFill>
              <a:latin typeface="Futura Bk"/>
            </a:endParaRPr>
          </a:p>
          <a:p>
            <a:endParaRPr lang="en-US" dirty="0"/>
          </a:p>
        </p:txBody>
      </p:sp>
    </p:spTree>
    <p:extLst>
      <p:ext uri="{BB962C8B-B14F-4D97-AF65-F5344CB8AC3E}">
        <p14:creationId xmlns:p14="http://schemas.microsoft.com/office/powerpoint/2010/main" val="49046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p:txBody>
          <a:bodyPr/>
          <a:lstStyle/>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p>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RFP Timeline/Requirements </a:t>
            </a:r>
          </a:p>
          <a:p>
            <a:pPr marL="285750" indent="-285750">
              <a:spcBef>
                <a:spcPts val="0"/>
              </a:spcBef>
              <a:spcAft>
                <a:spcPts val="1000"/>
              </a:spcAft>
              <a:buFont typeface="Arial" panose="020B0604020202020204" pitchFamily="34" charset="0"/>
              <a:buChar char="•"/>
            </a:pPr>
            <a:r>
              <a:rPr lang="en-US" sz="2400" b="1" dirty="0">
                <a:solidFill>
                  <a:srgbClr val="0070C0"/>
                </a:solidFill>
                <a:latin typeface="Futura Bk"/>
              </a:rPr>
              <a:t>HHS Accelerator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Overview</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Education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Post Award Requirements </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Session</a:t>
            </a:r>
          </a:p>
          <a:p>
            <a:endParaRPr lang="en-US" dirty="0"/>
          </a:p>
        </p:txBody>
      </p:sp>
    </p:spTree>
    <p:extLst>
      <p:ext uri="{BB962C8B-B14F-4D97-AF65-F5344CB8AC3E}">
        <p14:creationId xmlns:p14="http://schemas.microsoft.com/office/powerpoint/2010/main" val="100444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6</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8"/>
            <a:ext cx="5181600" cy="3010055"/>
          </a:xfrm>
          <a:prstGeom prst="rect">
            <a:avLst/>
          </a:prstGeom>
        </p:spPr>
        <p:txBody>
          <a:bodyPr wrap="square">
            <a:spAutoFit/>
          </a:bodyPr>
          <a:lstStyle/>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defTabSz="91440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914400" y="5638800"/>
            <a:ext cx="5486400" cy="923330"/>
          </a:xfrm>
          <a:prstGeom prst="rect">
            <a:avLst/>
          </a:prstGeom>
          <a:noFill/>
        </p:spPr>
        <p:txBody>
          <a:bodyPr wrap="square" rtlCol="0">
            <a:spAutoFit/>
          </a:bodyPr>
          <a:lstStyle/>
          <a:p>
            <a:pPr defTabSz="914400"/>
            <a:r>
              <a:rPr lang="en-US" dirty="0">
                <a:solidFill>
                  <a:srgbClr val="548DD4"/>
                </a:solidFill>
                <a:latin typeface="Franklin Gothic Demi" panose="020B0703020102020204" pitchFamily="34" charset="0"/>
              </a:rPr>
              <a:t>Need Help? </a:t>
            </a:r>
          </a:p>
          <a:p>
            <a:pPr defTabSz="914400"/>
            <a:r>
              <a:rPr lang="en-US" dirty="0" smtClean="0">
                <a:solidFill>
                  <a:prstClr val="black"/>
                </a:solidFill>
                <a:latin typeface="Franklin Gothic Book" panose="020B0503020102020204" pitchFamily="34" charset="0"/>
              </a:rPr>
              <a:t>Contact: </a:t>
            </a:r>
            <a:r>
              <a:rPr lang="en-US" dirty="0" smtClean="0">
                <a:solidFill>
                  <a:prstClr val="black"/>
                </a:solidFill>
                <a:latin typeface="Franklin Gothic Book" panose="020B0503020102020204" pitchFamily="34" charset="0"/>
                <a:hlinkClick r:id="rId3"/>
              </a:rPr>
              <a:t>help@mocs.nyc.gov</a:t>
            </a:r>
            <a:r>
              <a:rPr lang="en-US" dirty="0" smtClean="0">
                <a:solidFill>
                  <a:prstClr val="black"/>
                </a:solidFill>
                <a:latin typeface="Franklin Gothic Book" panose="020B0503020102020204" pitchFamily="34" charset="0"/>
              </a:rPr>
              <a:t> </a:t>
            </a:r>
            <a:endParaRPr lang="en-US" dirty="0">
              <a:solidFill>
                <a:prstClr val="black"/>
              </a:solidFill>
              <a:latin typeface="Franklin Gothic Book" panose="020B0503020102020204" pitchFamily="34" charset="0"/>
            </a:endParaRPr>
          </a:p>
          <a:p>
            <a:pPr defTabSz="914400"/>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72726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p:txBody>
          <a:bodyPr/>
          <a:lstStyle/>
          <a:p>
            <a:pPr marL="285750" lvl="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Welcome and Panel Introduction </a:t>
            </a:r>
          </a:p>
          <a:p>
            <a:pPr marL="28575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RFP Timeline/Requirements </a:t>
            </a:r>
          </a:p>
          <a:p>
            <a:pPr marL="285750" indent="-285750">
              <a:spcBef>
                <a:spcPts val="0"/>
              </a:spcBef>
              <a:spcAft>
                <a:spcPts val="1000"/>
              </a:spcAft>
              <a:buClr>
                <a:srgbClr val="4F81BD"/>
              </a:buClr>
              <a:buFont typeface="Arial" panose="020B0604020202020204" pitchFamily="34" charset="0"/>
              <a:buChar char="•"/>
            </a:pPr>
            <a:r>
              <a:rPr lang="en-US" sz="2400" b="1" dirty="0">
                <a:solidFill>
                  <a:prstClr val="white">
                    <a:lumMod val="65000"/>
                  </a:prstClr>
                </a:solidFill>
                <a:latin typeface="Futura Bk"/>
              </a:rPr>
              <a:t>HHS Accelerator </a:t>
            </a:r>
          </a:p>
          <a:p>
            <a:pPr marL="285750" lvl="0" indent="-285750">
              <a:spcBef>
                <a:spcPts val="0"/>
              </a:spcBef>
              <a:spcAft>
                <a:spcPts val="1000"/>
              </a:spcAft>
              <a:buClr>
                <a:srgbClr val="4F81BD"/>
              </a:buClr>
              <a:buFont typeface="Arial" panose="020B0604020202020204" pitchFamily="34" charset="0"/>
              <a:buChar char="•"/>
            </a:pPr>
            <a:r>
              <a:rPr lang="en-US" sz="2400" b="1" dirty="0">
                <a:solidFill>
                  <a:srgbClr val="0070C0"/>
                </a:solidFill>
                <a:latin typeface="Futura Bk"/>
              </a:rPr>
              <a:t>Beacon Community Center Overview</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NYC Department of Education </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Post Award Requirements </a:t>
            </a:r>
          </a:p>
          <a:p>
            <a:pPr marL="285750" lvl="0" indent="-285750">
              <a:spcBef>
                <a:spcPts val="0"/>
              </a:spcBef>
              <a:spcAft>
                <a:spcPts val="1000"/>
              </a:spcAft>
              <a:buClr>
                <a:srgbClr val="4F81BD"/>
              </a:buClr>
              <a:buFont typeface="Arial" panose="020B0604020202020204" pitchFamily="34" charset="0"/>
              <a:buChar char="•"/>
            </a:pPr>
            <a:r>
              <a:rPr lang="en-US" sz="2400" b="1" dirty="0">
                <a:solidFill>
                  <a:prstClr val="black"/>
                </a:solidFill>
                <a:latin typeface="Futura Bk"/>
              </a:rPr>
              <a:t>Question and Answer Session</a:t>
            </a:r>
          </a:p>
          <a:p>
            <a:endParaRPr lang="en-US" dirty="0"/>
          </a:p>
        </p:txBody>
      </p:sp>
    </p:spTree>
    <p:extLst>
      <p:ext uri="{BB962C8B-B14F-4D97-AF65-F5344CB8AC3E}">
        <p14:creationId xmlns:p14="http://schemas.microsoft.com/office/powerpoint/2010/main" val="408320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a:t>
            </a:r>
            <a:r>
              <a:rPr lang="en-US" b="1" dirty="0" smtClean="0">
                <a:solidFill>
                  <a:srgbClr val="0070C0"/>
                </a:solidFill>
              </a:rPr>
              <a:t>Center Overview</a:t>
            </a:r>
            <a:endParaRPr lang="en-US" b="1" dirty="0">
              <a:solidFill>
                <a:srgbClr val="0070C0"/>
              </a:solidFill>
            </a:endParaRP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260800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553771"/>
            <a:ext cx="8911687" cy="1280890"/>
          </a:xfrm>
        </p:spPr>
        <p:txBody>
          <a:bodyPr/>
          <a:lstStyle/>
          <a:p>
            <a:r>
              <a:rPr lang="en-US" b="1" dirty="0" smtClean="0">
                <a:solidFill>
                  <a:srgbClr val="0070C0"/>
                </a:solidFill>
              </a:rPr>
              <a:t>Beacon Community Center</a:t>
            </a:r>
            <a:endParaRPr lang="en-US" b="1" dirty="0">
              <a:solidFill>
                <a:srgbClr val="0070C0"/>
              </a:solidFill>
            </a:endParaRPr>
          </a:p>
        </p:txBody>
      </p:sp>
      <p:sp>
        <p:nvSpPr>
          <p:cNvPr id="3" name="Content Placeholder 2"/>
          <p:cNvSpPr>
            <a:spLocks noGrp="1"/>
          </p:cNvSpPr>
          <p:nvPr>
            <p:ph idx="1"/>
          </p:nvPr>
        </p:nvSpPr>
        <p:spPr>
          <a:xfrm>
            <a:off x="1979612" y="1492904"/>
            <a:ext cx="9145588" cy="4290646"/>
          </a:xfrm>
        </p:spPr>
        <p:txBody>
          <a:bodyPr>
            <a:normAutofit fontScale="92500"/>
          </a:bodyPr>
          <a:lstStyle/>
          <a:p>
            <a:pPr marL="0" indent="0">
              <a:buNone/>
            </a:pPr>
            <a:r>
              <a:rPr lang="en-US" dirty="0"/>
              <a:t>Beacons </a:t>
            </a:r>
            <a:r>
              <a:rPr lang="en-US" dirty="0" smtClean="0"/>
              <a:t>represent </a:t>
            </a:r>
            <a:r>
              <a:rPr lang="en-US" dirty="0"/>
              <a:t>a unique convergence of </a:t>
            </a:r>
            <a:r>
              <a:rPr lang="en-US" b="1" dirty="0"/>
              <a:t>youth and community development</a:t>
            </a:r>
            <a:r>
              <a:rPr lang="en-US" dirty="0"/>
              <a:t>, aiming, in particular, to keep youth out of harm’s way while simultaneously </a:t>
            </a:r>
            <a:r>
              <a:rPr lang="en-US" b="1" dirty="0"/>
              <a:t>strengthening local communities </a:t>
            </a:r>
            <a:r>
              <a:rPr lang="en-US" dirty="0"/>
              <a:t>through an integrated range of services, provided in an educational environment, and tailored to </a:t>
            </a:r>
            <a:r>
              <a:rPr lang="en-US" b="1" dirty="0" smtClean="0"/>
              <a:t>community needs</a:t>
            </a:r>
            <a:r>
              <a:rPr lang="en-US" dirty="0" smtClean="0"/>
              <a:t>.</a:t>
            </a:r>
          </a:p>
          <a:p>
            <a:pPr marL="0" indent="0">
              <a:buNone/>
            </a:pPr>
            <a:endParaRPr lang="en-US" dirty="0"/>
          </a:p>
          <a:p>
            <a:pPr marL="0" indent="0">
              <a:buNone/>
            </a:pPr>
            <a:r>
              <a:rPr lang="en-US" dirty="0" smtClean="0"/>
              <a:t>The de Blasio Administration has </a:t>
            </a:r>
            <a:r>
              <a:rPr lang="en-US" dirty="0"/>
              <a:t>committed $6.2 million in </a:t>
            </a:r>
            <a:r>
              <a:rPr lang="en-US" dirty="0" smtClean="0"/>
              <a:t>FY’18 </a:t>
            </a:r>
            <a:r>
              <a:rPr lang="en-US" dirty="0"/>
              <a:t>and out to establish new beacon programs in underserved </a:t>
            </a:r>
            <a:r>
              <a:rPr lang="en-US" dirty="0" smtClean="0"/>
              <a:t>communities. Sites selected were based on two primary analysis: (1) Youth Population by Borough and (2) in partnership with NYC DO E identifying schools with limited to no services.</a:t>
            </a:r>
          </a:p>
          <a:p>
            <a:pPr marL="0" indent="0">
              <a:buNone/>
            </a:pPr>
            <a:endParaRPr lang="en-US" dirty="0"/>
          </a:p>
          <a:p>
            <a:pPr marL="0" indent="0">
              <a:buNone/>
            </a:pPr>
            <a:r>
              <a:rPr lang="en-US" dirty="0" smtClean="0"/>
              <a:t>This </a:t>
            </a:r>
            <a:r>
              <a:rPr lang="en-US" dirty="0"/>
              <a:t>RFP is informed by DYCD’s mission and vision to alleviate the effects of poverty by drawing on the strengths of individuals and communities, promoting synergy among programs and providers, and creating a culture that supports community-building efforts.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0508" y="211015"/>
            <a:ext cx="1342292" cy="128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0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1_Deck Cover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13087</TotalTime>
  <Words>2644</Words>
  <Application>Microsoft Office PowerPoint</Application>
  <PresentationFormat>Custom</PresentationFormat>
  <Paragraphs>340</Paragraphs>
  <Slides>27</Slides>
  <Notes>17</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Wisp</vt:lpstr>
      <vt:lpstr>1_Deck Cover Main</vt:lpstr>
      <vt:lpstr>1_Wisp</vt:lpstr>
      <vt:lpstr>Office Theme</vt:lpstr>
      <vt:lpstr>Beacon Community Center Reissue 2018</vt:lpstr>
      <vt:lpstr>PowerPoint Presentation</vt:lpstr>
      <vt:lpstr>Welcome &amp; Agenda</vt:lpstr>
      <vt:lpstr>RFP Timeline </vt:lpstr>
      <vt:lpstr>Welcome &amp; Agenda</vt:lpstr>
      <vt:lpstr>PowerPoint Presentation</vt:lpstr>
      <vt:lpstr>Welcome &amp; Agenda</vt:lpstr>
      <vt:lpstr>Beacon Community Center Overview</vt:lpstr>
      <vt:lpstr>Beacon Community Center</vt:lpstr>
      <vt:lpstr>Program Goals</vt:lpstr>
      <vt:lpstr>Program Services</vt:lpstr>
      <vt:lpstr>Program Services: Outcomes</vt:lpstr>
      <vt:lpstr>Staffing Structure</vt:lpstr>
      <vt:lpstr>Program Expectations: Approach</vt:lpstr>
      <vt:lpstr>Annual Target Population/Service Levels</vt:lpstr>
      <vt:lpstr>Target Population/Service Levels: School Year Dosage Requirements </vt:lpstr>
      <vt:lpstr>PowerPoint Presentation</vt:lpstr>
      <vt:lpstr>PowerPoint Presentation</vt:lpstr>
      <vt:lpstr>Community Partnerships</vt:lpstr>
      <vt:lpstr>Office of Community Schools at the Department of Education </vt:lpstr>
      <vt:lpstr>Community Partnership:  School/CBO</vt:lpstr>
      <vt:lpstr>Agenda</vt:lpstr>
      <vt:lpstr>Post Award Requirements</vt:lpstr>
      <vt:lpstr>Agenda</vt:lpstr>
      <vt:lpstr>IMPORTANT INFORMATION </vt:lpstr>
      <vt:lpstr>IMPORTANT INFORMATION </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Cathy Cirilo</cp:lastModifiedBy>
  <cp:revision>126</cp:revision>
  <cp:lastPrinted>2017-05-11T17:45:09Z</cp:lastPrinted>
  <dcterms:created xsi:type="dcterms:W3CDTF">2017-04-22T20:45:31Z</dcterms:created>
  <dcterms:modified xsi:type="dcterms:W3CDTF">2018-04-17T16:21:12Z</dcterms:modified>
</cp:coreProperties>
</file>