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80" r:id="rId3"/>
    <p:sldMasterId id="2147483701" r:id="rId4"/>
    <p:sldMasterId id="2147483719" r:id="rId5"/>
  </p:sldMasterIdLst>
  <p:notesMasterIdLst>
    <p:notesMasterId r:id="rId52"/>
  </p:notesMasterIdLst>
  <p:handoutMasterIdLst>
    <p:handoutMasterId r:id="rId53"/>
  </p:handoutMasterIdLst>
  <p:sldIdLst>
    <p:sldId id="298" r:id="rId6"/>
    <p:sldId id="297" r:id="rId7"/>
    <p:sldId id="288" r:id="rId8"/>
    <p:sldId id="289" r:id="rId9"/>
    <p:sldId id="350" r:id="rId10"/>
    <p:sldId id="291" r:id="rId11"/>
    <p:sldId id="292" r:id="rId12"/>
    <p:sldId id="293" r:id="rId13"/>
    <p:sldId id="294" r:id="rId14"/>
    <p:sldId id="295" r:id="rId15"/>
    <p:sldId id="296"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276" r:id="rId31"/>
    <p:sldId id="264" r:id="rId32"/>
    <p:sldId id="278" r:id="rId33"/>
    <p:sldId id="335" r:id="rId34"/>
    <p:sldId id="324" r:id="rId35"/>
    <p:sldId id="325" r:id="rId36"/>
    <p:sldId id="326" r:id="rId37"/>
    <p:sldId id="327" r:id="rId38"/>
    <p:sldId id="328" r:id="rId39"/>
    <p:sldId id="329" r:id="rId40"/>
    <p:sldId id="330" r:id="rId41"/>
    <p:sldId id="331" r:id="rId42"/>
    <p:sldId id="332" r:id="rId43"/>
    <p:sldId id="333" r:id="rId44"/>
    <p:sldId id="334" r:id="rId45"/>
    <p:sldId id="305" r:id="rId46"/>
    <p:sldId id="301" r:id="rId47"/>
    <p:sldId id="307" r:id="rId48"/>
    <p:sldId id="302" r:id="rId49"/>
    <p:sldId id="308" r:id="rId50"/>
    <p:sldId id="303"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8519" autoAdjust="0"/>
  </p:normalViewPr>
  <p:slideViewPr>
    <p:cSldViewPr snapToGrid="0">
      <p:cViewPr>
        <p:scale>
          <a:sx n="100" d="100"/>
          <a:sy n="100" d="100"/>
        </p:scale>
        <p:origin x="-882" y="-72"/>
      </p:cViewPr>
      <p:guideLst>
        <p:guide orient="horz" pos="2160"/>
        <p:guide pos="3840"/>
      </p:guideLst>
    </p:cSldViewPr>
  </p:slideViewPr>
  <p:notesTextViewPr>
    <p:cViewPr>
      <p:scale>
        <a:sx n="20" d="100"/>
        <a:sy n="20" d="100"/>
      </p:scale>
      <p:origin x="0" y="0"/>
    </p:cViewPr>
  </p:notesTextViewPr>
  <p:notesViewPr>
    <p:cSldViewPr snapToGrid="0">
      <p:cViewPr varScale="1">
        <p:scale>
          <a:sx n="77" d="100"/>
          <a:sy n="77" d="100"/>
        </p:scale>
        <p:origin x="2291"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F164C46-D731-46EA-B7E5-574DFE34F6F3}" type="datetimeFigureOut">
              <a:rPr lang="en-US" smtClean="0"/>
              <a:t>5/12/2017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08593A-01A5-48C9-8058-A7C6EE237932}" type="slidenum">
              <a:rPr lang="en-US" smtClean="0"/>
              <a:t>‹#›</a:t>
            </a:fld>
            <a:endParaRPr lang="en-US"/>
          </a:p>
        </p:txBody>
      </p:sp>
    </p:spTree>
    <p:extLst>
      <p:ext uri="{BB962C8B-B14F-4D97-AF65-F5344CB8AC3E}">
        <p14:creationId xmlns:p14="http://schemas.microsoft.com/office/powerpoint/2010/main" val="3812250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E92A35-B0E3-4D38-952D-48492CA981FE}" type="datetimeFigureOut">
              <a:rPr lang="en-US" smtClean="0"/>
              <a:t>5/12/2017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C7127A-AC30-4C36-AB07-D4B06AAFA130}" type="slidenum">
              <a:rPr lang="en-US" smtClean="0"/>
              <a:t>‹#›</a:t>
            </a:fld>
            <a:endParaRPr lang="en-US"/>
          </a:p>
        </p:txBody>
      </p:sp>
    </p:spTree>
    <p:extLst>
      <p:ext uri="{BB962C8B-B14F-4D97-AF65-F5344CB8AC3E}">
        <p14:creationId xmlns:p14="http://schemas.microsoft.com/office/powerpoint/2010/main" val="380555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drop…..</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3-Quotes…….Amalie</a:t>
            </a:r>
          </a:p>
          <a:p>
            <a:endParaRPr lang="en-US" dirty="0"/>
          </a:p>
        </p:txBody>
      </p:sp>
      <p:sp>
        <p:nvSpPr>
          <p:cNvPr id="4" name="Slide Number Placeholder 3"/>
          <p:cNvSpPr>
            <a:spLocks noGrp="1"/>
          </p:cNvSpPr>
          <p:nvPr>
            <p:ph type="sldNum" sz="quarter" idx="10"/>
          </p:nvPr>
        </p:nvSpPr>
        <p:spPr/>
        <p:txBody>
          <a:bodyPr/>
          <a:lstStyle/>
          <a:p>
            <a:fld id="{066F5508-36DF-421E-AFC2-4D0617BEC412}" type="slidenum">
              <a:rPr lang="en-US" smtClean="0"/>
              <a:t>2</a:t>
            </a:fld>
            <a:endParaRPr lang="en-US"/>
          </a:p>
        </p:txBody>
      </p:sp>
    </p:spTree>
    <p:extLst>
      <p:ext uri="{BB962C8B-B14F-4D97-AF65-F5344CB8AC3E}">
        <p14:creationId xmlns:p14="http://schemas.microsoft.com/office/powerpoint/2010/main" val="3551390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487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DYCD expects all the programs it supports to recognize and value the strengths and capacities of individuals and communities. </a:t>
            </a:r>
          </a:p>
          <a:p>
            <a:pPr marL="171450" indent="-171450">
              <a:buFont typeface="Arial" panose="020B0604020202020204" pitchFamily="34" charset="0"/>
              <a:buChar char="•"/>
            </a:pPr>
            <a:r>
              <a:rPr lang="en-US" dirty="0" smtClean="0"/>
              <a:t>PYD is an assets-based approach that fosters healthy development and resilience by offering a safe environment, a sense of belonging, and authentic opportunities for participants to be heard and effect change in their lives. </a:t>
            </a:r>
          </a:p>
          <a:p>
            <a:pPr marL="171450" indent="-171450">
              <a:buFont typeface="Arial" panose="020B0604020202020204" pitchFamily="34" charset="0"/>
              <a:buChar char="•"/>
            </a:pPr>
            <a:r>
              <a:rPr lang="en-US" dirty="0" smtClean="0"/>
              <a:t>SEL involves intentional development of key skills including self-awareness, self-management, social awareness, relationships and responsible decision-making.  Youth Leadership builds on SEL competencies by adding a focus on action (using skills learned to effect change), and reflection (reinforcing lessons learned, building confidence, responding to new challenges).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43121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Beacon would provide activities and services for school-age youth, families, and adults ages 22 years and older, including seniors. </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Points:</a:t>
            </a:r>
          </a:p>
          <a:p>
            <a:pPr marL="171450" indent="-171450">
              <a:buFont typeface="Arial" panose="020B0604020202020204" pitchFamily="34" charset="0"/>
              <a:buChar char="•"/>
            </a:pPr>
            <a:r>
              <a:rPr lang="en-US" dirty="0" smtClean="0"/>
              <a:t>These</a:t>
            </a:r>
            <a:r>
              <a:rPr lang="en-US" baseline="0" dirty="0" smtClean="0"/>
              <a:t> are annual figures and are inclusive of summer services.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school year concentrated population for youth services is 200.</a:t>
            </a:r>
            <a:endParaRPr lang="en-US" dirty="0" smtClean="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73629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11404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Depending on school grade level and community need,</a:t>
            </a:r>
            <a:r>
              <a:rPr lang="en-US" baseline="0" dirty="0" smtClean="0"/>
              <a:t> CBOs will identify population to serve.</a:t>
            </a:r>
            <a:endParaRPr lang="en-US" dirty="0" smtClean="0"/>
          </a:p>
          <a:p>
            <a:endParaRPr lang="en-US" dirty="0" smtClean="0"/>
          </a:p>
          <a:p>
            <a:r>
              <a:rPr lang="en-US" dirty="0" smtClean="0"/>
              <a:t>At </a:t>
            </a:r>
            <a:r>
              <a:rPr lang="en-US" dirty="0"/>
              <a:t>least 15 school closing days during the school year program is expected to operate for 10 hours a day, from 8am – 6pm, for a total of 150 hours. Provider selects days according to community needs.</a:t>
            </a:r>
          </a:p>
          <a:p>
            <a:r>
              <a:rPr lang="en-US" dirty="0"/>
              <a:t>Another item that needs to be flagged during contract negotiations.</a:t>
            </a:r>
          </a:p>
        </p:txBody>
      </p:sp>
      <p:sp>
        <p:nvSpPr>
          <p:cNvPr id="4" name="Slide Number Placeholder 3"/>
          <p:cNvSpPr>
            <a:spLocks noGrp="1"/>
          </p:cNvSpPr>
          <p:nvPr>
            <p:ph type="sldNum" sz="quarter" idx="10"/>
          </p:nvPr>
        </p:nvSpPr>
        <p:spPr/>
        <p:txBody>
          <a:bodyPr/>
          <a:lstStyle/>
          <a:p>
            <a:fld id="{B4D4BCD8-F265-4D10-AD29-E3256A2A26B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12115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smtClean="0"/>
              <a:t>All programs expected to operate 8am – 6pm</a:t>
            </a:r>
          </a:p>
          <a:p>
            <a:endParaRPr lang="en-US" dirty="0" smtClean="0"/>
          </a:p>
          <a:p>
            <a:r>
              <a:rPr lang="en-US" dirty="0" smtClean="0"/>
              <a:t>Option </a:t>
            </a:r>
            <a:r>
              <a:rPr lang="en-US" dirty="0"/>
              <a:t>I: Enrollment contributes to annual minimum enrollment for the Beacon 1,200</a:t>
            </a:r>
          </a:p>
          <a:p>
            <a:r>
              <a:rPr lang="en-US" dirty="0"/>
              <a:t>Option II: This would raise the annual minimum enrollment for the Beacon to </a:t>
            </a:r>
            <a:r>
              <a:rPr lang="en-US" dirty="0" smtClean="0"/>
              <a:t>1,250….Flexible</a:t>
            </a:r>
            <a:r>
              <a:rPr lang="en-US" baseline="0" dirty="0" smtClean="0"/>
              <a:t> evening hours.</a:t>
            </a:r>
            <a:endParaRPr lang="en-US" dirty="0"/>
          </a:p>
          <a:p>
            <a:r>
              <a:rPr lang="en-US" dirty="0"/>
              <a:t>Option III: This would raise the annual minimum enrollment for the Beacon to </a:t>
            </a:r>
            <a:r>
              <a:rPr lang="en-US" dirty="0" smtClean="0"/>
              <a:t>1,300</a:t>
            </a:r>
          </a:p>
          <a:p>
            <a:endParaRPr lang="en-US" dirty="0"/>
          </a:p>
        </p:txBody>
      </p:sp>
      <p:sp>
        <p:nvSpPr>
          <p:cNvPr id="4" name="Slide Number Placeholder 3"/>
          <p:cNvSpPr>
            <a:spLocks noGrp="1"/>
          </p:cNvSpPr>
          <p:nvPr>
            <p:ph type="sldNum" sz="quarter" idx="10"/>
          </p:nvPr>
        </p:nvSpPr>
        <p:spPr/>
        <p:txBody>
          <a:bodyPr/>
          <a:lstStyle/>
          <a:p>
            <a:fld id="{B4D4BCD8-F265-4D10-AD29-E3256A2A26B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00151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If</a:t>
            </a:r>
            <a:r>
              <a:rPr lang="en-US" baseline="0" dirty="0" smtClean="0"/>
              <a:t> the contractor is a multi-service organization, community connections may include other unites, divisions or programs operated by the contractor’s own organization.</a:t>
            </a:r>
          </a:p>
          <a:p>
            <a:pPr marL="171450" indent="-171450">
              <a:buFont typeface="Arial" panose="020B0604020202020204" pitchFamily="34" charset="0"/>
              <a:buChar char="•"/>
            </a:pPr>
            <a:r>
              <a:rPr lang="en-US" baseline="0" dirty="0" smtClean="0"/>
              <a:t>Partnership may include ongoing referrals, joint projects, and co-location of services and sub-contracts.</a:t>
            </a:r>
          </a:p>
          <a:p>
            <a:pPr marL="171450" indent="-171450">
              <a:buFont typeface="Arial" panose="020B0604020202020204" pitchFamily="34" charset="0"/>
              <a:buChar char="•"/>
            </a:pPr>
            <a:r>
              <a:rPr lang="en-US" baseline="0" dirty="0" smtClean="0"/>
              <a:t>Advisory Council primary role is to contribute to the assessment of community needs.</a:t>
            </a:r>
          </a:p>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84655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26</a:t>
            </a:fld>
            <a:endParaRPr lang="en-US"/>
          </a:p>
        </p:txBody>
      </p:sp>
    </p:spTree>
    <p:extLst>
      <p:ext uri="{BB962C8B-B14F-4D97-AF65-F5344CB8AC3E}">
        <p14:creationId xmlns:p14="http://schemas.microsoft.com/office/powerpoint/2010/main" val="1090560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school partnership will ensure alignment between the Beacon program and other services at the host school and in the</a:t>
            </a:r>
            <a:r>
              <a:rPr lang="en-US" baseline="0" dirty="0" smtClean="0"/>
              <a:t> surrounding neighborhood. </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27</a:t>
            </a:fld>
            <a:endParaRPr lang="en-US"/>
          </a:p>
        </p:txBody>
      </p:sp>
    </p:spTree>
    <p:extLst>
      <p:ext uri="{BB962C8B-B14F-4D97-AF65-F5344CB8AC3E}">
        <p14:creationId xmlns:p14="http://schemas.microsoft.com/office/powerpoint/2010/main" val="14473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3</a:t>
            </a:fld>
            <a:endParaRPr lang="en-US"/>
          </a:p>
        </p:txBody>
      </p:sp>
    </p:spTree>
    <p:extLst>
      <p:ext uri="{BB962C8B-B14F-4D97-AF65-F5344CB8AC3E}">
        <p14:creationId xmlns:p14="http://schemas.microsoft.com/office/powerpoint/2010/main" val="304890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smtClean="0"/>
          </a:p>
        </p:txBody>
      </p:sp>
      <p:sp>
        <p:nvSpPr>
          <p:cNvPr id="4" name="Slide Number Placeholder 3"/>
          <p:cNvSpPr>
            <a:spLocks noGrp="1"/>
          </p:cNvSpPr>
          <p:nvPr>
            <p:ph type="sldNum" sz="quarter" idx="10"/>
          </p:nvPr>
        </p:nvSpPr>
        <p:spPr/>
        <p:txBody>
          <a:bodyPr/>
          <a:lstStyle/>
          <a:p>
            <a:pPr>
              <a:defRPr/>
            </a:pPr>
            <a:fld id="{763C2830-012E-4B9C-A910-ECCC2F2F61E3}" type="slidenum">
              <a:rPr lang="en-US" smtClean="0"/>
              <a:pPr>
                <a:defRPr/>
              </a:pPr>
              <a:t>28</a:t>
            </a:fld>
            <a:endParaRPr lang="en-US"/>
          </a:p>
        </p:txBody>
      </p:sp>
    </p:spTree>
    <p:extLst>
      <p:ext uri="{BB962C8B-B14F-4D97-AF65-F5344CB8AC3E}">
        <p14:creationId xmlns:p14="http://schemas.microsoft.com/office/powerpoint/2010/main" val="412107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048902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45</a:t>
            </a:fld>
            <a:endParaRPr lang="en-US"/>
          </a:p>
        </p:txBody>
      </p:sp>
    </p:spTree>
    <p:extLst>
      <p:ext uri="{BB962C8B-B14F-4D97-AF65-F5344CB8AC3E}">
        <p14:creationId xmlns:p14="http://schemas.microsoft.com/office/powerpoint/2010/main" val="2651186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4</a:t>
            </a:fld>
            <a:endParaRPr lang="en-US"/>
          </a:p>
        </p:txBody>
      </p:sp>
    </p:spTree>
    <p:extLst>
      <p:ext uri="{BB962C8B-B14F-4D97-AF65-F5344CB8AC3E}">
        <p14:creationId xmlns:p14="http://schemas.microsoft.com/office/powerpoint/2010/main" val="367378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t>5</a:t>
            </a:fld>
            <a:endParaRPr lang="en-US"/>
          </a:p>
        </p:txBody>
      </p:sp>
    </p:spTree>
    <p:extLst>
      <p:ext uri="{BB962C8B-B14F-4D97-AF65-F5344CB8AC3E}">
        <p14:creationId xmlns:p14="http://schemas.microsoft.com/office/powerpoint/2010/main" val="78534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Administration has committed to a significant increase in funding for the Beacon initiative, with goals that are closely aligned with Mayoral priorities of equity and opportunity in the areas of education, health and well-being, empowered residents and neighborhoods, and personal and community safety</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204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2062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Activities</a:t>
            </a:r>
          </a:p>
          <a:p>
            <a:pPr marL="174708" indent="-174708">
              <a:buFont typeface="Arial" panose="020B0604020202020204" pitchFamily="34" charset="0"/>
              <a:buChar char="•"/>
            </a:pPr>
            <a:r>
              <a:rPr lang="en-US" dirty="0"/>
              <a:t>Drop-In: open gym, teen lounge, one-off informational sessions.</a:t>
            </a:r>
          </a:p>
          <a:p>
            <a:pPr marL="174708" indent="-174708">
              <a:buFont typeface="Arial" panose="020B0604020202020204" pitchFamily="34" charset="0"/>
              <a:buChar char="•"/>
            </a:pPr>
            <a:r>
              <a:rPr lang="en-US" dirty="0"/>
              <a:t>Planned activities: clearly articulated learning goals and skill gains…typically follow curriculum or set of lesson plans and require regular attendance.</a:t>
            </a:r>
          </a:p>
          <a:p>
            <a:pPr marL="174708" indent="-174708">
              <a:buFont typeface="Arial" panose="020B0604020202020204" pitchFamily="34" charset="0"/>
              <a:buChar char="•"/>
            </a:pPr>
            <a:r>
              <a:rPr lang="en-US" dirty="0"/>
              <a:t>Community events: include but not limited to community service/beautification day, open house to market and recruit.</a:t>
            </a:r>
          </a:p>
          <a:p>
            <a:pPr marL="174708" indent="-174708">
              <a:buFont typeface="Arial" panose="020B0604020202020204" pitchFamily="34" charset="0"/>
              <a:buChar char="•"/>
            </a:pPr>
            <a:endParaRPr lang="en-US" dirty="0"/>
          </a:p>
          <a:p>
            <a:r>
              <a:rPr lang="en-US" dirty="0"/>
              <a:t>Core Area:</a:t>
            </a:r>
          </a:p>
          <a:p>
            <a:pPr marL="174708" indent="-174708">
              <a:buFont typeface="Arial" panose="020B0604020202020204" pitchFamily="34" charset="0"/>
              <a:buChar char="•"/>
            </a:pPr>
            <a:r>
              <a:rPr lang="en-US" dirty="0"/>
              <a:t>Education: academic support, literacy classes, vocational training, HS/College application, resume writing, etc.</a:t>
            </a:r>
          </a:p>
          <a:p>
            <a:pPr marL="174708" indent="-174708">
              <a:buFont typeface="Arial" panose="020B0604020202020204" pitchFamily="34" charset="0"/>
              <a:buChar char="•"/>
            </a:pPr>
            <a:r>
              <a:rPr lang="en-US" dirty="0"/>
              <a:t>Community Building/Leadership: civic engagement, service learning</a:t>
            </a:r>
          </a:p>
          <a:p>
            <a:pPr marL="174708" indent="-174708">
              <a:buFont typeface="Arial" panose="020B0604020202020204" pitchFamily="34" charset="0"/>
              <a:buChar char="•"/>
            </a:pPr>
            <a:r>
              <a:rPr lang="en-US" dirty="0"/>
              <a:t>Health: sports, yoga, nutrition, mentoring, etc.</a:t>
            </a:r>
          </a:p>
          <a:p>
            <a:pPr marL="174708" indent="-174708">
              <a:buFont typeface="Arial" panose="020B0604020202020204" pitchFamily="34" charset="0"/>
              <a:buChar char="•"/>
            </a:pPr>
            <a:r>
              <a:rPr lang="en-US" dirty="0"/>
              <a:t>Employment: career opportunities, internships, financial literacy, etc.</a:t>
            </a:r>
          </a:p>
          <a:p>
            <a:pPr marL="174708" indent="-174708">
              <a:buFont typeface="Arial" panose="020B0604020202020204" pitchFamily="34" charset="0"/>
              <a:buChar char="•"/>
            </a:pPr>
            <a:r>
              <a:rPr lang="en-US" dirty="0"/>
              <a:t>Recreation: arts projects, book clubs, theatre groups, dance, etc.</a:t>
            </a:r>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9751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DYCD anticipates administering costumer service satisfaction surveys: </a:t>
            </a:r>
          </a:p>
          <a:p>
            <a:endParaRPr lang="en-US" dirty="0" smtClean="0"/>
          </a:p>
          <a:p>
            <a:r>
              <a:rPr lang="en-US" dirty="0" smtClean="0"/>
              <a:t>Where we are</a:t>
            </a:r>
            <a:r>
              <a:rPr lang="en-US" baseline="0" dirty="0" smtClean="0"/>
              <a:t> looking for….</a:t>
            </a:r>
          </a:p>
          <a:p>
            <a:endParaRPr lang="en-US" baseline="0" dirty="0" smtClean="0"/>
          </a:p>
          <a:p>
            <a:pPr marL="0" indent="0">
              <a:buFont typeface="+mj-lt"/>
              <a:buNone/>
            </a:pPr>
            <a:endParaRPr lang="en-US" baseline="0" dirty="0" smtClean="0"/>
          </a:p>
          <a:p>
            <a:pPr marL="228600" indent="-228600">
              <a:buFont typeface="+mj-lt"/>
              <a:buAutoNum type="arabicPeriod"/>
            </a:pPr>
            <a:r>
              <a:rPr lang="en-US" baseline="0" dirty="0" smtClean="0"/>
              <a:t>80% respondents indicating satisfaction of services.</a:t>
            </a:r>
          </a:p>
          <a:p>
            <a:pPr marL="228600" indent="-228600">
              <a:buFont typeface="+mj-lt"/>
              <a:buAutoNum type="arabicPeriod"/>
            </a:pPr>
            <a:endParaRPr lang="en-US" baseline="0" dirty="0" smtClean="0"/>
          </a:p>
          <a:p>
            <a:pPr marL="228600" indent="-228600">
              <a:buFont typeface="+mj-lt"/>
              <a:buAutoNum type="arabicPeriod"/>
            </a:pPr>
            <a:r>
              <a:rPr lang="en-US" baseline="0" dirty="0" smtClean="0"/>
              <a:t>That Beacons are making internal/external referrals to address needs.</a:t>
            </a:r>
          </a:p>
          <a:p>
            <a:pPr marL="228600" indent="-228600">
              <a:buFont typeface="+mj-lt"/>
              <a:buAutoNum type="arabicPeriod"/>
            </a:pPr>
            <a:endParaRPr lang="en-US" baseline="0" dirty="0" smtClean="0"/>
          </a:p>
          <a:p>
            <a:pPr marL="228600" indent="-228600">
              <a:buFont typeface="+mj-lt"/>
              <a:buAutoNum type="arabicPeriod"/>
            </a:pPr>
            <a:r>
              <a:rPr lang="en-US" baseline="0" dirty="0" smtClean="0"/>
              <a:t>And to assess participant motivation, self-awareness and decision making through the use of a Social Emotional Learning outcome based survey tool.</a:t>
            </a:r>
            <a:endParaRPr lang="en-US" dirty="0"/>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6453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C7127A-AC30-4C36-AB07-D4B06AAFA13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2411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67299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19381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510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015144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566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92791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88202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41513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846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20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oO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0"/>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5094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08020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OoO Slide-Bold Header">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a:t>
            </a:r>
          </a:p>
        </p:txBody>
      </p:sp>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5" name="Rectangle 4"/>
          <p:cNvSpPr/>
          <p:nvPr userDrawn="1"/>
        </p:nvSpPr>
        <p:spPr>
          <a:xfrm flipV="1">
            <a:off x="0" y="4495800"/>
            <a:ext cx="12192000" cy="236220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userDrawn="1"/>
        </p:nvSpPr>
        <p:spPr>
          <a:xfrm>
            <a:off x="279402" y="5252487"/>
            <a:ext cx="102860" cy="848833"/>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Content Placeholder 3"/>
          <p:cNvSpPr>
            <a:spLocks noGrp="1"/>
          </p:cNvSpPr>
          <p:nvPr>
            <p:ph sz="quarter" idx="13"/>
          </p:nvPr>
        </p:nvSpPr>
        <p:spPr>
          <a:xfrm>
            <a:off x="812800" y="5180085"/>
            <a:ext cx="11176000" cy="921232"/>
          </a:xfrm>
          <a:prstGeom prst="rect">
            <a:avLst/>
          </a:prstGeom>
        </p:spPr>
        <p:txBody>
          <a:bodyPr/>
          <a:lstStyle>
            <a:lvl1pPr marL="0" indent="0">
              <a:buNone/>
              <a:defRPr sz="3000">
                <a:solidFill>
                  <a:schemeClr val="bg1"/>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2311693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ccelerator 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52"/>
            <a:ext cx="12192000" cy="57634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46400" y="2333628"/>
            <a:ext cx="6299200" cy="2173223"/>
          </a:xfrm>
          <a:prstGeom prst="rect">
            <a:avLst/>
          </a:prstGeom>
        </p:spPr>
      </p:pic>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769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celerato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Tree>
    <p:extLst>
      <p:ext uri="{BB962C8B-B14F-4D97-AF65-F5344CB8AC3E}">
        <p14:creationId xmlns:p14="http://schemas.microsoft.com/office/powerpoint/2010/main" val="1029763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celerator- header large + 1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609600" y="2311694"/>
            <a:ext cx="10972800" cy="4089106"/>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ectangle 15"/>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3671803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celerator- header small + 1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21" name="Rectangle 20"/>
          <p:cNvSpPr/>
          <p:nvPr userDrawn="1"/>
        </p:nvSpPr>
        <p:spPr>
          <a:xfrm flipV="1">
            <a:off x="0" y="619128"/>
            <a:ext cx="12192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3" name="Rectangle 22"/>
          <p:cNvSpPr/>
          <p:nvPr userDrawn="1"/>
        </p:nvSpPr>
        <p:spPr>
          <a:xfrm>
            <a:off x="304600" y="856738"/>
            <a:ext cx="97536"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609600" y="1981200"/>
            <a:ext cx="10972800" cy="44196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5" name="Content Placeholder 3"/>
          <p:cNvSpPr>
            <a:spLocks noGrp="1"/>
          </p:cNvSpPr>
          <p:nvPr>
            <p:ph sz="quarter" idx="13"/>
          </p:nvPr>
        </p:nvSpPr>
        <p:spPr>
          <a:xfrm>
            <a:off x="815340" y="819154"/>
            <a:ext cx="11234421"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914848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celerator- header + 2 images + callouts">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486401" y="2857862"/>
            <a:ext cx="4165600" cy="3542938"/>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28" name="Content Placeholder 3"/>
          <p:cNvSpPr>
            <a:spLocks noGrp="1"/>
          </p:cNvSpPr>
          <p:nvPr>
            <p:ph sz="quarter" idx="14"/>
          </p:nvPr>
        </p:nvSpPr>
        <p:spPr>
          <a:xfrm>
            <a:off x="384803" y="1803845"/>
            <a:ext cx="42672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30" name="Content Placeholder 3"/>
          <p:cNvSpPr>
            <a:spLocks noGrp="1"/>
          </p:cNvSpPr>
          <p:nvPr>
            <p:ph sz="quarter" idx="15"/>
          </p:nvPr>
        </p:nvSpPr>
        <p:spPr>
          <a:xfrm>
            <a:off x="384803" y="2057401"/>
            <a:ext cx="4267200" cy="762000"/>
          </a:xfrm>
          <a:prstGeom prst="rect">
            <a:avLst/>
          </a:prstGeom>
        </p:spPr>
        <p:txBody>
          <a:bodyPr/>
          <a:lstStyle>
            <a:lvl1pPr marL="0" indent="0">
              <a:buNone/>
              <a:defRPr sz="1200">
                <a:solidFill>
                  <a:srgbClr val="5A5A5A"/>
                </a:solidFill>
                <a:latin typeface="Franklin Gothic Book" panose="020B0503020102020204" pitchFamily="34" charset="0"/>
              </a:defRPr>
            </a:lvl1pPr>
          </a:lstStyle>
          <a:p>
            <a:pPr lvl="0"/>
            <a:r>
              <a:rPr lang="en-US" dirty="0"/>
              <a:t>Click to edit</a:t>
            </a:r>
          </a:p>
        </p:txBody>
      </p:sp>
      <p:sp>
        <p:nvSpPr>
          <p:cNvPr id="31" name="Content Placeholder 3"/>
          <p:cNvSpPr>
            <a:spLocks noGrp="1"/>
          </p:cNvSpPr>
          <p:nvPr>
            <p:ph sz="quarter" idx="16"/>
          </p:nvPr>
        </p:nvSpPr>
        <p:spPr>
          <a:xfrm>
            <a:off x="4972003" y="5181600"/>
            <a:ext cx="1123999"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41" name="Content Placeholder 3"/>
          <p:cNvSpPr>
            <a:spLocks noGrp="1"/>
          </p:cNvSpPr>
          <p:nvPr>
            <p:ph sz="quarter" idx="17" hasCustomPrompt="1"/>
          </p:nvPr>
        </p:nvSpPr>
        <p:spPr>
          <a:xfrm>
            <a:off x="6363697" y="2882817"/>
            <a:ext cx="4165600" cy="3542938"/>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6262099" y="1828803"/>
            <a:ext cx="42672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6262099" y="2057403"/>
            <a:ext cx="4267200" cy="786955"/>
          </a:xfrm>
          <a:prstGeom prst="rect">
            <a:avLst/>
          </a:prstGeom>
        </p:spPr>
        <p:txBody>
          <a:bodyPr/>
          <a:lstStyle>
            <a:lvl1pPr marL="0" indent="0">
              <a:buNone/>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849299" y="5181600"/>
            <a:ext cx="1200463"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32" name="Rectangle 31"/>
          <p:cNvSpPr/>
          <p:nvPr userDrawn="1"/>
        </p:nvSpPr>
        <p:spPr>
          <a:xfrm flipV="1">
            <a:off x="0" y="619128"/>
            <a:ext cx="12192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3" name="Rectangle 32"/>
          <p:cNvSpPr/>
          <p:nvPr userDrawn="1"/>
        </p:nvSpPr>
        <p:spPr>
          <a:xfrm>
            <a:off x="304600" y="856738"/>
            <a:ext cx="97536"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4" name="Content Placeholder 3"/>
          <p:cNvSpPr>
            <a:spLocks noGrp="1"/>
          </p:cNvSpPr>
          <p:nvPr>
            <p:ph sz="quarter" idx="13"/>
          </p:nvPr>
        </p:nvSpPr>
        <p:spPr>
          <a:xfrm>
            <a:off x="815340" y="819154"/>
            <a:ext cx="11234421"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6489564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celerator-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3240499" y="2057400"/>
            <a:ext cx="6947821"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203200" y="2057402"/>
            <a:ext cx="2946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203200" y="2420443"/>
            <a:ext cx="29464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493256" y="4800599"/>
            <a:ext cx="13208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7"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556810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CESS NYC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962400" y="2628900"/>
            <a:ext cx="2844800"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2400" y="3810003"/>
            <a:ext cx="70104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4600" y="2723420"/>
            <a:ext cx="7162800" cy="136283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852"/>
            <a:ext cx="12192000" cy="576349"/>
          </a:xfrm>
          <a:prstGeom prst="rect">
            <a:avLst/>
          </a:prstGeom>
        </p:spPr>
      </p:pic>
    </p:spTree>
    <p:extLst>
      <p:ext uri="{BB962C8B-B14F-4D97-AF65-F5344CB8AC3E}">
        <p14:creationId xmlns:p14="http://schemas.microsoft.com/office/powerpoint/2010/main" val="1997136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CCESS NYC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0"/>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Tree>
    <p:extLst>
      <p:ext uri="{BB962C8B-B14F-4D97-AF65-F5344CB8AC3E}">
        <p14:creationId xmlns:p14="http://schemas.microsoft.com/office/powerpoint/2010/main" val="7800223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CCESS NYC- small hea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Rectangle 8"/>
          <p:cNvSpPr/>
          <p:nvPr userDrawn="1"/>
        </p:nvSpPr>
        <p:spPr>
          <a:xfrm flipV="1">
            <a:off x="0" y="624887"/>
            <a:ext cx="12192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Rectangle 10"/>
          <p:cNvSpPr/>
          <p:nvPr userDrawn="1"/>
        </p:nvSpPr>
        <p:spPr>
          <a:xfrm>
            <a:off x="304600" y="862497"/>
            <a:ext cx="97536"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Content Placeholder 3"/>
          <p:cNvSpPr>
            <a:spLocks noGrp="1"/>
          </p:cNvSpPr>
          <p:nvPr>
            <p:ph sz="quarter" idx="13"/>
          </p:nvPr>
        </p:nvSpPr>
        <p:spPr>
          <a:xfrm>
            <a:off x="815340" y="824911"/>
            <a:ext cx="11234421"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19785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t>5/12/2017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806092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CCESS NYC- large header + 1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0"/>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609600" y="2311694"/>
            <a:ext cx="10972800" cy="4089106"/>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ectangle 15"/>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73749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CESS NYC- header +1 image &amp; tex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711202" y="2311694"/>
            <a:ext cx="6928236" cy="4149178"/>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4" name="Rectangle 13"/>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ectangle 15"/>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
        <p:nvSpPr>
          <p:cNvPr id="19" name="Content Placeholder 3"/>
          <p:cNvSpPr>
            <a:spLocks noGrp="1"/>
          </p:cNvSpPr>
          <p:nvPr>
            <p:ph sz="quarter" idx="14"/>
          </p:nvPr>
        </p:nvSpPr>
        <p:spPr>
          <a:xfrm>
            <a:off x="7823201" y="2286000"/>
            <a:ext cx="4064000" cy="4191000"/>
          </a:xfrm>
          <a:prstGeom prst="rect">
            <a:avLst/>
          </a:prstGeom>
        </p:spPr>
        <p:txBody>
          <a:bodyPr/>
          <a:lstStyle>
            <a:lvl1pPr marL="171450" indent="-171450">
              <a:buFont typeface="Arial" panose="020B0604020202020204" pitchFamily="34" charset="0"/>
              <a:buChar char="•"/>
              <a:defRPr sz="1200">
                <a:solidFill>
                  <a:srgbClr val="333333"/>
                </a:solidFill>
                <a:latin typeface="Franklin Gothic Book" panose="020B0503020102020204" pitchFamily="34" charset="0"/>
              </a:defRPr>
            </a:lvl1pPr>
          </a:lstStyle>
          <a:p>
            <a:pPr lvl="0"/>
            <a:r>
              <a:rPr lang="en-US" dirty="0"/>
              <a:t>Click to edit</a:t>
            </a:r>
          </a:p>
        </p:txBody>
      </p:sp>
    </p:spTree>
    <p:extLst>
      <p:ext uri="{BB962C8B-B14F-4D97-AF65-F5344CB8AC3E}">
        <p14:creationId xmlns:p14="http://schemas.microsoft.com/office/powerpoint/2010/main" val="957184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CCESS NYC-2 imag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621792"/>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9" name="Content Placeholder 3"/>
          <p:cNvSpPr>
            <a:spLocks noGrp="1"/>
          </p:cNvSpPr>
          <p:nvPr>
            <p:ph sz="quarter" idx="2" hasCustomPrompt="1"/>
          </p:nvPr>
        </p:nvSpPr>
        <p:spPr>
          <a:xfrm>
            <a:off x="609602" y="2209800"/>
            <a:ext cx="5181599" cy="30480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7" name="Content Placeholder 3"/>
          <p:cNvSpPr>
            <a:spLocks noGrp="1"/>
          </p:cNvSpPr>
          <p:nvPr>
            <p:ph sz="quarter" idx="13"/>
          </p:nvPr>
        </p:nvSpPr>
        <p:spPr>
          <a:xfrm>
            <a:off x="609600" y="1828803"/>
            <a:ext cx="5181600" cy="323849"/>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13" name="Content Placeholder 3"/>
          <p:cNvSpPr>
            <a:spLocks noGrp="1"/>
          </p:cNvSpPr>
          <p:nvPr>
            <p:ph sz="quarter" idx="14" hasCustomPrompt="1"/>
          </p:nvPr>
        </p:nvSpPr>
        <p:spPr>
          <a:xfrm>
            <a:off x="6400802" y="2209800"/>
            <a:ext cx="5181599" cy="3048000"/>
          </a:xfrm>
          <a:prstGeom prst="rect">
            <a:avLst/>
          </a:prstGeom>
          <a:effectLst/>
        </p:spPr>
        <p:txBody>
          <a:bodyPr/>
          <a:lstStyle>
            <a:lvl1pPr marL="0" indent="0" algn="l">
              <a:buFont typeface="Arial" panose="020B0604020202020204" pitchFamily="34" charset="0"/>
              <a:buNone/>
              <a:defRPr sz="24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15" name="Content Placeholder 3"/>
          <p:cNvSpPr>
            <a:spLocks noGrp="1"/>
          </p:cNvSpPr>
          <p:nvPr>
            <p:ph sz="quarter" idx="15"/>
          </p:nvPr>
        </p:nvSpPr>
        <p:spPr>
          <a:xfrm>
            <a:off x="6400800" y="1828803"/>
            <a:ext cx="5181600" cy="323849"/>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Tree>
    <p:extLst>
      <p:ext uri="{BB962C8B-B14F-4D97-AF65-F5344CB8AC3E}">
        <p14:creationId xmlns:p14="http://schemas.microsoft.com/office/powerpoint/2010/main" val="2737295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orker Connect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3170" b="8021"/>
          <a:stretch/>
        </p:blipFill>
        <p:spPr>
          <a:xfrm>
            <a:off x="2907792" y="2651760"/>
            <a:ext cx="6376416" cy="155448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852"/>
            <a:ext cx="12192000" cy="576349"/>
          </a:xfrm>
          <a:prstGeom prst="rect">
            <a:avLst/>
          </a:prstGeom>
        </p:spPr>
      </p:pic>
    </p:spTree>
    <p:extLst>
      <p:ext uri="{BB962C8B-B14F-4D97-AF65-F5344CB8AC3E}">
        <p14:creationId xmlns:p14="http://schemas.microsoft.com/office/powerpoint/2010/main" val="239182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orker Connec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Tree>
    <p:extLst>
      <p:ext uri="{BB962C8B-B14F-4D97-AF65-F5344CB8AC3E}">
        <p14:creationId xmlns:p14="http://schemas.microsoft.com/office/powerpoint/2010/main" val="26969754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orker Connect- small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
        <p:nvSpPr>
          <p:cNvPr id="19" name="Rectangle 18"/>
          <p:cNvSpPr/>
          <p:nvPr userDrawn="1"/>
        </p:nvSpPr>
        <p:spPr>
          <a:xfrm flipV="1">
            <a:off x="0" y="619128"/>
            <a:ext cx="12192000" cy="904875"/>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0" name="Rectangle 19"/>
          <p:cNvSpPr/>
          <p:nvPr userDrawn="1"/>
        </p:nvSpPr>
        <p:spPr>
          <a:xfrm>
            <a:off x="304600" y="856738"/>
            <a:ext cx="97536" cy="429648"/>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1" name="Content Placeholder 3"/>
          <p:cNvSpPr>
            <a:spLocks noGrp="1"/>
          </p:cNvSpPr>
          <p:nvPr>
            <p:ph sz="quarter" idx="13"/>
          </p:nvPr>
        </p:nvSpPr>
        <p:spPr>
          <a:xfrm>
            <a:off x="815340" y="819154"/>
            <a:ext cx="11234421" cy="431591"/>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400657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orker Connect- large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6" name="Slide Number Placeholder 5"/>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7"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WORKER CONNECT</a:t>
            </a:r>
          </a:p>
        </p:txBody>
      </p:sp>
      <p:sp>
        <p:nvSpPr>
          <p:cNvPr id="13" name="Rectangle 12"/>
          <p:cNvSpPr/>
          <p:nvPr userDrawn="1"/>
        </p:nvSpPr>
        <p:spPr>
          <a:xfrm flipV="1">
            <a:off x="0" y="609600"/>
            <a:ext cx="12192000" cy="12954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4" name="Rectangle 13"/>
          <p:cNvSpPr/>
          <p:nvPr userDrawn="1"/>
        </p:nvSpPr>
        <p:spPr>
          <a:xfrm>
            <a:off x="304600" y="867401"/>
            <a:ext cx="97536" cy="779805"/>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5" name="Content Placeholder 3"/>
          <p:cNvSpPr>
            <a:spLocks noGrp="1"/>
          </p:cNvSpPr>
          <p:nvPr>
            <p:ph sz="quarter" idx="13"/>
          </p:nvPr>
        </p:nvSpPr>
        <p:spPr>
          <a:xfrm>
            <a:off x="815340" y="819154"/>
            <a:ext cx="10767061" cy="9334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18513644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Cov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6" name="Content Placeholder 3"/>
          <p:cNvSpPr>
            <a:spLocks noGrp="1"/>
          </p:cNvSpPr>
          <p:nvPr>
            <p:ph sz="quarter" idx="13" hasCustomPrompt="1"/>
          </p:nvPr>
        </p:nvSpPr>
        <p:spPr>
          <a:xfrm>
            <a:off x="1219200" y="3009900"/>
            <a:ext cx="9753600" cy="838200"/>
          </a:xfrm>
          <a:prstGeom prst="rect">
            <a:avLst/>
          </a:prstGeom>
        </p:spPr>
        <p:txBody>
          <a:bodyPr/>
          <a:lstStyle>
            <a:lvl1pPr marL="0" indent="0" algn="ctr">
              <a:buNone/>
              <a:defRPr sz="4800" baseline="0">
                <a:solidFill>
                  <a:schemeClr val="bg1">
                    <a:lumMod val="65000"/>
                  </a:schemeClr>
                </a:solidFill>
                <a:latin typeface="Franklin Gothic Demi" panose="020B0703020102020204" pitchFamily="34" charset="0"/>
              </a:defRPr>
            </a:lvl1pPr>
          </a:lstStyle>
          <a:p>
            <a:pPr lvl="0"/>
            <a:r>
              <a:rPr lang="en-US" dirty="0"/>
              <a:t>CLICK TO EDIT</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52"/>
            <a:ext cx="12192000" cy="576349"/>
          </a:xfrm>
          <a:prstGeom prst="rect">
            <a:avLst/>
          </a:prstGeom>
        </p:spPr>
      </p:pic>
    </p:spTree>
    <p:extLst>
      <p:ext uri="{BB962C8B-B14F-4D97-AF65-F5344CB8AC3E}">
        <p14:creationId xmlns:p14="http://schemas.microsoft.com/office/powerpoint/2010/main" val="127718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Accelerator- 3 line header + 1 image + callout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 y="3"/>
            <a:ext cx="12192000" cy="576349"/>
          </a:xfrm>
          <a:prstGeom prst="rect">
            <a:avLst/>
          </a:prstGeom>
        </p:spPr>
      </p:pic>
      <p:sp>
        <p:nvSpPr>
          <p:cNvPr id="7" name="Slide Number Placeholder 6"/>
          <p:cNvSpPr>
            <a:spLocks noGrp="1"/>
          </p:cNvSpPr>
          <p:nvPr>
            <p:ph type="sldNum" sz="quarter" idx="12"/>
          </p:nvPr>
        </p:nvSpPr>
        <p:spPr/>
        <p:txBody>
          <a:bodyPr/>
          <a:lstStyle/>
          <a:p>
            <a:fld id="{626FCC55-F225-447E-AA19-760095892BBA}" type="slidenum">
              <a:rPr lang="en-US" smtClean="0">
                <a:solidFill>
                  <a:prstClr val="white"/>
                </a:solidFill>
              </a:rPr>
              <a:pPr/>
              <a:t>‹#›</a:t>
            </a:fld>
            <a:endParaRPr lang="en-US" dirty="0">
              <a:solidFill>
                <a:prstClr val="white"/>
              </a:solidFill>
            </a:endParaRPr>
          </a:p>
        </p:txBody>
      </p:sp>
      <p:sp>
        <p:nvSpPr>
          <p:cNvPr id="8" name="Subtitle 2"/>
          <p:cNvSpPr>
            <a:spLocks noGrp="1"/>
          </p:cNvSpPr>
          <p:nvPr>
            <p:ph type="subTitle" idx="1" hasCustomPrompt="1"/>
          </p:nvPr>
        </p:nvSpPr>
        <p:spPr>
          <a:xfrm>
            <a:off x="1828800" y="27432"/>
            <a:ext cx="7620000" cy="594360"/>
          </a:xfrm>
          <a:prstGeom prst="rect">
            <a:avLst/>
          </a:prstGeom>
        </p:spPr>
        <p:txBody>
          <a:bodyPr/>
          <a:lstStyle>
            <a:lvl1pPr marL="0" indent="0" algn="l">
              <a:buNone/>
              <a:defRPr sz="2800" b="0" baseline="0">
                <a:solidFill>
                  <a:schemeClr val="bg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(ALL CAPS)</a:t>
            </a:r>
          </a:p>
        </p:txBody>
      </p:sp>
      <p:sp>
        <p:nvSpPr>
          <p:cNvPr id="41" name="Content Placeholder 3"/>
          <p:cNvSpPr>
            <a:spLocks noGrp="1"/>
          </p:cNvSpPr>
          <p:nvPr>
            <p:ph sz="quarter" idx="17" hasCustomPrompt="1"/>
          </p:nvPr>
        </p:nvSpPr>
        <p:spPr>
          <a:xfrm>
            <a:off x="3240499" y="2438401"/>
            <a:ext cx="6947821" cy="3947784"/>
          </a:xfrm>
          <a:prstGeom prst="rect">
            <a:avLst/>
          </a:prstGeom>
          <a:effectLst/>
        </p:spPr>
        <p:txBody>
          <a:bodyPr/>
          <a:lstStyle>
            <a:lvl1pPr marL="0" indent="0" algn="l">
              <a:buFont typeface="Arial" panose="020B0604020202020204" pitchFamily="34" charset="0"/>
              <a:buNone/>
              <a:defRPr sz="2000" b="0" u="none" baseline="0"/>
            </a:lvl1pPr>
          </a:lstStyle>
          <a:p>
            <a:pPr lvl="0"/>
            <a:r>
              <a:rPr lang="en-US" dirty="0"/>
              <a:t>IMAGE/SCREENSHOT</a:t>
            </a:r>
          </a:p>
          <a:p>
            <a:pPr lvl="0"/>
            <a:r>
              <a:rPr lang="en-US" dirty="0"/>
              <a:t>-Shadow: Offset  Diagonal Bottom Left</a:t>
            </a:r>
          </a:p>
          <a:p>
            <a:pPr lvl="0"/>
            <a:r>
              <a:rPr lang="en-US" dirty="0"/>
              <a:t>-Outline Color: Black, Text 1, Lighter 50%</a:t>
            </a:r>
          </a:p>
          <a:p>
            <a:pPr lvl="0"/>
            <a:r>
              <a:rPr lang="en-US" dirty="0"/>
              <a:t>-Outline Weight: 1 </a:t>
            </a:r>
            <a:r>
              <a:rPr lang="en-US" dirty="0" err="1"/>
              <a:t>pt</a:t>
            </a:r>
            <a:endParaRPr lang="en-US" dirty="0"/>
          </a:p>
        </p:txBody>
      </p:sp>
      <p:sp>
        <p:nvSpPr>
          <p:cNvPr id="47" name="Content Placeholder 3"/>
          <p:cNvSpPr>
            <a:spLocks noGrp="1"/>
          </p:cNvSpPr>
          <p:nvPr>
            <p:ph sz="quarter" idx="18"/>
          </p:nvPr>
        </p:nvSpPr>
        <p:spPr>
          <a:xfrm>
            <a:off x="203200" y="2438403"/>
            <a:ext cx="2946400" cy="329755"/>
          </a:xfrm>
          <a:prstGeom prst="rect">
            <a:avLst/>
          </a:prstGeom>
        </p:spPr>
        <p:txBody>
          <a:bodyPr/>
          <a:lstStyle>
            <a:lvl1pPr marL="0" indent="0">
              <a:buNone/>
              <a:defRPr sz="1600">
                <a:solidFill>
                  <a:srgbClr val="548DD4"/>
                </a:solidFill>
                <a:latin typeface="Franklin Gothic Demi" panose="020B0703020102020204" pitchFamily="34" charset="0"/>
              </a:defRPr>
            </a:lvl1pPr>
          </a:lstStyle>
          <a:p>
            <a:pPr lvl="0"/>
            <a:r>
              <a:rPr lang="en-US" dirty="0"/>
              <a:t>Click to edit</a:t>
            </a:r>
          </a:p>
        </p:txBody>
      </p:sp>
      <p:sp>
        <p:nvSpPr>
          <p:cNvPr id="48" name="Content Placeholder 3"/>
          <p:cNvSpPr>
            <a:spLocks noGrp="1"/>
          </p:cNvSpPr>
          <p:nvPr>
            <p:ph sz="quarter" idx="19"/>
          </p:nvPr>
        </p:nvSpPr>
        <p:spPr>
          <a:xfrm>
            <a:off x="203200" y="2801444"/>
            <a:ext cx="2946400" cy="3599356"/>
          </a:xfrm>
          <a:prstGeom prst="rect">
            <a:avLst/>
          </a:prstGeom>
        </p:spPr>
        <p:txBody>
          <a:bodyPr/>
          <a:lstStyle>
            <a:lvl1pPr marL="171450" indent="-171450">
              <a:buFont typeface="Arial" panose="020B0604020202020204" pitchFamily="34" charset="0"/>
              <a:buChar char="•"/>
              <a:defRPr sz="1200">
                <a:solidFill>
                  <a:srgbClr val="5A5A5A"/>
                </a:solidFill>
                <a:latin typeface="Franklin Gothic Book" panose="020B0503020102020204" pitchFamily="34" charset="0"/>
              </a:defRPr>
            </a:lvl1pPr>
          </a:lstStyle>
          <a:p>
            <a:pPr lvl="0"/>
            <a:r>
              <a:rPr lang="en-US" dirty="0"/>
              <a:t>Click to edit</a:t>
            </a:r>
          </a:p>
        </p:txBody>
      </p:sp>
      <p:sp>
        <p:nvSpPr>
          <p:cNvPr id="49" name="Content Placeholder 3"/>
          <p:cNvSpPr>
            <a:spLocks noGrp="1"/>
          </p:cNvSpPr>
          <p:nvPr>
            <p:ph sz="quarter" idx="20"/>
          </p:nvPr>
        </p:nvSpPr>
        <p:spPr>
          <a:xfrm>
            <a:off x="10493256" y="5181600"/>
            <a:ext cx="1320800" cy="978208"/>
          </a:xfrm>
          <a:prstGeom prst="rect">
            <a:avLst/>
          </a:prstGeom>
        </p:spPr>
        <p:txBody>
          <a:bodyPr/>
          <a:lstStyle>
            <a:lvl1pPr marL="0" indent="0">
              <a:buNone/>
              <a:defRPr sz="1050">
                <a:solidFill>
                  <a:srgbClr val="5A5A5A"/>
                </a:solidFill>
                <a:latin typeface="Franklin Gothic Book" panose="020B0503020102020204" pitchFamily="34" charset="0"/>
              </a:defRPr>
            </a:lvl1pPr>
          </a:lstStyle>
          <a:p>
            <a:pPr lvl="0"/>
            <a:r>
              <a:rPr lang="en-US" dirty="0"/>
              <a:t>Click to edit</a:t>
            </a:r>
          </a:p>
        </p:txBody>
      </p:sp>
      <p:sp>
        <p:nvSpPr>
          <p:cNvPr id="23" name="Rectangle 22"/>
          <p:cNvSpPr/>
          <p:nvPr userDrawn="1"/>
        </p:nvSpPr>
        <p:spPr>
          <a:xfrm flipV="1">
            <a:off x="0" y="609600"/>
            <a:ext cx="12192000" cy="1524000"/>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4" name="Rectangle 23"/>
          <p:cNvSpPr/>
          <p:nvPr userDrawn="1"/>
        </p:nvSpPr>
        <p:spPr>
          <a:xfrm>
            <a:off x="304601" y="867398"/>
            <a:ext cx="104699" cy="1113802"/>
          </a:xfrm>
          <a:prstGeom prst="rect">
            <a:avLst/>
          </a:prstGeom>
          <a:solidFill>
            <a:srgbClr val="FCB1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7" name="Content Placeholder 3"/>
          <p:cNvSpPr>
            <a:spLocks noGrp="1"/>
          </p:cNvSpPr>
          <p:nvPr>
            <p:ph sz="quarter" idx="13"/>
          </p:nvPr>
        </p:nvSpPr>
        <p:spPr>
          <a:xfrm>
            <a:off x="815340" y="819154"/>
            <a:ext cx="10767061" cy="1162049"/>
          </a:xfrm>
          <a:prstGeom prst="rect">
            <a:avLst/>
          </a:prstGeom>
        </p:spPr>
        <p:txBody>
          <a:bodyPr/>
          <a:lstStyle>
            <a:lvl1pPr marL="0" indent="0">
              <a:buNone/>
              <a:defRPr sz="2400">
                <a:solidFill>
                  <a:srgbClr val="548DD4"/>
                </a:solidFill>
                <a:latin typeface="Franklin Gothic Demi Cond" panose="020B0706030402020204" pitchFamily="34" charset="0"/>
              </a:defRPr>
            </a:lvl1pPr>
          </a:lstStyle>
          <a:p>
            <a:pPr lvl="0"/>
            <a:r>
              <a:rPr lang="en-US" dirty="0"/>
              <a:t>Click to edit</a:t>
            </a:r>
          </a:p>
        </p:txBody>
      </p:sp>
    </p:spTree>
    <p:extLst>
      <p:ext uri="{BB962C8B-B14F-4D97-AF65-F5344CB8AC3E}">
        <p14:creationId xmlns:p14="http://schemas.microsoft.com/office/powerpoint/2010/main" val="648109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08402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4188691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681801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944675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652417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891060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60132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171528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3392316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712942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4048238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292787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t>5/12/2017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1830521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499194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4152167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956955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9287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26975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32034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7043121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271009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4721920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65969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t>5/12/2017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842840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551784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825857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0282259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39992266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985296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5493433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DE6029-07D2-4205-98BF-388E804FB06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4038359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1008868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r>
              <a:rPr lang="en-US" sz="8000" dirty="0">
                <a:ln w="3175" cmpd="sng">
                  <a:noFill/>
                </a:ln>
                <a:solidFill>
                  <a:srgbClr val="4F81BD"/>
                </a:solidFill>
                <a:latin typeface="Arial"/>
              </a:rPr>
              <a:t>”</a:t>
            </a:r>
          </a:p>
        </p:txBody>
      </p:sp>
    </p:spTree>
    <p:extLst>
      <p:ext uri="{BB962C8B-B14F-4D97-AF65-F5344CB8AC3E}">
        <p14:creationId xmlns:p14="http://schemas.microsoft.com/office/powerpoint/2010/main" val="21337275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97443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94646-09D4-4EB1-AF0B-996EB689ACA2}" type="datetimeFigureOut">
              <a:rPr lang="en-US" smtClean="0"/>
              <a:t>5/12/2017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62963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9713840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DE6029-07D2-4205-98BF-388E804FB06E}" type="slidenum">
              <a:rPr lang="en-US" smtClean="0"/>
              <a:pPr/>
              <a:t>‹#›</a:t>
            </a:fld>
            <a:endParaRPr lang="en-US"/>
          </a:p>
        </p:txBody>
      </p:sp>
    </p:spTree>
    <p:extLst>
      <p:ext uri="{BB962C8B-B14F-4D97-AF65-F5344CB8AC3E}">
        <p14:creationId xmlns:p14="http://schemas.microsoft.com/office/powerpoint/2010/main" val="2355956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3426" y="3733800"/>
            <a:ext cx="9019823" cy="1244600"/>
          </a:xfrm>
        </p:spPr>
        <p:txBody>
          <a:bodyPr>
            <a:normAutofit/>
          </a:bodyPr>
          <a:lstStyle>
            <a:lvl1pPr marL="0" indent="0" algn="ctr">
              <a:buNone/>
              <a:defRPr lang="en-US" sz="3200" b="1" kern="1200" dirty="0">
                <a:solidFill>
                  <a:schemeClr val="accent6">
                    <a:lumMod val="75000"/>
                  </a:schemeClr>
                </a:solidFill>
                <a:latin typeface="Arial Black" panose="020B0A04020102020204" pitchFamily="34" charset="0"/>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7932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324009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FD94646-09D4-4EB1-AF0B-996EB689ACA2}" type="datetimeFigureOut">
              <a:rPr lang="en-US" smtClean="0"/>
              <a:t>5/12/2017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DE6029-07D2-4205-98BF-388E804FB06E}" type="slidenum">
              <a:rPr lang="en-US" smtClean="0"/>
              <a:t>‹#›</a:t>
            </a:fld>
            <a:endParaRPr lang="en-US"/>
          </a:p>
        </p:txBody>
      </p:sp>
    </p:spTree>
    <p:extLst>
      <p:ext uri="{BB962C8B-B14F-4D97-AF65-F5344CB8AC3E}">
        <p14:creationId xmlns:p14="http://schemas.microsoft.com/office/powerpoint/2010/main" val="214881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3.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t>5/12/2017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t>‹#›</a:t>
            </a:fld>
            <a:endParaRPr lang="en-US"/>
          </a:p>
        </p:txBody>
      </p:sp>
    </p:spTree>
    <p:extLst>
      <p:ext uri="{BB962C8B-B14F-4D97-AF65-F5344CB8AC3E}">
        <p14:creationId xmlns:p14="http://schemas.microsoft.com/office/powerpoint/2010/main" val="3160038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48726"/>
            <a:ext cx="2112819" cy="1569036"/>
          </a:xfrm>
          <a:prstGeom prst="rect">
            <a:avLst/>
          </a:prstGeom>
        </p:spPr>
      </p:pic>
      <p:sp>
        <p:nvSpPr>
          <p:cNvPr id="9" name="Rectangle 8"/>
          <p:cNvSpPr/>
          <p:nvPr userDrawn="1"/>
        </p:nvSpPr>
        <p:spPr>
          <a:xfrm>
            <a:off x="-2059" y="2971800"/>
            <a:ext cx="12192000" cy="3886200"/>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3" name="Text Placeholder 6"/>
          <p:cNvSpPr txBox="1">
            <a:spLocks/>
          </p:cNvSpPr>
          <p:nvPr/>
        </p:nvSpPr>
        <p:spPr>
          <a:xfrm>
            <a:off x="711200" y="5486400"/>
            <a:ext cx="7534656" cy="5334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ts val="3000"/>
              </a:lnSpc>
              <a:buFont typeface="Wingdings" pitchFamily="2" charset="2"/>
              <a:buNone/>
            </a:pPr>
            <a:r>
              <a:rPr lang="en-US" sz="2400" dirty="0">
                <a:solidFill>
                  <a:srgbClr val="02425D"/>
                </a:solidFill>
                <a:latin typeface="Franklin Gothic Demi Cond" panose="020B0706030402020204" pitchFamily="34" charset="0"/>
              </a:rPr>
              <a:t>Pre-Proposal Conference</a:t>
            </a:r>
          </a:p>
          <a:p>
            <a:pPr marL="0" indent="0" defTabSz="914400">
              <a:lnSpc>
                <a:spcPts val="3000"/>
              </a:lnSpc>
              <a:buFont typeface="Wingdings" pitchFamily="2" charset="2"/>
              <a:buNone/>
            </a:pPr>
            <a:endParaRPr lang="en-US" sz="2400" dirty="0">
              <a:solidFill>
                <a:srgbClr val="548DD4"/>
              </a:solidFill>
              <a:latin typeface="Franklin Gothic Demi" panose="020B0703020102020204" pitchFamily="34" charset="0"/>
            </a:endParaRPr>
          </a:p>
        </p:txBody>
      </p:sp>
      <p:pic>
        <p:nvPicPr>
          <p:cNvPr id="6" name="Picture 5"/>
          <p:cNvPicPr/>
          <p:nvPr userDrawn="1"/>
        </p:nvPicPr>
        <p:blipFill>
          <a:blip r:embed="rId4"/>
          <a:srcRect l="453" t="2656" r="1609" b="3851"/>
          <a:stretch>
            <a:fillRect/>
          </a:stretch>
        </p:blipFill>
        <p:spPr bwMode="auto">
          <a:xfrm>
            <a:off x="812800" y="457201"/>
            <a:ext cx="4561744" cy="2111707"/>
          </a:xfrm>
          <a:prstGeom prst="rect">
            <a:avLst/>
          </a:prstGeom>
          <a:noFill/>
          <a:ln w="9525">
            <a:noFill/>
            <a:miter lim="800000"/>
            <a:headEnd/>
            <a:tailEnd/>
          </a:ln>
        </p:spPr>
      </p:pic>
      <p:sp>
        <p:nvSpPr>
          <p:cNvPr id="7" name="Text Placeholder 6"/>
          <p:cNvSpPr txBox="1">
            <a:spLocks/>
          </p:cNvSpPr>
          <p:nvPr userDrawn="1"/>
        </p:nvSpPr>
        <p:spPr>
          <a:xfrm>
            <a:off x="711200" y="5159707"/>
            <a:ext cx="8432800" cy="457200"/>
          </a:xfrm>
          <a:prstGeom prst="rect">
            <a:avLst/>
          </a:prstGeom>
        </p:spPr>
        <p:txBody>
          <a:bodyPr anchor="t"/>
          <a:lstStyle>
            <a:lvl1pPr marL="342900" indent="-342900" algn="l" rtl="0" eaLnBrk="0" fontAlgn="base" hangingPunct="0">
              <a:spcBef>
                <a:spcPct val="20000"/>
              </a:spcBef>
              <a:spcAft>
                <a:spcPct val="0"/>
              </a:spcAft>
              <a:buFont typeface="Wingdings" pitchFamily="2" charset="2"/>
              <a:buChar char="§"/>
              <a:defRPr sz="2800" kern="1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Font typeface="Courier New" pitchFamily="49" charset="0"/>
              <a:buChar char="o"/>
              <a:defRPr sz="24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200" kern="12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Font typeface="Arial" pitchFamily="34" charset="0"/>
              <a:buChar char="–"/>
              <a:defRPr sz="1800" kern="1200">
                <a:solidFill>
                  <a:schemeClr val="tx1"/>
                </a:solidFill>
                <a:latin typeface="Arial"/>
                <a:ea typeface="ＭＳ Ｐゴシック" charset="0"/>
                <a:cs typeface="Arial"/>
              </a:defRPr>
            </a:lvl4pPr>
            <a:lvl5pPr marL="2057400" indent="-228600" algn="l"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ts val="3000"/>
              </a:lnSpc>
              <a:buFont typeface="Wingdings" pitchFamily="2" charset="2"/>
              <a:buNone/>
            </a:pPr>
            <a:r>
              <a:rPr lang="en-US" sz="4400" dirty="0">
                <a:solidFill>
                  <a:prstClr val="white"/>
                </a:solidFill>
                <a:latin typeface="Franklin Gothic Demi Cond" panose="020B0706030402020204" pitchFamily="34" charset="0"/>
              </a:rPr>
              <a:t>HHS ACCELERATOR</a:t>
            </a:r>
          </a:p>
          <a:p>
            <a:pPr marL="0" indent="0" defTabSz="914400">
              <a:lnSpc>
                <a:spcPts val="3000"/>
              </a:lnSpc>
              <a:buFont typeface="Wingdings" pitchFamily="2" charset="2"/>
              <a:buNone/>
            </a:pPr>
            <a:endParaRPr lang="en-US" sz="2400" dirty="0">
              <a:solidFill>
                <a:prstClr val="white"/>
              </a:solidFill>
              <a:latin typeface="Franklin Gothic Demi" panose="020B0703020102020204" pitchFamily="34" charset="0"/>
            </a:endParaRPr>
          </a:p>
        </p:txBody>
      </p:sp>
    </p:spTree>
    <p:extLst>
      <p:ext uri="{BB962C8B-B14F-4D97-AF65-F5344CB8AC3E}">
        <p14:creationId xmlns:p14="http://schemas.microsoft.com/office/powerpoint/2010/main" val="27153954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3"/>
            <a:ext cx="12192000" cy="576349"/>
          </a:xfrm>
          <a:prstGeom prst="rect">
            <a:avLst/>
          </a:prstGeom>
        </p:spPr>
      </p:pic>
      <p:sp>
        <p:nvSpPr>
          <p:cNvPr id="6" name="Slide Number Placeholder 5"/>
          <p:cNvSpPr>
            <a:spLocks noGrp="1"/>
          </p:cNvSpPr>
          <p:nvPr>
            <p:ph type="sldNum" sz="quarter" idx="4"/>
          </p:nvPr>
        </p:nvSpPr>
        <p:spPr>
          <a:xfrm>
            <a:off x="11521440" y="137163"/>
            <a:ext cx="508000" cy="311759"/>
          </a:xfrm>
          <a:prstGeom prst="rect">
            <a:avLst/>
          </a:prstGeom>
        </p:spPr>
        <p:txBody>
          <a:bodyPr vert="horz" lIns="91440" tIns="45720" rIns="91440" bIns="45720" rtlCol="0" anchor="ctr"/>
          <a:lstStyle>
            <a:lvl1pPr algn="r">
              <a:defRPr sz="800">
                <a:solidFill>
                  <a:schemeClr val="bg1"/>
                </a:solidFill>
                <a:latin typeface="Franklin Gothic Book" panose="020B0503020102020204" pitchFamily="34" charset="0"/>
              </a:defRPr>
            </a:lvl1pPr>
          </a:lstStyle>
          <a:p>
            <a:pPr defTabSz="914400"/>
            <a:fld id="{626FCC55-F225-447E-AA19-760095892BBA}"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57660322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Lst>
  <p:hf hdr="0" ftr="0" dt="0"/>
  <p:txStyles>
    <p:titleStyle>
      <a:lvl1pPr algn="l" defTabSz="914400" rtl="0" eaLnBrk="1" latinLnBrk="0" hangingPunct="1">
        <a:spcBef>
          <a:spcPct val="0"/>
        </a:spcBef>
        <a:buNone/>
        <a:defRPr sz="3000" kern="1200" baseline="0">
          <a:solidFill>
            <a:schemeClr val="bg1"/>
          </a:solidFill>
          <a:latin typeface="Franklin Gothic Heavy" panose="020B09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pPr/>
              <a:t>‹#›</a:t>
            </a:fld>
            <a:endParaRPr lang="en-US"/>
          </a:p>
        </p:txBody>
      </p:sp>
    </p:spTree>
    <p:extLst>
      <p:ext uri="{BB962C8B-B14F-4D97-AF65-F5344CB8AC3E}">
        <p14:creationId xmlns:p14="http://schemas.microsoft.com/office/powerpoint/2010/main" val="28540890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FD94646-09D4-4EB1-AF0B-996EB689ACA2}" type="datetimeFigureOut">
              <a:rPr lang="en-US" smtClean="0">
                <a:solidFill>
                  <a:prstClr val="black">
                    <a:tint val="75000"/>
                  </a:prstClr>
                </a:solidFill>
              </a:rPr>
              <a:pPr/>
              <a:t>5/12/2017</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DE6029-07D2-4205-98BF-388E804FB06E}" type="slidenum">
              <a:rPr lang="en-US" smtClean="0"/>
              <a:pPr/>
              <a:t>‹#›</a:t>
            </a:fld>
            <a:endParaRPr lang="en-US"/>
          </a:p>
        </p:txBody>
      </p:sp>
    </p:spTree>
    <p:extLst>
      <p:ext uri="{BB962C8B-B14F-4D97-AF65-F5344CB8AC3E}">
        <p14:creationId xmlns:p14="http://schemas.microsoft.com/office/powerpoint/2010/main" val="257048753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1.nyc.gov/site/dycd/about/news-and-media/publications.p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RFPquestions@dycd.ny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RFPquestions@dycd.nyc.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mailto:info@hhsaccelerator.nyc.gov" TargetMode="External"/><Relationship Id="rId2" Type="http://schemas.openxmlformats.org/officeDocument/2006/relationships/image" Target="../media/image13.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5838" y="2552700"/>
            <a:ext cx="9288462" cy="2224681"/>
          </a:xfrm>
        </p:spPr>
        <p:txBody>
          <a:bodyPr>
            <a:normAutofit fontScale="90000"/>
          </a:bodyPr>
          <a:lstStyle/>
          <a:p>
            <a:r>
              <a:rPr lang="en-US" b="1" dirty="0">
                <a:solidFill>
                  <a:srgbClr val="0070C0"/>
                </a:solidFill>
              </a:rPr>
              <a:t>Beacon Community </a:t>
            </a:r>
            <a:r>
              <a:rPr lang="en-US" b="1" dirty="0" smtClean="0">
                <a:solidFill>
                  <a:srgbClr val="0070C0"/>
                </a:solidFill>
              </a:rPr>
              <a:t>Center with ACS Prevention Programs</a:t>
            </a:r>
            <a:endParaRPr lang="en-US" b="1" dirty="0">
              <a:solidFill>
                <a:srgbClr val="0070C0"/>
              </a:solidFill>
            </a:endParaRPr>
          </a:p>
        </p:txBody>
      </p:sp>
      <p:sp>
        <p:nvSpPr>
          <p:cNvPr id="3" name="Subtitle 2"/>
          <p:cNvSpPr>
            <a:spLocks noGrp="1"/>
          </p:cNvSpPr>
          <p:nvPr>
            <p:ph type="subTitle" idx="1"/>
          </p:nvPr>
        </p:nvSpPr>
        <p:spPr/>
        <p:txBody>
          <a:bodyPr/>
          <a:lstStyle/>
          <a:p>
            <a:r>
              <a:rPr lang="en-US" dirty="0"/>
              <a:t>Pre-Proposal Conference</a:t>
            </a:r>
          </a:p>
        </p:txBody>
      </p:sp>
    </p:spTree>
    <p:extLst>
      <p:ext uri="{BB962C8B-B14F-4D97-AF65-F5344CB8AC3E}">
        <p14:creationId xmlns:p14="http://schemas.microsoft.com/office/powerpoint/2010/main" val="1425545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10</a:t>
            </a:fld>
            <a:endParaRPr lang="en-US" dirty="0">
              <a:solidFill>
                <a:prstClr val="white"/>
              </a:solidFill>
            </a:endParaRPr>
          </a:p>
        </p:txBody>
      </p:sp>
      <p:sp>
        <p:nvSpPr>
          <p:cNvPr id="3" name="Subtitle 2"/>
          <p:cNvSpPr>
            <a:spLocks noGrp="1"/>
          </p:cNvSpPr>
          <p:nvPr>
            <p:ph type="subTitle" idx="1"/>
          </p:nvPr>
        </p:nvSpPr>
        <p:spPr>
          <a:xfrm>
            <a:off x="1828800" y="27432"/>
            <a:ext cx="8940800" cy="594360"/>
          </a:xfrm>
        </p:spPr>
        <p:txBody>
          <a:bodyPr/>
          <a:lstStyle/>
          <a:p>
            <a:r>
              <a:rPr lang="en-US" dirty="0"/>
              <a:t>PROPOSAL DETAILS &amp; DOCUMENTS</a:t>
            </a:r>
          </a:p>
        </p:txBody>
      </p:sp>
      <p:sp>
        <p:nvSpPr>
          <p:cNvPr id="6" name="Content Placeholder 5"/>
          <p:cNvSpPr>
            <a:spLocks noGrp="1"/>
          </p:cNvSpPr>
          <p:nvPr>
            <p:ph sz="quarter" idx="14"/>
          </p:nvPr>
        </p:nvSpPr>
        <p:spPr>
          <a:xfrm>
            <a:off x="609600" y="1600204"/>
            <a:ext cx="4267200" cy="329755"/>
          </a:xfrm>
        </p:spPr>
        <p:txBody>
          <a:bodyPr/>
          <a:lstStyle/>
          <a:p>
            <a:r>
              <a:rPr lang="en-US" sz="1800" dirty="0"/>
              <a:t>Proposal Details</a:t>
            </a:r>
          </a:p>
          <a:p>
            <a:endParaRPr lang="en-US" dirty="0"/>
          </a:p>
        </p:txBody>
      </p:sp>
      <p:sp>
        <p:nvSpPr>
          <p:cNvPr id="7" name="Content Placeholder 6"/>
          <p:cNvSpPr>
            <a:spLocks noGrp="1"/>
          </p:cNvSpPr>
          <p:nvPr>
            <p:ph sz="quarter" idx="15"/>
          </p:nvPr>
        </p:nvSpPr>
        <p:spPr>
          <a:xfrm>
            <a:off x="508000" y="1905005"/>
            <a:ext cx="5283200" cy="910251"/>
          </a:xfrm>
        </p:spPr>
        <p:txBody>
          <a:bodyPr/>
          <a:lstStyle/>
          <a:p>
            <a:pPr marL="285750" indent="-285750">
              <a:buFont typeface="Arial" panose="020B0604020202020204" pitchFamily="34" charset="0"/>
              <a:buChar char="•"/>
            </a:pPr>
            <a:r>
              <a:rPr lang="en-US" sz="1300" dirty="0">
                <a:solidFill>
                  <a:srgbClr val="333333"/>
                </a:solidFill>
              </a:rPr>
              <a:t>Enter a </a:t>
            </a:r>
            <a:r>
              <a:rPr lang="en-US" sz="1300" b="1" dirty="0">
                <a:solidFill>
                  <a:srgbClr val="333333"/>
                </a:solidFill>
              </a:rPr>
              <a:t>“Provider Contact” </a:t>
            </a:r>
            <a:r>
              <a:rPr lang="en-US" sz="1300" dirty="0">
                <a:solidFill>
                  <a:srgbClr val="333333"/>
                </a:solidFill>
              </a:rPr>
              <a:t>who is responsive.</a:t>
            </a:r>
          </a:p>
          <a:p>
            <a:pPr marL="285750" indent="-285750">
              <a:buFont typeface="Arial" panose="020B0604020202020204" pitchFamily="34" charset="0"/>
              <a:buChar char="•"/>
            </a:pPr>
            <a:r>
              <a:rPr lang="en-US" sz="1300" dirty="0">
                <a:solidFill>
                  <a:srgbClr val="333333"/>
                </a:solidFill>
              </a:rPr>
              <a:t>Select the correct Competition Pool, where applicable.</a:t>
            </a:r>
          </a:p>
          <a:p>
            <a:pPr marL="285750" indent="-285750">
              <a:buFont typeface="Arial" panose="020B0604020202020204" pitchFamily="34" charset="0"/>
              <a:buChar char="•"/>
            </a:pPr>
            <a:r>
              <a:rPr lang="en-US" sz="1300" dirty="0">
                <a:solidFill>
                  <a:srgbClr val="333333"/>
                </a:solidFill>
              </a:rPr>
              <a:t>Enter the location where the program will be implemented..</a:t>
            </a:r>
          </a:p>
          <a:p>
            <a:endParaRPr lang="en-US" dirty="0"/>
          </a:p>
        </p:txBody>
      </p:sp>
      <p:sp>
        <p:nvSpPr>
          <p:cNvPr id="10" name="Content Placeholder 9"/>
          <p:cNvSpPr>
            <a:spLocks noGrp="1"/>
          </p:cNvSpPr>
          <p:nvPr>
            <p:ph sz="quarter" idx="18"/>
          </p:nvPr>
        </p:nvSpPr>
        <p:spPr>
          <a:xfrm>
            <a:off x="6080496" y="1600204"/>
            <a:ext cx="4267200" cy="329755"/>
          </a:xfrm>
        </p:spPr>
        <p:txBody>
          <a:bodyPr/>
          <a:lstStyle/>
          <a:p>
            <a:r>
              <a:rPr lang="en-US" sz="1800" dirty="0"/>
              <a:t>Proposal Documents</a:t>
            </a:r>
          </a:p>
          <a:p>
            <a:endParaRPr lang="en-US" dirty="0"/>
          </a:p>
        </p:txBody>
      </p:sp>
      <p:sp>
        <p:nvSpPr>
          <p:cNvPr id="11" name="Content Placeholder 10"/>
          <p:cNvSpPr>
            <a:spLocks noGrp="1"/>
          </p:cNvSpPr>
          <p:nvPr>
            <p:ph sz="quarter" idx="19"/>
          </p:nvPr>
        </p:nvSpPr>
        <p:spPr>
          <a:xfrm>
            <a:off x="6080496" y="1927409"/>
            <a:ext cx="5197104" cy="535951"/>
          </a:xfrm>
        </p:spPr>
        <p:txBody>
          <a:bodyPr/>
          <a:lstStyle/>
          <a:p>
            <a:pPr marL="171450" indent="-171450">
              <a:buFont typeface="Arial" panose="020B0604020202020204" pitchFamily="34" charset="0"/>
              <a:buChar char="•"/>
            </a:pPr>
            <a:r>
              <a:rPr lang="en-US" sz="1300" dirty="0">
                <a:solidFill>
                  <a:srgbClr val="333333"/>
                </a:solidFill>
              </a:rPr>
              <a:t>Upload all the </a:t>
            </a:r>
            <a:r>
              <a:rPr lang="en-US" sz="1300" b="1" dirty="0">
                <a:solidFill>
                  <a:srgbClr val="333333"/>
                </a:solidFill>
              </a:rPr>
              <a:t>“Required Documents” </a:t>
            </a:r>
            <a:r>
              <a:rPr lang="en-US" sz="1300" dirty="0">
                <a:solidFill>
                  <a:srgbClr val="333333"/>
                </a:solidFill>
              </a:rPr>
              <a:t>by using the Actions drop-down list.</a:t>
            </a:r>
          </a:p>
          <a:p>
            <a:endParaRPr lang="en-US" dirty="0"/>
          </a:p>
        </p:txBody>
      </p:sp>
      <p:sp>
        <p:nvSpPr>
          <p:cNvPr id="58" name="Content Placeholder 12"/>
          <p:cNvSpPr>
            <a:spLocks noGrp="1"/>
          </p:cNvSpPr>
          <p:nvPr>
            <p:ph sz="quarter" idx="13"/>
          </p:nvPr>
        </p:nvSpPr>
        <p:spPr>
          <a:xfrm>
            <a:off x="815340" y="819156"/>
            <a:ext cx="11376661" cy="476249"/>
          </a:xfrm>
        </p:spPr>
        <p:txBody>
          <a:bodyPr/>
          <a:lstStyle/>
          <a:p>
            <a:r>
              <a:rPr lang="en-US" dirty="0">
                <a:cs typeface="Arial" panose="020B0604020202020204" pitchFamily="34" charset="0"/>
              </a:rPr>
              <a:t>Review the Proposal Submission Instructions in the RFP for guidance.</a:t>
            </a:r>
          </a:p>
          <a:p>
            <a:endParaRPr lang="en-US" dirty="0"/>
          </a:p>
        </p:txBody>
      </p:sp>
      <p:sp>
        <p:nvSpPr>
          <p:cNvPr id="18" name="Rectangle 17"/>
          <p:cNvSpPr/>
          <p:nvPr/>
        </p:nvSpPr>
        <p:spPr>
          <a:xfrm>
            <a:off x="4591115" y="5142350"/>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2</a:t>
            </a:r>
          </a:p>
        </p:txBody>
      </p:sp>
      <p:pic>
        <p:nvPicPr>
          <p:cNvPr id="20" name="Picture 19"/>
          <p:cNvPicPr/>
          <p:nvPr/>
        </p:nvPicPr>
        <p:blipFill rotWithShape="1">
          <a:blip r:embed="rId2"/>
          <a:srcRect t="10285"/>
          <a:stretch/>
        </p:blipFill>
        <p:spPr>
          <a:xfrm>
            <a:off x="440946" y="3120056"/>
            <a:ext cx="5214113" cy="3511825"/>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pic>
        <p:nvPicPr>
          <p:cNvPr id="21" name="Picture 20"/>
          <p:cNvPicPr/>
          <p:nvPr/>
        </p:nvPicPr>
        <p:blipFill rotWithShape="1">
          <a:blip r:embed="rId3" cstate="print">
            <a:extLst>
              <a:ext uri="{28A0092B-C50C-407E-A947-70E740481C1C}">
                <a14:useLocalDpi xmlns:a14="http://schemas.microsoft.com/office/drawing/2010/main" val="0"/>
              </a:ext>
            </a:extLst>
          </a:blip>
          <a:srcRect t="16692"/>
          <a:stretch/>
        </p:blipFill>
        <p:spPr bwMode="auto">
          <a:xfrm>
            <a:off x="6197600" y="2636511"/>
            <a:ext cx="5536072" cy="3048000"/>
          </a:xfrm>
          <a:prstGeom prst="rect">
            <a:avLst/>
          </a:prstGeom>
          <a:noFill/>
          <a:ln>
            <a:solidFill>
              <a:schemeClr val="tx1">
                <a:lumMod val="50000"/>
                <a:lumOff val="50000"/>
              </a:schemeClr>
            </a:solidFill>
          </a:ln>
          <a:effectLst>
            <a:outerShdw blurRad="50800" dist="38100" dir="8100000" algn="tr" rotWithShape="0">
              <a:prstClr val="black">
                <a:alpha val="40000"/>
              </a:prstClr>
            </a:outerShdw>
          </a:effectLst>
        </p:spPr>
      </p:pic>
      <p:sp>
        <p:nvSpPr>
          <p:cNvPr id="27" name="Rectangle 26"/>
          <p:cNvSpPr/>
          <p:nvPr/>
        </p:nvSpPr>
        <p:spPr>
          <a:xfrm>
            <a:off x="6269181" y="4021082"/>
            <a:ext cx="5353859" cy="743224"/>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28" name="Rectangle 27"/>
          <p:cNvSpPr/>
          <p:nvPr/>
        </p:nvSpPr>
        <p:spPr>
          <a:xfrm>
            <a:off x="568132" y="4114801"/>
            <a:ext cx="3191069" cy="256934"/>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29" name="Rectangle 28"/>
          <p:cNvSpPr/>
          <p:nvPr/>
        </p:nvSpPr>
        <p:spPr>
          <a:xfrm>
            <a:off x="568132" y="4480201"/>
            <a:ext cx="3191069" cy="552587"/>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30" name="Rectangle 29"/>
          <p:cNvSpPr/>
          <p:nvPr/>
        </p:nvSpPr>
        <p:spPr>
          <a:xfrm>
            <a:off x="568132" y="5186949"/>
            <a:ext cx="3191069" cy="379315"/>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31" name="Rectangle 30"/>
          <p:cNvSpPr/>
          <p:nvPr/>
        </p:nvSpPr>
        <p:spPr>
          <a:xfrm>
            <a:off x="580571" y="5684511"/>
            <a:ext cx="3178628" cy="186548"/>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
        <p:nvSpPr>
          <p:cNvPr id="34" name="Rectangle 33"/>
          <p:cNvSpPr/>
          <p:nvPr/>
        </p:nvSpPr>
        <p:spPr>
          <a:xfrm>
            <a:off x="570203" y="6096000"/>
            <a:ext cx="5084852" cy="535876"/>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Tree>
    <p:extLst>
      <p:ext uri="{BB962C8B-B14F-4D97-AF65-F5344CB8AC3E}">
        <p14:creationId xmlns:p14="http://schemas.microsoft.com/office/powerpoint/2010/main" val="298023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11</a:t>
            </a:fld>
            <a:endParaRPr lang="en-US" dirty="0">
              <a:solidFill>
                <a:prstClr val="white"/>
              </a:solidFill>
            </a:endParaRPr>
          </a:p>
        </p:txBody>
      </p:sp>
      <p:sp>
        <p:nvSpPr>
          <p:cNvPr id="3" name="Subtitle 2"/>
          <p:cNvSpPr>
            <a:spLocks noGrp="1"/>
          </p:cNvSpPr>
          <p:nvPr>
            <p:ph type="subTitle" idx="1"/>
          </p:nvPr>
        </p:nvSpPr>
        <p:spPr>
          <a:xfrm>
            <a:off x="1828800" y="27432"/>
            <a:ext cx="8940800" cy="594360"/>
          </a:xfrm>
        </p:spPr>
        <p:txBody>
          <a:bodyPr/>
          <a:lstStyle/>
          <a:p>
            <a:r>
              <a:rPr lang="en-US" dirty="0"/>
              <a:t>SUBMITTING A PROPOSAL</a:t>
            </a:r>
          </a:p>
        </p:txBody>
      </p:sp>
      <p:sp>
        <p:nvSpPr>
          <p:cNvPr id="6" name="Content Placeholder 5"/>
          <p:cNvSpPr>
            <a:spLocks noGrp="1"/>
          </p:cNvSpPr>
          <p:nvPr>
            <p:ph sz="quarter" idx="14"/>
          </p:nvPr>
        </p:nvSpPr>
        <p:spPr>
          <a:xfrm>
            <a:off x="508001" y="1597650"/>
            <a:ext cx="4267200" cy="329755"/>
          </a:xfrm>
        </p:spPr>
        <p:txBody>
          <a:bodyPr/>
          <a:lstStyle/>
          <a:p>
            <a:r>
              <a:rPr lang="en-US" sz="1800" dirty="0"/>
              <a:t>Submit Proposal</a:t>
            </a:r>
          </a:p>
          <a:p>
            <a:endParaRPr lang="en-US" dirty="0"/>
          </a:p>
        </p:txBody>
      </p:sp>
      <p:sp>
        <p:nvSpPr>
          <p:cNvPr id="7" name="Content Placeholder 6"/>
          <p:cNvSpPr>
            <a:spLocks noGrp="1"/>
          </p:cNvSpPr>
          <p:nvPr>
            <p:ph sz="quarter" idx="15"/>
          </p:nvPr>
        </p:nvSpPr>
        <p:spPr>
          <a:xfrm>
            <a:off x="631165" y="1902449"/>
            <a:ext cx="5058439" cy="914400"/>
          </a:xfrm>
        </p:spPr>
        <p:txBody>
          <a:bodyPr/>
          <a:lstStyle/>
          <a:p>
            <a:pPr marL="285750" indent="-285750">
              <a:buFont typeface="Arial" panose="020B0604020202020204" pitchFamily="34" charset="0"/>
              <a:buChar char="•"/>
            </a:pPr>
            <a:r>
              <a:rPr lang="en-US" sz="1300" dirty="0">
                <a:solidFill>
                  <a:srgbClr val="333333"/>
                </a:solidFill>
              </a:rPr>
              <a:t>Check off the attestation boxes, enter your </a:t>
            </a:r>
            <a:r>
              <a:rPr lang="en-US" sz="1300" b="1" dirty="0">
                <a:solidFill>
                  <a:srgbClr val="333333"/>
                </a:solidFill>
              </a:rPr>
              <a:t>“User Name”</a:t>
            </a:r>
            <a:r>
              <a:rPr lang="en-US" sz="1300" dirty="0">
                <a:solidFill>
                  <a:srgbClr val="333333"/>
                </a:solidFill>
              </a:rPr>
              <a:t> and </a:t>
            </a:r>
            <a:r>
              <a:rPr lang="en-US" sz="1300" b="1" dirty="0">
                <a:solidFill>
                  <a:srgbClr val="333333"/>
                </a:solidFill>
              </a:rPr>
              <a:t>“Password” </a:t>
            </a:r>
            <a:r>
              <a:rPr lang="en-US" sz="1300" dirty="0">
                <a:solidFill>
                  <a:srgbClr val="333333"/>
                </a:solidFill>
              </a:rPr>
              <a:t>and click the </a:t>
            </a:r>
            <a:r>
              <a:rPr lang="en-US" sz="1300" b="1" dirty="0">
                <a:solidFill>
                  <a:srgbClr val="333333"/>
                </a:solidFill>
              </a:rPr>
              <a:t>“Submit Proposal” </a:t>
            </a:r>
            <a:r>
              <a:rPr lang="en-US" sz="1300" dirty="0">
                <a:solidFill>
                  <a:srgbClr val="333333"/>
                </a:solidFill>
              </a:rPr>
              <a:t>button.</a:t>
            </a:r>
            <a:endParaRPr lang="en-US" sz="1300" b="1" dirty="0">
              <a:solidFill>
                <a:srgbClr val="333333"/>
              </a:solidFill>
            </a:endParaRPr>
          </a:p>
          <a:p>
            <a:endParaRPr lang="en-US" dirty="0"/>
          </a:p>
        </p:txBody>
      </p:sp>
      <p:sp>
        <p:nvSpPr>
          <p:cNvPr id="10" name="Content Placeholder 9"/>
          <p:cNvSpPr>
            <a:spLocks noGrp="1"/>
          </p:cNvSpPr>
          <p:nvPr>
            <p:ph sz="quarter" idx="18"/>
          </p:nvPr>
        </p:nvSpPr>
        <p:spPr>
          <a:xfrm>
            <a:off x="6142840" y="1600204"/>
            <a:ext cx="4267200" cy="329755"/>
          </a:xfrm>
        </p:spPr>
        <p:txBody>
          <a:bodyPr/>
          <a:lstStyle/>
          <a:p>
            <a:r>
              <a:rPr lang="en-US" sz="1800" dirty="0"/>
              <a:t>Proposal Status</a:t>
            </a:r>
          </a:p>
          <a:p>
            <a:endParaRPr lang="en-US" dirty="0"/>
          </a:p>
        </p:txBody>
      </p:sp>
      <p:sp>
        <p:nvSpPr>
          <p:cNvPr id="11" name="Content Placeholder 10"/>
          <p:cNvSpPr>
            <a:spLocks noGrp="1"/>
          </p:cNvSpPr>
          <p:nvPr>
            <p:ph sz="quarter" idx="19"/>
          </p:nvPr>
        </p:nvSpPr>
        <p:spPr>
          <a:xfrm>
            <a:off x="6142840" y="1927404"/>
            <a:ext cx="5197104" cy="1653996"/>
          </a:xfrm>
        </p:spPr>
        <p:txBody>
          <a:bodyPr/>
          <a:lstStyle/>
          <a:p>
            <a:pPr marL="285750" indent="-285750">
              <a:buFont typeface="Arial" panose="020B0604020202020204" pitchFamily="34" charset="0"/>
              <a:buChar char="•"/>
            </a:pPr>
            <a:r>
              <a:rPr lang="en-US" sz="1300" dirty="0">
                <a:solidFill>
                  <a:srgbClr val="333333"/>
                </a:solidFill>
              </a:rPr>
              <a:t>Once your proposal has been submitted, your organization’s status will change from Draft to Submitted.</a:t>
            </a:r>
          </a:p>
          <a:p>
            <a:pPr marL="285750" indent="-285750">
              <a:buFont typeface="Arial" panose="020B0604020202020204" pitchFamily="34" charset="0"/>
              <a:buChar char="•"/>
            </a:pPr>
            <a:endParaRPr lang="en-US" sz="1300" b="1" dirty="0">
              <a:solidFill>
                <a:srgbClr val="333333"/>
              </a:solidFill>
            </a:endParaRPr>
          </a:p>
          <a:p>
            <a:endParaRPr lang="en-US" dirty="0"/>
          </a:p>
        </p:txBody>
      </p:sp>
      <p:sp>
        <p:nvSpPr>
          <p:cNvPr id="58" name="Content Placeholder 12"/>
          <p:cNvSpPr>
            <a:spLocks noGrp="1"/>
          </p:cNvSpPr>
          <p:nvPr>
            <p:ph sz="quarter" idx="13"/>
          </p:nvPr>
        </p:nvSpPr>
        <p:spPr>
          <a:xfrm>
            <a:off x="815340" y="819156"/>
            <a:ext cx="11376661" cy="476249"/>
          </a:xfrm>
        </p:spPr>
        <p:txBody>
          <a:bodyPr/>
          <a:lstStyle/>
          <a:p>
            <a:r>
              <a:rPr lang="en-US" dirty="0"/>
              <a:t>Proposals must be submitted by 2 pm on the due date in the system.</a:t>
            </a:r>
          </a:p>
        </p:txBody>
      </p:sp>
      <p:sp>
        <p:nvSpPr>
          <p:cNvPr id="18" name="Rectangle 17"/>
          <p:cNvSpPr/>
          <p:nvPr/>
        </p:nvSpPr>
        <p:spPr>
          <a:xfrm>
            <a:off x="4591115" y="5142350"/>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2</a:t>
            </a:r>
          </a:p>
        </p:txBody>
      </p:sp>
      <p:pic>
        <p:nvPicPr>
          <p:cNvPr id="19" name="Picture 18"/>
          <p:cNvPicPr/>
          <p:nvPr/>
        </p:nvPicPr>
        <p:blipFill rotWithShape="1">
          <a:blip r:embed="rId2"/>
          <a:srcRect t="12179"/>
          <a:stretch/>
        </p:blipFill>
        <p:spPr>
          <a:xfrm>
            <a:off x="595016" y="2745076"/>
            <a:ext cx="5062495" cy="2975827"/>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pic>
        <p:nvPicPr>
          <p:cNvPr id="22" name="Picture 21"/>
          <p:cNvPicPr/>
          <p:nvPr/>
        </p:nvPicPr>
        <p:blipFill rotWithShape="1">
          <a:blip r:embed="rId3"/>
          <a:srcRect t="17708" b="6630"/>
          <a:stretch/>
        </p:blipFill>
        <p:spPr bwMode="auto">
          <a:xfrm>
            <a:off x="6221701" y="2704634"/>
            <a:ext cx="5259099" cy="1753532"/>
          </a:xfrm>
          <a:prstGeom prst="rect">
            <a:avLst/>
          </a:prstGeom>
          <a:ln>
            <a:solidFill>
              <a:schemeClr val="tx1">
                <a:lumMod val="50000"/>
                <a:lumOff val="50000"/>
              </a:schemeClr>
            </a:solidFill>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sp>
        <p:nvSpPr>
          <p:cNvPr id="23" name="Rectangle 22"/>
          <p:cNvSpPr/>
          <p:nvPr/>
        </p:nvSpPr>
        <p:spPr>
          <a:xfrm>
            <a:off x="595016" y="4561377"/>
            <a:ext cx="5077997" cy="1150195"/>
          </a:xfrm>
          <a:prstGeom prst="rect">
            <a:avLst/>
          </a:prstGeom>
          <a:noFill/>
          <a:ln w="19050" cap="flat" cmpd="sng" algn="ctr">
            <a:solidFill>
              <a:srgbClr val="972569"/>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endParaRPr lang="en-US">
              <a:solidFill>
                <a:srgbClr val="972569"/>
              </a:solidFill>
            </a:endParaRPr>
          </a:p>
        </p:txBody>
      </p:sp>
    </p:spTree>
    <p:extLst>
      <p:ext uri="{BB962C8B-B14F-4D97-AF65-F5344CB8AC3E}">
        <p14:creationId xmlns:p14="http://schemas.microsoft.com/office/powerpoint/2010/main" val="309963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70C0"/>
                </a:solidFill>
              </a:rPr>
              <a:t>Beacon Community </a:t>
            </a:r>
            <a:r>
              <a:rPr lang="en-US" b="1" dirty="0" smtClean="0">
                <a:solidFill>
                  <a:srgbClr val="0070C0"/>
                </a:solidFill>
              </a:rPr>
              <a:t>Center Overview</a:t>
            </a:r>
            <a:endParaRPr lang="en-US" b="1" dirty="0">
              <a:solidFill>
                <a:srgbClr val="0070C0"/>
              </a:solidFill>
            </a:endParaRPr>
          </a:p>
        </p:txBody>
      </p:sp>
      <p:sp>
        <p:nvSpPr>
          <p:cNvPr id="3" name="Subtitle 2"/>
          <p:cNvSpPr>
            <a:spLocks noGrp="1"/>
          </p:cNvSpPr>
          <p:nvPr>
            <p:ph type="subTitle" idx="1"/>
          </p:nvPr>
        </p:nvSpPr>
        <p:spPr/>
        <p:txBody>
          <a:bodyPr/>
          <a:lstStyle/>
          <a:p>
            <a:r>
              <a:rPr lang="en-US" dirty="0"/>
              <a:t>Pre-Proposal Conference</a:t>
            </a:r>
          </a:p>
        </p:txBody>
      </p:sp>
    </p:spTree>
    <p:extLst>
      <p:ext uri="{BB962C8B-B14F-4D97-AF65-F5344CB8AC3E}">
        <p14:creationId xmlns:p14="http://schemas.microsoft.com/office/powerpoint/2010/main" val="2308737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879" y="553771"/>
            <a:ext cx="8911687" cy="1280890"/>
          </a:xfrm>
        </p:spPr>
        <p:txBody>
          <a:bodyPr/>
          <a:lstStyle/>
          <a:p>
            <a:r>
              <a:rPr lang="en-US" b="1" dirty="0" smtClean="0">
                <a:solidFill>
                  <a:srgbClr val="0070C0"/>
                </a:solidFill>
              </a:rPr>
              <a:t>Beacon Community Center</a:t>
            </a:r>
            <a:endParaRPr lang="en-US" b="1" dirty="0">
              <a:solidFill>
                <a:srgbClr val="0070C0"/>
              </a:solidFill>
            </a:endParaRPr>
          </a:p>
        </p:txBody>
      </p:sp>
      <p:sp>
        <p:nvSpPr>
          <p:cNvPr id="3" name="Content Placeholder 2"/>
          <p:cNvSpPr>
            <a:spLocks noGrp="1"/>
          </p:cNvSpPr>
          <p:nvPr>
            <p:ph idx="1"/>
          </p:nvPr>
        </p:nvSpPr>
        <p:spPr>
          <a:xfrm>
            <a:off x="1979612" y="1492904"/>
            <a:ext cx="9145588" cy="4290646"/>
          </a:xfrm>
        </p:spPr>
        <p:txBody>
          <a:bodyPr>
            <a:normAutofit fontScale="92500"/>
          </a:bodyPr>
          <a:lstStyle/>
          <a:p>
            <a:pPr marL="0" indent="0">
              <a:buNone/>
            </a:pPr>
            <a:r>
              <a:rPr lang="en-US" dirty="0"/>
              <a:t>Beacons </a:t>
            </a:r>
            <a:r>
              <a:rPr lang="en-US" dirty="0" smtClean="0"/>
              <a:t>represent </a:t>
            </a:r>
            <a:r>
              <a:rPr lang="en-US" dirty="0"/>
              <a:t>a unique convergence of </a:t>
            </a:r>
            <a:r>
              <a:rPr lang="en-US" b="1" dirty="0"/>
              <a:t>youth and community development</a:t>
            </a:r>
            <a:r>
              <a:rPr lang="en-US" dirty="0"/>
              <a:t>, aiming, in particular, to keep youth out of harm’s way while simultaneously </a:t>
            </a:r>
            <a:r>
              <a:rPr lang="en-US" b="1" dirty="0"/>
              <a:t>strengthening local communities </a:t>
            </a:r>
            <a:r>
              <a:rPr lang="en-US" dirty="0"/>
              <a:t>through an integrated range of services, provided in an educational environment, and tailored to </a:t>
            </a:r>
            <a:r>
              <a:rPr lang="en-US" b="1" dirty="0" smtClean="0"/>
              <a:t>community needs</a:t>
            </a:r>
            <a:r>
              <a:rPr lang="en-US" dirty="0" smtClean="0"/>
              <a:t>.</a:t>
            </a:r>
          </a:p>
          <a:p>
            <a:pPr marL="0" indent="0">
              <a:buNone/>
            </a:pPr>
            <a:endParaRPr lang="en-US" dirty="0"/>
          </a:p>
          <a:p>
            <a:pPr marL="0" indent="0">
              <a:buNone/>
            </a:pPr>
            <a:r>
              <a:rPr lang="en-US" dirty="0" smtClean="0"/>
              <a:t>The de Blasio Administration has </a:t>
            </a:r>
            <a:r>
              <a:rPr lang="en-US" dirty="0"/>
              <a:t>committed $6.2 million in </a:t>
            </a:r>
            <a:r>
              <a:rPr lang="en-US" dirty="0" smtClean="0"/>
              <a:t>FY’18 </a:t>
            </a:r>
            <a:r>
              <a:rPr lang="en-US" dirty="0"/>
              <a:t>and out to establish new beacon programs in underserved </a:t>
            </a:r>
            <a:r>
              <a:rPr lang="en-US" dirty="0" smtClean="0"/>
              <a:t>communities. Sites selected were based on two primary analysis: (1) Youth Population by Borough and (2) in partnership with NYC DO E identifying schools with limited to no services.</a:t>
            </a:r>
          </a:p>
          <a:p>
            <a:pPr marL="0" indent="0">
              <a:buNone/>
            </a:pPr>
            <a:endParaRPr lang="en-US" dirty="0"/>
          </a:p>
          <a:p>
            <a:pPr marL="0" indent="0">
              <a:buNone/>
            </a:pPr>
            <a:r>
              <a:rPr lang="en-US" dirty="0" smtClean="0"/>
              <a:t>This </a:t>
            </a:r>
            <a:r>
              <a:rPr lang="en-US" dirty="0"/>
              <a:t>RFP is informed by DYCD’s mission and vision to alleviate the effects of poverty by drawing on the strengths of individuals and communities, promoting synergy among programs and providers, and creating a culture that supports community-building efforts. </a:t>
            </a: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30508" y="211015"/>
            <a:ext cx="1342292" cy="128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558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818" y="530325"/>
            <a:ext cx="8911687" cy="1280890"/>
          </a:xfrm>
        </p:spPr>
        <p:txBody>
          <a:bodyPr/>
          <a:lstStyle/>
          <a:p>
            <a:r>
              <a:rPr lang="en-US" b="1" dirty="0" smtClean="0">
                <a:solidFill>
                  <a:srgbClr val="0070C0"/>
                </a:solidFill>
              </a:rPr>
              <a:t>Program Goals</a:t>
            </a:r>
            <a:endParaRPr lang="en-US" b="1" dirty="0">
              <a:solidFill>
                <a:srgbClr val="0070C0"/>
              </a:solidFill>
            </a:endParaRPr>
          </a:p>
        </p:txBody>
      </p:sp>
      <p:sp>
        <p:nvSpPr>
          <p:cNvPr id="3" name="Content Placeholder 2"/>
          <p:cNvSpPr>
            <a:spLocks noGrp="1"/>
          </p:cNvSpPr>
          <p:nvPr>
            <p:ph idx="1"/>
          </p:nvPr>
        </p:nvSpPr>
        <p:spPr>
          <a:xfrm>
            <a:off x="1815489" y="1323854"/>
            <a:ext cx="9544173" cy="4876800"/>
          </a:xfrm>
        </p:spPr>
        <p:txBody>
          <a:bodyPr>
            <a:noAutofit/>
          </a:bodyPr>
          <a:lstStyle/>
          <a:p>
            <a:r>
              <a:rPr lang="en-US" sz="1600" dirty="0"/>
              <a:t>Promote positive development by providing </a:t>
            </a:r>
            <a:r>
              <a:rPr lang="en-US" sz="1600" b="1" dirty="0"/>
              <a:t>safe environments</a:t>
            </a:r>
            <a:r>
              <a:rPr lang="en-US" sz="1600" dirty="0"/>
              <a:t>, </a:t>
            </a:r>
            <a:r>
              <a:rPr lang="en-US" sz="1600" b="1" dirty="0"/>
              <a:t>supportive relationships</a:t>
            </a:r>
            <a:r>
              <a:rPr lang="en-US" sz="1600" dirty="0"/>
              <a:t>, high expectations, </a:t>
            </a:r>
            <a:r>
              <a:rPr lang="en-US" sz="1600" b="1" dirty="0"/>
              <a:t>family engagement </a:t>
            </a:r>
            <a:r>
              <a:rPr lang="en-US" sz="1600" dirty="0"/>
              <a:t>and </a:t>
            </a:r>
            <a:r>
              <a:rPr lang="en-US" sz="1600" b="1" dirty="0"/>
              <a:t>intergenerational activities</a:t>
            </a:r>
            <a:r>
              <a:rPr lang="en-US" sz="1600" dirty="0"/>
              <a:t>.</a:t>
            </a:r>
          </a:p>
          <a:p>
            <a:r>
              <a:rPr lang="en-US" sz="1600" dirty="0" smtClean="0"/>
              <a:t>Trusted</a:t>
            </a:r>
            <a:r>
              <a:rPr lang="en-US" sz="1600" dirty="0"/>
              <a:t>, </a:t>
            </a:r>
            <a:r>
              <a:rPr lang="en-US" sz="1600" b="1" dirty="0"/>
              <a:t>neighborhood hub </a:t>
            </a:r>
            <a:r>
              <a:rPr lang="en-US" sz="1600" dirty="0"/>
              <a:t>that helps community members access services, strengthens community bonds, and fosters a sense of belonging.</a:t>
            </a:r>
          </a:p>
          <a:p>
            <a:r>
              <a:rPr lang="en-US" sz="1600" dirty="0" smtClean="0"/>
              <a:t>Provide </a:t>
            </a:r>
            <a:r>
              <a:rPr lang="en-US" sz="1600" dirty="0"/>
              <a:t>opportunities for all participants to develop </a:t>
            </a:r>
            <a:r>
              <a:rPr lang="en-US" sz="1600" b="1" dirty="0"/>
              <a:t>skills</a:t>
            </a:r>
            <a:r>
              <a:rPr lang="en-US" sz="1600" dirty="0"/>
              <a:t>, increase personal and family well being.</a:t>
            </a:r>
          </a:p>
          <a:p>
            <a:r>
              <a:rPr lang="en-US" sz="1600" dirty="0" smtClean="0"/>
              <a:t>Strengthen </a:t>
            </a:r>
            <a:r>
              <a:rPr lang="en-US" sz="1600" dirty="0"/>
              <a:t>community life by </a:t>
            </a:r>
            <a:r>
              <a:rPr lang="en-US" sz="1600" b="1" dirty="0"/>
              <a:t>expanding partnerships</a:t>
            </a:r>
            <a:r>
              <a:rPr lang="en-US" sz="1600" dirty="0"/>
              <a:t>, tapping into City’s resources, encouraging residents to participate in neighborhood activities and </a:t>
            </a:r>
            <a:r>
              <a:rPr lang="en-US" sz="1600" b="1" dirty="0"/>
              <a:t>connecting community resources</a:t>
            </a:r>
            <a:r>
              <a:rPr lang="en-US" sz="1600" dirty="0"/>
              <a:t> to the Beacon.</a:t>
            </a:r>
          </a:p>
          <a:p>
            <a:r>
              <a:rPr lang="en-US" sz="1600" dirty="0" smtClean="0"/>
              <a:t>Support </a:t>
            </a:r>
            <a:r>
              <a:rPr lang="en-US" sz="1600" b="1" dirty="0"/>
              <a:t>student engagement in school</a:t>
            </a:r>
            <a:r>
              <a:rPr lang="en-US" sz="1600" dirty="0"/>
              <a:t>, including among students with chronic absenteeism.</a:t>
            </a:r>
          </a:p>
          <a:p>
            <a:r>
              <a:rPr lang="en-US" sz="1600" dirty="0" smtClean="0"/>
              <a:t>Ensure </a:t>
            </a:r>
            <a:r>
              <a:rPr lang="en-US" sz="1600" dirty="0"/>
              <a:t>participants and community members are viewed as potential </a:t>
            </a:r>
            <a:r>
              <a:rPr lang="en-US" sz="1600" b="1" dirty="0"/>
              <a:t>contributors</a:t>
            </a:r>
            <a:r>
              <a:rPr lang="en-US" sz="1600" dirty="0"/>
              <a:t> to the Beacon and the community, are enlisted to help identify local needs, and engaged in the ongoing development of Beacon programs.</a:t>
            </a:r>
          </a:p>
          <a:p>
            <a:endParaRPr lang="en-US" sz="1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646" y="5472011"/>
            <a:ext cx="3118328" cy="1133937"/>
          </a:xfrm>
          <a:prstGeom prst="rect">
            <a:avLst/>
          </a:prstGeom>
        </p:spPr>
      </p:pic>
    </p:spTree>
    <p:extLst>
      <p:ext uri="{BB962C8B-B14F-4D97-AF65-F5344CB8AC3E}">
        <p14:creationId xmlns:p14="http://schemas.microsoft.com/office/powerpoint/2010/main" val="1204190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809" y="496519"/>
            <a:ext cx="8911687" cy="769978"/>
          </a:xfrm>
        </p:spPr>
        <p:txBody>
          <a:bodyPr/>
          <a:lstStyle/>
          <a:p>
            <a:r>
              <a:rPr lang="en-US" b="1" dirty="0">
                <a:solidFill>
                  <a:srgbClr val="0070C0"/>
                </a:solidFill>
              </a:rPr>
              <a:t>Program Services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5714" y="4138544"/>
            <a:ext cx="3250276" cy="2157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866540" y="1445173"/>
            <a:ext cx="5733957"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4F81BD"/>
              </a:buClr>
              <a:buFont typeface="Wingdings 3" charset="2"/>
              <a:buNone/>
            </a:pPr>
            <a:r>
              <a:rPr lang="en-US" dirty="0">
                <a:solidFill>
                  <a:prstClr val="black">
                    <a:lumMod val="75000"/>
                    <a:lumOff val="25000"/>
                  </a:prstClr>
                </a:solidFill>
              </a:rPr>
              <a:t>Three types of program activities:</a:t>
            </a:r>
          </a:p>
          <a:p>
            <a:pPr marL="457200" lvl="1" indent="0">
              <a:buClr>
                <a:srgbClr val="4F81BD"/>
              </a:buClr>
              <a:buFont typeface="Wingdings 3" charset="2"/>
              <a:buNone/>
            </a:pPr>
            <a:r>
              <a:rPr lang="en-US" b="1" i="1" dirty="0">
                <a:solidFill>
                  <a:prstClr val="black">
                    <a:lumMod val="75000"/>
                    <a:lumOff val="25000"/>
                  </a:prstClr>
                </a:solidFill>
              </a:rPr>
              <a:t>Drop-In</a:t>
            </a:r>
            <a:r>
              <a:rPr lang="en-US" dirty="0">
                <a:solidFill>
                  <a:prstClr val="black">
                    <a:lumMod val="75000"/>
                    <a:lumOff val="25000"/>
                  </a:prstClr>
                </a:solidFill>
              </a:rPr>
              <a:t>:  Recreational, self-directed and one-time services/consultations. Activities are not structured in scope but can be used as a vehicle to recruit and engage youth/adults in regularly scheduled activities. </a:t>
            </a:r>
          </a:p>
          <a:p>
            <a:pPr marL="457200" lvl="1" indent="0">
              <a:buClr>
                <a:srgbClr val="4F81BD"/>
              </a:buClr>
              <a:buFont typeface="Wingdings 3" charset="2"/>
              <a:buNone/>
            </a:pPr>
            <a:endParaRPr lang="en-US" dirty="0">
              <a:solidFill>
                <a:prstClr val="black">
                  <a:lumMod val="75000"/>
                  <a:lumOff val="25000"/>
                </a:prstClr>
              </a:solidFill>
            </a:endParaRPr>
          </a:p>
          <a:p>
            <a:pPr marL="457200" lvl="1" indent="0">
              <a:buClr>
                <a:srgbClr val="4F81BD"/>
              </a:buClr>
              <a:buFont typeface="Wingdings 3" charset="2"/>
              <a:buNone/>
            </a:pPr>
            <a:r>
              <a:rPr lang="en-US" b="1" i="1" dirty="0">
                <a:solidFill>
                  <a:prstClr val="black">
                    <a:lumMod val="75000"/>
                    <a:lumOff val="25000"/>
                  </a:prstClr>
                </a:solidFill>
              </a:rPr>
              <a:t>Planned</a:t>
            </a:r>
            <a:r>
              <a:rPr lang="en-US" dirty="0">
                <a:solidFill>
                  <a:prstClr val="black">
                    <a:lumMod val="75000"/>
                    <a:lumOff val="25000"/>
                  </a:prstClr>
                </a:solidFill>
              </a:rPr>
              <a:t>:  Designed to offer participants a chance to pursue passions, explore interests, acquire knowledge and develop skills. Activities must have clear purpose and objectives.</a:t>
            </a:r>
          </a:p>
          <a:p>
            <a:pPr marL="457200" lvl="1" indent="0">
              <a:buClr>
                <a:srgbClr val="4F81BD"/>
              </a:buClr>
              <a:buFont typeface="Wingdings 3" charset="2"/>
              <a:buNone/>
            </a:pPr>
            <a:endParaRPr lang="en-US" dirty="0">
              <a:solidFill>
                <a:prstClr val="black">
                  <a:lumMod val="75000"/>
                  <a:lumOff val="25000"/>
                </a:prstClr>
              </a:solidFill>
            </a:endParaRPr>
          </a:p>
          <a:p>
            <a:pPr marL="457200" lvl="1" indent="0">
              <a:buClr>
                <a:srgbClr val="4F81BD"/>
              </a:buClr>
              <a:buFont typeface="Wingdings 3" charset="2"/>
              <a:buNone/>
            </a:pPr>
            <a:r>
              <a:rPr lang="en-US" b="1" i="1" dirty="0">
                <a:solidFill>
                  <a:prstClr val="black">
                    <a:lumMod val="75000"/>
                    <a:lumOff val="25000"/>
                  </a:prstClr>
                </a:solidFill>
              </a:rPr>
              <a:t>Community Events</a:t>
            </a:r>
            <a:r>
              <a:rPr lang="en-US" dirty="0">
                <a:solidFill>
                  <a:prstClr val="black">
                    <a:lumMod val="75000"/>
                    <a:lumOff val="25000"/>
                  </a:prstClr>
                </a:solidFill>
              </a:rPr>
              <a:t>:  Designed to reflect the interests and needs of the community. Beacons must provide a minimum of three events per year, including one on health.</a:t>
            </a:r>
          </a:p>
          <a:p>
            <a:pPr marL="457200" lvl="1" indent="0">
              <a:buClr>
                <a:srgbClr val="4F81BD"/>
              </a:buClr>
              <a:buFont typeface="Wingdings 3" charset="2"/>
              <a:buNone/>
            </a:pPr>
            <a:endParaRPr lang="en-US" dirty="0">
              <a:solidFill>
                <a:prstClr val="black">
                  <a:lumMod val="75000"/>
                  <a:lumOff val="25000"/>
                </a:prstClr>
              </a:solidFill>
            </a:endParaRPr>
          </a:p>
        </p:txBody>
      </p:sp>
      <p:sp>
        <p:nvSpPr>
          <p:cNvPr id="7" name="Content Placeholder 2"/>
          <p:cNvSpPr txBox="1">
            <a:spLocks/>
          </p:cNvSpPr>
          <p:nvPr/>
        </p:nvSpPr>
        <p:spPr>
          <a:xfrm>
            <a:off x="6705600" y="1445173"/>
            <a:ext cx="5317691" cy="489256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4F81BD"/>
              </a:buClr>
              <a:buFont typeface="Wingdings 3" charset="2"/>
              <a:buNone/>
            </a:pPr>
            <a:r>
              <a:rPr lang="en-US" dirty="0">
                <a:solidFill>
                  <a:prstClr val="black">
                    <a:lumMod val="75000"/>
                    <a:lumOff val="25000"/>
                  </a:prstClr>
                </a:solidFill>
              </a:rPr>
              <a:t>Core Activity Areas:</a:t>
            </a:r>
          </a:p>
          <a:p>
            <a:pPr marL="800100" lvl="1" indent="-342900">
              <a:buClr>
                <a:srgbClr val="4F81BD"/>
              </a:buClr>
              <a:buFont typeface="+mj-lt"/>
              <a:buAutoNum type="arabicPeriod"/>
            </a:pPr>
            <a:r>
              <a:rPr lang="en-US" b="1" i="1" dirty="0">
                <a:solidFill>
                  <a:prstClr val="black">
                    <a:lumMod val="75000"/>
                    <a:lumOff val="25000"/>
                  </a:prstClr>
                </a:solidFill>
              </a:rPr>
              <a:t>Education</a:t>
            </a:r>
          </a:p>
          <a:p>
            <a:pPr marL="800100" lvl="1" indent="-342900">
              <a:buClr>
                <a:srgbClr val="4F81BD"/>
              </a:buClr>
              <a:buFont typeface="+mj-lt"/>
              <a:buAutoNum type="arabicPeriod"/>
            </a:pPr>
            <a:r>
              <a:rPr lang="en-US" b="1" i="1" dirty="0">
                <a:solidFill>
                  <a:prstClr val="black">
                    <a:lumMod val="75000"/>
                    <a:lumOff val="25000"/>
                  </a:prstClr>
                </a:solidFill>
              </a:rPr>
              <a:t>Community Building/Leadership</a:t>
            </a:r>
          </a:p>
          <a:p>
            <a:pPr marL="800100" lvl="1" indent="-342900">
              <a:buClr>
                <a:srgbClr val="4F81BD"/>
              </a:buClr>
              <a:buFont typeface="+mj-lt"/>
              <a:buAutoNum type="arabicPeriod"/>
            </a:pPr>
            <a:r>
              <a:rPr lang="en-US" b="1" i="1" dirty="0">
                <a:solidFill>
                  <a:prstClr val="black">
                    <a:lumMod val="75000"/>
                    <a:lumOff val="25000"/>
                  </a:prstClr>
                </a:solidFill>
              </a:rPr>
              <a:t>Health: Healthy Living/Healthy Relationships/Physical Fitness</a:t>
            </a:r>
          </a:p>
          <a:p>
            <a:pPr marL="800100" lvl="1" indent="-342900">
              <a:buClr>
                <a:srgbClr val="4F81BD"/>
              </a:buClr>
              <a:buFont typeface="+mj-lt"/>
              <a:buAutoNum type="arabicPeriod"/>
            </a:pPr>
            <a:r>
              <a:rPr lang="en-US" b="1" i="1" dirty="0">
                <a:solidFill>
                  <a:prstClr val="black">
                    <a:lumMod val="75000"/>
                    <a:lumOff val="25000"/>
                  </a:prstClr>
                </a:solidFill>
              </a:rPr>
              <a:t>Employment and Financial Security</a:t>
            </a:r>
          </a:p>
          <a:p>
            <a:pPr marL="800100" lvl="1" indent="-342900">
              <a:buClr>
                <a:srgbClr val="4F81BD"/>
              </a:buClr>
              <a:buFont typeface="+mj-lt"/>
              <a:buAutoNum type="arabicPeriod"/>
            </a:pPr>
            <a:r>
              <a:rPr lang="en-US" b="1" i="1" dirty="0">
                <a:solidFill>
                  <a:prstClr val="black">
                    <a:lumMod val="75000"/>
                    <a:lumOff val="25000"/>
                  </a:prstClr>
                </a:solidFill>
              </a:rPr>
              <a:t>Recreation and Enrichment</a:t>
            </a:r>
            <a:endParaRPr lang="en-US" dirty="0">
              <a:solidFill>
                <a:prstClr val="black">
                  <a:lumMod val="75000"/>
                  <a:lumOff val="25000"/>
                </a:prstClr>
              </a:solidFill>
            </a:endParaRPr>
          </a:p>
          <a:p>
            <a:pPr marL="457200" lvl="1" indent="0">
              <a:buClr>
                <a:srgbClr val="4F81BD"/>
              </a:buClr>
              <a:buFont typeface="Wingdings 3" charset="2"/>
              <a:buNone/>
            </a:pPr>
            <a:endParaRPr lang="en-US" dirty="0">
              <a:solidFill>
                <a:prstClr val="black">
                  <a:lumMod val="75000"/>
                  <a:lumOff val="25000"/>
                </a:prstClr>
              </a:solidFill>
            </a:endParaRPr>
          </a:p>
        </p:txBody>
      </p:sp>
      <p:cxnSp>
        <p:nvCxnSpPr>
          <p:cNvPr id="9" name="Straight Connector 8"/>
          <p:cNvCxnSpPr/>
          <p:nvPr/>
        </p:nvCxnSpPr>
        <p:spPr>
          <a:xfrm flipV="1">
            <a:off x="6705600" y="1883038"/>
            <a:ext cx="0" cy="441265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323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901" y="506879"/>
            <a:ext cx="9532881" cy="1280890"/>
          </a:xfrm>
        </p:spPr>
        <p:txBody>
          <a:bodyPr/>
          <a:lstStyle/>
          <a:p>
            <a:r>
              <a:rPr lang="en-US" b="1" dirty="0">
                <a:solidFill>
                  <a:srgbClr val="0070C0"/>
                </a:solidFill>
              </a:rPr>
              <a:t>Program Services: Outcomes</a:t>
            </a:r>
          </a:p>
        </p:txBody>
      </p:sp>
      <p:sp>
        <p:nvSpPr>
          <p:cNvPr id="3" name="Content Placeholder 2"/>
          <p:cNvSpPr>
            <a:spLocks noGrp="1"/>
          </p:cNvSpPr>
          <p:nvPr>
            <p:ph idx="1"/>
          </p:nvPr>
        </p:nvSpPr>
        <p:spPr>
          <a:xfrm>
            <a:off x="1817180" y="1534510"/>
            <a:ext cx="9659712" cy="4280135"/>
          </a:xfrm>
        </p:spPr>
        <p:txBody>
          <a:bodyPr>
            <a:normAutofit/>
          </a:bodyPr>
          <a:lstStyle/>
          <a:p>
            <a:pPr marL="0" indent="0">
              <a:buNone/>
            </a:pPr>
            <a:r>
              <a:rPr lang="en-US" sz="2000" b="1" i="1" dirty="0"/>
              <a:t>Outcomes</a:t>
            </a:r>
          </a:p>
          <a:p>
            <a:pPr>
              <a:buFont typeface="+mj-lt"/>
              <a:buAutoNum type="arabicPeriod"/>
            </a:pPr>
            <a:r>
              <a:rPr lang="en-US" sz="2000" dirty="0"/>
              <a:t>Participant satisfaction with Beacon services. </a:t>
            </a:r>
            <a:r>
              <a:rPr lang="en-US" sz="2000" b="1" u="sng" dirty="0"/>
              <a:t>Indicator</a:t>
            </a:r>
            <a:r>
              <a:rPr lang="en-US" sz="2000" dirty="0"/>
              <a:t>: 80% of respondents to participant satisfaction surveys</a:t>
            </a:r>
            <a:r>
              <a:rPr lang="en-US" sz="2000" dirty="0" smtClean="0"/>
              <a:t>.</a:t>
            </a:r>
          </a:p>
          <a:p>
            <a:pPr>
              <a:buFont typeface="+mj-lt"/>
              <a:buAutoNum type="arabicPeriod"/>
            </a:pPr>
            <a:endParaRPr lang="en-US" sz="2000" dirty="0"/>
          </a:p>
          <a:p>
            <a:pPr>
              <a:buFont typeface="+mj-lt"/>
              <a:buAutoNum type="arabicPeriod"/>
            </a:pPr>
            <a:r>
              <a:rPr lang="en-US" sz="2000" dirty="0"/>
              <a:t>Beacon makes all necessary external and, if applicable, internal referrals to address needs. </a:t>
            </a:r>
            <a:r>
              <a:rPr lang="en-US" sz="2000" b="1" u="sng" dirty="0"/>
              <a:t>Indicator</a:t>
            </a:r>
            <a:r>
              <a:rPr lang="en-US" sz="2000" dirty="0"/>
              <a:t>: Responses to the participant satisfaction survey confirm necessary referrals were made.</a:t>
            </a:r>
          </a:p>
          <a:p>
            <a:pPr>
              <a:buFont typeface="+mj-lt"/>
              <a:buAutoNum type="arabicPeriod"/>
            </a:pPr>
            <a:endParaRPr lang="en-US" sz="2000" dirty="0" smtClean="0"/>
          </a:p>
          <a:p>
            <a:pPr>
              <a:buFont typeface="+mj-lt"/>
              <a:buAutoNum type="arabicPeriod"/>
            </a:pPr>
            <a:r>
              <a:rPr lang="en-US" sz="2000" dirty="0" smtClean="0"/>
              <a:t>Social </a:t>
            </a:r>
            <a:r>
              <a:rPr lang="en-US" sz="2000" dirty="0"/>
              <a:t>and  Emotional Learning. DYCD anticipates introducing an SEL outcome based </a:t>
            </a:r>
            <a:r>
              <a:rPr lang="en-US" sz="2000" b="1" dirty="0"/>
              <a:t>survey tool </a:t>
            </a:r>
            <a:r>
              <a:rPr lang="en-US" sz="2000" dirty="0"/>
              <a:t>that will assess motivation, self-awareness and decision making.</a:t>
            </a:r>
          </a:p>
        </p:txBody>
      </p:sp>
    </p:spTree>
    <p:extLst>
      <p:ext uri="{BB962C8B-B14F-4D97-AF65-F5344CB8AC3E}">
        <p14:creationId xmlns:p14="http://schemas.microsoft.com/office/powerpoint/2010/main" val="759573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02" y="459987"/>
            <a:ext cx="8911687" cy="1280890"/>
          </a:xfrm>
        </p:spPr>
        <p:txBody>
          <a:bodyPr/>
          <a:lstStyle/>
          <a:p>
            <a:r>
              <a:rPr lang="en-US" b="1" dirty="0" smtClean="0">
                <a:solidFill>
                  <a:srgbClr val="0070C0"/>
                </a:solidFill>
              </a:rPr>
              <a:t>Staffing Structure</a:t>
            </a:r>
            <a:endParaRPr lang="en-US" b="1" dirty="0">
              <a:solidFill>
                <a:srgbClr val="0070C0"/>
              </a:solidFill>
            </a:endParaRPr>
          </a:p>
        </p:txBody>
      </p:sp>
      <p:sp>
        <p:nvSpPr>
          <p:cNvPr id="3" name="Content Placeholder 2"/>
          <p:cNvSpPr>
            <a:spLocks noGrp="1"/>
          </p:cNvSpPr>
          <p:nvPr>
            <p:ph idx="1"/>
          </p:nvPr>
        </p:nvSpPr>
        <p:spPr>
          <a:xfrm>
            <a:off x="1639642" y="1430214"/>
            <a:ext cx="9743465" cy="4923693"/>
          </a:xfrm>
        </p:spPr>
        <p:txBody>
          <a:bodyPr>
            <a:noAutofit/>
          </a:bodyPr>
          <a:lstStyle/>
          <a:p>
            <a:r>
              <a:rPr lang="en-US" sz="1400" dirty="0" smtClean="0"/>
              <a:t>Key staff positions: </a:t>
            </a:r>
            <a:r>
              <a:rPr lang="en-US" sz="1400" b="1" dirty="0" smtClean="0"/>
              <a:t>Beacon Director</a:t>
            </a:r>
            <a:r>
              <a:rPr lang="en-US" sz="1400" dirty="0" smtClean="0"/>
              <a:t>, </a:t>
            </a:r>
            <a:r>
              <a:rPr lang="en-US" sz="1400" b="1" dirty="0" smtClean="0"/>
              <a:t>Outreach coordinator</a:t>
            </a:r>
            <a:r>
              <a:rPr lang="en-US" sz="1400" dirty="0" smtClean="0"/>
              <a:t>, and other staff who provide regular and substantial direct services to youth and adults.</a:t>
            </a:r>
          </a:p>
          <a:p>
            <a:pPr marL="342900" lvl="2" indent="-342900"/>
            <a:r>
              <a:rPr lang="en-US" b="1" i="1" u="sng" dirty="0" smtClean="0">
                <a:solidFill>
                  <a:srgbClr val="002060"/>
                </a:solidFill>
              </a:rPr>
              <a:t>Full-Time </a:t>
            </a:r>
            <a:r>
              <a:rPr lang="en-US" b="1" i="1" u="sng" dirty="0">
                <a:solidFill>
                  <a:srgbClr val="002060"/>
                </a:solidFill>
              </a:rPr>
              <a:t>Beacon Director </a:t>
            </a:r>
            <a:r>
              <a:rPr lang="en-US" dirty="0"/>
              <a:t>with a Bachelor’s Degree or </a:t>
            </a:r>
            <a:r>
              <a:rPr lang="en-US" dirty="0" smtClean="0"/>
              <a:t>Higher, with a minimum of five years of relevant experience. Responsibilities </a:t>
            </a:r>
            <a:r>
              <a:rPr lang="en-US" dirty="0"/>
              <a:t>include but not limited to: </a:t>
            </a:r>
          </a:p>
          <a:p>
            <a:pPr marL="1200150" lvl="2" indent="-285750">
              <a:buFont typeface="Arial" panose="020B0604020202020204" pitchFamily="34" charset="0"/>
              <a:buChar char="•"/>
            </a:pPr>
            <a:r>
              <a:rPr lang="en-US" dirty="0"/>
              <a:t>Overall responsibility for administration of program</a:t>
            </a:r>
          </a:p>
          <a:p>
            <a:pPr marL="1200150" lvl="2" indent="-285750">
              <a:buFont typeface="Arial" panose="020B0604020202020204" pitchFamily="34" charset="0"/>
              <a:buChar char="•"/>
            </a:pPr>
            <a:r>
              <a:rPr lang="en-US" dirty="0"/>
              <a:t>Coordinate with the principal of host school and other community </a:t>
            </a:r>
            <a:r>
              <a:rPr lang="en-US" dirty="0" smtClean="0"/>
              <a:t>stakeholders</a:t>
            </a:r>
          </a:p>
          <a:p>
            <a:pPr marL="1200150" lvl="2" indent="-285750">
              <a:buFont typeface="Arial" panose="020B0604020202020204" pitchFamily="34" charset="0"/>
              <a:buChar char="•"/>
            </a:pPr>
            <a:r>
              <a:rPr lang="en-US" dirty="0" smtClean="0"/>
              <a:t>Represent the program at school leadership meetings</a:t>
            </a:r>
            <a:endParaRPr lang="en-US" dirty="0"/>
          </a:p>
          <a:p>
            <a:pPr marL="1200150" lvl="2" indent="-285750">
              <a:buFont typeface="Arial" panose="020B0604020202020204" pitchFamily="34" charset="0"/>
              <a:buChar char="•"/>
            </a:pPr>
            <a:r>
              <a:rPr lang="en-US" dirty="0"/>
              <a:t>Work with staff to ensure quality activities</a:t>
            </a:r>
          </a:p>
          <a:p>
            <a:r>
              <a:rPr lang="en-US" sz="1400" b="1" dirty="0" smtClean="0"/>
              <a:t>*</a:t>
            </a:r>
            <a:r>
              <a:rPr lang="en-US" sz="1400" b="1" i="1" u="sng" dirty="0">
                <a:solidFill>
                  <a:srgbClr val="002060"/>
                </a:solidFill>
              </a:rPr>
              <a:t>Resource Coordinator</a:t>
            </a:r>
          </a:p>
          <a:p>
            <a:pPr marL="0" indent="0">
              <a:buNone/>
            </a:pPr>
            <a:r>
              <a:rPr lang="en-US" sz="1400" dirty="0"/>
              <a:t>Responsible for coordinating and making referrals, serve as liaison with other units of the contractor’s organization, as well as external partners, i.e. co-locators/sub-contractors.</a:t>
            </a:r>
          </a:p>
          <a:p>
            <a:r>
              <a:rPr lang="en-US" sz="1400" b="1" i="1" u="sng" dirty="0" smtClean="0">
                <a:solidFill>
                  <a:srgbClr val="002060"/>
                </a:solidFill>
              </a:rPr>
              <a:t>Outreach </a:t>
            </a:r>
            <a:r>
              <a:rPr lang="en-US" sz="1400" b="1" i="1" u="sng" dirty="0">
                <a:solidFill>
                  <a:srgbClr val="002060"/>
                </a:solidFill>
              </a:rPr>
              <a:t>Coordinator</a:t>
            </a:r>
          </a:p>
          <a:p>
            <a:pPr marL="0" indent="0">
              <a:buNone/>
            </a:pPr>
            <a:r>
              <a:rPr lang="en-US" sz="1400" dirty="0">
                <a:cs typeface="Gotham-Bold"/>
              </a:rPr>
              <a:t>Must be familiar with neighborhoods and are trusted by local youth. This person would engage youth who would otherwise not be enticed to enroll in the program, but stand to benefit the most from its services. As well as work with chronically absent youth, identified as part of the Beacon goals. </a:t>
            </a:r>
          </a:p>
          <a:p>
            <a:pPr marL="0" indent="0">
              <a:buNone/>
            </a:pPr>
            <a:endParaRPr lang="en-US" sz="1400" dirty="0" smtClean="0"/>
          </a:p>
          <a:p>
            <a:pPr marL="0" indent="0">
              <a:buNone/>
            </a:pPr>
            <a:r>
              <a:rPr lang="en-US" sz="1400" dirty="0" smtClean="0"/>
              <a:t>* </a:t>
            </a:r>
            <a:r>
              <a:rPr lang="en-US" sz="1400" dirty="0"/>
              <a:t>Could be assigned to Director</a:t>
            </a:r>
          </a:p>
          <a:p>
            <a:pPr marL="0" indent="0">
              <a:buNone/>
            </a:pP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4186982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863" y="495156"/>
            <a:ext cx="8911687" cy="1280890"/>
          </a:xfrm>
        </p:spPr>
        <p:txBody>
          <a:bodyPr/>
          <a:lstStyle/>
          <a:p>
            <a:r>
              <a:rPr lang="en-US" b="1" dirty="0">
                <a:solidFill>
                  <a:srgbClr val="0070C0"/>
                </a:solidFill>
              </a:rPr>
              <a:t>Staffing Structure</a:t>
            </a:r>
          </a:p>
        </p:txBody>
      </p:sp>
      <p:sp>
        <p:nvSpPr>
          <p:cNvPr id="3" name="Content Placeholder 2"/>
          <p:cNvSpPr>
            <a:spLocks noGrp="1"/>
          </p:cNvSpPr>
          <p:nvPr>
            <p:ph idx="1"/>
          </p:nvPr>
        </p:nvSpPr>
        <p:spPr>
          <a:xfrm>
            <a:off x="1698258" y="1488830"/>
            <a:ext cx="9907587" cy="4818185"/>
          </a:xfrm>
        </p:spPr>
        <p:txBody>
          <a:bodyPr>
            <a:normAutofit fontScale="92500" lnSpcReduction="10000"/>
          </a:bodyPr>
          <a:lstStyle/>
          <a:p>
            <a:r>
              <a:rPr lang="en-US" dirty="0"/>
              <a:t>Please note that the staffing plan must comply with staff-to-participant ratios for children 5 to 13 years required under the New York State SACC Regulations. In addition, 	</a:t>
            </a:r>
          </a:p>
          <a:p>
            <a:pPr lvl="0"/>
            <a:r>
              <a:rPr lang="en-US" dirty="0"/>
              <a:t>Staff at all levels will </a:t>
            </a:r>
            <a:r>
              <a:rPr lang="en-US" dirty="0" smtClean="0"/>
              <a:t>…</a:t>
            </a:r>
          </a:p>
          <a:p>
            <a:pPr lvl="1">
              <a:buFont typeface="+mj-lt"/>
              <a:buAutoNum type="arabicPeriod"/>
            </a:pPr>
            <a:r>
              <a:rPr lang="en-US" dirty="0" smtClean="0"/>
              <a:t>Be familiar </a:t>
            </a:r>
            <a:r>
              <a:rPr lang="en-US" dirty="0"/>
              <a:t>with the </a:t>
            </a:r>
            <a:r>
              <a:rPr lang="en-US" dirty="0" smtClean="0"/>
              <a:t>neighborhood</a:t>
            </a:r>
          </a:p>
          <a:p>
            <a:pPr lvl="1">
              <a:buFont typeface="+mj-lt"/>
              <a:buAutoNum type="arabicPeriod"/>
            </a:pPr>
            <a:r>
              <a:rPr lang="en-US" dirty="0" smtClean="0"/>
              <a:t>Have </a:t>
            </a:r>
            <a:r>
              <a:rPr lang="en-US" dirty="0"/>
              <a:t>the necessary language skills to effectively communicate with and serve non-English-speaking participants</a:t>
            </a:r>
            <a:r>
              <a:rPr lang="en-US" dirty="0" smtClean="0"/>
              <a:t>.</a:t>
            </a:r>
          </a:p>
          <a:p>
            <a:pPr lvl="1">
              <a:buFont typeface="+mj-lt"/>
              <a:buAutoNum type="arabicPeriod"/>
            </a:pPr>
            <a:r>
              <a:rPr lang="en-US" dirty="0" smtClean="0"/>
              <a:t>Sensitive </a:t>
            </a:r>
            <a:r>
              <a:rPr lang="en-US" dirty="0"/>
              <a:t>to the diverse languages, cultures, traditions, lifestyles, family structures, and sexual orientations and gender identities of participants and will integrate that knowledge into their service </a:t>
            </a:r>
            <a:r>
              <a:rPr lang="en-US" dirty="0" smtClean="0"/>
              <a:t>delivery.</a:t>
            </a:r>
          </a:p>
          <a:p>
            <a:pPr lvl="1">
              <a:buFont typeface="+mj-lt"/>
              <a:buAutoNum type="arabicPeriod"/>
            </a:pPr>
            <a:r>
              <a:rPr lang="en-US" dirty="0" smtClean="0"/>
              <a:t>Linguistic </a:t>
            </a:r>
            <a:r>
              <a:rPr lang="en-US" dirty="0"/>
              <a:t>and communication skills to be able to reach out and interact with newcomers to the City in positive ways and respond effectively to their </a:t>
            </a:r>
            <a:r>
              <a:rPr lang="en-US" dirty="0" smtClean="0"/>
              <a:t>needs.</a:t>
            </a:r>
          </a:p>
          <a:p>
            <a:pPr lvl="1">
              <a:buFont typeface="+mj-lt"/>
              <a:buAutoNum type="arabicPeriod"/>
            </a:pPr>
            <a:r>
              <a:rPr lang="en-US" dirty="0" smtClean="0"/>
              <a:t>The </a:t>
            </a:r>
            <a:r>
              <a:rPr lang="en-US" dirty="0"/>
              <a:t>necessary knowledge and literacy and numeracy skills to provide appropriate </a:t>
            </a:r>
            <a:r>
              <a:rPr lang="en-US" dirty="0" smtClean="0"/>
              <a:t>assistance.</a:t>
            </a:r>
          </a:p>
          <a:p>
            <a:pPr lvl="1">
              <a:buFont typeface="+mj-lt"/>
              <a:buAutoNum type="arabicPeriod"/>
            </a:pPr>
            <a:r>
              <a:rPr lang="en-US" dirty="0" smtClean="0"/>
              <a:t>Have </a:t>
            </a:r>
            <a:r>
              <a:rPr lang="en-US" dirty="0"/>
              <a:t>experience delivering project-based activities that successfully engage teens and young adults. </a:t>
            </a:r>
            <a:endParaRPr lang="en-US" dirty="0" smtClean="0"/>
          </a:p>
          <a:p>
            <a:pPr lvl="1">
              <a:buFont typeface="+mj-lt"/>
              <a:buAutoNum type="arabicPeriod"/>
            </a:pPr>
            <a:r>
              <a:rPr lang="en-US" dirty="0" smtClean="0"/>
              <a:t>Have the </a:t>
            </a:r>
            <a:r>
              <a:rPr lang="en-US" dirty="0"/>
              <a:t>experience and managerial skills needed to provide, lead, and coordinate the </a:t>
            </a:r>
            <a:r>
              <a:rPr lang="en-US" dirty="0" smtClean="0"/>
              <a:t>activities for adults.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0831" y="117232"/>
            <a:ext cx="2175032" cy="1587773"/>
          </a:xfrm>
          <a:prstGeom prst="rect">
            <a:avLst/>
          </a:prstGeom>
        </p:spPr>
      </p:pic>
    </p:spTree>
    <p:extLst>
      <p:ext uri="{BB962C8B-B14F-4D97-AF65-F5344CB8AC3E}">
        <p14:creationId xmlns:p14="http://schemas.microsoft.com/office/powerpoint/2010/main" val="1690990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094" y="448264"/>
            <a:ext cx="8911687" cy="1280890"/>
          </a:xfrm>
        </p:spPr>
        <p:txBody>
          <a:bodyPr/>
          <a:lstStyle/>
          <a:p>
            <a:r>
              <a:rPr lang="en-US" b="1" dirty="0" smtClean="0">
                <a:solidFill>
                  <a:srgbClr val="0070C0"/>
                </a:solidFill>
              </a:rPr>
              <a:t>Program Expectations: Approach</a:t>
            </a:r>
            <a:endParaRPr lang="en-US" b="1" dirty="0">
              <a:solidFill>
                <a:srgbClr val="0070C0"/>
              </a:solidFill>
            </a:endParaRPr>
          </a:p>
        </p:txBody>
      </p:sp>
      <p:sp>
        <p:nvSpPr>
          <p:cNvPr id="3" name="Content Placeholder 2"/>
          <p:cNvSpPr>
            <a:spLocks noGrp="1"/>
          </p:cNvSpPr>
          <p:nvPr>
            <p:ph idx="1"/>
          </p:nvPr>
        </p:nvSpPr>
        <p:spPr>
          <a:xfrm>
            <a:off x="1979611" y="1395045"/>
            <a:ext cx="9239373" cy="5099539"/>
          </a:xfrm>
        </p:spPr>
        <p:txBody>
          <a:bodyPr>
            <a:normAutofit lnSpcReduction="10000"/>
          </a:bodyPr>
          <a:lstStyle/>
          <a:p>
            <a:pPr>
              <a:buFont typeface="+mj-lt"/>
              <a:buAutoNum type="arabicPeriod"/>
            </a:pPr>
            <a:r>
              <a:rPr lang="en-US" b="1" dirty="0" smtClean="0"/>
              <a:t>Strength-based Frameworks:</a:t>
            </a:r>
          </a:p>
          <a:p>
            <a:pPr marL="800100" lvl="1" indent="-342900">
              <a:buFont typeface="+mj-lt"/>
              <a:buAutoNum type="alphaLcPeriod"/>
            </a:pPr>
            <a:r>
              <a:rPr lang="en-US" dirty="0"/>
              <a:t>Positive Youth Development (PYD</a:t>
            </a:r>
            <a:r>
              <a:rPr lang="en-US" dirty="0" smtClean="0"/>
              <a:t>)</a:t>
            </a:r>
          </a:p>
          <a:p>
            <a:pPr marL="800100" lvl="1" indent="-342900">
              <a:buFont typeface="+mj-lt"/>
              <a:buAutoNum type="alphaLcPeriod"/>
            </a:pPr>
            <a:r>
              <a:rPr lang="en-US" dirty="0"/>
              <a:t>Social and Emotional Learning (SEL</a:t>
            </a:r>
            <a:r>
              <a:rPr lang="en-US" dirty="0" smtClean="0"/>
              <a:t>)</a:t>
            </a:r>
          </a:p>
          <a:p>
            <a:pPr marL="800100" lvl="1" indent="-342900">
              <a:buFont typeface="+mj-lt"/>
              <a:buAutoNum type="alphaLcPeriod"/>
            </a:pPr>
            <a:r>
              <a:rPr lang="en-US" dirty="0"/>
              <a:t>Youth </a:t>
            </a:r>
            <a:r>
              <a:rPr lang="en-US" dirty="0" smtClean="0"/>
              <a:t>Leadership</a:t>
            </a:r>
          </a:p>
          <a:p>
            <a:pPr marL="800100" lvl="1" indent="-342900">
              <a:buFont typeface="+mj-lt"/>
              <a:buAutoNum type="alphaLcPeriod"/>
            </a:pPr>
            <a:endParaRPr lang="en-US" dirty="0"/>
          </a:p>
          <a:p>
            <a:pPr marL="400050">
              <a:buFont typeface="+mj-lt"/>
              <a:buAutoNum type="arabicPeriod"/>
            </a:pPr>
            <a:r>
              <a:rPr lang="en-US" b="1" dirty="0" smtClean="0"/>
              <a:t>Safe, Welcoming and Inclusive Environment</a:t>
            </a:r>
          </a:p>
          <a:p>
            <a:pPr marL="457200" lvl="1" indent="0">
              <a:buNone/>
            </a:pPr>
            <a:r>
              <a:rPr lang="en-US" dirty="0" smtClean="0"/>
              <a:t>The </a:t>
            </a:r>
            <a:r>
              <a:rPr lang="en-US" dirty="0"/>
              <a:t>contractor would have protocols for staff behavior and effective training and supervision to ensure the environment is friendly and supportive and everyone is treated with dignity and respect, starting from the very first encounter with program staff. </a:t>
            </a:r>
            <a:endParaRPr lang="en-US" dirty="0" smtClean="0"/>
          </a:p>
          <a:p>
            <a:pPr marL="457200" lvl="1" indent="0">
              <a:buNone/>
            </a:pPr>
            <a:endParaRPr lang="en-US" dirty="0" smtClean="0"/>
          </a:p>
          <a:p>
            <a:pPr marL="400050">
              <a:buFont typeface="+mj-lt"/>
              <a:buAutoNum type="arabicPeriod"/>
            </a:pPr>
            <a:r>
              <a:rPr lang="en-US" b="1" dirty="0" smtClean="0"/>
              <a:t>Family Engagement</a:t>
            </a:r>
          </a:p>
          <a:p>
            <a:pPr marL="457200" lvl="1" indent="0">
              <a:buNone/>
            </a:pPr>
            <a:r>
              <a:rPr lang="en-US" dirty="0" smtClean="0"/>
              <a:t>Family </a:t>
            </a:r>
            <a:r>
              <a:rPr lang="en-US" dirty="0"/>
              <a:t>engagement comprises three critical elements: Communication (i.e., strong and positive family interactions); Participation (i.e., families access the services they need); and Mutually-beneficial partnerships (i.e., family members assume leadership roles and take shared responsibility for outcomes).</a:t>
            </a:r>
            <a:endParaRPr lang="en-US" dirty="0" smtClean="0"/>
          </a:p>
        </p:txBody>
      </p:sp>
    </p:spTree>
    <p:extLst>
      <p:ext uri="{BB962C8B-B14F-4D97-AF65-F5344CB8AC3E}">
        <p14:creationId xmlns:p14="http://schemas.microsoft.com/office/powerpoint/2010/main" val="2675477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4" y="1"/>
            <a:ext cx="12246799" cy="6889899"/>
          </a:xfrm>
          <a:prstGeom prst="rect">
            <a:avLst/>
          </a:prstGeom>
        </p:spPr>
      </p:pic>
    </p:spTree>
    <p:extLst>
      <p:ext uri="{BB962C8B-B14F-4D97-AF65-F5344CB8AC3E}">
        <p14:creationId xmlns:p14="http://schemas.microsoft.com/office/powerpoint/2010/main" val="1606577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25" y="401371"/>
            <a:ext cx="10161783" cy="1280890"/>
          </a:xfrm>
        </p:spPr>
        <p:txBody>
          <a:bodyPr/>
          <a:lstStyle/>
          <a:p>
            <a:r>
              <a:rPr lang="en-US" b="1" dirty="0" smtClean="0">
                <a:solidFill>
                  <a:srgbClr val="0070C0"/>
                </a:solidFill>
              </a:rPr>
              <a:t>Annual Target </a:t>
            </a:r>
            <a:r>
              <a:rPr lang="en-US" b="1" dirty="0">
                <a:solidFill>
                  <a:srgbClr val="0070C0"/>
                </a:solidFill>
              </a:rPr>
              <a:t>Population/Service Levels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1293874"/>
              </p:ext>
            </p:extLst>
          </p:nvPr>
        </p:nvGraphicFramePr>
        <p:xfrm>
          <a:off x="1608487" y="1582286"/>
          <a:ext cx="10231821" cy="2407196"/>
        </p:xfrm>
        <a:graphic>
          <a:graphicData uri="http://schemas.openxmlformats.org/drawingml/2006/table">
            <a:tbl>
              <a:tblPr firstRow="1" bandRow="1">
                <a:tableStyleId>{2A488322-F2BA-4B5B-9748-0D474271808F}</a:tableStyleId>
              </a:tblPr>
              <a:tblGrid>
                <a:gridCol w="3184635">
                  <a:extLst>
                    <a:ext uri="{9D8B030D-6E8A-4147-A177-3AD203B41FA5}">
                      <a16:colId xmlns="" xmlns:a16="http://schemas.microsoft.com/office/drawing/2014/main" val="4078502862"/>
                    </a:ext>
                  </a:extLst>
                </a:gridCol>
                <a:gridCol w="3647493">
                  <a:extLst>
                    <a:ext uri="{9D8B030D-6E8A-4147-A177-3AD203B41FA5}">
                      <a16:colId xmlns="" xmlns:a16="http://schemas.microsoft.com/office/drawing/2014/main" val="3423952342"/>
                    </a:ext>
                  </a:extLst>
                </a:gridCol>
                <a:gridCol w="1495210">
                  <a:extLst>
                    <a:ext uri="{9D8B030D-6E8A-4147-A177-3AD203B41FA5}">
                      <a16:colId xmlns="" xmlns:a16="http://schemas.microsoft.com/office/drawing/2014/main" val="381090268"/>
                    </a:ext>
                  </a:extLst>
                </a:gridCol>
                <a:gridCol w="1904483">
                  <a:extLst>
                    <a:ext uri="{9D8B030D-6E8A-4147-A177-3AD203B41FA5}">
                      <a16:colId xmlns="" xmlns:a16="http://schemas.microsoft.com/office/drawing/2014/main" val="1933745759"/>
                    </a:ext>
                  </a:extLst>
                </a:gridCol>
              </a:tblGrid>
              <a:tr h="643963">
                <a:tc>
                  <a:txBody>
                    <a:bodyPr/>
                    <a:lstStyle/>
                    <a:p>
                      <a:r>
                        <a:rPr lang="en-US" dirty="0"/>
                        <a:t>Age Category</a:t>
                      </a:r>
                    </a:p>
                  </a:txBody>
                  <a:tcPr/>
                </a:tc>
                <a:tc>
                  <a:txBody>
                    <a:bodyPr/>
                    <a:lstStyle/>
                    <a:p>
                      <a:r>
                        <a:rPr lang="en-US" dirty="0"/>
                        <a:t>Activity Type</a:t>
                      </a:r>
                    </a:p>
                  </a:txBody>
                  <a:tcPr/>
                </a:tc>
                <a:tc>
                  <a:txBody>
                    <a:bodyPr/>
                    <a:lstStyle/>
                    <a:p>
                      <a:r>
                        <a:rPr lang="en-US" dirty="0"/>
                        <a:t>Number</a:t>
                      </a:r>
                    </a:p>
                  </a:txBody>
                  <a:tcPr/>
                </a:tc>
                <a:tc>
                  <a:txBody>
                    <a:bodyPr/>
                    <a:lstStyle/>
                    <a:p>
                      <a:r>
                        <a:rPr lang="en-US" dirty="0"/>
                        <a:t>Enrollment Criterion</a:t>
                      </a:r>
                    </a:p>
                  </a:txBody>
                  <a:tcPr/>
                </a:tc>
                <a:extLst>
                  <a:ext uri="{0D108BD9-81ED-4DB2-BD59-A6C34878D82A}">
                    <a16:rowId xmlns="" xmlns:a16="http://schemas.microsoft.com/office/drawing/2014/main" val="3258725302"/>
                  </a:ext>
                </a:extLst>
              </a:tr>
              <a:tr h="643963">
                <a:tc>
                  <a:txBody>
                    <a:bodyPr/>
                    <a:lstStyle/>
                    <a:p>
                      <a:r>
                        <a:rPr lang="en-US" dirty="0"/>
                        <a:t>Youth, under 22 years</a:t>
                      </a:r>
                    </a:p>
                  </a:txBody>
                  <a:tcPr/>
                </a:tc>
                <a:tc>
                  <a:txBody>
                    <a:bodyPr/>
                    <a:lstStyle/>
                    <a:p>
                      <a:r>
                        <a:rPr lang="en-US" dirty="0"/>
                        <a:t>Drop-In and planned activities</a:t>
                      </a:r>
                    </a:p>
                  </a:txBody>
                  <a:tcPr/>
                </a:tc>
                <a:tc>
                  <a:txBody>
                    <a:bodyPr/>
                    <a:lstStyle/>
                    <a:p>
                      <a:r>
                        <a:rPr lang="en-US" dirty="0" smtClean="0"/>
                        <a:t>600</a:t>
                      </a:r>
                      <a:endParaRPr lang="en-US" b="1" dirty="0"/>
                    </a:p>
                  </a:txBody>
                  <a:tcPr/>
                </a:tc>
                <a:tc>
                  <a:txBody>
                    <a:bodyPr/>
                    <a:lstStyle/>
                    <a:p>
                      <a:r>
                        <a:rPr lang="en-US" dirty="0"/>
                        <a:t>3 Visits</a:t>
                      </a:r>
                    </a:p>
                  </a:txBody>
                  <a:tcPr/>
                </a:tc>
                <a:extLst>
                  <a:ext uri="{0D108BD9-81ED-4DB2-BD59-A6C34878D82A}">
                    <a16:rowId xmlns="" xmlns:a16="http://schemas.microsoft.com/office/drawing/2014/main" val="3720261451"/>
                  </a:ext>
                </a:extLst>
              </a:tr>
              <a:tr h="373090">
                <a:tc>
                  <a:txBody>
                    <a:bodyPr/>
                    <a:lstStyle/>
                    <a:p>
                      <a:r>
                        <a:rPr lang="en-US" dirty="0"/>
                        <a:t>Adults 22 years and older</a:t>
                      </a:r>
                    </a:p>
                  </a:txBody>
                  <a:tcPr/>
                </a:tc>
                <a:tc>
                  <a:txBody>
                    <a:bodyPr/>
                    <a:lstStyle/>
                    <a:p>
                      <a:r>
                        <a:rPr lang="en-US" dirty="0"/>
                        <a:t>Drop-In and planned activities</a:t>
                      </a:r>
                    </a:p>
                  </a:txBody>
                  <a:tcPr/>
                </a:tc>
                <a:tc>
                  <a:txBody>
                    <a:bodyPr/>
                    <a:lstStyle/>
                    <a:p>
                      <a:r>
                        <a:rPr lang="en-US" dirty="0"/>
                        <a:t>100</a:t>
                      </a:r>
                    </a:p>
                  </a:txBody>
                  <a:tcPr/>
                </a:tc>
                <a:tc>
                  <a:txBody>
                    <a:bodyPr/>
                    <a:lstStyle/>
                    <a:p>
                      <a:r>
                        <a:rPr lang="en-US" dirty="0"/>
                        <a:t>1 Visit</a:t>
                      </a:r>
                    </a:p>
                  </a:txBody>
                  <a:tcPr/>
                </a:tc>
                <a:extLst>
                  <a:ext uri="{0D108BD9-81ED-4DB2-BD59-A6C34878D82A}">
                    <a16:rowId xmlns="" xmlns:a16="http://schemas.microsoft.com/office/drawing/2014/main" val="1974813814"/>
                  </a:ext>
                </a:extLst>
              </a:tr>
              <a:tr h="373090">
                <a:tc>
                  <a:txBody>
                    <a:bodyPr/>
                    <a:lstStyle/>
                    <a:p>
                      <a:r>
                        <a:rPr lang="en-US" dirty="0"/>
                        <a:t>Adults and Youth, any age</a:t>
                      </a:r>
                    </a:p>
                  </a:txBody>
                  <a:tcPr/>
                </a:tc>
                <a:tc>
                  <a:txBody>
                    <a:bodyPr/>
                    <a:lstStyle/>
                    <a:p>
                      <a:r>
                        <a:rPr lang="en-US" dirty="0"/>
                        <a:t>Community Events</a:t>
                      </a:r>
                    </a:p>
                  </a:txBody>
                  <a:tcPr/>
                </a:tc>
                <a:tc>
                  <a:txBody>
                    <a:bodyPr/>
                    <a:lstStyle/>
                    <a:p>
                      <a:r>
                        <a:rPr lang="en-US" dirty="0"/>
                        <a:t>500</a:t>
                      </a:r>
                    </a:p>
                  </a:txBody>
                  <a:tcPr/>
                </a:tc>
                <a:tc>
                  <a:txBody>
                    <a:bodyPr/>
                    <a:lstStyle/>
                    <a:p>
                      <a:r>
                        <a:rPr lang="en-US" dirty="0"/>
                        <a:t>1 Event</a:t>
                      </a:r>
                    </a:p>
                  </a:txBody>
                  <a:tcPr/>
                </a:tc>
                <a:extLst>
                  <a:ext uri="{0D108BD9-81ED-4DB2-BD59-A6C34878D82A}">
                    <a16:rowId xmlns="" xmlns:a16="http://schemas.microsoft.com/office/drawing/2014/main" val="1796897060"/>
                  </a:ext>
                </a:extLst>
              </a:tr>
              <a:tr h="373090">
                <a:tc gridSpan="2">
                  <a:txBody>
                    <a:bodyPr/>
                    <a:lstStyle/>
                    <a:p>
                      <a:r>
                        <a:rPr lang="en-US" dirty="0"/>
                        <a:t>Total</a:t>
                      </a:r>
                      <a:endParaRPr lang="en-US" b="1" dirty="0"/>
                    </a:p>
                  </a:txBody>
                  <a:tcPr/>
                </a:tc>
                <a:tc hMerge="1">
                  <a:txBody>
                    <a:bodyPr/>
                    <a:lstStyle/>
                    <a:p>
                      <a:endParaRPr lang="en-US" dirty="0"/>
                    </a:p>
                  </a:txBody>
                  <a:tcPr/>
                </a:tc>
                <a:tc>
                  <a:txBody>
                    <a:bodyPr/>
                    <a:lstStyle/>
                    <a:p>
                      <a:r>
                        <a:rPr lang="en-US" b="1" dirty="0" smtClean="0">
                          <a:solidFill>
                            <a:srgbClr val="FF0000"/>
                          </a:solidFill>
                        </a:rPr>
                        <a:t>*1,200</a:t>
                      </a:r>
                      <a:endParaRPr lang="en-US" b="1" dirty="0">
                        <a:solidFill>
                          <a:srgbClr val="FF0000"/>
                        </a:solidFill>
                      </a:endParaRPr>
                    </a:p>
                  </a:txBody>
                  <a:tcPr/>
                </a:tc>
                <a:tc>
                  <a:txBody>
                    <a:bodyPr/>
                    <a:lstStyle/>
                    <a:p>
                      <a:endParaRPr lang="en-US" dirty="0"/>
                    </a:p>
                  </a:txBody>
                  <a:tcPr/>
                </a:tc>
                <a:extLst>
                  <a:ext uri="{0D108BD9-81ED-4DB2-BD59-A6C34878D82A}">
                    <a16:rowId xmlns="" xmlns:a16="http://schemas.microsoft.com/office/drawing/2014/main" val="2039613037"/>
                  </a:ext>
                </a:extLst>
              </a:tr>
            </a:tbl>
          </a:graphicData>
        </a:graphic>
      </p:graphicFrame>
      <p:sp>
        <p:nvSpPr>
          <p:cNvPr id="7" name="TextBox 6"/>
          <p:cNvSpPr txBox="1"/>
          <p:nvPr/>
        </p:nvSpPr>
        <p:spPr>
          <a:xfrm>
            <a:off x="1512276" y="4384432"/>
            <a:ext cx="10328031" cy="1200329"/>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smtClean="0">
                <a:solidFill>
                  <a:prstClr val="black"/>
                </a:solidFill>
              </a:rPr>
              <a:t>Of the 600 youth under 22 years, DYCD expects Beacons to enroll at least </a:t>
            </a:r>
            <a:r>
              <a:rPr lang="en-US" u="sng" dirty="0" smtClean="0">
                <a:solidFill>
                  <a:prstClr val="black"/>
                </a:solidFill>
              </a:rPr>
              <a:t>100</a:t>
            </a:r>
          </a:p>
          <a:p>
            <a:pPr lvl="1"/>
            <a:r>
              <a:rPr lang="en-US" u="sng" dirty="0" smtClean="0">
                <a:solidFill>
                  <a:prstClr val="black"/>
                </a:solidFill>
              </a:rPr>
              <a:t>elementary</a:t>
            </a:r>
            <a:r>
              <a:rPr lang="en-US" dirty="0" smtClean="0">
                <a:solidFill>
                  <a:prstClr val="black"/>
                </a:solidFill>
              </a:rPr>
              <a:t>, </a:t>
            </a:r>
            <a:r>
              <a:rPr lang="en-US" u="sng" dirty="0" smtClean="0">
                <a:solidFill>
                  <a:prstClr val="black"/>
                </a:solidFill>
              </a:rPr>
              <a:t>100 middle school students </a:t>
            </a:r>
            <a:r>
              <a:rPr lang="en-US" dirty="0" smtClean="0">
                <a:solidFill>
                  <a:prstClr val="black"/>
                </a:solidFill>
              </a:rPr>
              <a:t>and </a:t>
            </a:r>
            <a:r>
              <a:rPr lang="en-US" u="sng" dirty="0" smtClean="0">
                <a:solidFill>
                  <a:prstClr val="black"/>
                </a:solidFill>
              </a:rPr>
              <a:t>100 high school-age youth</a:t>
            </a:r>
            <a:r>
              <a:rPr lang="en-US" dirty="0" smtClean="0">
                <a:solidFill>
                  <a:prstClr val="black"/>
                </a:solidFill>
              </a:rPr>
              <a:t>. </a:t>
            </a:r>
          </a:p>
          <a:p>
            <a:pPr marL="285750" indent="-285750">
              <a:buFont typeface="Arial" charset="0"/>
              <a:buChar char="•"/>
            </a:pPr>
            <a:endParaRPr lang="en-US" dirty="0" smtClean="0">
              <a:solidFill>
                <a:prstClr val="black"/>
              </a:solidFill>
            </a:endParaRPr>
          </a:p>
          <a:p>
            <a:pPr marL="285750" indent="-285750">
              <a:buFont typeface="Arial" charset="0"/>
              <a:buChar char="•"/>
            </a:pPr>
            <a:r>
              <a:rPr lang="en-US" dirty="0" smtClean="0">
                <a:solidFill>
                  <a:prstClr val="black"/>
                </a:solidFill>
              </a:rPr>
              <a:t>Adult Services</a:t>
            </a:r>
            <a:r>
              <a:rPr lang="en-US" dirty="0">
                <a:solidFill>
                  <a:prstClr val="black"/>
                </a:solidFill>
              </a:rPr>
              <a:t>: Services would </a:t>
            </a:r>
            <a:r>
              <a:rPr lang="en-US" dirty="0" smtClean="0">
                <a:solidFill>
                  <a:prstClr val="black"/>
                </a:solidFill>
              </a:rPr>
              <a:t>reflect </a:t>
            </a:r>
            <a:r>
              <a:rPr lang="en-US" dirty="0">
                <a:solidFill>
                  <a:prstClr val="black"/>
                </a:solidFill>
              </a:rPr>
              <a:t>their specific needs and interests</a:t>
            </a:r>
            <a:r>
              <a:rPr lang="en-US" dirty="0" smtClean="0">
                <a:solidFill>
                  <a:prstClr val="black"/>
                </a:solidFill>
              </a:rPr>
              <a:t>. </a:t>
            </a:r>
            <a:endParaRPr lang="en-US" dirty="0">
              <a:solidFill>
                <a:prstClr val="black"/>
              </a:solidFill>
            </a:endParaRPr>
          </a:p>
        </p:txBody>
      </p:sp>
      <p:cxnSp>
        <p:nvCxnSpPr>
          <p:cNvPr id="9" name="Straight Connector 8"/>
          <p:cNvCxnSpPr/>
          <p:nvPr/>
        </p:nvCxnSpPr>
        <p:spPr>
          <a:xfrm>
            <a:off x="2239107" y="4267200"/>
            <a:ext cx="8698523" cy="117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629507" y="5925960"/>
            <a:ext cx="10210799" cy="646331"/>
          </a:xfrm>
          <a:prstGeom prst="rect">
            <a:avLst/>
          </a:prstGeom>
          <a:noFill/>
        </p:spPr>
        <p:txBody>
          <a:bodyPr wrap="square" rtlCol="0">
            <a:spAutoFit/>
          </a:bodyPr>
          <a:lstStyle/>
          <a:p>
            <a:r>
              <a:rPr lang="en-US" b="1" u="sng" dirty="0" smtClean="0">
                <a:solidFill>
                  <a:srgbClr val="FF0000"/>
                </a:solidFill>
              </a:rPr>
              <a:t>Please note</a:t>
            </a:r>
            <a:r>
              <a:rPr lang="en-US" dirty="0" smtClean="0">
                <a:solidFill>
                  <a:prstClr val="black"/>
                </a:solidFill>
              </a:rPr>
              <a:t>:  The 1,200 are annual enrollment requirements and inclusive of Summer and School Year services. </a:t>
            </a:r>
            <a:endParaRPr lang="en-US" dirty="0">
              <a:solidFill>
                <a:prstClr val="black"/>
              </a:solidFill>
            </a:endParaRPr>
          </a:p>
        </p:txBody>
      </p:sp>
    </p:spTree>
    <p:extLst>
      <p:ext uri="{BB962C8B-B14F-4D97-AF65-F5344CB8AC3E}">
        <p14:creationId xmlns:p14="http://schemas.microsoft.com/office/powerpoint/2010/main" val="3314186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169" y="311123"/>
            <a:ext cx="8911687" cy="1280890"/>
          </a:xfrm>
        </p:spPr>
        <p:txBody>
          <a:bodyPr>
            <a:normAutofit fontScale="90000"/>
          </a:bodyPr>
          <a:lstStyle/>
          <a:p>
            <a:r>
              <a:rPr lang="en-US" b="1" dirty="0">
                <a:solidFill>
                  <a:srgbClr val="0070C0"/>
                </a:solidFill>
                <a:cs typeface="Arial"/>
              </a:rPr>
              <a:t>Target Population/Service Levels: </a:t>
            </a:r>
            <a:r>
              <a:rPr lang="en-US" b="1" u="sng" dirty="0">
                <a:solidFill>
                  <a:srgbClr val="0070C0"/>
                </a:solidFill>
                <a:cs typeface="Arial"/>
              </a:rPr>
              <a:t>School Year</a:t>
            </a:r>
            <a:r>
              <a:rPr lang="en-US" b="1" dirty="0">
                <a:solidFill>
                  <a:srgbClr val="0070C0"/>
                </a:solidFill>
                <a:cs typeface="Arial"/>
              </a:rPr>
              <a:t> Dosage Requirements</a:t>
            </a:r>
            <a:r>
              <a:rPr lang="en-US" b="1" dirty="0">
                <a:solidFill>
                  <a:srgbClr val="0070C0"/>
                </a:solidFill>
              </a:rPr>
              <a:t/>
            </a:r>
            <a:br>
              <a:rPr lang="en-US" b="1" dirty="0">
                <a:solidFill>
                  <a:srgbClr val="0070C0"/>
                </a:solidFill>
              </a:rPr>
            </a:br>
            <a:endParaRPr lang="en-US" dirty="0">
              <a:solidFill>
                <a:srgbClr val="0070C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5430" y="42030"/>
            <a:ext cx="2076570" cy="1819076"/>
          </a:xfrm>
          <a:prstGeom prst="rect">
            <a:avLst/>
          </a:prstGeom>
        </p:spPr>
      </p:pic>
      <p:sp>
        <p:nvSpPr>
          <p:cNvPr id="16" name="TextBox 15"/>
          <p:cNvSpPr txBox="1"/>
          <p:nvPr/>
        </p:nvSpPr>
        <p:spPr>
          <a:xfrm>
            <a:off x="1940169" y="3376952"/>
            <a:ext cx="3206262" cy="830997"/>
          </a:xfrm>
          <a:prstGeom prst="rect">
            <a:avLst/>
          </a:prstGeom>
          <a:noFill/>
        </p:spPr>
        <p:txBody>
          <a:bodyPr wrap="square" rtlCol="0">
            <a:spAutoFit/>
          </a:bodyPr>
          <a:lstStyle/>
          <a:p>
            <a:r>
              <a:rPr lang="en-US" sz="2400" b="1" u="sng" dirty="0" smtClean="0">
                <a:solidFill>
                  <a:prstClr val="black"/>
                </a:solidFill>
              </a:rPr>
              <a:t>200</a:t>
            </a:r>
            <a:r>
              <a:rPr lang="en-US" sz="2400" dirty="0" smtClean="0">
                <a:solidFill>
                  <a:prstClr val="black"/>
                </a:solidFill>
              </a:rPr>
              <a:t> meet dosage requirement</a:t>
            </a:r>
            <a:endParaRPr lang="en-US" sz="2400" dirty="0">
              <a:solidFill>
                <a:prstClr val="black"/>
              </a:solidFill>
            </a:endParaRPr>
          </a:p>
        </p:txBody>
      </p:sp>
      <p:sp>
        <p:nvSpPr>
          <p:cNvPr id="17" name="Right Brace 16"/>
          <p:cNvSpPr/>
          <p:nvPr/>
        </p:nvSpPr>
        <p:spPr>
          <a:xfrm>
            <a:off x="6090135" y="2592258"/>
            <a:ext cx="615463" cy="240038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8" name="TextBox 17"/>
          <p:cNvSpPr txBox="1"/>
          <p:nvPr/>
        </p:nvSpPr>
        <p:spPr>
          <a:xfrm>
            <a:off x="6983043" y="2268956"/>
            <a:ext cx="436098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At least </a:t>
            </a:r>
            <a:r>
              <a:rPr lang="en-US" sz="2400" u="sng" dirty="0" smtClean="0">
                <a:solidFill>
                  <a:prstClr val="black"/>
                </a:solidFill>
              </a:rPr>
              <a:t>100</a:t>
            </a:r>
            <a:r>
              <a:rPr lang="en-US" sz="2400" dirty="0" smtClean="0">
                <a:solidFill>
                  <a:prstClr val="black"/>
                </a:solidFill>
              </a:rPr>
              <a:t> must reflect the </a:t>
            </a:r>
            <a:r>
              <a:rPr lang="en-US" sz="2400" u="sng" dirty="0" smtClean="0">
                <a:solidFill>
                  <a:prstClr val="black"/>
                </a:solidFill>
              </a:rPr>
              <a:t>grade levels </a:t>
            </a:r>
            <a:r>
              <a:rPr lang="en-US" sz="2400" dirty="0" smtClean="0">
                <a:solidFill>
                  <a:prstClr val="black"/>
                </a:solidFill>
              </a:rPr>
              <a:t>of the host school.</a:t>
            </a:r>
          </a:p>
          <a:p>
            <a:pPr marL="285750" indent="-285750">
              <a:buFont typeface="Arial" panose="020B0604020202020204" pitchFamily="34" charset="0"/>
              <a:buChar char="•"/>
            </a:pPr>
            <a:endParaRPr lang="en-US" sz="2400"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The other </a:t>
            </a:r>
            <a:r>
              <a:rPr lang="en-US" sz="2400" u="sng" dirty="0" smtClean="0">
                <a:solidFill>
                  <a:prstClr val="black"/>
                </a:solidFill>
              </a:rPr>
              <a:t>100</a:t>
            </a:r>
            <a:r>
              <a:rPr lang="en-US" sz="2400" dirty="0" smtClean="0">
                <a:solidFill>
                  <a:prstClr val="black"/>
                </a:solidFill>
              </a:rPr>
              <a:t> can represent any other grade level and/or the community.</a:t>
            </a:r>
            <a:endParaRPr lang="en-US" sz="2400" dirty="0">
              <a:solidFill>
                <a:prstClr val="black"/>
              </a:solidFill>
            </a:endParaRPr>
          </a:p>
        </p:txBody>
      </p:sp>
    </p:spTree>
    <p:extLst>
      <p:ext uri="{BB962C8B-B14F-4D97-AF65-F5344CB8AC3E}">
        <p14:creationId xmlns:p14="http://schemas.microsoft.com/office/powerpoint/2010/main" val="27922583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89120" y="1494791"/>
            <a:ext cx="5592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altLang="en-US" b="1" dirty="0">
                <a:solidFill>
                  <a:prstClr val="black"/>
                </a:solidFill>
                <a:latin typeface="Arial" panose="020B0604020202020204" pitchFamily="34" charset="0"/>
                <a:ea typeface="Calibri" pitchFamily="34" charset="0"/>
                <a:cs typeface="Arial" panose="020B0604020202020204" pitchFamily="34" charset="0"/>
              </a:rPr>
              <a:t>School Year – Intensive Participation Levels - 200</a:t>
            </a:r>
            <a:endParaRPr lang="en-US" altLang="en-US" sz="2800" dirty="0">
              <a:solidFill>
                <a:prstClr val="black"/>
              </a:solidFill>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97476712"/>
              </p:ext>
            </p:extLst>
          </p:nvPr>
        </p:nvGraphicFramePr>
        <p:xfrm>
          <a:off x="1037920" y="1948436"/>
          <a:ext cx="10287000" cy="1493520"/>
        </p:xfrm>
        <a:graphic>
          <a:graphicData uri="http://schemas.openxmlformats.org/drawingml/2006/table">
            <a:tbl>
              <a:tblPr firstRow="1" firstCol="1" bandRow="1">
                <a:tableStyleId>{16D9F66E-5EB9-4882-86FB-DCBF35E3C3E4}</a:tableStyleId>
              </a:tblPr>
              <a:tblGrid>
                <a:gridCol w="2766481">
                  <a:extLst>
                    <a:ext uri="{9D8B030D-6E8A-4147-A177-3AD203B41FA5}">
                      <a16:colId xmlns="" xmlns:a16="http://schemas.microsoft.com/office/drawing/2014/main" val="20000"/>
                    </a:ext>
                  </a:extLst>
                </a:gridCol>
                <a:gridCol w="2668160">
                  <a:extLst>
                    <a:ext uri="{9D8B030D-6E8A-4147-A177-3AD203B41FA5}">
                      <a16:colId xmlns="" xmlns:a16="http://schemas.microsoft.com/office/drawing/2014/main" val="20001"/>
                    </a:ext>
                  </a:extLst>
                </a:gridCol>
                <a:gridCol w="2705191">
                  <a:extLst>
                    <a:ext uri="{9D8B030D-6E8A-4147-A177-3AD203B41FA5}">
                      <a16:colId xmlns="" xmlns:a16="http://schemas.microsoft.com/office/drawing/2014/main" val="20002"/>
                    </a:ext>
                  </a:extLst>
                </a:gridCol>
                <a:gridCol w="2147168">
                  <a:extLst>
                    <a:ext uri="{9D8B030D-6E8A-4147-A177-3AD203B41FA5}">
                      <a16:colId xmlns="" xmlns:a16="http://schemas.microsoft.com/office/drawing/2014/main" val="20003"/>
                    </a:ext>
                  </a:extLst>
                </a:gridCol>
              </a:tblGrid>
              <a:tr h="0">
                <a:tc>
                  <a:txBody>
                    <a:bodyPr/>
                    <a:lstStyle/>
                    <a:p>
                      <a:pPr marL="0" marR="0" algn="ctr">
                        <a:spcBef>
                          <a:spcPts val="0"/>
                        </a:spcBef>
                        <a:spcAft>
                          <a:spcPts val="0"/>
                        </a:spcAft>
                      </a:pPr>
                      <a:r>
                        <a:rPr lang="en-US" sz="1400" dirty="0">
                          <a:effectLst/>
                        </a:rPr>
                        <a:t>Grade/Age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Measure</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rPr>
                        <a:t>Target</a:t>
                      </a: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dirty="0">
                          <a:effectLst/>
                          <a:latin typeface="Calibri"/>
                          <a:ea typeface="Calibri"/>
                          <a:cs typeface="Times New Roman"/>
                        </a:rPr>
                        <a:t>200 Total</a:t>
                      </a:r>
                    </a:p>
                  </a:txBody>
                  <a:tcPr marT="0" marB="0">
                    <a:solidFill>
                      <a:schemeClr val="accent6">
                        <a:lumMod val="60000"/>
                        <a:lumOff val="40000"/>
                      </a:schemeClr>
                    </a:solidFill>
                  </a:tcPr>
                </a:tc>
                <a:extLst>
                  <a:ext uri="{0D108BD9-81ED-4DB2-BD59-A6C34878D82A}">
                    <a16:rowId xmlns="" xmlns:a16="http://schemas.microsoft.com/office/drawing/2014/main" val="10000"/>
                  </a:ext>
                </a:extLst>
              </a:tr>
              <a:tr h="58346">
                <a:tc>
                  <a:txBody>
                    <a:bodyPr/>
                    <a:lstStyle/>
                    <a:p>
                      <a:pPr marL="0" marR="0">
                        <a:spcBef>
                          <a:spcPts val="0"/>
                        </a:spcBef>
                        <a:spcAft>
                          <a:spcPts val="0"/>
                        </a:spcAft>
                      </a:pPr>
                      <a:r>
                        <a:rPr lang="en-US" sz="1400" b="0" dirty="0">
                          <a:effectLst/>
                        </a:rPr>
                        <a:t>Elementary (K-5)</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Average Daily Attendance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80% </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 xmlns:a16="http://schemas.microsoft.com/office/drawing/2014/main" val="10001"/>
                  </a:ext>
                </a:extLst>
              </a:tr>
              <a:tr h="0">
                <a:tc>
                  <a:txBody>
                    <a:bodyPr/>
                    <a:lstStyle/>
                    <a:p>
                      <a:pPr marL="0" marR="0">
                        <a:spcBef>
                          <a:spcPts val="0"/>
                        </a:spcBef>
                        <a:spcAft>
                          <a:spcPts val="0"/>
                        </a:spcAft>
                      </a:pPr>
                      <a:r>
                        <a:rPr lang="en-US" sz="1400" b="0" dirty="0">
                          <a:effectLst/>
                        </a:rPr>
                        <a:t>Middle (6-8)</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150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 xmlns:a16="http://schemas.microsoft.com/office/drawing/2014/main" val="10002"/>
                  </a:ext>
                </a:extLst>
              </a:tr>
              <a:tr h="0">
                <a:tc>
                  <a:txBody>
                    <a:bodyPr/>
                    <a:lstStyle/>
                    <a:p>
                      <a:pPr marL="0" marR="0">
                        <a:spcBef>
                          <a:spcPts val="0"/>
                        </a:spcBef>
                        <a:spcAft>
                          <a:spcPts val="0"/>
                        </a:spcAft>
                      </a:pPr>
                      <a:r>
                        <a:rPr lang="en-US" sz="1400" b="0" dirty="0">
                          <a:effectLst/>
                        </a:rPr>
                        <a:t>High School Age</a:t>
                      </a:r>
                      <a:endParaRPr lang="en-US" sz="1200" b="0" dirty="0">
                        <a:effectLst/>
                      </a:endParaRPr>
                    </a:p>
                    <a:p>
                      <a:pPr marL="0" marR="0">
                        <a:spcBef>
                          <a:spcPts val="0"/>
                        </a:spcBef>
                        <a:spcAft>
                          <a:spcPts val="0"/>
                        </a:spcAft>
                      </a:pPr>
                      <a:r>
                        <a:rPr lang="en-US" sz="1400" b="0" dirty="0">
                          <a:effectLst/>
                        </a:rPr>
                        <a:t>(9 -12) and out of school youth through age 21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rPr>
                        <a:t>Hours of Beacon activity</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100 hours per participant per school year</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a:t>
                      </a:r>
                    </a:p>
                  </a:txBody>
                  <a:tcPr marT="0" marB="0" anchor="ctr"/>
                </a:tc>
                <a:extLst>
                  <a:ext uri="{0D108BD9-81ED-4DB2-BD59-A6C34878D82A}">
                    <a16:rowId xmlns="" xmlns:a16="http://schemas.microsoft.com/office/drawing/2014/main" val="10003"/>
                  </a:ext>
                </a:extLst>
              </a:tr>
            </a:tbl>
          </a:graphicData>
        </a:graphic>
      </p:graphicFrame>
      <p:sp>
        <p:nvSpPr>
          <p:cNvPr id="10" name="TextBox 9"/>
          <p:cNvSpPr txBox="1"/>
          <p:nvPr/>
        </p:nvSpPr>
        <p:spPr>
          <a:xfrm>
            <a:off x="589121" y="237476"/>
            <a:ext cx="11220513" cy="1200329"/>
          </a:xfrm>
          <a:prstGeom prst="rect">
            <a:avLst/>
          </a:prstGeom>
          <a:noFill/>
        </p:spPr>
        <p:txBody>
          <a:bodyPr wrap="square" rtlCol="0">
            <a:spAutoFit/>
          </a:bodyPr>
          <a:lstStyle/>
          <a:p>
            <a:r>
              <a:rPr lang="en-US" sz="3600" b="1" dirty="0">
                <a:solidFill>
                  <a:srgbClr val="0070C0"/>
                </a:solidFill>
                <a:cs typeface="Arial"/>
              </a:rPr>
              <a:t>Target Population/Service Levels: </a:t>
            </a:r>
            <a:r>
              <a:rPr lang="en-US" sz="3600" b="1" u="sng" dirty="0">
                <a:solidFill>
                  <a:srgbClr val="0070C0"/>
                </a:solidFill>
                <a:cs typeface="Arial"/>
              </a:rPr>
              <a:t>School Year </a:t>
            </a:r>
            <a:r>
              <a:rPr lang="en-US" sz="3600" b="1" dirty="0">
                <a:solidFill>
                  <a:srgbClr val="0070C0"/>
                </a:solidFill>
                <a:cs typeface="Arial"/>
              </a:rPr>
              <a:t>Dosage Requirements</a:t>
            </a:r>
            <a:endParaRPr lang="en-US" sz="3600" b="1" dirty="0">
              <a:solidFill>
                <a:srgbClr val="0070C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657611818"/>
              </p:ext>
            </p:extLst>
          </p:nvPr>
        </p:nvGraphicFramePr>
        <p:xfrm>
          <a:off x="3124089" y="4036760"/>
          <a:ext cx="6114661" cy="1493520"/>
        </p:xfrm>
        <a:graphic>
          <a:graphicData uri="http://schemas.openxmlformats.org/drawingml/2006/table">
            <a:tbl>
              <a:tblPr firstRow="1" firstCol="1" bandRow="1">
                <a:tableStyleId>{0505E3EF-67EA-436B-97B2-0124C06EBD24}</a:tableStyleId>
              </a:tblPr>
              <a:tblGrid>
                <a:gridCol w="1606572">
                  <a:extLst>
                    <a:ext uri="{9D8B030D-6E8A-4147-A177-3AD203B41FA5}">
                      <a16:colId xmlns="" xmlns:a16="http://schemas.microsoft.com/office/drawing/2014/main" val="20000"/>
                    </a:ext>
                  </a:extLst>
                </a:gridCol>
                <a:gridCol w="2747713">
                  <a:extLst>
                    <a:ext uri="{9D8B030D-6E8A-4147-A177-3AD203B41FA5}">
                      <a16:colId xmlns="" xmlns:a16="http://schemas.microsoft.com/office/drawing/2014/main" val="20001"/>
                    </a:ext>
                  </a:extLst>
                </a:gridCol>
                <a:gridCol w="1760376">
                  <a:extLst>
                    <a:ext uri="{9D8B030D-6E8A-4147-A177-3AD203B41FA5}">
                      <a16:colId xmlns="" xmlns:a16="http://schemas.microsoft.com/office/drawing/2014/main" val="20002"/>
                    </a:ext>
                  </a:extLst>
                </a:gridCol>
              </a:tblGrid>
              <a:tr h="0">
                <a:tc gridSpan="3">
                  <a:txBody>
                    <a:bodyPr/>
                    <a:lstStyle/>
                    <a:p>
                      <a:pPr marL="0" marR="0" algn="ctr">
                        <a:spcBef>
                          <a:spcPts val="0"/>
                        </a:spcBef>
                        <a:spcAft>
                          <a:spcPts val="0"/>
                        </a:spcAft>
                      </a:pPr>
                      <a:r>
                        <a:rPr lang="en-US" sz="1400" dirty="0">
                          <a:effectLst/>
                          <a:latin typeface="Calibri"/>
                          <a:ea typeface="Calibri"/>
                          <a:cs typeface="Times New Roman"/>
                        </a:rPr>
                        <a:t>School Year (36 Weeks)</a:t>
                      </a:r>
                    </a:p>
                  </a:txBody>
                  <a:tcPr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tc hMerge="1">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solidFill>
                      <a:schemeClr val="accent3">
                        <a:lumMod val="60000"/>
                        <a:lumOff val="40000"/>
                      </a:schemeClr>
                    </a:solidFill>
                  </a:tcPr>
                </a:tc>
                <a:extLst>
                  <a:ext uri="{0D108BD9-81ED-4DB2-BD59-A6C34878D82A}">
                    <a16:rowId xmlns="" xmlns:a16="http://schemas.microsoft.com/office/drawing/2014/main" val="1300560233"/>
                  </a:ext>
                </a:extLst>
              </a:tr>
              <a:tr h="365760">
                <a:tc>
                  <a:txBody>
                    <a:bodyPr/>
                    <a:lstStyle/>
                    <a:p>
                      <a:pPr marL="0" marR="0" algn="ctr">
                        <a:spcBef>
                          <a:spcPts val="0"/>
                        </a:spcBef>
                        <a:spcAft>
                          <a:spcPts val="0"/>
                        </a:spcAft>
                      </a:pPr>
                      <a:r>
                        <a:rPr lang="en-US" sz="1200" dirty="0">
                          <a:effectLst/>
                        </a:rPr>
                        <a:t>Minimum Hours per Week</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Operating Schedule</a:t>
                      </a:r>
                      <a:endParaRPr lang="en-US" sz="1100" dirty="0">
                        <a:effectLst/>
                        <a:latin typeface="Calibri"/>
                        <a:ea typeface="Calibri"/>
                        <a:cs typeface="Times New Roman"/>
                      </a:endParaRPr>
                    </a:p>
                  </a:txBody>
                  <a:tcPr marT="0" marB="0" anchor="ctr">
                    <a:solidFill>
                      <a:schemeClr val="accent3">
                        <a:lumMod val="60000"/>
                        <a:lumOff val="40000"/>
                      </a:schemeClr>
                    </a:solidFill>
                  </a:tcPr>
                </a:tc>
                <a:tc>
                  <a:txBody>
                    <a:bodyPr/>
                    <a:lstStyle/>
                    <a:p>
                      <a:pPr marL="0" marR="0" algn="ctr">
                        <a:spcBef>
                          <a:spcPts val="0"/>
                        </a:spcBef>
                        <a:spcAft>
                          <a:spcPts val="0"/>
                        </a:spcAft>
                      </a:pPr>
                      <a:r>
                        <a:rPr lang="en-US" sz="1200" dirty="0">
                          <a:effectLst/>
                        </a:rPr>
                        <a:t>Total School Year Operating Hours</a:t>
                      </a:r>
                      <a:endParaRPr lang="en-US" sz="1100" dirty="0">
                        <a:effectLst/>
                        <a:latin typeface="Calibri"/>
                        <a:ea typeface="Calibri"/>
                        <a:cs typeface="Times New Roman"/>
                      </a:endParaRPr>
                    </a:p>
                  </a:txBody>
                  <a:tcPr marT="0" marB="0" anchor="ctr">
                    <a:solidFill>
                      <a:schemeClr val="accent3">
                        <a:lumMod val="60000"/>
                        <a:lumOff val="40000"/>
                      </a:schemeClr>
                    </a:solidFill>
                  </a:tcPr>
                </a:tc>
                <a:extLst>
                  <a:ext uri="{0D108BD9-81ED-4DB2-BD59-A6C34878D82A}">
                    <a16:rowId xmlns="" xmlns:a16="http://schemas.microsoft.com/office/drawing/2014/main" val="10000"/>
                  </a:ext>
                </a:extLst>
              </a:tr>
              <a:tr h="548640">
                <a:tc>
                  <a:txBody>
                    <a:bodyPr/>
                    <a:lstStyle/>
                    <a:p>
                      <a:pPr marL="0" marR="0">
                        <a:spcBef>
                          <a:spcPts val="0"/>
                        </a:spcBef>
                        <a:spcAft>
                          <a:spcPts val="0"/>
                        </a:spcAft>
                      </a:pPr>
                      <a:r>
                        <a:rPr lang="en-US" sz="1200" b="0" dirty="0">
                          <a:effectLst/>
                        </a:rPr>
                        <a:t>42 hours over 6 days (Mon-Fri and Sat or Sun) </a:t>
                      </a:r>
                      <a:endParaRPr lang="en-US" sz="1100" b="0" dirty="0">
                        <a:effectLst/>
                        <a:latin typeface="Calibri"/>
                        <a:ea typeface="Calibri"/>
                        <a:cs typeface="Times New Roman"/>
                      </a:endParaRPr>
                    </a:p>
                  </a:txBody>
                  <a:tcPr marT="0" marB="0"/>
                </a:tc>
                <a:tc>
                  <a:txBody>
                    <a:bodyPr/>
                    <a:lstStyle/>
                    <a:p>
                      <a:pPr marL="0" marR="0" algn="l">
                        <a:spcBef>
                          <a:spcPts val="0"/>
                        </a:spcBef>
                        <a:spcAft>
                          <a:spcPts val="0"/>
                        </a:spcAft>
                      </a:pPr>
                      <a:r>
                        <a:rPr lang="en-US" sz="1200" u="sng" dirty="0">
                          <a:effectLst/>
                        </a:rPr>
                        <a:t>Weekdays</a:t>
                      </a:r>
                    </a:p>
                    <a:p>
                      <a:pPr marL="0" marR="0" algn="l">
                        <a:spcBef>
                          <a:spcPts val="0"/>
                        </a:spcBef>
                        <a:spcAft>
                          <a:spcPts val="0"/>
                        </a:spcAft>
                      </a:pPr>
                      <a:r>
                        <a:rPr lang="en-US" sz="1200" dirty="0">
                          <a:effectLst/>
                          <a:latin typeface="Calibri"/>
                          <a:ea typeface="Calibri"/>
                          <a:cs typeface="Times New Roman"/>
                        </a:rPr>
                        <a:t>Start: End of the school day</a:t>
                      </a:r>
                    </a:p>
                    <a:p>
                      <a:pPr marL="0" marR="0" algn="l">
                        <a:spcBef>
                          <a:spcPts val="0"/>
                        </a:spcBef>
                        <a:spcAft>
                          <a:spcPts val="0"/>
                        </a:spcAft>
                      </a:pPr>
                      <a:r>
                        <a:rPr lang="en-US" sz="1200" dirty="0">
                          <a:effectLst/>
                          <a:latin typeface="Calibri"/>
                          <a:ea typeface="Calibri"/>
                          <a:cs typeface="Times New Roman"/>
                        </a:rPr>
                        <a:t>End: No later than 10pm</a:t>
                      </a:r>
                    </a:p>
                    <a:p>
                      <a:pPr marL="0" marR="0" algn="l">
                        <a:spcBef>
                          <a:spcPts val="0"/>
                        </a:spcBef>
                        <a:spcAft>
                          <a:spcPts val="0"/>
                        </a:spcAft>
                      </a:pPr>
                      <a:r>
                        <a:rPr lang="en-US" sz="1200" u="sng" dirty="0">
                          <a:effectLst/>
                          <a:latin typeface="Calibri"/>
                          <a:ea typeface="Calibri"/>
                          <a:cs typeface="Times New Roman"/>
                        </a:rPr>
                        <a:t>Weekends</a:t>
                      </a:r>
                    </a:p>
                    <a:p>
                      <a:pPr marL="0" marR="0" algn="l">
                        <a:spcBef>
                          <a:spcPts val="0"/>
                        </a:spcBef>
                        <a:spcAft>
                          <a:spcPts val="0"/>
                        </a:spcAft>
                      </a:pPr>
                      <a:r>
                        <a:rPr lang="en-US" sz="1200" dirty="0">
                          <a:effectLst/>
                          <a:latin typeface="Calibri"/>
                          <a:ea typeface="Calibri"/>
                          <a:cs typeface="Times New Roman"/>
                        </a:rPr>
                        <a:t>To be negotiated with host school</a:t>
                      </a:r>
                      <a:endParaRPr lang="en-US" sz="1100" dirty="0">
                        <a:effectLst/>
                        <a:latin typeface="Calibri"/>
                        <a:ea typeface="Calibri"/>
                        <a:cs typeface="Times New Roman"/>
                      </a:endParaRPr>
                    </a:p>
                  </a:txBody>
                  <a:tcPr marT="0" marB="0"/>
                </a:tc>
                <a:tc>
                  <a:txBody>
                    <a:bodyPr/>
                    <a:lstStyle/>
                    <a:p>
                      <a:pPr marL="0" marR="0" algn="ctr">
                        <a:spcBef>
                          <a:spcPts val="0"/>
                        </a:spcBef>
                        <a:spcAft>
                          <a:spcPts val="0"/>
                        </a:spcAft>
                      </a:pPr>
                      <a:r>
                        <a:rPr lang="en-US" sz="1200" dirty="0">
                          <a:effectLst/>
                        </a:rPr>
                        <a:t>1,512</a:t>
                      </a:r>
                      <a:endParaRPr lang="en-US" sz="1100" dirty="0">
                        <a:effectLst/>
                        <a:latin typeface="Calibri"/>
                        <a:ea typeface="Calibri"/>
                        <a:cs typeface="Times New Roman"/>
                      </a:endParaRPr>
                    </a:p>
                  </a:txBody>
                  <a:tcPr marT="0" marB="0" anchor="ctr"/>
                </a:tc>
                <a:extLst>
                  <a:ext uri="{0D108BD9-81ED-4DB2-BD59-A6C34878D82A}">
                    <a16:rowId xmlns="" xmlns:a16="http://schemas.microsoft.com/office/drawing/2014/main" val="10001"/>
                  </a:ext>
                </a:extLst>
              </a:tr>
            </a:tbl>
          </a:graphicData>
        </a:graphic>
      </p:graphicFrame>
      <p:cxnSp>
        <p:nvCxnSpPr>
          <p:cNvPr id="7" name="Straight Connector 6"/>
          <p:cNvCxnSpPr/>
          <p:nvPr/>
        </p:nvCxnSpPr>
        <p:spPr>
          <a:xfrm>
            <a:off x="2461846" y="3692769"/>
            <a:ext cx="759655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1081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9028" y="237476"/>
            <a:ext cx="9949925" cy="1200329"/>
          </a:xfrm>
          <a:prstGeom prst="rect">
            <a:avLst/>
          </a:prstGeom>
          <a:noFill/>
        </p:spPr>
        <p:txBody>
          <a:bodyPr wrap="square" rtlCol="0">
            <a:spAutoFit/>
          </a:bodyPr>
          <a:lstStyle/>
          <a:p>
            <a:r>
              <a:rPr lang="en-US" sz="3600" b="1" dirty="0">
                <a:solidFill>
                  <a:srgbClr val="0070C0"/>
                </a:solidFill>
                <a:cs typeface="Arial"/>
              </a:rPr>
              <a:t>Target Population/Service Levels: Summer Operating Hours</a:t>
            </a:r>
            <a:endParaRPr lang="en-US" sz="3600" b="1" dirty="0">
              <a:solidFill>
                <a:srgbClr val="0070C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69803972"/>
              </p:ext>
            </p:extLst>
          </p:nvPr>
        </p:nvGraphicFramePr>
        <p:xfrm>
          <a:off x="1524957" y="2458053"/>
          <a:ext cx="9587561" cy="2543352"/>
        </p:xfrm>
        <a:graphic>
          <a:graphicData uri="http://schemas.openxmlformats.org/drawingml/2006/table">
            <a:tbl>
              <a:tblPr firstRow="1" firstCol="1" bandRow="1">
                <a:tableStyleId>{16D9F66E-5EB9-4882-86FB-DCBF35E3C3E4}</a:tableStyleId>
              </a:tblPr>
              <a:tblGrid>
                <a:gridCol w="1129200">
                  <a:extLst>
                    <a:ext uri="{9D8B030D-6E8A-4147-A177-3AD203B41FA5}">
                      <a16:colId xmlns="" xmlns:a16="http://schemas.microsoft.com/office/drawing/2014/main" val="20000"/>
                    </a:ext>
                  </a:extLst>
                </a:gridCol>
                <a:gridCol w="2139811">
                  <a:extLst>
                    <a:ext uri="{9D8B030D-6E8A-4147-A177-3AD203B41FA5}">
                      <a16:colId xmlns="" xmlns:a16="http://schemas.microsoft.com/office/drawing/2014/main" val="20001"/>
                    </a:ext>
                  </a:extLst>
                </a:gridCol>
                <a:gridCol w="2054858">
                  <a:extLst>
                    <a:ext uri="{9D8B030D-6E8A-4147-A177-3AD203B41FA5}">
                      <a16:colId xmlns="" xmlns:a16="http://schemas.microsoft.com/office/drawing/2014/main" val="20002"/>
                    </a:ext>
                  </a:extLst>
                </a:gridCol>
                <a:gridCol w="1369904">
                  <a:extLst>
                    <a:ext uri="{9D8B030D-6E8A-4147-A177-3AD203B41FA5}">
                      <a16:colId xmlns="" xmlns:a16="http://schemas.microsoft.com/office/drawing/2014/main" val="20003"/>
                    </a:ext>
                  </a:extLst>
                </a:gridCol>
                <a:gridCol w="2893788">
                  <a:extLst>
                    <a:ext uri="{9D8B030D-6E8A-4147-A177-3AD203B41FA5}">
                      <a16:colId xmlns="" xmlns:a16="http://schemas.microsoft.com/office/drawing/2014/main" val="4036321215"/>
                    </a:ext>
                  </a:extLst>
                </a:gridCol>
              </a:tblGrid>
              <a:tr h="226532">
                <a:tc gridSpan="5">
                  <a:txBody>
                    <a:bodyPr/>
                    <a:lstStyle/>
                    <a:p>
                      <a:pPr marL="0" marR="0" algn="ctr">
                        <a:spcBef>
                          <a:spcPts val="0"/>
                        </a:spcBef>
                        <a:spcAft>
                          <a:spcPts val="0"/>
                        </a:spcAft>
                      </a:pPr>
                      <a:r>
                        <a:rPr lang="en-US" sz="1200" b="1" dirty="0">
                          <a:effectLst/>
                          <a:latin typeface="Calibri"/>
                          <a:ea typeface="Calibri"/>
                          <a:cs typeface="Times New Roman"/>
                        </a:rPr>
                        <a:t>Summer (7 weeks) Proposers must select an option</a:t>
                      </a:r>
                    </a:p>
                  </a:txBody>
                  <a:tcPr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400" dirty="0">
                        <a:effectLst/>
                        <a:latin typeface="Calibri"/>
                        <a:ea typeface="Calibri"/>
                        <a:cs typeface="Times New Roman"/>
                      </a:endParaRPr>
                    </a:p>
                  </a:txBody>
                  <a:tcPr marL="68580" marR="68580" marT="0" marB="0">
                    <a:solidFill>
                      <a:schemeClr val="accent6">
                        <a:lumMod val="60000"/>
                        <a:lumOff val="40000"/>
                      </a:schemeClr>
                    </a:solidFill>
                  </a:tcPr>
                </a:tc>
                <a:tc hMerge="1">
                  <a:txBody>
                    <a:bodyPr/>
                    <a:lstStyle/>
                    <a:p>
                      <a:pPr marL="0" marR="0" algn="ctr">
                        <a:spcBef>
                          <a:spcPts val="0"/>
                        </a:spcBef>
                        <a:spcAft>
                          <a:spcPts val="0"/>
                        </a:spcAft>
                      </a:pPr>
                      <a:endParaRPr lang="en-US" sz="1200" dirty="0">
                        <a:effectLst/>
                        <a:latin typeface="Calibri"/>
                        <a:ea typeface="Calibri"/>
                        <a:cs typeface="Times New Roman"/>
                      </a:endParaRPr>
                    </a:p>
                  </a:txBody>
                  <a:tcPr marL="68580" marR="68580" marT="0" marB="0">
                    <a:solidFill>
                      <a:schemeClr val="accent6">
                        <a:lumMod val="60000"/>
                        <a:lumOff val="40000"/>
                      </a:schemeClr>
                    </a:solidFill>
                  </a:tcPr>
                </a:tc>
                <a:extLst>
                  <a:ext uri="{0D108BD9-81ED-4DB2-BD59-A6C34878D82A}">
                    <a16:rowId xmlns="" xmlns:a16="http://schemas.microsoft.com/office/drawing/2014/main" val="3889541669"/>
                  </a:ext>
                </a:extLst>
              </a:tr>
              <a:tr h="442061">
                <a:tc>
                  <a:txBody>
                    <a:bodyPr/>
                    <a:lstStyle/>
                    <a:p>
                      <a:pPr marL="0" marR="0" algn="ctr">
                        <a:spcBef>
                          <a:spcPts val="0"/>
                        </a:spcBef>
                        <a:spcAft>
                          <a:spcPts val="0"/>
                        </a:spcAft>
                      </a:pPr>
                      <a:endParaRPr lang="en-US" sz="1200"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Hours </a:t>
                      </a:r>
                    </a:p>
                    <a:p>
                      <a:pPr marL="0" marR="0" algn="ctr">
                        <a:spcBef>
                          <a:spcPts val="0"/>
                        </a:spcBef>
                        <a:spcAft>
                          <a:spcPts val="0"/>
                        </a:spcAft>
                      </a:pPr>
                      <a:r>
                        <a:rPr lang="en-US" sz="1400" b="1" dirty="0">
                          <a:effectLst/>
                          <a:latin typeface="Calibri"/>
                          <a:ea typeface="Calibri"/>
                          <a:cs typeface="Times New Roman"/>
                        </a:rPr>
                        <a:t>Per Week</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Operating Schedule</a:t>
                      </a:r>
                      <a:endParaRPr lang="en-US" sz="1200" b="1" dirty="0">
                        <a:effectLst/>
                        <a:latin typeface="Calibri"/>
                        <a:ea typeface="Calibri"/>
                        <a:cs typeface="Times New Roman"/>
                      </a:endParaRP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Total </a:t>
                      </a:r>
                    </a:p>
                    <a:p>
                      <a:pPr marL="0" marR="0" algn="ctr">
                        <a:spcBef>
                          <a:spcPts val="0"/>
                        </a:spcBef>
                        <a:spcAft>
                          <a:spcPts val="0"/>
                        </a:spcAft>
                      </a:pPr>
                      <a:r>
                        <a:rPr lang="en-US" sz="1400" b="1" dirty="0">
                          <a:effectLst/>
                          <a:latin typeface="Calibri"/>
                          <a:ea typeface="Calibri"/>
                          <a:cs typeface="Times New Roman"/>
                        </a:rPr>
                        <a:t>Summer</a:t>
                      </a:r>
                    </a:p>
                    <a:p>
                      <a:pPr marL="0" marR="0" algn="ctr">
                        <a:spcBef>
                          <a:spcPts val="0"/>
                        </a:spcBef>
                        <a:spcAft>
                          <a:spcPts val="0"/>
                        </a:spcAft>
                      </a:pPr>
                      <a:r>
                        <a:rPr lang="en-US" sz="1400" b="1" dirty="0">
                          <a:effectLst/>
                          <a:latin typeface="Calibri"/>
                          <a:ea typeface="Calibri"/>
                          <a:cs typeface="Times New Roman"/>
                        </a:rPr>
                        <a:t>Hours</a:t>
                      </a:r>
                    </a:p>
                  </a:txBody>
                  <a:tcPr marT="0" marB="0">
                    <a:solidFill>
                      <a:schemeClr val="accent6">
                        <a:lumMod val="60000"/>
                        <a:lumOff val="40000"/>
                      </a:schemeClr>
                    </a:solidFill>
                  </a:tcPr>
                </a:tc>
                <a:tc>
                  <a:txBody>
                    <a:bodyPr/>
                    <a:lstStyle/>
                    <a:p>
                      <a:pPr marL="0" marR="0" algn="ctr">
                        <a:spcBef>
                          <a:spcPts val="0"/>
                        </a:spcBef>
                        <a:spcAft>
                          <a:spcPts val="0"/>
                        </a:spcAft>
                      </a:pPr>
                      <a:r>
                        <a:rPr lang="en-US" sz="1400" b="1" dirty="0">
                          <a:effectLst/>
                          <a:latin typeface="Calibri"/>
                          <a:ea typeface="Calibri"/>
                          <a:cs typeface="Times New Roman"/>
                        </a:rPr>
                        <a:t>Minimum Enrollment Requirements</a:t>
                      </a:r>
                    </a:p>
                  </a:txBody>
                  <a:tcPr marT="0" marB="0">
                    <a:solidFill>
                      <a:schemeClr val="accent6">
                        <a:lumMod val="60000"/>
                        <a:lumOff val="40000"/>
                      </a:schemeClr>
                    </a:solidFill>
                  </a:tcPr>
                </a:tc>
                <a:extLst>
                  <a:ext uri="{0D108BD9-81ED-4DB2-BD59-A6C34878D82A}">
                    <a16:rowId xmlns="" xmlns:a16="http://schemas.microsoft.com/office/drawing/2014/main" val="10000"/>
                  </a:ext>
                </a:extLst>
              </a:tr>
              <a:tr h="442061">
                <a:tc>
                  <a:txBody>
                    <a:bodyPr/>
                    <a:lstStyle/>
                    <a:p>
                      <a:pPr marL="0" marR="0">
                        <a:spcBef>
                          <a:spcPts val="0"/>
                        </a:spcBef>
                        <a:spcAft>
                          <a:spcPts val="0"/>
                        </a:spcAft>
                      </a:pPr>
                      <a:r>
                        <a:rPr lang="en-US" sz="1400" b="0" dirty="0">
                          <a:effectLst/>
                          <a:latin typeface="Calibri"/>
                          <a:ea typeface="Calibri"/>
                          <a:cs typeface="Times New Roman"/>
                        </a:rPr>
                        <a:t>Option I </a:t>
                      </a:r>
                    </a:p>
                    <a:p>
                      <a:pPr marL="0" marR="0">
                        <a:spcBef>
                          <a:spcPts val="0"/>
                        </a:spcBef>
                        <a:spcAft>
                          <a:spcPts val="0"/>
                        </a:spcAft>
                      </a:pP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70 hrs.</a:t>
                      </a:r>
                    </a:p>
                    <a:p>
                      <a:pPr marL="0" marR="0">
                        <a:spcBef>
                          <a:spcPts val="0"/>
                        </a:spcBef>
                        <a:spcAft>
                          <a:spcPts val="0"/>
                        </a:spcAft>
                      </a:pPr>
                      <a:r>
                        <a:rPr lang="en-US" sz="1400" dirty="0">
                          <a:effectLst/>
                          <a:latin typeface="Calibri"/>
                          <a:ea typeface="Calibri"/>
                          <a:cs typeface="Times New Roman"/>
                        </a:rPr>
                        <a:t>Weekend 7 hrs.</a:t>
                      </a:r>
                    </a:p>
                    <a:p>
                      <a:pPr marL="0" marR="0">
                        <a:spcBef>
                          <a:spcPts val="0"/>
                        </a:spcBef>
                        <a:spcAft>
                          <a:spcPts val="0"/>
                        </a:spcAft>
                      </a:pPr>
                      <a:r>
                        <a:rPr lang="en-US" sz="1400" dirty="0">
                          <a:effectLst/>
                          <a:latin typeface="Calibri"/>
                          <a:ea typeface="Calibri"/>
                          <a:cs typeface="Times New Roman"/>
                        </a:rPr>
                        <a:t>Total: 77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8am – 10pm</a:t>
                      </a:r>
                    </a:p>
                    <a:p>
                      <a:pPr marL="0" marR="0" algn="ctr">
                        <a:spcBef>
                          <a:spcPts val="0"/>
                        </a:spcBef>
                        <a:spcAft>
                          <a:spcPts val="0"/>
                        </a:spcAft>
                      </a:pPr>
                      <a:r>
                        <a:rPr lang="en-US" sz="1400" dirty="0">
                          <a:effectLst/>
                          <a:latin typeface="Calibri"/>
                          <a:ea typeface="Calibri"/>
                          <a:cs typeface="Times New Roman"/>
                        </a:rPr>
                        <a:t>Sat or Sun 3pm-10pm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539</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175 participants</a:t>
                      </a:r>
                    </a:p>
                  </a:txBody>
                  <a:tcPr marT="0" marB="0" anchor="ctr"/>
                </a:tc>
                <a:extLst>
                  <a:ext uri="{0D108BD9-81ED-4DB2-BD59-A6C34878D82A}">
                    <a16:rowId xmlns="" xmlns:a16="http://schemas.microsoft.com/office/drawing/2014/main" val="10001"/>
                  </a:ext>
                </a:extLst>
              </a:tr>
              <a:tr h="507429">
                <a:tc>
                  <a:txBody>
                    <a:bodyPr/>
                    <a:lstStyle/>
                    <a:p>
                      <a:pPr marL="0" marR="0">
                        <a:spcBef>
                          <a:spcPts val="0"/>
                        </a:spcBef>
                        <a:spcAft>
                          <a:spcPts val="0"/>
                        </a:spcAft>
                      </a:pPr>
                      <a:r>
                        <a:rPr lang="en-US" sz="1400" b="0" dirty="0">
                          <a:effectLst/>
                          <a:latin typeface="Calibri"/>
                          <a:ea typeface="Calibri"/>
                          <a:cs typeface="Times New Roman"/>
                        </a:rPr>
                        <a:t>Option II</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64 hrs. per week</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Flexible</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448</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225 participants, including at least 50 youth under 22</a:t>
                      </a:r>
                    </a:p>
                  </a:txBody>
                  <a:tcPr marT="0" marB="0" anchor="ctr"/>
                </a:tc>
                <a:extLst>
                  <a:ext uri="{0D108BD9-81ED-4DB2-BD59-A6C34878D82A}">
                    <a16:rowId xmlns="" xmlns:a16="http://schemas.microsoft.com/office/drawing/2014/main" val="10002"/>
                  </a:ext>
                </a:extLst>
              </a:tr>
              <a:tr h="529231">
                <a:tc>
                  <a:txBody>
                    <a:bodyPr/>
                    <a:lstStyle/>
                    <a:p>
                      <a:pPr marL="0" marR="0">
                        <a:spcBef>
                          <a:spcPts val="0"/>
                        </a:spcBef>
                        <a:spcAft>
                          <a:spcPts val="0"/>
                        </a:spcAft>
                      </a:pPr>
                      <a:r>
                        <a:rPr lang="en-US" sz="1400" b="0" dirty="0">
                          <a:effectLst/>
                        </a:rPr>
                        <a:t>Option III </a:t>
                      </a:r>
                      <a:endParaRPr lang="en-US" sz="1200" b="0" dirty="0">
                        <a:effectLst/>
                        <a:latin typeface="Calibri"/>
                        <a:ea typeface="Calibri"/>
                        <a:cs typeface="Times New Roman"/>
                      </a:endParaRPr>
                    </a:p>
                  </a:txBody>
                  <a:tcPr marT="0" marB="0" anchor="ctr"/>
                </a:tc>
                <a:tc>
                  <a:txBody>
                    <a:bodyPr/>
                    <a:lstStyle/>
                    <a:p>
                      <a:pPr marL="0" marR="0">
                        <a:spcBef>
                          <a:spcPts val="0"/>
                        </a:spcBef>
                        <a:spcAft>
                          <a:spcPts val="0"/>
                        </a:spcAft>
                      </a:pPr>
                      <a:r>
                        <a:rPr lang="en-US" sz="1400" dirty="0">
                          <a:effectLst/>
                          <a:latin typeface="Calibri"/>
                          <a:ea typeface="Calibri"/>
                          <a:cs typeface="Times New Roman"/>
                        </a:rPr>
                        <a:t>Mon-Fri 50 hrs.</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rPr>
                        <a:t>8am – 6pm</a:t>
                      </a:r>
                      <a:endParaRPr lang="en-US" sz="1200" dirty="0">
                        <a:effectLst/>
                        <a:latin typeface="Calibri"/>
                        <a:ea typeface="Calibri"/>
                        <a:cs typeface="Times New Roman"/>
                      </a:endParaRP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350</a:t>
                      </a:r>
                    </a:p>
                  </a:txBody>
                  <a:tcPr marT="0" marB="0" anchor="ctr"/>
                </a:tc>
                <a:tc>
                  <a:txBody>
                    <a:bodyPr/>
                    <a:lstStyle/>
                    <a:p>
                      <a:pPr marL="0" marR="0" algn="ctr">
                        <a:spcBef>
                          <a:spcPts val="0"/>
                        </a:spcBef>
                        <a:spcAft>
                          <a:spcPts val="0"/>
                        </a:spcAft>
                      </a:pPr>
                      <a:r>
                        <a:rPr lang="en-US" sz="1400" dirty="0">
                          <a:effectLst/>
                          <a:latin typeface="Calibri"/>
                          <a:ea typeface="Calibri"/>
                          <a:cs typeface="Times New Roman"/>
                        </a:rPr>
                        <a:t>275 participants, including at least 100 youth under age 22</a:t>
                      </a:r>
                    </a:p>
                  </a:txBody>
                  <a:tcPr marT="0" marB="0" anchor="ctr"/>
                </a:tc>
                <a:extLst>
                  <a:ext uri="{0D108BD9-81ED-4DB2-BD59-A6C34878D82A}">
                    <a16:rowId xmlns="" xmlns:a16="http://schemas.microsoft.com/office/drawing/2014/main" val="10003"/>
                  </a:ext>
                </a:extLst>
              </a:tr>
            </a:tbl>
          </a:graphicData>
        </a:graphic>
      </p:graphicFrame>
      <p:sp>
        <p:nvSpPr>
          <p:cNvPr id="7" name="Rectangle 6"/>
          <p:cNvSpPr/>
          <p:nvPr/>
        </p:nvSpPr>
        <p:spPr>
          <a:xfrm>
            <a:off x="1477108" y="1460251"/>
            <a:ext cx="10081845" cy="923330"/>
          </a:xfrm>
          <a:prstGeom prst="rect">
            <a:avLst/>
          </a:prstGeom>
        </p:spPr>
        <p:txBody>
          <a:bodyPr wrap="square">
            <a:spAutoFit/>
          </a:bodyPr>
          <a:lstStyle/>
          <a:p>
            <a:r>
              <a:rPr lang="en-US" dirty="0">
                <a:solidFill>
                  <a:prstClr val="black"/>
                </a:solidFill>
              </a:rPr>
              <a:t>Proposers </a:t>
            </a:r>
            <a:r>
              <a:rPr lang="en-US" u="sng" dirty="0">
                <a:solidFill>
                  <a:prstClr val="black"/>
                </a:solidFill>
              </a:rPr>
              <a:t>must choose one </a:t>
            </a:r>
            <a:r>
              <a:rPr lang="en-US" dirty="0">
                <a:solidFill>
                  <a:prstClr val="black"/>
                </a:solidFill>
              </a:rPr>
              <a:t>of the three options set out below. Under all three options, the Beacon must offer a summer camp program for </a:t>
            </a:r>
            <a:r>
              <a:rPr lang="en-US" u="sng" dirty="0">
                <a:solidFill>
                  <a:prstClr val="black"/>
                </a:solidFill>
              </a:rPr>
              <a:t>at least some elementary grade </a:t>
            </a:r>
            <a:r>
              <a:rPr lang="en-US" dirty="0">
                <a:solidFill>
                  <a:prstClr val="black"/>
                </a:solidFill>
              </a:rPr>
              <a:t>students. </a:t>
            </a:r>
          </a:p>
        </p:txBody>
      </p:sp>
      <p:sp>
        <p:nvSpPr>
          <p:cNvPr id="10" name="TextBox 9"/>
          <p:cNvSpPr txBox="1"/>
          <p:nvPr/>
        </p:nvSpPr>
        <p:spPr>
          <a:xfrm>
            <a:off x="1477107" y="5111041"/>
            <a:ext cx="9683262" cy="1477328"/>
          </a:xfrm>
          <a:prstGeom prst="rect">
            <a:avLst/>
          </a:prstGeom>
          <a:noFill/>
        </p:spPr>
        <p:txBody>
          <a:bodyPr wrap="square" rtlCol="0">
            <a:spAutoFit/>
          </a:bodyPr>
          <a:lstStyle/>
          <a:p>
            <a:r>
              <a:rPr lang="en-US" dirty="0" smtClean="0">
                <a:solidFill>
                  <a:prstClr val="black"/>
                </a:solidFill>
              </a:rPr>
              <a:t>Note the following:</a:t>
            </a:r>
          </a:p>
          <a:p>
            <a:endParaRPr lang="en-US" dirty="0" smtClean="0">
              <a:solidFill>
                <a:prstClr val="black"/>
              </a:solidFill>
            </a:endParaRPr>
          </a:p>
          <a:p>
            <a:r>
              <a:rPr lang="en-US" dirty="0" smtClean="0">
                <a:solidFill>
                  <a:prstClr val="black"/>
                </a:solidFill>
              </a:rPr>
              <a:t>Option </a:t>
            </a:r>
            <a:r>
              <a:rPr lang="en-US" dirty="0">
                <a:solidFill>
                  <a:prstClr val="black"/>
                </a:solidFill>
              </a:rPr>
              <a:t>I: Enrollment contributes to annual minimum enrollment for the Beacon 1,200</a:t>
            </a:r>
          </a:p>
          <a:p>
            <a:r>
              <a:rPr lang="en-US" dirty="0">
                <a:solidFill>
                  <a:prstClr val="black"/>
                </a:solidFill>
              </a:rPr>
              <a:t>Option II: This would raise the annual minimum enrollment for the Beacon to 1,250</a:t>
            </a:r>
          </a:p>
          <a:p>
            <a:r>
              <a:rPr lang="en-US" dirty="0">
                <a:solidFill>
                  <a:prstClr val="black"/>
                </a:solidFill>
              </a:rPr>
              <a:t>Option III: This would raise the annual minimum enrollment for the Beacon to 1,300</a:t>
            </a:r>
          </a:p>
        </p:txBody>
      </p:sp>
    </p:spTree>
    <p:extLst>
      <p:ext uri="{BB962C8B-B14F-4D97-AF65-F5344CB8AC3E}">
        <p14:creationId xmlns:p14="http://schemas.microsoft.com/office/powerpoint/2010/main" val="2432502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25" y="518602"/>
            <a:ext cx="8911687" cy="1280890"/>
          </a:xfrm>
        </p:spPr>
        <p:txBody>
          <a:bodyPr/>
          <a:lstStyle/>
          <a:p>
            <a:r>
              <a:rPr lang="en-US" b="1" dirty="0" smtClean="0">
                <a:solidFill>
                  <a:srgbClr val="0070C0"/>
                </a:solidFill>
              </a:rPr>
              <a:t>Community Partnerships</a:t>
            </a:r>
            <a:endParaRPr lang="en-US" b="1" dirty="0">
              <a:solidFill>
                <a:srgbClr val="0070C0"/>
              </a:solidFill>
            </a:endParaRPr>
          </a:p>
        </p:txBody>
      </p:sp>
      <p:sp>
        <p:nvSpPr>
          <p:cNvPr id="3" name="Content Placeholder 2"/>
          <p:cNvSpPr>
            <a:spLocks noGrp="1"/>
          </p:cNvSpPr>
          <p:nvPr>
            <p:ph idx="1"/>
          </p:nvPr>
        </p:nvSpPr>
        <p:spPr>
          <a:xfrm>
            <a:off x="1693984" y="1699846"/>
            <a:ext cx="9431216" cy="4724400"/>
          </a:xfrm>
        </p:spPr>
        <p:txBody>
          <a:bodyPr>
            <a:noAutofit/>
          </a:bodyPr>
          <a:lstStyle/>
          <a:p>
            <a:pPr marL="0" indent="0">
              <a:buNone/>
            </a:pPr>
            <a:r>
              <a:rPr lang="en-US" sz="1700" dirty="0" smtClean="0"/>
              <a:t>It is anticipated that proposer has strong community connections and sound knowledge of services in the neighborhood.</a:t>
            </a:r>
          </a:p>
          <a:p>
            <a:pPr marL="0" indent="0">
              <a:buNone/>
            </a:pPr>
            <a:endParaRPr lang="en-US" sz="1700" dirty="0" smtClean="0"/>
          </a:p>
          <a:p>
            <a:r>
              <a:rPr lang="en-US" sz="1700" dirty="0" smtClean="0"/>
              <a:t>Contractor would have a minimum of three community partnerships.</a:t>
            </a:r>
          </a:p>
          <a:p>
            <a:r>
              <a:rPr lang="en-US" sz="1700" dirty="0" smtClean="0"/>
              <a:t>Community Partnership Agreements must be submitted along with the proposal.</a:t>
            </a:r>
          </a:p>
          <a:p>
            <a:r>
              <a:rPr lang="en-US" sz="1700" dirty="0" smtClean="0"/>
              <a:t>Each Beacon must have an Advisory Council that meets at least four times a year.</a:t>
            </a:r>
          </a:p>
          <a:p>
            <a:r>
              <a:rPr lang="en-US" sz="1700" dirty="0" smtClean="0"/>
              <a:t>To ensure that middle and high school-age youth have meaningful leadership opportunities, the Beacon would either ensure youth are adequately represented on the Advisory Council or establish a separate Youth Advisory Council.</a:t>
            </a:r>
          </a:p>
          <a:p>
            <a:pPr marL="0" indent="0">
              <a:buNone/>
            </a:pPr>
            <a:endParaRPr lang="en-US" sz="1700" dirty="0" smtClean="0"/>
          </a:p>
          <a:p>
            <a:pPr marL="0" indent="0">
              <a:buNone/>
            </a:pPr>
            <a:r>
              <a:rPr lang="en-US" sz="1700" b="1" dirty="0" smtClean="0"/>
              <a:t>Reminder</a:t>
            </a:r>
            <a:r>
              <a:rPr lang="en-US" sz="1700" dirty="0" smtClean="0"/>
              <a:t>:  Agreements must include description of services, type of services that will be provided and description of process for making referrals if the partnership involves referrals.</a:t>
            </a:r>
          </a:p>
          <a:p>
            <a:endParaRPr lang="en-US" sz="17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9408" y="0"/>
            <a:ext cx="3742592" cy="1871296"/>
          </a:xfrm>
          <a:prstGeom prst="rect">
            <a:avLst/>
          </a:prstGeom>
        </p:spPr>
      </p:pic>
    </p:spTree>
    <p:extLst>
      <p:ext uri="{BB962C8B-B14F-4D97-AF65-F5344CB8AC3E}">
        <p14:creationId xmlns:p14="http://schemas.microsoft.com/office/powerpoint/2010/main" val="178927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normAutofit fontScale="92500" lnSpcReduction="10000"/>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rgbClr val="0070C0"/>
                </a:solidFill>
                <a:latin typeface="Futura Bk"/>
              </a:rPr>
              <a:t>NYC Department of </a:t>
            </a:r>
            <a:r>
              <a:rPr lang="en-US" sz="2400" b="1" dirty="0" smtClean="0">
                <a:solidFill>
                  <a:srgbClr val="0070C0"/>
                </a:solidFill>
                <a:latin typeface="Futura Bk"/>
              </a:rPr>
              <a:t>Education</a:t>
            </a:r>
          </a:p>
          <a:p>
            <a:pPr marL="285750" indent="-285750">
              <a:spcBef>
                <a:spcPts val="0"/>
              </a:spcBef>
              <a:spcAft>
                <a:spcPts val="1000"/>
              </a:spcAft>
              <a:buFont typeface="Arial" panose="020B0604020202020204" pitchFamily="34" charset="0"/>
              <a:buChar char="•"/>
            </a:pPr>
            <a:r>
              <a:rPr lang="en-US" sz="2400" b="1" dirty="0">
                <a:solidFill>
                  <a:schemeClr val="tx1"/>
                </a:solidFill>
                <a:latin typeface="Futura Bk"/>
              </a:rPr>
              <a:t>NYC Administration for Children’s Services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Post </a:t>
            </a:r>
            <a:r>
              <a:rPr lang="en-US" sz="2400" b="1" dirty="0">
                <a:solidFill>
                  <a:schemeClr val="tx1"/>
                </a:solidFill>
                <a:latin typeface="Futura Bk"/>
              </a:rPr>
              <a:t>Award </a:t>
            </a:r>
            <a:r>
              <a:rPr lang="en-US" sz="2400" b="1" dirty="0" smtClean="0">
                <a:solidFill>
                  <a:schemeClr val="tx1"/>
                </a:solidFill>
                <a:latin typeface="Futura Bk"/>
              </a:rPr>
              <a:t>Requirements</a:t>
            </a: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Important Information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117954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35016" y="304802"/>
            <a:ext cx="9202615" cy="1055076"/>
          </a:xfrm>
        </p:spPr>
        <p:txBody>
          <a:bodyPr anchor="t">
            <a:normAutofit fontScale="90000"/>
          </a:bodyPr>
          <a:lstStyle/>
          <a:p>
            <a:pPr>
              <a:spcBef>
                <a:spcPct val="20000"/>
              </a:spcBef>
            </a:pPr>
            <a:r>
              <a:rPr lang="en-US" sz="3600" b="1" kern="1200" dirty="0" smtClean="0">
                <a:solidFill>
                  <a:srgbClr val="0070C0"/>
                </a:solidFill>
                <a:cs typeface="Arial" panose="020B0604020202020204" pitchFamily="34" charset="0"/>
              </a:rPr>
              <a:t>Office of Community Schools at the Department of Education </a:t>
            </a:r>
            <a:endParaRPr lang="en-US" sz="3600" b="1" kern="1200" dirty="0">
              <a:solidFill>
                <a:srgbClr val="0070C0"/>
              </a:solidFill>
              <a:cs typeface="Arial" panose="020B0604020202020204" pitchFamily="34" charset="0"/>
            </a:endParaRPr>
          </a:p>
        </p:txBody>
      </p:sp>
      <p:sp>
        <p:nvSpPr>
          <p:cNvPr id="6147" name="Content Placeholder 2"/>
          <p:cNvSpPr>
            <a:spLocks noGrp="1"/>
          </p:cNvSpPr>
          <p:nvPr>
            <p:ph idx="1"/>
          </p:nvPr>
        </p:nvSpPr>
        <p:spPr>
          <a:xfrm>
            <a:off x="1887414" y="1940119"/>
            <a:ext cx="9873269" cy="2584989"/>
          </a:xfrm>
        </p:spPr>
        <p:txBody>
          <a:bodyPr>
            <a:noAutofit/>
          </a:bodyPr>
          <a:lstStyle/>
          <a:p>
            <a:pPr marL="0" indent="0">
              <a:buNone/>
            </a:pPr>
            <a:r>
              <a:rPr lang="en-US" sz="2800" dirty="0">
                <a:solidFill>
                  <a:schemeClr val="tx1"/>
                </a:solidFill>
              </a:rPr>
              <a:t>The</a:t>
            </a:r>
            <a:r>
              <a:rPr lang="en-US" sz="2800" kern="1200" dirty="0">
                <a:solidFill>
                  <a:schemeClr val="tx1"/>
                </a:solidFill>
                <a:latin typeface="Arial" panose="020B0604020202020204" pitchFamily="34" charset="0"/>
                <a:cs typeface="Arial" panose="020B0604020202020204" pitchFamily="34" charset="0"/>
              </a:rPr>
              <a:t> </a:t>
            </a:r>
            <a:r>
              <a:rPr lang="en-US" sz="2800" dirty="0">
                <a:solidFill>
                  <a:schemeClr val="tx1"/>
                </a:solidFill>
              </a:rPr>
              <a:t>Office of Community Schools supports schools to work with Community Based Organizations (CBOs)  to become places where children have </a:t>
            </a:r>
            <a:r>
              <a:rPr lang="en-US" sz="2800" b="1" kern="1200" dirty="0">
                <a:solidFill>
                  <a:srgbClr val="E46C0A"/>
                </a:solidFill>
                <a:latin typeface="Arial" panose="020B0604020202020204" pitchFamily="34" charset="0"/>
                <a:cs typeface="Arial" panose="020B0604020202020204" pitchFamily="34" charset="0"/>
              </a:rPr>
              <a:t>opportunities to learn</a:t>
            </a:r>
            <a:r>
              <a:rPr lang="en-US" sz="2800" kern="1200" dirty="0">
                <a:solidFill>
                  <a:srgbClr val="00447D"/>
                </a:solidFill>
                <a:latin typeface="Arial" panose="020B0604020202020204" pitchFamily="34" charset="0"/>
                <a:cs typeface="Arial" panose="020B0604020202020204" pitchFamily="34" charset="0"/>
              </a:rPr>
              <a:t>,</a:t>
            </a:r>
            <a:r>
              <a:rPr lang="en-US" sz="2800" b="1"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gain skills</a:t>
            </a:r>
            <a:r>
              <a:rPr lang="en-US" sz="2800" kern="1200" dirty="0">
                <a:solidFill>
                  <a:srgbClr val="00447D"/>
                </a:solidFill>
                <a:latin typeface="Arial" panose="020B0604020202020204" pitchFamily="34" charset="0"/>
                <a:cs typeface="Arial" panose="020B0604020202020204" pitchFamily="34" charset="0"/>
              </a:rPr>
              <a:t>,</a:t>
            </a:r>
            <a:r>
              <a:rPr lang="en-US" sz="2800" kern="1200" dirty="0">
                <a:solidFill>
                  <a:srgbClr val="FF9934"/>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create joy </a:t>
            </a:r>
            <a:r>
              <a:rPr lang="en-US" sz="2800" dirty="0">
                <a:solidFill>
                  <a:schemeClr val="tx1"/>
                </a:solidFill>
              </a:rPr>
              <a:t>and have experiences that</a:t>
            </a:r>
            <a:r>
              <a:rPr lang="en-US" sz="2800" kern="1200" dirty="0">
                <a:solidFill>
                  <a:schemeClr val="tx1"/>
                </a:solidFill>
                <a:latin typeface="Arial" panose="020B0604020202020204" pitchFamily="34" charset="0"/>
                <a:cs typeface="Arial" panose="020B0604020202020204" pitchFamily="34" charset="0"/>
              </a:rPr>
              <a:t> </a:t>
            </a:r>
            <a:r>
              <a:rPr lang="en-US" sz="2800" b="1" kern="1200" dirty="0">
                <a:solidFill>
                  <a:srgbClr val="E46C0A"/>
                </a:solidFill>
                <a:latin typeface="Arial" panose="020B0604020202020204" pitchFamily="34" charset="0"/>
                <a:cs typeface="Arial" panose="020B0604020202020204" pitchFamily="34" charset="0"/>
              </a:rPr>
              <a:t>ignite curiosity </a:t>
            </a:r>
            <a:r>
              <a:rPr lang="en-US" sz="2800" dirty="0">
                <a:solidFill>
                  <a:schemeClr val="tx1"/>
                </a:solidFill>
              </a:rPr>
              <a:t>and allow children to discover their </a:t>
            </a:r>
            <a:r>
              <a:rPr lang="en-US" sz="2800" b="1" kern="1200" dirty="0">
                <a:solidFill>
                  <a:srgbClr val="E46C0A"/>
                </a:solidFill>
                <a:latin typeface="Arial" panose="020B0604020202020204" pitchFamily="34" charset="0"/>
                <a:cs typeface="Arial" panose="020B0604020202020204" pitchFamily="34" charset="0"/>
              </a:rPr>
              <a:t>passions and talents</a:t>
            </a:r>
            <a:r>
              <a:rPr lang="en-US" sz="2800" dirty="0">
                <a:solidFill>
                  <a:srgbClr val="542804"/>
                </a:solidFill>
              </a:rPr>
              <a:t>.  </a:t>
            </a:r>
            <a:endParaRPr lang="en-US" sz="2800" dirty="0" smtClean="0">
              <a:solidFill>
                <a:srgbClr val="542804"/>
              </a:solidFill>
            </a:endParaRPr>
          </a:p>
          <a:p>
            <a:pPr marL="0" indent="0"/>
            <a:endParaRPr lang="en-US" sz="1050" dirty="0">
              <a:solidFill>
                <a:srgbClr val="542804"/>
              </a:solidFill>
            </a:endParaRPr>
          </a:p>
          <a:p>
            <a:pPr indent="0"/>
            <a:endParaRPr lang="en-US" sz="2800" dirty="0">
              <a:solidFill>
                <a:srgbClr val="542804"/>
              </a:solidFill>
            </a:endParaRPr>
          </a:p>
          <a:p>
            <a:pPr marL="0" indent="0" algn="r">
              <a:lnSpc>
                <a:spcPct val="90000"/>
              </a:lnSpc>
              <a:buNone/>
              <a:defRPr/>
            </a:pPr>
            <a:endParaRPr lang="en-US" sz="2800" b="1" dirty="0" smtClean="0">
              <a:solidFill>
                <a:srgbClr val="1458A0"/>
              </a:solidFill>
              <a:latin typeface="Calibri" pitchFamily="34" charset="0"/>
              <a:ea typeface="ＭＳ Ｐゴシック" pitchFamily="48" charset="-128"/>
            </a:endParaRPr>
          </a:p>
          <a:p>
            <a:pPr marL="0" indent="0" algn="r">
              <a:lnSpc>
                <a:spcPct val="90000"/>
              </a:lnSpc>
              <a:buNone/>
              <a:defRPr/>
            </a:pPr>
            <a:endParaRPr lang="en-US" sz="2800" b="1" dirty="0" smtClean="0">
              <a:solidFill>
                <a:srgbClr val="1458A0"/>
              </a:solidFill>
              <a:latin typeface="Calibri" pitchFamily="34" charset="0"/>
              <a:ea typeface="ＭＳ Ｐゴシック" pitchFamily="48" charset="-128"/>
            </a:endParaRPr>
          </a:p>
        </p:txBody>
      </p:sp>
      <p:sp>
        <p:nvSpPr>
          <p:cNvPr id="4" name="Shape 164"/>
          <p:cNvSpPr txBox="1">
            <a:spLocks noGrp="1"/>
          </p:cNvSpPr>
          <p:nvPr>
            <p:ph type="sldNum" sz="quarter" idx="12"/>
          </p:nvPr>
        </p:nvSpPr>
        <p:spPr>
          <a:xfrm>
            <a:off x="10720918" y="6453187"/>
            <a:ext cx="1320799" cy="22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Arial"/>
                <a:ea typeface="Arial"/>
                <a:cs typeface="Arial"/>
                <a:sym typeface="Arial"/>
              </a:rPr>
              <a:t>26</a:t>
            </a:fld>
            <a:endParaRPr lang="en-US" sz="1200" b="1" i="0" u="none" strike="noStrike" cap="none" baseline="0">
              <a:solidFill>
                <a:schemeClr val="lt1"/>
              </a:solidFill>
              <a:latin typeface="Arial"/>
              <a:ea typeface="Arial"/>
              <a:cs typeface="Arial"/>
              <a:sym typeface="Aria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 r="-5469" b="33800"/>
          <a:stretch/>
        </p:blipFill>
        <p:spPr>
          <a:xfrm>
            <a:off x="8669216" y="6191627"/>
            <a:ext cx="3634226" cy="651066"/>
          </a:xfrm>
          <a:prstGeom prst="rect">
            <a:avLst/>
          </a:prstGeom>
        </p:spPr>
      </p:pic>
    </p:spTree>
    <p:extLst>
      <p:ext uri="{BB962C8B-B14F-4D97-AF65-F5344CB8AC3E}">
        <p14:creationId xmlns:p14="http://schemas.microsoft.com/office/powerpoint/2010/main" val="33468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33" y="459987"/>
            <a:ext cx="8911687" cy="1280890"/>
          </a:xfrm>
        </p:spPr>
        <p:txBody>
          <a:bodyPr/>
          <a:lstStyle/>
          <a:p>
            <a:r>
              <a:rPr lang="en-US" b="1" dirty="0" smtClean="0">
                <a:solidFill>
                  <a:srgbClr val="0070C0"/>
                </a:solidFill>
              </a:rPr>
              <a:t>Community Partnership: </a:t>
            </a:r>
            <a:br>
              <a:rPr lang="en-US" b="1" dirty="0" smtClean="0">
                <a:solidFill>
                  <a:srgbClr val="0070C0"/>
                </a:solidFill>
              </a:rPr>
            </a:br>
            <a:r>
              <a:rPr lang="en-US" i="1" dirty="0" smtClean="0">
                <a:solidFill>
                  <a:srgbClr val="0070C0"/>
                </a:solidFill>
              </a:rPr>
              <a:t>School/CBO</a:t>
            </a:r>
            <a:endParaRPr lang="en-US" i="1" dirty="0">
              <a:solidFill>
                <a:srgbClr val="0070C0"/>
              </a:solidFill>
            </a:endParaRPr>
          </a:p>
        </p:txBody>
      </p:sp>
      <p:sp>
        <p:nvSpPr>
          <p:cNvPr id="3" name="Content Placeholder 2"/>
          <p:cNvSpPr>
            <a:spLocks noGrp="1"/>
          </p:cNvSpPr>
          <p:nvPr>
            <p:ph idx="1"/>
          </p:nvPr>
        </p:nvSpPr>
        <p:spPr>
          <a:xfrm>
            <a:off x="1721704" y="1723292"/>
            <a:ext cx="9462111" cy="4806462"/>
          </a:xfrm>
        </p:spPr>
        <p:txBody>
          <a:bodyPr>
            <a:normAutofit fontScale="85000" lnSpcReduction="20000"/>
          </a:bodyPr>
          <a:lstStyle/>
          <a:p>
            <a:pPr marL="0" indent="0">
              <a:buNone/>
            </a:pPr>
            <a:r>
              <a:rPr lang="en-US" dirty="0" smtClean="0"/>
              <a:t>A </a:t>
            </a:r>
            <a:r>
              <a:rPr lang="en-US" dirty="0"/>
              <a:t>positive and productive relationship between the Beacon and its host schools is fundamental to program success.</a:t>
            </a:r>
          </a:p>
          <a:p>
            <a:pPr>
              <a:buFont typeface="+mj-lt"/>
              <a:buAutoNum type="arabicPeriod"/>
            </a:pPr>
            <a:r>
              <a:rPr lang="en-US" b="1" dirty="0">
                <a:solidFill>
                  <a:srgbClr val="0070C0"/>
                </a:solidFill>
              </a:rPr>
              <a:t>School Partnership Agreement (SPA) </a:t>
            </a:r>
            <a:r>
              <a:rPr lang="en-US" dirty="0"/>
              <a:t>is a minimum requirement for the RFP. </a:t>
            </a:r>
          </a:p>
          <a:p>
            <a:pPr>
              <a:buFont typeface="+mj-lt"/>
              <a:buAutoNum type="arabicPeriod"/>
            </a:pPr>
            <a:r>
              <a:rPr lang="en-US" dirty="0" smtClean="0"/>
              <a:t>Principals will need </a:t>
            </a:r>
            <a:r>
              <a:rPr lang="en-US" dirty="0"/>
              <a:t>to sign off </a:t>
            </a:r>
            <a:r>
              <a:rPr lang="en-US" dirty="0" smtClean="0"/>
              <a:t>on </a:t>
            </a:r>
            <a:r>
              <a:rPr lang="en-US" dirty="0"/>
              <a:t>a </a:t>
            </a:r>
            <a:r>
              <a:rPr lang="en-US" b="1" u="sng" dirty="0">
                <a:solidFill>
                  <a:srgbClr val="0070C0"/>
                </a:solidFill>
              </a:rPr>
              <a:t>School Partnership Agreement </a:t>
            </a:r>
            <a:r>
              <a:rPr lang="en-US" dirty="0"/>
              <a:t>(SPA) and proposals will not be considered without the principal’s signature. </a:t>
            </a:r>
            <a:r>
              <a:rPr lang="en-US" dirty="0" smtClean="0"/>
              <a:t>Principal’s have the option of signing </a:t>
            </a:r>
            <a:r>
              <a:rPr lang="en-US" u="sng" dirty="0"/>
              <a:t>multiple SPAs </a:t>
            </a:r>
            <a:r>
              <a:rPr lang="en-US" dirty="0"/>
              <a:t>– each of the proposals will be </a:t>
            </a:r>
            <a:r>
              <a:rPr lang="en-US" dirty="0" smtClean="0"/>
              <a:t>considered. The proposal </a:t>
            </a:r>
            <a:r>
              <a:rPr lang="en-US" dirty="0"/>
              <a:t>with the highest score will be awarded a Beacon contract</a:t>
            </a:r>
            <a:r>
              <a:rPr lang="en-US" dirty="0" smtClean="0"/>
              <a:t>. </a:t>
            </a:r>
          </a:p>
          <a:p>
            <a:pPr>
              <a:buFont typeface="+mj-lt"/>
              <a:buAutoNum type="arabicPeriod"/>
            </a:pPr>
            <a:r>
              <a:rPr lang="en-US" dirty="0"/>
              <a:t>The Office of Community Schools has worked with DYCD to prioritize and strengthen relationships in this new RFP – for instance, the host school Principal </a:t>
            </a:r>
            <a:r>
              <a:rPr lang="en-US" dirty="0" smtClean="0"/>
              <a:t>and CBO leadership will be expected to work collaboratively in defining and establishing Beacon Director expectations including but not limited to being part of the hiring process. Additional items include but are not limited to:  </a:t>
            </a:r>
            <a:endParaRPr lang="en-US" dirty="0"/>
          </a:p>
          <a:p>
            <a:pPr lvl="1"/>
            <a:r>
              <a:rPr lang="en-US" dirty="0" smtClean="0"/>
              <a:t>Principal identifying a liaison from his/her staff to facilitate ongoing communication.</a:t>
            </a:r>
          </a:p>
          <a:p>
            <a:pPr lvl="1"/>
            <a:r>
              <a:rPr lang="en-US" dirty="0" smtClean="0"/>
              <a:t>Beacon Director being part of school governance structure.</a:t>
            </a:r>
          </a:p>
          <a:p>
            <a:pPr lvl="1"/>
            <a:r>
              <a:rPr lang="en-US" dirty="0" smtClean="0"/>
              <a:t>Established regularly scheduled meetings with Principal or designee.</a:t>
            </a:r>
          </a:p>
          <a:p>
            <a:pPr lvl="1"/>
            <a:r>
              <a:rPr lang="en-US" dirty="0" smtClean="0"/>
              <a:t>Identifying allocated space including but not limited to classrooms and resources.</a:t>
            </a:r>
          </a:p>
          <a:p>
            <a:pPr lvl="1"/>
            <a:endParaRPr lang="en-US" dirty="0"/>
          </a:p>
          <a:p>
            <a:pPr marL="0" indent="0">
              <a:buNone/>
            </a:pPr>
            <a:r>
              <a:rPr lang="en-US" b="1" u="sng" dirty="0" smtClean="0"/>
              <a:t>Note</a:t>
            </a:r>
            <a:r>
              <a:rPr lang="en-US" dirty="0" smtClean="0"/>
              <a:t>: The partnership between the proposed provider and the school/community must be clearly described and demonstrated in the proposal.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9912" y="128953"/>
            <a:ext cx="2212896" cy="1969477"/>
          </a:xfrm>
          <a:prstGeom prst="rect">
            <a:avLst/>
          </a:prstGeom>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1628" y="6205536"/>
            <a:ext cx="36401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11567" y="257909"/>
            <a:ext cx="10248575" cy="1066799"/>
          </a:xfrm>
        </p:spPr>
        <p:txBody>
          <a:bodyPr anchor="t">
            <a:noAutofit/>
          </a:bodyPr>
          <a:lstStyle/>
          <a:p>
            <a:pPr>
              <a:spcBef>
                <a:spcPct val="20000"/>
              </a:spcBef>
            </a:pPr>
            <a:r>
              <a:rPr lang="en-US" b="1" kern="1200" dirty="0" smtClean="0">
                <a:solidFill>
                  <a:srgbClr val="0070C0"/>
                </a:solidFill>
                <a:cs typeface="Arial" panose="020B0604020202020204" pitchFamily="34" charset="0"/>
              </a:rPr>
              <a:t>Principles for Effective School / CBO Partnerships</a:t>
            </a:r>
            <a:endParaRPr lang="en-US" b="1" i="1" kern="1200" dirty="0">
              <a:solidFill>
                <a:srgbClr val="0070C0"/>
              </a:solidFill>
              <a:cs typeface="Arial" panose="020B0604020202020204" pitchFamily="34" charset="0"/>
            </a:endParaRPr>
          </a:p>
        </p:txBody>
      </p:sp>
      <p:sp>
        <p:nvSpPr>
          <p:cNvPr id="6147" name="Content Placeholder 2"/>
          <p:cNvSpPr>
            <a:spLocks noGrp="1"/>
          </p:cNvSpPr>
          <p:nvPr>
            <p:ph idx="1"/>
          </p:nvPr>
        </p:nvSpPr>
        <p:spPr>
          <a:xfrm>
            <a:off x="1811374" y="1472673"/>
            <a:ext cx="9935150" cy="4975849"/>
          </a:xfrm>
        </p:spPr>
        <p:txBody>
          <a:bodyPr>
            <a:normAutofit/>
          </a:bodyPr>
          <a:lstStyle/>
          <a:p>
            <a:pPr marL="0" indent="0">
              <a:buNone/>
            </a:pPr>
            <a:r>
              <a:rPr lang="en-US" b="1" dirty="0">
                <a:solidFill>
                  <a:srgbClr val="E46C0A"/>
                </a:solidFill>
              </a:rPr>
              <a:t>Planning</a:t>
            </a:r>
          </a:p>
          <a:p>
            <a:r>
              <a:rPr lang="en-US" sz="1600" dirty="0">
                <a:solidFill>
                  <a:schemeClr val="tx1"/>
                </a:solidFill>
              </a:rPr>
              <a:t>Plan collaboratively from the </a:t>
            </a:r>
            <a:r>
              <a:rPr lang="en-US" sz="1600" dirty="0" smtClean="0">
                <a:solidFill>
                  <a:schemeClr val="tx1"/>
                </a:solidFill>
              </a:rPr>
              <a:t>start</a:t>
            </a:r>
            <a:endParaRPr lang="en-US" sz="1600" dirty="0">
              <a:solidFill>
                <a:schemeClr val="tx1"/>
              </a:solidFill>
            </a:endParaRPr>
          </a:p>
          <a:p>
            <a:r>
              <a:rPr lang="en-US" sz="1600" dirty="0">
                <a:solidFill>
                  <a:schemeClr val="tx1"/>
                </a:solidFill>
              </a:rPr>
              <a:t>Gather key stakeholders </a:t>
            </a:r>
            <a:r>
              <a:rPr lang="en-US" sz="1600" dirty="0" smtClean="0">
                <a:solidFill>
                  <a:schemeClr val="tx1"/>
                </a:solidFill>
              </a:rPr>
              <a:t>(parents</a:t>
            </a:r>
            <a:r>
              <a:rPr lang="en-US" sz="1600" dirty="0">
                <a:solidFill>
                  <a:schemeClr val="tx1"/>
                </a:solidFill>
              </a:rPr>
              <a:t>, community members, school </a:t>
            </a:r>
            <a:r>
              <a:rPr lang="en-US" sz="1600" dirty="0" smtClean="0">
                <a:solidFill>
                  <a:schemeClr val="tx1"/>
                </a:solidFill>
              </a:rPr>
              <a:t>leadership </a:t>
            </a:r>
            <a:r>
              <a:rPr lang="en-US" sz="1600" dirty="0">
                <a:solidFill>
                  <a:schemeClr val="tx1"/>
                </a:solidFill>
              </a:rPr>
              <a:t>team, </a:t>
            </a:r>
            <a:r>
              <a:rPr lang="en-US" sz="1600" dirty="0" smtClean="0">
                <a:solidFill>
                  <a:schemeClr val="tx1"/>
                </a:solidFill>
              </a:rPr>
              <a:t>participants, etc.) to develop </a:t>
            </a:r>
            <a:r>
              <a:rPr lang="en-US" sz="1600" dirty="0">
                <a:solidFill>
                  <a:schemeClr val="tx1"/>
                </a:solidFill>
              </a:rPr>
              <a:t>and clarify the program </a:t>
            </a:r>
            <a:r>
              <a:rPr lang="en-US" sz="1600" dirty="0" smtClean="0">
                <a:solidFill>
                  <a:schemeClr val="tx1"/>
                </a:solidFill>
              </a:rPr>
              <a:t>vision </a:t>
            </a:r>
          </a:p>
          <a:p>
            <a:r>
              <a:rPr lang="en-US" sz="1600" dirty="0" smtClean="0">
                <a:solidFill>
                  <a:schemeClr val="tx1"/>
                </a:solidFill>
              </a:rPr>
              <a:t>Involve </a:t>
            </a:r>
            <a:r>
              <a:rPr lang="en-US" sz="1600" dirty="0">
                <a:solidFill>
                  <a:schemeClr val="tx1"/>
                </a:solidFill>
              </a:rPr>
              <a:t>the school principal in the selection of the Beacon </a:t>
            </a:r>
            <a:r>
              <a:rPr lang="en-US" sz="1600" dirty="0" smtClean="0">
                <a:solidFill>
                  <a:schemeClr val="tx1"/>
                </a:solidFill>
              </a:rPr>
              <a:t>Director</a:t>
            </a:r>
            <a:endParaRPr lang="en-US" sz="1600" dirty="0">
              <a:solidFill>
                <a:schemeClr val="tx1"/>
              </a:solidFill>
            </a:endParaRPr>
          </a:p>
          <a:p>
            <a:r>
              <a:rPr lang="en-US" sz="1600" dirty="0">
                <a:solidFill>
                  <a:schemeClr val="tx1"/>
                </a:solidFill>
              </a:rPr>
              <a:t>Clarify roles and responsibilities of both school and CBO </a:t>
            </a:r>
            <a:r>
              <a:rPr lang="en-US" sz="1600" dirty="0" smtClean="0">
                <a:solidFill>
                  <a:schemeClr val="tx1"/>
                </a:solidFill>
              </a:rPr>
              <a:t>staff</a:t>
            </a:r>
            <a:endParaRPr lang="en-US" sz="1600" dirty="0">
              <a:solidFill>
                <a:schemeClr val="tx1"/>
              </a:solidFill>
            </a:endParaRPr>
          </a:p>
          <a:p>
            <a:pPr marL="0" indent="0">
              <a:buNone/>
            </a:pPr>
            <a:r>
              <a:rPr lang="en-US" b="1" dirty="0">
                <a:solidFill>
                  <a:schemeClr val="tx1"/>
                </a:solidFill>
              </a:rPr>
              <a:t> </a:t>
            </a:r>
            <a:r>
              <a:rPr lang="en-US" b="1" dirty="0">
                <a:solidFill>
                  <a:srgbClr val="E46C0A"/>
                </a:solidFill>
              </a:rPr>
              <a:t>Programming</a:t>
            </a:r>
          </a:p>
          <a:p>
            <a:r>
              <a:rPr lang="en-US" sz="1600" dirty="0">
                <a:solidFill>
                  <a:schemeClr val="tx1"/>
                </a:solidFill>
              </a:rPr>
              <a:t>Set ground rules</a:t>
            </a:r>
          </a:p>
          <a:p>
            <a:r>
              <a:rPr lang="en-US" sz="1600" dirty="0">
                <a:solidFill>
                  <a:schemeClr val="tx1"/>
                </a:solidFill>
              </a:rPr>
              <a:t>Start small and build gradually</a:t>
            </a:r>
          </a:p>
          <a:p>
            <a:r>
              <a:rPr lang="en-US" sz="1600" dirty="0">
                <a:solidFill>
                  <a:schemeClr val="tx1"/>
                </a:solidFill>
              </a:rPr>
              <a:t>Share decision-making</a:t>
            </a:r>
          </a:p>
          <a:p>
            <a:r>
              <a:rPr lang="en-US" sz="1600" dirty="0">
                <a:solidFill>
                  <a:schemeClr val="tx1"/>
                </a:solidFill>
              </a:rPr>
              <a:t>Prepare team members to work together</a:t>
            </a:r>
          </a:p>
          <a:p>
            <a:r>
              <a:rPr lang="en-US" sz="1600" dirty="0">
                <a:solidFill>
                  <a:schemeClr val="tx1"/>
                </a:solidFill>
              </a:rPr>
              <a:t>Make adjustments to the program as needed and keep lines of communication open with all stakeholders </a:t>
            </a:r>
          </a:p>
          <a:p>
            <a:pPr marL="285750" indent="-285750">
              <a:buFont typeface="Arial" panose="020B0604020202020204" pitchFamily="34" charset="0"/>
              <a:buChar char="•"/>
            </a:pPr>
            <a:endParaRPr lang="en-US" sz="2000" dirty="0" smtClean="0">
              <a:solidFill>
                <a:schemeClr val="tx1"/>
              </a:solidFill>
            </a:endParaRPr>
          </a:p>
          <a:p>
            <a:pPr marL="628650" indent="-285750">
              <a:buFont typeface="Arial" panose="020B0604020202020204" pitchFamily="34" charset="0"/>
              <a:buChar char="•"/>
            </a:pPr>
            <a:endParaRPr lang="en-US" sz="2000" b="1" dirty="0" smtClean="0"/>
          </a:p>
          <a:p>
            <a:pPr marL="285750" indent="-285750" algn="r">
              <a:lnSpc>
                <a:spcPct val="90000"/>
              </a:lnSpc>
              <a:buFont typeface="Arial" panose="020B0604020202020204" pitchFamily="34" charset="0"/>
              <a:buChar char="•"/>
              <a:defRPr/>
            </a:pPr>
            <a:endParaRPr lang="en-US" sz="2000" b="1" dirty="0" smtClean="0">
              <a:solidFill>
                <a:srgbClr val="1458A0"/>
              </a:solidFill>
              <a:latin typeface="Calibri" pitchFamily="34" charset="0"/>
              <a:ea typeface="ＭＳ Ｐゴシック" pitchFamily="48" charset="-128"/>
            </a:endParaRPr>
          </a:p>
          <a:p>
            <a:pPr marL="285750" indent="-285750" algn="r">
              <a:lnSpc>
                <a:spcPct val="90000"/>
              </a:lnSpc>
              <a:buFont typeface="Arial" panose="020B0604020202020204" pitchFamily="34" charset="0"/>
              <a:buChar char="•"/>
              <a:defRPr/>
            </a:pPr>
            <a:endParaRPr lang="en-US" sz="2000" b="1" dirty="0" smtClean="0">
              <a:solidFill>
                <a:srgbClr val="1458A0"/>
              </a:solidFill>
              <a:latin typeface="Calibri" pitchFamily="34" charset="0"/>
              <a:ea typeface="ＭＳ Ｐゴシック" pitchFamily="48" charset="-128"/>
            </a:endParaRPr>
          </a:p>
        </p:txBody>
      </p:sp>
      <p:sp>
        <p:nvSpPr>
          <p:cNvPr id="4" name="Shape 164"/>
          <p:cNvSpPr txBox="1">
            <a:spLocks noGrp="1"/>
          </p:cNvSpPr>
          <p:nvPr>
            <p:ph type="sldNum" sz="quarter" idx="12"/>
          </p:nvPr>
        </p:nvSpPr>
        <p:spPr>
          <a:xfrm>
            <a:off x="10720918" y="6453187"/>
            <a:ext cx="1320799" cy="2286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en-US" sz="1200" b="1" i="0" u="none" strike="noStrike" cap="none" baseline="0">
                <a:solidFill>
                  <a:schemeClr val="lt1"/>
                </a:solidFill>
                <a:latin typeface="Arial"/>
                <a:ea typeface="Arial"/>
                <a:cs typeface="Arial"/>
                <a:sym typeface="Arial"/>
              </a:rPr>
              <a:t>28</a:t>
            </a:fld>
            <a:endParaRPr lang="en-US" sz="1200" b="1" i="0" u="none" strike="noStrike" cap="none" baseline="0">
              <a:solidFill>
                <a:schemeClr val="lt1"/>
              </a:solidFill>
              <a:latin typeface="Arial"/>
              <a:ea typeface="Arial"/>
              <a:cs typeface="Arial"/>
              <a:sym typeface="Aria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460" y="6205537"/>
            <a:ext cx="36401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471982" y="1858108"/>
            <a:ext cx="8915399" cy="2262781"/>
          </a:xfrm>
        </p:spPr>
        <p:txBody>
          <a:bodyPr/>
          <a:lstStyle/>
          <a:p>
            <a:r>
              <a:rPr lang="en-US" dirty="0" smtClean="0"/>
              <a:t>ACS Beacon Prevention</a:t>
            </a:r>
            <a:endParaRPr lang="en-US" dirty="0"/>
          </a:p>
        </p:txBody>
      </p:sp>
      <p:sp>
        <p:nvSpPr>
          <p:cNvPr id="5" name="Subtitle 4"/>
          <p:cNvSpPr>
            <a:spLocks noGrp="1"/>
          </p:cNvSpPr>
          <p:nvPr>
            <p:ph type="subTitle" idx="1"/>
          </p:nvPr>
        </p:nvSpPr>
        <p:spPr>
          <a:xfrm>
            <a:off x="2471982" y="4120887"/>
            <a:ext cx="8915399" cy="1126283"/>
          </a:xfrm>
        </p:spPr>
        <p:txBody>
          <a:bodyPr/>
          <a:lstStyle/>
          <a:p>
            <a:r>
              <a:rPr lang="en-US" dirty="0" smtClean="0"/>
              <a:t>NYC Administration for Children’s Services</a:t>
            </a:r>
          </a:p>
          <a:p>
            <a:r>
              <a:rPr lang="en-US" dirty="0" smtClean="0"/>
              <a:t>Division of Prevention Services |  Dr. Jacqueline Martin, Deputy Commissioner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490" y="5797063"/>
            <a:ext cx="5810250" cy="762000"/>
          </a:xfrm>
          <a:prstGeom prst="rect">
            <a:avLst/>
          </a:prstGeom>
        </p:spPr>
      </p:pic>
    </p:spTree>
    <p:extLst>
      <p:ext uri="{BB962C8B-B14F-4D97-AF65-F5344CB8AC3E}">
        <p14:creationId xmlns:p14="http://schemas.microsoft.com/office/powerpoint/2010/main" val="2990747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Welcome &amp; Agenda</a:t>
            </a:r>
            <a:endParaRPr lang="en-US" dirty="0"/>
          </a:p>
        </p:txBody>
      </p:sp>
      <p:sp>
        <p:nvSpPr>
          <p:cNvPr id="3" name="Content Placeholder 2"/>
          <p:cNvSpPr>
            <a:spLocks noGrp="1"/>
          </p:cNvSpPr>
          <p:nvPr>
            <p:ph idx="1"/>
          </p:nvPr>
        </p:nvSpPr>
        <p:spPr>
          <a:xfrm>
            <a:off x="1817077" y="1746738"/>
            <a:ext cx="9687535" cy="4164484"/>
          </a:xfrm>
        </p:spPr>
        <p:txBody>
          <a:bodyPr>
            <a:normAutofit fontScale="92500" lnSpcReduction="10000"/>
          </a:bodyPr>
          <a:lstStyle/>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Welcome and Panel Introduction </a:t>
            </a:r>
            <a:endParaRPr lang="en-US" sz="2400" b="1" dirty="0" smtClean="0">
              <a:solidFill>
                <a:schemeClr val="tx1"/>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RFP </a:t>
            </a:r>
            <a:r>
              <a:rPr lang="en-US" sz="2400" b="1" dirty="0">
                <a:solidFill>
                  <a:schemeClr val="tx1"/>
                </a:solidFill>
                <a:latin typeface="Futura Bk"/>
              </a:rPr>
              <a:t>Timeline/Requirements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HHS Accelerator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Beacon Community Center </a:t>
            </a:r>
            <a:r>
              <a:rPr lang="en-US" sz="2400" b="1" dirty="0" smtClean="0">
                <a:solidFill>
                  <a:schemeClr val="tx1"/>
                </a:solidFill>
                <a:latin typeface="Futura Bk"/>
              </a:rPr>
              <a:t>Overview</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NYC Department of </a:t>
            </a:r>
            <a:r>
              <a:rPr lang="en-US" sz="2400" b="1" dirty="0" smtClean="0">
                <a:solidFill>
                  <a:schemeClr val="tx1"/>
                </a:solidFill>
                <a:latin typeface="Futura Bk"/>
              </a:rPr>
              <a:t>Education</a:t>
            </a: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NYC Administration for Children’s Services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Post </a:t>
            </a:r>
            <a:r>
              <a:rPr lang="en-US" sz="2400" b="1" dirty="0">
                <a:solidFill>
                  <a:schemeClr val="tx1"/>
                </a:solidFill>
                <a:latin typeface="Futura Bk"/>
              </a:rPr>
              <a:t>Award </a:t>
            </a:r>
            <a:r>
              <a:rPr lang="en-US" sz="2400" b="1" dirty="0" smtClean="0">
                <a:solidFill>
                  <a:schemeClr val="tx1"/>
                </a:solidFill>
                <a:latin typeface="Futura Bk"/>
              </a:rPr>
              <a:t>Requirements</a:t>
            </a: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rPr>
              <a:t>Important Information  </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2780163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32" y="354479"/>
            <a:ext cx="8911687" cy="1280890"/>
          </a:xfrm>
        </p:spPr>
        <p:txBody>
          <a:bodyPr>
            <a:normAutofit fontScale="90000"/>
          </a:bodyPr>
          <a:lstStyle/>
          <a:p>
            <a:r>
              <a:rPr lang="en-US" b="1" dirty="0">
                <a:solidFill>
                  <a:srgbClr val="0070C0"/>
                </a:solidFill>
              </a:rPr>
              <a:t>NYC Administration for Children's </a:t>
            </a:r>
            <a:r>
              <a:rPr lang="en-US" b="1" dirty="0" smtClean="0">
                <a:solidFill>
                  <a:srgbClr val="0070C0"/>
                </a:solidFill>
              </a:rPr>
              <a:t>Services</a:t>
            </a:r>
            <a:r>
              <a:rPr lang="en-US" b="1" dirty="0">
                <a:solidFill>
                  <a:srgbClr val="0070C0"/>
                </a:solidFill>
              </a:rPr>
              <a:t/>
            </a:r>
            <a:br>
              <a:rPr lang="en-US" b="1" dirty="0">
                <a:solidFill>
                  <a:srgbClr val="0070C0"/>
                </a:solidFill>
              </a:rPr>
            </a:br>
            <a:r>
              <a:rPr lang="en-US" i="1" dirty="0" smtClean="0">
                <a:solidFill>
                  <a:srgbClr val="0070C0"/>
                </a:solidFill>
              </a:rPr>
              <a:t>Division </a:t>
            </a:r>
            <a:r>
              <a:rPr lang="en-US" i="1" dirty="0">
                <a:solidFill>
                  <a:srgbClr val="0070C0"/>
                </a:solidFill>
              </a:rPr>
              <a:t>of Prevention Services</a:t>
            </a:r>
            <a:r>
              <a:rPr lang="en-US" b="1" dirty="0">
                <a:solidFill>
                  <a:srgbClr val="0070C0"/>
                </a:solidFill>
              </a:rPr>
              <a:t/>
            </a:r>
            <a:br>
              <a:rPr lang="en-US" b="1" dirty="0">
                <a:solidFill>
                  <a:srgbClr val="0070C0"/>
                </a:solidFill>
              </a:rPr>
            </a:br>
            <a:r>
              <a:rPr lang="en-US" b="1" dirty="0">
                <a:solidFill>
                  <a:srgbClr val="0070C0"/>
                </a:solidFill>
              </a:rPr>
              <a:t/>
            </a:r>
            <a:br>
              <a:rPr lang="en-US" b="1" dirty="0">
                <a:solidFill>
                  <a:srgbClr val="0070C0"/>
                </a:solidFill>
              </a:rPr>
            </a:br>
            <a:endParaRPr lang="en-US" b="1" dirty="0">
              <a:solidFill>
                <a:srgbClr val="0070C0"/>
              </a:solidFill>
            </a:endParaRPr>
          </a:p>
        </p:txBody>
      </p:sp>
      <p:sp>
        <p:nvSpPr>
          <p:cNvPr id="3" name="Content Placeholder 2"/>
          <p:cNvSpPr>
            <a:spLocks noGrp="1"/>
          </p:cNvSpPr>
          <p:nvPr>
            <p:ph idx="1"/>
          </p:nvPr>
        </p:nvSpPr>
        <p:spPr>
          <a:xfrm>
            <a:off x="1874105" y="1723291"/>
            <a:ext cx="8915400" cy="4407877"/>
          </a:xfrm>
        </p:spPr>
        <p:txBody>
          <a:bodyPr>
            <a:normAutofit/>
          </a:bodyPr>
          <a:lstStyle/>
          <a:p>
            <a:pPr marL="0" indent="0">
              <a:buNone/>
            </a:pPr>
            <a:r>
              <a:rPr lang="en-US" b="1" dirty="0" smtClean="0"/>
              <a:t>The ACS Division of Prevention Services oversees a continuum of services that support children and families throughout New York City. </a:t>
            </a:r>
            <a:r>
              <a:rPr lang="en-US" dirty="0" smtClean="0"/>
              <a:t>ACS delivers preventive services that are child centered and family-focused, community-based, and culturally competent to address the individual needs of the child and the needs of the family members residing with the child, while recognizing the socio-economic realities which impact their daily lives to reduce the need for foster care.</a:t>
            </a:r>
          </a:p>
          <a:p>
            <a:pPr lvl="0"/>
            <a:r>
              <a:rPr lang="en-US" b="1" dirty="0" smtClean="0"/>
              <a:t>Scope </a:t>
            </a:r>
            <a:r>
              <a:rPr lang="en-US" b="1" dirty="0"/>
              <a:t>of ACS Prevention Services</a:t>
            </a:r>
            <a:endParaRPr lang="en-US" dirty="0"/>
          </a:p>
          <a:p>
            <a:pPr lvl="1"/>
            <a:r>
              <a:rPr lang="en-US" dirty="0"/>
              <a:t>200+ programs delivered by 56 community based non-profits</a:t>
            </a:r>
          </a:p>
          <a:p>
            <a:pPr lvl="1"/>
            <a:r>
              <a:rPr lang="en-US" dirty="0"/>
              <a:t>11 evidence-based and promising practice models</a:t>
            </a:r>
          </a:p>
          <a:p>
            <a:pPr lvl="1"/>
            <a:r>
              <a:rPr lang="en-US" dirty="0"/>
              <a:t>The number of children served by ACS preventive services has grown from 39,400 in 2011 to 45,000 in </a:t>
            </a:r>
            <a:r>
              <a:rPr lang="en-US" dirty="0" smtClean="0"/>
              <a:t>2016.</a:t>
            </a:r>
          </a:p>
          <a:p>
            <a:pPr marL="0" indent="0">
              <a:buNone/>
            </a:pPr>
            <a:endParaRPr lang="en-US" b="1" dirty="0"/>
          </a:p>
        </p:txBody>
      </p:sp>
    </p:spTree>
    <p:extLst>
      <p:ext uri="{BB962C8B-B14F-4D97-AF65-F5344CB8AC3E}">
        <p14:creationId xmlns:p14="http://schemas.microsoft.com/office/powerpoint/2010/main" val="368419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032" y="354479"/>
            <a:ext cx="8911687" cy="1280890"/>
          </a:xfrm>
        </p:spPr>
        <p:txBody>
          <a:bodyPr>
            <a:normAutofit fontScale="90000"/>
          </a:bodyPr>
          <a:lstStyle/>
          <a:p>
            <a:r>
              <a:rPr lang="en-US" b="1" dirty="0">
                <a:solidFill>
                  <a:srgbClr val="0070C0"/>
                </a:solidFill>
              </a:rPr>
              <a:t>NYC Administration for Children's </a:t>
            </a:r>
            <a:r>
              <a:rPr lang="en-US" b="1" dirty="0" smtClean="0">
                <a:solidFill>
                  <a:srgbClr val="0070C0"/>
                </a:solidFill>
              </a:rPr>
              <a:t>Services</a:t>
            </a:r>
            <a:r>
              <a:rPr lang="en-US" b="1" dirty="0">
                <a:solidFill>
                  <a:srgbClr val="0070C0"/>
                </a:solidFill>
              </a:rPr>
              <a:t/>
            </a:r>
            <a:br>
              <a:rPr lang="en-US" b="1" dirty="0">
                <a:solidFill>
                  <a:srgbClr val="0070C0"/>
                </a:solidFill>
              </a:rPr>
            </a:br>
            <a:r>
              <a:rPr lang="en-US" i="1" dirty="0" smtClean="0">
                <a:solidFill>
                  <a:srgbClr val="0070C0"/>
                </a:solidFill>
              </a:rPr>
              <a:t>Division </a:t>
            </a:r>
            <a:r>
              <a:rPr lang="en-US" i="1" dirty="0">
                <a:solidFill>
                  <a:srgbClr val="0070C0"/>
                </a:solidFill>
              </a:rPr>
              <a:t>of Prevention Services</a:t>
            </a:r>
            <a:r>
              <a:rPr lang="en-US" b="1" dirty="0">
                <a:solidFill>
                  <a:srgbClr val="0070C0"/>
                </a:solidFill>
              </a:rPr>
              <a:t/>
            </a:r>
            <a:br>
              <a:rPr lang="en-US" b="1" dirty="0">
                <a:solidFill>
                  <a:srgbClr val="0070C0"/>
                </a:solidFill>
              </a:rPr>
            </a:br>
            <a:r>
              <a:rPr lang="en-US" b="1" dirty="0">
                <a:solidFill>
                  <a:srgbClr val="0070C0"/>
                </a:solidFill>
              </a:rPr>
              <a:t/>
            </a:r>
            <a:br>
              <a:rPr lang="en-US" b="1" dirty="0">
                <a:solidFill>
                  <a:srgbClr val="0070C0"/>
                </a:solidFill>
              </a:rPr>
            </a:br>
            <a:endParaRPr lang="en-US" b="1" dirty="0">
              <a:solidFill>
                <a:srgbClr val="0070C0"/>
              </a:solidFill>
            </a:endParaRPr>
          </a:p>
        </p:txBody>
      </p:sp>
      <p:sp>
        <p:nvSpPr>
          <p:cNvPr id="3" name="Content Placeholder 2"/>
          <p:cNvSpPr>
            <a:spLocks noGrp="1"/>
          </p:cNvSpPr>
          <p:nvPr>
            <p:ph idx="1"/>
          </p:nvPr>
        </p:nvSpPr>
        <p:spPr>
          <a:xfrm>
            <a:off x="1874105" y="1723291"/>
            <a:ext cx="9415218" cy="4841632"/>
          </a:xfrm>
        </p:spPr>
        <p:txBody>
          <a:bodyPr>
            <a:normAutofit fontScale="77500" lnSpcReduction="20000"/>
          </a:bodyPr>
          <a:lstStyle/>
          <a:p>
            <a:pPr marL="0" indent="0">
              <a:buNone/>
            </a:pPr>
            <a:r>
              <a:rPr lang="en-US" sz="3200" b="1" dirty="0" smtClean="0">
                <a:solidFill>
                  <a:srgbClr val="0070C0"/>
                </a:solidFill>
              </a:rPr>
              <a:t>Purpose of Prevention Services</a:t>
            </a:r>
            <a:endParaRPr lang="en-US" dirty="0"/>
          </a:p>
          <a:p>
            <a:pPr lvl="0"/>
            <a:r>
              <a:rPr lang="en-US" dirty="0"/>
              <a:t>To provide services when a family is in need of help</a:t>
            </a:r>
          </a:p>
          <a:p>
            <a:pPr lvl="0"/>
            <a:r>
              <a:rPr lang="en-US" dirty="0"/>
              <a:t>To strengthen families</a:t>
            </a:r>
          </a:p>
          <a:p>
            <a:pPr lvl="0"/>
            <a:r>
              <a:rPr lang="en-US" dirty="0"/>
              <a:t>To help keep families together and prevent foster care placement</a:t>
            </a:r>
          </a:p>
          <a:p>
            <a:pPr lvl="0"/>
            <a:r>
              <a:rPr lang="en-US" dirty="0"/>
              <a:t>To support families when children return from foster care</a:t>
            </a:r>
          </a:p>
          <a:p>
            <a:pPr lvl="0"/>
            <a:r>
              <a:rPr lang="en-US" dirty="0"/>
              <a:t>To prevent child abuse and neglect</a:t>
            </a:r>
          </a:p>
          <a:p>
            <a:pPr lvl="0"/>
            <a:endParaRPr lang="en-US" dirty="0"/>
          </a:p>
          <a:p>
            <a:pPr marL="0" indent="0">
              <a:buNone/>
            </a:pPr>
            <a:r>
              <a:rPr lang="en-US" sz="3200" b="1" dirty="0">
                <a:solidFill>
                  <a:srgbClr val="0070C0"/>
                </a:solidFill>
              </a:rPr>
              <a:t>Prevention Programs Offer</a:t>
            </a:r>
            <a:r>
              <a:rPr lang="en-US" b="1" dirty="0"/>
              <a:t> </a:t>
            </a:r>
            <a:endParaRPr lang="en-US" dirty="0"/>
          </a:p>
          <a:p>
            <a:pPr lvl="0"/>
            <a:r>
              <a:rPr lang="en-US" dirty="0"/>
              <a:t>Help with family crisis</a:t>
            </a:r>
          </a:p>
          <a:p>
            <a:pPr lvl="0"/>
            <a:r>
              <a:rPr lang="en-US" dirty="0"/>
              <a:t>In Home Family counseling</a:t>
            </a:r>
          </a:p>
          <a:p>
            <a:pPr lvl="0"/>
            <a:r>
              <a:rPr lang="en-US" dirty="0"/>
              <a:t>Support groups for parents and youth</a:t>
            </a:r>
          </a:p>
          <a:p>
            <a:pPr lvl="0"/>
            <a:r>
              <a:rPr lang="en-US" dirty="0"/>
              <a:t>Referrals and help accessing programs such as public assistance, education, mental health, domestic violence, child care and Head Start programs, substance abuse, prenatal assistance, vocational services and other benefits. </a:t>
            </a:r>
          </a:p>
          <a:p>
            <a:pPr lvl="0"/>
            <a:r>
              <a:rPr lang="en-US" dirty="0"/>
              <a:t>Concrete services such as: Childcare, beds and cribs, extermination and  interpreter services</a:t>
            </a:r>
          </a:p>
          <a:p>
            <a:pPr lvl="0"/>
            <a:r>
              <a:rPr lang="en-US" dirty="0"/>
              <a:t>Housing Subsidy and Homemaking Services </a:t>
            </a:r>
          </a:p>
          <a:p>
            <a:pPr lvl="0"/>
            <a:endParaRPr lang="en-US" dirty="0"/>
          </a:p>
          <a:p>
            <a:pPr marL="0" indent="0">
              <a:buNone/>
            </a:pPr>
            <a:endParaRPr lang="en-US" b="1" dirty="0"/>
          </a:p>
        </p:txBody>
      </p:sp>
    </p:spTree>
    <p:extLst>
      <p:ext uri="{BB962C8B-B14F-4D97-AF65-F5344CB8AC3E}">
        <p14:creationId xmlns:p14="http://schemas.microsoft.com/office/powerpoint/2010/main" val="3008727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02" y="424818"/>
            <a:ext cx="8911687" cy="1280890"/>
          </a:xfrm>
        </p:spPr>
        <p:txBody>
          <a:bodyPr/>
          <a:lstStyle/>
          <a:p>
            <a:r>
              <a:rPr lang="en-US" b="1" dirty="0">
                <a:solidFill>
                  <a:srgbClr val="0070C0"/>
                </a:solidFill>
              </a:rPr>
              <a:t>ACS </a:t>
            </a:r>
            <a:r>
              <a:rPr lang="en-US" b="1" dirty="0" smtClean="0">
                <a:solidFill>
                  <a:srgbClr val="0070C0"/>
                </a:solidFill>
              </a:rPr>
              <a:t>Beacon Prevention</a:t>
            </a:r>
            <a:br>
              <a:rPr lang="en-US" b="1" dirty="0" smtClean="0">
                <a:solidFill>
                  <a:srgbClr val="0070C0"/>
                </a:solidFill>
              </a:rPr>
            </a:br>
            <a:r>
              <a:rPr lang="en-US" i="1" dirty="0" smtClean="0">
                <a:solidFill>
                  <a:srgbClr val="0070C0"/>
                </a:solidFill>
              </a:rPr>
              <a:t>Overview</a:t>
            </a:r>
            <a:endParaRPr lang="en-US" i="1" dirty="0">
              <a:solidFill>
                <a:srgbClr val="0070C0"/>
              </a:solidFill>
            </a:endParaRPr>
          </a:p>
        </p:txBody>
      </p:sp>
      <p:sp>
        <p:nvSpPr>
          <p:cNvPr id="3" name="Content Placeholder 2"/>
          <p:cNvSpPr>
            <a:spLocks noGrp="1"/>
          </p:cNvSpPr>
          <p:nvPr>
            <p:ph idx="1"/>
          </p:nvPr>
        </p:nvSpPr>
        <p:spPr>
          <a:xfrm>
            <a:off x="1827212" y="2004646"/>
            <a:ext cx="8915400" cy="3777622"/>
          </a:xfrm>
        </p:spPr>
        <p:txBody>
          <a:bodyPr/>
          <a:lstStyle/>
          <a:p>
            <a:r>
              <a:rPr lang="en-US" dirty="0"/>
              <a:t>The ACS Beacon Prevention programs provide preventive services to families with youth at risk of foster care placement in a manner which ensures the safety of the youth and preserves, supports, and strengthens the family, when appropriate. </a:t>
            </a:r>
            <a:endParaRPr lang="en-US" dirty="0" smtClean="0"/>
          </a:p>
          <a:p>
            <a:r>
              <a:rPr lang="en-US" dirty="0" smtClean="0"/>
              <a:t>The </a:t>
            </a:r>
            <a:r>
              <a:rPr lang="en-US" dirty="0"/>
              <a:t>ACS Beacon Prevention programs are family-focused and reflect the culture of the community in which the families reside. They are designed to help families make positive changes in their lives that reduce the risk of children being placed in foster care. </a:t>
            </a:r>
            <a:endParaRPr lang="en-US" dirty="0" smtClean="0"/>
          </a:p>
          <a:p>
            <a:r>
              <a:rPr lang="en-US" dirty="0" smtClean="0"/>
              <a:t>This </a:t>
            </a:r>
            <a:r>
              <a:rPr lang="en-US" dirty="0"/>
              <a:t>integration of community-based prevention programs at Beacon sites strengthens, enriches and expands ACS services designed to preserve families</a:t>
            </a:r>
            <a:r>
              <a:rPr lang="en-US" dirty="0" smtClean="0"/>
              <a:t>.</a:t>
            </a:r>
            <a:endParaRPr lang="en-US" dirty="0"/>
          </a:p>
        </p:txBody>
      </p:sp>
    </p:spTree>
    <p:extLst>
      <p:ext uri="{BB962C8B-B14F-4D97-AF65-F5344CB8AC3E}">
        <p14:creationId xmlns:p14="http://schemas.microsoft.com/office/powerpoint/2010/main" val="1272740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202" y="424818"/>
            <a:ext cx="8911687" cy="1280890"/>
          </a:xfrm>
        </p:spPr>
        <p:txBody>
          <a:bodyPr/>
          <a:lstStyle/>
          <a:p>
            <a:r>
              <a:rPr lang="en-US" b="1" dirty="0">
                <a:solidFill>
                  <a:srgbClr val="0070C0"/>
                </a:solidFill>
              </a:rPr>
              <a:t>ACS </a:t>
            </a:r>
            <a:r>
              <a:rPr lang="en-US" b="1" dirty="0" smtClean="0">
                <a:solidFill>
                  <a:srgbClr val="0070C0"/>
                </a:solidFill>
              </a:rPr>
              <a:t>Beacon Prevention</a:t>
            </a:r>
            <a:br>
              <a:rPr lang="en-US" b="1" dirty="0" smtClean="0">
                <a:solidFill>
                  <a:srgbClr val="0070C0"/>
                </a:solidFill>
              </a:rPr>
            </a:br>
            <a:r>
              <a:rPr lang="en-US" i="1" dirty="0" smtClean="0">
                <a:solidFill>
                  <a:srgbClr val="0070C0"/>
                </a:solidFill>
              </a:rPr>
              <a:t>Goals and Objectives</a:t>
            </a:r>
            <a:endParaRPr lang="en-US" i="1" dirty="0">
              <a:solidFill>
                <a:srgbClr val="0070C0"/>
              </a:solidFill>
            </a:endParaRPr>
          </a:p>
        </p:txBody>
      </p:sp>
      <p:sp>
        <p:nvSpPr>
          <p:cNvPr id="3" name="Content Placeholder 2"/>
          <p:cNvSpPr>
            <a:spLocks noGrp="1"/>
          </p:cNvSpPr>
          <p:nvPr>
            <p:ph idx="1"/>
          </p:nvPr>
        </p:nvSpPr>
        <p:spPr>
          <a:xfrm>
            <a:off x="1827212" y="2004646"/>
            <a:ext cx="8915400" cy="3777622"/>
          </a:xfrm>
        </p:spPr>
        <p:txBody>
          <a:bodyPr/>
          <a:lstStyle/>
          <a:p>
            <a:pPr lvl="0"/>
            <a:r>
              <a:rPr lang="en-US" dirty="0" smtClean="0"/>
              <a:t>Prevent </a:t>
            </a:r>
            <a:r>
              <a:rPr lang="en-US" dirty="0"/>
              <a:t>child abuse and neglect;</a:t>
            </a:r>
          </a:p>
          <a:p>
            <a:pPr lvl="0"/>
            <a:r>
              <a:rPr lang="en-US" dirty="0"/>
              <a:t>Reduce the number and percentage of placements into foster care for youth receiving preventive services;</a:t>
            </a:r>
          </a:p>
          <a:p>
            <a:pPr lvl="0"/>
            <a:r>
              <a:rPr lang="en-US" dirty="0"/>
              <a:t>Reduce the number and percentage of youth who are the subject of subsequent abuse and neglect reports;</a:t>
            </a:r>
          </a:p>
          <a:p>
            <a:pPr lvl="0"/>
            <a:r>
              <a:rPr lang="en-US" dirty="0"/>
              <a:t>Serve youth and their families in their neighborhood of origin; </a:t>
            </a:r>
          </a:p>
          <a:p>
            <a:pPr lvl="0"/>
            <a:r>
              <a:rPr lang="en-US" dirty="0"/>
              <a:t>Promote the optimal health, well-being, and development of youth; and</a:t>
            </a:r>
          </a:p>
          <a:p>
            <a:pPr lvl="0"/>
            <a:r>
              <a:rPr lang="en-US" dirty="0"/>
              <a:t>Strengthen families.</a:t>
            </a:r>
          </a:p>
        </p:txBody>
      </p:sp>
    </p:spTree>
    <p:extLst>
      <p:ext uri="{BB962C8B-B14F-4D97-AF65-F5344CB8AC3E}">
        <p14:creationId xmlns:p14="http://schemas.microsoft.com/office/powerpoint/2010/main" val="1509851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648" y="471710"/>
            <a:ext cx="8911687" cy="1280890"/>
          </a:xfrm>
        </p:spPr>
        <p:txBody>
          <a:bodyPr/>
          <a:lstStyle/>
          <a:p>
            <a:r>
              <a:rPr lang="en-US" b="1" dirty="0">
                <a:solidFill>
                  <a:srgbClr val="0070C0"/>
                </a:solidFill>
              </a:rPr>
              <a:t>ACS Beacon </a:t>
            </a:r>
            <a:r>
              <a:rPr lang="en-US" b="1" dirty="0" smtClean="0">
                <a:solidFill>
                  <a:srgbClr val="0070C0"/>
                </a:solidFill>
              </a:rPr>
              <a:t>Prevention</a:t>
            </a:r>
            <a:br>
              <a:rPr lang="en-US" b="1" dirty="0" smtClean="0">
                <a:solidFill>
                  <a:srgbClr val="0070C0"/>
                </a:solidFill>
              </a:rPr>
            </a:br>
            <a:r>
              <a:rPr lang="en-US" i="1" dirty="0" smtClean="0">
                <a:solidFill>
                  <a:srgbClr val="0070C0"/>
                </a:solidFill>
              </a:rPr>
              <a:t>Service Model</a:t>
            </a:r>
            <a:endParaRPr lang="en-US" dirty="0">
              <a:solidFill>
                <a:srgbClr val="0070C0"/>
              </a:solidFill>
            </a:endParaRPr>
          </a:p>
        </p:txBody>
      </p:sp>
      <p:sp>
        <p:nvSpPr>
          <p:cNvPr id="3" name="Content Placeholder 2"/>
          <p:cNvSpPr>
            <a:spLocks noGrp="1"/>
          </p:cNvSpPr>
          <p:nvPr>
            <p:ph idx="1"/>
          </p:nvPr>
        </p:nvSpPr>
        <p:spPr>
          <a:xfrm>
            <a:off x="1885827" y="1934308"/>
            <a:ext cx="8915400" cy="3777622"/>
          </a:xfrm>
        </p:spPr>
        <p:txBody>
          <a:bodyPr>
            <a:normAutofit/>
          </a:bodyPr>
          <a:lstStyle/>
          <a:p>
            <a:pPr marL="0" indent="0">
              <a:buNone/>
            </a:pPr>
            <a:r>
              <a:rPr lang="en-US" dirty="0" smtClean="0"/>
              <a:t>The </a:t>
            </a:r>
            <a:r>
              <a:rPr lang="en-US" dirty="0"/>
              <a:t>ACS Beacon Prevention </a:t>
            </a:r>
            <a:r>
              <a:rPr lang="en-US" dirty="0" smtClean="0"/>
              <a:t>programs:</a:t>
            </a:r>
          </a:p>
          <a:p>
            <a:r>
              <a:rPr lang="en-US" dirty="0" smtClean="0"/>
              <a:t>Provide preventive </a:t>
            </a:r>
            <a:r>
              <a:rPr lang="en-US" dirty="0"/>
              <a:t>services to families with youth at risk of foster care placement in a manner which ensures the safety of the youth and preserves, supports, and strengthens the family, when appropriate</a:t>
            </a:r>
            <a:r>
              <a:rPr lang="en-US" dirty="0" smtClean="0"/>
              <a:t>.</a:t>
            </a:r>
          </a:p>
          <a:p>
            <a:r>
              <a:rPr lang="en-US" dirty="0" smtClean="0"/>
              <a:t>Are family-focused and reflect the culture of the community.</a:t>
            </a:r>
          </a:p>
          <a:p>
            <a:r>
              <a:rPr lang="en-US" dirty="0" smtClean="0"/>
              <a:t>Are designed to help families make positive changes in their lives that reduce the risk of children being placed in foster care.</a:t>
            </a:r>
          </a:p>
          <a:p>
            <a:pPr marL="0" indent="0">
              <a:buNone/>
            </a:pPr>
            <a:r>
              <a:rPr lang="en-US" dirty="0" smtClean="0"/>
              <a:t>This integration of community-based prevention programs at Beacon sites strengthens, enriches and expands ACS services.</a:t>
            </a:r>
            <a:endParaRPr lang="en-US" dirty="0"/>
          </a:p>
        </p:txBody>
      </p:sp>
    </p:spTree>
    <p:extLst>
      <p:ext uri="{BB962C8B-B14F-4D97-AF65-F5344CB8AC3E}">
        <p14:creationId xmlns:p14="http://schemas.microsoft.com/office/powerpoint/2010/main" val="1833524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648" y="471710"/>
            <a:ext cx="8911687" cy="1280890"/>
          </a:xfrm>
        </p:spPr>
        <p:txBody>
          <a:bodyPr/>
          <a:lstStyle/>
          <a:p>
            <a:r>
              <a:rPr lang="en-US" b="1" dirty="0">
                <a:solidFill>
                  <a:srgbClr val="0070C0"/>
                </a:solidFill>
              </a:rPr>
              <a:t>ACS Beacon </a:t>
            </a:r>
            <a:r>
              <a:rPr lang="en-US" b="1" dirty="0" smtClean="0">
                <a:solidFill>
                  <a:srgbClr val="0070C0"/>
                </a:solidFill>
              </a:rPr>
              <a:t>Prevention</a:t>
            </a:r>
            <a:br>
              <a:rPr lang="en-US" b="1" dirty="0" smtClean="0">
                <a:solidFill>
                  <a:srgbClr val="0070C0"/>
                </a:solidFill>
              </a:rPr>
            </a:br>
            <a:r>
              <a:rPr lang="en-US" i="1" dirty="0" smtClean="0">
                <a:solidFill>
                  <a:srgbClr val="0070C0"/>
                </a:solidFill>
              </a:rPr>
              <a:t>Core Service Areas</a:t>
            </a:r>
            <a:endParaRPr lang="en-US" dirty="0">
              <a:solidFill>
                <a:srgbClr val="0070C0"/>
              </a:solidFill>
            </a:endParaRPr>
          </a:p>
        </p:txBody>
      </p:sp>
      <p:sp>
        <p:nvSpPr>
          <p:cNvPr id="3" name="Content Placeholder 2"/>
          <p:cNvSpPr>
            <a:spLocks noGrp="1"/>
          </p:cNvSpPr>
          <p:nvPr>
            <p:ph idx="1"/>
          </p:nvPr>
        </p:nvSpPr>
        <p:spPr>
          <a:xfrm>
            <a:off x="1885827" y="1934308"/>
            <a:ext cx="8915400" cy="3777622"/>
          </a:xfrm>
        </p:spPr>
        <p:txBody>
          <a:bodyPr>
            <a:normAutofit/>
          </a:bodyPr>
          <a:lstStyle/>
          <a:p>
            <a:pPr>
              <a:buFont typeface="+mj-lt"/>
              <a:buAutoNum type="arabicPeriod"/>
            </a:pPr>
            <a:r>
              <a:rPr lang="en-US" dirty="0" smtClean="0"/>
              <a:t>Social Work Services and Advocacy</a:t>
            </a:r>
          </a:p>
          <a:p>
            <a:pPr>
              <a:buFont typeface="+mj-lt"/>
              <a:buAutoNum type="arabicPeriod"/>
            </a:pPr>
            <a:r>
              <a:rPr lang="en-US" dirty="0" smtClean="0"/>
              <a:t>Alcohol and Substance Abuse</a:t>
            </a:r>
          </a:p>
          <a:p>
            <a:pPr>
              <a:buFont typeface="+mj-lt"/>
              <a:buAutoNum type="arabicPeriod"/>
            </a:pPr>
            <a:r>
              <a:rPr lang="en-US" dirty="0" smtClean="0"/>
              <a:t>Domestic Violence</a:t>
            </a:r>
          </a:p>
          <a:p>
            <a:pPr>
              <a:buFont typeface="+mj-lt"/>
              <a:buAutoNum type="arabicPeriod"/>
            </a:pPr>
            <a:r>
              <a:rPr lang="en-US" dirty="0" smtClean="0"/>
              <a:t>Health/Mental Health Services</a:t>
            </a:r>
          </a:p>
          <a:p>
            <a:pPr>
              <a:buFont typeface="+mj-lt"/>
              <a:buAutoNum type="arabicPeriod"/>
            </a:pPr>
            <a:r>
              <a:rPr lang="en-US" dirty="0" smtClean="0"/>
              <a:t>Parenting Skills</a:t>
            </a:r>
          </a:p>
          <a:p>
            <a:pPr>
              <a:buFont typeface="+mj-lt"/>
              <a:buAutoNum type="arabicPeriod"/>
            </a:pPr>
            <a:r>
              <a:rPr lang="en-US" dirty="0" smtClean="0"/>
              <a:t>Housing and Housing Subsidies</a:t>
            </a:r>
          </a:p>
          <a:p>
            <a:pPr>
              <a:buFont typeface="+mj-lt"/>
              <a:buAutoNum type="arabicPeriod"/>
            </a:pPr>
            <a:r>
              <a:rPr lang="en-US" dirty="0" smtClean="0"/>
              <a:t>Education, Employment, and Job Training Services</a:t>
            </a:r>
            <a:endParaRPr lang="en-US" dirty="0"/>
          </a:p>
        </p:txBody>
      </p:sp>
    </p:spTree>
    <p:extLst>
      <p:ext uri="{BB962C8B-B14F-4D97-AF65-F5344CB8AC3E}">
        <p14:creationId xmlns:p14="http://schemas.microsoft.com/office/powerpoint/2010/main" val="151288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5458" y="2028092"/>
            <a:ext cx="8915400" cy="3777622"/>
          </a:xfrm>
        </p:spPr>
        <p:txBody>
          <a:bodyPr>
            <a:normAutofit/>
          </a:bodyPr>
          <a:lstStyle/>
          <a:p>
            <a:r>
              <a:rPr lang="en-US" dirty="0"/>
              <a:t>Preventive services are designed to avert the need for foster placement of children in families at risk of abuse or neglect. The target population for the ACS Beacon Prevention Program would, primarily, be families with no prior involvement with the child welfare system or ACS child protection services.</a:t>
            </a:r>
          </a:p>
          <a:p>
            <a:r>
              <a:rPr lang="en-US" dirty="0" smtClean="0"/>
              <a:t>The </a:t>
            </a:r>
            <a:r>
              <a:rPr lang="en-US" dirty="0"/>
              <a:t>contractor would receive referrals from the Beacon program, other Beacon programs, the Beacon host school and other local schools, other units of the contractor’s organization, and ACS primary prevention programs and community partnership programs.</a:t>
            </a:r>
          </a:p>
          <a:p>
            <a:pPr lvl="0"/>
            <a:r>
              <a:rPr lang="en-US" dirty="0" smtClean="0"/>
              <a:t>The </a:t>
            </a:r>
            <a:r>
              <a:rPr lang="en-US" dirty="0"/>
              <a:t>contractor would reach out to referred youth and families to ensure family participation and retention in Preventive Programs</a:t>
            </a:r>
            <a:r>
              <a:rPr lang="en-US" dirty="0" smtClean="0"/>
              <a:t>.</a:t>
            </a:r>
            <a:endParaRPr lang="en-US" dirty="0"/>
          </a:p>
          <a:p>
            <a:pPr marL="0" indent="0">
              <a:buNone/>
            </a:pPr>
            <a:endParaRPr lang="en-US" dirty="0"/>
          </a:p>
        </p:txBody>
      </p:sp>
      <p:sp>
        <p:nvSpPr>
          <p:cNvPr id="4" name="Title 1"/>
          <p:cNvSpPr>
            <a:spLocks noGrp="1"/>
          </p:cNvSpPr>
          <p:nvPr>
            <p:ph type="title"/>
          </p:nvPr>
        </p:nvSpPr>
        <p:spPr>
          <a:xfrm>
            <a:off x="2041941" y="448264"/>
            <a:ext cx="8911687" cy="1280890"/>
          </a:xfrm>
        </p:spPr>
        <p:txBody>
          <a:bodyPr/>
          <a:lstStyle/>
          <a:p>
            <a:r>
              <a:rPr lang="en-US" b="1" dirty="0">
                <a:solidFill>
                  <a:srgbClr val="0070C0"/>
                </a:solidFill>
              </a:rPr>
              <a:t>ACS Beacon Prevention</a:t>
            </a:r>
            <a:br>
              <a:rPr lang="en-US" b="1" dirty="0">
                <a:solidFill>
                  <a:srgbClr val="0070C0"/>
                </a:solidFill>
              </a:rPr>
            </a:br>
            <a:r>
              <a:rPr lang="en-US" i="1" dirty="0" smtClean="0">
                <a:solidFill>
                  <a:srgbClr val="0070C0"/>
                </a:solidFill>
              </a:rPr>
              <a:t>Program Expectations: Outreach</a:t>
            </a:r>
            <a:endParaRPr lang="en-US" b="1" dirty="0">
              <a:solidFill>
                <a:srgbClr val="0070C0"/>
              </a:solidFill>
            </a:endParaRPr>
          </a:p>
        </p:txBody>
      </p:sp>
    </p:spTree>
    <p:extLst>
      <p:ext uri="{BB962C8B-B14F-4D97-AF65-F5344CB8AC3E}">
        <p14:creationId xmlns:p14="http://schemas.microsoft.com/office/powerpoint/2010/main" val="1543751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4780" y="1805353"/>
            <a:ext cx="9415219" cy="4841631"/>
          </a:xfrm>
        </p:spPr>
        <p:txBody>
          <a:bodyPr>
            <a:normAutofit lnSpcReduction="10000"/>
          </a:bodyPr>
          <a:lstStyle/>
          <a:p>
            <a:pPr lvl="0"/>
            <a:r>
              <a:rPr lang="en-US" dirty="0"/>
              <a:t>The design and delivery of all preventive services would be family-focused and inclusive </a:t>
            </a:r>
            <a:r>
              <a:rPr lang="en-US" dirty="0" smtClean="0"/>
              <a:t>of </a:t>
            </a:r>
            <a:r>
              <a:rPr lang="en-US" dirty="0"/>
              <a:t>the needs and culture of the community. Services would address the individual needs of the youth and the family members residing with the youth.</a:t>
            </a:r>
          </a:p>
          <a:p>
            <a:pPr lvl="0"/>
            <a:r>
              <a:rPr lang="en-US" dirty="0"/>
              <a:t>The contractor </a:t>
            </a:r>
            <a:r>
              <a:rPr lang="en-US" dirty="0" smtClean="0"/>
              <a:t>would:</a:t>
            </a:r>
          </a:p>
          <a:p>
            <a:pPr lvl="1"/>
            <a:r>
              <a:rPr lang="en-US" dirty="0" smtClean="0"/>
              <a:t> </a:t>
            </a:r>
            <a:r>
              <a:rPr lang="en-US" dirty="0"/>
              <a:t>provide preventive services to families with youth at risk of foster care placement in a manner which ensures the safety of the youth and seeks to preserve, support and strengthen the family, when appropriate.</a:t>
            </a:r>
          </a:p>
          <a:p>
            <a:pPr lvl="1"/>
            <a:r>
              <a:rPr lang="en-US" dirty="0" smtClean="0"/>
              <a:t>employ </a:t>
            </a:r>
            <a:r>
              <a:rPr lang="en-US" dirty="0"/>
              <a:t>a holistic approach to child welfare services and engage in on-going efforts to bring about the necessary changes in service delivery culture. A holistic approach is defined as addressing all the needs families may have.</a:t>
            </a:r>
          </a:p>
          <a:p>
            <a:pPr lvl="1"/>
            <a:r>
              <a:rPr lang="en-US" dirty="0" smtClean="0"/>
              <a:t>provide </a:t>
            </a:r>
            <a:r>
              <a:rPr lang="en-US" dirty="0"/>
              <a:t>support services and counseling to at risk youth and families within their own neighborhood or as close to their own neighborhood as possible, unless inappropriate.</a:t>
            </a:r>
          </a:p>
          <a:p>
            <a:pPr lvl="1"/>
            <a:r>
              <a:rPr lang="en-US" dirty="0" smtClean="0"/>
              <a:t>ensure </a:t>
            </a:r>
            <a:r>
              <a:rPr lang="en-US" dirty="0"/>
              <a:t>that culturally and linguistically competent services are provided through a staff that is representative of the community served and fluent in the languages spoken by participating youth and family members. To the extent possible, the contractor would also recruit and hire appropriately qualified staff from the community served.</a:t>
            </a:r>
          </a:p>
        </p:txBody>
      </p:sp>
      <p:sp>
        <p:nvSpPr>
          <p:cNvPr id="4" name="Title 1"/>
          <p:cNvSpPr>
            <a:spLocks noGrp="1"/>
          </p:cNvSpPr>
          <p:nvPr>
            <p:ph type="title"/>
          </p:nvPr>
        </p:nvSpPr>
        <p:spPr>
          <a:xfrm>
            <a:off x="1971602" y="401372"/>
            <a:ext cx="9575629" cy="1280890"/>
          </a:xfrm>
        </p:spPr>
        <p:txBody>
          <a:bodyPr/>
          <a:lstStyle/>
          <a:p>
            <a:r>
              <a:rPr lang="en-US" b="1" dirty="0">
                <a:solidFill>
                  <a:srgbClr val="0070C0"/>
                </a:solidFill>
              </a:rPr>
              <a:t>ACS Beacon Prevention</a:t>
            </a:r>
            <a:br>
              <a:rPr lang="en-US" b="1" dirty="0">
                <a:solidFill>
                  <a:srgbClr val="0070C0"/>
                </a:solidFill>
              </a:rPr>
            </a:br>
            <a:r>
              <a:rPr lang="en-US" i="1" dirty="0" smtClean="0">
                <a:solidFill>
                  <a:srgbClr val="0070C0"/>
                </a:solidFill>
              </a:rPr>
              <a:t>Program Expectations: Services</a:t>
            </a:r>
            <a:endParaRPr lang="en-US" b="1" dirty="0">
              <a:solidFill>
                <a:srgbClr val="0070C0"/>
              </a:solidFill>
            </a:endParaRPr>
          </a:p>
        </p:txBody>
      </p:sp>
    </p:spTree>
    <p:extLst>
      <p:ext uri="{BB962C8B-B14F-4D97-AF65-F5344CB8AC3E}">
        <p14:creationId xmlns:p14="http://schemas.microsoft.com/office/powerpoint/2010/main" val="1178116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ACS Beacon Prevention</a:t>
            </a:r>
            <a:br>
              <a:rPr lang="en-US" b="1" dirty="0">
                <a:solidFill>
                  <a:srgbClr val="0070C0"/>
                </a:solidFill>
              </a:rPr>
            </a:br>
            <a:r>
              <a:rPr lang="en-US" i="1" dirty="0" smtClean="0">
                <a:solidFill>
                  <a:srgbClr val="0070C0"/>
                </a:solidFill>
              </a:rPr>
              <a:t>Program Expectations: Accessibility</a:t>
            </a:r>
            <a:endParaRPr lang="en-US" dirty="0"/>
          </a:p>
        </p:txBody>
      </p:sp>
      <p:sp>
        <p:nvSpPr>
          <p:cNvPr id="3" name="Content Placeholder 2"/>
          <p:cNvSpPr>
            <a:spLocks noGrp="1"/>
          </p:cNvSpPr>
          <p:nvPr>
            <p:ph idx="1"/>
          </p:nvPr>
        </p:nvSpPr>
        <p:spPr/>
        <p:txBody>
          <a:bodyPr>
            <a:normAutofit fontScale="92500"/>
          </a:bodyPr>
          <a:lstStyle/>
          <a:p>
            <a:pPr lvl="0"/>
            <a:r>
              <a:rPr lang="en-US" dirty="0"/>
              <a:t>Participants would have access to all services in the Beacon.</a:t>
            </a:r>
          </a:p>
          <a:p>
            <a:pPr lvl="0"/>
            <a:r>
              <a:rPr lang="en-US" dirty="0"/>
              <a:t>The contractor would operate during hours that reflect the needs of the youth and families to be served, including after school and evening availability. </a:t>
            </a:r>
          </a:p>
          <a:p>
            <a:pPr lvl="0"/>
            <a:r>
              <a:rPr lang="en-US" dirty="0"/>
              <a:t>The contractor would assess the language needs and communication skills of each youth and family to be served and provide services consistent with those needs to optimally serve the youth and families.</a:t>
            </a:r>
          </a:p>
          <a:p>
            <a:pPr lvl="0"/>
            <a:r>
              <a:rPr lang="en-US" dirty="0"/>
              <a:t>The contractor would make services accessible to youth with physical disabilities, including but not limited to, TDD service, large print informational reading materials, and establishing referral protocols to programs serving families with member(s) with a disability.</a:t>
            </a:r>
          </a:p>
          <a:p>
            <a:pPr lvl="0"/>
            <a:r>
              <a:rPr lang="en-US" dirty="0"/>
              <a:t>The contractor would assist each parent in obtaining appropriately supervised child care services</a:t>
            </a:r>
            <a:r>
              <a:rPr lang="en-US" dirty="0" smtClean="0"/>
              <a:t>.</a:t>
            </a:r>
            <a:endParaRPr lang="en-US" dirty="0"/>
          </a:p>
        </p:txBody>
      </p:sp>
    </p:spTree>
    <p:extLst>
      <p:ext uri="{BB962C8B-B14F-4D97-AF65-F5344CB8AC3E}">
        <p14:creationId xmlns:p14="http://schemas.microsoft.com/office/powerpoint/2010/main" val="4165841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ACS Beacon Prevention</a:t>
            </a:r>
            <a:br>
              <a:rPr lang="en-US" b="1" dirty="0">
                <a:solidFill>
                  <a:srgbClr val="0070C0"/>
                </a:solidFill>
              </a:rPr>
            </a:br>
            <a:r>
              <a:rPr lang="en-US" i="1" dirty="0" smtClean="0">
                <a:solidFill>
                  <a:srgbClr val="0070C0"/>
                </a:solidFill>
              </a:rPr>
              <a:t>Program Expectations: Staffing</a:t>
            </a:r>
            <a:endParaRPr lang="en-US" dirty="0"/>
          </a:p>
        </p:txBody>
      </p:sp>
      <p:sp>
        <p:nvSpPr>
          <p:cNvPr id="3" name="Content Placeholder 2"/>
          <p:cNvSpPr>
            <a:spLocks noGrp="1"/>
          </p:cNvSpPr>
          <p:nvPr>
            <p:ph idx="1"/>
          </p:nvPr>
        </p:nvSpPr>
        <p:spPr/>
        <p:txBody>
          <a:bodyPr>
            <a:normAutofit/>
          </a:bodyPr>
          <a:lstStyle/>
          <a:p>
            <a:pPr lvl="0"/>
            <a:r>
              <a:rPr lang="en-US" dirty="0" smtClean="0"/>
              <a:t>ACS </a:t>
            </a:r>
            <a:r>
              <a:rPr lang="en-US" dirty="0"/>
              <a:t>Beacon Prevention program would have a full-time director and the following additional staff:  a supervisor, intake workers, case planners, and other professional staff, parent aides, childcare workers, and paraprofessionals</a:t>
            </a:r>
            <a:r>
              <a:rPr lang="en-US" dirty="0" smtClean="0"/>
              <a:t>.</a:t>
            </a:r>
          </a:p>
          <a:p>
            <a:pPr lvl="0"/>
            <a:r>
              <a:rPr lang="en-US" dirty="0"/>
              <a:t>Each program is expected to maintain staffing in accordance with the ACS “Preventive Services Quality Assurance Standards and Indicators”- see </a:t>
            </a:r>
            <a:r>
              <a:rPr lang="en-US" u="sng" dirty="0">
                <a:hlinkClick r:id="rId2"/>
              </a:rPr>
              <a:t>http://www1.nyc.gov/site/dycd/about/news-and-media/publications.page</a:t>
            </a:r>
            <a:r>
              <a:rPr lang="en-US" dirty="0"/>
              <a:t>. </a:t>
            </a:r>
          </a:p>
        </p:txBody>
      </p:sp>
    </p:spTree>
    <p:extLst>
      <p:ext uri="{BB962C8B-B14F-4D97-AF65-F5344CB8AC3E}">
        <p14:creationId xmlns:p14="http://schemas.microsoft.com/office/powerpoint/2010/main" val="54277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Futura Bk"/>
              </a:rPr>
              <a:t>RFP </a:t>
            </a:r>
            <a:r>
              <a:rPr lang="en-US" b="1" dirty="0" smtClean="0">
                <a:solidFill>
                  <a:srgbClr val="0070C0"/>
                </a:solidFill>
                <a:latin typeface="Century Gothic" panose="020B0502020202020204" pitchFamily="34" charset="0"/>
              </a:rPr>
              <a:t>Timeline</a:t>
            </a:r>
            <a:r>
              <a:rPr lang="en-US" b="1" dirty="0" smtClean="0">
                <a:solidFill>
                  <a:srgbClr val="0070C0"/>
                </a:solidFill>
                <a:latin typeface="Futura Bk"/>
              </a:rPr>
              <a:t>/Requirements</a:t>
            </a:r>
            <a:endParaRPr lang="en-US" dirty="0"/>
          </a:p>
        </p:txBody>
      </p:sp>
      <p:sp>
        <p:nvSpPr>
          <p:cNvPr id="3" name="Content Placeholder 2"/>
          <p:cNvSpPr>
            <a:spLocks noGrp="1"/>
          </p:cNvSpPr>
          <p:nvPr>
            <p:ph idx="1"/>
          </p:nvPr>
        </p:nvSpPr>
        <p:spPr>
          <a:xfrm>
            <a:off x="1371601" y="1457325"/>
            <a:ext cx="10094912" cy="5048250"/>
          </a:xfrm>
        </p:spPr>
        <p:txBody>
          <a:bodyPr>
            <a:normAutofit/>
          </a:bodyPr>
          <a:lstStyle/>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Proposal Due Date: </a:t>
            </a:r>
            <a:r>
              <a:rPr lang="en-US" sz="2400" b="1" u="sng" dirty="0">
                <a:solidFill>
                  <a:schemeClr val="tx1"/>
                </a:solidFill>
                <a:latin typeface="Futura Bk"/>
              </a:rPr>
              <a:t>May </a:t>
            </a:r>
            <a:r>
              <a:rPr lang="en-US" sz="2400" b="1" u="sng" dirty="0" smtClean="0">
                <a:solidFill>
                  <a:schemeClr val="tx1"/>
                </a:solidFill>
                <a:latin typeface="Futura Bk"/>
              </a:rPr>
              <a:t>31, </a:t>
            </a:r>
            <a:r>
              <a:rPr lang="en-US" sz="2400" b="1" u="sng" dirty="0">
                <a:solidFill>
                  <a:schemeClr val="tx1"/>
                </a:solidFill>
                <a:latin typeface="Futura Bk"/>
              </a:rPr>
              <a:t>2017 at </a:t>
            </a:r>
            <a:r>
              <a:rPr lang="en-US" sz="2400" b="1" u="sng" dirty="0" smtClean="0">
                <a:solidFill>
                  <a:schemeClr val="tx1"/>
                </a:solidFill>
                <a:latin typeface="Futura Bk"/>
              </a:rPr>
              <a:t>2:00PM </a:t>
            </a:r>
          </a:p>
          <a:p>
            <a:pPr marL="285750" lvl="0" indent="-285750">
              <a:lnSpc>
                <a:spcPct val="115000"/>
              </a:lnSpc>
              <a:spcAft>
                <a:spcPts val="1000"/>
              </a:spcAft>
              <a:buFont typeface="Arial" panose="020B0604020202020204" pitchFamily="34" charset="0"/>
              <a:buChar char="•"/>
              <a:tabLst>
                <a:tab pos="457200" algn="l"/>
              </a:tabLst>
            </a:pPr>
            <a:r>
              <a:rPr lang="en-US" sz="2400" b="1" dirty="0">
                <a:solidFill>
                  <a:schemeClr val="tx1"/>
                </a:solidFill>
                <a:latin typeface="Futura Bk"/>
              </a:rPr>
              <a:t>Minimum requirements for this RFP: </a:t>
            </a:r>
          </a:p>
          <a:p>
            <a:pPr marL="914400" lvl="1" indent="-457200">
              <a:tabLst>
                <a:tab pos="914400" algn="l"/>
              </a:tabLst>
            </a:pPr>
            <a:r>
              <a:rPr lang="en-US" sz="2400" b="1" dirty="0">
                <a:solidFill>
                  <a:schemeClr val="tx1"/>
                </a:solidFill>
                <a:latin typeface="Futura Bk"/>
              </a:rPr>
              <a:t>A proposal must be submitted under RFP EPIN 26017I0004 (ACS program) as well as RFP 26017I0003 (Beacon program) for the same site location/school DBN number. </a:t>
            </a:r>
          </a:p>
          <a:p>
            <a:pPr marL="914400" lvl="1" indent="-457200">
              <a:spcAft>
                <a:spcPts val="600"/>
              </a:spcAft>
            </a:pPr>
            <a:r>
              <a:rPr lang="en-US" sz="2400" b="1" dirty="0">
                <a:solidFill>
                  <a:schemeClr val="tx1"/>
                </a:solidFill>
                <a:latin typeface="Futura Bk"/>
              </a:rPr>
              <a:t>A signed School Partnership Agreement (Attachment H) </a:t>
            </a:r>
            <a:r>
              <a:rPr lang="en-US" sz="2400" b="1" dirty="0" smtClean="0">
                <a:solidFill>
                  <a:schemeClr val="tx1"/>
                </a:solidFill>
                <a:latin typeface="Futura Bk"/>
              </a:rPr>
              <a:t>must be </a:t>
            </a:r>
            <a:r>
              <a:rPr lang="en-US" sz="2400" b="1" dirty="0">
                <a:solidFill>
                  <a:schemeClr val="tx1"/>
                </a:solidFill>
                <a:latin typeface="Futura Bk"/>
              </a:rPr>
              <a:t>submitted with the proposal. </a:t>
            </a:r>
          </a:p>
          <a:p>
            <a:pPr marL="114300" lvl="1" indent="0">
              <a:buNone/>
            </a:pPr>
            <a:r>
              <a:rPr lang="en-US" sz="2400" b="1" u="sng" dirty="0" smtClean="0">
                <a:solidFill>
                  <a:schemeClr val="tx1"/>
                </a:solidFill>
                <a:latin typeface="Futura Bk"/>
              </a:rPr>
              <a:t>If </a:t>
            </a:r>
            <a:r>
              <a:rPr lang="en-US" sz="2400" b="1" u="sng" dirty="0">
                <a:solidFill>
                  <a:schemeClr val="tx1"/>
                </a:solidFill>
                <a:latin typeface="Futura Bk"/>
              </a:rPr>
              <a:t>a proposal fails to meet the above minimum requirements, it will be deemed non-responsive and will not be further </a:t>
            </a:r>
            <a:r>
              <a:rPr lang="en-US" sz="2400" b="1" u="sng" dirty="0" smtClean="0">
                <a:solidFill>
                  <a:schemeClr val="tx1"/>
                </a:solidFill>
                <a:latin typeface="Futura Bk"/>
              </a:rPr>
              <a:t>considered</a:t>
            </a:r>
            <a:r>
              <a:rPr lang="en-US" sz="2200" b="1" u="sng" dirty="0">
                <a:solidFill>
                  <a:schemeClr val="tx1"/>
                </a:solidFill>
              </a:rPr>
              <a:t>.</a:t>
            </a:r>
            <a:r>
              <a:rPr lang="en-US" sz="2200" b="1" u="sng" dirty="0" smtClean="0">
                <a:solidFill>
                  <a:schemeClr val="tx1"/>
                </a:solidFill>
              </a:rPr>
              <a:t> </a:t>
            </a:r>
            <a:endParaRPr lang="en-US" sz="2200" b="1" u="sng" dirty="0">
              <a:solidFill>
                <a:schemeClr val="tx1"/>
              </a:solidFill>
            </a:endParaRPr>
          </a:p>
          <a:p>
            <a:pPr marL="0" indent="0">
              <a:buNone/>
            </a:pPr>
            <a:endParaRPr lang="en-US" dirty="0"/>
          </a:p>
        </p:txBody>
      </p:sp>
    </p:spTree>
    <p:extLst>
      <p:ext uri="{BB962C8B-B14F-4D97-AF65-F5344CB8AC3E}">
        <p14:creationId xmlns:p14="http://schemas.microsoft.com/office/powerpoint/2010/main" val="490461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817" y="377925"/>
            <a:ext cx="8911687" cy="1280890"/>
          </a:xfrm>
        </p:spPr>
        <p:txBody>
          <a:bodyPr/>
          <a:lstStyle/>
          <a:p>
            <a:r>
              <a:rPr lang="en-US" b="1" dirty="0" smtClean="0">
                <a:solidFill>
                  <a:srgbClr val="0070C0"/>
                </a:solidFill>
              </a:rPr>
              <a:t>ACS Beacon </a:t>
            </a:r>
            <a:r>
              <a:rPr lang="en-US" b="1" dirty="0">
                <a:solidFill>
                  <a:srgbClr val="0070C0"/>
                </a:solidFill>
              </a:rPr>
              <a:t>Prevention</a:t>
            </a:r>
            <a:r>
              <a:rPr lang="en-US" dirty="0">
                <a:solidFill>
                  <a:srgbClr val="0070C0"/>
                </a:solidFill>
              </a:rPr>
              <a:t/>
            </a:r>
            <a:br>
              <a:rPr lang="en-US" dirty="0">
                <a:solidFill>
                  <a:srgbClr val="0070C0"/>
                </a:solidFill>
              </a:rPr>
            </a:br>
            <a:r>
              <a:rPr lang="en-US" i="1" dirty="0" smtClean="0">
                <a:solidFill>
                  <a:srgbClr val="0070C0"/>
                </a:solidFill>
              </a:rPr>
              <a:t>Changes in new RFP</a:t>
            </a:r>
            <a:endParaRPr lang="en-US" dirty="0">
              <a:solidFill>
                <a:srgbClr val="0070C0"/>
              </a:solidFill>
            </a:endParaRPr>
          </a:p>
        </p:txBody>
      </p:sp>
      <p:sp>
        <p:nvSpPr>
          <p:cNvPr id="3" name="Content Placeholder 2"/>
          <p:cNvSpPr>
            <a:spLocks noGrp="1"/>
          </p:cNvSpPr>
          <p:nvPr>
            <p:ph idx="1"/>
          </p:nvPr>
        </p:nvSpPr>
        <p:spPr>
          <a:xfrm>
            <a:off x="1956166" y="1875692"/>
            <a:ext cx="8915400" cy="3777622"/>
          </a:xfrm>
        </p:spPr>
        <p:txBody>
          <a:bodyPr>
            <a:normAutofit fontScale="92500"/>
          </a:bodyPr>
          <a:lstStyle/>
          <a:p>
            <a:pPr marL="0" indent="0">
              <a:buNone/>
            </a:pPr>
            <a:r>
              <a:rPr lang="en-US" dirty="0" smtClean="0"/>
              <a:t>Summary of changes to ACS Beacon Prevention in new RFP:</a:t>
            </a:r>
          </a:p>
          <a:p>
            <a:pPr lvl="0"/>
            <a:r>
              <a:rPr lang="en-US" u="sng" dirty="0" smtClean="0"/>
              <a:t>Increased </a:t>
            </a:r>
            <a:r>
              <a:rPr lang="en-US" u="sng" dirty="0"/>
              <a:t>Support from ACS:</a:t>
            </a:r>
            <a:r>
              <a:rPr lang="en-US" dirty="0"/>
              <a:t> The ACS Division of Prevention Services (DPS) will provide ACS Beacon Prevention Program contractors with the following new resources:</a:t>
            </a:r>
            <a:endParaRPr lang="en-US" sz="1600" dirty="0"/>
          </a:p>
          <a:p>
            <a:pPr lvl="1"/>
            <a:r>
              <a:rPr lang="en-US" b="1" dirty="0"/>
              <a:t>A Beacon Prevention Liaison </a:t>
            </a:r>
            <a:r>
              <a:rPr lang="en-US" dirty="0"/>
              <a:t>within DPS to help support ACS Beacon Prevention Program engage families, develop meaningful collaborative relationships with host schools, and build community referrals to the program.</a:t>
            </a:r>
            <a:endParaRPr lang="en-US" sz="1400" dirty="0"/>
          </a:p>
          <a:p>
            <a:pPr lvl="1"/>
            <a:r>
              <a:rPr lang="en-US" b="1" dirty="0"/>
              <a:t>Training from ACS </a:t>
            </a:r>
            <a:r>
              <a:rPr lang="en-US" dirty="0"/>
              <a:t>on the Center for the Study of Social Policy’s Strengthening Families Protective Factors Framework in order to help guide case practice to support family stability and well-being in the context of community and primary prevention.</a:t>
            </a:r>
            <a:endParaRPr lang="en-US" sz="1400" dirty="0"/>
          </a:p>
          <a:p>
            <a:pPr lvl="1"/>
            <a:r>
              <a:rPr lang="en-US" b="1" dirty="0"/>
              <a:t>Inclusion in DPS Community Prevention initiatives</a:t>
            </a:r>
            <a:r>
              <a:rPr lang="en-US" dirty="0"/>
              <a:t> focused on building collaboration at the neighborhood level among providers serving similar target populations.  </a:t>
            </a:r>
            <a:endParaRPr lang="en-US" sz="1400" dirty="0"/>
          </a:p>
          <a:p>
            <a:pPr marL="0" indent="0">
              <a:buNone/>
            </a:pPr>
            <a:endParaRPr lang="en-US" dirty="0"/>
          </a:p>
        </p:txBody>
      </p:sp>
    </p:spTree>
    <p:extLst>
      <p:ext uri="{BB962C8B-B14F-4D97-AF65-F5344CB8AC3E}">
        <p14:creationId xmlns:p14="http://schemas.microsoft.com/office/powerpoint/2010/main" val="1352796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normAutofit fontScale="92500" lnSpcReduction="10000"/>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Department of Education </a:t>
            </a:r>
            <a:endParaRPr lang="en-US" sz="2400" dirty="0">
              <a:solidFill>
                <a:schemeClr val="bg1">
                  <a:lumMod val="65000"/>
                </a:schemeClr>
              </a:solidFill>
              <a:latin typeface="Times New Roman"/>
              <a:ea typeface="Times New Roman"/>
            </a:endParaRPr>
          </a:p>
          <a:p>
            <a:pPr marL="28575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Administration for Children’s Services </a:t>
            </a: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rPr>
              <a:t>Post </a:t>
            </a:r>
            <a:r>
              <a:rPr lang="en-US" sz="2400" b="1" dirty="0">
                <a:solidFill>
                  <a:srgbClr val="0070C0"/>
                </a:solidFill>
                <a:latin typeface="Futura Bk"/>
              </a:rPr>
              <a:t>Award Requirements </a:t>
            </a:r>
            <a:endParaRPr lang="en-US" sz="2400" b="1" dirty="0" smtClean="0">
              <a:solidFill>
                <a:srgbClr val="0070C0"/>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tx1"/>
                </a:solidFill>
                <a:latin typeface="Futura Bk"/>
                <a:ea typeface="Times New Roman"/>
              </a:rPr>
              <a:t>Important Information</a:t>
            </a:r>
            <a:endParaRPr lang="en-US" sz="2400" dirty="0">
              <a:solidFill>
                <a:schemeClr val="tx1"/>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883709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754" y="715108"/>
            <a:ext cx="9007597" cy="715107"/>
          </a:xfrm>
        </p:spPr>
        <p:txBody>
          <a:bodyPr>
            <a:normAutofit/>
          </a:bodyPr>
          <a:lstStyle/>
          <a:p>
            <a:r>
              <a:rPr lang="en-US" b="1" dirty="0">
                <a:solidFill>
                  <a:srgbClr val="0070C0"/>
                </a:solidFill>
              </a:rPr>
              <a:t>Post Award Requirements</a:t>
            </a:r>
          </a:p>
        </p:txBody>
      </p:sp>
      <p:sp>
        <p:nvSpPr>
          <p:cNvPr id="3" name="Content Placeholder 2"/>
          <p:cNvSpPr>
            <a:spLocks noGrp="1"/>
          </p:cNvSpPr>
          <p:nvPr>
            <p:ph idx="1"/>
          </p:nvPr>
        </p:nvSpPr>
        <p:spPr>
          <a:xfrm>
            <a:off x="1104900" y="1743074"/>
            <a:ext cx="10264287" cy="4791075"/>
          </a:xfrm>
        </p:spPr>
        <p:txBody>
          <a:bodyPr>
            <a:noAutofit/>
          </a:bodyPr>
          <a:lstStyle/>
          <a:p>
            <a:pPr marL="742950" indent="-571500" fontAlgn="base">
              <a:spcAft>
                <a:spcPts val="1200"/>
              </a:spcAft>
            </a:pPr>
            <a:r>
              <a:rPr lang="en-US" altLang="en-US" sz="4000" b="1" dirty="0">
                <a:solidFill>
                  <a:schemeClr val="tx1"/>
                </a:solidFill>
                <a:latin typeface="Futura Bk"/>
              </a:rPr>
              <a:t>Public Assistance Hiring Commitment Rider </a:t>
            </a:r>
          </a:p>
          <a:p>
            <a:pPr marL="742950" lvl="0" indent="-571500" fontAlgn="base">
              <a:spcAft>
                <a:spcPts val="1200"/>
              </a:spcAft>
            </a:pPr>
            <a:r>
              <a:rPr lang="en-US" altLang="en-US" sz="4000" b="1" dirty="0" smtClean="0">
                <a:solidFill>
                  <a:schemeClr val="tx1"/>
                </a:solidFill>
                <a:latin typeface="Futura Bk"/>
              </a:rPr>
              <a:t>Responsibility Determination</a:t>
            </a:r>
            <a:endParaRPr lang="en-US" altLang="en-US" sz="4000" b="1" dirty="0">
              <a:solidFill>
                <a:schemeClr val="tx1"/>
              </a:solidFill>
              <a:latin typeface="Futura Bk"/>
            </a:endParaRPr>
          </a:p>
          <a:p>
            <a:pPr marL="742950" lvl="0" indent="-571500" fontAlgn="base">
              <a:spcAft>
                <a:spcPts val="1200"/>
              </a:spcAft>
            </a:pPr>
            <a:r>
              <a:rPr lang="en-US" altLang="en-US" sz="4000" b="1" dirty="0" smtClean="0">
                <a:solidFill>
                  <a:schemeClr val="tx1"/>
                </a:solidFill>
                <a:latin typeface="Futura Bk"/>
              </a:rPr>
              <a:t>Notice </a:t>
            </a:r>
            <a:r>
              <a:rPr lang="en-US" altLang="en-US" sz="4000" b="1" dirty="0">
                <a:solidFill>
                  <a:schemeClr val="tx1"/>
                </a:solidFill>
                <a:latin typeface="Futura Bk"/>
              </a:rPr>
              <a:t>for Proposer Subcontractor Compliance</a:t>
            </a:r>
          </a:p>
          <a:p>
            <a:pPr marL="742950" lvl="0" indent="-457200" fontAlgn="base"/>
            <a:endParaRPr lang="en-US" altLang="en-US" sz="4000" b="1" dirty="0">
              <a:solidFill>
                <a:schemeClr val="tx1"/>
              </a:solidFill>
              <a:latin typeface="Futura Bk"/>
            </a:endParaRPr>
          </a:p>
        </p:txBody>
      </p:sp>
    </p:spTree>
    <p:extLst>
      <p:ext uri="{BB962C8B-B14F-4D97-AF65-F5344CB8AC3E}">
        <p14:creationId xmlns:p14="http://schemas.microsoft.com/office/powerpoint/2010/main" val="3836277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Agenda</a:t>
            </a:r>
            <a:endParaRPr lang="en-US" dirty="0"/>
          </a:p>
        </p:txBody>
      </p:sp>
      <p:sp>
        <p:nvSpPr>
          <p:cNvPr id="3" name="Content Placeholder 2"/>
          <p:cNvSpPr>
            <a:spLocks noGrp="1"/>
          </p:cNvSpPr>
          <p:nvPr>
            <p:ph idx="1"/>
          </p:nvPr>
        </p:nvSpPr>
        <p:spPr>
          <a:xfrm>
            <a:off x="1817077" y="1746738"/>
            <a:ext cx="9687535" cy="4164484"/>
          </a:xfrm>
        </p:spPr>
        <p:txBody>
          <a:bodyPr>
            <a:normAutofit fontScale="92500" lnSpcReduction="10000"/>
          </a:bodyPr>
          <a:lstStyle/>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Welcome and Panel Introduction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RFP </a:t>
            </a:r>
            <a:r>
              <a:rPr lang="en-US" sz="2400" b="1" dirty="0">
                <a:solidFill>
                  <a:schemeClr val="bg1">
                    <a:lumMod val="65000"/>
                  </a:schemeClr>
                </a:solidFill>
                <a:latin typeface="Futura Bk"/>
              </a:rPr>
              <a:t>Timeline/Requirements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HHS Accelerator </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Beacon Community Center </a:t>
            </a:r>
            <a:r>
              <a:rPr lang="en-US" sz="2400" b="1" dirty="0" smtClean="0">
                <a:solidFill>
                  <a:schemeClr val="bg1">
                    <a:lumMod val="65000"/>
                  </a:schemeClr>
                </a:solidFill>
                <a:latin typeface="Futura Bk"/>
              </a:rPr>
              <a:t>Overview</a:t>
            </a:r>
            <a:endParaRPr lang="en-US" sz="2400" dirty="0">
              <a:solidFill>
                <a:schemeClr val="bg1">
                  <a:lumMod val="65000"/>
                </a:schemeClr>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Department of Education </a:t>
            </a:r>
            <a:endParaRPr lang="en-US" sz="2400" dirty="0">
              <a:solidFill>
                <a:schemeClr val="bg1">
                  <a:lumMod val="65000"/>
                </a:schemeClr>
              </a:solidFill>
              <a:latin typeface="Times New Roman"/>
              <a:ea typeface="Times New Roman"/>
            </a:endParaRPr>
          </a:p>
          <a:p>
            <a:pPr marL="285750" indent="-285750">
              <a:spcBef>
                <a:spcPts val="0"/>
              </a:spcBef>
              <a:spcAft>
                <a:spcPts val="1000"/>
              </a:spcAft>
              <a:buFont typeface="Arial" panose="020B0604020202020204" pitchFamily="34" charset="0"/>
              <a:buChar char="•"/>
            </a:pPr>
            <a:r>
              <a:rPr lang="en-US" sz="2400" b="1" dirty="0">
                <a:solidFill>
                  <a:schemeClr val="bg1">
                    <a:lumMod val="65000"/>
                  </a:schemeClr>
                </a:solidFill>
                <a:latin typeface="Futura Bk"/>
              </a:rPr>
              <a:t>NYC Administration for Children’s Services </a:t>
            </a:r>
          </a:p>
          <a:p>
            <a:pPr marL="285750" marR="0" indent="-285750">
              <a:spcBef>
                <a:spcPts val="0"/>
              </a:spcBef>
              <a:spcAft>
                <a:spcPts val="1000"/>
              </a:spcAft>
              <a:buFont typeface="Arial" panose="020B0604020202020204" pitchFamily="34" charset="0"/>
              <a:buChar char="•"/>
            </a:pPr>
            <a:r>
              <a:rPr lang="en-US" sz="2400" b="1" dirty="0" smtClean="0">
                <a:solidFill>
                  <a:schemeClr val="bg1">
                    <a:lumMod val="65000"/>
                  </a:schemeClr>
                </a:solidFill>
                <a:latin typeface="Futura Bk"/>
              </a:rPr>
              <a:t>Post </a:t>
            </a:r>
            <a:r>
              <a:rPr lang="en-US" sz="2400" b="1" dirty="0">
                <a:solidFill>
                  <a:schemeClr val="bg1">
                    <a:lumMod val="65000"/>
                  </a:schemeClr>
                </a:solidFill>
                <a:latin typeface="Futura Bk"/>
              </a:rPr>
              <a:t>Award Requirements </a:t>
            </a:r>
            <a:endParaRPr lang="en-US" sz="2400" b="1" dirty="0" smtClean="0">
              <a:solidFill>
                <a:schemeClr val="bg1">
                  <a:lumMod val="65000"/>
                </a:schemeClr>
              </a:solidFill>
              <a:latin typeface="Futura Bk"/>
            </a:endParaRPr>
          </a:p>
          <a:p>
            <a:pPr marL="285750" marR="0" indent="-285750">
              <a:spcBef>
                <a:spcPts val="0"/>
              </a:spcBef>
              <a:spcAft>
                <a:spcPts val="1000"/>
              </a:spcAft>
              <a:buFont typeface="Arial" panose="020B0604020202020204" pitchFamily="34" charset="0"/>
              <a:buChar char="•"/>
            </a:pPr>
            <a:r>
              <a:rPr lang="en-US" sz="2400" b="1" dirty="0" smtClean="0">
                <a:solidFill>
                  <a:srgbClr val="0070C0"/>
                </a:solidFill>
                <a:latin typeface="Futura Bk"/>
                <a:ea typeface="Times New Roman"/>
              </a:rPr>
              <a:t>Important Information</a:t>
            </a:r>
            <a:endParaRPr lang="en-US" sz="2400" dirty="0">
              <a:solidFill>
                <a:srgbClr val="0070C0"/>
              </a:solidFill>
              <a:latin typeface="Times New Roman"/>
              <a:ea typeface="Times New Roman"/>
            </a:endParaRPr>
          </a:p>
          <a:p>
            <a:pPr marL="285750" marR="0" indent="-285750">
              <a:spcBef>
                <a:spcPts val="0"/>
              </a:spcBef>
              <a:spcAft>
                <a:spcPts val="1000"/>
              </a:spcAft>
              <a:buFont typeface="Arial" panose="020B0604020202020204" pitchFamily="34" charset="0"/>
              <a:buChar char="•"/>
            </a:pPr>
            <a:r>
              <a:rPr lang="en-US" sz="2400" b="1" dirty="0">
                <a:solidFill>
                  <a:schemeClr val="tx1"/>
                </a:solidFill>
                <a:latin typeface="Futura Bk"/>
              </a:rPr>
              <a:t>Question and Answer </a:t>
            </a:r>
            <a:r>
              <a:rPr lang="en-US" sz="2400" b="1" dirty="0" smtClean="0">
                <a:solidFill>
                  <a:schemeClr val="tx1"/>
                </a:solidFill>
                <a:latin typeface="Futura Bk"/>
              </a:rPr>
              <a:t>Session</a:t>
            </a:r>
            <a:endParaRPr lang="en-US" sz="2400" dirty="0">
              <a:solidFill>
                <a:schemeClr val="tx1"/>
              </a:solidFill>
              <a:latin typeface="Times New Roman"/>
              <a:ea typeface="Times New Roman"/>
            </a:endParaRPr>
          </a:p>
          <a:p>
            <a:endParaRPr lang="en-US" dirty="0"/>
          </a:p>
        </p:txBody>
      </p:sp>
    </p:spTree>
    <p:extLst>
      <p:ext uri="{BB962C8B-B14F-4D97-AF65-F5344CB8AC3E}">
        <p14:creationId xmlns:p14="http://schemas.microsoft.com/office/powerpoint/2010/main" val="92276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92" y="668215"/>
            <a:ext cx="9237785" cy="1093150"/>
          </a:xfrm>
        </p:spPr>
        <p:txBody>
          <a:bodyPr>
            <a:normAutofit/>
          </a:bodyPr>
          <a:lstStyle/>
          <a:p>
            <a:r>
              <a:rPr lang="en-US" altLang="en-US" b="1" dirty="0">
                <a:solidFill>
                  <a:srgbClr val="0070C0"/>
                </a:solidFill>
                <a:latin typeface="Century Gothic" panose="020B0502020202020204" pitchFamily="34" charset="0"/>
              </a:rPr>
              <a:t>IMPORTANT INFORMATION </a:t>
            </a:r>
            <a:endParaRPr lang="en-US" b="1" dirty="0">
              <a:solidFill>
                <a:srgbClr val="0070C0"/>
              </a:solidFill>
              <a:latin typeface="Century Gothic" panose="020B0502020202020204" pitchFamily="34" charset="0"/>
            </a:endParaRPr>
          </a:p>
        </p:txBody>
      </p:sp>
      <p:sp>
        <p:nvSpPr>
          <p:cNvPr id="3" name="Content Placeholder 2"/>
          <p:cNvSpPr>
            <a:spLocks noGrp="1"/>
          </p:cNvSpPr>
          <p:nvPr>
            <p:ph idx="1"/>
          </p:nvPr>
        </p:nvSpPr>
        <p:spPr>
          <a:xfrm>
            <a:off x="1594338" y="1781908"/>
            <a:ext cx="8909538" cy="577333"/>
          </a:xfrm>
        </p:spPr>
        <p:txBody>
          <a:bodyPr/>
          <a:lstStyle/>
          <a:p>
            <a:pPr marL="0" indent="0" algn="ctr">
              <a:buNone/>
            </a:pPr>
            <a:r>
              <a:rPr lang="en-US" altLang="en-US" sz="2400" b="1" dirty="0">
                <a:solidFill>
                  <a:srgbClr val="000000"/>
                </a:solidFill>
                <a:latin typeface="Arial Black" panose="020B0A04020102020204" pitchFamily="34" charset="0"/>
                <a:cs typeface="Arial" panose="020B0604020202020204" pitchFamily="34" charset="0"/>
              </a:rPr>
              <a:t>NYC</a:t>
            </a:r>
            <a:r>
              <a:rPr lang="en-US" altLang="en-US" sz="2400" b="1" dirty="0">
                <a:solidFill>
                  <a:srgbClr val="000000"/>
                </a:solidFill>
                <a:latin typeface="Arial Black" panose="020B0A04020102020204" pitchFamily="34" charset="0"/>
              </a:rPr>
              <a:t> Liability Insurance Requirement</a:t>
            </a:r>
            <a:endParaRPr lang="en-US" altLang="en-US" sz="2400" dirty="0">
              <a:solidFill>
                <a:srgbClr val="000000"/>
              </a:solidFill>
              <a:latin typeface="Arial Black" panose="020B0A04020102020204" pitchFamily="34" charset="0"/>
            </a:endParaRPr>
          </a:p>
          <a:p>
            <a:endParaRPr lang="en-US" dirty="0"/>
          </a:p>
        </p:txBody>
      </p:sp>
      <p:sp>
        <p:nvSpPr>
          <p:cNvPr id="4" name="TextBox 3"/>
          <p:cNvSpPr txBox="1"/>
          <p:nvPr/>
        </p:nvSpPr>
        <p:spPr>
          <a:xfrm>
            <a:off x="6929512" y="1597242"/>
            <a:ext cx="45719" cy="369332"/>
          </a:xfrm>
          <a:prstGeom prst="rect">
            <a:avLst/>
          </a:prstGeom>
          <a:noFill/>
        </p:spPr>
        <p:txBody>
          <a:bodyPr wrap="square" rtlCol="0">
            <a:spAutoFit/>
          </a:bodyPr>
          <a:lstStyle/>
          <a:p>
            <a:endParaRPr lang="en-US" dirty="0"/>
          </a:p>
        </p:txBody>
      </p:sp>
      <p:sp>
        <p:nvSpPr>
          <p:cNvPr id="6" name="TextBox 5"/>
          <p:cNvSpPr txBox="1"/>
          <p:nvPr/>
        </p:nvSpPr>
        <p:spPr>
          <a:xfrm>
            <a:off x="1043354" y="2428965"/>
            <a:ext cx="10597662" cy="1569660"/>
          </a:xfrm>
          <a:prstGeom prst="rect">
            <a:avLst/>
          </a:prstGeom>
          <a:noFill/>
        </p:spPr>
        <p:txBody>
          <a:bodyPr wrap="square" rtlCol="0">
            <a:spAutoFit/>
          </a:bodyPr>
          <a:lstStyle/>
          <a:p>
            <a:pPr marL="342900" lvl="0" indent="-342900" defTabSz="914400">
              <a:buFont typeface="Arial" panose="020B0604020202020204" pitchFamily="34" charset="0"/>
              <a:buChar char="•"/>
              <a:defRPr/>
            </a:pPr>
            <a:r>
              <a:rPr lang="en-US" altLang="en-US" sz="2000" b="1" dirty="0">
                <a:solidFill>
                  <a:srgbClr val="000000"/>
                </a:solidFill>
                <a:latin typeface="Calibri"/>
              </a:rPr>
              <a:t>Commercial General Liability</a:t>
            </a:r>
            <a:r>
              <a:rPr lang="en-US" altLang="en-US" sz="2000" dirty="0">
                <a:solidFill>
                  <a:srgbClr val="000000"/>
                </a:solidFill>
                <a:latin typeface="Calibri"/>
              </a:rPr>
              <a:t> </a:t>
            </a:r>
          </a:p>
          <a:p>
            <a:pPr marL="1085850" lvl="1" indent="-342900" defTabSz="914400">
              <a:buFont typeface="Arial" panose="020B0604020202020204" pitchFamily="34" charset="0"/>
              <a:buChar char="•"/>
              <a:defRPr/>
            </a:pPr>
            <a:r>
              <a:rPr lang="en-US" altLang="en-US" dirty="0">
                <a:solidFill>
                  <a:srgbClr val="000000"/>
                </a:solidFill>
                <a:latin typeface="Calibri"/>
              </a:rPr>
              <a:t>$1 million per occurrence and $2 million aggregate; </a:t>
            </a:r>
          </a:p>
          <a:p>
            <a:pPr marL="342900" lvl="0" indent="-342900" defTabSz="914400">
              <a:buFont typeface="Arial" panose="020B0604020202020204" pitchFamily="34" charset="0"/>
              <a:buChar char="•"/>
              <a:defRPr/>
            </a:pPr>
            <a:r>
              <a:rPr lang="en-US" altLang="en-US" sz="2000" b="1" dirty="0">
                <a:solidFill>
                  <a:srgbClr val="000000"/>
                </a:solidFill>
                <a:latin typeface="Calibri"/>
              </a:rPr>
              <a:t>Motor Vehicle Liability </a:t>
            </a:r>
            <a:r>
              <a:rPr lang="en-US" altLang="en-US" sz="1400" dirty="0">
                <a:solidFill>
                  <a:srgbClr val="000000"/>
                </a:solidFill>
                <a:latin typeface="Calibri"/>
              </a:rPr>
              <a:t>(if applicable)</a:t>
            </a:r>
            <a:r>
              <a:rPr lang="en-US" altLang="en-US" sz="1400" b="1" dirty="0">
                <a:solidFill>
                  <a:srgbClr val="000000"/>
                </a:solidFill>
                <a:latin typeface="Calibri"/>
              </a:rPr>
              <a:t> </a:t>
            </a:r>
          </a:p>
          <a:p>
            <a:pPr marL="1085850" lvl="1" indent="-342900" defTabSz="914400">
              <a:buFont typeface="Arial" panose="020B0604020202020204" pitchFamily="34" charset="0"/>
              <a:buChar char="•"/>
              <a:defRPr/>
            </a:pPr>
            <a:r>
              <a:rPr lang="en-US" altLang="en-US" dirty="0">
                <a:solidFill>
                  <a:srgbClr val="000000"/>
                </a:solidFill>
                <a:latin typeface="Calibri"/>
              </a:rPr>
              <a:t>$5 million per occurrence; </a:t>
            </a:r>
          </a:p>
          <a:p>
            <a:pPr marL="342900" lvl="0" indent="-342900" defTabSz="914400">
              <a:buFont typeface="Arial" panose="020B0604020202020204" pitchFamily="34" charset="0"/>
              <a:buChar char="•"/>
              <a:defRPr/>
            </a:pPr>
            <a:r>
              <a:rPr lang="en-US" altLang="en-US" sz="2000" b="1" dirty="0">
                <a:solidFill>
                  <a:srgbClr val="000000"/>
                </a:solidFill>
                <a:latin typeface="Calibri"/>
              </a:rPr>
              <a:t>Workers’ compensation </a:t>
            </a:r>
            <a:endParaRPr lang="en-US" dirty="0"/>
          </a:p>
        </p:txBody>
      </p:sp>
      <p:sp>
        <p:nvSpPr>
          <p:cNvPr id="7" name="TextBox 6"/>
          <p:cNvSpPr txBox="1"/>
          <p:nvPr/>
        </p:nvSpPr>
        <p:spPr>
          <a:xfrm>
            <a:off x="1395046" y="4287127"/>
            <a:ext cx="9788769" cy="1569660"/>
          </a:xfrm>
          <a:prstGeom prst="rect">
            <a:avLst/>
          </a:prstGeom>
          <a:noFill/>
        </p:spPr>
        <p:txBody>
          <a:bodyPr wrap="square" rtlCol="0">
            <a:spAutoFit/>
          </a:bodyPr>
          <a:lstStyle/>
          <a:p>
            <a:pPr marL="342900" lvl="0" indent="-342900" defTabSz="914400">
              <a:buFont typeface="Arial" panose="020B0604020202020204" pitchFamily="34" charset="0"/>
              <a:buChar char="•"/>
              <a:defRPr/>
            </a:pPr>
            <a:r>
              <a:rPr lang="en-US" altLang="en-US" sz="2400" dirty="0">
                <a:solidFill>
                  <a:srgbClr val="000000"/>
                </a:solidFill>
                <a:latin typeface="Calibri"/>
              </a:rPr>
              <a:t>An </a:t>
            </a:r>
            <a:r>
              <a:rPr lang="en-US" altLang="en-US" sz="2400" b="1" dirty="0">
                <a:solidFill>
                  <a:srgbClr val="000000"/>
                </a:solidFill>
                <a:latin typeface="Calibri"/>
              </a:rPr>
              <a:t>original</a:t>
            </a:r>
            <a:r>
              <a:rPr lang="en-US" altLang="en-US" sz="2400" dirty="0">
                <a:solidFill>
                  <a:srgbClr val="000000"/>
                </a:solidFill>
                <a:latin typeface="Calibri"/>
              </a:rPr>
              <a:t> certificate of insurance naming the City of New York, together with its officials and employees, as an additional insured. </a:t>
            </a:r>
          </a:p>
          <a:p>
            <a:pPr marL="342900" lvl="0" indent="-342900" defTabSz="914400">
              <a:buFont typeface="Arial" panose="020B0604020202020204" pitchFamily="34" charset="0"/>
              <a:buChar char="•"/>
              <a:defRPr/>
            </a:pPr>
            <a:r>
              <a:rPr lang="en-US" altLang="en-US" sz="2400" dirty="0">
                <a:solidFill>
                  <a:srgbClr val="000000"/>
                </a:solidFill>
                <a:latin typeface="Calibri"/>
              </a:rPr>
              <a:t>DYCD will not be able to proceed with processing an awarded contract until it has obtained proof of the necessary insurance coverage.</a:t>
            </a:r>
            <a:endParaRPr lang="en-US" altLang="en-US" sz="2400" b="1" dirty="0">
              <a:solidFill>
                <a:srgbClr val="000000"/>
              </a:solidFill>
              <a:latin typeface="Arial Black" pitchFamily="34" charset="0"/>
            </a:endParaRPr>
          </a:p>
        </p:txBody>
      </p:sp>
    </p:spTree>
    <p:extLst>
      <p:ext uri="{BB962C8B-B14F-4D97-AF65-F5344CB8AC3E}">
        <p14:creationId xmlns:p14="http://schemas.microsoft.com/office/powerpoint/2010/main" val="3216206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292" y="668215"/>
            <a:ext cx="9237785" cy="1093150"/>
          </a:xfrm>
        </p:spPr>
        <p:txBody>
          <a:bodyPr>
            <a:normAutofit/>
          </a:bodyPr>
          <a:lstStyle/>
          <a:p>
            <a:r>
              <a:rPr lang="en-US" altLang="en-US" b="1" dirty="0">
                <a:solidFill>
                  <a:srgbClr val="0070C0"/>
                </a:solidFill>
                <a:latin typeface="Century Gothic" panose="020B0502020202020204" pitchFamily="34" charset="0"/>
              </a:rPr>
              <a:t>IMPORTANT INFORMATION </a:t>
            </a:r>
            <a:endParaRPr lang="en-US" b="1" dirty="0">
              <a:solidFill>
                <a:srgbClr val="0070C0"/>
              </a:solidFill>
              <a:latin typeface="Century Gothic" panose="020B0502020202020204" pitchFamily="34" charset="0"/>
            </a:endParaRPr>
          </a:p>
        </p:txBody>
      </p:sp>
      <p:sp>
        <p:nvSpPr>
          <p:cNvPr id="3" name="Content Placeholder 2"/>
          <p:cNvSpPr>
            <a:spLocks noGrp="1"/>
          </p:cNvSpPr>
          <p:nvPr>
            <p:ph idx="1"/>
          </p:nvPr>
        </p:nvSpPr>
        <p:spPr>
          <a:xfrm>
            <a:off x="876300" y="1343025"/>
            <a:ext cx="11046069" cy="5153025"/>
          </a:xfrm>
        </p:spPr>
        <p:txBody>
          <a:bodyPr>
            <a:normAutofit/>
          </a:bodyPr>
          <a:lstStyle/>
          <a:p>
            <a:pPr marL="0" indent="0" fontAlgn="base">
              <a:buNone/>
            </a:pPr>
            <a:endParaRPr lang="en-US" altLang="en-US" sz="4000" b="1" dirty="0" smtClean="0">
              <a:solidFill>
                <a:schemeClr val="tx1"/>
              </a:solidFill>
              <a:latin typeface="Futura Bk"/>
            </a:endParaRPr>
          </a:p>
          <a:p>
            <a:pPr marL="742950" indent="-571500" fontAlgn="base"/>
            <a:r>
              <a:rPr lang="en-US" altLang="en-US" sz="4000" b="1" dirty="0">
                <a:solidFill>
                  <a:schemeClr val="tx1"/>
                </a:solidFill>
                <a:latin typeface="Futura Bk"/>
              </a:rPr>
              <a:t>DYCD encourages MWBE participation and recommends the utilization of certified MWBEs </a:t>
            </a:r>
          </a:p>
          <a:p>
            <a:pPr marL="742950" indent="-571500" fontAlgn="base">
              <a:tabLst>
                <a:tab pos="742950" algn="l"/>
                <a:tab pos="800100" algn="l"/>
              </a:tabLst>
            </a:pPr>
            <a:r>
              <a:rPr lang="en-US" altLang="en-US" sz="4000" b="1" dirty="0">
                <a:solidFill>
                  <a:schemeClr val="tx1"/>
                </a:solidFill>
                <a:latin typeface="Futura Bk"/>
              </a:rPr>
              <a:t>Transcript, presentation and attendance rosters will be posted to DYCD website for viewing</a:t>
            </a:r>
          </a:p>
          <a:p>
            <a:pPr marL="0" indent="0" fontAlgn="base">
              <a:buNone/>
            </a:pPr>
            <a:endParaRPr lang="en-US" altLang="en-US" sz="4000" b="1" dirty="0">
              <a:solidFill>
                <a:schemeClr val="tx1"/>
              </a:solidFill>
              <a:latin typeface="Futura Bk"/>
            </a:endParaRPr>
          </a:p>
          <a:p>
            <a:pPr marL="0" indent="0">
              <a:buNone/>
            </a:pPr>
            <a:endParaRPr lang="en-US" dirty="0" smtClean="0"/>
          </a:p>
          <a:p>
            <a:pPr marL="0" indent="0">
              <a:buNone/>
            </a:pPr>
            <a:endParaRPr lang="en-US" dirty="0"/>
          </a:p>
        </p:txBody>
      </p:sp>
      <p:sp>
        <p:nvSpPr>
          <p:cNvPr id="4" name="TextBox 3"/>
          <p:cNvSpPr txBox="1"/>
          <p:nvPr/>
        </p:nvSpPr>
        <p:spPr>
          <a:xfrm>
            <a:off x="6929512" y="1597242"/>
            <a:ext cx="45719" cy="369332"/>
          </a:xfrm>
          <a:prstGeom prst="rect">
            <a:avLst/>
          </a:prstGeom>
          <a:noFill/>
        </p:spPr>
        <p:txBody>
          <a:bodyPr wrap="square" rtlCol="0">
            <a:spAutoFit/>
          </a:bodyPr>
          <a:lstStyle/>
          <a:p>
            <a:endParaRPr lang="en-US" dirty="0"/>
          </a:p>
        </p:txBody>
      </p:sp>
      <p:sp>
        <p:nvSpPr>
          <p:cNvPr id="6" name="TextBox 5"/>
          <p:cNvSpPr txBox="1"/>
          <p:nvPr/>
        </p:nvSpPr>
        <p:spPr>
          <a:xfrm>
            <a:off x="1043354" y="2428965"/>
            <a:ext cx="10597662" cy="369332"/>
          </a:xfrm>
          <a:prstGeom prst="rect">
            <a:avLst/>
          </a:prstGeom>
          <a:noFill/>
        </p:spPr>
        <p:txBody>
          <a:bodyPr wrap="square" rtlCol="0">
            <a:spAutoFit/>
          </a:bodyPr>
          <a:lstStyle/>
          <a:p>
            <a:pPr marL="342900" lvl="0" indent="-342900" defTabSz="914400">
              <a:buFont typeface="Arial" panose="020B0604020202020204" pitchFamily="34" charset="0"/>
              <a:buChar char="•"/>
              <a:defRPr/>
            </a:pPr>
            <a:endParaRPr lang="en-US" dirty="0"/>
          </a:p>
        </p:txBody>
      </p:sp>
      <p:sp>
        <p:nvSpPr>
          <p:cNvPr id="7" name="TextBox 6"/>
          <p:cNvSpPr txBox="1"/>
          <p:nvPr/>
        </p:nvSpPr>
        <p:spPr>
          <a:xfrm>
            <a:off x="1952625" y="4287127"/>
            <a:ext cx="9231189" cy="461665"/>
          </a:xfrm>
          <a:prstGeom prst="rect">
            <a:avLst/>
          </a:prstGeom>
          <a:noFill/>
        </p:spPr>
        <p:txBody>
          <a:bodyPr wrap="square" rtlCol="0">
            <a:spAutoFit/>
          </a:bodyPr>
          <a:lstStyle/>
          <a:p>
            <a:pPr marL="57150" lvl="0" indent="-57150" defTabSz="914400">
              <a:buFont typeface="Arial" panose="020B0604020202020204" pitchFamily="34" charset="0"/>
              <a:buChar char="•"/>
              <a:tabLst>
                <a:tab pos="228600" algn="l"/>
              </a:tabLst>
              <a:defRPr/>
            </a:pPr>
            <a:endParaRPr lang="en-US" altLang="en-US" sz="2400" b="1" dirty="0">
              <a:solidFill>
                <a:srgbClr val="000000"/>
              </a:solidFill>
              <a:latin typeface="Arial Black" pitchFamily="34" charset="0"/>
            </a:endParaRPr>
          </a:p>
        </p:txBody>
      </p:sp>
    </p:spTree>
    <p:extLst>
      <p:ext uri="{BB962C8B-B14F-4D97-AF65-F5344CB8AC3E}">
        <p14:creationId xmlns:p14="http://schemas.microsoft.com/office/powerpoint/2010/main" val="1923363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solidFill>
                  <a:srgbClr val="0070C0"/>
                </a:solidFill>
                <a:latin typeface="Century Gothic" panose="020B0502020202020204" pitchFamily="34" charset="0"/>
              </a:rPr>
              <a:t>Wrap Up</a:t>
            </a:r>
          </a:p>
        </p:txBody>
      </p:sp>
      <p:sp>
        <p:nvSpPr>
          <p:cNvPr id="3" name="Content Placeholder 2"/>
          <p:cNvSpPr>
            <a:spLocks noGrp="1"/>
          </p:cNvSpPr>
          <p:nvPr>
            <p:ph idx="1"/>
          </p:nvPr>
        </p:nvSpPr>
        <p:spPr>
          <a:xfrm>
            <a:off x="996462" y="1559169"/>
            <a:ext cx="10508150" cy="4352053"/>
          </a:xfrm>
        </p:spPr>
        <p:txBody>
          <a:bodyPr>
            <a:normAutofit/>
          </a:bodyPr>
          <a:lstStyle/>
          <a:p>
            <a:pPr marL="0" lvl="0" indent="0" defTabSz="914400">
              <a:spcBef>
                <a:spcPct val="20000"/>
              </a:spcBef>
              <a:buClrTx/>
              <a:buNone/>
            </a:pPr>
            <a:endParaRPr lang="en-US" sz="3200" dirty="0">
              <a:solidFill>
                <a:prstClr val="black"/>
              </a:solidFill>
              <a:latin typeface="Calibri"/>
            </a:endParaRPr>
          </a:p>
          <a:p>
            <a:pPr marL="0" lvl="0" indent="0" algn="ctr" defTabSz="914400">
              <a:spcBef>
                <a:spcPct val="20000"/>
              </a:spcBef>
              <a:buClrTx/>
              <a:buNone/>
            </a:pPr>
            <a:r>
              <a:rPr lang="en-US" sz="7200" dirty="0" smtClean="0">
                <a:solidFill>
                  <a:srgbClr val="0070C0"/>
                </a:solidFill>
                <a:latin typeface="Arial Black" panose="020B0A04020102020204" pitchFamily="34" charset="0"/>
              </a:rPr>
              <a:t>QUESTIONS</a:t>
            </a: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indent="0" algn="ctr" defTabSz="914400">
              <a:spcBef>
                <a:spcPct val="20000"/>
              </a:spcBef>
              <a:buClrTx/>
              <a:buNone/>
            </a:pPr>
            <a:r>
              <a:rPr lang="en-US" sz="2400" b="1" dirty="0">
                <a:solidFill>
                  <a:srgbClr val="0070C0"/>
                </a:solidFill>
                <a:latin typeface="Futura Bk"/>
                <a:hlinkClick r:id="rId2"/>
              </a:rPr>
              <a:t>RFPquestions@dycd.nyc.gov</a:t>
            </a:r>
            <a:endParaRPr lang="en-US" sz="2400" b="1" dirty="0">
              <a:solidFill>
                <a:srgbClr val="0070C0"/>
              </a:solidFill>
              <a:latin typeface="Futura Bk"/>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dirty="0" smtClean="0">
              <a:solidFill>
                <a:prstClr val="black"/>
              </a:solidFill>
              <a:latin typeface="Calibri"/>
            </a:endParaRPr>
          </a:p>
          <a:p>
            <a:pPr marL="0" lvl="0" indent="0" algn="ctr" defTabSz="914400">
              <a:spcBef>
                <a:spcPct val="20000"/>
              </a:spcBef>
              <a:buClrTx/>
              <a:buNone/>
            </a:pPr>
            <a:endParaRPr lang="en-US" sz="1600" dirty="0">
              <a:solidFill>
                <a:prstClr val="black"/>
              </a:solidFill>
              <a:latin typeface="Calibri"/>
            </a:endParaRPr>
          </a:p>
          <a:p>
            <a:pPr marL="0" lvl="0" indent="0" algn="ctr" defTabSz="914400">
              <a:spcBef>
                <a:spcPct val="20000"/>
              </a:spcBef>
              <a:buClrTx/>
              <a:buNone/>
            </a:pPr>
            <a:endParaRPr lang="en-US" sz="1600" b="1" dirty="0" smtClean="0">
              <a:solidFill>
                <a:prstClr val="black"/>
              </a:solidFill>
              <a:latin typeface="Calibri"/>
            </a:endParaRPr>
          </a:p>
          <a:p>
            <a:pPr marL="0" lvl="0" indent="0" algn="ctr" defTabSz="914400">
              <a:spcBef>
                <a:spcPct val="20000"/>
              </a:spcBef>
              <a:buClrTx/>
              <a:buNone/>
            </a:pPr>
            <a:endParaRPr lang="en-US" sz="1600" b="1" dirty="0">
              <a:solidFill>
                <a:prstClr val="black"/>
              </a:solidFill>
              <a:latin typeface="Calibri"/>
            </a:endParaRPr>
          </a:p>
        </p:txBody>
      </p:sp>
    </p:spTree>
    <p:extLst>
      <p:ext uri="{BB962C8B-B14F-4D97-AF65-F5344CB8AC3E}">
        <p14:creationId xmlns:p14="http://schemas.microsoft.com/office/powerpoint/2010/main" val="2098062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latin typeface="Futura Bk"/>
              </a:rPr>
              <a:t>RFP </a:t>
            </a:r>
            <a:r>
              <a:rPr lang="en-US" b="1" dirty="0" smtClean="0">
                <a:solidFill>
                  <a:srgbClr val="0070C0"/>
                </a:solidFill>
                <a:latin typeface="Century Gothic" panose="020B0502020202020204" pitchFamily="34" charset="0"/>
              </a:rPr>
              <a:t>Timeline</a:t>
            </a:r>
            <a:r>
              <a:rPr lang="en-US" b="1" dirty="0" smtClean="0">
                <a:solidFill>
                  <a:srgbClr val="0070C0"/>
                </a:solidFill>
                <a:latin typeface="Futura Bk"/>
              </a:rPr>
              <a:t>/Requirements</a:t>
            </a:r>
            <a:endParaRPr lang="en-US" dirty="0"/>
          </a:p>
        </p:txBody>
      </p:sp>
      <p:sp>
        <p:nvSpPr>
          <p:cNvPr id="3" name="Content Placeholder 2"/>
          <p:cNvSpPr>
            <a:spLocks noGrp="1"/>
          </p:cNvSpPr>
          <p:nvPr>
            <p:ph idx="1"/>
          </p:nvPr>
        </p:nvSpPr>
        <p:spPr>
          <a:xfrm>
            <a:off x="1474910" y="2114549"/>
            <a:ext cx="10039227" cy="3527041"/>
          </a:xfrm>
        </p:spPr>
        <p:txBody>
          <a:bodyPr>
            <a:normAutofit/>
          </a:bodyPr>
          <a:lstStyle/>
          <a:p>
            <a:pPr marL="285750" lvl="0" indent="-285750">
              <a:lnSpc>
                <a:spcPct val="115000"/>
              </a:lnSpc>
              <a:spcAft>
                <a:spcPts val="1000"/>
              </a:spcAft>
              <a:buFont typeface="Arial" panose="020B0604020202020204" pitchFamily="34" charset="0"/>
              <a:buChar char="•"/>
              <a:tabLst>
                <a:tab pos="457200" algn="l"/>
              </a:tabLst>
            </a:pPr>
            <a:r>
              <a:rPr lang="en-US" sz="2500" b="1" dirty="0">
                <a:solidFill>
                  <a:schemeClr val="tx1"/>
                </a:solidFill>
                <a:latin typeface="Futura Bk"/>
              </a:rPr>
              <a:t>Award Announcement: Summer of 2017</a:t>
            </a:r>
          </a:p>
          <a:p>
            <a:pPr marL="285750" lvl="0" indent="-285750">
              <a:buFont typeface="Arial" panose="020B0604020202020204" pitchFamily="34" charset="0"/>
              <a:buChar char="•"/>
              <a:tabLst>
                <a:tab pos="457200" algn="l"/>
              </a:tabLst>
            </a:pPr>
            <a:r>
              <a:rPr lang="en-US" sz="2500" b="1" dirty="0" smtClean="0">
                <a:solidFill>
                  <a:schemeClr val="tx1"/>
                </a:solidFill>
                <a:latin typeface="Futura Bk"/>
              </a:rPr>
              <a:t>Anticipated </a:t>
            </a:r>
            <a:r>
              <a:rPr lang="en-US" sz="2500" b="1" dirty="0">
                <a:solidFill>
                  <a:schemeClr val="tx1"/>
                </a:solidFill>
                <a:latin typeface="Futura Bk"/>
              </a:rPr>
              <a:t>Contract Term: September 1, 2017 – June 30, </a:t>
            </a:r>
            <a:r>
              <a:rPr lang="en-US" sz="2500" b="1" dirty="0" smtClean="0">
                <a:solidFill>
                  <a:schemeClr val="tx1"/>
                </a:solidFill>
                <a:latin typeface="Futura Bk"/>
              </a:rPr>
              <a:t>2020</a:t>
            </a:r>
          </a:p>
          <a:p>
            <a:pPr marL="400050" lvl="1" indent="0">
              <a:spcAft>
                <a:spcPts val="1000"/>
              </a:spcAft>
              <a:buNone/>
              <a:tabLst>
                <a:tab pos="457200" algn="l"/>
              </a:tabLst>
            </a:pPr>
            <a:r>
              <a:rPr lang="en-US" sz="2200" b="1" dirty="0" smtClean="0">
                <a:solidFill>
                  <a:schemeClr val="tx1"/>
                </a:solidFill>
                <a:latin typeface="Futura Bk"/>
              </a:rPr>
              <a:t>(with an option to renew for up to three additional years)</a:t>
            </a:r>
            <a:endParaRPr lang="en-US" sz="2200" b="1" dirty="0">
              <a:solidFill>
                <a:schemeClr val="tx1"/>
              </a:solidFill>
              <a:latin typeface="Futura Bk"/>
            </a:endParaRPr>
          </a:p>
          <a:p>
            <a:pPr marL="285750" lvl="1">
              <a:lnSpc>
                <a:spcPct val="115000"/>
              </a:lnSpc>
              <a:spcAft>
                <a:spcPts val="1000"/>
              </a:spcAft>
              <a:buFont typeface="Arial" panose="020B0604020202020204" pitchFamily="34" charset="0"/>
              <a:buChar char="•"/>
              <a:tabLst>
                <a:tab pos="914400" algn="l"/>
              </a:tabLst>
            </a:pPr>
            <a:r>
              <a:rPr lang="en-US" sz="2500" b="1" dirty="0">
                <a:solidFill>
                  <a:schemeClr val="tx1"/>
                </a:solidFill>
                <a:latin typeface="Futura Bk"/>
              </a:rPr>
              <a:t>Questions: Must be received by May 24, 2017 	</a:t>
            </a:r>
            <a:r>
              <a:rPr lang="en-US" sz="2500" b="1" dirty="0">
                <a:solidFill>
                  <a:schemeClr val="tx1"/>
                </a:solidFill>
                <a:latin typeface="Futura Bk"/>
                <a:hlinkClick r:id="rId3"/>
              </a:rPr>
              <a:t>RFPquestions@dycd.nyc.gov</a:t>
            </a:r>
            <a:endParaRPr lang="en-US" sz="2500" b="1" dirty="0">
              <a:solidFill>
                <a:schemeClr val="tx1"/>
              </a:solidFill>
              <a:latin typeface="Futura Bk"/>
            </a:endParaRPr>
          </a:p>
          <a:p>
            <a:pPr marL="0" indent="0">
              <a:buNone/>
            </a:pPr>
            <a:endParaRPr lang="en-US" dirty="0"/>
          </a:p>
        </p:txBody>
      </p:sp>
    </p:spTree>
    <p:extLst>
      <p:ext uri="{BB962C8B-B14F-4D97-AF65-F5344CB8AC3E}">
        <p14:creationId xmlns:p14="http://schemas.microsoft.com/office/powerpoint/2010/main" val="1149505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5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7</a:t>
            </a:fld>
            <a:endParaRPr lang="en-US" dirty="0">
              <a:solidFill>
                <a:prstClr val="white"/>
              </a:solidFill>
            </a:endParaRPr>
          </a:p>
        </p:txBody>
      </p:sp>
      <p:sp>
        <p:nvSpPr>
          <p:cNvPr id="3" name="Subtitle 2"/>
          <p:cNvSpPr>
            <a:spLocks noGrp="1"/>
          </p:cNvSpPr>
          <p:nvPr>
            <p:ph type="subTitle" idx="1"/>
          </p:nvPr>
        </p:nvSpPr>
        <p:spPr/>
        <p:txBody>
          <a:bodyPr/>
          <a:lstStyle/>
          <a:p>
            <a:r>
              <a:rPr lang="en-US" dirty="0"/>
              <a:t>PROPOSING IN HHS ACCELERATOR</a:t>
            </a:r>
          </a:p>
        </p:txBody>
      </p:sp>
      <p:sp>
        <p:nvSpPr>
          <p:cNvPr id="6" name="Content Placeholder 5"/>
          <p:cNvSpPr>
            <a:spLocks noGrp="1"/>
          </p:cNvSpPr>
          <p:nvPr>
            <p:ph sz="quarter" idx="13"/>
          </p:nvPr>
        </p:nvSpPr>
        <p:spPr/>
        <p:txBody>
          <a:bodyPr/>
          <a:lstStyle/>
          <a:p>
            <a:r>
              <a:rPr lang="en-US" dirty="0"/>
              <a:t>The HHS Accelerator System was launched to simplify and improve the competitive contract process for Health and Human Service providers.</a:t>
            </a:r>
          </a:p>
          <a:p>
            <a:endParaRPr lang="en-US" dirty="0"/>
          </a:p>
        </p:txBody>
      </p:sp>
      <p:sp>
        <p:nvSpPr>
          <p:cNvPr id="5" name="Rectangle 4"/>
          <p:cNvSpPr/>
          <p:nvPr/>
        </p:nvSpPr>
        <p:spPr>
          <a:xfrm>
            <a:off x="6502400" y="2364908"/>
            <a:ext cx="5181600" cy="3010055"/>
          </a:xfrm>
          <a:prstGeom prst="rect">
            <a:avLst/>
          </a:prstGeom>
        </p:spPr>
        <p:txBody>
          <a:bodyPr wrap="square">
            <a:spAutoFit/>
          </a:bodyPr>
          <a:lstStyle/>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Agencies publish all Request for Proposals (RFP) Documents in the HHS Accelerator System. </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dirty="0">
                <a:solidFill>
                  <a:srgbClr val="333333"/>
                </a:solidFill>
                <a:latin typeface="Franklin Gothic Book" panose="020B0503020102020204" pitchFamily="34" charset="0"/>
              </a:rPr>
              <a:t>Prequalified providers approved for relevant Services are “Eligible to Propose” and can submit proposal(s) after RFPs are released.</a:t>
            </a:r>
          </a:p>
          <a:p>
            <a:pPr marL="285750" indent="-285750" defTabSz="914400" fontAlgn="base">
              <a:spcBef>
                <a:spcPct val="20000"/>
              </a:spcBef>
              <a:spcAft>
                <a:spcPct val="0"/>
              </a:spcAft>
              <a:buFont typeface="Arial" panose="020B0604020202020204" pitchFamily="34" charset="0"/>
              <a:buChar char="•"/>
            </a:pPr>
            <a:endParaRPr lang="en-US" sz="1600" dirty="0">
              <a:solidFill>
                <a:srgbClr val="333333"/>
              </a:solidFill>
              <a:latin typeface="Franklin Gothic Book" panose="020B0503020102020204" pitchFamily="34" charset="0"/>
            </a:endParaRPr>
          </a:p>
          <a:p>
            <a:pPr marL="285750" indent="-285750" defTabSz="914400" fontAlgn="base">
              <a:spcBef>
                <a:spcPct val="20000"/>
              </a:spcBef>
              <a:spcAft>
                <a:spcPct val="0"/>
              </a:spcAft>
              <a:buFont typeface="Arial" panose="020B0604020202020204" pitchFamily="34" charset="0"/>
              <a:buChar char="•"/>
            </a:pPr>
            <a:r>
              <a:rPr lang="en-US" sz="1600" u="sng" dirty="0">
                <a:solidFill>
                  <a:srgbClr val="333333"/>
                </a:solidFill>
                <a:latin typeface="Franklin Gothic Medium" panose="020B0603020102020204" pitchFamily="34" charset="0"/>
              </a:rPr>
              <a:t>Providers must submit proposals through the HHS Accelerator System by the proposal due date and time (2 pm).</a:t>
            </a:r>
          </a:p>
          <a:p>
            <a:pPr defTabSz="914400" fontAlgn="base">
              <a:spcBef>
                <a:spcPct val="20000"/>
              </a:spcBef>
              <a:spcAft>
                <a:spcPct val="0"/>
              </a:spcAft>
            </a:pPr>
            <a:endParaRPr lang="en-US" sz="1400" u="sng" dirty="0">
              <a:solidFill>
                <a:srgbClr val="333333"/>
              </a:solidFill>
              <a:latin typeface="Franklin Gothic Medium" panose="020B06030201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152" r="5916"/>
          <a:stretch/>
        </p:blipFill>
        <p:spPr>
          <a:xfrm>
            <a:off x="914400" y="2369216"/>
            <a:ext cx="5283200" cy="3117184"/>
          </a:xfrm>
          <a:prstGeom prst="rect">
            <a:avLst/>
          </a:prstGeom>
          <a:ln w="12700">
            <a:solidFill>
              <a:srgbClr val="7F7F7F"/>
            </a:solidFill>
          </a:ln>
          <a:effectLst>
            <a:outerShdw blurRad="50800" dist="50800" dir="8100000" algn="tr" rotWithShape="0">
              <a:prstClr val="black">
                <a:alpha val="37000"/>
              </a:prstClr>
            </a:outerShdw>
          </a:effectLst>
        </p:spPr>
      </p:pic>
      <p:sp>
        <p:nvSpPr>
          <p:cNvPr id="8" name="TextBox 7"/>
          <p:cNvSpPr txBox="1"/>
          <p:nvPr/>
        </p:nvSpPr>
        <p:spPr>
          <a:xfrm>
            <a:off x="914400" y="5752981"/>
            <a:ext cx="5486400" cy="923330"/>
          </a:xfrm>
          <a:prstGeom prst="rect">
            <a:avLst/>
          </a:prstGeom>
          <a:noFill/>
        </p:spPr>
        <p:txBody>
          <a:bodyPr wrap="square" rtlCol="0">
            <a:spAutoFit/>
          </a:bodyPr>
          <a:lstStyle/>
          <a:p>
            <a:pPr defTabSz="914400"/>
            <a:r>
              <a:rPr lang="en-US" dirty="0">
                <a:solidFill>
                  <a:srgbClr val="548DD4"/>
                </a:solidFill>
                <a:latin typeface="Franklin Gothic Demi" panose="020B0703020102020204" pitchFamily="34" charset="0"/>
              </a:rPr>
              <a:t>Need Help? </a:t>
            </a:r>
          </a:p>
          <a:p>
            <a:pPr defTabSz="914400"/>
            <a:r>
              <a:rPr lang="en-US" dirty="0">
                <a:solidFill>
                  <a:prstClr val="black"/>
                </a:solidFill>
                <a:latin typeface="Franklin Gothic Book" panose="020B0503020102020204" pitchFamily="34" charset="0"/>
              </a:rPr>
              <a:t>Contact </a:t>
            </a:r>
            <a:r>
              <a:rPr lang="en-US" dirty="0">
                <a:solidFill>
                  <a:prstClr val="black"/>
                </a:solidFill>
                <a:latin typeface="Franklin Gothic Book" panose="020B0503020102020204" pitchFamily="34" charset="0"/>
                <a:hlinkClick r:id="rId3"/>
              </a:rPr>
              <a:t>info@hhsaccelerator.nyc.gov</a:t>
            </a:r>
            <a:endParaRPr lang="en-US" dirty="0">
              <a:solidFill>
                <a:prstClr val="black"/>
              </a:solidFill>
              <a:latin typeface="Franklin Gothic Book" panose="020B0503020102020204" pitchFamily="34" charset="0"/>
            </a:endParaRPr>
          </a:p>
          <a:p>
            <a:pPr defTabSz="914400"/>
            <a:endParaRPr lang="en-US"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2095372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4970"/>
          <a:stretch/>
        </p:blipFill>
        <p:spPr bwMode="auto">
          <a:xfrm>
            <a:off x="6219197" y="2819405"/>
            <a:ext cx="4267200" cy="3622571"/>
          </a:xfrm>
          <a:prstGeom prst="rect">
            <a:avLst/>
          </a:prstGeom>
          <a:noFill/>
          <a:ln w="12700">
            <a:solidFill>
              <a:schemeClr val="tx1">
                <a:lumMod val="50000"/>
                <a:lumOff val="50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5024"/>
          <a:stretch/>
        </p:blipFill>
        <p:spPr bwMode="auto">
          <a:xfrm>
            <a:off x="427997" y="2819405"/>
            <a:ext cx="4267200" cy="3671061"/>
          </a:xfrm>
          <a:prstGeom prst="rect">
            <a:avLst/>
          </a:prstGeom>
          <a:noFill/>
          <a:ln w="12700">
            <a:solidFill>
              <a:schemeClr val="tx1">
                <a:lumMod val="50000"/>
                <a:lumOff val="50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8</a:t>
            </a:fld>
            <a:endParaRPr lang="en-US" dirty="0">
              <a:solidFill>
                <a:prstClr val="white"/>
              </a:solidFill>
            </a:endParaRPr>
          </a:p>
        </p:txBody>
      </p:sp>
      <p:sp>
        <p:nvSpPr>
          <p:cNvPr id="3" name="Subtitle 2"/>
          <p:cNvSpPr>
            <a:spLocks noGrp="1"/>
          </p:cNvSpPr>
          <p:nvPr>
            <p:ph type="subTitle" idx="1"/>
          </p:nvPr>
        </p:nvSpPr>
        <p:spPr/>
        <p:txBody>
          <a:bodyPr/>
          <a:lstStyle/>
          <a:p>
            <a:r>
              <a:rPr lang="en-US" dirty="0"/>
              <a:t>PREQUALIFICATION APPLICATION</a:t>
            </a:r>
          </a:p>
        </p:txBody>
      </p:sp>
      <p:sp>
        <p:nvSpPr>
          <p:cNvPr id="6" name="Content Placeholder 5"/>
          <p:cNvSpPr>
            <a:spLocks noGrp="1"/>
          </p:cNvSpPr>
          <p:nvPr>
            <p:ph sz="quarter" idx="14"/>
          </p:nvPr>
        </p:nvSpPr>
        <p:spPr>
          <a:xfrm>
            <a:off x="320411" y="1651447"/>
            <a:ext cx="4267200" cy="329755"/>
          </a:xfrm>
        </p:spPr>
        <p:txBody>
          <a:bodyPr/>
          <a:lstStyle/>
          <a:p>
            <a:r>
              <a:rPr lang="en-US" sz="1800" dirty="0"/>
              <a:t>Business Application</a:t>
            </a:r>
          </a:p>
          <a:p>
            <a:endParaRPr lang="en-US" dirty="0"/>
          </a:p>
        </p:txBody>
      </p:sp>
      <p:sp>
        <p:nvSpPr>
          <p:cNvPr id="7" name="Content Placeholder 6"/>
          <p:cNvSpPr>
            <a:spLocks noGrp="1"/>
          </p:cNvSpPr>
          <p:nvPr>
            <p:ph sz="quarter" idx="15"/>
          </p:nvPr>
        </p:nvSpPr>
        <p:spPr>
          <a:xfrm>
            <a:off x="304800" y="1978654"/>
            <a:ext cx="4267200" cy="473143"/>
          </a:xfrm>
        </p:spPr>
        <p:txBody>
          <a:bodyPr/>
          <a:lstStyle/>
          <a:p>
            <a:pPr marL="285750" indent="-285750">
              <a:buFont typeface="Arial" panose="020B0604020202020204" pitchFamily="34" charset="0"/>
              <a:buChar char="•"/>
            </a:pPr>
            <a:r>
              <a:rPr lang="en-US" sz="1300" dirty="0">
                <a:solidFill>
                  <a:srgbClr val="333333"/>
                </a:solidFill>
              </a:rPr>
              <a:t>Establish corporate identity</a:t>
            </a:r>
          </a:p>
          <a:p>
            <a:pPr marL="285750" indent="-285750">
              <a:buFont typeface="Arial" panose="020B0604020202020204" pitchFamily="34" charset="0"/>
              <a:buChar char="•"/>
            </a:pPr>
            <a:r>
              <a:rPr lang="en-US" sz="1300" dirty="0">
                <a:solidFill>
                  <a:srgbClr val="333333"/>
                </a:solidFill>
              </a:rPr>
              <a:t>Confirm annual regulatory filings</a:t>
            </a:r>
          </a:p>
          <a:p>
            <a:pPr marL="285750" indent="-285750">
              <a:buFont typeface="Arial" panose="020B0604020202020204" pitchFamily="34" charset="0"/>
              <a:buChar char="•"/>
            </a:pPr>
            <a:r>
              <a:rPr lang="en-US" sz="1300" dirty="0">
                <a:solidFill>
                  <a:srgbClr val="333333"/>
                </a:solidFill>
              </a:rPr>
              <a:t>Board structure and policies.</a:t>
            </a:r>
          </a:p>
          <a:p>
            <a:endParaRPr lang="en-US" dirty="0"/>
          </a:p>
        </p:txBody>
      </p:sp>
      <p:sp>
        <p:nvSpPr>
          <p:cNvPr id="10" name="Content Placeholder 9"/>
          <p:cNvSpPr>
            <a:spLocks noGrp="1"/>
          </p:cNvSpPr>
          <p:nvPr>
            <p:ph sz="quarter" idx="18"/>
          </p:nvPr>
        </p:nvSpPr>
        <p:spPr>
          <a:xfrm>
            <a:off x="6080496" y="1651447"/>
            <a:ext cx="4267200" cy="329755"/>
          </a:xfrm>
        </p:spPr>
        <p:txBody>
          <a:bodyPr/>
          <a:lstStyle/>
          <a:p>
            <a:r>
              <a:rPr lang="en-US" sz="1800" dirty="0"/>
              <a:t>Service Application</a:t>
            </a:r>
          </a:p>
          <a:p>
            <a:endParaRPr lang="en-US" dirty="0"/>
          </a:p>
        </p:txBody>
      </p:sp>
      <p:sp>
        <p:nvSpPr>
          <p:cNvPr id="11" name="Content Placeholder 10"/>
          <p:cNvSpPr>
            <a:spLocks noGrp="1"/>
          </p:cNvSpPr>
          <p:nvPr>
            <p:ph sz="quarter" idx="19"/>
          </p:nvPr>
        </p:nvSpPr>
        <p:spPr>
          <a:xfrm>
            <a:off x="6080496" y="1978654"/>
            <a:ext cx="5197104" cy="535951"/>
          </a:xfrm>
        </p:spPr>
        <p:txBody>
          <a:bodyPr/>
          <a:lstStyle/>
          <a:p>
            <a:pPr marL="171450" indent="-171450">
              <a:buFont typeface="Arial" panose="020B0604020202020204" pitchFamily="34" charset="0"/>
              <a:buChar char="•"/>
            </a:pPr>
            <a:r>
              <a:rPr lang="en-US" sz="1300" dirty="0">
                <a:solidFill>
                  <a:srgbClr val="333333"/>
                </a:solidFill>
              </a:rPr>
              <a:t>Browse and  search the Client and Community Services Catalog to select services</a:t>
            </a:r>
          </a:p>
          <a:p>
            <a:pPr marL="171450" indent="-171450">
              <a:buFont typeface="Arial" panose="020B0604020202020204" pitchFamily="34" charset="0"/>
              <a:buChar char="•"/>
            </a:pPr>
            <a:r>
              <a:rPr lang="en-US" sz="1300" dirty="0">
                <a:solidFill>
                  <a:srgbClr val="333333"/>
                </a:solidFill>
              </a:rPr>
              <a:t>Establish track record of service delivery.</a:t>
            </a:r>
          </a:p>
          <a:p>
            <a:endParaRPr lang="en-US" dirty="0"/>
          </a:p>
        </p:txBody>
      </p:sp>
      <p:sp>
        <p:nvSpPr>
          <p:cNvPr id="8" name="Content Placeholder 7"/>
          <p:cNvSpPr>
            <a:spLocks noGrp="1"/>
          </p:cNvSpPr>
          <p:nvPr>
            <p:ph sz="quarter" idx="16"/>
          </p:nvPr>
        </p:nvSpPr>
        <p:spPr>
          <a:xfrm>
            <a:off x="4999999" y="3529206"/>
            <a:ext cx="1400804" cy="978208"/>
          </a:xfrm>
        </p:spPr>
        <p:txBody>
          <a:bodyPr/>
          <a:lstStyle/>
          <a:p>
            <a:r>
              <a:rPr lang="en-US" sz="1300" dirty="0">
                <a:solidFill>
                  <a:srgbClr val="333333"/>
                </a:solidFill>
              </a:rPr>
              <a:t>Box turns blue to indicate </a:t>
            </a:r>
            <a:br>
              <a:rPr lang="en-US" sz="1300" dirty="0">
                <a:solidFill>
                  <a:srgbClr val="333333"/>
                </a:solidFill>
              </a:rPr>
            </a:br>
            <a:r>
              <a:rPr lang="en-US" sz="1300" dirty="0">
                <a:solidFill>
                  <a:srgbClr val="333333"/>
                </a:solidFill>
              </a:rPr>
              <a:t>completion.</a:t>
            </a:r>
          </a:p>
          <a:p>
            <a:endParaRPr lang="en-US" sz="1200" dirty="0">
              <a:solidFill>
                <a:srgbClr val="333333"/>
              </a:solidFill>
            </a:endParaRPr>
          </a:p>
        </p:txBody>
      </p:sp>
      <p:sp>
        <p:nvSpPr>
          <p:cNvPr id="12" name="Content Placeholder 11"/>
          <p:cNvSpPr>
            <a:spLocks noGrp="1"/>
          </p:cNvSpPr>
          <p:nvPr>
            <p:ph sz="quarter" idx="20"/>
          </p:nvPr>
        </p:nvSpPr>
        <p:spPr>
          <a:xfrm>
            <a:off x="10579100" y="4812214"/>
            <a:ext cx="1625600" cy="1676400"/>
          </a:xfrm>
        </p:spPr>
        <p:txBody>
          <a:bodyPr/>
          <a:lstStyle/>
          <a:p>
            <a:r>
              <a:rPr lang="en-US" sz="1300" dirty="0">
                <a:solidFill>
                  <a:srgbClr val="333333"/>
                </a:solidFill>
              </a:rPr>
              <a:t>Options to demonstrate </a:t>
            </a:r>
            <a:br>
              <a:rPr lang="en-US" sz="1300" dirty="0">
                <a:solidFill>
                  <a:srgbClr val="333333"/>
                </a:solidFill>
              </a:rPr>
            </a:br>
            <a:r>
              <a:rPr lang="en-US" sz="1300" dirty="0">
                <a:solidFill>
                  <a:srgbClr val="333333"/>
                </a:solidFill>
              </a:rPr>
              <a:t>service record:</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Contract/</a:t>
            </a:r>
            <a:br>
              <a:rPr lang="en-US" sz="1300" dirty="0">
                <a:solidFill>
                  <a:srgbClr val="333333"/>
                </a:solidFill>
                <a:latin typeface="Franklin Gothic Book" panose="020B0503020102020204" pitchFamily="34" charset="0"/>
              </a:rPr>
            </a:br>
            <a:r>
              <a:rPr lang="en-US" sz="1300" dirty="0">
                <a:solidFill>
                  <a:srgbClr val="333333"/>
                </a:solidFill>
                <a:latin typeface="Franklin Gothic Book" panose="020B0503020102020204" pitchFamily="34" charset="0"/>
              </a:rPr>
              <a:t>Grant</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Key Staff Resume</a:t>
            </a:r>
          </a:p>
          <a:p>
            <a:pPr marL="171450" lvl="1" indent="-171450">
              <a:buFont typeface="Arial" panose="020B0604020202020204" pitchFamily="34" charset="0"/>
              <a:buChar char="•"/>
            </a:pPr>
            <a:r>
              <a:rPr lang="en-US" sz="1300" dirty="0">
                <a:solidFill>
                  <a:srgbClr val="333333"/>
                </a:solidFill>
                <a:latin typeface="Franklin Gothic Book" panose="020B0503020102020204" pitchFamily="34" charset="0"/>
              </a:rPr>
              <a:t>Statement.</a:t>
            </a:r>
          </a:p>
        </p:txBody>
      </p:sp>
      <p:cxnSp>
        <p:nvCxnSpPr>
          <p:cNvPr id="38" name="Straight Arrow Connector 37"/>
          <p:cNvCxnSpPr/>
          <p:nvPr/>
        </p:nvCxnSpPr>
        <p:spPr>
          <a:xfrm>
            <a:off x="1241006" y="3705676"/>
            <a:ext cx="3606431" cy="0"/>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53" name="Content Placeholder 7"/>
          <p:cNvSpPr>
            <a:spLocks noGrp="1"/>
          </p:cNvSpPr>
          <p:nvPr>
            <p:ph sz="quarter" idx="16"/>
          </p:nvPr>
        </p:nvSpPr>
        <p:spPr>
          <a:xfrm>
            <a:off x="4885697" y="5117014"/>
            <a:ext cx="1320800" cy="762000"/>
          </a:xfrm>
        </p:spPr>
        <p:txBody>
          <a:bodyPr/>
          <a:lstStyle/>
          <a:p>
            <a:r>
              <a:rPr lang="en-US" sz="1300" dirty="0">
                <a:solidFill>
                  <a:srgbClr val="FF0000"/>
                </a:solidFill>
              </a:rPr>
              <a:t>*</a:t>
            </a:r>
            <a:r>
              <a:rPr lang="en-US" sz="1300" dirty="0">
                <a:solidFill>
                  <a:srgbClr val="333333"/>
                </a:solidFill>
              </a:rPr>
              <a:t>Indicates required field.</a:t>
            </a:r>
          </a:p>
        </p:txBody>
      </p:sp>
      <p:cxnSp>
        <p:nvCxnSpPr>
          <p:cNvPr id="54" name="Straight Arrow Connector 53"/>
          <p:cNvCxnSpPr/>
          <p:nvPr/>
        </p:nvCxnSpPr>
        <p:spPr>
          <a:xfrm>
            <a:off x="1879440" y="5219831"/>
            <a:ext cx="2895437" cy="23645"/>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31997" y="4964614"/>
            <a:ext cx="3461675" cy="0"/>
          </a:xfrm>
          <a:prstGeom prst="straightConnector1">
            <a:avLst/>
          </a:prstGeom>
          <a:ln w="50800">
            <a:solidFill>
              <a:srgbClr val="972569"/>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sp>
        <p:nvSpPr>
          <p:cNvPr id="58" name="Content Placeholder 12"/>
          <p:cNvSpPr>
            <a:spLocks noGrp="1"/>
          </p:cNvSpPr>
          <p:nvPr>
            <p:ph sz="quarter" idx="13"/>
          </p:nvPr>
        </p:nvSpPr>
        <p:spPr>
          <a:xfrm>
            <a:off x="815340" y="819156"/>
            <a:ext cx="11376661" cy="476249"/>
          </a:xfrm>
        </p:spPr>
        <p:txBody>
          <a:bodyPr/>
          <a:lstStyle/>
          <a:p>
            <a:r>
              <a:rPr lang="en-US" dirty="0">
                <a:cs typeface="Arial" panose="020B0604020202020204" pitchFamily="34" charset="0"/>
              </a:rPr>
              <a:t>Eligibility is determined through a two-part prequalification Application.</a:t>
            </a:r>
          </a:p>
          <a:p>
            <a:endParaRPr lang="en-US" dirty="0"/>
          </a:p>
        </p:txBody>
      </p:sp>
      <p:sp>
        <p:nvSpPr>
          <p:cNvPr id="17" name="Rectangle 16"/>
          <p:cNvSpPr/>
          <p:nvPr/>
        </p:nvSpPr>
        <p:spPr>
          <a:xfrm>
            <a:off x="4673600" y="3551789"/>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1</a:t>
            </a:r>
          </a:p>
        </p:txBody>
      </p:sp>
      <p:sp>
        <p:nvSpPr>
          <p:cNvPr id="18" name="Rectangle 17"/>
          <p:cNvSpPr/>
          <p:nvPr/>
        </p:nvSpPr>
        <p:spPr>
          <a:xfrm>
            <a:off x="4591115" y="5077764"/>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2</a:t>
            </a:r>
          </a:p>
        </p:txBody>
      </p:sp>
      <p:sp>
        <p:nvSpPr>
          <p:cNvPr id="19" name="Rectangle 18"/>
          <p:cNvSpPr/>
          <p:nvPr/>
        </p:nvSpPr>
        <p:spPr>
          <a:xfrm>
            <a:off x="10315711" y="4815640"/>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3</a:t>
            </a:r>
          </a:p>
        </p:txBody>
      </p:sp>
    </p:spTree>
    <p:extLst>
      <p:ext uri="{BB962C8B-B14F-4D97-AF65-F5344CB8AC3E}">
        <p14:creationId xmlns:p14="http://schemas.microsoft.com/office/powerpoint/2010/main" val="80624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a:fillRect/>
          </a:stretch>
        </p:blipFill>
        <p:spPr>
          <a:xfrm>
            <a:off x="4572003" y="838200"/>
            <a:ext cx="6552972" cy="2881932"/>
          </a:xfrm>
          <a:prstGeom prst="rect">
            <a:avLst/>
          </a:prstGeom>
          <a:ln w="9525" cap="flat" cmpd="sng" algn="ctr">
            <a:solidFill>
              <a:schemeClr val="tx1">
                <a:lumMod val="50000"/>
                <a:lumOff val="50000"/>
              </a:schemeClr>
            </a:solidFill>
            <a:prstDash val="solid"/>
            <a:round/>
            <a:headEnd type="none" w="med" len="med"/>
            <a:tailEnd type="none" w="med" len="med"/>
          </a:ln>
          <a:effectLst>
            <a:outerShdw blurRad="50800" dist="38100" dir="8100000" algn="tr" rotWithShape="0">
              <a:prstClr val="black">
                <a:alpha val="40000"/>
              </a:prstClr>
            </a:outerShdw>
          </a:effectLst>
        </p:spPr>
      </p:pic>
      <p:sp>
        <p:nvSpPr>
          <p:cNvPr id="2" name="Slide Number Placeholder 1"/>
          <p:cNvSpPr>
            <a:spLocks noGrp="1"/>
          </p:cNvSpPr>
          <p:nvPr>
            <p:ph type="sldNum" sz="quarter" idx="12"/>
          </p:nvPr>
        </p:nvSpPr>
        <p:spPr/>
        <p:txBody>
          <a:bodyPr/>
          <a:lstStyle/>
          <a:p>
            <a:fld id="{626FCC55-F225-447E-AA19-760095892BBA}" type="slidenum">
              <a:rPr lang="en-US" smtClean="0">
                <a:solidFill>
                  <a:prstClr val="white"/>
                </a:solidFill>
              </a:rPr>
              <a:pPr/>
              <a:t>9</a:t>
            </a:fld>
            <a:endParaRPr lang="en-US" dirty="0">
              <a:solidFill>
                <a:prstClr val="white"/>
              </a:solidFill>
            </a:endParaRPr>
          </a:p>
        </p:txBody>
      </p:sp>
      <p:sp>
        <p:nvSpPr>
          <p:cNvPr id="3" name="Subtitle 2"/>
          <p:cNvSpPr>
            <a:spLocks noGrp="1"/>
          </p:cNvSpPr>
          <p:nvPr>
            <p:ph type="subTitle" idx="1"/>
          </p:nvPr>
        </p:nvSpPr>
        <p:spPr/>
        <p:txBody>
          <a:bodyPr/>
          <a:lstStyle/>
          <a:p>
            <a:r>
              <a:rPr lang="en-US" dirty="0"/>
              <a:t>COMPETING FOR FUNDING</a:t>
            </a:r>
          </a:p>
        </p:txBody>
      </p:sp>
      <p:pic>
        <p:nvPicPr>
          <p:cNvPr id="4" name="Picture 3"/>
          <p:cNvPicPr/>
          <p:nvPr/>
        </p:nvPicPr>
        <p:blipFill rotWithShape="1">
          <a:blip r:embed="rId3"/>
          <a:srcRect t="22556"/>
          <a:stretch/>
        </p:blipFill>
        <p:spPr>
          <a:xfrm>
            <a:off x="3738994" y="4262444"/>
            <a:ext cx="7549865" cy="2366961"/>
          </a:xfrm>
          <a:prstGeom prst="rect">
            <a:avLst/>
          </a:prstGeom>
          <a:ln>
            <a:solidFill>
              <a:schemeClr val="tx1">
                <a:lumMod val="50000"/>
                <a:lumOff val="50000"/>
              </a:schemeClr>
            </a:solidFill>
          </a:ln>
          <a:effectLst>
            <a:outerShdw blurRad="50800" dist="38100" dir="8100000" algn="tr" rotWithShape="0">
              <a:prstClr val="black">
                <a:alpha val="40000"/>
              </a:prstClr>
            </a:outerShdw>
          </a:effectLst>
        </p:spPr>
      </p:pic>
      <p:sp>
        <p:nvSpPr>
          <p:cNvPr id="6" name="Rectangle 5"/>
          <p:cNvSpPr/>
          <p:nvPr/>
        </p:nvSpPr>
        <p:spPr>
          <a:xfrm>
            <a:off x="1981200" y="5758641"/>
            <a:ext cx="279244" cy="307777"/>
          </a:xfrm>
          <a:prstGeom prst="rect">
            <a:avLst/>
          </a:prstGeom>
        </p:spPr>
        <p:txBody>
          <a:bodyPr wrap="none">
            <a:spAutoFit/>
          </a:bodyPr>
          <a:lstStyle/>
          <a:p>
            <a:pPr defTabSz="914400"/>
            <a:r>
              <a:rPr lang="en-US" sz="1400" dirty="0">
                <a:solidFill>
                  <a:prstClr val="white"/>
                </a:solidFill>
                <a:latin typeface="Franklin Gothic Demi" panose="020B0703020102020204" pitchFamily="34" charset="0"/>
              </a:rPr>
              <a:t>3</a:t>
            </a:r>
          </a:p>
        </p:txBody>
      </p:sp>
      <p:sp>
        <p:nvSpPr>
          <p:cNvPr id="7" name="Rectangle 6"/>
          <p:cNvSpPr/>
          <p:nvPr/>
        </p:nvSpPr>
        <p:spPr>
          <a:xfrm>
            <a:off x="723900" y="6019803"/>
            <a:ext cx="2425701" cy="692497"/>
          </a:xfrm>
          <a:prstGeom prst="rect">
            <a:avLst/>
          </a:prstGeom>
        </p:spPr>
        <p:txBody>
          <a:bodyPr wrap="square">
            <a:spAutoFit/>
          </a:bodyPr>
          <a:lstStyle/>
          <a:p>
            <a:pPr defTabSz="914400"/>
            <a:r>
              <a:rPr lang="en-US" sz="1300" dirty="0">
                <a:solidFill>
                  <a:prstClr val="black"/>
                </a:solidFill>
                <a:latin typeface="Franklin Gothic Book" panose="020B0503020102020204" pitchFamily="34" charset="0"/>
              </a:rPr>
              <a:t>Click </a:t>
            </a:r>
            <a:r>
              <a:rPr lang="en-US" sz="1300" b="1" dirty="0">
                <a:solidFill>
                  <a:prstClr val="black"/>
                </a:solidFill>
                <a:latin typeface="Franklin Gothic Book" panose="020B0503020102020204" pitchFamily="34" charset="0"/>
              </a:rPr>
              <a:t>“Add New Proposal” </a:t>
            </a:r>
            <a:r>
              <a:rPr lang="en-US" sz="1300" dirty="0">
                <a:solidFill>
                  <a:prstClr val="black"/>
                </a:solidFill>
                <a:latin typeface="Franklin Gothic Book" panose="020B0503020102020204" pitchFamily="34" charset="0"/>
              </a:rPr>
              <a:t>to begin your response to the RFP.</a:t>
            </a:r>
          </a:p>
        </p:txBody>
      </p:sp>
      <p:sp>
        <p:nvSpPr>
          <p:cNvPr id="8" name="Rectangle 7"/>
          <p:cNvSpPr/>
          <p:nvPr/>
        </p:nvSpPr>
        <p:spPr>
          <a:xfrm>
            <a:off x="723899" y="2411207"/>
            <a:ext cx="3251200" cy="492443"/>
          </a:xfrm>
          <a:prstGeom prst="rect">
            <a:avLst/>
          </a:prstGeom>
        </p:spPr>
        <p:txBody>
          <a:bodyPr wrap="square">
            <a:spAutoFit/>
          </a:bodyPr>
          <a:lstStyle/>
          <a:p>
            <a:pPr defTabSz="914400">
              <a:spcBef>
                <a:spcPct val="20000"/>
              </a:spcBef>
              <a:defRPr/>
            </a:pPr>
            <a:r>
              <a:rPr lang="en-US" sz="1300" dirty="0">
                <a:solidFill>
                  <a:prstClr val="black"/>
                </a:solidFill>
                <a:latin typeface="Franklin Gothic Book" panose="020B0503020102020204" pitchFamily="34" charset="0"/>
              </a:rPr>
              <a:t>Click  the “</a:t>
            </a:r>
            <a:r>
              <a:rPr lang="en-US" sz="1300" b="1" dirty="0">
                <a:solidFill>
                  <a:prstClr val="black"/>
                </a:solidFill>
                <a:latin typeface="Franklin Gothic Book" panose="020B0503020102020204" pitchFamily="34" charset="0"/>
              </a:rPr>
              <a:t>Procurement Title” </a:t>
            </a:r>
            <a:r>
              <a:rPr lang="en-US" sz="1300" dirty="0">
                <a:solidFill>
                  <a:prstClr val="black"/>
                </a:solidFill>
                <a:latin typeface="Franklin Gothic Book" panose="020B0503020102020204" pitchFamily="34" charset="0"/>
              </a:rPr>
              <a:t>link to access the Proposal Summary tab.</a:t>
            </a:r>
          </a:p>
        </p:txBody>
      </p:sp>
      <p:cxnSp>
        <p:nvCxnSpPr>
          <p:cNvPr id="14" name="Straight Arrow Connector 13"/>
          <p:cNvCxnSpPr/>
          <p:nvPr/>
        </p:nvCxnSpPr>
        <p:spPr>
          <a:xfrm>
            <a:off x="3738991" y="2590800"/>
            <a:ext cx="1257300" cy="0"/>
          </a:xfrm>
          <a:prstGeom prst="straightConnector1">
            <a:avLst/>
          </a:prstGeom>
          <a:ln w="50800">
            <a:solidFill>
              <a:srgbClr val="97256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49601" y="6172200"/>
            <a:ext cx="628651" cy="0"/>
          </a:xfrm>
          <a:prstGeom prst="straightConnector1">
            <a:avLst/>
          </a:prstGeom>
          <a:ln w="50800">
            <a:solidFill>
              <a:srgbClr val="97256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691109"/>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1_Deck Cover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ck Slides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2_Wi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11709</TotalTime>
  <Words>4022</Words>
  <Application>Microsoft Office PowerPoint</Application>
  <PresentationFormat>Custom</PresentationFormat>
  <Paragraphs>480</Paragraphs>
  <Slides>46</Slides>
  <Notes>23</Notes>
  <HiddenSlides>0</HiddenSlides>
  <MMClips>0</MMClip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Wisp</vt:lpstr>
      <vt:lpstr>1_Deck Cover Main</vt:lpstr>
      <vt:lpstr>Deck Slides Main</vt:lpstr>
      <vt:lpstr>1_Wisp</vt:lpstr>
      <vt:lpstr>2_Wisp</vt:lpstr>
      <vt:lpstr>Beacon Community Center with ACS Prevention Programs</vt:lpstr>
      <vt:lpstr>PowerPoint Presentation</vt:lpstr>
      <vt:lpstr>Welcome &amp; Agenda</vt:lpstr>
      <vt:lpstr>RFP Timeline/Requirements</vt:lpstr>
      <vt:lpstr>RFP Timeline/Requirements</vt:lpstr>
      <vt:lpstr>PowerPoint Presentation</vt:lpstr>
      <vt:lpstr>PowerPoint Presentation</vt:lpstr>
      <vt:lpstr>PowerPoint Presentation</vt:lpstr>
      <vt:lpstr>PowerPoint Presentation</vt:lpstr>
      <vt:lpstr>PowerPoint Presentation</vt:lpstr>
      <vt:lpstr>PowerPoint Presentation</vt:lpstr>
      <vt:lpstr>Beacon Community Center Overview</vt:lpstr>
      <vt:lpstr>Beacon Community Center</vt:lpstr>
      <vt:lpstr>Program Goals</vt:lpstr>
      <vt:lpstr>Program Services</vt:lpstr>
      <vt:lpstr>Program Services: Outcomes</vt:lpstr>
      <vt:lpstr>Staffing Structure</vt:lpstr>
      <vt:lpstr>Staffing Structure</vt:lpstr>
      <vt:lpstr>Program Expectations: Approach</vt:lpstr>
      <vt:lpstr>Annual Target Population/Service Levels</vt:lpstr>
      <vt:lpstr>Target Population/Service Levels: School Year Dosage Requirements </vt:lpstr>
      <vt:lpstr>PowerPoint Presentation</vt:lpstr>
      <vt:lpstr>PowerPoint Presentation</vt:lpstr>
      <vt:lpstr>Community Partnerships</vt:lpstr>
      <vt:lpstr>Agenda</vt:lpstr>
      <vt:lpstr>Office of Community Schools at the Department of Education </vt:lpstr>
      <vt:lpstr>Community Partnership:  School/CBO</vt:lpstr>
      <vt:lpstr>Principles for Effective School / CBO Partnerships</vt:lpstr>
      <vt:lpstr>ACS Beacon Prevention</vt:lpstr>
      <vt:lpstr>NYC Administration for Children's Services Division of Prevention Services  </vt:lpstr>
      <vt:lpstr>NYC Administration for Children's Services Division of Prevention Services  </vt:lpstr>
      <vt:lpstr>ACS Beacon Prevention Overview</vt:lpstr>
      <vt:lpstr>ACS Beacon Prevention Goals and Objectives</vt:lpstr>
      <vt:lpstr>ACS Beacon Prevention Service Model</vt:lpstr>
      <vt:lpstr>ACS Beacon Prevention Core Service Areas</vt:lpstr>
      <vt:lpstr>ACS Beacon Prevention Program Expectations: Outreach</vt:lpstr>
      <vt:lpstr>ACS Beacon Prevention Program Expectations: Services</vt:lpstr>
      <vt:lpstr>ACS Beacon Prevention Program Expectations: Accessibility</vt:lpstr>
      <vt:lpstr>ACS Beacon Prevention Program Expectations: Staffing</vt:lpstr>
      <vt:lpstr>ACS Beacon Prevention Changes in new RFP</vt:lpstr>
      <vt:lpstr>Agenda</vt:lpstr>
      <vt:lpstr>Post Award Requirements</vt:lpstr>
      <vt:lpstr>Agenda</vt:lpstr>
      <vt:lpstr>IMPORTANT INFORMATION </vt:lpstr>
      <vt:lpstr>IMPORTANT INFORMATION </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Community Center</dc:title>
  <dc:creator>WANDA ASCHERL</dc:creator>
  <cp:lastModifiedBy>Zenaida White</cp:lastModifiedBy>
  <cp:revision>134</cp:revision>
  <cp:lastPrinted>2017-05-12T16:30:29Z</cp:lastPrinted>
  <dcterms:created xsi:type="dcterms:W3CDTF">2017-04-22T20:45:31Z</dcterms:created>
  <dcterms:modified xsi:type="dcterms:W3CDTF">2017-05-12T17:37:23Z</dcterms:modified>
</cp:coreProperties>
</file>