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42"/>
  </p:notesMasterIdLst>
  <p:sldIdLst>
    <p:sldId id="269" r:id="rId5"/>
    <p:sldId id="2147472916" r:id="rId6"/>
    <p:sldId id="2147472920" r:id="rId7"/>
    <p:sldId id="2147472918" r:id="rId8"/>
    <p:sldId id="2147472917" r:id="rId9"/>
    <p:sldId id="2147472950" r:id="rId10"/>
    <p:sldId id="2147472957" r:id="rId11"/>
    <p:sldId id="2147472949" r:id="rId12"/>
    <p:sldId id="2147472921" r:id="rId13"/>
    <p:sldId id="2147472919" r:id="rId14"/>
    <p:sldId id="2147472954" r:id="rId15"/>
    <p:sldId id="2147472922" r:id="rId16"/>
    <p:sldId id="2147472923" r:id="rId17"/>
    <p:sldId id="2147472924" r:id="rId18"/>
    <p:sldId id="2147472926" r:id="rId19"/>
    <p:sldId id="2147472925" r:id="rId20"/>
    <p:sldId id="2147472927" r:id="rId21"/>
    <p:sldId id="2147472955" r:id="rId22"/>
    <p:sldId id="2147472928" r:id="rId23"/>
    <p:sldId id="2147472929" r:id="rId24"/>
    <p:sldId id="2147472931" r:id="rId25"/>
    <p:sldId id="2147472930" r:id="rId26"/>
    <p:sldId id="2147472933" r:id="rId27"/>
    <p:sldId id="2147472932" r:id="rId28"/>
    <p:sldId id="2147472934" r:id="rId29"/>
    <p:sldId id="2147472935" r:id="rId30"/>
    <p:sldId id="2147472951" r:id="rId31"/>
    <p:sldId id="2147472952" r:id="rId32"/>
    <p:sldId id="280" r:id="rId33"/>
    <p:sldId id="2147472953" r:id="rId34"/>
    <p:sldId id="2147472956" r:id="rId35"/>
    <p:sldId id="2147472939" r:id="rId36"/>
    <p:sldId id="2147472941" r:id="rId37"/>
    <p:sldId id="2147472940" r:id="rId38"/>
    <p:sldId id="2147472942" r:id="rId39"/>
    <p:sldId id="2147472943" r:id="rId40"/>
    <p:sldId id="2147472948"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CB1F424-E886-A769-BE7E-0FB9A4BEAB14}" name="Mary Foote M.D." initials="MF" userId="S::mfootemd@health.nyc.gov::27145c52-4cfc-46c3-8d43-32aa2115e206" providerId="AD"/>
  <p188:author id="{5B70035D-0DD2-D8B3-589D-76AE2C4F7372}" name="Nang Thu Thu Kyaw" initials="NK" userId="S::nkyaw@health.nyc.gov::bb090c7d-d81f-4448-a2b5-e6d798a3c8c7" providerId="AD"/>
  <p188:author id="{E76165C8-BAFD-37E7-113A-23BAD8E05D6D}" name="Kimberly Schildknecht" initials="KS" userId="S::kschildknecht@health.nyc.gov::0a778e04-a8f1-41c9-9550-49abe72139b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3864"/>
    <a:srgbClr val="5E88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620" autoAdjust="0"/>
  </p:normalViewPr>
  <p:slideViewPr>
    <p:cSldViewPr snapToGrid="0">
      <p:cViewPr varScale="1">
        <p:scale>
          <a:sx n="98" d="100"/>
          <a:sy n="98" d="100"/>
        </p:scale>
        <p:origin x="103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561038-11F8-4064-BC5A-F0FD26FB8843}" type="doc">
      <dgm:prSet loTypeId="urn:microsoft.com/office/officeart/2005/8/layout/cycle8" loCatId="cycle" qsTypeId="urn:microsoft.com/office/officeart/2005/8/quickstyle/simple1#1" qsCatId="simple" csTypeId="urn:microsoft.com/office/officeart/2005/8/colors/accent1_2#1" csCatId="accent1" phldr="1"/>
      <dgm:spPr/>
    </dgm:pt>
    <dgm:pt modelId="{1E48C0EB-C86D-4278-888B-4E55F697048D}">
      <dgm:prSet phldrT="[Text]" custT="1"/>
      <dgm:spPr>
        <a:solidFill>
          <a:srgbClr val="5E88A2"/>
        </a:solidFill>
        <a:ln>
          <a:solidFill>
            <a:srgbClr val="5E88A2"/>
          </a:solidFill>
        </a:ln>
      </dgm:spPr>
      <dgm:t>
        <a:bodyPr/>
        <a:lstStyle/>
        <a:p>
          <a:r>
            <a:rPr lang="en-US" sz="2000" b="1"/>
            <a:t>Isolate</a:t>
          </a:r>
          <a:r>
            <a:rPr lang="en-US" sz="2000"/>
            <a:t> </a:t>
          </a:r>
        </a:p>
      </dgm:t>
    </dgm:pt>
    <dgm:pt modelId="{3DB24C41-8AE2-4E49-BF94-9B0C175EA9D2}" type="parTrans" cxnId="{97AD1B4A-1448-4667-BC67-FFD075C151CE}">
      <dgm:prSet/>
      <dgm:spPr/>
      <dgm:t>
        <a:bodyPr/>
        <a:lstStyle/>
        <a:p>
          <a:endParaRPr lang="en-US"/>
        </a:p>
      </dgm:t>
    </dgm:pt>
    <dgm:pt modelId="{1DF2A9C2-6BC6-4F3B-8FD9-FECF1AE9C4E7}" type="sibTrans" cxnId="{97AD1B4A-1448-4667-BC67-FFD075C151CE}">
      <dgm:prSet/>
      <dgm:spPr/>
      <dgm:t>
        <a:bodyPr/>
        <a:lstStyle/>
        <a:p>
          <a:endParaRPr lang="en-US"/>
        </a:p>
      </dgm:t>
    </dgm:pt>
    <dgm:pt modelId="{8BDA43AC-2936-4182-B6B5-FDB6AB989352}">
      <dgm:prSet phldrT="[Text]" custT="1"/>
      <dgm:spPr>
        <a:solidFill>
          <a:srgbClr val="5E88A2"/>
        </a:solidFill>
      </dgm:spPr>
      <dgm:t>
        <a:bodyPr/>
        <a:lstStyle/>
        <a:p>
          <a:r>
            <a:rPr lang="en-US" sz="2000" b="1"/>
            <a:t>Inform</a:t>
          </a:r>
        </a:p>
      </dgm:t>
    </dgm:pt>
    <dgm:pt modelId="{D1216419-C883-419E-88E1-198BB0877B3D}" type="parTrans" cxnId="{80669634-4DB9-4A7D-B518-6FFDE1BD5572}">
      <dgm:prSet/>
      <dgm:spPr/>
      <dgm:t>
        <a:bodyPr/>
        <a:lstStyle/>
        <a:p>
          <a:endParaRPr lang="en-US"/>
        </a:p>
      </dgm:t>
    </dgm:pt>
    <dgm:pt modelId="{0C3AD1EF-CC1A-4CFB-8884-725C53481FEB}" type="sibTrans" cxnId="{80669634-4DB9-4A7D-B518-6FFDE1BD5572}">
      <dgm:prSet/>
      <dgm:spPr/>
      <dgm:t>
        <a:bodyPr/>
        <a:lstStyle/>
        <a:p>
          <a:endParaRPr lang="en-US"/>
        </a:p>
      </dgm:t>
    </dgm:pt>
    <dgm:pt modelId="{F602F7C2-58D9-47B6-A1B2-2F381449F8F2}">
      <dgm:prSet phldrT="[Text]" custT="1"/>
      <dgm:spPr>
        <a:solidFill>
          <a:srgbClr val="5E88A2"/>
        </a:solidFill>
      </dgm:spPr>
      <dgm:t>
        <a:bodyPr/>
        <a:lstStyle/>
        <a:p>
          <a:r>
            <a:rPr lang="en-US" sz="2000" b="1"/>
            <a:t>Identify</a:t>
          </a:r>
        </a:p>
      </dgm:t>
    </dgm:pt>
    <dgm:pt modelId="{9F41D9E2-1EDE-49F5-A361-3DFCD15733D2}" type="parTrans" cxnId="{0857FC24-7462-4F58-B24F-CA472B7737F1}">
      <dgm:prSet/>
      <dgm:spPr/>
      <dgm:t>
        <a:bodyPr/>
        <a:lstStyle/>
        <a:p>
          <a:endParaRPr lang="en-US"/>
        </a:p>
      </dgm:t>
    </dgm:pt>
    <dgm:pt modelId="{7ECB8E9D-0A58-45BB-ADE2-415053A684DF}" type="sibTrans" cxnId="{0857FC24-7462-4F58-B24F-CA472B7737F1}">
      <dgm:prSet/>
      <dgm:spPr/>
      <dgm:t>
        <a:bodyPr/>
        <a:lstStyle/>
        <a:p>
          <a:endParaRPr lang="en-US"/>
        </a:p>
      </dgm:t>
    </dgm:pt>
    <dgm:pt modelId="{6D6FDEE0-0B83-418A-B2D7-65D092E312DC}" type="pres">
      <dgm:prSet presAssocID="{01561038-11F8-4064-BC5A-F0FD26FB8843}" presName="compositeShape" presStyleCnt="0">
        <dgm:presLayoutVars>
          <dgm:chMax val="7"/>
          <dgm:dir/>
          <dgm:resizeHandles val="exact"/>
        </dgm:presLayoutVars>
      </dgm:prSet>
      <dgm:spPr/>
    </dgm:pt>
    <dgm:pt modelId="{5D5098B5-CF7A-4988-A70C-B3786CCB400C}" type="pres">
      <dgm:prSet presAssocID="{01561038-11F8-4064-BC5A-F0FD26FB8843}" presName="wedge1" presStyleLbl="node1" presStyleIdx="0" presStyleCnt="3"/>
      <dgm:spPr/>
    </dgm:pt>
    <dgm:pt modelId="{42A9E5FF-84A5-4D12-9297-57AF646B4157}" type="pres">
      <dgm:prSet presAssocID="{01561038-11F8-4064-BC5A-F0FD26FB8843}" presName="dummy1a" presStyleCnt="0"/>
      <dgm:spPr/>
    </dgm:pt>
    <dgm:pt modelId="{E58C219C-F7B9-4A32-933C-8185E135FF8C}" type="pres">
      <dgm:prSet presAssocID="{01561038-11F8-4064-BC5A-F0FD26FB8843}" presName="dummy1b" presStyleCnt="0"/>
      <dgm:spPr/>
    </dgm:pt>
    <dgm:pt modelId="{16E7F34C-E86F-46C5-B759-A9E2885A7194}" type="pres">
      <dgm:prSet presAssocID="{01561038-11F8-4064-BC5A-F0FD26FB8843}" presName="wedge1Tx" presStyleLbl="node1" presStyleIdx="0" presStyleCnt="3">
        <dgm:presLayoutVars>
          <dgm:chMax val="0"/>
          <dgm:chPref val="0"/>
          <dgm:bulletEnabled val="1"/>
        </dgm:presLayoutVars>
      </dgm:prSet>
      <dgm:spPr/>
    </dgm:pt>
    <dgm:pt modelId="{8F2F1D78-A22D-4730-A04C-1373969EB3AF}" type="pres">
      <dgm:prSet presAssocID="{01561038-11F8-4064-BC5A-F0FD26FB8843}" presName="wedge2" presStyleLbl="node1" presStyleIdx="1" presStyleCnt="3"/>
      <dgm:spPr/>
    </dgm:pt>
    <dgm:pt modelId="{E18299BD-8002-4E79-9115-171BB5D7C031}" type="pres">
      <dgm:prSet presAssocID="{01561038-11F8-4064-BC5A-F0FD26FB8843}" presName="dummy2a" presStyleCnt="0"/>
      <dgm:spPr/>
    </dgm:pt>
    <dgm:pt modelId="{40293CFB-4BC1-4118-A93C-CC6FA483129E}" type="pres">
      <dgm:prSet presAssocID="{01561038-11F8-4064-BC5A-F0FD26FB8843}" presName="dummy2b" presStyleCnt="0"/>
      <dgm:spPr/>
    </dgm:pt>
    <dgm:pt modelId="{5EF71C46-7D64-4F17-BD5D-0171917C8864}" type="pres">
      <dgm:prSet presAssocID="{01561038-11F8-4064-BC5A-F0FD26FB8843}" presName="wedge2Tx" presStyleLbl="node1" presStyleIdx="1" presStyleCnt="3">
        <dgm:presLayoutVars>
          <dgm:chMax val="0"/>
          <dgm:chPref val="0"/>
          <dgm:bulletEnabled val="1"/>
        </dgm:presLayoutVars>
      </dgm:prSet>
      <dgm:spPr/>
    </dgm:pt>
    <dgm:pt modelId="{8582A54A-8A5E-4BBD-ADC1-C1CDF8D6639E}" type="pres">
      <dgm:prSet presAssocID="{01561038-11F8-4064-BC5A-F0FD26FB8843}" presName="wedge3" presStyleLbl="node1" presStyleIdx="2" presStyleCnt="3"/>
      <dgm:spPr/>
    </dgm:pt>
    <dgm:pt modelId="{D4F5D0CC-365C-4D00-BF58-48F11FF1D8BF}" type="pres">
      <dgm:prSet presAssocID="{01561038-11F8-4064-BC5A-F0FD26FB8843}" presName="dummy3a" presStyleCnt="0"/>
      <dgm:spPr/>
    </dgm:pt>
    <dgm:pt modelId="{B7F18841-D993-442D-AC0F-447A771CB0B4}" type="pres">
      <dgm:prSet presAssocID="{01561038-11F8-4064-BC5A-F0FD26FB8843}" presName="dummy3b" presStyleCnt="0"/>
      <dgm:spPr/>
    </dgm:pt>
    <dgm:pt modelId="{EBE9916C-45AB-4916-AD88-FB02E6E548C7}" type="pres">
      <dgm:prSet presAssocID="{01561038-11F8-4064-BC5A-F0FD26FB8843}" presName="wedge3Tx" presStyleLbl="node1" presStyleIdx="2" presStyleCnt="3">
        <dgm:presLayoutVars>
          <dgm:chMax val="0"/>
          <dgm:chPref val="0"/>
          <dgm:bulletEnabled val="1"/>
        </dgm:presLayoutVars>
      </dgm:prSet>
      <dgm:spPr/>
    </dgm:pt>
    <dgm:pt modelId="{53270E8C-431B-4CDA-B2C0-3968FE76D7DA}" type="pres">
      <dgm:prSet presAssocID="{1DF2A9C2-6BC6-4F3B-8FD9-FECF1AE9C4E7}" presName="arrowWedge1" presStyleLbl="fgSibTrans2D1" presStyleIdx="0" presStyleCnt="3"/>
      <dgm:spPr>
        <a:solidFill>
          <a:srgbClr val="1F3864"/>
        </a:solidFill>
      </dgm:spPr>
    </dgm:pt>
    <dgm:pt modelId="{DC73E21C-95DE-432D-ABE2-BFD251A84B55}" type="pres">
      <dgm:prSet presAssocID="{0C3AD1EF-CC1A-4CFB-8884-725C53481FEB}" presName="arrowWedge2" presStyleLbl="fgSibTrans2D1" presStyleIdx="1" presStyleCnt="3"/>
      <dgm:spPr>
        <a:solidFill>
          <a:srgbClr val="1F3864"/>
        </a:solidFill>
      </dgm:spPr>
    </dgm:pt>
    <dgm:pt modelId="{8B5F3A84-AF09-4EF7-84E7-FB7149740815}" type="pres">
      <dgm:prSet presAssocID="{7ECB8E9D-0A58-45BB-ADE2-415053A684DF}" presName="arrowWedge3" presStyleLbl="fgSibTrans2D1" presStyleIdx="2" presStyleCnt="3"/>
      <dgm:spPr>
        <a:solidFill>
          <a:srgbClr val="1F3864"/>
        </a:solidFill>
      </dgm:spPr>
    </dgm:pt>
  </dgm:ptLst>
  <dgm:cxnLst>
    <dgm:cxn modelId="{41975A0F-6DF0-4245-B0A4-F825673A63A0}" type="presOf" srcId="{01561038-11F8-4064-BC5A-F0FD26FB8843}" destId="{6D6FDEE0-0B83-418A-B2D7-65D092E312DC}" srcOrd="0" destOrd="0" presId="urn:microsoft.com/office/officeart/2005/8/layout/cycle8"/>
    <dgm:cxn modelId="{8589CC20-060B-4685-B048-3D4783FB8AB2}" type="presOf" srcId="{F602F7C2-58D9-47B6-A1B2-2F381449F8F2}" destId="{EBE9916C-45AB-4916-AD88-FB02E6E548C7}" srcOrd="1" destOrd="0" presId="urn:microsoft.com/office/officeart/2005/8/layout/cycle8"/>
    <dgm:cxn modelId="{0857FC24-7462-4F58-B24F-CA472B7737F1}" srcId="{01561038-11F8-4064-BC5A-F0FD26FB8843}" destId="{F602F7C2-58D9-47B6-A1B2-2F381449F8F2}" srcOrd="2" destOrd="0" parTransId="{9F41D9E2-1EDE-49F5-A361-3DFCD15733D2}" sibTransId="{7ECB8E9D-0A58-45BB-ADE2-415053A684DF}"/>
    <dgm:cxn modelId="{80669634-4DB9-4A7D-B518-6FFDE1BD5572}" srcId="{01561038-11F8-4064-BC5A-F0FD26FB8843}" destId="{8BDA43AC-2936-4182-B6B5-FDB6AB989352}" srcOrd="1" destOrd="0" parTransId="{D1216419-C883-419E-88E1-198BB0877B3D}" sibTransId="{0C3AD1EF-CC1A-4CFB-8884-725C53481FEB}"/>
    <dgm:cxn modelId="{8B629F5F-ADEA-477B-A3FC-35B8C1041ECD}" type="presOf" srcId="{8BDA43AC-2936-4182-B6B5-FDB6AB989352}" destId="{8F2F1D78-A22D-4730-A04C-1373969EB3AF}" srcOrd="0" destOrd="0" presId="urn:microsoft.com/office/officeart/2005/8/layout/cycle8"/>
    <dgm:cxn modelId="{D5CD9E61-7B75-4947-94DB-919FC8D5BBD8}" type="presOf" srcId="{1E48C0EB-C86D-4278-888B-4E55F697048D}" destId="{5D5098B5-CF7A-4988-A70C-B3786CCB400C}" srcOrd="0" destOrd="0" presId="urn:microsoft.com/office/officeart/2005/8/layout/cycle8"/>
    <dgm:cxn modelId="{97AD1B4A-1448-4667-BC67-FFD075C151CE}" srcId="{01561038-11F8-4064-BC5A-F0FD26FB8843}" destId="{1E48C0EB-C86D-4278-888B-4E55F697048D}" srcOrd="0" destOrd="0" parTransId="{3DB24C41-8AE2-4E49-BF94-9B0C175EA9D2}" sibTransId="{1DF2A9C2-6BC6-4F3B-8FD9-FECF1AE9C4E7}"/>
    <dgm:cxn modelId="{215EC76D-B85D-4576-BC99-16E952AE94A1}" type="presOf" srcId="{8BDA43AC-2936-4182-B6B5-FDB6AB989352}" destId="{5EF71C46-7D64-4F17-BD5D-0171917C8864}" srcOrd="1" destOrd="0" presId="urn:microsoft.com/office/officeart/2005/8/layout/cycle8"/>
    <dgm:cxn modelId="{60E3956F-9DE4-4BD5-94F7-2AB5D1521468}" type="presOf" srcId="{F602F7C2-58D9-47B6-A1B2-2F381449F8F2}" destId="{8582A54A-8A5E-4BBD-ADC1-C1CDF8D6639E}" srcOrd="0" destOrd="0" presId="urn:microsoft.com/office/officeart/2005/8/layout/cycle8"/>
    <dgm:cxn modelId="{3AE5D79F-EF35-4DB5-A25D-9EF1076D604B}" type="presOf" srcId="{1E48C0EB-C86D-4278-888B-4E55F697048D}" destId="{16E7F34C-E86F-46C5-B759-A9E2885A7194}" srcOrd="1" destOrd="0" presId="urn:microsoft.com/office/officeart/2005/8/layout/cycle8"/>
    <dgm:cxn modelId="{3167A450-0C79-4D7D-8445-0F0FEEAF5E9C}" type="presParOf" srcId="{6D6FDEE0-0B83-418A-B2D7-65D092E312DC}" destId="{5D5098B5-CF7A-4988-A70C-B3786CCB400C}" srcOrd="0" destOrd="0" presId="urn:microsoft.com/office/officeart/2005/8/layout/cycle8"/>
    <dgm:cxn modelId="{F265FE21-97C9-405E-95DE-023B1C3D9AD5}" type="presParOf" srcId="{6D6FDEE0-0B83-418A-B2D7-65D092E312DC}" destId="{42A9E5FF-84A5-4D12-9297-57AF646B4157}" srcOrd="1" destOrd="0" presId="urn:microsoft.com/office/officeart/2005/8/layout/cycle8"/>
    <dgm:cxn modelId="{56F86550-98A7-455B-9EB8-87965FCD1B38}" type="presParOf" srcId="{6D6FDEE0-0B83-418A-B2D7-65D092E312DC}" destId="{E58C219C-F7B9-4A32-933C-8185E135FF8C}" srcOrd="2" destOrd="0" presId="urn:microsoft.com/office/officeart/2005/8/layout/cycle8"/>
    <dgm:cxn modelId="{2A7F1351-04FE-41EF-9F44-53D2C6F1E682}" type="presParOf" srcId="{6D6FDEE0-0B83-418A-B2D7-65D092E312DC}" destId="{16E7F34C-E86F-46C5-B759-A9E2885A7194}" srcOrd="3" destOrd="0" presId="urn:microsoft.com/office/officeart/2005/8/layout/cycle8"/>
    <dgm:cxn modelId="{54664425-7267-40B9-89C2-8B932189B5AD}" type="presParOf" srcId="{6D6FDEE0-0B83-418A-B2D7-65D092E312DC}" destId="{8F2F1D78-A22D-4730-A04C-1373969EB3AF}" srcOrd="4" destOrd="0" presId="urn:microsoft.com/office/officeart/2005/8/layout/cycle8"/>
    <dgm:cxn modelId="{0E215066-D407-4998-8F31-87E6ACDCCF29}" type="presParOf" srcId="{6D6FDEE0-0B83-418A-B2D7-65D092E312DC}" destId="{E18299BD-8002-4E79-9115-171BB5D7C031}" srcOrd="5" destOrd="0" presId="urn:microsoft.com/office/officeart/2005/8/layout/cycle8"/>
    <dgm:cxn modelId="{DD62F049-CC0E-4D57-A571-C5FBF5EDFB88}" type="presParOf" srcId="{6D6FDEE0-0B83-418A-B2D7-65D092E312DC}" destId="{40293CFB-4BC1-4118-A93C-CC6FA483129E}" srcOrd="6" destOrd="0" presId="urn:microsoft.com/office/officeart/2005/8/layout/cycle8"/>
    <dgm:cxn modelId="{D6AD73B6-B7A5-4CEB-B99A-58043A0D6DDD}" type="presParOf" srcId="{6D6FDEE0-0B83-418A-B2D7-65D092E312DC}" destId="{5EF71C46-7D64-4F17-BD5D-0171917C8864}" srcOrd="7" destOrd="0" presId="urn:microsoft.com/office/officeart/2005/8/layout/cycle8"/>
    <dgm:cxn modelId="{89D24F6E-6825-4B16-96BC-FB15D76911F0}" type="presParOf" srcId="{6D6FDEE0-0B83-418A-B2D7-65D092E312DC}" destId="{8582A54A-8A5E-4BBD-ADC1-C1CDF8D6639E}" srcOrd="8" destOrd="0" presId="urn:microsoft.com/office/officeart/2005/8/layout/cycle8"/>
    <dgm:cxn modelId="{8AF6DA45-5DEE-4312-8048-A154BF51E530}" type="presParOf" srcId="{6D6FDEE0-0B83-418A-B2D7-65D092E312DC}" destId="{D4F5D0CC-365C-4D00-BF58-48F11FF1D8BF}" srcOrd="9" destOrd="0" presId="urn:microsoft.com/office/officeart/2005/8/layout/cycle8"/>
    <dgm:cxn modelId="{ECCF7BC6-2CFC-4BF6-8A12-F35DAF8BDDE7}" type="presParOf" srcId="{6D6FDEE0-0B83-418A-B2D7-65D092E312DC}" destId="{B7F18841-D993-442D-AC0F-447A771CB0B4}" srcOrd="10" destOrd="0" presId="urn:microsoft.com/office/officeart/2005/8/layout/cycle8"/>
    <dgm:cxn modelId="{5117AD39-9FF3-4006-B6A6-6CA999A33099}" type="presParOf" srcId="{6D6FDEE0-0B83-418A-B2D7-65D092E312DC}" destId="{EBE9916C-45AB-4916-AD88-FB02E6E548C7}" srcOrd="11" destOrd="0" presId="urn:microsoft.com/office/officeart/2005/8/layout/cycle8"/>
    <dgm:cxn modelId="{96D8283B-17E3-421E-98B5-1C267B9A1BC5}" type="presParOf" srcId="{6D6FDEE0-0B83-418A-B2D7-65D092E312DC}" destId="{53270E8C-431B-4CDA-B2C0-3968FE76D7DA}" srcOrd="12" destOrd="0" presId="urn:microsoft.com/office/officeart/2005/8/layout/cycle8"/>
    <dgm:cxn modelId="{D00CF03F-2AED-4DF7-B183-00C59C30D20D}" type="presParOf" srcId="{6D6FDEE0-0B83-418A-B2D7-65D092E312DC}" destId="{DC73E21C-95DE-432D-ABE2-BFD251A84B55}" srcOrd="13" destOrd="0" presId="urn:microsoft.com/office/officeart/2005/8/layout/cycle8"/>
    <dgm:cxn modelId="{37C03912-6636-477E-95A4-E96908FDA469}" type="presParOf" srcId="{6D6FDEE0-0B83-418A-B2D7-65D092E312DC}" destId="{8B5F3A84-AF09-4EF7-84E7-FB7149740815}" srcOrd="14"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5098B5-CF7A-4988-A70C-B3786CCB400C}">
      <dsp:nvSpPr>
        <dsp:cNvPr id="0" name=""/>
        <dsp:cNvSpPr/>
      </dsp:nvSpPr>
      <dsp:spPr>
        <a:xfrm>
          <a:off x="600716" y="189936"/>
          <a:ext cx="2454567" cy="2454567"/>
        </a:xfrm>
        <a:prstGeom prst="pie">
          <a:avLst>
            <a:gd name="adj1" fmla="val 16200000"/>
            <a:gd name="adj2" fmla="val 1800000"/>
          </a:avLst>
        </a:prstGeom>
        <a:solidFill>
          <a:srgbClr val="5E88A2"/>
        </a:solidFill>
        <a:ln w="12700" cap="flat" cmpd="sng" algn="ctr">
          <a:solidFill>
            <a:srgbClr val="5E88A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a:t>Isolate</a:t>
          </a:r>
          <a:r>
            <a:rPr lang="en-US" sz="2000" kern="1200"/>
            <a:t> </a:t>
          </a:r>
        </a:p>
      </dsp:txBody>
      <dsp:txXfrm>
        <a:off x="1894332" y="710071"/>
        <a:ext cx="876631" cy="730526"/>
      </dsp:txXfrm>
    </dsp:sp>
    <dsp:sp modelId="{8F2F1D78-A22D-4730-A04C-1373969EB3AF}">
      <dsp:nvSpPr>
        <dsp:cNvPr id="0" name=""/>
        <dsp:cNvSpPr/>
      </dsp:nvSpPr>
      <dsp:spPr>
        <a:xfrm>
          <a:off x="550164" y="277599"/>
          <a:ext cx="2454567" cy="2454567"/>
        </a:xfrm>
        <a:prstGeom prst="pie">
          <a:avLst>
            <a:gd name="adj1" fmla="val 1800000"/>
            <a:gd name="adj2" fmla="val 9000000"/>
          </a:avLst>
        </a:prstGeom>
        <a:solidFill>
          <a:srgbClr val="5E88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a:t>Inform</a:t>
          </a:r>
        </a:p>
      </dsp:txBody>
      <dsp:txXfrm>
        <a:off x="1134585" y="1870146"/>
        <a:ext cx="1314946" cy="642862"/>
      </dsp:txXfrm>
    </dsp:sp>
    <dsp:sp modelId="{8582A54A-8A5E-4BBD-ADC1-C1CDF8D6639E}">
      <dsp:nvSpPr>
        <dsp:cNvPr id="0" name=""/>
        <dsp:cNvSpPr/>
      </dsp:nvSpPr>
      <dsp:spPr>
        <a:xfrm>
          <a:off x="499611" y="189936"/>
          <a:ext cx="2454567" cy="2454567"/>
        </a:xfrm>
        <a:prstGeom prst="pie">
          <a:avLst>
            <a:gd name="adj1" fmla="val 9000000"/>
            <a:gd name="adj2" fmla="val 16200000"/>
          </a:avLst>
        </a:prstGeom>
        <a:solidFill>
          <a:srgbClr val="5E88A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a:t>Identify</a:t>
          </a:r>
        </a:p>
      </dsp:txBody>
      <dsp:txXfrm>
        <a:off x="783932" y="710071"/>
        <a:ext cx="876631" cy="730526"/>
      </dsp:txXfrm>
    </dsp:sp>
    <dsp:sp modelId="{53270E8C-431B-4CDA-B2C0-3968FE76D7DA}">
      <dsp:nvSpPr>
        <dsp:cNvPr id="0" name=""/>
        <dsp:cNvSpPr/>
      </dsp:nvSpPr>
      <dsp:spPr>
        <a:xfrm>
          <a:off x="448969" y="37987"/>
          <a:ext cx="2758466" cy="2758466"/>
        </a:xfrm>
        <a:prstGeom prst="circularArrow">
          <a:avLst>
            <a:gd name="adj1" fmla="val 5085"/>
            <a:gd name="adj2" fmla="val 327528"/>
            <a:gd name="adj3" fmla="val 1472472"/>
            <a:gd name="adj4" fmla="val 16199432"/>
            <a:gd name="adj5" fmla="val 5932"/>
          </a:avLst>
        </a:prstGeom>
        <a:solidFill>
          <a:srgbClr val="1F3864"/>
        </a:solidFill>
        <a:ln>
          <a:noFill/>
        </a:ln>
        <a:effectLst/>
      </dsp:spPr>
      <dsp:style>
        <a:lnRef idx="0">
          <a:scrgbClr r="0" g="0" b="0"/>
        </a:lnRef>
        <a:fillRef idx="1">
          <a:scrgbClr r="0" g="0" b="0"/>
        </a:fillRef>
        <a:effectRef idx="0">
          <a:scrgbClr r="0" g="0" b="0"/>
        </a:effectRef>
        <a:fontRef idx="minor">
          <a:schemeClr val="lt1"/>
        </a:fontRef>
      </dsp:style>
    </dsp:sp>
    <dsp:sp modelId="{DC73E21C-95DE-432D-ABE2-BFD251A84B55}">
      <dsp:nvSpPr>
        <dsp:cNvPr id="0" name=""/>
        <dsp:cNvSpPr/>
      </dsp:nvSpPr>
      <dsp:spPr>
        <a:xfrm>
          <a:off x="398214" y="125495"/>
          <a:ext cx="2758466" cy="2758466"/>
        </a:xfrm>
        <a:prstGeom prst="circularArrow">
          <a:avLst>
            <a:gd name="adj1" fmla="val 5085"/>
            <a:gd name="adj2" fmla="val 327528"/>
            <a:gd name="adj3" fmla="val 8671970"/>
            <a:gd name="adj4" fmla="val 1800502"/>
            <a:gd name="adj5" fmla="val 5932"/>
          </a:avLst>
        </a:prstGeom>
        <a:solidFill>
          <a:srgbClr val="1F3864"/>
        </a:solidFill>
        <a:ln>
          <a:noFill/>
        </a:ln>
        <a:effectLst/>
      </dsp:spPr>
      <dsp:style>
        <a:lnRef idx="0">
          <a:scrgbClr r="0" g="0" b="0"/>
        </a:lnRef>
        <a:fillRef idx="1">
          <a:scrgbClr r="0" g="0" b="0"/>
        </a:fillRef>
        <a:effectRef idx="0">
          <a:scrgbClr r="0" g="0" b="0"/>
        </a:effectRef>
        <a:fontRef idx="minor">
          <a:schemeClr val="lt1"/>
        </a:fontRef>
      </dsp:style>
    </dsp:sp>
    <dsp:sp modelId="{8B5F3A84-AF09-4EF7-84E7-FB7149740815}">
      <dsp:nvSpPr>
        <dsp:cNvPr id="0" name=""/>
        <dsp:cNvSpPr/>
      </dsp:nvSpPr>
      <dsp:spPr>
        <a:xfrm>
          <a:off x="347459" y="37987"/>
          <a:ext cx="2758466" cy="2758466"/>
        </a:xfrm>
        <a:prstGeom prst="circularArrow">
          <a:avLst>
            <a:gd name="adj1" fmla="val 5085"/>
            <a:gd name="adj2" fmla="val 327528"/>
            <a:gd name="adj3" fmla="val 15873039"/>
            <a:gd name="adj4" fmla="val 9000000"/>
            <a:gd name="adj5" fmla="val 5932"/>
          </a:avLst>
        </a:prstGeom>
        <a:solidFill>
          <a:srgbClr val="1F3864"/>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952FB9-8ADF-40AD-B985-047F32A22480}"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33AC85-7610-409F-A5D1-3574DA5B5933}" type="slidenum">
              <a:rPr lang="en-US" smtClean="0"/>
              <a:t>‹#›</a:t>
            </a:fld>
            <a:endParaRPr lang="en-US"/>
          </a:p>
        </p:txBody>
      </p:sp>
    </p:spTree>
    <p:extLst>
      <p:ext uri="{BB962C8B-B14F-4D97-AF65-F5344CB8AC3E}">
        <p14:creationId xmlns:p14="http://schemas.microsoft.com/office/powerpoint/2010/main" val="14010571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1</a:t>
            </a:fld>
            <a:endParaRPr lang="en-US"/>
          </a:p>
        </p:txBody>
      </p:sp>
    </p:spTree>
    <p:extLst>
      <p:ext uri="{BB962C8B-B14F-4D97-AF65-F5344CB8AC3E}">
        <p14:creationId xmlns:p14="http://schemas.microsoft.com/office/powerpoint/2010/main" val="1614781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a:t>
            </a:r>
            <a:r>
              <a:rPr lang="en-US" baseline="0" dirty="0"/>
              <a:t> New York City Department of Health and Mental Hygiene has developed this training to best prepare and protect healthcare workers and the New York City residents from communicable diseases. Such preparedness and protection is critical to defense from all types of threats. This training is designed to provide you with an overview of recommendations for protection from transmission of severe communicable disease such as Ebola, measles, and Middle East Respiratory Syndrome (MERS). In addition to this training, the NYC Health Department together with facility emergency preparedness coordinators are conducting no-notice drills of hospital emergency department staff to enhance preparedness and evaluate response. </a:t>
            </a:r>
            <a:endParaRPr lang="en-US" dirty="0"/>
          </a:p>
          <a:p>
            <a:endParaRPr lang="en-US" dirty="0"/>
          </a:p>
        </p:txBody>
      </p:sp>
      <p:sp>
        <p:nvSpPr>
          <p:cNvPr id="4" name="Slide Number Placeholder 3"/>
          <p:cNvSpPr>
            <a:spLocks noGrp="1"/>
          </p:cNvSpPr>
          <p:nvPr>
            <p:ph type="sldNum" sz="quarter" idx="5"/>
          </p:nvPr>
        </p:nvSpPr>
        <p:spPr/>
        <p:txBody>
          <a:bodyPr/>
          <a:lstStyle/>
          <a:p>
            <a:fld id="{3233AC85-7610-409F-A5D1-3574DA5B5933}" type="slidenum">
              <a:rPr lang="en-US" smtClean="0"/>
              <a:t>2</a:t>
            </a:fld>
            <a:endParaRPr lang="en-US"/>
          </a:p>
        </p:txBody>
      </p:sp>
    </p:spTree>
    <p:extLst>
      <p:ext uri="{BB962C8B-B14F-4D97-AF65-F5344CB8AC3E}">
        <p14:creationId xmlns:p14="http://schemas.microsoft.com/office/powerpoint/2010/main" val="647842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FB8A6-415B-E4E1-3468-1DC20E0923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5C8500-5530-0669-8558-DA09868CF94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256D570-3066-1DF6-E085-1DA5155669B6}"/>
              </a:ext>
            </a:extLst>
          </p:cNvPr>
          <p:cNvSpPr>
            <a:spLocks noGrp="1"/>
          </p:cNvSpPr>
          <p:nvPr>
            <p:ph type="body" idx="1"/>
          </p:nvPr>
        </p:nvSpPr>
        <p:spPr/>
        <p:txBody>
          <a:bodyPr/>
          <a:lstStyle/>
          <a:p>
            <a:r>
              <a:rPr lang="en-US" dirty="0"/>
              <a:t>Frontline</a:t>
            </a:r>
            <a:r>
              <a:rPr lang="en-US" baseline="0" dirty="0"/>
              <a:t> healthcare staff and their administrators in emergency departments, urgent care centers and other clinics, are encouraged to complete this course including: </a:t>
            </a:r>
          </a:p>
          <a:p>
            <a:pPr lvl="1"/>
            <a:r>
              <a:rPr lang="en-US" dirty="0"/>
              <a:t>Emergency department, security, registration, triage and physician and nursing administrators responsible for these patient care areas. </a:t>
            </a:r>
          </a:p>
          <a:p>
            <a:pPr lvl="1"/>
            <a:r>
              <a:rPr lang="en-US" dirty="0"/>
              <a:t>Essentially anyone who has public and patient contact in hospital emergency departments will benefit from completion of this course. </a:t>
            </a:r>
          </a:p>
          <a:p>
            <a:endParaRPr lang="en-US" dirty="0"/>
          </a:p>
        </p:txBody>
      </p:sp>
      <p:sp>
        <p:nvSpPr>
          <p:cNvPr id="4" name="Slide Number Placeholder 3">
            <a:extLst>
              <a:ext uri="{FF2B5EF4-FFF2-40B4-BE49-F238E27FC236}">
                <a16:creationId xmlns:a16="http://schemas.microsoft.com/office/drawing/2014/main" id="{7934026A-F64A-7851-4A1C-2D4DB786458B}"/>
              </a:ext>
            </a:extLst>
          </p:cNvPr>
          <p:cNvSpPr>
            <a:spLocks noGrp="1"/>
          </p:cNvSpPr>
          <p:nvPr>
            <p:ph type="sldNum" sz="quarter" idx="5"/>
          </p:nvPr>
        </p:nvSpPr>
        <p:spPr/>
        <p:txBody>
          <a:bodyPr/>
          <a:lstStyle/>
          <a:p>
            <a:fld id="{3233AC85-7610-409F-A5D1-3574DA5B5933}" type="slidenum">
              <a:rPr lang="en-US" smtClean="0"/>
              <a:t>3</a:t>
            </a:fld>
            <a:endParaRPr lang="en-US"/>
          </a:p>
        </p:txBody>
      </p:sp>
    </p:spTree>
    <p:extLst>
      <p:ext uri="{BB962C8B-B14F-4D97-AF65-F5344CB8AC3E}">
        <p14:creationId xmlns:p14="http://schemas.microsoft.com/office/powerpoint/2010/main" val="3675212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This is course is designed to enhance</a:t>
            </a:r>
            <a:r>
              <a:rPr lang="en-US" baseline="0"/>
              <a:t> the understanding of frontline workers in the emergency department or clinic of the general process of identification, isolation and management of a patient with potential communicable disease. </a:t>
            </a:r>
          </a:p>
          <a:p>
            <a:r>
              <a:rPr lang="en-US" baseline="0"/>
              <a:t>The course is intended to supplement, not replace your facility specific plans and training. To facilitate greater understanding of your facility specific practices “Find Out” and “Be Aware” call out boxes are contained throughout the course to provide opportunity to review and better understand your facility processes and protocols. </a:t>
            </a:r>
            <a:endParaRPr lang="en-US"/>
          </a:p>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4</a:t>
            </a:fld>
            <a:endParaRPr lang="en-US"/>
          </a:p>
        </p:txBody>
      </p:sp>
    </p:spTree>
    <p:extLst>
      <p:ext uri="{BB962C8B-B14F-4D97-AF65-F5344CB8AC3E}">
        <p14:creationId xmlns:p14="http://schemas.microsoft.com/office/powerpoint/2010/main" val="3225907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Recent events have demonstrated increased threats of emerging</a:t>
            </a:r>
            <a:r>
              <a:rPr lang="en-US" baseline="0"/>
              <a:t> infectious disease in New York City and nationally. </a:t>
            </a:r>
          </a:p>
          <a:p>
            <a:r>
              <a:rPr lang="en-US" baseline="0"/>
              <a:t>International travel facilitates introduction of such infectious diseases in our increasingly connected world. </a:t>
            </a:r>
          </a:p>
          <a:p>
            <a:r>
              <a:rPr lang="en-US" baseline="0"/>
              <a:t>Recent examples include Ebola in West Africa and MERS-CoV in the Middle East.</a:t>
            </a:r>
            <a:endParaRPr lang="en-US"/>
          </a:p>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5</a:t>
            </a:fld>
            <a:endParaRPr lang="en-US"/>
          </a:p>
        </p:txBody>
      </p:sp>
    </p:spTree>
    <p:extLst>
      <p:ext uri="{BB962C8B-B14F-4D97-AF65-F5344CB8AC3E}">
        <p14:creationId xmlns:p14="http://schemas.microsoft.com/office/powerpoint/2010/main" val="32484178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6</a:t>
            </a:fld>
            <a:endParaRPr lang="en-US"/>
          </a:p>
        </p:txBody>
      </p:sp>
    </p:spTree>
    <p:extLst>
      <p:ext uri="{BB962C8B-B14F-4D97-AF65-F5344CB8AC3E}">
        <p14:creationId xmlns:p14="http://schemas.microsoft.com/office/powerpoint/2010/main" val="855192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7</a:t>
            </a:fld>
            <a:endParaRPr lang="en-US"/>
          </a:p>
        </p:txBody>
      </p:sp>
    </p:spTree>
    <p:extLst>
      <p:ext uri="{BB962C8B-B14F-4D97-AF65-F5344CB8AC3E}">
        <p14:creationId xmlns:p14="http://schemas.microsoft.com/office/powerpoint/2010/main" val="2611129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8</a:t>
            </a:fld>
            <a:endParaRPr lang="en-US"/>
          </a:p>
        </p:txBody>
      </p:sp>
    </p:spTree>
    <p:extLst>
      <p:ext uri="{BB962C8B-B14F-4D97-AF65-F5344CB8AC3E}">
        <p14:creationId xmlns:p14="http://schemas.microsoft.com/office/powerpoint/2010/main" val="27923599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FB397-76D7-C3A3-7506-44C6BC0689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519217-F795-AAD3-A08C-9B7F258BF5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B1EAC8F-763D-2B7A-0D5C-0D4AE682699D}"/>
              </a:ext>
            </a:extLst>
          </p:cNvPr>
          <p:cNvSpPr>
            <a:spLocks noGrp="1"/>
          </p:cNvSpPr>
          <p:nvPr>
            <p:ph type="body" idx="1"/>
          </p:nvPr>
        </p:nvSpPr>
        <p:spPr/>
        <p:txBody>
          <a:bodyPr/>
          <a:lstStyle/>
          <a:p>
            <a:r>
              <a:rPr lang="en-US" dirty="0"/>
              <a:t>Emergency departments</a:t>
            </a:r>
            <a:r>
              <a:rPr lang="en-US" baseline="0" dirty="0"/>
              <a:t> and urgent care centers are vulnerable points of entry into the healthcare system for severe communicable diseases. The ability for all Emergency Department frontline staff to rapidly identify, isolate and manage patients with severe communicable diseases can limit the spread of illness among other patients, staff and visitors and has a significant impact on protecting the health of your community. </a:t>
            </a:r>
          </a:p>
          <a:p>
            <a:endParaRPr lang="en-US" baseline="0" dirty="0"/>
          </a:p>
          <a:p>
            <a:r>
              <a:rPr lang="en-US" baseline="0" dirty="0"/>
              <a:t>This training will review three simple steps you can take to help stop the spread infection including:</a:t>
            </a:r>
          </a:p>
          <a:p>
            <a:pPr marL="228600" indent="-228600">
              <a:buAutoNum type="arabicPeriod"/>
            </a:pPr>
            <a:r>
              <a:rPr lang="en-US" baseline="0" dirty="0"/>
              <a:t>How to identify potentially infectious patients</a:t>
            </a:r>
          </a:p>
          <a:p>
            <a:pPr marL="228600" indent="-228600">
              <a:buAutoNum type="arabicPeriod"/>
            </a:pPr>
            <a:r>
              <a:rPr lang="en-US" baseline="0" dirty="0"/>
              <a:t>What steps you should take to prevent disease transmission through appropriate isolation and </a:t>
            </a:r>
          </a:p>
          <a:p>
            <a:pPr marL="228600" indent="-228600">
              <a:buAutoNum type="arabicPeriod"/>
            </a:pPr>
            <a:r>
              <a:rPr lang="en-US" baseline="0" dirty="0"/>
              <a:t>Knowing who to notify when a potentially infectious patient is identified</a:t>
            </a:r>
          </a:p>
          <a:p>
            <a:endParaRPr lang="en-US" baseline="0" dirty="0"/>
          </a:p>
          <a:p>
            <a:endParaRPr lang="en-US" dirty="0"/>
          </a:p>
        </p:txBody>
      </p:sp>
      <p:sp>
        <p:nvSpPr>
          <p:cNvPr id="4" name="Slide Number Placeholder 3">
            <a:extLst>
              <a:ext uri="{FF2B5EF4-FFF2-40B4-BE49-F238E27FC236}">
                <a16:creationId xmlns:a16="http://schemas.microsoft.com/office/drawing/2014/main" id="{9EAE3E95-5A39-C222-4309-BC095C21AE7E}"/>
              </a:ext>
            </a:extLst>
          </p:cNvPr>
          <p:cNvSpPr>
            <a:spLocks noGrp="1"/>
          </p:cNvSpPr>
          <p:nvPr>
            <p:ph type="sldNum" sz="quarter" idx="5"/>
          </p:nvPr>
        </p:nvSpPr>
        <p:spPr/>
        <p:txBody>
          <a:bodyPr/>
          <a:lstStyle/>
          <a:p>
            <a:fld id="{3233AC85-7610-409F-A5D1-3574DA5B5933}" type="slidenum">
              <a:rPr lang="en-US" smtClean="0"/>
              <a:t>9</a:t>
            </a:fld>
            <a:endParaRPr lang="en-US"/>
          </a:p>
        </p:txBody>
      </p:sp>
    </p:spTree>
    <p:extLst>
      <p:ext uri="{BB962C8B-B14F-4D97-AF65-F5344CB8AC3E}">
        <p14:creationId xmlns:p14="http://schemas.microsoft.com/office/powerpoint/2010/main" val="745167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three key concepts associated with the management of communicable diseases in emergency</a:t>
            </a:r>
            <a:r>
              <a:rPr lang="en-US" baseline="0" dirty="0"/>
              <a:t> departments. For the purpose of this course we refer to them as the three I’s: identify; isolate and inform. Each aspect will be reviewed during this course. </a:t>
            </a:r>
            <a:endParaRPr lang="en-US" dirty="0"/>
          </a:p>
          <a:p>
            <a:endParaRPr lang="en-US" dirty="0"/>
          </a:p>
        </p:txBody>
      </p:sp>
      <p:sp>
        <p:nvSpPr>
          <p:cNvPr id="4" name="Slide Number Placeholder 3"/>
          <p:cNvSpPr>
            <a:spLocks noGrp="1"/>
          </p:cNvSpPr>
          <p:nvPr>
            <p:ph type="sldNum" sz="quarter" idx="5"/>
          </p:nvPr>
        </p:nvSpPr>
        <p:spPr/>
        <p:txBody>
          <a:bodyPr/>
          <a:lstStyle/>
          <a:p>
            <a:fld id="{3233AC85-7610-409F-A5D1-3574DA5B5933}" type="slidenum">
              <a:rPr lang="en-US" smtClean="0"/>
              <a:t>10</a:t>
            </a:fld>
            <a:endParaRPr lang="en-US"/>
          </a:p>
        </p:txBody>
      </p:sp>
    </p:spTree>
    <p:extLst>
      <p:ext uri="{BB962C8B-B14F-4D97-AF65-F5344CB8AC3E}">
        <p14:creationId xmlns:p14="http://schemas.microsoft.com/office/powerpoint/2010/main" val="525629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first step in identification</a:t>
            </a:r>
            <a:r>
              <a:rPr lang="en-US" baseline="0" dirty="0"/>
              <a:t> of the patient is screening for fever, rash, respiratory symptoms, and travel history. Each component will be explained in detail.</a:t>
            </a:r>
          </a:p>
          <a:p>
            <a:endParaRPr lang="en-US" dirty="0"/>
          </a:p>
        </p:txBody>
      </p:sp>
      <p:sp>
        <p:nvSpPr>
          <p:cNvPr id="4" name="Slide Number Placeholder 3"/>
          <p:cNvSpPr>
            <a:spLocks noGrp="1"/>
          </p:cNvSpPr>
          <p:nvPr>
            <p:ph type="sldNum" sz="quarter" idx="5"/>
          </p:nvPr>
        </p:nvSpPr>
        <p:spPr/>
        <p:txBody>
          <a:bodyPr/>
          <a:lstStyle/>
          <a:p>
            <a:fld id="{3233AC85-7610-409F-A5D1-3574DA5B5933}" type="slidenum">
              <a:rPr lang="en-US" smtClean="0"/>
              <a:t>12</a:t>
            </a:fld>
            <a:endParaRPr lang="en-US"/>
          </a:p>
        </p:txBody>
      </p:sp>
    </p:spTree>
    <p:extLst>
      <p:ext uri="{BB962C8B-B14F-4D97-AF65-F5344CB8AC3E}">
        <p14:creationId xmlns:p14="http://schemas.microsoft.com/office/powerpoint/2010/main" val="1110379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triage</a:t>
            </a:r>
            <a:r>
              <a:rPr lang="en-US" baseline="0" dirty="0"/>
              <a:t> or screening process should include determination of fever, rash, or respiratory symptoms including cough, shortness of breath, and/or trouble breathing. Some electronic health records may have triggers to flag these symptoms as requiring rapid evaluation. </a:t>
            </a:r>
            <a:endParaRPr lang="en-US" dirty="0"/>
          </a:p>
          <a:p>
            <a:endParaRPr lang="en-US" dirty="0"/>
          </a:p>
        </p:txBody>
      </p:sp>
      <p:sp>
        <p:nvSpPr>
          <p:cNvPr id="4" name="Slide Number Placeholder 3"/>
          <p:cNvSpPr>
            <a:spLocks noGrp="1"/>
          </p:cNvSpPr>
          <p:nvPr>
            <p:ph type="sldNum" sz="quarter" idx="5"/>
          </p:nvPr>
        </p:nvSpPr>
        <p:spPr/>
        <p:txBody>
          <a:bodyPr/>
          <a:lstStyle/>
          <a:p>
            <a:fld id="{3233AC85-7610-409F-A5D1-3574DA5B5933}" type="slidenum">
              <a:rPr lang="en-US" smtClean="0"/>
              <a:t>13</a:t>
            </a:fld>
            <a:endParaRPr lang="en-US"/>
          </a:p>
        </p:txBody>
      </p:sp>
    </p:spTree>
    <p:extLst>
      <p:ext uri="{BB962C8B-B14F-4D97-AF65-F5344CB8AC3E}">
        <p14:creationId xmlns:p14="http://schemas.microsoft.com/office/powerpoint/2010/main" val="22496020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Signage</a:t>
            </a:r>
            <a:r>
              <a:rPr lang="en-US" baseline="0" dirty="0"/>
              <a:t> should be placed in hospital, emergency department, triage, and registration spaces to instruct patients with relevant signs and symptoms and travel history outside of the United States in vulnerable areas to report symptoms immediately to triage. These signs should be clearly visible and easy to read. </a:t>
            </a:r>
            <a:endParaRPr lang="en-US" dirty="0"/>
          </a:p>
          <a:p>
            <a:endParaRPr lang="en-US" dirty="0"/>
          </a:p>
        </p:txBody>
      </p:sp>
      <p:sp>
        <p:nvSpPr>
          <p:cNvPr id="4" name="Slide Number Placeholder 3"/>
          <p:cNvSpPr>
            <a:spLocks noGrp="1"/>
          </p:cNvSpPr>
          <p:nvPr>
            <p:ph type="sldNum" sz="quarter" idx="5"/>
          </p:nvPr>
        </p:nvSpPr>
        <p:spPr/>
        <p:txBody>
          <a:bodyPr/>
          <a:lstStyle/>
          <a:p>
            <a:fld id="{3233AC85-7610-409F-A5D1-3574DA5B5933}" type="slidenum">
              <a:rPr lang="en-US" smtClean="0"/>
              <a:t>14</a:t>
            </a:fld>
            <a:endParaRPr lang="en-US"/>
          </a:p>
        </p:txBody>
      </p:sp>
    </p:spTree>
    <p:extLst>
      <p:ext uri="{BB962C8B-B14F-4D97-AF65-F5344CB8AC3E}">
        <p14:creationId xmlns:p14="http://schemas.microsoft.com/office/powerpoint/2010/main" val="2692805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623CB-01A4-9F92-455E-43A561738D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1C7BFF-1E7D-70C7-3BED-0DC169AF2A7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AF8FF91-E703-1AF7-265B-D734BD65204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All patients with fever should be asked about travel history outside</a:t>
            </a:r>
            <a:r>
              <a:rPr lang="en-US" baseline="0"/>
              <a:t> the United States or contact with someone who has such history. </a:t>
            </a:r>
            <a:endParaRPr lang="en-US"/>
          </a:p>
          <a:p>
            <a:endParaRPr lang="en-US"/>
          </a:p>
        </p:txBody>
      </p:sp>
      <p:sp>
        <p:nvSpPr>
          <p:cNvPr id="4" name="Slide Number Placeholder 3">
            <a:extLst>
              <a:ext uri="{FF2B5EF4-FFF2-40B4-BE49-F238E27FC236}">
                <a16:creationId xmlns:a16="http://schemas.microsoft.com/office/drawing/2014/main" id="{B34721BB-64C5-68BE-3416-829B6F792597}"/>
              </a:ext>
            </a:extLst>
          </p:cNvPr>
          <p:cNvSpPr>
            <a:spLocks noGrp="1"/>
          </p:cNvSpPr>
          <p:nvPr>
            <p:ph type="sldNum" sz="quarter" idx="5"/>
          </p:nvPr>
        </p:nvSpPr>
        <p:spPr/>
        <p:txBody>
          <a:bodyPr/>
          <a:lstStyle/>
          <a:p>
            <a:fld id="{3233AC85-7610-409F-A5D1-3574DA5B5933}" type="slidenum">
              <a:rPr lang="en-US" smtClean="0"/>
              <a:t>15</a:t>
            </a:fld>
            <a:endParaRPr lang="en-US"/>
          </a:p>
        </p:txBody>
      </p:sp>
    </p:spTree>
    <p:extLst>
      <p:ext uri="{BB962C8B-B14F-4D97-AF65-F5344CB8AC3E}">
        <p14:creationId xmlns:p14="http://schemas.microsoft.com/office/powerpoint/2010/main" val="32637299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Other risk factors to screen for include: exposure to communicable diseases in healthcare settings</a:t>
            </a:r>
            <a:r>
              <a:rPr lang="en-US" baseline="0"/>
              <a:t> with a current outbreak and clusters of similar symptoms among a group of individuals. </a:t>
            </a:r>
            <a:endParaRPr lang="en-US"/>
          </a:p>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16</a:t>
            </a:fld>
            <a:endParaRPr lang="en-US"/>
          </a:p>
        </p:txBody>
      </p:sp>
    </p:spTree>
    <p:extLst>
      <p:ext uri="{BB962C8B-B14F-4D97-AF65-F5344CB8AC3E}">
        <p14:creationId xmlns:p14="http://schemas.microsoft.com/office/powerpoint/2010/main" val="2741598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In summary,</a:t>
            </a:r>
            <a:r>
              <a:rPr lang="en-US" baseline="0" dirty="0"/>
              <a:t> positive screening for possible communicable disease includes </a:t>
            </a:r>
          </a:p>
          <a:p>
            <a:r>
              <a:rPr lang="en-US" baseline="0" dirty="0"/>
              <a:t>	Fever and a rash</a:t>
            </a:r>
          </a:p>
          <a:p>
            <a:r>
              <a:rPr lang="en-US" baseline="0" dirty="0"/>
              <a:t>OR</a:t>
            </a:r>
          </a:p>
          <a:p>
            <a:r>
              <a:rPr lang="en-US" baseline="0" dirty="0"/>
              <a:t>	Fever and travel to an area with an outbreak </a:t>
            </a:r>
          </a:p>
          <a:p>
            <a:r>
              <a:rPr lang="en-US" baseline="0" dirty="0"/>
              <a:t>OR</a:t>
            </a:r>
          </a:p>
          <a:p>
            <a:r>
              <a:rPr lang="en-US" baseline="0" dirty="0"/>
              <a:t>	Fever and respiratory symptoms with either healthcare related exposure or part of a cluster of two or more people with similar symptoms</a:t>
            </a:r>
            <a:endParaRPr lang="en-US" dirty="0"/>
          </a:p>
          <a:p>
            <a:endParaRPr lang="en-US" dirty="0"/>
          </a:p>
        </p:txBody>
      </p:sp>
      <p:sp>
        <p:nvSpPr>
          <p:cNvPr id="4" name="Slide Number Placeholder 3"/>
          <p:cNvSpPr>
            <a:spLocks noGrp="1"/>
          </p:cNvSpPr>
          <p:nvPr>
            <p:ph type="sldNum" sz="quarter" idx="5"/>
          </p:nvPr>
        </p:nvSpPr>
        <p:spPr/>
        <p:txBody>
          <a:bodyPr/>
          <a:lstStyle/>
          <a:p>
            <a:fld id="{3233AC85-7610-409F-A5D1-3574DA5B5933}" type="slidenum">
              <a:rPr lang="en-US" smtClean="0"/>
              <a:t>17</a:t>
            </a:fld>
            <a:endParaRPr lang="en-US"/>
          </a:p>
        </p:txBody>
      </p:sp>
    </p:spTree>
    <p:extLst>
      <p:ext uri="{BB962C8B-B14F-4D97-AF65-F5344CB8AC3E}">
        <p14:creationId xmlns:p14="http://schemas.microsoft.com/office/powerpoint/2010/main" val="2212226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The next step in the process is to</a:t>
            </a:r>
            <a:r>
              <a:rPr lang="en-US" baseline="0"/>
              <a:t> isolate the patient as quickly as possible. </a:t>
            </a:r>
            <a:endParaRPr lang="en-US"/>
          </a:p>
          <a:p>
            <a:r>
              <a:rPr lang="en-US"/>
              <a:t>The patient should be shown how to wear the mask and instructed to wear this mask at all times. The patient should keep the mask on at all times while in the isolation room, unless it is an </a:t>
            </a:r>
            <a:r>
              <a:rPr lang="en-US">
                <a:solidFill>
                  <a:srgbClr val="FF0000"/>
                </a:solidFill>
              </a:rPr>
              <a:t>Airborne Infection Isolation Room, </a:t>
            </a:r>
            <a:r>
              <a:rPr lang="en-US"/>
              <a:t>in order to minimize contamination of the room. </a:t>
            </a:r>
          </a:p>
          <a:p>
            <a:r>
              <a:rPr lang="en-US"/>
              <a:t>The patient should be instructed on how to perform hand hygiene after coughing or other contact with respiratory secretions, bodily fluids, or their rash. </a:t>
            </a:r>
          </a:p>
          <a:p>
            <a:endParaRPr lang="en-US"/>
          </a:p>
          <a:p>
            <a:endParaRPr lang="en-US"/>
          </a:p>
          <a:p>
            <a:r>
              <a:rPr lang="en-US"/>
              <a:t>If an </a:t>
            </a:r>
            <a:r>
              <a:rPr lang="en-US">
                <a:solidFill>
                  <a:srgbClr val="FF0000"/>
                </a:solidFill>
              </a:rPr>
              <a:t>Airborne Infection Isolation Room</a:t>
            </a:r>
            <a:r>
              <a:rPr lang="en-US"/>
              <a:t>, private room or pre-identified examination area is not available, the patient should be asked to stay in an area of the waiting room that allows at least three feet of separation between the patient and others in the waiting area. The patients should be instructed to keep the surgical mask on at all times while in the waiting area and discouraged from walking around the Emergency Department or clinic. </a:t>
            </a:r>
          </a:p>
          <a:p>
            <a:r>
              <a:rPr lang="en-US"/>
              <a:t>Triage</a:t>
            </a:r>
            <a:r>
              <a:rPr lang="en-US" baseline="0"/>
              <a:t> and screening staff should perform hand hygiene immediately upon placement of the patient in the isolation room. </a:t>
            </a:r>
            <a:endParaRPr lang="en-US"/>
          </a:p>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19</a:t>
            </a:fld>
            <a:endParaRPr lang="en-US"/>
          </a:p>
        </p:txBody>
      </p:sp>
    </p:spTree>
    <p:extLst>
      <p:ext uri="{BB962C8B-B14F-4D97-AF65-F5344CB8AC3E}">
        <p14:creationId xmlns:p14="http://schemas.microsoft.com/office/powerpoint/2010/main" val="18667936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Personal protection of the patient, healthcare workers and other emergency department</a:t>
            </a:r>
            <a:r>
              <a:rPr lang="en-US" baseline="0" dirty="0"/>
              <a:t> patients is critical. </a:t>
            </a:r>
          </a:p>
          <a:p>
            <a:r>
              <a:rPr lang="en-US" baseline="0" dirty="0"/>
              <a:t>The number of people in contact with a suspected patient should be limited. </a:t>
            </a:r>
          </a:p>
          <a:p>
            <a:r>
              <a:rPr lang="en-US" baseline="0" dirty="0"/>
              <a:t>Relevant precautions including standard, droplet, airborne and contact precautions should be followed. More information on each of these will be provided in this training. Associated personal protective equipment, PPE,  should be used. </a:t>
            </a:r>
          </a:p>
          <a:p>
            <a:endParaRPr lang="en-US" dirty="0"/>
          </a:p>
        </p:txBody>
      </p:sp>
      <p:sp>
        <p:nvSpPr>
          <p:cNvPr id="4" name="Slide Number Placeholder 3"/>
          <p:cNvSpPr>
            <a:spLocks noGrp="1"/>
          </p:cNvSpPr>
          <p:nvPr>
            <p:ph type="sldNum" sz="quarter" idx="5"/>
          </p:nvPr>
        </p:nvSpPr>
        <p:spPr/>
        <p:txBody>
          <a:bodyPr/>
          <a:lstStyle/>
          <a:p>
            <a:fld id="{3233AC85-7610-409F-A5D1-3574DA5B5933}" type="slidenum">
              <a:rPr lang="en-US" smtClean="0"/>
              <a:t>20</a:t>
            </a:fld>
            <a:endParaRPr lang="en-US"/>
          </a:p>
        </p:txBody>
      </p:sp>
    </p:spTree>
    <p:extLst>
      <p:ext uri="{BB962C8B-B14F-4D97-AF65-F5344CB8AC3E}">
        <p14:creationId xmlns:p14="http://schemas.microsoft.com/office/powerpoint/2010/main" val="34174894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Proper</a:t>
            </a:r>
            <a:r>
              <a:rPr lang="en-US" baseline="0" dirty="0"/>
              <a:t> hand hygiene is first line of defense against transmission of infectious diseases. </a:t>
            </a:r>
            <a:r>
              <a:rPr lang="en-US" dirty="0"/>
              <a:t>Perform hand hygiene by means of handwash with soap and water or handrub with alcohol-based product. You should perform hand hygiene before and after entering a patient’s room or contact with a patient. </a:t>
            </a:r>
          </a:p>
          <a:p>
            <a:endParaRPr lang="en-US" dirty="0"/>
          </a:p>
        </p:txBody>
      </p:sp>
      <p:sp>
        <p:nvSpPr>
          <p:cNvPr id="4" name="Slide Number Placeholder 3"/>
          <p:cNvSpPr>
            <a:spLocks noGrp="1"/>
          </p:cNvSpPr>
          <p:nvPr>
            <p:ph type="sldNum" sz="quarter" idx="5"/>
          </p:nvPr>
        </p:nvSpPr>
        <p:spPr/>
        <p:txBody>
          <a:bodyPr/>
          <a:lstStyle/>
          <a:p>
            <a:fld id="{3233AC85-7610-409F-A5D1-3574DA5B5933}" type="slidenum">
              <a:rPr lang="en-US" smtClean="0"/>
              <a:t>21</a:t>
            </a:fld>
            <a:endParaRPr lang="en-US"/>
          </a:p>
        </p:txBody>
      </p:sp>
    </p:spTree>
    <p:extLst>
      <p:ext uri="{BB962C8B-B14F-4D97-AF65-F5344CB8AC3E}">
        <p14:creationId xmlns:p14="http://schemas.microsoft.com/office/powerpoint/2010/main" val="2890022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Proper</a:t>
            </a:r>
            <a:r>
              <a:rPr lang="en-US" baseline="0"/>
              <a:t> selection and use of p</a:t>
            </a:r>
            <a:r>
              <a:rPr lang="en-US"/>
              <a:t>ersonal protective</a:t>
            </a:r>
            <a:r>
              <a:rPr lang="en-US" baseline="0"/>
              <a:t> equipment is based on the assessment of potential risk of exposure. You should follow your facilities instructions for putting on and removing PPE. </a:t>
            </a:r>
          </a:p>
          <a:p>
            <a:r>
              <a:rPr lang="en-US"/>
              <a:t>All of the PPE listed here prevent contact with the infectious agent, or body fluid that may contain the infectious agent, by creating a barrier between the worker and the infectious material. Gloves, protect the hands, gowns or aprons protect the skin and/or clothing, masks and respirators protect the mouth and nose, goggles protect the eyes, and face shields protect the entire face. PPE should never be re-used and must be changed between patients. </a:t>
            </a:r>
          </a:p>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22</a:t>
            </a:fld>
            <a:endParaRPr lang="en-US"/>
          </a:p>
        </p:txBody>
      </p:sp>
    </p:spTree>
    <p:extLst>
      <p:ext uri="{BB962C8B-B14F-4D97-AF65-F5344CB8AC3E}">
        <p14:creationId xmlns:p14="http://schemas.microsoft.com/office/powerpoint/2010/main" val="37152405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Standard precautions include</a:t>
            </a:r>
            <a:r>
              <a:rPr lang="en-US" baseline="0"/>
              <a:t> respiratory etiquette. Patients and caregivers should be sure to cover mouth and nose with the elbow or tissue when coughing or sneezing. Provide instructions on respiratory etiquette and tissues to all patients with respiratory symptoms. Hand hygiene should be performed after contact with respiratory secretions. Any patient with a fever and cough should be separated from patients and caregivers by at least 3 feet. </a:t>
            </a:r>
            <a:endParaRPr lang="en-US"/>
          </a:p>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23</a:t>
            </a:fld>
            <a:endParaRPr lang="en-US"/>
          </a:p>
        </p:txBody>
      </p:sp>
    </p:spTree>
    <p:extLst>
      <p:ext uri="{BB962C8B-B14F-4D97-AF65-F5344CB8AC3E}">
        <p14:creationId xmlns:p14="http://schemas.microsoft.com/office/powerpoint/2010/main" val="22409141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Contact precautions are</a:t>
            </a:r>
            <a:r>
              <a:rPr lang="en-US" baseline="0" dirty="0"/>
              <a:t> used with any patient who has wound drainage, fecal incontinence, vomiting, or other discharges that suggest increased exposure potential.</a:t>
            </a:r>
          </a:p>
          <a:p>
            <a:endParaRPr lang="en-US" dirty="0"/>
          </a:p>
        </p:txBody>
      </p:sp>
      <p:sp>
        <p:nvSpPr>
          <p:cNvPr id="4" name="Slide Number Placeholder 3"/>
          <p:cNvSpPr>
            <a:spLocks noGrp="1"/>
          </p:cNvSpPr>
          <p:nvPr>
            <p:ph type="sldNum" sz="quarter" idx="5"/>
          </p:nvPr>
        </p:nvSpPr>
        <p:spPr/>
        <p:txBody>
          <a:bodyPr/>
          <a:lstStyle/>
          <a:p>
            <a:fld id="{3233AC85-7610-409F-A5D1-3574DA5B5933}" type="slidenum">
              <a:rPr lang="en-US" smtClean="0"/>
              <a:t>24</a:t>
            </a:fld>
            <a:endParaRPr lang="en-US"/>
          </a:p>
        </p:txBody>
      </p:sp>
    </p:spTree>
    <p:extLst>
      <p:ext uri="{BB962C8B-B14F-4D97-AF65-F5344CB8AC3E}">
        <p14:creationId xmlns:p14="http://schemas.microsoft.com/office/powerpoint/2010/main" val="5844459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DC2D33-0C69-E31F-9A4B-5D8A84705D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13212B-0781-7DC2-52E9-561C55E152C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3E028A0-3536-E8D4-93DB-15410E44AB0E}"/>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Patients on contact precautions should be placed in a single room with bathroom or commode. All healthcare workers coming in direct contact with the patient should wear appropriate PPE including gown, gloves, and facial shield as needed. PPE should be donned upon entry to the room and properly removed and discarded before exiting the patient room. </a:t>
            </a:r>
            <a:endParaRPr lang="en-US" dirty="0"/>
          </a:p>
          <a:p>
            <a:endParaRPr lang="en-US" dirty="0"/>
          </a:p>
        </p:txBody>
      </p:sp>
      <p:sp>
        <p:nvSpPr>
          <p:cNvPr id="4" name="Slide Number Placeholder 3">
            <a:extLst>
              <a:ext uri="{FF2B5EF4-FFF2-40B4-BE49-F238E27FC236}">
                <a16:creationId xmlns:a16="http://schemas.microsoft.com/office/drawing/2014/main" id="{CEC11FAD-6C69-FC72-A266-6B345DA36793}"/>
              </a:ext>
            </a:extLst>
          </p:cNvPr>
          <p:cNvSpPr>
            <a:spLocks noGrp="1"/>
          </p:cNvSpPr>
          <p:nvPr>
            <p:ph type="sldNum" sz="quarter" idx="5"/>
          </p:nvPr>
        </p:nvSpPr>
        <p:spPr/>
        <p:txBody>
          <a:bodyPr/>
          <a:lstStyle/>
          <a:p>
            <a:fld id="{3233AC85-7610-409F-A5D1-3574DA5B5933}" type="slidenum">
              <a:rPr lang="en-US" smtClean="0"/>
              <a:t>25</a:t>
            </a:fld>
            <a:endParaRPr lang="en-US"/>
          </a:p>
        </p:txBody>
      </p:sp>
    </p:spTree>
    <p:extLst>
      <p:ext uri="{BB962C8B-B14F-4D97-AF65-F5344CB8AC3E}">
        <p14:creationId xmlns:p14="http://schemas.microsoft.com/office/powerpoint/2010/main" val="18306631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8E5DD-9A31-1E3B-E7A2-BD88F01F11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14BA9A-8E3E-B764-694A-0C9951985E0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1F375D7-4A4D-BF7D-8086-3325A340CA21}"/>
              </a:ext>
            </a:extLst>
          </p:cNvPr>
          <p:cNvSpPr>
            <a:spLocks noGrp="1"/>
          </p:cNvSpPr>
          <p:nvPr>
            <p:ph type="body" idx="1"/>
          </p:nvPr>
        </p:nvSpPr>
        <p:spPr/>
        <p:txBody>
          <a:bodyPr/>
          <a:lstStyle/>
          <a:p>
            <a:r>
              <a:rPr kumimoji="1" lang="en-US" sz="1200" b="1" i="0" kern="1200">
                <a:solidFill>
                  <a:schemeClr val="tx1"/>
                </a:solidFill>
                <a:effectLst/>
                <a:latin typeface="Tahoma" pitchFamily="34" charset="0"/>
                <a:ea typeface="+mn-ea"/>
                <a:cs typeface="+mn-cs"/>
              </a:rPr>
              <a:t>Use Droplet Precautions for patients known or suspected to be infected with pathogens transmitted by respiratory droplets that are generated by a patient who is coughing, sneezing, or talking</a:t>
            </a:r>
            <a:r>
              <a:rPr kumimoji="1" lang="en-US" sz="1200" b="0" i="0" kern="1200">
                <a:solidFill>
                  <a:schemeClr val="tx1"/>
                </a:solidFill>
                <a:effectLst/>
                <a:latin typeface="Tahoma" pitchFamily="34" charset="0"/>
                <a:ea typeface="+mn-ea"/>
                <a:cs typeface="+mn-cs"/>
              </a:rPr>
              <a:t>. </a:t>
            </a:r>
            <a:r>
              <a:rPr lang="en-US"/>
              <a:t>Those patients </a:t>
            </a:r>
            <a:r>
              <a:rPr lang="en-US" baseline="0"/>
              <a:t>should be given a mask and placed in a single patient room. Healthcare personnel should wear a simple face mask for close contact with the patient. The patient should also wear a mask when being transported to and from the room and they should be instructed to follow appropriate respiratory and cough etiquette. </a:t>
            </a:r>
            <a:endParaRPr lang="en-US"/>
          </a:p>
          <a:p>
            <a:endParaRPr lang="en-US"/>
          </a:p>
        </p:txBody>
      </p:sp>
      <p:sp>
        <p:nvSpPr>
          <p:cNvPr id="4" name="Slide Number Placeholder 3">
            <a:extLst>
              <a:ext uri="{FF2B5EF4-FFF2-40B4-BE49-F238E27FC236}">
                <a16:creationId xmlns:a16="http://schemas.microsoft.com/office/drawing/2014/main" id="{29672992-FC84-4DC5-3284-296D63EE67AB}"/>
              </a:ext>
            </a:extLst>
          </p:cNvPr>
          <p:cNvSpPr>
            <a:spLocks noGrp="1"/>
          </p:cNvSpPr>
          <p:nvPr>
            <p:ph type="sldNum" sz="quarter" idx="5"/>
          </p:nvPr>
        </p:nvSpPr>
        <p:spPr/>
        <p:txBody>
          <a:bodyPr/>
          <a:lstStyle/>
          <a:p>
            <a:fld id="{3233AC85-7610-409F-A5D1-3574DA5B5933}" type="slidenum">
              <a:rPr lang="en-US" smtClean="0"/>
              <a:t>26</a:t>
            </a:fld>
            <a:endParaRPr lang="en-US"/>
          </a:p>
        </p:txBody>
      </p:sp>
    </p:spTree>
    <p:extLst>
      <p:ext uri="{BB962C8B-B14F-4D97-AF65-F5344CB8AC3E}">
        <p14:creationId xmlns:p14="http://schemas.microsoft.com/office/powerpoint/2010/main" val="24563707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1E1AE-8115-3BA3-BAA3-83EF37587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963F1-EB78-1A03-9C8A-C82A6AB22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65F686-E084-9425-F4CD-F3CEF1F67647}"/>
              </a:ext>
            </a:extLst>
          </p:cNvPr>
          <p:cNvSpPr>
            <a:spLocks noGrp="1"/>
          </p:cNvSpPr>
          <p:nvPr>
            <p:ph type="body" idx="1"/>
          </p:nvPr>
        </p:nvSpPr>
        <p:spPr/>
        <p:txBody>
          <a:bodyPr/>
          <a:lstStyle/>
          <a:p>
            <a:r>
              <a:rPr lang="en-US"/>
              <a:t>Airborne</a:t>
            </a:r>
            <a:r>
              <a:rPr lang="en-US" baseline="0"/>
              <a:t> precautions prevent transmission of diseases that remain infectious over long distances when suspended in the air such as tuberculosis and severe acute respiratory system. </a:t>
            </a:r>
          </a:p>
          <a:p>
            <a:r>
              <a:rPr lang="en-US" baseline="0"/>
              <a:t>Patients on airborne precautions should be placed in a designated airborne infection isolation room with special air handling and ventilation capacity. </a:t>
            </a:r>
          </a:p>
          <a:p>
            <a:r>
              <a:rPr lang="en-US" baseline="0"/>
              <a:t>Caregivers should wear a mask or respirator as deemed appropriate to the specific pathogen and recommended by infection control.</a:t>
            </a:r>
          </a:p>
          <a:p>
            <a:endParaRPr lang="en-US"/>
          </a:p>
        </p:txBody>
      </p:sp>
      <p:sp>
        <p:nvSpPr>
          <p:cNvPr id="4" name="Slide Number Placeholder 3">
            <a:extLst>
              <a:ext uri="{FF2B5EF4-FFF2-40B4-BE49-F238E27FC236}">
                <a16:creationId xmlns:a16="http://schemas.microsoft.com/office/drawing/2014/main" id="{2E880820-F742-7579-F2BC-640B3C700CFD}"/>
              </a:ext>
            </a:extLst>
          </p:cNvPr>
          <p:cNvSpPr>
            <a:spLocks noGrp="1"/>
          </p:cNvSpPr>
          <p:nvPr>
            <p:ph type="sldNum" sz="quarter" idx="5"/>
          </p:nvPr>
        </p:nvSpPr>
        <p:spPr/>
        <p:txBody>
          <a:bodyPr/>
          <a:lstStyle/>
          <a:p>
            <a:fld id="{3233AC85-7610-409F-A5D1-3574DA5B5933}" type="slidenum">
              <a:rPr lang="en-US" smtClean="0"/>
              <a:t>27</a:t>
            </a:fld>
            <a:endParaRPr lang="en-US"/>
          </a:p>
        </p:txBody>
      </p:sp>
    </p:spTree>
    <p:extLst>
      <p:ext uri="{BB962C8B-B14F-4D97-AF65-F5344CB8AC3E}">
        <p14:creationId xmlns:p14="http://schemas.microsoft.com/office/powerpoint/2010/main" val="16251266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2E0D7-64E4-224C-45AD-8E0D8E5837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4A3C14-D882-1212-5484-D98F5B5982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F9DF7D-5DB5-85B2-D011-326AC9B86DEB}"/>
              </a:ext>
            </a:extLst>
          </p:cNvPr>
          <p:cNvSpPr>
            <a:spLocks noGrp="1"/>
          </p:cNvSpPr>
          <p:nvPr>
            <p:ph type="body" idx="1"/>
          </p:nvPr>
        </p:nvSpPr>
        <p:spPr/>
        <p:txBody>
          <a:bodyPr/>
          <a:lstStyle/>
          <a:p>
            <a:r>
              <a:rPr lang="en-US"/>
              <a:t>Middle East respiratory syndrome coronavirus,</a:t>
            </a:r>
            <a:r>
              <a:rPr lang="en-US" baseline="0"/>
              <a:t> known as </a:t>
            </a:r>
            <a:r>
              <a:rPr lang="en-US"/>
              <a:t>MERS-CoV,</a:t>
            </a:r>
            <a:r>
              <a:rPr lang="en-US" baseline="0"/>
              <a:t> </a:t>
            </a:r>
            <a:r>
              <a:rPr lang="en-US"/>
              <a:t>Severe Acute Respiratory Syndrome, known</a:t>
            </a:r>
            <a:r>
              <a:rPr lang="en-US" baseline="0"/>
              <a:t> as </a:t>
            </a:r>
            <a:r>
              <a:rPr lang="en-US"/>
              <a:t>SARS,</a:t>
            </a:r>
            <a:r>
              <a:rPr lang="en-US" baseline="0"/>
              <a:t> </a:t>
            </a:r>
            <a:r>
              <a:rPr lang="en-US"/>
              <a:t> Ebola</a:t>
            </a:r>
            <a:r>
              <a:rPr lang="en-US" baseline="0"/>
              <a:t> and novel influenzas like bird flu are examples of highly communicable diseases </a:t>
            </a:r>
            <a:r>
              <a:rPr lang="en-US"/>
              <a:t>requiring enhanced infection control precautions.</a:t>
            </a:r>
            <a:r>
              <a:rPr lang="en-US" baseline="0"/>
              <a:t> </a:t>
            </a:r>
            <a:endParaRPr lang="en-US"/>
          </a:p>
          <a:p>
            <a:endParaRPr lang="en-US"/>
          </a:p>
        </p:txBody>
      </p:sp>
      <p:sp>
        <p:nvSpPr>
          <p:cNvPr id="4" name="Slide Number Placeholder 3">
            <a:extLst>
              <a:ext uri="{FF2B5EF4-FFF2-40B4-BE49-F238E27FC236}">
                <a16:creationId xmlns:a16="http://schemas.microsoft.com/office/drawing/2014/main" id="{F4FDBB23-E13B-7EA2-E38F-6DE412AE0F27}"/>
              </a:ext>
            </a:extLst>
          </p:cNvPr>
          <p:cNvSpPr>
            <a:spLocks noGrp="1"/>
          </p:cNvSpPr>
          <p:nvPr>
            <p:ph type="sldNum" sz="quarter" idx="5"/>
          </p:nvPr>
        </p:nvSpPr>
        <p:spPr/>
        <p:txBody>
          <a:bodyPr/>
          <a:lstStyle/>
          <a:p>
            <a:fld id="{3233AC85-7610-409F-A5D1-3574DA5B5933}" type="slidenum">
              <a:rPr lang="en-US" smtClean="0"/>
              <a:t>28</a:t>
            </a:fld>
            <a:endParaRPr lang="en-US"/>
          </a:p>
        </p:txBody>
      </p:sp>
    </p:spTree>
    <p:extLst>
      <p:ext uri="{BB962C8B-B14F-4D97-AF65-F5344CB8AC3E}">
        <p14:creationId xmlns:p14="http://schemas.microsoft.com/office/powerpoint/2010/main" val="22219954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presence</a:t>
            </a:r>
            <a:r>
              <a:rPr lang="en-US" baseline="0" dirty="0"/>
              <a:t> of a rash is indicative of a potential infectious disease including measles, chickenpox, or meningitis. Each of these conditions require isolation and associated infection control protocol implementation. </a:t>
            </a:r>
            <a:endParaRPr lang="en-US" dirty="0"/>
          </a:p>
        </p:txBody>
      </p:sp>
      <p:sp>
        <p:nvSpPr>
          <p:cNvPr id="4" name="Header Placeholder 3"/>
          <p:cNvSpPr>
            <a:spLocks noGrp="1"/>
          </p:cNvSpPr>
          <p:nvPr>
            <p:ph type="hdr" sz="quarter" idx="10"/>
          </p:nvPr>
        </p:nvSpPr>
        <p:spPr/>
        <p:txBody>
          <a:bodyPr/>
          <a:lstStyle/>
          <a:p>
            <a:r>
              <a:rPr lang="en-US" altLang="en-US"/>
              <a:t>*</a:t>
            </a:r>
            <a:endParaRPr lang="en-US" altLang="en-US" sz="1200" i="0"/>
          </a:p>
        </p:txBody>
      </p:sp>
      <p:sp>
        <p:nvSpPr>
          <p:cNvPr id="5" name="Date Placeholder 4"/>
          <p:cNvSpPr>
            <a:spLocks noGrp="1"/>
          </p:cNvSpPr>
          <p:nvPr>
            <p:ph type="dt" idx="11"/>
          </p:nvPr>
        </p:nvSpPr>
        <p:spPr/>
        <p:txBody>
          <a:bodyPr/>
          <a:lstStyle/>
          <a:p>
            <a:r>
              <a:rPr lang="en-US" altLang="en-US"/>
              <a:t>07/16/96</a:t>
            </a:r>
            <a:endParaRPr lang="en-US" altLang="en-US" sz="1200" i="0"/>
          </a:p>
        </p:txBody>
      </p:sp>
      <p:sp>
        <p:nvSpPr>
          <p:cNvPr id="6" name="Footer Placeholder 5"/>
          <p:cNvSpPr>
            <a:spLocks noGrp="1"/>
          </p:cNvSpPr>
          <p:nvPr>
            <p:ph type="ftr" sz="quarter" idx="12"/>
          </p:nvPr>
        </p:nvSpPr>
        <p:spPr/>
        <p:txBody>
          <a:bodyPr/>
          <a:lstStyle/>
          <a:p>
            <a:r>
              <a:rPr lang="en-US" altLang="en-US"/>
              <a:t>*</a:t>
            </a:r>
            <a:endParaRPr lang="en-US" altLang="en-US" sz="1200" i="0"/>
          </a:p>
        </p:txBody>
      </p:sp>
      <p:sp>
        <p:nvSpPr>
          <p:cNvPr id="7" name="Slide Number Placeholder 6"/>
          <p:cNvSpPr>
            <a:spLocks noGrp="1"/>
          </p:cNvSpPr>
          <p:nvPr>
            <p:ph type="sldNum" sz="quarter" idx="13"/>
          </p:nvPr>
        </p:nvSpPr>
        <p:spPr/>
        <p:txBody>
          <a:bodyPr/>
          <a:lstStyle/>
          <a:p>
            <a:r>
              <a:rPr lang="en-US" altLang="en-US"/>
              <a:t>##</a:t>
            </a:r>
            <a:endParaRPr lang="en-US" altLang="en-US" sz="1200" i="0"/>
          </a:p>
        </p:txBody>
      </p:sp>
    </p:spTree>
    <p:extLst>
      <p:ext uri="{BB962C8B-B14F-4D97-AF65-F5344CB8AC3E}">
        <p14:creationId xmlns:p14="http://schemas.microsoft.com/office/powerpoint/2010/main" val="6197662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ADAE8-23C1-85DA-69F8-29585CC3C9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25872F-DAB9-5FD6-87ED-015A06060F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56A47-1B1C-CEF1-DFA7-F9FED6677C7B}"/>
              </a:ext>
            </a:extLst>
          </p:cNvPr>
          <p:cNvSpPr>
            <a:spLocks noGrp="1"/>
          </p:cNvSpPr>
          <p:nvPr>
            <p:ph type="body" idx="1"/>
          </p:nvPr>
        </p:nvSpPr>
        <p:spPr/>
        <p:txBody>
          <a:bodyPr/>
          <a:lstStyle/>
          <a:p>
            <a:r>
              <a:rPr lang="en-US" sz="1200"/>
              <a:t>Viral hemorrhagic fevers (or VHFs) are some of the most severe infectious diseases that can be spread through </a:t>
            </a:r>
            <a:r>
              <a:rPr lang="en-US" sz="1200" b="1"/>
              <a:t>direct and indirect contact </a:t>
            </a:r>
            <a:r>
              <a:rPr lang="en-US" sz="1200"/>
              <a:t>and require </a:t>
            </a:r>
            <a:r>
              <a:rPr lang="en-US" sz="1200" i="1"/>
              <a:t>full barrier precautions </a:t>
            </a:r>
            <a:r>
              <a:rPr lang="en-US" sz="1200" i="0"/>
              <a:t>that cover the entire body. </a:t>
            </a:r>
            <a:r>
              <a:rPr lang="en-US" sz="1200"/>
              <a:t>Some examples of VHFs include Ebola, Marburg and Lassa Fever. </a:t>
            </a:r>
            <a:endParaRPr lang="en-US" sz="1200" b="0"/>
          </a:p>
          <a:p>
            <a:r>
              <a:rPr lang="en-US" sz="1200" b="0"/>
              <a:t>Every facility should have their own protocols for Ebola and VHF PPE. </a:t>
            </a:r>
          </a:p>
          <a:p>
            <a:r>
              <a:rPr lang="en-US" sz="1200" b="0"/>
              <a:t>The keys to keeping yourself and those around you safe are t</a:t>
            </a:r>
            <a:r>
              <a:rPr lang="en-US" sz="1100"/>
              <a:t>o make sure you are familiar with your facility's Ebola protocols, and make sure you know what someone in your role would be expected to do if there was a patient identified with a potential VHF. Most importantly, </a:t>
            </a:r>
            <a:r>
              <a:rPr lang="en-US" sz="1100">
                <a:solidFill>
                  <a:srgbClr val="C00000"/>
                </a:solidFill>
              </a:rPr>
              <a:t>only staff who have received comprehensive training and demonstrated competency in Ebola-related infection control practices should care  for patients with suspected VHFs.</a:t>
            </a:r>
          </a:p>
          <a:p>
            <a:endParaRPr lang="en-US"/>
          </a:p>
        </p:txBody>
      </p:sp>
      <p:sp>
        <p:nvSpPr>
          <p:cNvPr id="4" name="Slide Number Placeholder 3">
            <a:extLst>
              <a:ext uri="{FF2B5EF4-FFF2-40B4-BE49-F238E27FC236}">
                <a16:creationId xmlns:a16="http://schemas.microsoft.com/office/drawing/2014/main" id="{0E6588ED-DC14-01AB-0FE4-5171B11BC777}"/>
              </a:ext>
            </a:extLst>
          </p:cNvPr>
          <p:cNvSpPr>
            <a:spLocks noGrp="1"/>
          </p:cNvSpPr>
          <p:nvPr>
            <p:ph type="sldNum" sz="quarter" idx="5"/>
          </p:nvPr>
        </p:nvSpPr>
        <p:spPr/>
        <p:txBody>
          <a:bodyPr/>
          <a:lstStyle/>
          <a:p>
            <a:fld id="{3233AC85-7610-409F-A5D1-3574DA5B5933}" type="slidenum">
              <a:rPr lang="en-US" smtClean="0"/>
              <a:t>30</a:t>
            </a:fld>
            <a:endParaRPr lang="en-US"/>
          </a:p>
        </p:txBody>
      </p:sp>
    </p:spTree>
    <p:extLst>
      <p:ext uri="{BB962C8B-B14F-4D97-AF65-F5344CB8AC3E}">
        <p14:creationId xmlns:p14="http://schemas.microsoft.com/office/powerpoint/2010/main" val="34150754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31</a:t>
            </a:fld>
            <a:endParaRPr lang="en-US"/>
          </a:p>
        </p:txBody>
      </p:sp>
    </p:spTree>
    <p:extLst>
      <p:ext uri="{BB962C8B-B14F-4D97-AF65-F5344CB8AC3E}">
        <p14:creationId xmlns:p14="http://schemas.microsoft.com/office/powerpoint/2010/main" val="42787747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triage or screening staff have</a:t>
            </a:r>
            <a:r>
              <a:rPr lang="en-US" baseline="0" dirty="0"/>
              <a:t> </a:t>
            </a:r>
            <a:r>
              <a:rPr lang="en-US" b="1" baseline="0" dirty="0"/>
              <a:t>identified</a:t>
            </a:r>
            <a:r>
              <a:rPr lang="en-US" baseline="0" dirty="0"/>
              <a:t> and</a:t>
            </a:r>
            <a:r>
              <a:rPr lang="en-US" b="1" baseline="0" dirty="0"/>
              <a:t> isolated </a:t>
            </a:r>
            <a:r>
              <a:rPr lang="en-US" baseline="0" dirty="0"/>
              <a:t>a patient with a positive screening for a communicable disease they should notify emergency department leadership, such as charge nurse or attending, immediately.  Emergency department leadership should identify a clinician to provide prompt clinical assessment of the patient using appropriate PPE. </a:t>
            </a:r>
          </a:p>
          <a:p>
            <a:endParaRPr lang="en-US" dirty="0"/>
          </a:p>
        </p:txBody>
      </p:sp>
      <p:sp>
        <p:nvSpPr>
          <p:cNvPr id="4" name="Slide Number Placeholder 3"/>
          <p:cNvSpPr>
            <a:spLocks noGrp="1"/>
          </p:cNvSpPr>
          <p:nvPr>
            <p:ph type="sldNum" sz="quarter" idx="5"/>
          </p:nvPr>
        </p:nvSpPr>
        <p:spPr/>
        <p:txBody>
          <a:bodyPr/>
          <a:lstStyle/>
          <a:p>
            <a:fld id="{3233AC85-7610-409F-A5D1-3574DA5B5933}" type="slidenum">
              <a:rPr lang="en-US" smtClean="0"/>
              <a:t>32</a:t>
            </a:fld>
            <a:endParaRPr lang="en-US"/>
          </a:p>
        </p:txBody>
      </p:sp>
    </p:spTree>
    <p:extLst>
      <p:ext uri="{BB962C8B-B14F-4D97-AF65-F5344CB8AC3E}">
        <p14:creationId xmlns:p14="http://schemas.microsoft.com/office/powerpoint/2010/main" val="101491553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6FA18-B6D0-BBDC-9A3F-7775CDDD2F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D0249D-D449-4BC7-7137-FD9A13F5B4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89374E69-B50D-A9EE-50B4-F36827B16F75}"/>
              </a:ext>
            </a:extLst>
          </p:cNvPr>
          <p:cNvSpPr>
            <a:spLocks noGrp="1"/>
          </p:cNvSpPr>
          <p:nvPr>
            <p:ph type="body" idx="1"/>
          </p:nvPr>
        </p:nvSpPr>
        <p:spPr/>
        <p:txBody>
          <a:bodyPr/>
          <a:lstStyle/>
          <a:p>
            <a:pPr lvl="1"/>
            <a:r>
              <a:rPr lang="en-US" dirty="0"/>
              <a:t>In</a:t>
            </a:r>
            <a:r>
              <a:rPr lang="en-US" baseline="0" dirty="0"/>
              <a:t> addition to internal notifications the New York City Health Department should be contacted as well via the provider access line: </a:t>
            </a:r>
          </a:p>
          <a:p>
            <a:pPr lvl="1"/>
            <a:r>
              <a:rPr lang="en-US" sz="2400" dirty="0"/>
              <a:t>	 1-866-NYC-DOH1</a:t>
            </a:r>
          </a:p>
          <a:p>
            <a:pPr marL="0" indent="0">
              <a:buNone/>
            </a:pPr>
            <a:r>
              <a:rPr lang="en-US" sz="2800" dirty="0"/>
              <a:t>  	 1-866 (692-3641)</a:t>
            </a:r>
          </a:p>
          <a:p>
            <a:endParaRPr lang="en-US" dirty="0"/>
          </a:p>
          <a:p>
            <a:r>
              <a:rPr lang="en-US" dirty="0"/>
              <a:t>A</a:t>
            </a:r>
            <a:r>
              <a:rPr lang="en-US" baseline="0" dirty="0"/>
              <a:t> log of all staff in contact with the patient should be initiated and maintained and appropriate laboratory testing and treatment should be provided based on the clinical evaluation and New York Health Department recommendations. </a:t>
            </a:r>
            <a:endParaRPr lang="en-US" dirty="0"/>
          </a:p>
        </p:txBody>
      </p:sp>
      <p:sp>
        <p:nvSpPr>
          <p:cNvPr id="4" name="Slide Number Placeholder 3">
            <a:extLst>
              <a:ext uri="{FF2B5EF4-FFF2-40B4-BE49-F238E27FC236}">
                <a16:creationId xmlns:a16="http://schemas.microsoft.com/office/drawing/2014/main" id="{43ED8FD0-9355-60AB-5E2F-48546AFE6301}"/>
              </a:ext>
            </a:extLst>
          </p:cNvPr>
          <p:cNvSpPr>
            <a:spLocks noGrp="1"/>
          </p:cNvSpPr>
          <p:nvPr>
            <p:ph type="sldNum" sz="quarter" idx="5"/>
          </p:nvPr>
        </p:nvSpPr>
        <p:spPr/>
        <p:txBody>
          <a:bodyPr/>
          <a:lstStyle/>
          <a:p>
            <a:fld id="{3233AC85-7610-409F-A5D1-3574DA5B5933}" type="slidenum">
              <a:rPr lang="en-US" smtClean="0"/>
              <a:t>33</a:t>
            </a:fld>
            <a:endParaRPr lang="en-US"/>
          </a:p>
        </p:txBody>
      </p:sp>
    </p:spTree>
    <p:extLst>
      <p:ext uri="{BB962C8B-B14F-4D97-AF65-F5344CB8AC3E}">
        <p14:creationId xmlns:p14="http://schemas.microsoft.com/office/powerpoint/2010/main" val="15440365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a:t>If</a:t>
            </a:r>
            <a:r>
              <a:rPr lang="en-US" baseline="0"/>
              <a:t> a patient is deemed suspected to have a communicable disease after clinical evaluation the following  internal notifications may need to take place as indicated by your facility’s plan:</a:t>
            </a:r>
          </a:p>
          <a:p>
            <a:pPr marL="628650" lvl="1" indent="-171450">
              <a:buFont typeface="Arial" panose="020B0604020202020204" pitchFamily="34" charset="0"/>
              <a:buChar char="•"/>
            </a:pPr>
            <a:r>
              <a:rPr lang="en-US"/>
              <a:t>Emergency Department Administration Supervisor</a:t>
            </a:r>
          </a:p>
          <a:p>
            <a:pPr marL="628650" lvl="1" indent="-171450">
              <a:buFont typeface="Arial" panose="020B0604020202020204" pitchFamily="34" charset="0"/>
              <a:buChar char="•"/>
            </a:pPr>
            <a:r>
              <a:rPr lang="en-US"/>
              <a:t>Infectious Disease / Infection Control</a:t>
            </a:r>
          </a:p>
          <a:p>
            <a:pPr marL="628650" lvl="1" indent="-171450">
              <a:buFont typeface="Arial" panose="020B0604020202020204" pitchFamily="34" charset="0"/>
              <a:buChar char="•"/>
            </a:pPr>
            <a:r>
              <a:rPr lang="en-US"/>
              <a:t>Hospital Administrator on Duty</a:t>
            </a:r>
          </a:p>
          <a:p>
            <a:pPr marL="628650" lvl="1" indent="-171450">
              <a:buFont typeface="Arial" panose="020B0604020202020204" pitchFamily="34" charset="0"/>
              <a:buChar char="•"/>
            </a:pPr>
            <a:r>
              <a:rPr lang="en-US"/>
              <a:t>Nursing Head</a:t>
            </a:r>
          </a:p>
          <a:p>
            <a:pPr marL="628650" lvl="1" indent="-171450">
              <a:buFont typeface="Arial" panose="020B0604020202020204" pitchFamily="34" charset="0"/>
              <a:buChar char="•"/>
            </a:pPr>
            <a:r>
              <a:rPr lang="en-US"/>
              <a:t>Housekeeping</a:t>
            </a:r>
          </a:p>
          <a:p>
            <a:pPr marL="628650" lvl="1" indent="-171450">
              <a:buFont typeface="Arial" panose="020B0604020202020204" pitchFamily="34" charset="0"/>
              <a:buChar char="•"/>
            </a:pPr>
            <a:r>
              <a:rPr lang="en-US"/>
              <a:t>Security </a:t>
            </a:r>
          </a:p>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34</a:t>
            </a:fld>
            <a:endParaRPr lang="en-US"/>
          </a:p>
        </p:txBody>
      </p:sp>
    </p:spTree>
    <p:extLst>
      <p:ext uri="{BB962C8B-B14F-4D97-AF65-F5344CB8AC3E}">
        <p14:creationId xmlns:p14="http://schemas.microsoft.com/office/powerpoint/2010/main" val="260464794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In summary it</a:t>
            </a:r>
            <a:r>
              <a:rPr lang="en-US" baseline="0"/>
              <a:t> is important to remember that we are only as strong as our weakest link. In order to protect yourself and your community, it is important to be aware of what signs and symptoms to look for, what questions to ask, to understand your facility plans and protocols for communicable diseases and to communicate promptly to the appropriate entities. Above all if there is any doubt or question you should ask. Better to be safe than sorry. </a:t>
            </a:r>
          </a:p>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35</a:t>
            </a:fld>
            <a:endParaRPr lang="en-US"/>
          </a:p>
        </p:txBody>
      </p:sp>
    </p:spTree>
    <p:extLst>
      <p:ext uri="{BB962C8B-B14F-4D97-AF65-F5344CB8AC3E}">
        <p14:creationId xmlns:p14="http://schemas.microsoft.com/office/powerpoint/2010/main" val="10370929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More information on any of these concepts can be found at the following websites.</a:t>
            </a:r>
            <a:r>
              <a:rPr lang="en-US" baseline="0"/>
              <a:t> Additionally questions and concerns should be addressed to your emergency preparedness and infection control leaders. </a:t>
            </a:r>
            <a:endParaRPr lang="en-US"/>
          </a:p>
          <a:p>
            <a:endParaRPr lang="en-US"/>
          </a:p>
        </p:txBody>
      </p:sp>
      <p:sp>
        <p:nvSpPr>
          <p:cNvPr id="4" name="Slide Number Placeholder 3"/>
          <p:cNvSpPr>
            <a:spLocks noGrp="1"/>
          </p:cNvSpPr>
          <p:nvPr>
            <p:ph type="sldNum" sz="quarter" idx="5"/>
          </p:nvPr>
        </p:nvSpPr>
        <p:spPr/>
        <p:txBody>
          <a:bodyPr/>
          <a:lstStyle/>
          <a:p>
            <a:fld id="{3233AC85-7610-409F-A5D1-3574DA5B5933}" type="slidenum">
              <a:rPr lang="en-US" smtClean="0"/>
              <a:t>36</a:t>
            </a:fld>
            <a:endParaRPr lang="en-US"/>
          </a:p>
        </p:txBody>
      </p:sp>
    </p:spTree>
    <p:extLst>
      <p:ext uri="{BB962C8B-B14F-4D97-AF65-F5344CB8AC3E}">
        <p14:creationId xmlns:p14="http://schemas.microsoft.com/office/powerpoint/2010/main" val="25348867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1B36E-4C44-C9D2-16E9-8140A9A7E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89E370-67C9-3092-452E-7EE853F36C6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F5F766A-97FE-6856-04B5-D8C71F82CC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More information on any of these concepts can be found at the following websites.</a:t>
            </a:r>
            <a:r>
              <a:rPr lang="en-US" baseline="0"/>
              <a:t> Additionally questions and concerns should be addressed to your emergency preparedness and infection control leaders. </a:t>
            </a:r>
            <a:endParaRPr lang="en-US"/>
          </a:p>
          <a:p>
            <a:endParaRPr lang="en-US"/>
          </a:p>
        </p:txBody>
      </p:sp>
      <p:sp>
        <p:nvSpPr>
          <p:cNvPr id="4" name="Slide Number Placeholder 3">
            <a:extLst>
              <a:ext uri="{FF2B5EF4-FFF2-40B4-BE49-F238E27FC236}">
                <a16:creationId xmlns:a16="http://schemas.microsoft.com/office/drawing/2014/main" id="{4B5F0E1C-079C-6015-ECC9-68AB21F08222}"/>
              </a:ext>
            </a:extLst>
          </p:cNvPr>
          <p:cNvSpPr>
            <a:spLocks noGrp="1"/>
          </p:cNvSpPr>
          <p:nvPr>
            <p:ph type="sldNum" sz="quarter" idx="5"/>
          </p:nvPr>
        </p:nvSpPr>
        <p:spPr/>
        <p:txBody>
          <a:bodyPr/>
          <a:lstStyle/>
          <a:p>
            <a:fld id="{3233AC85-7610-409F-A5D1-3574DA5B5933}" type="slidenum">
              <a:rPr lang="en-US" smtClean="0"/>
              <a:t>37</a:t>
            </a:fld>
            <a:endParaRPr lang="en-US"/>
          </a:p>
        </p:txBody>
      </p:sp>
    </p:spTree>
    <p:extLst>
      <p:ext uri="{BB962C8B-B14F-4D97-AF65-F5344CB8AC3E}">
        <p14:creationId xmlns:p14="http://schemas.microsoft.com/office/powerpoint/2010/main" val="32674523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8" name="Straight Connector 7">
            <a:extLst>
              <a:ext uri="{FF2B5EF4-FFF2-40B4-BE49-F238E27FC236}">
                <a16:creationId xmlns:a16="http://schemas.microsoft.com/office/drawing/2014/main" id="{B68453D7-1C5C-46BF-8A02-BE01C2C23FD5}"/>
              </a:ext>
            </a:extLst>
          </p:cNvPr>
          <p:cNvCxnSpPr>
            <a:cxnSpLocks/>
          </p:cNvCxnSpPr>
          <p:nvPr userDrawn="1"/>
        </p:nvCxnSpPr>
        <p:spPr>
          <a:xfrm flipH="1">
            <a:off x="600789" y="6318806"/>
            <a:ext cx="9111247" cy="0"/>
          </a:xfrm>
          <a:prstGeom prst="line">
            <a:avLst/>
          </a:prstGeom>
          <a:ln w="123825" cap="sq">
            <a:solidFill>
              <a:srgbClr val="1F3864"/>
            </a:solidFill>
            <a:beve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A46F115-7B4E-1E39-59C9-522A7A14AB33}"/>
              </a:ext>
            </a:extLst>
          </p:cNvPr>
          <p:cNvCxnSpPr>
            <a:cxnSpLocks/>
          </p:cNvCxnSpPr>
          <p:nvPr userDrawn="1"/>
        </p:nvCxnSpPr>
        <p:spPr>
          <a:xfrm flipH="1">
            <a:off x="540000" y="605558"/>
            <a:ext cx="10855947"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18268B7-F785-2F2C-D235-423CB3DF5C40}"/>
              </a:ext>
            </a:extLst>
          </p:cNvPr>
          <p:cNvCxnSpPr>
            <a:cxnSpLocks/>
          </p:cNvCxnSpPr>
          <p:nvPr userDrawn="1"/>
        </p:nvCxnSpPr>
        <p:spPr>
          <a:xfrm flipV="1">
            <a:off x="600789" y="654368"/>
            <a:ext cx="0" cy="5706408"/>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0A76C6A-2CB5-88FB-2C6A-FF30705D2F62}"/>
              </a:ext>
            </a:extLst>
          </p:cNvPr>
          <p:cNvCxnSpPr>
            <a:cxnSpLocks/>
          </p:cNvCxnSpPr>
          <p:nvPr userDrawn="1"/>
        </p:nvCxnSpPr>
        <p:spPr>
          <a:xfrm flipV="1">
            <a:off x="11359427" y="605558"/>
            <a:ext cx="0" cy="5019388"/>
          </a:xfrm>
          <a:prstGeom prst="line">
            <a:avLst/>
          </a:prstGeom>
          <a:ln w="123825" cap="sq">
            <a:solidFill>
              <a:srgbClr val="1F3864"/>
            </a:solidFill>
            <a:beve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 clock, sign&#10;&#10;Description automatically generated">
            <a:extLst>
              <a:ext uri="{FF2B5EF4-FFF2-40B4-BE49-F238E27FC236}">
                <a16:creationId xmlns:a16="http://schemas.microsoft.com/office/drawing/2014/main" id="{437A6BF0-AB3F-E420-F917-4B0299BC53E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81885" y="5968947"/>
            <a:ext cx="1518984" cy="699717"/>
          </a:xfrm>
          <a:prstGeom prst="rect">
            <a:avLst/>
          </a:prstGeom>
        </p:spPr>
      </p:pic>
    </p:spTree>
    <p:extLst>
      <p:ext uri="{BB962C8B-B14F-4D97-AF65-F5344CB8AC3E}">
        <p14:creationId xmlns:p14="http://schemas.microsoft.com/office/powerpoint/2010/main" val="12769465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5"/>
            <a:ext cx="10515600" cy="40265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64457B99-1856-ECE0-5599-4DCC1A2395D2}"/>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ock, sign&#10;&#10;Description automatically generated">
            <a:extLst>
              <a:ext uri="{FF2B5EF4-FFF2-40B4-BE49-F238E27FC236}">
                <a16:creationId xmlns:a16="http://schemas.microsoft.com/office/drawing/2014/main" id="{56D14968-F3F3-42C3-9C56-00743893B7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69359" y="5987092"/>
            <a:ext cx="1518984" cy="699717"/>
          </a:xfrm>
          <a:prstGeom prst="rect">
            <a:avLst/>
          </a:prstGeom>
        </p:spPr>
      </p:pic>
    </p:spTree>
    <p:extLst>
      <p:ext uri="{BB962C8B-B14F-4D97-AF65-F5344CB8AC3E}">
        <p14:creationId xmlns:p14="http://schemas.microsoft.com/office/powerpoint/2010/main" val="14686553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07719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cxnSp>
        <p:nvCxnSpPr>
          <p:cNvPr id="8" name="Straight Connector 7">
            <a:extLst>
              <a:ext uri="{FF2B5EF4-FFF2-40B4-BE49-F238E27FC236}">
                <a16:creationId xmlns:a16="http://schemas.microsoft.com/office/drawing/2014/main" id="{1F78CF06-3674-6C05-36F2-4B89E85A139E}"/>
              </a:ext>
            </a:extLst>
          </p:cNvPr>
          <p:cNvCxnSpPr>
            <a:cxnSpLocks/>
          </p:cNvCxnSpPr>
          <p:nvPr userDrawn="1"/>
        </p:nvCxnSpPr>
        <p:spPr>
          <a:xfrm flipH="1">
            <a:off x="600789" y="6318806"/>
            <a:ext cx="9111247" cy="0"/>
          </a:xfrm>
          <a:prstGeom prst="line">
            <a:avLst/>
          </a:prstGeom>
          <a:ln w="123825" cap="sq">
            <a:solidFill>
              <a:srgbClr val="1F3864"/>
            </a:solidFill>
            <a:beve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2CB159C-8765-B877-D82E-43778AEF1E80}"/>
              </a:ext>
            </a:extLst>
          </p:cNvPr>
          <p:cNvCxnSpPr>
            <a:cxnSpLocks/>
          </p:cNvCxnSpPr>
          <p:nvPr userDrawn="1"/>
        </p:nvCxnSpPr>
        <p:spPr>
          <a:xfrm flipH="1">
            <a:off x="539261" y="605558"/>
            <a:ext cx="1085668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448B307-4882-02A2-00F6-95C2B528D77C}"/>
              </a:ext>
            </a:extLst>
          </p:cNvPr>
          <p:cNvCxnSpPr>
            <a:cxnSpLocks/>
          </p:cNvCxnSpPr>
          <p:nvPr userDrawn="1"/>
        </p:nvCxnSpPr>
        <p:spPr>
          <a:xfrm flipV="1">
            <a:off x="600789" y="654368"/>
            <a:ext cx="0" cy="5706408"/>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AB2D0C0-C186-2E23-E622-503A40FD1D81}"/>
              </a:ext>
            </a:extLst>
          </p:cNvPr>
          <p:cNvCxnSpPr>
            <a:cxnSpLocks/>
          </p:cNvCxnSpPr>
          <p:nvPr userDrawn="1"/>
        </p:nvCxnSpPr>
        <p:spPr>
          <a:xfrm flipV="1">
            <a:off x="11359427" y="605558"/>
            <a:ext cx="0" cy="5019388"/>
          </a:xfrm>
          <a:prstGeom prst="line">
            <a:avLst/>
          </a:prstGeom>
          <a:ln w="123825" cap="sq">
            <a:solidFill>
              <a:srgbClr val="1F3864"/>
            </a:solidFill>
            <a:beve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ock, sign&#10;&#10;Description automatically generated">
            <a:extLst>
              <a:ext uri="{FF2B5EF4-FFF2-40B4-BE49-F238E27FC236}">
                <a16:creationId xmlns:a16="http://schemas.microsoft.com/office/drawing/2014/main" id="{CD176F3F-4731-0472-D0EF-CE17B571E1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81885" y="5968947"/>
            <a:ext cx="1518984" cy="699717"/>
          </a:xfrm>
          <a:prstGeom prst="rect">
            <a:avLst/>
          </a:prstGeom>
        </p:spPr>
      </p:pic>
    </p:spTree>
    <p:extLst>
      <p:ext uri="{BB962C8B-B14F-4D97-AF65-F5344CB8AC3E}">
        <p14:creationId xmlns:p14="http://schemas.microsoft.com/office/powerpoint/2010/main" val="8927041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38935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93EBEC1C-0D80-A334-7178-CB8FB47F24B3}"/>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 clock, sign&#10;&#10;Description automatically generated">
            <a:extLst>
              <a:ext uri="{FF2B5EF4-FFF2-40B4-BE49-F238E27FC236}">
                <a16:creationId xmlns:a16="http://schemas.microsoft.com/office/drawing/2014/main" id="{ED457404-C6C3-E79D-0635-FD68C25934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31780" y="5968947"/>
            <a:ext cx="1518984" cy="699717"/>
          </a:xfrm>
          <a:prstGeom prst="rect">
            <a:avLst/>
          </a:prstGeom>
        </p:spPr>
      </p:pic>
    </p:spTree>
    <p:extLst>
      <p:ext uri="{BB962C8B-B14F-4D97-AF65-F5344CB8AC3E}">
        <p14:creationId xmlns:p14="http://schemas.microsoft.com/office/powerpoint/2010/main" val="389181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2140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EF59E795-690F-4B41-7BB7-D27A4F9DE12D}"/>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7" name="Picture 6" descr="A picture containing text, clock, sign&#10;&#10;Description automatically generated">
            <a:extLst>
              <a:ext uri="{FF2B5EF4-FFF2-40B4-BE49-F238E27FC236}">
                <a16:creationId xmlns:a16="http://schemas.microsoft.com/office/drawing/2014/main" id="{4BB85B39-5A23-D4FE-E143-11A23DD744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87292" y="5968947"/>
            <a:ext cx="1518984" cy="699717"/>
          </a:xfrm>
          <a:prstGeom prst="rect">
            <a:avLst/>
          </a:prstGeom>
        </p:spPr>
      </p:pic>
    </p:spTree>
    <p:extLst>
      <p:ext uri="{BB962C8B-B14F-4D97-AF65-F5344CB8AC3E}">
        <p14:creationId xmlns:p14="http://schemas.microsoft.com/office/powerpoint/2010/main" val="41135471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38972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40629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6984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9" name="Straight Connector 8">
            <a:extLst>
              <a:ext uri="{FF2B5EF4-FFF2-40B4-BE49-F238E27FC236}">
                <a16:creationId xmlns:a16="http://schemas.microsoft.com/office/drawing/2014/main" id="{20031ED2-4ADB-A618-BDAF-9CD85510ED36}"/>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 clock, sign&#10;&#10;Description automatically generated">
            <a:extLst>
              <a:ext uri="{FF2B5EF4-FFF2-40B4-BE49-F238E27FC236}">
                <a16:creationId xmlns:a16="http://schemas.microsoft.com/office/drawing/2014/main" id="{20CAEDCA-A152-D006-2CA5-68B2B65988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6532" y="5968947"/>
            <a:ext cx="1518984" cy="699717"/>
          </a:xfrm>
          <a:prstGeom prst="rect">
            <a:avLst/>
          </a:prstGeom>
        </p:spPr>
      </p:pic>
    </p:spTree>
    <p:extLst>
      <p:ext uri="{BB962C8B-B14F-4D97-AF65-F5344CB8AC3E}">
        <p14:creationId xmlns:p14="http://schemas.microsoft.com/office/powerpoint/2010/main" val="166470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6"/>
            <a:ext cx="6172200" cy="473173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cxnSp>
        <p:nvCxnSpPr>
          <p:cNvPr id="9" name="Straight Connector 8">
            <a:extLst>
              <a:ext uri="{FF2B5EF4-FFF2-40B4-BE49-F238E27FC236}">
                <a16:creationId xmlns:a16="http://schemas.microsoft.com/office/drawing/2014/main" id="{454977DE-08D0-A557-EC8B-E8EF4B9CBBB5}"/>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 clock, sign&#10;&#10;Description automatically generated">
            <a:extLst>
              <a:ext uri="{FF2B5EF4-FFF2-40B4-BE49-F238E27FC236}">
                <a16:creationId xmlns:a16="http://schemas.microsoft.com/office/drawing/2014/main" id="{1FF47895-52CE-5CC5-F84F-D6944D724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91648" y="5968947"/>
            <a:ext cx="1518984" cy="699717"/>
          </a:xfrm>
          <a:prstGeom prst="rect">
            <a:avLst/>
          </a:prstGeom>
        </p:spPr>
      </p:pic>
    </p:spTree>
    <p:extLst>
      <p:ext uri="{BB962C8B-B14F-4D97-AF65-F5344CB8AC3E}">
        <p14:creationId xmlns:p14="http://schemas.microsoft.com/office/powerpoint/2010/main" val="785995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043155"/>
          </a:xfrm>
        </p:spPr>
        <p:txBody>
          <a:bodyPr vert="eaVert"/>
          <a:lstStyle>
            <a:lvl1pPr marL="0" indent="0">
              <a:buNone/>
              <a:defRPr/>
            </a:lvl1pPr>
          </a:lstStyle>
          <a:p>
            <a:pPr lvl="0"/>
            <a:endParaRPr lang="en-US"/>
          </a:p>
        </p:txBody>
      </p:sp>
      <p:cxnSp>
        <p:nvCxnSpPr>
          <p:cNvPr id="8" name="Straight Connector 7">
            <a:extLst>
              <a:ext uri="{FF2B5EF4-FFF2-40B4-BE49-F238E27FC236}">
                <a16:creationId xmlns:a16="http://schemas.microsoft.com/office/drawing/2014/main" id="{6A181EF7-2DA6-E741-44FC-7FDA56A17DDB}"/>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4" name="Picture 3" descr="A picture containing text, clock, sign&#10;&#10;Description automatically generated">
            <a:extLst>
              <a:ext uri="{FF2B5EF4-FFF2-40B4-BE49-F238E27FC236}">
                <a16:creationId xmlns:a16="http://schemas.microsoft.com/office/drawing/2014/main" id="{C788DB73-C8D3-FBBF-95D6-D25FCE5B81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81885" y="5978665"/>
            <a:ext cx="1518984" cy="699717"/>
          </a:xfrm>
          <a:prstGeom prst="rect">
            <a:avLst/>
          </a:prstGeom>
        </p:spPr>
      </p:pic>
    </p:spTree>
    <p:extLst>
      <p:ext uri="{BB962C8B-B14F-4D97-AF65-F5344CB8AC3E}">
        <p14:creationId xmlns:p14="http://schemas.microsoft.com/office/powerpoint/2010/main" val="2663246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354030"/>
          </a:xfrm>
        </p:spPr>
        <p:txBody>
          <a:bodyPr vert="eaVert"/>
          <a:lstStyle/>
          <a:p>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endParaRPr lang="en-US"/>
          </a:p>
        </p:txBody>
      </p:sp>
      <p:cxnSp>
        <p:nvCxnSpPr>
          <p:cNvPr id="8" name="Straight Connector 7">
            <a:extLst>
              <a:ext uri="{FF2B5EF4-FFF2-40B4-BE49-F238E27FC236}">
                <a16:creationId xmlns:a16="http://schemas.microsoft.com/office/drawing/2014/main" id="{B701C52F-0AAA-E470-14B3-663F68F4BEB8}"/>
              </a:ext>
            </a:extLst>
          </p:cNvPr>
          <p:cNvCxnSpPr>
            <a:cxnSpLocks/>
          </p:cNvCxnSpPr>
          <p:nvPr userDrawn="1"/>
        </p:nvCxnSpPr>
        <p:spPr>
          <a:xfrm flipH="1">
            <a:off x="0" y="6318806"/>
            <a:ext cx="9712036" cy="0"/>
          </a:xfrm>
          <a:prstGeom prst="line">
            <a:avLst/>
          </a:prstGeom>
          <a:ln w="123825">
            <a:solidFill>
              <a:srgbClr val="1F3864"/>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C359A02-B482-F270-7311-82410EC9F229}"/>
              </a:ext>
            </a:extLst>
          </p:cNvPr>
          <p:cNvPicPr>
            <a:picLocks noChangeAspect="1"/>
          </p:cNvPicPr>
          <p:nvPr userDrawn="1"/>
        </p:nvPicPr>
        <p:blipFill>
          <a:blip r:embed="rId2"/>
          <a:stretch>
            <a:fillRect/>
          </a:stretch>
        </p:blipFill>
        <p:spPr>
          <a:xfrm>
            <a:off x="10197081" y="5968255"/>
            <a:ext cx="1518036" cy="701101"/>
          </a:xfrm>
          <a:prstGeom prst="rect">
            <a:avLst/>
          </a:prstGeom>
        </p:spPr>
      </p:pic>
    </p:spTree>
    <p:extLst>
      <p:ext uri="{BB962C8B-B14F-4D97-AF65-F5344CB8AC3E}">
        <p14:creationId xmlns:p14="http://schemas.microsoft.com/office/powerpoint/2010/main" val="3368133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alpha val="1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59193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globalhealthreports.health.ny.gov/"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hyperlink" Target="https://www.cdc.gov/viral-hemorrhagic-fevers/hcp/guidance/index.html"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globalhealthreports.health.ny.gov/"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hyperlink" Target="https://www.cdc.gov/yellow-book/hcp/post-travel-evaluation/post-travel-evaluation-of-the-ill-traveler.html" TargetMode="External"/><Relationship Id="rId5" Type="http://schemas.openxmlformats.org/officeDocument/2006/relationships/hyperlink" Target="http://emergency.cdc.gov/recentincidents/index.asp" TargetMode="External"/><Relationship Id="rId4" Type="http://schemas.openxmlformats.org/officeDocument/2006/relationships/hyperlink" Target="https://www.cdc.gov/han/php/about/index.html"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beaconbio.org/en"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s://www.health.state.mn.us/diseases/hcid/index.html" TargetMode="External"/><Relationship Id="rId4" Type="http://schemas.openxmlformats.org/officeDocument/2006/relationships/hyperlink" Target="https://dph.georgia.gov/TravelClinicalAssista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016A2-11EB-E3CE-C6B8-C6BE9D541AE0}"/>
              </a:ext>
            </a:extLst>
          </p:cNvPr>
          <p:cNvSpPr>
            <a:spLocks noGrp="1"/>
          </p:cNvSpPr>
          <p:nvPr>
            <p:ph type="ctrTitle"/>
          </p:nvPr>
        </p:nvSpPr>
        <p:spPr/>
        <p:txBody>
          <a:bodyPr>
            <a:normAutofit/>
          </a:bodyPr>
          <a:lstStyle/>
          <a:p>
            <a:r>
              <a:rPr lang="en-US" altLang="en-US" sz="4800" b="1">
                <a:latin typeface="Aptos" panose="020B0004020202020204" pitchFamily="34" charset="0"/>
              </a:rPr>
              <a:t>Screening and Isolation for Communicable Diseases of Public Health Concern</a:t>
            </a:r>
            <a:endParaRPr lang="en-US" sz="4800" b="1">
              <a:latin typeface="Aptos" panose="020B0004020202020204" pitchFamily="34" charset="0"/>
            </a:endParaRPr>
          </a:p>
        </p:txBody>
      </p:sp>
      <p:sp>
        <p:nvSpPr>
          <p:cNvPr id="3" name="Subtitle 2">
            <a:extLst>
              <a:ext uri="{FF2B5EF4-FFF2-40B4-BE49-F238E27FC236}">
                <a16:creationId xmlns:a16="http://schemas.microsoft.com/office/drawing/2014/main" id="{45107596-0152-4901-CF76-EF89B8D35E78}"/>
              </a:ext>
            </a:extLst>
          </p:cNvPr>
          <p:cNvSpPr>
            <a:spLocks noGrp="1"/>
          </p:cNvSpPr>
          <p:nvPr>
            <p:ph type="subTitle" idx="1"/>
          </p:nvPr>
        </p:nvSpPr>
        <p:spPr>
          <a:xfrm>
            <a:off x="1524000" y="3877936"/>
            <a:ext cx="9144000" cy="1379863"/>
          </a:xfrm>
        </p:spPr>
        <p:txBody>
          <a:bodyPr>
            <a:normAutofit/>
          </a:bodyPr>
          <a:lstStyle/>
          <a:p>
            <a:r>
              <a:rPr lang="en-US" altLang="en-US" b="1">
                <a:latin typeface="Aptos" panose="020B0004020202020204" pitchFamily="34" charset="0"/>
              </a:rPr>
              <a:t>Essential Staff Training</a:t>
            </a:r>
          </a:p>
          <a:p>
            <a:r>
              <a:rPr lang="en-US" altLang="en-US" b="1">
                <a:latin typeface="Aptos" panose="020B0004020202020204" pitchFamily="34" charset="0"/>
              </a:rPr>
              <a:t>Updated August 2026</a:t>
            </a:r>
          </a:p>
          <a:p>
            <a:endParaRPr lang="en-US"/>
          </a:p>
        </p:txBody>
      </p:sp>
    </p:spTree>
    <p:extLst>
      <p:ext uri="{BB962C8B-B14F-4D97-AF65-F5344CB8AC3E}">
        <p14:creationId xmlns:p14="http://schemas.microsoft.com/office/powerpoint/2010/main" val="12219373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13BCA-7D82-F787-53DB-6716AA2183ED}"/>
              </a:ext>
            </a:extLst>
          </p:cNvPr>
          <p:cNvSpPr>
            <a:spLocks noGrp="1"/>
          </p:cNvSpPr>
          <p:nvPr>
            <p:ph type="title"/>
          </p:nvPr>
        </p:nvSpPr>
        <p:spPr/>
        <p:txBody>
          <a:bodyPr/>
          <a:lstStyle/>
          <a:p>
            <a:r>
              <a:rPr lang="en-US" altLang="en-US" b="1">
                <a:latin typeface="Aptos" panose="020B0004020202020204" pitchFamily="34" charset="0"/>
              </a:rPr>
              <a:t>Background</a:t>
            </a:r>
            <a:endParaRPr lang="en-US"/>
          </a:p>
        </p:txBody>
      </p:sp>
      <p:sp>
        <p:nvSpPr>
          <p:cNvPr id="3" name="Content Placeholder 2">
            <a:extLst>
              <a:ext uri="{FF2B5EF4-FFF2-40B4-BE49-F238E27FC236}">
                <a16:creationId xmlns:a16="http://schemas.microsoft.com/office/drawing/2014/main" id="{833A08BA-5BB8-85C8-5FD9-5E0C694065D5}"/>
              </a:ext>
            </a:extLst>
          </p:cNvPr>
          <p:cNvSpPr>
            <a:spLocks noGrp="1"/>
          </p:cNvSpPr>
          <p:nvPr>
            <p:ph idx="1"/>
          </p:nvPr>
        </p:nvSpPr>
        <p:spPr/>
        <p:txBody>
          <a:bodyPr/>
          <a:lstStyle/>
          <a:p>
            <a:r>
              <a:rPr lang="en-US" altLang="en-US" dirty="0">
                <a:latin typeface="Aptos" panose="020B0004020202020204" pitchFamily="34" charset="0"/>
              </a:rPr>
              <a:t>Preparing frontline health workers is critical to protecting communities against threats of all types.</a:t>
            </a:r>
          </a:p>
          <a:p>
            <a:r>
              <a:rPr lang="en-US" altLang="en-US" dirty="0">
                <a:latin typeface="Aptos" panose="020B0004020202020204" pitchFamily="34" charset="0"/>
              </a:rPr>
              <a:t>This training is designed to provide you with an overview of recommendations for protection of healthcare facility staff and patients from transmission of communicable diseases of public health concern such as Ebola, Measles, and Middle East Respiratory Syndrome (MERS).</a:t>
            </a:r>
          </a:p>
          <a:p>
            <a:r>
              <a:rPr lang="en-US" altLang="en-US" dirty="0">
                <a:latin typeface="Aptos" panose="020B0004020202020204" pitchFamily="34" charset="0"/>
              </a:rPr>
              <a:t>Training is supplemented by no-notice drills to identify strengths and opportunities for improvement.</a:t>
            </a:r>
          </a:p>
          <a:p>
            <a:endParaRPr lang="en-US" dirty="0"/>
          </a:p>
        </p:txBody>
      </p:sp>
    </p:spTree>
    <p:extLst>
      <p:ext uri="{BB962C8B-B14F-4D97-AF65-F5344CB8AC3E}">
        <p14:creationId xmlns:p14="http://schemas.microsoft.com/office/powerpoint/2010/main" val="1017089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5719F-3937-4681-4244-AC97486A9A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C3ACE4-081E-6283-9D46-706D9803958F}"/>
              </a:ext>
            </a:extLst>
          </p:cNvPr>
          <p:cNvSpPr>
            <a:spLocks noGrp="1"/>
          </p:cNvSpPr>
          <p:nvPr>
            <p:ph type="title"/>
          </p:nvPr>
        </p:nvSpPr>
        <p:spPr/>
        <p:txBody>
          <a:bodyPr/>
          <a:lstStyle/>
          <a:p>
            <a:r>
              <a:rPr lang="en-US" altLang="en-US" b="1" dirty="0">
                <a:latin typeface="Aptos" panose="020B0004020202020204" pitchFamily="34" charset="0"/>
              </a:rPr>
              <a:t>Background Continued</a:t>
            </a:r>
            <a:endParaRPr lang="en-US" dirty="0"/>
          </a:p>
        </p:txBody>
      </p:sp>
      <p:sp>
        <p:nvSpPr>
          <p:cNvPr id="3" name="Content Placeholder 2">
            <a:extLst>
              <a:ext uri="{FF2B5EF4-FFF2-40B4-BE49-F238E27FC236}">
                <a16:creationId xmlns:a16="http://schemas.microsoft.com/office/drawing/2014/main" id="{EE1FD9C6-D3A5-0DA5-6F58-C2FFDBA98243}"/>
              </a:ext>
            </a:extLst>
          </p:cNvPr>
          <p:cNvSpPr>
            <a:spLocks noGrp="1"/>
          </p:cNvSpPr>
          <p:nvPr>
            <p:ph idx="1"/>
          </p:nvPr>
        </p:nvSpPr>
        <p:spPr/>
        <p:txBody>
          <a:bodyPr>
            <a:normAutofit fontScale="92500" lnSpcReduction="10000"/>
          </a:bodyPr>
          <a:lstStyle/>
          <a:p>
            <a:r>
              <a:rPr lang="en-US" sz="3200" dirty="0">
                <a:latin typeface="Aptos" panose="020B0004020202020204" pitchFamily="34" charset="0"/>
              </a:rPr>
              <a:t>Who should complete this training?</a:t>
            </a:r>
          </a:p>
          <a:p>
            <a:pPr marL="393192" lvl="1" indent="0">
              <a:buNone/>
            </a:pPr>
            <a:r>
              <a:rPr lang="en-US" sz="3200" b="1" dirty="0">
                <a:latin typeface="Aptos" panose="020B0004020202020204" pitchFamily="34" charset="0"/>
              </a:rPr>
              <a:t>Staff in </a:t>
            </a:r>
            <a:r>
              <a:rPr lang="en-US" sz="3200" b="1" dirty="0">
                <a:solidFill>
                  <a:schemeClr val="accent4">
                    <a:lumMod val="75000"/>
                  </a:schemeClr>
                </a:solidFill>
                <a:latin typeface="Aptos" panose="020B0004020202020204" pitchFamily="34" charset="0"/>
              </a:rPr>
              <a:t>emergency departments, urgent care centers </a:t>
            </a:r>
            <a:r>
              <a:rPr lang="en-US" sz="3200" b="1" dirty="0">
                <a:latin typeface="Aptos" panose="020B0004020202020204" pitchFamily="34" charset="0"/>
              </a:rPr>
              <a:t>or other </a:t>
            </a:r>
            <a:r>
              <a:rPr lang="en-US" sz="3200" b="1" dirty="0">
                <a:solidFill>
                  <a:schemeClr val="accent4">
                    <a:lumMod val="75000"/>
                  </a:schemeClr>
                </a:solidFill>
                <a:latin typeface="Aptos" panose="020B0004020202020204" pitchFamily="34" charset="0"/>
              </a:rPr>
              <a:t>clinics</a:t>
            </a:r>
            <a:r>
              <a:rPr lang="en-US" sz="3200" b="1" dirty="0">
                <a:latin typeface="Aptos" panose="020B0004020202020204" pitchFamily="34" charset="0"/>
              </a:rPr>
              <a:t> where patients may present with an acute communicable disease including:</a:t>
            </a:r>
          </a:p>
          <a:p>
            <a:pPr lvl="2"/>
            <a:r>
              <a:rPr lang="en-US" sz="3000" dirty="0">
                <a:latin typeface="Aptos" panose="020B0004020202020204" pitchFamily="34" charset="0"/>
              </a:rPr>
              <a:t>Security staff</a:t>
            </a:r>
          </a:p>
          <a:p>
            <a:pPr lvl="2"/>
            <a:r>
              <a:rPr lang="en-US" sz="3000" dirty="0">
                <a:latin typeface="Aptos" panose="020B0004020202020204" pitchFamily="34" charset="0"/>
              </a:rPr>
              <a:t>Registration staff</a:t>
            </a:r>
          </a:p>
          <a:p>
            <a:pPr lvl="2"/>
            <a:r>
              <a:rPr lang="en-US" sz="3000" dirty="0">
                <a:latin typeface="Aptos" panose="020B0004020202020204" pitchFamily="34" charset="0"/>
              </a:rPr>
              <a:t>Triage staff</a:t>
            </a:r>
          </a:p>
          <a:p>
            <a:pPr lvl="2"/>
            <a:r>
              <a:rPr lang="en-US" sz="3000" dirty="0">
                <a:latin typeface="Aptos" panose="020B0004020202020204" pitchFamily="34" charset="0"/>
              </a:rPr>
              <a:t>Physician and nursing administration responsible for these patient care areas</a:t>
            </a:r>
          </a:p>
          <a:p>
            <a:pPr lvl="2"/>
            <a:r>
              <a:rPr lang="en-US" sz="3000" dirty="0">
                <a:latin typeface="Aptos" panose="020B0004020202020204" pitchFamily="34" charset="0"/>
              </a:rPr>
              <a:t>Anyone who has public and patient contact</a:t>
            </a:r>
          </a:p>
        </p:txBody>
      </p:sp>
    </p:spTree>
    <p:extLst>
      <p:ext uri="{BB962C8B-B14F-4D97-AF65-F5344CB8AC3E}">
        <p14:creationId xmlns:p14="http://schemas.microsoft.com/office/powerpoint/2010/main" val="3325590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D1B8B-98E0-9333-6494-3C0926285E04}"/>
              </a:ext>
            </a:extLst>
          </p:cNvPr>
          <p:cNvSpPr>
            <a:spLocks noGrp="1"/>
          </p:cNvSpPr>
          <p:nvPr>
            <p:ph type="title"/>
          </p:nvPr>
        </p:nvSpPr>
        <p:spPr/>
        <p:txBody>
          <a:bodyPr/>
          <a:lstStyle/>
          <a:p>
            <a:r>
              <a:rPr lang="en-US" altLang="en-US" b="1">
                <a:latin typeface="Aptos" panose="020B0004020202020204" pitchFamily="34" charset="0"/>
              </a:rPr>
              <a:t>Training Objectives </a:t>
            </a:r>
            <a:endParaRPr lang="en-US"/>
          </a:p>
        </p:txBody>
      </p:sp>
      <p:sp>
        <p:nvSpPr>
          <p:cNvPr id="3" name="Content Placeholder 2">
            <a:extLst>
              <a:ext uri="{FF2B5EF4-FFF2-40B4-BE49-F238E27FC236}">
                <a16:creationId xmlns:a16="http://schemas.microsoft.com/office/drawing/2014/main" id="{81491EFA-05F2-B587-41C2-6140E00BE2AB}"/>
              </a:ext>
            </a:extLst>
          </p:cNvPr>
          <p:cNvSpPr>
            <a:spLocks noGrp="1"/>
          </p:cNvSpPr>
          <p:nvPr>
            <p:ph idx="1"/>
          </p:nvPr>
        </p:nvSpPr>
        <p:spPr/>
        <p:txBody>
          <a:bodyPr/>
          <a:lstStyle/>
          <a:p>
            <a:pPr marL="514350" indent="-514350">
              <a:buClr>
                <a:schemeClr val="accent1">
                  <a:lumMod val="50000"/>
                </a:schemeClr>
              </a:buClr>
              <a:buSzPct val="100000"/>
              <a:buFont typeface="+mj-lt"/>
              <a:buAutoNum type="arabicPeriod"/>
            </a:pPr>
            <a:r>
              <a:rPr lang="en-US" altLang="en-US" dirty="0">
                <a:latin typeface="Aptos" panose="020B0004020202020204" pitchFamily="34" charset="0"/>
              </a:rPr>
              <a:t>To understand general process for rapid recognition of a patient who may have a communicable disease of public health concern upon arrival at an Emergency Department (ED) or clinic</a:t>
            </a:r>
          </a:p>
          <a:p>
            <a:pPr marL="514350" indent="-514350">
              <a:buClr>
                <a:schemeClr val="accent1">
                  <a:lumMod val="50000"/>
                </a:schemeClr>
              </a:buClr>
              <a:buSzPct val="100000"/>
              <a:buFont typeface="+mj-lt"/>
              <a:buAutoNum type="arabicPeriod"/>
            </a:pPr>
            <a:r>
              <a:rPr lang="en-US" altLang="en-US" dirty="0">
                <a:latin typeface="Aptos" panose="020B0004020202020204" pitchFamily="34" charset="0"/>
              </a:rPr>
              <a:t>To review infection control measures that can minimize potential transmission: </a:t>
            </a:r>
            <a:r>
              <a:rPr lang="en-US" altLang="en-US" b="1" dirty="0">
                <a:solidFill>
                  <a:schemeClr val="accent4">
                    <a:lumMod val="75000"/>
                  </a:schemeClr>
                </a:solidFill>
                <a:latin typeface="Aptos" panose="020B0004020202020204" pitchFamily="34" charset="0"/>
              </a:rPr>
              <a:t>identify, isolate,</a:t>
            </a:r>
            <a:r>
              <a:rPr lang="en-US" altLang="en-US" dirty="0">
                <a:latin typeface="Aptos" panose="020B0004020202020204" pitchFamily="34" charset="0"/>
              </a:rPr>
              <a:t> and </a:t>
            </a:r>
            <a:r>
              <a:rPr lang="en-US" altLang="en-US" b="1" dirty="0">
                <a:solidFill>
                  <a:schemeClr val="accent4">
                    <a:lumMod val="75000"/>
                  </a:schemeClr>
                </a:solidFill>
                <a:latin typeface="Aptos" panose="020B0004020202020204" pitchFamily="34" charset="0"/>
              </a:rPr>
              <a:t>inform</a:t>
            </a:r>
          </a:p>
          <a:p>
            <a:pPr marL="514350" indent="-514350">
              <a:buClr>
                <a:schemeClr val="accent1">
                  <a:lumMod val="50000"/>
                </a:schemeClr>
              </a:buClr>
              <a:buSzPct val="100000"/>
              <a:buFont typeface="+mj-lt"/>
              <a:buAutoNum type="arabicPeriod"/>
            </a:pPr>
            <a:r>
              <a:rPr lang="en-US" altLang="en-US" dirty="0">
                <a:latin typeface="Aptos" panose="020B0004020202020204" pitchFamily="34" charset="0"/>
              </a:rPr>
              <a:t>Intended to supplement, not replace, facility-specific policies, plans, and training</a:t>
            </a:r>
          </a:p>
          <a:p>
            <a:endParaRPr lang="en-US" dirty="0"/>
          </a:p>
        </p:txBody>
      </p:sp>
    </p:spTree>
    <p:extLst>
      <p:ext uri="{BB962C8B-B14F-4D97-AF65-F5344CB8AC3E}">
        <p14:creationId xmlns:p14="http://schemas.microsoft.com/office/powerpoint/2010/main" val="2629123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D9B1C-6C01-0F5E-6417-620BE6FF470F}"/>
              </a:ext>
            </a:extLst>
          </p:cNvPr>
          <p:cNvSpPr>
            <a:spLocks noGrp="1"/>
          </p:cNvSpPr>
          <p:nvPr>
            <p:ph type="title"/>
          </p:nvPr>
        </p:nvSpPr>
        <p:spPr/>
        <p:txBody>
          <a:bodyPr/>
          <a:lstStyle/>
          <a:p>
            <a:r>
              <a:rPr lang="en-US" altLang="en-US" b="1">
                <a:latin typeface="Aptos" panose="020B0004020202020204" pitchFamily="34" charset="0"/>
              </a:rPr>
              <a:t>Introduction</a:t>
            </a:r>
            <a:endParaRPr lang="en-US"/>
          </a:p>
        </p:txBody>
      </p:sp>
      <p:sp>
        <p:nvSpPr>
          <p:cNvPr id="3" name="Content Placeholder 2">
            <a:extLst>
              <a:ext uri="{FF2B5EF4-FFF2-40B4-BE49-F238E27FC236}">
                <a16:creationId xmlns:a16="http://schemas.microsoft.com/office/drawing/2014/main" id="{0D197F13-CDA8-80B6-5441-541C7321B3A4}"/>
              </a:ext>
            </a:extLst>
          </p:cNvPr>
          <p:cNvSpPr>
            <a:spLocks noGrp="1"/>
          </p:cNvSpPr>
          <p:nvPr>
            <p:ph idx="1"/>
          </p:nvPr>
        </p:nvSpPr>
        <p:spPr/>
        <p:txBody>
          <a:bodyPr/>
          <a:lstStyle/>
          <a:p>
            <a:r>
              <a:rPr lang="en-US" altLang="en-US">
                <a:latin typeface="Aptos" panose="020B0004020202020204" pitchFamily="34" charset="0"/>
              </a:rPr>
              <a:t>High-consequence infectious diseases (HCID) pose a potential threat to the healthcare system</a:t>
            </a:r>
          </a:p>
          <a:p>
            <a:r>
              <a:rPr lang="en-US" altLang="en-US">
                <a:latin typeface="Aptos" panose="020B0004020202020204" pitchFamily="34" charset="0"/>
              </a:rPr>
              <a:t>In an increasingly connected world, new infections can easily be introduced by international travel</a:t>
            </a:r>
          </a:p>
          <a:p>
            <a:r>
              <a:rPr lang="en-US" altLang="en-US">
                <a:latin typeface="Aptos" panose="020B0004020202020204" pitchFamily="34" charset="0"/>
              </a:rPr>
              <a:t>Recent examples: Avian Influenza, mpox; Middle East Respiratory Syndrome (MERS-CoV); Ebola virus disease, Lassa Fever, </a:t>
            </a:r>
            <a:br>
              <a:rPr lang="en-US" altLang="en-US">
                <a:latin typeface="Aptos" panose="020B0004020202020204" pitchFamily="34" charset="0"/>
              </a:rPr>
            </a:br>
            <a:r>
              <a:rPr lang="en-US" altLang="en-US">
                <a:latin typeface="Aptos" panose="020B0004020202020204" pitchFamily="34" charset="0"/>
              </a:rPr>
              <a:t>COVID-19, and measles</a:t>
            </a:r>
          </a:p>
          <a:p>
            <a:endParaRPr lang="en-US"/>
          </a:p>
        </p:txBody>
      </p:sp>
    </p:spTree>
    <p:extLst>
      <p:ext uri="{BB962C8B-B14F-4D97-AF65-F5344CB8AC3E}">
        <p14:creationId xmlns:p14="http://schemas.microsoft.com/office/powerpoint/2010/main" val="1488901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8C45D-A7C3-2608-C2CD-0B0FE0297F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5C38C3-862E-FA65-A788-BC04C9FE0D68}"/>
              </a:ext>
            </a:extLst>
          </p:cNvPr>
          <p:cNvSpPr>
            <a:spLocks noGrp="1"/>
          </p:cNvSpPr>
          <p:nvPr>
            <p:ph type="title"/>
          </p:nvPr>
        </p:nvSpPr>
        <p:spPr/>
        <p:txBody>
          <a:bodyPr>
            <a:normAutofit/>
          </a:bodyPr>
          <a:lstStyle/>
          <a:p>
            <a:r>
              <a:rPr lang="en-US" b="1">
                <a:latin typeface="Aptos" panose="020B0004020202020204" pitchFamily="34" charset="0"/>
              </a:rPr>
              <a:t>Definition:  </a:t>
            </a:r>
            <a:br>
              <a:rPr lang="en-US" b="1">
                <a:latin typeface="Aptos" panose="020B0004020202020204" pitchFamily="34" charset="0"/>
              </a:rPr>
            </a:br>
            <a:endParaRPr lang="en-US"/>
          </a:p>
        </p:txBody>
      </p:sp>
      <p:sp>
        <p:nvSpPr>
          <p:cNvPr id="4" name="Text Placeholder 3">
            <a:extLst>
              <a:ext uri="{FF2B5EF4-FFF2-40B4-BE49-F238E27FC236}">
                <a16:creationId xmlns:a16="http://schemas.microsoft.com/office/drawing/2014/main" id="{0CE4D39B-FF87-4D86-6E3D-FADF32BC1F4F}"/>
              </a:ext>
            </a:extLst>
          </p:cNvPr>
          <p:cNvSpPr>
            <a:spLocks noGrp="1"/>
          </p:cNvSpPr>
          <p:nvPr>
            <p:ph type="body" sz="half" idx="2"/>
          </p:nvPr>
        </p:nvSpPr>
        <p:spPr/>
        <p:txBody>
          <a:bodyPr>
            <a:normAutofit/>
          </a:bodyPr>
          <a:lstStyle/>
          <a:p>
            <a:br>
              <a:rPr lang="en-US" sz="4600" b="1">
                <a:latin typeface="Aptos" panose="020B0004020202020204" pitchFamily="34" charset="0"/>
              </a:rPr>
            </a:br>
            <a:r>
              <a:rPr lang="en-US" sz="4000" b="1">
                <a:latin typeface="Aptos" panose="020B0004020202020204" pitchFamily="34" charset="0"/>
              </a:rPr>
              <a:t>High-Consequence Infectious Diseases (HCIDs)*</a:t>
            </a:r>
            <a:endParaRPr lang="en-US" sz="4000"/>
          </a:p>
        </p:txBody>
      </p:sp>
      <p:sp>
        <p:nvSpPr>
          <p:cNvPr id="3" name="Content Placeholder 2">
            <a:extLst>
              <a:ext uri="{FF2B5EF4-FFF2-40B4-BE49-F238E27FC236}">
                <a16:creationId xmlns:a16="http://schemas.microsoft.com/office/drawing/2014/main" id="{C01F8E3F-CE4C-0434-AF9E-64A185F639DE}"/>
              </a:ext>
            </a:extLst>
          </p:cNvPr>
          <p:cNvSpPr>
            <a:spLocks noGrp="1"/>
          </p:cNvSpPr>
          <p:nvPr>
            <p:ph idx="1"/>
          </p:nvPr>
        </p:nvSpPr>
        <p:spPr>
          <a:xfrm>
            <a:off x="5183188" y="987425"/>
            <a:ext cx="6172200" cy="5134241"/>
          </a:xfrm>
        </p:spPr>
        <p:txBody>
          <a:bodyPr>
            <a:normAutofit fontScale="77500" lnSpcReduction="20000"/>
          </a:bodyPr>
          <a:lstStyle/>
          <a:p>
            <a:pPr marL="0" indent="0">
              <a:buClr>
                <a:srgbClr val="003865"/>
              </a:buClr>
              <a:buNone/>
            </a:pPr>
            <a:r>
              <a:rPr lang="en-US" sz="3500" b="1">
                <a:latin typeface="Aptos" panose="020B0004020202020204" pitchFamily="34" charset="0"/>
              </a:rPr>
              <a:t>Acute human infectious diseases with:</a:t>
            </a:r>
          </a:p>
          <a:p>
            <a:pPr>
              <a:buClr>
                <a:srgbClr val="003865"/>
              </a:buClr>
            </a:pPr>
            <a:r>
              <a:rPr lang="en-US" sz="3500">
                <a:latin typeface="Aptos" panose="020B0004020202020204" pitchFamily="34" charset="0"/>
              </a:rPr>
              <a:t>High illness (morbidity) and case-fatality rates  </a:t>
            </a:r>
          </a:p>
          <a:p>
            <a:pPr>
              <a:buClr>
                <a:srgbClr val="003865"/>
              </a:buClr>
            </a:pPr>
            <a:r>
              <a:rPr lang="en-US" sz="3500">
                <a:latin typeface="Aptos" panose="020B0004020202020204" pitchFamily="34" charset="0"/>
              </a:rPr>
              <a:t>Few or no available effective treatment or prevention options </a:t>
            </a:r>
          </a:p>
          <a:p>
            <a:pPr>
              <a:buClr>
                <a:srgbClr val="003865"/>
              </a:buClr>
            </a:pPr>
            <a:r>
              <a:rPr lang="en-US" sz="3500">
                <a:latin typeface="Aptos" panose="020B0004020202020204" pitchFamily="34" charset="0"/>
              </a:rPr>
              <a:t>Has the ability to spread in the community and within healthcare settings</a:t>
            </a:r>
          </a:p>
          <a:p>
            <a:pPr>
              <a:buClr>
                <a:srgbClr val="003865"/>
              </a:buClr>
            </a:pPr>
            <a:endParaRPr lang="en-US" sz="4000">
              <a:latin typeface="Aptos" panose="020B0004020202020204" pitchFamily="34" charset="0"/>
            </a:endParaRPr>
          </a:p>
          <a:p>
            <a:pPr marL="0" indent="0">
              <a:buClr>
                <a:srgbClr val="003865"/>
              </a:buClr>
              <a:buFont typeface="Arial" panose="020B0604020202020204" pitchFamily="34" charset="0"/>
              <a:buNone/>
            </a:pPr>
            <a:r>
              <a:rPr lang="en-US" sz="3500" b="1">
                <a:latin typeface="Aptos" panose="020B0004020202020204" pitchFamily="34" charset="0"/>
              </a:rPr>
              <a:t>Examples: </a:t>
            </a:r>
          </a:p>
          <a:p>
            <a:pPr>
              <a:buClr>
                <a:srgbClr val="003865"/>
              </a:buClr>
            </a:pPr>
            <a:r>
              <a:rPr lang="en-US" sz="3500">
                <a:latin typeface="Aptos" panose="020B0004020202020204" pitchFamily="34" charset="0"/>
              </a:rPr>
              <a:t>Viral hemorrhagic fevers, Nipah virus, Andes Hantavirus, novel coronaviruses (e.g., MERS)</a:t>
            </a:r>
          </a:p>
        </p:txBody>
      </p:sp>
      <p:sp>
        <p:nvSpPr>
          <p:cNvPr id="6" name="TextBox 5">
            <a:extLst>
              <a:ext uri="{FF2B5EF4-FFF2-40B4-BE49-F238E27FC236}">
                <a16:creationId xmlns:a16="http://schemas.microsoft.com/office/drawing/2014/main" id="{4C88347C-B8E8-CD0D-7425-06321AF81697}"/>
              </a:ext>
            </a:extLst>
          </p:cNvPr>
          <p:cNvSpPr txBox="1"/>
          <p:nvPr/>
        </p:nvSpPr>
        <p:spPr>
          <a:xfrm>
            <a:off x="378725" y="6405567"/>
            <a:ext cx="10912887" cy="369332"/>
          </a:xfrm>
          <a:prstGeom prst="rect">
            <a:avLst/>
          </a:prstGeom>
          <a:noFill/>
        </p:spPr>
        <p:txBody>
          <a:bodyPr wrap="square">
            <a:spAutoFit/>
          </a:bodyPr>
          <a:lstStyle/>
          <a:p>
            <a:r>
              <a:rPr lang="en-US" sz="1800">
                <a:latin typeface="Aptos" panose="020B0004020202020204" pitchFamily="34" charset="0"/>
              </a:rPr>
              <a:t>*</a:t>
            </a:r>
            <a:r>
              <a:rPr lang="en-US">
                <a:latin typeface="Aptos" panose="020B0004020202020204" pitchFamily="34" charset="0"/>
              </a:rPr>
              <a:t>As d</a:t>
            </a:r>
            <a:r>
              <a:rPr lang="en-US" sz="1800">
                <a:latin typeface="Aptos" panose="020B0004020202020204" pitchFamily="34" charset="0"/>
              </a:rPr>
              <a:t>efined by the National Emerging Special Pathogen Training and Education Center (NETEC)</a:t>
            </a:r>
            <a:endParaRPr lang="en-US">
              <a:latin typeface="Aptos" panose="020B0004020202020204" pitchFamily="34" charset="0"/>
            </a:endParaRPr>
          </a:p>
        </p:txBody>
      </p:sp>
    </p:spTree>
    <p:extLst>
      <p:ext uri="{BB962C8B-B14F-4D97-AF65-F5344CB8AC3E}">
        <p14:creationId xmlns:p14="http://schemas.microsoft.com/office/powerpoint/2010/main" val="2258249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2023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8549D71B-77D2-B0FF-58F6-2315E83F2435}"/>
              </a:ext>
              <a:ext uri="{C183D7F6-B498-43B3-948B-1728B52AA6E4}">
                <adec:decorative xmlns:adec="http://schemas.microsoft.com/office/drawing/2017/decorative" val="0"/>
              </a:ext>
            </a:extLst>
          </p:cNvPr>
          <p:cNvSpPr>
            <a:spLocks noGrp="1"/>
          </p:cNvSpPr>
          <p:nvPr>
            <p:ph type="title"/>
          </p:nvPr>
        </p:nvSpPr>
        <p:spPr>
          <a:xfrm>
            <a:off x="630140" y="2074363"/>
            <a:ext cx="2828677" cy="2709275"/>
          </a:xfrm>
          <a:prstGeom prst="ellipse">
            <a:avLst/>
          </a:prstGeom>
          <a:solidFill>
            <a:srgbClr val="262626"/>
          </a:solidFill>
          <a:ln w="174625" cmpd="thinThick">
            <a:solidFill>
              <a:srgbClr val="262626"/>
            </a:solidFill>
          </a:ln>
        </p:spPr>
        <p:txBody>
          <a:bodyPr anchor="ctr">
            <a:normAutofit/>
          </a:bodyPr>
          <a:lstStyle/>
          <a:p>
            <a:pPr algn="ctr"/>
            <a:r>
              <a:rPr lang="en-US" sz="2600">
                <a:solidFill>
                  <a:srgbClr val="FFFFFF"/>
                </a:solidFill>
              </a:rPr>
              <a:t>High-Consequence Infectious Diseases</a:t>
            </a:r>
          </a:p>
        </p:txBody>
      </p:sp>
      <p:pic>
        <p:nvPicPr>
          <p:cNvPr id="7" name="Picture 6" descr="A two-row table lists categories of high consequence infectious diseases (HCIDs): “Contact HCIDs” in the first row and “Respiratory HCIDs” in the second row. Each row contains a list of diseases that fall under that transmission category.">
            <a:extLst>
              <a:ext uri="{FF2B5EF4-FFF2-40B4-BE49-F238E27FC236}">
                <a16:creationId xmlns:a16="http://schemas.microsoft.com/office/drawing/2014/main" id="{32E9879F-A6EE-3924-D525-82DA52A42C5A}"/>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3959087" y="341521"/>
            <a:ext cx="7188199" cy="4852034"/>
          </a:xfrm>
          <a:prstGeom prst="rect">
            <a:avLst/>
          </a:prstGeom>
        </p:spPr>
      </p:pic>
      <p:sp>
        <p:nvSpPr>
          <p:cNvPr id="10" name="TextBox 9">
            <a:extLst>
              <a:ext uri="{FF2B5EF4-FFF2-40B4-BE49-F238E27FC236}">
                <a16:creationId xmlns:a16="http://schemas.microsoft.com/office/drawing/2014/main" id="{F9F6E156-79CA-5A9B-98E8-71D2D7F48EDD}"/>
              </a:ext>
              <a:ext uri="{C183D7F6-B498-43B3-948B-1728B52AA6E4}">
                <adec:decorative xmlns:adec="http://schemas.microsoft.com/office/drawing/2017/decorative" val="0"/>
              </a:ext>
            </a:extLst>
          </p:cNvPr>
          <p:cNvSpPr txBox="1"/>
          <p:nvPr/>
        </p:nvSpPr>
        <p:spPr>
          <a:xfrm>
            <a:off x="308113" y="6410739"/>
            <a:ext cx="3150704" cy="369332"/>
          </a:xfrm>
          <a:prstGeom prst="rect">
            <a:avLst/>
          </a:prstGeom>
          <a:noFill/>
        </p:spPr>
        <p:txBody>
          <a:bodyPr wrap="square" rtlCol="0">
            <a:spAutoFit/>
          </a:bodyPr>
          <a:lstStyle/>
          <a:p>
            <a:r>
              <a:rPr lang="en-US">
                <a:solidFill>
                  <a:schemeClr val="bg1"/>
                </a:solidFill>
              </a:rPr>
              <a:t>Source: CDC</a:t>
            </a:r>
          </a:p>
        </p:txBody>
      </p:sp>
      <p:pic>
        <p:nvPicPr>
          <p:cNvPr id="9" name="Picture 8" descr="A text box beneath the table that lists &quot;Contact HCIDs&quot; and &quot;Respiratory HCIDs&quot; explains how contact HCIDs spread, how respiratory HCIDs spread, and notes that human-to-human transmission of avian influenza is rare.">
            <a:extLst>
              <a:ext uri="{FF2B5EF4-FFF2-40B4-BE49-F238E27FC236}">
                <a16:creationId xmlns:a16="http://schemas.microsoft.com/office/drawing/2014/main" id="{02ECCE65-6765-D703-4AB4-E8374B9FCFC8}"/>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4414322" y="5354260"/>
            <a:ext cx="6277728" cy="1343035"/>
          </a:xfrm>
          <a:prstGeom prst="rect">
            <a:avLst/>
          </a:prstGeom>
        </p:spPr>
      </p:pic>
    </p:spTree>
    <p:extLst>
      <p:ext uri="{BB962C8B-B14F-4D97-AF65-F5344CB8AC3E}">
        <p14:creationId xmlns:p14="http://schemas.microsoft.com/office/powerpoint/2010/main" val="344371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6DA47-36CF-607E-9A58-B02C1FEACE56}"/>
              </a:ext>
              <a:ext uri="{C183D7F6-B498-43B3-948B-1728B52AA6E4}">
                <adec:decorative xmlns:adec="http://schemas.microsoft.com/office/drawing/2017/decorative" val="0"/>
              </a:ext>
            </a:extLst>
          </p:cNvPr>
          <p:cNvSpPr>
            <a:spLocks noGrp="1"/>
          </p:cNvSpPr>
          <p:nvPr>
            <p:ph type="title"/>
          </p:nvPr>
        </p:nvSpPr>
        <p:spPr/>
        <p:txBody>
          <a:bodyPr>
            <a:normAutofit/>
          </a:bodyPr>
          <a:lstStyle/>
          <a:p>
            <a:r>
              <a:rPr lang="en-US" b="1" dirty="0">
                <a:latin typeface="Aptos" panose="020B0004020202020204" pitchFamily="34" charset="0"/>
              </a:rPr>
              <a:t>Additional</a:t>
            </a:r>
            <a:br>
              <a:rPr lang="en-US" b="1" dirty="0">
                <a:latin typeface="Aptos" panose="020B0004020202020204" pitchFamily="34" charset="0"/>
              </a:rPr>
            </a:br>
            <a:r>
              <a:rPr lang="en-US" b="1" dirty="0">
                <a:latin typeface="Aptos" panose="020B0004020202020204" pitchFamily="34" charset="0"/>
              </a:rPr>
              <a:t>Definition:  </a:t>
            </a:r>
            <a:br>
              <a:rPr lang="en-US" b="1" dirty="0">
                <a:latin typeface="Aptos" panose="020B0004020202020204" pitchFamily="34" charset="0"/>
              </a:rPr>
            </a:br>
            <a:endParaRPr lang="en-US" dirty="0"/>
          </a:p>
        </p:txBody>
      </p:sp>
      <p:sp>
        <p:nvSpPr>
          <p:cNvPr id="4" name="Text Placeholder 3">
            <a:extLst>
              <a:ext uri="{FF2B5EF4-FFF2-40B4-BE49-F238E27FC236}">
                <a16:creationId xmlns:a16="http://schemas.microsoft.com/office/drawing/2014/main" id="{BDEA5A77-F198-D9F4-4B38-9111E9254788}"/>
              </a:ext>
              <a:ext uri="{C183D7F6-B498-43B3-948B-1728B52AA6E4}">
                <adec:decorative xmlns:adec="http://schemas.microsoft.com/office/drawing/2017/decorative" val="0"/>
              </a:ext>
            </a:extLst>
          </p:cNvPr>
          <p:cNvSpPr>
            <a:spLocks noGrp="1"/>
          </p:cNvSpPr>
          <p:nvPr>
            <p:ph type="body" sz="half" idx="2"/>
          </p:nvPr>
        </p:nvSpPr>
        <p:spPr/>
        <p:txBody>
          <a:bodyPr>
            <a:normAutofit/>
          </a:bodyPr>
          <a:lstStyle/>
          <a:p>
            <a:br>
              <a:rPr lang="en-US" sz="4600" b="1">
                <a:latin typeface="Aptos" panose="020B0004020202020204" pitchFamily="34" charset="0"/>
              </a:rPr>
            </a:br>
            <a:r>
              <a:rPr lang="en-US" sz="4000" b="1">
                <a:latin typeface="Aptos" panose="020B0004020202020204" pitchFamily="34" charset="0"/>
              </a:rPr>
              <a:t>Communicable Diseases of Public Health Concern </a:t>
            </a:r>
            <a:endParaRPr lang="en-US" sz="4000"/>
          </a:p>
        </p:txBody>
      </p:sp>
      <p:sp>
        <p:nvSpPr>
          <p:cNvPr id="3" name="Content Placeholder 2">
            <a:extLst>
              <a:ext uri="{FF2B5EF4-FFF2-40B4-BE49-F238E27FC236}">
                <a16:creationId xmlns:a16="http://schemas.microsoft.com/office/drawing/2014/main" id="{AC6FBD21-3284-8183-1B2D-64EB0C5DFB79}"/>
              </a:ext>
              <a:ext uri="{C183D7F6-B498-43B3-948B-1728B52AA6E4}">
                <adec:decorative xmlns:adec="http://schemas.microsoft.com/office/drawing/2017/decorative" val="0"/>
              </a:ext>
            </a:extLst>
          </p:cNvPr>
          <p:cNvSpPr>
            <a:spLocks noGrp="1"/>
          </p:cNvSpPr>
          <p:nvPr>
            <p:ph idx="1"/>
          </p:nvPr>
        </p:nvSpPr>
        <p:spPr/>
        <p:txBody>
          <a:bodyPr>
            <a:normAutofit fontScale="85000" lnSpcReduction="20000"/>
          </a:bodyPr>
          <a:lstStyle/>
          <a:p>
            <a:pPr marL="0" indent="0">
              <a:buNone/>
            </a:pPr>
            <a:r>
              <a:rPr lang="en-US" b="1" dirty="0">
                <a:latin typeface="Aptos" panose="020B0004020202020204" pitchFamily="34" charset="0"/>
              </a:rPr>
              <a:t>Infectious diseases that can: </a:t>
            </a:r>
          </a:p>
          <a:p>
            <a:r>
              <a:rPr lang="en-US" dirty="0">
                <a:latin typeface="Aptos" panose="020B0004020202020204" pitchFamily="34" charset="0"/>
              </a:rPr>
              <a:t>Spread from person to person </a:t>
            </a:r>
            <a:r>
              <a:rPr lang="en-US" u="sng" dirty="0">
                <a:latin typeface="Aptos" panose="020B0004020202020204" pitchFamily="34" charset="0"/>
              </a:rPr>
              <a:t>or</a:t>
            </a:r>
            <a:r>
              <a:rPr lang="en-US" dirty="0">
                <a:latin typeface="Aptos" panose="020B0004020202020204" pitchFamily="34" charset="0"/>
              </a:rPr>
              <a:t> from animals to humans</a:t>
            </a:r>
            <a:r>
              <a:rPr lang="en-US" u="sng" dirty="0">
                <a:latin typeface="Aptos" panose="020B0004020202020204" pitchFamily="34" charset="0"/>
              </a:rPr>
              <a:t> </a:t>
            </a:r>
          </a:p>
          <a:p>
            <a:r>
              <a:rPr lang="en-US" dirty="0">
                <a:latin typeface="Aptos" panose="020B0004020202020204" pitchFamily="34" charset="0"/>
              </a:rPr>
              <a:t>Cause large outbreaks, strain healthcare systems and public health resources, and/or lead to severe disability and death</a:t>
            </a:r>
          </a:p>
          <a:p>
            <a:r>
              <a:rPr lang="en-US" dirty="0">
                <a:latin typeface="Aptos" panose="020B0004020202020204" pitchFamily="34" charset="0"/>
              </a:rPr>
              <a:t>Require immediate notification to public health department</a:t>
            </a:r>
          </a:p>
          <a:p>
            <a:endParaRPr lang="en-US" dirty="0">
              <a:latin typeface="Aptos" panose="020B0004020202020204" pitchFamily="34" charset="0"/>
            </a:endParaRPr>
          </a:p>
          <a:p>
            <a:pPr marL="0" indent="0">
              <a:buNone/>
            </a:pPr>
            <a:r>
              <a:rPr lang="en-US" b="1" dirty="0">
                <a:latin typeface="Aptos" panose="020B0004020202020204" pitchFamily="34" charset="0"/>
              </a:rPr>
              <a:t>Examples: </a:t>
            </a:r>
            <a:r>
              <a:rPr lang="en-US" dirty="0">
                <a:latin typeface="Aptos" panose="020B0004020202020204" pitchFamily="34" charset="0"/>
              </a:rPr>
              <a:t>in addition to the HCIDs</a:t>
            </a:r>
            <a:endParaRPr lang="en-US" b="1" dirty="0">
              <a:latin typeface="Aptos" panose="020B0004020202020204" pitchFamily="34" charset="0"/>
            </a:endParaRPr>
          </a:p>
          <a:p>
            <a:r>
              <a:rPr lang="en-US" dirty="0">
                <a:latin typeface="Aptos" panose="020B0004020202020204" pitchFamily="34" charset="0"/>
              </a:rPr>
              <a:t>Measles, tuberculosis, varicella (chickenpox and zoster)</a:t>
            </a:r>
          </a:p>
          <a:p>
            <a:endParaRPr lang="en-US" dirty="0"/>
          </a:p>
        </p:txBody>
      </p:sp>
    </p:spTree>
    <p:extLst>
      <p:ext uri="{BB962C8B-B14F-4D97-AF65-F5344CB8AC3E}">
        <p14:creationId xmlns:p14="http://schemas.microsoft.com/office/powerpoint/2010/main" val="2637064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61BD9-BE77-F5E7-62D6-1F7266FD79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9B420D-5188-098E-DE6E-DF46AF738B99}"/>
              </a:ext>
            </a:extLst>
          </p:cNvPr>
          <p:cNvSpPr>
            <a:spLocks noGrp="1"/>
          </p:cNvSpPr>
          <p:nvPr>
            <p:ph type="title"/>
          </p:nvPr>
        </p:nvSpPr>
        <p:spPr/>
        <p:txBody>
          <a:bodyPr/>
          <a:lstStyle/>
          <a:p>
            <a:r>
              <a:rPr lang="en-US" altLang="en-US" b="1" dirty="0">
                <a:latin typeface="Aptos" panose="020B0004020202020204" pitchFamily="34" charset="0"/>
              </a:rPr>
              <a:t>Introduction Continued</a:t>
            </a:r>
            <a:endParaRPr lang="en-US" dirty="0"/>
          </a:p>
        </p:txBody>
      </p:sp>
      <p:sp>
        <p:nvSpPr>
          <p:cNvPr id="3" name="Content Placeholder 2">
            <a:extLst>
              <a:ext uri="{FF2B5EF4-FFF2-40B4-BE49-F238E27FC236}">
                <a16:creationId xmlns:a16="http://schemas.microsoft.com/office/drawing/2014/main" id="{122D0109-536A-68D6-B93C-4990A8BD68DA}"/>
              </a:ext>
            </a:extLst>
          </p:cNvPr>
          <p:cNvSpPr>
            <a:spLocks noGrp="1"/>
          </p:cNvSpPr>
          <p:nvPr>
            <p:ph idx="1"/>
          </p:nvPr>
        </p:nvSpPr>
        <p:spPr>
          <a:xfrm>
            <a:off x="838200" y="1670177"/>
            <a:ext cx="10515600" cy="4026530"/>
          </a:xfrm>
        </p:spPr>
        <p:txBody>
          <a:bodyPr/>
          <a:lstStyle/>
          <a:p>
            <a:r>
              <a:rPr lang="en-US" b="1">
                <a:latin typeface="Aptos" panose="020B0004020202020204" pitchFamily="34" charset="0"/>
              </a:rPr>
              <a:t>Emergency Departments (ED) </a:t>
            </a:r>
            <a:r>
              <a:rPr lang="en-US">
                <a:latin typeface="Aptos" panose="020B0004020202020204" pitchFamily="34" charset="0"/>
              </a:rPr>
              <a:t>and </a:t>
            </a:r>
            <a:r>
              <a:rPr lang="en-US" b="1">
                <a:latin typeface="Aptos" panose="020B0004020202020204" pitchFamily="34" charset="0"/>
              </a:rPr>
              <a:t>Urgent Care Centers (UCC) </a:t>
            </a:r>
            <a:r>
              <a:rPr lang="en-US">
                <a:latin typeface="Aptos" panose="020B0004020202020204" pitchFamily="34" charset="0"/>
              </a:rPr>
              <a:t>are important and vulnerable points of entry</a:t>
            </a:r>
            <a:endParaRPr lang="en-US">
              <a:solidFill>
                <a:srgbClr val="FF0000"/>
              </a:solidFill>
              <a:latin typeface="Aptos" panose="020B0004020202020204" pitchFamily="34" charset="0"/>
            </a:endParaRPr>
          </a:p>
          <a:p>
            <a:r>
              <a:rPr lang="en-US">
                <a:latin typeface="Aptos" panose="020B0004020202020204" pitchFamily="34" charset="0"/>
              </a:rPr>
              <a:t>Stopping the spread of HCIDs and other communicable diseases of public health concern starts with three simple steps</a:t>
            </a:r>
          </a:p>
          <a:p>
            <a:pPr marL="0" indent="0">
              <a:buNone/>
            </a:pPr>
            <a:endParaRPr lang="en-US"/>
          </a:p>
        </p:txBody>
      </p:sp>
      <p:graphicFrame>
        <p:nvGraphicFramePr>
          <p:cNvPr id="5" name="Content Placeholder 4" descr="A light-blue circular diagram is divided into three triangular sections labeled in white text: “Isolate,” “Inform,” and “Identify.” A continuous dark-blue arrow wraps around the circle clockwise, indicating an ongoing cycle.">
            <a:extLst>
              <a:ext uri="{FF2B5EF4-FFF2-40B4-BE49-F238E27FC236}">
                <a16:creationId xmlns:a16="http://schemas.microsoft.com/office/drawing/2014/main" id="{F4FB9AE2-B1C9-2620-A396-160E28F8B966}"/>
              </a:ext>
            </a:extLst>
          </p:cNvPr>
          <p:cNvGraphicFramePr>
            <a:graphicFrameLocks/>
          </p:cNvGraphicFramePr>
          <p:nvPr>
            <p:extLst>
              <p:ext uri="{D42A27DB-BD31-4B8C-83A1-F6EECF244321}">
                <p14:modId xmlns:p14="http://schemas.microsoft.com/office/powerpoint/2010/main" val="4213097360"/>
              </p:ext>
            </p:extLst>
          </p:nvPr>
        </p:nvGraphicFramePr>
        <p:xfrm>
          <a:off x="3448877" y="3429000"/>
          <a:ext cx="3554896" cy="29221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411536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A38A4-135D-5793-81A9-48F0E3ED0BBD}"/>
              </a:ext>
            </a:extLst>
          </p:cNvPr>
          <p:cNvSpPr>
            <a:spLocks noGrp="1"/>
          </p:cNvSpPr>
          <p:nvPr>
            <p:ph type="title"/>
          </p:nvPr>
        </p:nvSpPr>
        <p:spPr/>
        <p:txBody>
          <a:bodyPr/>
          <a:lstStyle/>
          <a:p>
            <a:r>
              <a:rPr lang="en-US" b="1">
                <a:latin typeface="Aptos" panose="020B0004020202020204" pitchFamily="34" charset="0"/>
              </a:rPr>
              <a:t>Key Concept: 3 I’s </a:t>
            </a:r>
            <a:br>
              <a:rPr lang="en-US" b="1">
                <a:latin typeface="Aptos" panose="020B0004020202020204" pitchFamily="34" charset="0"/>
              </a:rPr>
            </a:br>
            <a:endParaRPr lang="en-US"/>
          </a:p>
        </p:txBody>
      </p:sp>
      <p:grpSp>
        <p:nvGrpSpPr>
          <p:cNvPr id="4" name="Group 3" descr="An infographic titled with three steps—Identify, Isolate, and Inform—shown across the top with arrows indicating sequence: “Identify” in white on dark blue, “Isolate” in black on gray-blue, and “Inform” in white on teal. Beneath each heading, short text describes what each step involves.">
            <a:extLst>
              <a:ext uri="{FF2B5EF4-FFF2-40B4-BE49-F238E27FC236}">
                <a16:creationId xmlns:a16="http://schemas.microsoft.com/office/drawing/2014/main" id="{565E11DC-DD4E-9C57-ADC4-2B33F273100A}"/>
              </a:ext>
            </a:extLst>
          </p:cNvPr>
          <p:cNvGrpSpPr/>
          <p:nvPr/>
        </p:nvGrpSpPr>
        <p:grpSpPr>
          <a:xfrm>
            <a:off x="786061" y="1018578"/>
            <a:ext cx="9790132" cy="4992601"/>
            <a:chOff x="786062" y="773980"/>
            <a:chExt cx="8297363" cy="4712598"/>
          </a:xfrm>
        </p:grpSpPr>
        <p:sp>
          <p:nvSpPr>
            <p:cNvPr id="5" name="Freeform 8">
              <a:extLst>
                <a:ext uri="{FF2B5EF4-FFF2-40B4-BE49-F238E27FC236}">
                  <a16:creationId xmlns:a16="http://schemas.microsoft.com/office/drawing/2014/main" id="{30368208-A278-3E34-5AE3-EE2F0BF85896}"/>
                </a:ext>
              </a:extLst>
            </p:cNvPr>
            <p:cNvSpPr/>
            <p:nvPr/>
          </p:nvSpPr>
          <p:spPr>
            <a:xfrm>
              <a:off x="786062" y="773980"/>
              <a:ext cx="8297363" cy="1141852"/>
            </a:xfrm>
            <a:custGeom>
              <a:avLst/>
              <a:gdLst>
                <a:gd name="connsiteX0" fmla="*/ 0 w 8297363"/>
                <a:gd name="connsiteY0" fmla="*/ 285463 h 1141852"/>
                <a:gd name="connsiteX1" fmla="*/ 7726437 w 8297363"/>
                <a:gd name="connsiteY1" fmla="*/ 285463 h 1141852"/>
                <a:gd name="connsiteX2" fmla="*/ 7726437 w 8297363"/>
                <a:gd name="connsiteY2" fmla="*/ 0 h 1141852"/>
                <a:gd name="connsiteX3" fmla="*/ 8297363 w 8297363"/>
                <a:gd name="connsiteY3" fmla="*/ 570926 h 1141852"/>
                <a:gd name="connsiteX4" fmla="*/ 7726437 w 8297363"/>
                <a:gd name="connsiteY4" fmla="*/ 1141852 h 1141852"/>
                <a:gd name="connsiteX5" fmla="*/ 7726437 w 8297363"/>
                <a:gd name="connsiteY5" fmla="*/ 856389 h 1141852"/>
                <a:gd name="connsiteX6" fmla="*/ 0 w 8297363"/>
                <a:gd name="connsiteY6" fmla="*/ 856389 h 1141852"/>
                <a:gd name="connsiteX7" fmla="*/ 0 w 8297363"/>
                <a:gd name="connsiteY7" fmla="*/ 285463 h 1141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97363" h="1141852">
                  <a:moveTo>
                    <a:pt x="0" y="285463"/>
                  </a:moveTo>
                  <a:lnTo>
                    <a:pt x="7726437" y="285463"/>
                  </a:lnTo>
                  <a:lnTo>
                    <a:pt x="7726437" y="0"/>
                  </a:lnTo>
                  <a:lnTo>
                    <a:pt x="8297363" y="570926"/>
                  </a:lnTo>
                  <a:lnTo>
                    <a:pt x="7726437" y="1141852"/>
                  </a:lnTo>
                  <a:lnTo>
                    <a:pt x="7726437" y="856389"/>
                  </a:lnTo>
                  <a:lnTo>
                    <a:pt x="0" y="856389"/>
                  </a:lnTo>
                  <a:lnTo>
                    <a:pt x="0" y="285463"/>
                  </a:lnTo>
                  <a:close/>
                </a:path>
              </a:pathLst>
            </a:custGeom>
            <a:solidFill>
              <a:srgbClr val="1F3864"/>
            </a:solidFill>
          </p:spPr>
          <p:style>
            <a:lnRef idx="2">
              <a:schemeClr val="lt1">
                <a:hueOff val="0"/>
                <a:satOff val="0"/>
                <a:lumOff val="0"/>
                <a:alphaOff val="0"/>
              </a:schemeClr>
            </a:lnRef>
            <a:fillRef idx="1">
              <a:schemeClr val="accent1">
                <a:shade val="80000"/>
                <a:hueOff val="0"/>
                <a:satOff val="0"/>
                <a:lumOff val="0"/>
                <a:alphaOff val="0"/>
              </a:schemeClr>
            </a:fillRef>
            <a:effectRef idx="0">
              <a:schemeClr val="accent1">
                <a:shade val="80000"/>
                <a:hueOff val="0"/>
                <a:satOff val="0"/>
                <a:lumOff val="0"/>
                <a:alphaOff val="0"/>
              </a:schemeClr>
            </a:effectRef>
            <a:fontRef idx="minor">
              <a:schemeClr val="lt1"/>
            </a:fontRef>
          </p:style>
          <p:txBody>
            <a:bodyPr spcFirstLastPara="0" vert="horz" wrap="square" lIns="64770" tIns="350233" rIns="539463" bIns="477298" numCol="1" spcCol="1270" anchor="ctr" anchorCtr="0">
              <a:noAutofit/>
            </a:bodyPr>
            <a:lstStyle/>
            <a:p>
              <a:pPr lvl="0" algn="l" defTabSz="755650">
                <a:lnSpc>
                  <a:spcPct val="90000"/>
                </a:lnSpc>
                <a:spcBef>
                  <a:spcPct val="0"/>
                </a:spcBef>
                <a:spcAft>
                  <a:spcPct val="35000"/>
                </a:spcAft>
              </a:pPr>
              <a:r>
                <a:rPr lang="en-US" sz="2000" b="1" kern="1200" dirty="0">
                  <a:latin typeface="Aptos" panose="020B0004020202020204" pitchFamily="34" charset="0"/>
                </a:rPr>
                <a:t>Identify</a:t>
              </a:r>
              <a:r>
                <a:rPr lang="en-US" sz="2000" kern="1200" dirty="0"/>
                <a:t>	</a:t>
              </a:r>
              <a:endParaRPr lang="en-US" sz="1700" kern="1200" dirty="0"/>
            </a:p>
          </p:txBody>
        </p:sp>
        <p:sp>
          <p:nvSpPr>
            <p:cNvPr id="6" name="Freeform 9">
              <a:extLst>
                <a:ext uri="{FF2B5EF4-FFF2-40B4-BE49-F238E27FC236}">
                  <a16:creationId xmlns:a16="http://schemas.microsoft.com/office/drawing/2014/main" id="{F16CD7FB-EED5-1F62-7D35-5A412B90491D}"/>
                </a:ext>
              </a:extLst>
            </p:cNvPr>
            <p:cNvSpPr/>
            <p:nvPr/>
          </p:nvSpPr>
          <p:spPr>
            <a:xfrm>
              <a:off x="802980" y="1605424"/>
              <a:ext cx="2473604" cy="3881154"/>
            </a:xfrm>
            <a:custGeom>
              <a:avLst/>
              <a:gdLst>
                <a:gd name="connsiteX0" fmla="*/ 0 w 2473604"/>
                <a:gd name="connsiteY0" fmla="*/ 0 h 4953192"/>
                <a:gd name="connsiteX1" fmla="*/ 2473604 w 2473604"/>
                <a:gd name="connsiteY1" fmla="*/ 0 h 4953192"/>
                <a:gd name="connsiteX2" fmla="*/ 2473604 w 2473604"/>
                <a:gd name="connsiteY2" fmla="*/ 4953192 h 4953192"/>
                <a:gd name="connsiteX3" fmla="*/ 0 w 2473604"/>
                <a:gd name="connsiteY3" fmla="*/ 4953192 h 4953192"/>
                <a:gd name="connsiteX4" fmla="*/ 0 w 2473604"/>
                <a:gd name="connsiteY4" fmla="*/ 0 h 4953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73604" h="4953192">
                  <a:moveTo>
                    <a:pt x="0" y="0"/>
                  </a:moveTo>
                  <a:lnTo>
                    <a:pt x="2473604" y="0"/>
                  </a:lnTo>
                  <a:lnTo>
                    <a:pt x="2473604" y="4953192"/>
                  </a:lnTo>
                  <a:lnTo>
                    <a:pt x="0" y="4953192"/>
                  </a:lnTo>
                  <a:lnTo>
                    <a:pt x="0" y="0"/>
                  </a:lnTo>
                  <a:close/>
                </a:path>
              </a:pathLst>
            </a:custGeom>
            <a:ln>
              <a:solidFill>
                <a:srgbClr val="1F3864"/>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38100" tIns="38100" rIns="38100" bIns="38100" numCol="1" spcCol="1270" anchor="t" anchorCtr="0">
              <a:noAutofit/>
            </a:bodyPr>
            <a:lstStyle/>
            <a:p>
              <a:pPr lvl="0" algn="l" defTabSz="444500">
                <a:lnSpc>
                  <a:spcPct val="90000"/>
                </a:lnSpc>
                <a:spcBef>
                  <a:spcPct val="0"/>
                </a:spcBef>
                <a:spcAft>
                  <a:spcPct val="35000"/>
                </a:spcAft>
              </a:pPr>
              <a:r>
                <a:rPr lang="en-US" sz="1400" b="1" kern="1200">
                  <a:latin typeface="Aptos" panose="020B0004020202020204" pitchFamily="34" charset="0"/>
                </a:rPr>
                <a:t>Maintain awareness of current outbreaks</a:t>
              </a:r>
            </a:p>
            <a:p>
              <a:pPr lvl="0" algn="l" defTabSz="444500">
                <a:lnSpc>
                  <a:spcPct val="90000"/>
                </a:lnSpc>
                <a:spcBef>
                  <a:spcPct val="0"/>
                </a:spcBef>
                <a:spcAft>
                  <a:spcPct val="35000"/>
                </a:spcAft>
              </a:pPr>
              <a:r>
                <a:rPr lang="en-US" sz="1400" kern="1200">
                  <a:latin typeface="Aptos" panose="020B0004020202020204" pitchFamily="34" charset="0"/>
                </a:rPr>
                <a:t>Visible signage: travel</a:t>
              </a:r>
            </a:p>
            <a:p>
              <a:pPr lvl="0" algn="l" defTabSz="444500">
                <a:lnSpc>
                  <a:spcPct val="90000"/>
                </a:lnSpc>
                <a:spcBef>
                  <a:spcPct val="0"/>
                </a:spcBef>
                <a:spcAft>
                  <a:spcPct val="35000"/>
                </a:spcAft>
              </a:pPr>
              <a:r>
                <a:rPr lang="en-US" sz="1400" kern="1200">
                  <a:latin typeface="Aptos" panose="020B0004020202020204" pitchFamily="34" charset="0"/>
                </a:rPr>
                <a:t>Triage questions: key signs and symptoms and travel</a:t>
              </a:r>
            </a:p>
            <a:p>
              <a:pPr lvl="1" defTabSz="444500">
                <a:lnSpc>
                  <a:spcPct val="90000"/>
                </a:lnSpc>
                <a:spcAft>
                  <a:spcPct val="35000"/>
                </a:spcAft>
              </a:pPr>
              <a:r>
                <a:rPr lang="en-US" sz="1400" b="1" kern="1200">
                  <a:latin typeface="Aptos" panose="020B0004020202020204" pitchFamily="34" charset="0"/>
                </a:rPr>
                <a:t>Fever + rash</a:t>
              </a:r>
            </a:p>
            <a:p>
              <a:pPr marL="514350" lvl="2" indent="-57150" defTabSz="444500">
                <a:lnSpc>
                  <a:spcPct val="90000"/>
                </a:lnSpc>
                <a:spcAft>
                  <a:spcPct val="15000"/>
                </a:spcAft>
                <a:buChar char="••"/>
              </a:pPr>
              <a:r>
                <a:rPr lang="en-US" sz="1400" kern="1200">
                  <a:latin typeface="Aptos" panose="020B0004020202020204" pitchFamily="34" charset="0"/>
                </a:rPr>
                <a:t>OR</a:t>
              </a:r>
            </a:p>
            <a:p>
              <a:pPr lvl="1" defTabSz="444500">
                <a:lnSpc>
                  <a:spcPct val="90000"/>
                </a:lnSpc>
                <a:spcAft>
                  <a:spcPct val="35000"/>
                </a:spcAft>
              </a:pPr>
              <a:r>
                <a:rPr lang="en-US" sz="1400" b="1" kern="1200">
                  <a:latin typeface="Aptos" panose="020B0004020202020204" pitchFamily="34" charset="0"/>
                </a:rPr>
                <a:t>Fever + travel to outbreak area</a:t>
              </a:r>
            </a:p>
            <a:p>
              <a:pPr marL="514350" lvl="2" indent="-57150" defTabSz="444500">
                <a:lnSpc>
                  <a:spcPct val="90000"/>
                </a:lnSpc>
                <a:spcAft>
                  <a:spcPct val="15000"/>
                </a:spcAft>
                <a:buChar char="••"/>
              </a:pPr>
              <a:r>
                <a:rPr lang="en-US" sz="1400" kern="1200">
                  <a:latin typeface="Aptos" panose="020B0004020202020204" pitchFamily="34" charset="0"/>
                </a:rPr>
                <a:t>OR</a:t>
              </a:r>
            </a:p>
            <a:p>
              <a:pPr lvl="1" defTabSz="444500">
                <a:lnSpc>
                  <a:spcPct val="90000"/>
                </a:lnSpc>
                <a:spcAft>
                  <a:spcPct val="35000"/>
                </a:spcAft>
              </a:pPr>
              <a:r>
                <a:rPr lang="en-US" sz="1400" b="1" kern="1200">
                  <a:latin typeface="Aptos" panose="020B0004020202020204" pitchFamily="34" charset="0"/>
                </a:rPr>
                <a:t>Fever + respiratory symptoms </a:t>
              </a:r>
              <a:r>
                <a:rPr lang="en-US" sz="1400" kern="1200">
                  <a:latin typeface="Aptos" panose="020B0004020202020204" pitchFamily="34" charset="0"/>
                </a:rPr>
                <a:t>with either healthcare related exposures or as part of a cluster of two or more persons with similar symptoms </a:t>
              </a:r>
            </a:p>
            <a:p>
              <a:pPr lvl="0" algn="l" defTabSz="444500">
                <a:lnSpc>
                  <a:spcPct val="90000"/>
                </a:lnSpc>
                <a:spcBef>
                  <a:spcPct val="0"/>
                </a:spcBef>
                <a:spcAft>
                  <a:spcPct val="35000"/>
                </a:spcAft>
              </a:pPr>
              <a:endParaRPr lang="en-US" sz="1400" kern="1200"/>
            </a:p>
          </p:txBody>
        </p:sp>
        <p:sp>
          <p:nvSpPr>
            <p:cNvPr id="7" name="Freeform 10">
              <a:extLst>
                <a:ext uri="{FF2B5EF4-FFF2-40B4-BE49-F238E27FC236}">
                  <a16:creationId xmlns:a16="http://schemas.microsoft.com/office/drawing/2014/main" id="{3108AA1F-B679-4673-700F-F3820C5CD019}"/>
                </a:ext>
              </a:extLst>
            </p:cNvPr>
            <p:cNvSpPr/>
            <p:nvPr/>
          </p:nvSpPr>
          <p:spPr>
            <a:xfrm>
              <a:off x="3341650" y="1202619"/>
              <a:ext cx="5741775" cy="1208412"/>
            </a:xfrm>
            <a:custGeom>
              <a:avLst/>
              <a:gdLst>
                <a:gd name="connsiteX0" fmla="*/ 0 w 5741775"/>
                <a:gd name="connsiteY0" fmla="*/ 302103 h 1208412"/>
                <a:gd name="connsiteX1" fmla="*/ 5137569 w 5741775"/>
                <a:gd name="connsiteY1" fmla="*/ 302103 h 1208412"/>
                <a:gd name="connsiteX2" fmla="*/ 5137569 w 5741775"/>
                <a:gd name="connsiteY2" fmla="*/ 0 h 1208412"/>
                <a:gd name="connsiteX3" fmla="*/ 5741775 w 5741775"/>
                <a:gd name="connsiteY3" fmla="*/ 604206 h 1208412"/>
                <a:gd name="connsiteX4" fmla="*/ 5137569 w 5741775"/>
                <a:gd name="connsiteY4" fmla="*/ 1208412 h 1208412"/>
                <a:gd name="connsiteX5" fmla="*/ 5137569 w 5741775"/>
                <a:gd name="connsiteY5" fmla="*/ 906309 h 1208412"/>
                <a:gd name="connsiteX6" fmla="*/ 0 w 5741775"/>
                <a:gd name="connsiteY6" fmla="*/ 906309 h 1208412"/>
                <a:gd name="connsiteX7" fmla="*/ 0 w 5741775"/>
                <a:gd name="connsiteY7" fmla="*/ 302103 h 1208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1775" h="1208412">
                  <a:moveTo>
                    <a:pt x="0" y="302103"/>
                  </a:moveTo>
                  <a:lnTo>
                    <a:pt x="5137569" y="302103"/>
                  </a:lnTo>
                  <a:lnTo>
                    <a:pt x="5137569" y="0"/>
                  </a:lnTo>
                  <a:lnTo>
                    <a:pt x="5741775" y="604206"/>
                  </a:lnTo>
                  <a:lnTo>
                    <a:pt x="5137569" y="1208412"/>
                  </a:lnTo>
                  <a:lnTo>
                    <a:pt x="5137569" y="906309"/>
                  </a:lnTo>
                  <a:lnTo>
                    <a:pt x="0" y="906309"/>
                  </a:lnTo>
                  <a:lnTo>
                    <a:pt x="0" y="302103"/>
                  </a:lnTo>
                  <a:close/>
                </a:path>
              </a:pathLst>
            </a:custGeom>
            <a:solidFill>
              <a:schemeClr val="tx2">
                <a:lumMod val="60000"/>
                <a:lumOff val="40000"/>
              </a:schemeClr>
            </a:solidFill>
          </p:spPr>
          <p:style>
            <a:lnRef idx="2">
              <a:schemeClr val="lt1">
                <a:hueOff val="0"/>
                <a:satOff val="0"/>
                <a:lumOff val="0"/>
                <a:alphaOff val="0"/>
              </a:schemeClr>
            </a:lnRef>
            <a:fillRef idx="1">
              <a:schemeClr val="accent1">
                <a:shade val="80000"/>
                <a:hueOff val="145725"/>
                <a:satOff val="-10503"/>
                <a:lumOff val="15030"/>
                <a:alphaOff val="0"/>
              </a:schemeClr>
            </a:fillRef>
            <a:effectRef idx="0">
              <a:schemeClr val="accent1">
                <a:shade val="80000"/>
                <a:hueOff val="145725"/>
                <a:satOff val="-10503"/>
                <a:lumOff val="15030"/>
                <a:alphaOff val="0"/>
              </a:schemeClr>
            </a:effectRef>
            <a:fontRef idx="minor">
              <a:schemeClr val="lt1"/>
            </a:fontRef>
          </p:style>
          <p:txBody>
            <a:bodyPr spcFirstLastPara="0" vert="horz" wrap="square" lIns="64770" tIns="366873" rIns="556103" bIns="493938" numCol="1" spcCol="1270" anchor="ctr" anchorCtr="0">
              <a:noAutofit/>
            </a:bodyPr>
            <a:lstStyle/>
            <a:p>
              <a:pPr lvl="0" algn="l" defTabSz="755650">
                <a:lnSpc>
                  <a:spcPct val="90000"/>
                </a:lnSpc>
                <a:spcBef>
                  <a:spcPct val="0"/>
                </a:spcBef>
                <a:spcAft>
                  <a:spcPct val="35000"/>
                </a:spcAft>
              </a:pPr>
              <a:r>
                <a:rPr lang="en-US" sz="2000" b="1" kern="1200" dirty="0">
                  <a:solidFill>
                    <a:schemeClr val="tx1"/>
                  </a:solidFill>
                  <a:latin typeface="Aptos" panose="020B0004020202020204" pitchFamily="34" charset="0"/>
                </a:rPr>
                <a:t>Isolate</a:t>
              </a:r>
            </a:p>
          </p:txBody>
        </p:sp>
        <p:sp>
          <p:nvSpPr>
            <p:cNvPr id="8" name="Freeform 11">
              <a:extLst>
                <a:ext uri="{FF2B5EF4-FFF2-40B4-BE49-F238E27FC236}">
                  <a16:creationId xmlns:a16="http://schemas.microsoft.com/office/drawing/2014/main" id="{A26D2B3A-0437-2CFE-62A5-D2F08D379DAB}"/>
                </a:ext>
              </a:extLst>
            </p:cNvPr>
            <p:cNvSpPr/>
            <p:nvPr/>
          </p:nvSpPr>
          <p:spPr>
            <a:xfrm>
              <a:off x="3346786" y="2043669"/>
              <a:ext cx="2555587" cy="3442909"/>
            </a:xfrm>
            <a:custGeom>
              <a:avLst/>
              <a:gdLst>
                <a:gd name="connsiteX0" fmla="*/ 0 w 2555587"/>
                <a:gd name="connsiteY0" fmla="*/ 0 h 3166570"/>
                <a:gd name="connsiteX1" fmla="*/ 2555587 w 2555587"/>
                <a:gd name="connsiteY1" fmla="*/ 0 h 3166570"/>
                <a:gd name="connsiteX2" fmla="*/ 2555587 w 2555587"/>
                <a:gd name="connsiteY2" fmla="*/ 3166570 h 3166570"/>
                <a:gd name="connsiteX3" fmla="*/ 0 w 2555587"/>
                <a:gd name="connsiteY3" fmla="*/ 3166570 h 3166570"/>
                <a:gd name="connsiteX4" fmla="*/ 0 w 2555587"/>
                <a:gd name="connsiteY4" fmla="*/ 0 h 3166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5587" h="3166570">
                  <a:moveTo>
                    <a:pt x="0" y="0"/>
                  </a:moveTo>
                  <a:lnTo>
                    <a:pt x="2555587" y="0"/>
                  </a:lnTo>
                  <a:lnTo>
                    <a:pt x="2555587" y="3166570"/>
                  </a:lnTo>
                  <a:lnTo>
                    <a:pt x="0" y="3166570"/>
                  </a:lnTo>
                  <a:lnTo>
                    <a:pt x="0" y="0"/>
                  </a:lnTo>
                  <a:close/>
                </a:path>
              </a:pathLst>
            </a:custGeom>
            <a:ln>
              <a:solidFill>
                <a:srgbClr val="1F3864"/>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9530" tIns="49530" rIns="49530" bIns="49530" numCol="1" spcCol="1270" anchor="t" anchorCtr="0">
              <a:noAutofit/>
            </a:bodyPr>
            <a:lstStyle/>
            <a:p>
              <a:pPr lvl="0" algn="l" defTabSz="577850">
                <a:lnSpc>
                  <a:spcPct val="90000"/>
                </a:lnSpc>
                <a:spcBef>
                  <a:spcPct val="0"/>
                </a:spcBef>
                <a:spcAft>
                  <a:spcPct val="35000"/>
                </a:spcAft>
              </a:pPr>
              <a:r>
                <a:rPr lang="en-US" sz="1400" kern="1200" dirty="0">
                  <a:latin typeface="Aptos" panose="020B0004020202020204" pitchFamily="34" charset="0"/>
                </a:rPr>
                <a:t>Patients who screen positive for potential communicable disease should be immediately </a:t>
              </a:r>
              <a:r>
                <a:rPr lang="en-US" sz="1400" b="1" kern="1200" dirty="0">
                  <a:latin typeface="Aptos" panose="020B0004020202020204" pitchFamily="34" charset="0"/>
                </a:rPr>
                <a:t>masked</a:t>
              </a:r>
              <a:r>
                <a:rPr lang="en-US" sz="1400" kern="1200" dirty="0">
                  <a:latin typeface="Aptos" panose="020B0004020202020204" pitchFamily="34" charset="0"/>
                </a:rPr>
                <a:t>, </a:t>
              </a:r>
              <a:r>
                <a:rPr lang="en-US" sz="1400" b="1" kern="1200" dirty="0">
                  <a:latin typeface="Aptos" panose="020B0004020202020204" pitchFamily="34" charset="0"/>
                </a:rPr>
                <a:t>separated</a:t>
              </a:r>
              <a:r>
                <a:rPr lang="en-US" sz="1400" kern="1200" dirty="0">
                  <a:latin typeface="Aptos" panose="020B0004020202020204" pitchFamily="34" charset="0"/>
                </a:rPr>
                <a:t> from others and placed in an </a:t>
              </a:r>
              <a:r>
                <a:rPr lang="en-US" sz="1400" b="1" kern="1200" dirty="0">
                  <a:latin typeface="Aptos" panose="020B0004020202020204" pitchFamily="34" charset="0"/>
                </a:rPr>
                <a:t>isolation room</a:t>
              </a:r>
            </a:p>
            <a:p>
              <a:pPr lvl="0" algn="l" defTabSz="577850">
                <a:lnSpc>
                  <a:spcPct val="90000"/>
                </a:lnSpc>
                <a:spcBef>
                  <a:spcPct val="0"/>
                </a:spcBef>
                <a:spcAft>
                  <a:spcPct val="35000"/>
                </a:spcAft>
              </a:pPr>
              <a:endParaRPr lang="en-US" sz="1400" dirty="0">
                <a:latin typeface="Aptos" panose="020B0004020202020204" pitchFamily="34" charset="0"/>
              </a:endParaRPr>
            </a:p>
            <a:p>
              <a:pPr lvl="0" algn="l" defTabSz="577850">
                <a:lnSpc>
                  <a:spcPct val="90000"/>
                </a:lnSpc>
                <a:spcBef>
                  <a:spcPct val="0"/>
                </a:spcBef>
                <a:spcAft>
                  <a:spcPct val="35000"/>
                </a:spcAft>
              </a:pPr>
              <a:r>
                <a:rPr lang="en-US" sz="1400" kern="1200" dirty="0">
                  <a:latin typeface="Aptos" panose="020B0004020202020204" pitchFamily="34" charset="0"/>
                </a:rPr>
                <a:t>Apply appropriate </a:t>
              </a:r>
              <a:r>
                <a:rPr lang="en-US" sz="1400" b="1" kern="1200" dirty="0">
                  <a:latin typeface="Aptos" panose="020B0004020202020204" pitchFamily="34" charset="0"/>
                </a:rPr>
                <a:t>transmission-based precautions</a:t>
              </a:r>
            </a:p>
            <a:p>
              <a:pPr lvl="0" algn="l" defTabSz="577850">
                <a:lnSpc>
                  <a:spcPct val="90000"/>
                </a:lnSpc>
                <a:spcBef>
                  <a:spcPct val="0"/>
                </a:spcBef>
                <a:spcAft>
                  <a:spcPct val="35000"/>
                </a:spcAft>
              </a:pPr>
              <a:r>
                <a:rPr lang="en-US" sz="1400" kern="1200" dirty="0">
                  <a:latin typeface="Aptos" panose="020B0004020202020204" pitchFamily="34" charset="0"/>
                </a:rPr>
                <a:t> </a:t>
              </a:r>
            </a:p>
            <a:p>
              <a:pPr lvl="0" algn="l" defTabSz="577850">
                <a:lnSpc>
                  <a:spcPct val="90000"/>
                </a:lnSpc>
                <a:spcBef>
                  <a:spcPct val="0"/>
                </a:spcBef>
                <a:spcAft>
                  <a:spcPct val="35000"/>
                </a:spcAft>
              </a:pPr>
              <a:r>
                <a:rPr lang="en-US" sz="1400" kern="1200" dirty="0">
                  <a:latin typeface="Aptos" panose="020B0004020202020204" pitchFamily="34" charset="0"/>
                </a:rPr>
                <a:t>Appropriate staff </a:t>
              </a:r>
              <a:r>
                <a:rPr lang="en-US" sz="1400" b="1" kern="1200" dirty="0">
                  <a:latin typeface="Aptos" panose="020B0004020202020204" pitchFamily="34" charset="0"/>
                </a:rPr>
                <a:t>Personal Protective Equipment </a:t>
              </a:r>
              <a:r>
                <a:rPr lang="en-US" sz="1400" kern="1200" dirty="0">
                  <a:latin typeface="Aptos" panose="020B0004020202020204" pitchFamily="34" charset="0"/>
                </a:rPr>
                <a:t>(PPE) should be worn</a:t>
              </a:r>
            </a:p>
          </p:txBody>
        </p:sp>
        <p:sp>
          <p:nvSpPr>
            <p:cNvPr id="9" name="Freeform 12">
              <a:extLst>
                <a:ext uri="{FF2B5EF4-FFF2-40B4-BE49-F238E27FC236}">
                  <a16:creationId xmlns:a16="http://schemas.microsoft.com/office/drawing/2014/main" id="{FEBF9097-D830-8AEC-46D4-00460EF950FD}"/>
                </a:ext>
              </a:extLst>
            </p:cNvPr>
            <p:cNvSpPr/>
            <p:nvPr/>
          </p:nvSpPr>
          <p:spPr>
            <a:xfrm>
              <a:off x="5897238" y="1605424"/>
              <a:ext cx="3186187" cy="1208412"/>
            </a:xfrm>
            <a:custGeom>
              <a:avLst/>
              <a:gdLst>
                <a:gd name="connsiteX0" fmla="*/ 0 w 3186187"/>
                <a:gd name="connsiteY0" fmla="*/ 302103 h 1208412"/>
                <a:gd name="connsiteX1" fmla="*/ 2581981 w 3186187"/>
                <a:gd name="connsiteY1" fmla="*/ 302103 h 1208412"/>
                <a:gd name="connsiteX2" fmla="*/ 2581981 w 3186187"/>
                <a:gd name="connsiteY2" fmla="*/ 0 h 1208412"/>
                <a:gd name="connsiteX3" fmla="*/ 3186187 w 3186187"/>
                <a:gd name="connsiteY3" fmla="*/ 604206 h 1208412"/>
                <a:gd name="connsiteX4" fmla="*/ 2581981 w 3186187"/>
                <a:gd name="connsiteY4" fmla="*/ 1208412 h 1208412"/>
                <a:gd name="connsiteX5" fmla="*/ 2581981 w 3186187"/>
                <a:gd name="connsiteY5" fmla="*/ 906309 h 1208412"/>
                <a:gd name="connsiteX6" fmla="*/ 0 w 3186187"/>
                <a:gd name="connsiteY6" fmla="*/ 906309 h 1208412"/>
                <a:gd name="connsiteX7" fmla="*/ 0 w 3186187"/>
                <a:gd name="connsiteY7" fmla="*/ 302103 h 1208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86187" h="1208412">
                  <a:moveTo>
                    <a:pt x="0" y="302103"/>
                  </a:moveTo>
                  <a:lnTo>
                    <a:pt x="2581981" y="302103"/>
                  </a:lnTo>
                  <a:lnTo>
                    <a:pt x="2581981" y="0"/>
                  </a:lnTo>
                  <a:lnTo>
                    <a:pt x="3186187" y="604206"/>
                  </a:lnTo>
                  <a:lnTo>
                    <a:pt x="2581981" y="1208412"/>
                  </a:lnTo>
                  <a:lnTo>
                    <a:pt x="2581981" y="906309"/>
                  </a:lnTo>
                  <a:lnTo>
                    <a:pt x="0" y="906309"/>
                  </a:lnTo>
                  <a:lnTo>
                    <a:pt x="0" y="302103"/>
                  </a:lnTo>
                  <a:close/>
                </a:path>
              </a:pathLst>
            </a:custGeom>
            <a:solidFill>
              <a:srgbClr val="5E88A2"/>
            </a:solidFill>
          </p:spPr>
          <p:style>
            <a:lnRef idx="2">
              <a:schemeClr val="lt1">
                <a:hueOff val="0"/>
                <a:satOff val="0"/>
                <a:lumOff val="0"/>
                <a:alphaOff val="0"/>
              </a:schemeClr>
            </a:lnRef>
            <a:fillRef idx="1">
              <a:schemeClr val="accent1">
                <a:shade val="80000"/>
                <a:hueOff val="291451"/>
                <a:satOff val="-21006"/>
                <a:lumOff val="30061"/>
                <a:alphaOff val="0"/>
              </a:schemeClr>
            </a:fillRef>
            <a:effectRef idx="0">
              <a:schemeClr val="accent1">
                <a:shade val="80000"/>
                <a:hueOff val="291451"/>
                <a:satOff val="-21006"/>
                <a:lumOff val="30061"/>
                <a:alphaOff val="0"/>
              </a:schemeClr>
            </a:effectRef>
            <a:fontRef idx="minor">
              <a:schemeClr val="lt1"/>
            </a:fontRef>
          </p:style>
          <p:txBody>
            <a:bodyPr spcFirstLastPara="0" vert="horz" wrap="square" lIns="64770" tIns="366873" rIns="556103" bIns="493938" numCol="1" spcCol="1270" anchor="ctr" anchorCtr="0">
              <a:noAutofit/>
            </a:bodyPr>
            <a:lstStyle/>
            <a:p>
              <a:pPr lvl="0" algn="l" defTabSz="755650">
                <a:lnSpc>
                  <a:spcPct val="90000"/>
                </a:lnSpc>
                <a:spcBef>
                  <a:spcPct val="0"/>
                </a:spcBef>
                <a:spcAft>
                  <a:spcPct val="35000"/>
                </a:spcAft>
              </a:pPr>
              <a:r>
                <a:rPr lang="en-US" sz="2000" b="1" kern="1200" dirty="0">
                  <a:latin typeface="Aptos" panose="020B0004020202020204" pitchFamily="34" charset="0"/>
                </a:rPr>
                <a:t>Inform</a:t>
              </a:r>
              <a:endParaRPr lang="en-US" sz="1700" b="1" kern="1200" dirty="0">
                <a:latin typeface="Aptos" panose="020B0004020202020204" pitchFamily="34" charset="0"/>
              </a:endParaRPr>
            </a:p>
          </p:txBody>
        </p:sp>
        <p:sp>
          <p:nvSpPr>
            <p:cNvPr id="10" name="Freeform 13">
              <a:extLst>
                <a:ext uri="{FF2B5EF4-FFF2-40B4-BE49-F238E27FC236}">
                  <a16:creationId xmlns:a16="http://schemas.microsoft.com/office/drawing/2014/main" id="{C5A3ED8C-2DFE-7B50-41F4-761C4C537333}"/>
                </a:ext>
              </a:extLst>
            </p:cNvPr>
            <p:cNvSpPr/>
            <p:nvPr/>
          </p:nvSpPr>
          <p:spPr>
            <a:xfrm>
              <a:off x="5897238" y="2537280"/>
              <a:ext cx="2713363" cy="2949298"/>
            </a:xfrm>
            <a:custGeom>
              <a:avLst/>
              <a:gdLst>
                <a:gd name="connsiteX0" fmla="*/ 0 w 2555587"/>
                <a:gd name="connsiteY0" fmla="*/ 0 h 2293778"/>
                <a:gd name="connsiteX1" fmla="*/ 2555587 w 2555587"/>
                <a:gd name="connsiteY1" fmla="*/ 0 h 2293778"/>
                <a:gd name="connsiteX2" fmla="*/ 2555587 w 2555587"/>
                <a:gd name="connsiteY2" fmla="*/ 2293778 h 2293778"/>
                <a:gd name="connsiteX3" fmla="*/ 0 w 2555587"/>
                <a:gd name="connsiteY3" fmla="*/ 2293778 h 2293778"/>
                <a:gd name="connsiteX4" fmla="*/ 0 w 2555587"/>
                <a:gd name="connsiteY4" fmla="*/ 0 h 22937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5587" h="2293778">
                  <a:moveTo>
                    <a:pt x="0" y="0"/>
                  </a:moveTo>
                  <a:lnTo>
                    <a:pt x="2555587" y="0"/>
                  </a:lnTo>
                  <a:lnTo>
                    <a:pt x="2555587" y="2293778"/>
                  </a:lnTo>
                  <a:lnTo>
                    <a:pt x="0" y="2293778"/>
                  </a:lnTo>
                  <a:lnTo>
                    <a:pt x="0" y="0"/>
                  </a:lnTo>
                  <a:close/>
                </a:path>
              </a:pathLst>
            </a:custGeom>
            <a:ln>
              <a:solidFill>
                <a:srgbClr val="1F3864"/>
              </a:solidFill>
            </a:ln>
          </p:spPr>
          <p:style>
            <a:lnRef idx="2">
              <a:schemeClr val="accent1">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49530" tIns="49530" rIns="49530" bIns="49530" numCol="1" spcCol="1270" anchor="t" anchorCtr="0">
              <a:noAutofit/>
            </a:bodyPr>
            <a:lstStyle/>
            <a:p>
              <a:pPr lvl="0" defTabSz="577850">
                <a:lnSpc>
                  <a:spcPct val="90000"/>
                </a:lnSpc>
                <a:spcAft>
                  <a:spcPct val="35000"/>
                </a:spcAft>
              </a:pPr>
              <a:r>
                <a:rPr lang="en-US" sz="1400" kern="1200" dirty="0">
                  <a:latin typeface="Aptos" panose="020B0004020202020204" pitchFamily="34" charset="0"/>
                </a:rPr>
                <a:t>Following clinical evaluation, suspected communicable diseases of public health concern should be </a:t>
              </a:r>
              <a:r>
                <a:rPr lang="en-US" sz="1400" b="1" kern="1200" dirty="0">
                  <a:latin typeface="Aptos" panose="020B0004020202020204" pitchFamily="34" charset="0"/>
                </a:rPr>
                <a:t>reported to </a:t>
              </a:r>
              <a:r>
                <a:rPr lang="en-US" sz="1400" b="1" dirty="0">
                  <a:latin typeface="Aptos" panose="020B0004020202020204" pitchFamily="34" charset="0"/>
                </a:rPr>
                <a:t>your local health department </a:t>
              </a:r>
              <a:endParaRPr lang="en-US" sz="1400" b="1" kern="1200" dirty="0">
                <a:latin typeface="Aptos" panose="020B0004020202020204" pitchFamily="34" charset="0"/>
              </a:endParaRPr>
            </a:p>
            <a:p>
              <a:pPr lvl="0" algn="l" defTabSz="577850">
                <a:lnSpc>
                  <a:spcPct val="90000"/>
                </a:lnSpc>
                <a:spcBef>
                  <a:spcPct val="0"/>
                </a:spcBef>
                <a:spcAft>
                  <a:spcPct val="35000"/>
                </a:spcAft>
              </a:pPr>
              <a:endParaRPr lang="en-US" sz="1400" dirty="0">
                <a:latin typeface="Aptos" panose="020B0004020202020204" pitchFamily="34" charset="0"/>
              </a:endParaRPr>
            </a:p>
            <a:p>
              <a:pPr lvl="0" algn="l" defTabSz="577850">
                <a:lnSpc>
                  <a:spcPct val="90000"/>
                </a:lnSpc>
                <a:spcBef>
                  <a:spcPct val="0"/>
                </a:spcBef>
                <a:spcAft>
                  <a:spcPct val="35000"/>
                </a:spcAft>
              </a:pPr>
              <a:r>
                <a:rPr lang="en-US" sz="1400" kern="1200" dirty="0">
                  <a:latin typeface="Aptos" panose="020B0004020202020204" pitchFamily="34" charset="0"/>
                </a:rPr>
                <a:t>Maintain a log of all staff contact</a:t>
              </a:r>
            </a:p>
            <a:p>
              <a:pPr lvl="0" algn="l" defTabSz="577850">
                <a:lnSpc>
                  <a:spcPct val="90000"/>
                </a:lnSpc>
                <a:spcBef>
                  <a:spcPct val="0"/>
                </a:spcBef>
                <a:spcAft>
                  <a:spcPct val="35000"/>
                </a:spcAft>
              </a:pPr>
              <a:endParaRPr lang="en-US" sz="1400" dirty="0">
                <a:latin typeface="Aptos" panose="020B0004020202020204" pitchFamily="34" charset="0"/>
              </a:endParaRPr>
            </a:p>
            <a:p>
              <a:pPr defTabSz="577850">
                <a:lnSpc>
                  <a:spcPct val="90000"/>
                </a:lnSpc>
                <a:spcAft>
                  <a:spcPct val="35000"/>
                </a:spcAft>
              </a:pPr>
              <a:r>
                <a:rPr lang="en-US" sz="1400" dirty="0">
                  <a:latin typeface="Aptos" panose="020B0004020202020204" pitchFamily="34" charset="0"/>
                </a:rPr>
                <a:t>Provide appropriate laboratory testing and patient care based on facility protocols and Health Department recommendations.</a:t>
              </a:r>
            </a:p>
          </p:txBody>
        </p:sp>
      </p:grpSp>
    </p:spTree>
    <p:extLst>
      <p:ext uri="{BB962C8B-B14F-4D97-AF65-F5344CB8AC3E}">
        <p14:creationId xmlns:p14="http://schemas.microsoft.com/office/powerpoint/2010/main" val="8181970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5F6615B-CBCA-D4FC-0F37-D021CA039002}"/>
              </a:ext>
            </a:extLst>
          </p:cNvPr>
          <p:cNvSpPr>
            <a:spLocks noGrp="1"/>
          </p:cNvSpPr>
          <p:nvPr>
            <p:ph type="title"/>
          </p:nvPr>
        </p:nvSpPr>
        <p:spPr/>
        <p:txBody>
          <a:bodyPr/>
          <a:lstStyle/>
          <a:p>
            <a:r>
              <a:rPr lang="en-US" b="1"/>
              <a:t>Identify</a:t>
            </a:r>
          </a:p>
        </p:txBody>
      </p:sp>
    </p:spTree>
    <p:extLst>
      <p:ext uri="{BB962C8B-B14F-4D97-AF65-F5344CB8AC3E}">
        <p14:creationId xmlns:p14="http://schemas.microsoft.com/office/powerpoint/2010/main" val="3562122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13DE3-0D01-DED4-E4BB-B4445BCDC759}"/>
              </a:ext>
            </a:extLst>
          </p:cNvPr>
          <p:cNvSpPr>
            <a:spLocks noGrp="1"/>
          </p:cNvSpPr>
          <p:nvPr>
            <p:ph type="title"/>
          </p:nvPr>
        </p:nvSpPr>
        <p:spPr/>
        <p:txBody>
          <a:bodyPr/>
          <a:lstStyle/>
          <a:p>
            <a:r>
              <a:rPr lang="en-US" altLang="en-US" b="1">
                <a:latin typeface="Aptos" panose="020B0004020202020204" pitchFamily="34" charset="0"/>
              </a:rPr>
              <a:t>Identify: </a:t>
            </a:r>
            <a:br>
              <a:rPr lang="en-US" altLang="en-US" b="1">
                <a:latin typeface="Aptos" panose="020B0004020202020204" pitchFamily="34" charset="0"/>
              </a:rPr>
            </a:br>
            <a:r>
              <a:rPr lang="en-US" altLang="en-US" b="1">
                <a:latin typeface="Aptos" panose="020B0004020202020204" pitchFamily="34" charset="0"/>
              </a:rPr>
              <a:t>Initial patient identification</a:t>
            </a:r>
            <a:endParaRPr lang="en-US" b="1"/>
          </a:p>
        </p:txBody>
      </p:sp>
      <p:sp>
        <p:nvSpPr>
          <p:cNvPr id="3" name="Content Placeholder 2">
            <a:extLst>
              <a:ext uri="{FF2B5EF4-FFF2-40B4-BE49-F238E27FC236}">
                <a16:creationId xmlns:a16="http://schemas.microsoft.com/office/drawing/2014/main" id="{5DE028A9-CFC4-3248-94E9-62BF48B8B835}"/>
              </a:ext>
            </a:extLst>
          </p:cNvPr>
          <p:cNvSpPr>
            <a:spLocks noGrp="1"/>
          </p:cNvSpPr>
          <p:nvPr>
            <p:ph idx="1"/>
          </p:nvPr>
        </p:nvSpPr>
        <p:spPr/>
        <p:txBody>
          <a:bodyPr/>
          <a:lstStyle/>
          <a:p>
            <a:pPr marL="514350" indent="-514350">
              <a:buSzPct val="100000"/>
              <a:buFont typeface="+mj-lt"/>
              <a:buAutoNum type="arabicPeriod"/>
            </a:pPr>
            <a:r>
              <a:rPr lang="en-US" altLang="en-US">
                <a:latin typeface="Aptos" panose="020B0004020202020204" pitchFamily="34" charset="0"/>
              </a:rPr>
              <a:t>Review Signs and Symptoms</a:t>
            </a:r>
          </a:p>
          <a:p>
            <a:pPr lvl="2">
              <a:buSzPct val="100000"/>
            </a:pPr>
            <a:r>
              <a:rPr lang="en-US" altLang="en-US" sz="2400" b="1">
                <a:latin typeface="Aptos" panose="020B0004020202020204" pitchFamily="34" charset="0"/>
              </a:rPr>
              <a:t>Fever</a:t>
            </a:r>
            <a:r>
              <a:rPr lang="en-US" altLang="en-US" sz="2400">
                <a:latin typeface="Aptos" panose="020B0004020202020204" pitchFamily="34" charset="0"/>
              </a:rPr>
              <a:t>? </a:t>
            </a:r>
            <a:r>
              <a:rPr lang="en-US" altLang="en-US" sz="2400">
                <a:latin typeface="Aptos" panose="020B0004020202020204" pitchFamily="34" charset="0"/>
                <a:sym typeface="Wingdings" panose="05000000000000000000" pitchFamily="2" charset="2"/>
              </a:rPr>
              <a:t> if yes</a:t>
            </a:r>
            <a:endParaRPr lang="en-US" altLang="en-US" sz="2400">
              <a:latin typeface="Aptos" panose="020B0004020202020204" pitchFamily="34" charset="0"/>
            </a:endParaRPr>
          </a:p>
          <a:p>
            <a:pPr lvl="3"/>
            <a:r>
              <a:rPr lang="en-US" altLang="en-US" sz="2400">
                <a:latin typeface="Aptos" panose="020B0004020202020204" pitchFamily="34" charset="0"/>
              </a:rPr>
              <a:t>Do they have a </a:t>
            </a:r>
            <a:r>
              <a:rPr lang="en-US" altLang="en-US" sz="2400" b="1">
                <a:latin typeface="Aptos" panose="020B0004020202020204" pitchFamily="34" charset="0"/>
              </a:rPr>
              <a:t>rash</a:t>
            </a:r>
            <a:r>
              <a:rPr lang="en-US" altLang="en-US" sz="2400">
                <a:latin typeface="Aptos" panose="020B0004020202020204" pitchFamily="34" charset="0"/>
              </a:rPr>
              <a:t>?</a:t>
            </a:r>
          </a:p>
          <a:p>
            <a:pPr lvl="4"/>
            <a:r>
              <a:rPr lang="en-US" altLang="en-US" sz="2400">
                <a:latin typeface="Aptos" panose="020B0004020202020204" pitchFamily="34" charset="0"/>
              </a:rPr>
              <a:t>Do they have </a:t>
            </a:r>
            <a:r>
              <a:rPr lang="en-US" altLang="en-US" sz="2400" b="1">
                <a:latin typeface="Aptos" panose="020B0004020202020204" pitchFamily="34" charset="0"/>
              </a:rPr>
              <a:t>respiratory symptoms </a:t>
            </a:r>
            <a:r>
              <a:rPr lang="en-US" altLang="en-US" sz="2400">
                <a:latin typeface="Aptos" panose="020B0004020202020204" pitchFamily="34" charset="0"/>
              </a:rPr>
              <a:t>(e.g. cough)? </a:t>
            </a:r>
          </a:p>
          <a:p>
            <a:pPr marL="514350" indent="-514350">
              <a:buSzPct val="100000"/>
              <a:buFont typeface="+mj-lt"/>
              <a:buAutoNum type="arabicPeriod"/>
            </a:pPr>
            <a:r>
              <a:rPr lang="en-US" altLang="en-US">
                <a:latin typeface="Aptos" panose="020B0004020202020204" pitchFamily="34" charset="0"/>
              </a:rPr>
              <a:t>Travel History</a:t>
            </a:r>
          </a:p>
          <a:p>
            <a:pPr lvl="2"/>
            <a:r>
              <a:rPr lang="en-US" altLang="en-US" sz="2400">
                <a:latin typeface="Aptos" panose="020B0004020202020204" pitchFamily="34" charset="0"/>
              </a:rPr>
              <a:t>Personal travel outside country or contact with individual having traveled outside country within the last 3 weeks</a:t>
            </a:r>
          </a:p>
          <a:p>
            <a:endParaRPr lang="en-US"/>
          </a:p>
        </p:txBody>
      </p:sp>
      <p:sp>
        <p:nvSpPr>
          <p:cNvPr id="5" name="TextBox 4">
            <a:extLst>
              <a:ext uri="{FF2B5EF4-FFF2-40B4-BE49-F238E27FC236}">
                <a16:creationId xmlns:a16="http://schemas.microsoft.com/office/drawing/2014/main" id="{9C42AA23-D16A-7437-07A4-0B14312640BC}"/>
              </a:ext>
            </a:extLst>
          </p:cNvPr>
          <p:cNvSpPr txBox="1"/>
          <p:nvPr/>
        </p:nvSpPr>
        <p:spPr>
          <a:xfrm>
            <a:off x="1722120" y="5279206"/>
            <a:ext cx="7543800" cy="707886"/>
          </a:xfrm>
          <a:prstGeom prst="rect">
            <a:avLst/>
          </a:prstGeom>
          <a:solidFill>
            <a:srgbClr val="5E88A2"/>
          </a:solidFill>
          <a:ln w="25400">
            <a:solidFill>
              <a:srgbClr val="1F3864"/>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a:solidFill>
                  <a:schemeClr val="bg1"/>
                </a:solidFill>
                <a:latin typeface="Aptos" panose="020B0004020202020204" pitchFamily="34" charset="0"/>
              </a:rPr>
              <a:t>FIND OUT: What is your organization’s process for updating staff on current outbreaks, travel advisories or emerging infections</a:t>
            </a:r>
            <a:r>
              <a:rPr lang="en-US" sz="2000">
                <a:solidFill>
                  <a:schemeClr val="bg1"/>
                </a:solidFill>
                <a:latin typeface="Aptos" panose="020B0004020202020204" pitchFamily="34" charset="0"/>
              </a:rPr>
              <a:t>? </a:t>
            </a:r>
          </a:p>
        </p:txBody>
      </p:sp>
    </p:spTree>
    <p:extLst>
      <p:ext uri="{BB962C8B-B14F-4D97-AF65-F5344CB8AC3E}">
        <p14:creationId xmlns:p14="http://schemas.microsoft.com/office/powerpoint/2010/main" val="117467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0AA3F-89AB-5895-885F-B6B7E77605FF}"/>
              </a:ext>
            </a:extLst>
          </p:cNvPr>
          <p:cNvSpPr>
            <a:spLocks noGrp="1"/>
          </p:cNvSpPr>
          <p:nvPr>
            <p:ph type="title"/>
          </p:nvPr>
        </p:nvSpPr>
        <p:spPr/>
        <p:txBody>
          <a:bodyPr/>
          <a:lstStyle/>
          <a:p>
            <a:r>
              <a:rPr lang="en-US" b="1">
                <a:latin typeface="Aptos" panose="020B0004020202020204" pitchFamily="34" charset="0"/>
              </a:rPr>
              <a:t>Identify: </a:t>
            </a:r>
            <a:br>
              <a:rPr lang="en-US" b="1">
                <a:latin typeface="Aptos" panose="020B0004020202020204" pitchFamily="34" charset="0"/>
              </a:rPr>
            </a:br>
            <a:r>
              <a:rPr lang="en-US" b="1">
                <a:latin typeface="Aptos" panose="020B0004020202020204" pitchFamily="34" charset="0"/>
              </a:rPr>
              <a:t>Signs and Symptoms</a:t>
            </a:r>
            <a:endParaRPr lang="en-US" b="1"/>
          </a:p>
        </p:txBody>
      </p:sp>
      <p:sp>
        <p:nvSpPr>
          <p:cNvPr id="3" name="Content Placeholder 2">
            <a:extLst>
              <a:ext uri="{FF2B5EF4-FFF2-40B4-BE49-F238E27FC236}">
                <a16:creationId xmlns:a16="http://schemas.microsoft.com/office/drawing/2014/main" id="{ADB4A607-CCCA-9A52-9E73-607E2A852605}"/>
              </a:ext>
            </a:extLst>
          </p:cNvPr>
          <p:cNvSpPr>
            <a:spLocks noGrp="1"/>
          </p:cNvSpPr>
          <p:nvPr>
            <p:ph idx="1"/>
          </p:nvPr>
        </p:nvSpPr>
        <p:spPr/>
        <p:txBody>
          <a:bodyPr/>
          <a:lstStyle/>
          <a:p>
            <a:r>
              <a:rPr lang="en-US">
                <a:latin typeface="Aptos" panose="020B0004020202020204" pitchFamily="34" charset="0"/>
              </a:rPr>
              <a:t>Triage and screening staff should always screen for symptoms of a potential communicable disease of public health concern:</a:t>
            </a:r>
          </a:p>
          <a:p>
            <a:pPr lvl="2"/>
            <a:r>
              <a:rPr lang="en-US" sz="2400">
                <a:latin typeface="Aptos" panose="020B0004020202020204" pitchFamily="34" charset="0"/>
              </a:rPr>
              <a:t>Recent </a:t>
            </a:r>
            <a:r>
              <a:rPr lang="en-US" sz="2400" b="1">
                <a:latin typeface="Aptos" panose="020B0004020202020204" pitchFamily="34" charset="0"/>
              </a:rPr>
              <a:t>fever </a:t>
            </a:r>
            <a:r>
              <a:rPr lang="en-US" sz="2400">
                <a:latin typeface="Aptos" panose="020B0004020202020204" pitchFamily="34" charset="0"/>
              </a:rPr>
              <a:t>(on presentation or self report) </a:t>
            </a:r>
            <a:r>
              <a:rPr lang="en-US" sz="2400" i="1">
                <a:latin typeface="Aptos" panose="020B0004020202020204" pitchFamily="34" charset="0"/>
              </a:rPr>
              <a:t>and </a:t>
            </a:r>
          </a:p>
          <a:p>
            <a:pPr lvl="2"/>
            <a:r>
              <a:rPr lang="en-US" sz="2400">
                <a:latin typeface="Aptos" panose="020B0004020202020204" pitchFamily="34" charset="0"/>
              </a:rPr>
              <a:t>New </a:t>
            </a:r>
            <a:r>
              <a:rPr lang="en-US" sz="2400" b="1">
                <a:latin typeface="Aptos" panose="020B0004020202020204" pitchFamily="34" charset="0"/>
              </a:rPr>
              <a:t>cough</a:t>
            </a:r>
            <a:r>
              <a:rPr lang="en-US" sz="2400">
                <a:latin typeface="Aptos" panose="020B0004020202020204" pitchFamily="34" charset="0"/>
              </a:rPr>
              <a:t>, other </a:t>
            </a:r>
            <a:r>
              <a:rPr lang="en-US" sz="2400" b="1">
                <a:latin typeface="Aptos" panose="020B0004020202020204" pitchFamily="34" charset="0"/>
              </a:rPr>
              <a:t>respiratory symptoms </a:t>
            </a:r>
            <a:r>
              <a:rPr lang="en-US" sz="2400">
                <a:latin typeface="Aptos" panose="020B0004020202020204" pitchFamily="34" charset="0"/>
              </a:rPr>
              <a:t>(e.g. shortness of breath, trouble breathing) </a:t>
            </a:r>
            <a:r>
              <a:rPr lang="en-US" sz="2400" i="1">
                <a:latin typeface="Aptos" panose="020B0004020202020204" pitchFamily="34" charset="0"/>
              </a:rPr>
              <a:t>and/or </a:t>
            </a:r>
          </a:p>
          <a:p>
            <a:pPr lvl="2"/>
            <a:r>
              <a:rPr lang="en-US" sz="2400" b="1">
                <a:latin typeface="Aptos" panose="020B0004020202020204" pitchFamily="34" charset="0"/>
              </a:rPr>
              <a:t>Rash</a:t>
            </a:r>
            <a:r>
              <a:rPr lang="en-US" sz="2400">
                <a:latin typeface="Aptos" panose="020B0004020202020204" pitchFamily="34" charset="0"/>
              </a:rPr>
              <a:t> or skin lesions</a:t>
            </a:r>
          </a:p>
          <a:p>
            <a:endParaRPr lang="en-US"/>
          </a:p>
        </p:txBody>
      </p:sp>
      <p:pic>
        <p:nvPicPr>
          <p:cNvPr id="5" name="Picture 4" descr="Three grayscale emoji-style faces show illness symptoms: a sick face with a thermometer and ice pack, a sneezing face with eyes closed, and a face with a rash and wavy mouth. A thin red line connects the faces, suggesting progression or linkage between symptoms.">
            <a:extLst>
              <a:ext uri="{FF2B5EF4-FFF2-40B4-BE49-F238E27FC236}">
                <a16:creationId xmlns:a16="http://schemas.microsoft.com/office/drawing/2014/main" id="{AAF704B3-38D4-1D83-9E38-64ACE2091E6A}"/>
              </a:ext>
            </a:extLst>
          </p:cNvPr>
          <p:cNvPicPr>
            <a:picLocks noChangeAspect="1"/>
          </p:cNvPicPr>
          <p:nvPr/>
        </p:nvPicPr>
        <p:blipFill>
          <a:blip r:embed="rId3"/>
          <a:stretch>
            <a:fillRect/>
          </a:stretch>
        </p:blipFill>
        <p:spPr>
          <a:xfrm>
            <a:off x="773430" y="4908932"/>
            <a:ext cx="3431502" cy="1343149"/>
          </a:xfrm>
          <a:prstGeom prst="rect">
            <a:avLst/>
          </a:prstGeom>
        </p:spPr>
      </p:pic>
      <p:sp>
        <p:nvSpPr>
          <p:cNvPr id="7" name="TextBox 6">
            <a:extLst>
              <a:ext uri="{FF2B5EF4-FFF2-40B4-BE49-F238E27FC236}">
                <a16:creationId xmlns:a16="http://schemas.microsoft.com/office/drawing/2014/main" id="{7EF75F4C-159C-C837-D471-114E49552C2B}"/>
              </a:ext>
            </a:extLst>
          </p:cNvPr>
          <p:cNvSpPr txBox="1"/>
          <p:nvPr/>
        </p:nvSpPr>
        <p:spPr>
          <a:xfrm>
            <a:off x="5563517" y="4908932"/>
            <a:ext cx="3837363" cy="1015663"/>
          </a:xfrm>
          <a:prstGeom prst="rect">
            <a:avLst/>
          </a:prstGeom>
          <a:solidFill>
            <a:srgbClr val="5E88A2"/>
          </a:solidFill>
          <a:ln w="25400">
            <a:solidFill>
              <a:srgbClr val="1F3864"/>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a:solidFill>
                  <a:schemeClr val="bg1"/>
                </a:solidFill>
              </a:rPr>
              <a:t>FIND OUT: Who screens patients for communicable disease symptoms at your facility? </a:t>
            </a:r>
          </a:p>
        </p:txBody>
      </p:sp>
    </p:spTree>
    <p:extLst>
      <p:ext uri="{BB962C8B-B14F-4D97-AF65-F5344CB8AC3E}">
        <p14:creationId xmlns:p14="http://schemas.microsoft.com/office/powerpoint/2010/main" val="1389899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3019B-1BBA-F878-AA5E-5758124F2BFA}"/>
              </a:ext>
              <a:ext uri="{C183D7F6-B498-43B3-948B-1728B52AA6E4}">
                <adec:decorative xmlns:adec="http://schemas.microsoft.com/office/drawing/2017/decorative" val="0"/>
              </a:ext>
            </a:extLst>
          </p:cNvPr>
          <p:cNvSpPr>
            <a:spLocks noGrp="1"/>
          </p:cNvSpPr>
          <p:nvPr>
            <p:ph type="title"/>
          </p:nvPr>
        </p:nvSpPr>
        <p:spPr/>
        <p:txBody>
          <a:bodyPr/>
          <a:lstStyle/>
          <a:p>
            <a:r>
              <a:rPr lang="en-US" b="1">
                <a:latin typeface="Aptos" panose="020B0004020202020204" pitchFamily="34" charset="0"/>
              </a:rPr>
              <a:t>Identify: </a:t>
            </a:r>
            <a:br>
              <a:rPr lang="en-US" b="1">
                <a:latin typeface="Aptos" panose="020B0004020202020204" pitchFamily="34" charset="0"/>
              </a:rPr>
            </a:br>
            <a:r>
              <a:rPr lang="en-US" b="1">
                <a:latin typeface="Aptos" panose="020B0004020202020204" pitchFamily="34" charset="0"/>
              </a:rPr>
              <a:t>Travel History</a:t>
            </a:r>
            <a:endParaRPr lang="en-US" b="1"/>
          </a:p>
        </p:txBody>
      </p:sp>
      <p:pic>
        <p:nvPicPr>
          <p:cNvPr id="5" name="Picture 4">
            <a:extLst>
              <a:ext uri="{FF2B5EF4-FFF2-40B4-BE49-F238E27FC236}">
                <a16:creationId xmlns:a16="http://schemas.microsoft.com/office/drawing/2014/main" id="{10799380-3297-2D13-CBB8-FB7336FC155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00600" y="381000"/>
            <a:ext cx="1453444" cy="1234754"/>
          </a:xfrm>
          <a:prstGeom prst="rect">
            <a:avLst/>
          </a:prstGeom>
        </p:spPr>
      </p:pic>
      <p:sp>
        <p:nvSpPr>
          <p:cNvPr id="3" name="Content Placeholder 2">
            <a:extLst>
              <a:ext uri="{FF2B5EF4-FFF2-40B4-BE49-F238E27FC236}">
                <a16:creationId xmlns:a16="http://schemas.microsoft.com/office/drawing/2014/main" id="{B5A3B399-C980-377A-2F6B-CDA02D9ED9CE}"/>
              </a:ext>
              <a:ext uri="{C183D7F6-B498-43B3-948B-1728B52AA6E4}">
                <adec:decorative xmlns:adec="http://schemas.microsoft.com/office/drawing/2017/decorative" val="0"/>
              </a:ext>
            </a:extLst>
          </p:cNvPr>
          <p:cNvSpPr>
            <a:spLocks noGrp="1"/>
          </p:cNvSpPr>
          <p:nvPr>
            <p:ph idx="1"/>
          </p:nvPr>
        </p:nvSpPr>
        <p:spPr/>
        <p:txBody>
          <a:bodyPr/>
          <a:lstStyle/>
          <a:p>
            <a:r>
              <a:rPr lang="en-US">
                <a:latin typeface="Aptos" panose="020B0004020202020204" pitchFamily="34" charset="0"/>
              </a:rPr>
              <a:t>Facilities should post visible signage in multiple languages instructing patients with fever/respiratory symptoms/rash to report to registration/triage and report symptoms</a:t>
            </a:r>
          </a:p>
          <a:p>
            <a:r>
              <a:rPr lang="en-US">
                <a:latin typeface="Aptos" panose="020B0004020202020204" pitchFamily="34" charset="0"/>
              </a:rPr>
              <a:t>Signage should use simple messages to direct patients with these symptoms who have traveled out of the United States in the past 3 weeks to report to registration/triage</a:t>
            </a:r>
          </a:p>
          <a:p>
            <a:endParaRPr lang="en-US"/>
          </a:p>
        </p:txBody>
      </p:sp>
      <p:sp>
        <p:nvSpPr>
          <p:cNvPr id="7" name="TextBox 6">
            <a:extLst>
              <a:ext uri="{FF2B5EF4-FFF2-40B4-BE49-F238E27FC236}">
                <a16:creationId xmlns:a16="http://schemas.microsoft.com/office/drawing/2014/main" id="{A7FE95D9-AAC7-AFDC-DA11-C68AB4AF9BF3}"/>
              </a:ext>
              <a:ext uri="{C183D7F6-B498-43B3-948B-1728B52AA6E4}">
                <adec:decorative xmlns:adec="http://schemas.microsoft.com/office/drawing/2017/decorative" val="0"/>
              </a:ext>
            </a:extLst>
          </p:cNvPr>
          <p:cNvSpPr txBox="1"/>
          <p:nvPr/>
        </p:nvSpPr>
        <p:spPr>
          <a:xfrm>
            <a:off x="4343400" y="5141962"/>
            <a:ext cx="2775857" cy="1015663"/>
          </a:xfrm>
          <a:prstGeom prst="rect">
            <a:avLst/>
          </a:prstGeom>
          <a:solidFill>
            <a:srgbClr val="5E88A2"/>
          </a:solidFill>
          <a:ln w="25400">
            <a:solidFill>
              <a:srgbClr val="1F3864"/>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a:solidFill>
                  <a:schemeClr val="bg1"/>
                </a:solidFill>
                <a:latin typeface="Aptos" panose="020B0004020202020204" pitchFamily="34" charset="0"/>
              </a:rPr>
              <a:t>FIND OUT: Where are signs posted at your facility?</a:t>
            </a:r>
          </a:p>
        </p:txBody>
      </p:sp>
    </p:spTree>
    <p:extLst>
      <p:ext uri="{BB962C8B-B14F-4D97-AF65-F5344CB8AC3E}">
        <p14:creationId xmlns:p14="http://schemas.microsoft.com/office/powerpoint/2010/main" val="1217648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0AD1B-2C9B-EAF9-C25E-6AD1F1F081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669A1D-A3DA-F251-1EBA-E26FF3650C64}"/>
              </a:ext>
              <a:ext uri="{C183D7F6-B498-43B3-948B-1728B52AA6E4}">
                <adec:decorative xmlns:adec="http://schemas.microsoft.com/office/drawing/2017/decorative" val="0"/>
              </a:ext>
            </a:extLst>
          </p:cNvPr>
          <p:cNvSpPr>
            <a:spLocks noGrp="1"/>
          </p:cNvSpPr>
          <p:nvPr>
            <p:ph type="title"/>
          </p:nvPr>
        </p:nvSpPr>
        <p:spPr/>
        <p:txBody>
          <a:bodyPr>
            <a:normAutofit fontScale="90000"/>
          </a:bodyPr>
          <a:lstStyle/>
          <a:p>
            <a:r>
              <a:rPr lang="en-US" b="1" dirty="0">
                <a:latin typeface="Aptos" panose="020B0004020202020204" pitchFamily="34" charset="0"/>
              </a:rPr>
              <a:t>Identify: </a:t>
            </a:r>
            <a:br>
              <a:rPr lang="en-US" b="1" dirty="0">
                <a:latin typeface="Aptos" panose="020B0004020202020204" pitchFamily="34" charset="0"/>
              </a:rPr>
            </a:br>
            <a:r>
              <a:rPr lang="en-US" b="1" dirty="0">
                <a:latin typeface="Aptos" panose="020B0004020202020204" pitchFamily="34" charset="0"/>
              </a:rPr>
              <a:t>Travel History </a:t>
            </a:r>
            <a:br>
              <a:rPr lang="en-US" b="1" dirty="0">
                <a:latin typeface="Aptos" panose="020B0004020202020204" pitchFamily="34" charset="0"/>
              </a:rPr>
            </a:br>
            <a:r>
              <a:rPr lang="en-US" b="1" dirty="0">
                <a:latin typeface="Aptos" panose="020B0004020202020204" pitchFamily="34" charset="0"/>
              </a:rPr>
              <a:t>Continued</a:t>
            </a:r>
            <a:endParaRPr lang="en-US" b="1" dirty="0"/>
          </a:p>
        </p:txBody>
      </p:sp>
      <p:pic>
        <p:nvPicPr>
          <p:cNvPr id="5" name="Picture 4">
            <a:extLst>
              <a:ext uri="{FF2B5EF4-FFF2-40B4-BE49-F238E27FC236}">
                <a16:creationId xmlns:a16="http://schemas.microsoft.com/office/drawing/2014/main" id="{6A2A868C-8671-0D7D-1F5C-0D7E0D5A8DF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800600" y="381000"/>
            <a:ext cx="1453444" cy="1234754"/>
          </a:xfrm>
          <a:prstGeom prst="rect">
            <a:avLst/>
          </a:prstGeom>
        </p:spPr>
      </p:pic>
      <p:sp>
        <p:nvSpPr>
          <p:cNvPr id="3" name="Content Placeholder 2">
            <a:extLst>
              <a:ext uri="{FF2B5EF4-FFF2-40B4-BE49-F238E27FC236}">
                <a16:creationId xmlns:a16="http://schemas.microsoft.com/office/drawing/2014/main" id="{53422A13-7EA0-7AD5-8F87-39037AE33069}"/>
              </a:ext>
              <a:ext uri="{C183D7F6-B498-43B3-948B-1728B52AA6E4}">
                <adec:decorative xmlns:adec="http://schemas.microsoft.com/office/drawing/2017/decorative" val="0"/>
              </a:ext>
            </a:extLst>
          </p:cNvPr>
          <p:cNvSpPr>
            <a:spLocks noGrp="1"/>
          </p:cNvSpPr>
          <p:nvPr>
            <p:ph idx="1"/>
          </p:nvPr>
        </p:nvSpPr>
        <p:spPr/>
        <p:txBody>
          <a:bodyPr/>
          <a:lstStyle/>
          <a:p>
            <a:r>
              <a:rPr lang="en-US">
                <a:latin typeface="Aptos" panose="020B0004020202020204" pitchFamily="34" charset="0"/>
              </a:rPr>
              <a:t>The following question should be asked of all patients with fever at initial screening:</a:t>
            </a:r>
          </a:p>
          <a:p>
            <a:pPr marL="384048" lvl="2" indent="0">
              <a:buNone/>
            </a:pPr>
            <a:r>
              <a:rPr lang="en-US" sz="2800">
                <a:solidFill>
                  <a:srgbClr val="C00000"/>
                </a:solidFill>
                <a:latin typeface="Aptos" panose="020B0004020202020204" pitchFamily="34" charset="0"/>
              </a:rPr>
              <a:t>“In the past three weeks have you traveled outside the United States or had close contact with someone who traveled outside the United States”</a:t>
            </a:r>
          </a:p>
          <a:p>
            <a:endParaRPr lang="en-US"/>
          </a:p>
        </p:txBody>
      </p:sp>
      <p:sp>
        <p:nvSpPr>
          <p:cNvPr id="7" name="TextBox 6">
            <a:extLst>
              <a:ext uri="{FF2B5EF4-FFF2-40B4-BE49-F238E27FC236}">
                <a16:creationId xmlns:a16="http://schemas.microsoft.com/office/drawing/2014/main" id="{E857FF4D-4344-DCE4-2CDD-86D9E1ED5857}"/>
              </a:ext>
              <a:ext uri="{C183D7F6-B498-43B3-948B-1728B52AA6E4}">
                <adec:decorative xmlns:adec="http://schemas.microsoft.com/office/drawing/2017/decorative" val="0"/>
              </a:ext>
            </a:extLst>
          </p:cNvPr>
          <p:cNvSpPr txBox="1"/>
          <p:nvPr/>
        </p:nvSpPr>
        <p:spPr>
          <a:xfrm>
            <a:off x="4343400" y="5141963"/>
            <a:ext cx="3555694" cy="1027484"/>
          </a:xfrm>
          <a:prstGeom prst="rect">
            <a:avLst/>
          </a:prstGeom>
          <a:solidFill>
            <a:srgbClr val="5E88A2"/>
          </a:solidFill>
          <a:ln w="25400">
            <a:solidFill>
              <a:srgbClr val="1F3864"/>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a:solidFill>
                  <a:schemeClr val="bg1"/>
                </a:solidFill>
                <a:latin typeface="Aptos" panose="020B0004020202020204" pitchFamily="34" charset="0"/>
              </a:rPr>
              <a:t>FIND OUT: Who is responsible for asking this question at your facility? </a:t>
            </a:r>
          </a:p>
        </p:txBody>
      </p:sp>
    </p:spTree>
    <p:extLst>
      <p:ext uri="{BB962C8B-B14F-4D97-AF65-F5344CB8AC3E}">
        <p14:creationId xmlns:p14="http://schemas.microsoft.com/office/powerpoint/2010/main" val="1082076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8DD3D-22F2-0E2C-1F91-4F50E484369F}"/>
              </a:ext>
            </a:extLst>
          </p:cNvPr>
          <p:cNvSpPr>
            <a:spLocks noGrp="1"/>
          </p:cNvSpPr>
          <p:nvPr>
            <p:ph type="title"/>
          </p:nvPr>
        </p:nvSpPr>
        <p:spPr/>
        <p:txBody>
          <a:bodyPr/>
          <a:lstStyle/>
          <a:p>
            <a:r>
              <a:rPr lang="en-US" b="1">
                <a:latin typeface="Aptos" panose="020B0004020202020204" pitchFamily="34" charset="0"/>
              </a:rPr>
              <a:t>Identify: </a:t>
            </a:r>
            <a:br>
              <a:rPr lang="en-US" b="1">
                <a:latin typeface="Aptos" panose="020B0004020202020204" pitchFamily="34" charset="0"/>
              </a:rPr>
            </a:br>
            <a:r>
              <a:rPr lang="en-US" b="1">
                <a:latin typeface="Aptos" panose="020B0004020202020204" pitchFamily="34" charset="0"/>
              </a:rPr>
              <a:t>Risk Factors</a:t>
            </a:r>
            <a:endParaRPr lang="en-US" b="1"/>
          </a:p>
        </p:txBody>
      </p:sp>
      <p:sp>
        <p:nvSpPr>
          <p:cNvPr id="3" name="Content Placeholder 2">
            <a:extLst>
              <a:ext uri="{FF2B5EF4-FFF2-40B4-BE49-F238E27FC236}">
                <a16:creationId xmlns:a16="http://schemas.microsoft.com/office/drawing/2014/main" id="{53BF178B-4A57-69CD-CC57-64ADD806E205}"/>
              </a:ext>
            </a:extLst>
          </p:cNvPr>
          <p:cNvSpPr>
            <a:spLocks noGrp="1"/>
          </p:cNvSpPr>
          <p:nvPr>
            <p:ph idx="1"/>
          </p:nvPr>
        </p:nvSpPr>
        <p:spPr/>
        <p:txBody>
          <a:bodyPr/>
          <a:lstStyle/>
          <a:p>
            <a:pPr marL="0" indent="0">
              <a:buNone/>
            </a:pPr>
            <a:r>
              <a:rPr lang="en-US" sz="3200" b="1">
                <a:latin typeface="Aptos" panose="020B0004020202020204" pitchFamily="34" charset="0"/>
              </a:rPr>
              <a:t>Other risk factors to consider</a:t>
            </a:r>
          </a:p>
          <a:p>
            <a:pPr lvl="1"/>
            <a:r>
              <a:rPr lang="en-US" sz="2800">
                <a:latin typeface="Aptos" panose="020B0004020202020204" pitchFamily="34" charset="0"/>
              </a:rPr>
              <a:t>Healthcare exposures</a:t>
            </a:r>
          </a:p>
          <a:p>
            <a:pPr lvl="1"/>
            <a:r>
              <a:rPr lang="en-US" sz="2800">
                <a:latin typeface="Aptos" panose="020B0004020202020204" pitchFamily="34" charset="0"/>
              </a:rPr>
              <a:t>In an area with a current outbreak (international or domestic)</a:t>
            </a:r>
          </a:p>
          <a:p>
            <a:pPr lvl="1"/>
            <a:r>
              <a:rPr lang="en-US" sz="2800">
                <a:latin typeface="Aptos" panose="020B0004020202020204" pitchFamily="34" charset="0"/>
              </a:rPr>
              <a:t>Exposure to other people with similar symptoms</a:t>
            </a:r>
          </a:p>
          <a:p>
            <a:pPr lvl="1"/>
            <a:r>
              <a:rPr lang="en-US" sz="2800">
                <a:latin typeface="Aptos" panose="020B0004020202020204" pitchFamily="34" charset="0"/>
              </a:rPr>
              <a:t>Close contact with wild or domesticated animals, or livestock such as cattle or poultry, including any with signs of illness </a:t>
            </a:r>
          </a:p>
          <a:p>
            <a:endParaRPr lang="en-US"/>
          </a:p>
        </p:txBody>
      </p:sp>
      <p:sp>
        <p:nvSpPr>
          <p:cNvPr id="5" name="TextBox 4">
            <a:extLst>
              <a:ext uri="{FF2B5EF4-FFF2-40B4-BE49-F238E27FC236}">
                <a16:creationId xmlns:a16="http://schemas.microsoft.com/office/drawing/2014/main" id="{D20D82EA-EA08-1F4F-0231-A8508C43CF4E}"/>
              </a:ext>
            </a:extLst>
          </p:cNvPr>
          <p:cNvSpPr txBox="1"/>
          <p:nvPr/>
        </p:nvSpPr>
        <p:spPr>
          <a:xfrm>
            <a:off x="2159508" y="5073505"/>
            <a:ext cx="7057644" cy="1015663"/>
          </a:xfrm>
          <a:prstGeom prst="rect">
            <a:avLst/>
          </a:prstGeom>
          <a:solidFill>
            <a:srgbClr val="5E88A2"/>
          </a:solidFill>
          <a:ln w="25400">
            <a:solidFill>
              <a:srgbClr val="1F3864"/>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a:solidFill>
                  <a:schemeClr val="bg1"/>
                </a:solidFill>
                <a:latin typeface="Aptos" panose="020B0004020202020204" pitchFamily="34" charset="0"/>
              </a:rPr>
              <a:t>BE AWARE: Maintain awareness of current significant outbreaks through </a:t>
            </a:r>
            <a:r>
              <a:rPr lang="en-US" sz="2000" b="1">
                <a:solidFill>
                  <a:schemeClr val="bg1"/>
                </a:solidFill>
                <a:hlinkClick r:id="rId3">
                  <a:extLst>
                    <a:ext uri="{A12FA001-AC4F-418D-AE19-62706E023703}">
                      <ahyp:hlinkClr xmlns:ahyp="http://schemas.microsoft.com/office/drawing/2018/hyperlinkcolor" val="tx"/>
                    </a:ext>
                  </a:extLst>
                </a:hlinkClick>
              </a:rPr>
              <a:t>New York State (NYS) Department of Health</a:t>
            </a:r>
            <a:r>
              <a:rPr lang="en-US" sz="2000" b="1">
                <a:solidFill>
                  <a:schemeClr val="bg1"/>
                </a:solidFill>
                <a:latin typeface="Aptos" panose="020B0004020202020204" pitchFamily="34" charset="0"/>
              </a:rPr>
              <a:t> and the Centers for Disease Control and Prevention*</a:t>
            </a:r>
          </a:p>
        </p:txBody>
      </p:sp>
      <p:sp>
        <p:nvSpPr>
          <p:cNvPr id="7" name="TextBox 6">
            <a:extLst>
              <a:ext uri="{FF2B5EF4-FFF2-40B4-BE49-F238E27FC236}">
                <a16:creationId xmlns:a16="http://schemas.microsoft.com/office/drawing/2014/main" id="{6504D75D-39AB-C3D8-F2A7-31729FC11A58}"/>
              </a:ext>
            </a:extLst>
          </p:cNvPr>
          <p:cNvSpPr txBox="1"/>
          <p:nvPr/>
        </p:nvSpPr>
        <p:spPr>
          <a:xfrm>
            <a:off x="381000" y="6473071"/>
            <a:ext cx="4800600" cy="338554"/>
          </a:xfrm>
          <a:prstGeom prst="rect">
            <a:avLst/>
          </a:prstGeom>
          <a:noFill/>
        </p:spPr>
        <p:txBody>
          <a:bodyPr wrap="square" rtlCol="0">
            <a:spAutoFit/>
          </a:bodyPr>
          <a:lstStyle/>
          <a:p>
            <a:r>
              <a:rPr lang="en-US" sz="1600">
                <a:latin typeface="Aptos" panose="020B0004020202020204" pitchFamily="34" charset="0"/>
              </a:rPr>
              <a:t>*see resources at the end of presentation </a:t>
            </a:r>
          </a:p>
        </p:txBody>
      </p:sp>
    </p:spTree>
    <p:extLst>
      <p:ext uri="{BB962C8B-B14F-4D97-AF65-F5344CB8AC3E}">
        <p14:creationId xmlns:p14="http://schemas.microsoft.com/office/powerpoint/2010/main" val="29342052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96E15-C6BD-2DB0-9C06-C8DA8C88FBCE}"/>
              </a:ext>
            </a:extLst>
          </p:cNvPr>
          <p:cNvSpPr>
            <a:spLocks noGrp="1"/>
          </p:cNvSpPr>
          <p:nvPr>
            <p:ph type="title"/>
          </p:nvPr>
        </p:nvSpPr>
        <p:spPr/>
        <p:txBody>
          <a:bodyPr/>
          <a:lstStyle/>
          <a:p>
            <a:r>
              <a:rPr lang="en-US" b="1">
                <a:latin typeface="Aptos" panose="020B0004020202020204" pitchFamily="34" charset="0"/>
              </a:rPr>
              <a:t>Identify: </a:t>
            </a:r>
            <a:br>
              <a:rPr lang="en-US" b="1">
                <a:latin typeface="Aptos" panose="020B0004020202020204" pitchFamily="34" charset="0"/>
              </a:rPr>
            </a:br>
            <a:r>
              <a:rPr lang="en-US" b="1">
                <a:latin typeface="Aptos" panose="020B0004020202020204" pitchFamily="34" charset="0"/>
              </a:rPr>
              <a:t>Summary</a:t>
            </a:r>
            <a:endParaRPr lang="en-US" b="1"/>
          </a:p>
        </p:txBody>
      </p:sp>
      <p:sp>
        <p:nvSpPr>
          <p:cNvPr id="3" name="Content Placeholder 2">
            <a:extLst>
              <a:ext uri="{FF2B5EF4-FFF2-40B4-BE49-F238E27FC236}">
                <a16:creationId xmlns:a16="http://schemas.microsoft.com/office/drawing/2014/main" id="{C5F715B2-5E58-18BF-1FBF-1E7546F75B56}"/>
              </a:ext>
            </a:extLst>
          </p:cNvPr>
          <p:cNvSpPr>
            <a:spLocks noGrp="1"/>
          </p:cNvSpPr>
          <p:nvPr>
            <p:ph idx="1"/>
          </p:nvPr>
        </p:nvSpPr>
        <p:spPr>
          <a:xfrm>
            <a:off x="838200" y="1843821"/>
            <a:ext cx="10515600" cy="4026530"/>
          </a:xfrm>
        </p:spPr>
        <p:txBody>
          <a:bodyPr>
            <a:normAutofit lnSpcReduction="10000"/>
          </a:bodyPr>
          <a:lstStyle/>
          <a:p>
            <a:pPr marL="0" indent="0">
              <a:buNone/>
            </a:pPr>
            <a:r>
              <a:rPr lang="en-US" sz="3000" b="1">
                <a:latin typeface="Aptos" panose="020B0004020202020204" pitchFamily="34" charset="0"/>
              </a:rPr>
              <a:t>Positive screening criteria include:</a:t>
            </a:r>
          </a:p>
          <a:p>
            <a:pPr lvl="1"/>
            <a:r>
              <a:rPr lang="en-US" sz="2600" b="1">
                <a:latin typeface="Aptos" panose="020B0004020202020204" pitchFamily="34" charset="0"/>
              </a:rPr>
              <a:t>Fever + rash</a:t>
            </a:r>
          </a:p>
          <a:p>
            <a:pPr marL="384048" lvl="2" indent="0">
              <a:buNone/>
            </a:pPr>
            <a:r>
              <a:rPr lang="en-US">
                <a:latin typeface="Aptos" panose="020B0004020202020204" pitchFamily="34" charset="0"/>
              </a:rPr>
              <a:t>	OR</a:t>
            </a:r>
          </a:p>
          <a:p>
            <a:pPr lvl="1"/>
            <a:r>
              <a:rPr lang="en-US" sz="2600" b="1">
                <a:latin typeface="Aptos" panose="020B0004020202020204" pitchFamily="34" charset="0"/>
              </a:rPr>
              <a:t>Fever + travel to an outbreak area</a:t>
            </a:r>
          </a:p>
          <a:p>
            <a:pPr marL="384048" lvl="2" indent="0">
              <a:buNone/>
            </a:pPr>
            <a:r>
              <a:rPr lang="en-US">
                <a:latin typeface="Aptos" panose="020B0004020202020204" pitchFamily="34" charset="0"/>
              </a:rPr>
              <a:t>	OR</a:t>
            </a:r>
          </a:p>
          <a:p>
            <a:pPr lvl="1"/>
            <a:r>
              <a:rPr lang="en-US" b="1">
                <a:latin typeface="Aptos" panose="020B0004020202020204" pitchFamily="34" charset="0"/>
              </a:rPr>
              <a:t>Fever + respiratory symptoms</a:t>
            </a:r>
            <a:r>
              <a:rPr lang="en-US">
                <a:latin typeface="Aptos" panose="020B0004020202020204" pitchFamily="34" charset="0"/>
              </a:rPr>
              <a:t> (no rash) </a:t>
            </a:r>
            <a:r>
              <a:rPr lang="en-US" u="sng">
                <a:latin typeface="Aptos" panose="020B0004020202020204" pitchFamily="34" charset="0"/>
              </a:rPr>
              <a:t>plus</a:t>
            </a:r>
          </a:p>
          <a:p>
            <a:pPr lvl="3"/>
            <a:r>
              <a:rPr lang="en-US" sz="2400">
                <a:latin typeface="Aptos" panose="020B0004020202020204" pitchFamily="34" charset="0"/>
              </a:rPr>
              <a:t>International travel to an outbreak area </a:t>
            </a:r>
            <a:r>
              <a:rPr lang="en-US" sz="2400" u="sng">
                <a:latin typeface="Aptos" panose="020B0004020202020204" pitchFamily="34" charset="0"/>
              </a:rPr>
              <a:t>or</a:t>
            </a:r>
          </a:p>
          <a:p>
            <a:pPr lvl="3"/>
            <a:r>
              <a:rPr lang="en-US" sz="2400">
                <a:latin typeface="Aptos" panose="020B0004020202020204" pitchFamily="34" charset="0"/>
              </a:rPr>
              <a:t>Close contact with a person with febrile respiratory illness + travel </a:t>
            </a:r>
            <a:r>
              <a:rPr lang="en-US" sz="2400" u="sng">
                <a:latin typeface="Aptos" panose="020B0004020202020204" pitchFamily="34" charset="0"/>
              </a:rPr>
              <a:t>or</a:t>
            </a:r>
          </a:p>
          <a:p>
            <a:pPr lvl="3"/>
            <a:r>
              <a:rPr lang="en-US" sz="2400">
                <a:latin typeface="Aptos" panose="020B0004020202020204" pitchFamily="34" charset="0"/>
              </a:rPr>
              <a:t>Healthcare related exposures </a:t>
            </a:r>
            <a:r>
              <a:rPr lang="en-US" sz="2400" u="sng">
                <a:latin typeface="Aptos" panose="020B0004020202020204" pitchFamily="34" charset="0"/>
              </a:rPr>
              <a:t>or </a:t>
            </a:r>
          </a:p>
          <a:p>
            <a:pPr lvl="3"/>
            <a:r>
              <a:rPr lang="en-US" sz="2400">
                <a:latin typeface="Aptos" panose="020B0004020202020204" pitchFamily="34" charset="0"/>
              </a:rPr>
              <a:t>Part of a cluster of two or more persons with similar symptoms </a:t>
            </a:r>
          </a:p>
          <a:p>
            <a:endParaRPr lang="en-US"/>
          </a:p>
        </p:txBody>
      </p:sp>
    </p:spTree>
    <p:extLst>
      <p:ext uri="{BB962C8B-B14F-4D97-AF65-F5344CB8AC3E}">
        <p14:creationId xmlns:p14="http://schemas.microsoft.com/office/powerpoint/2010/main" val="2038708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FC688C-E5A8-0753-608F-AF1F6E6DFEFC}"/>
              </a:ext>
            </a:extLst>
          </p:cNvPr>
          <p:cNvSpPr>
            <a:spLocks noGrp="1"/>
          </p:cNvSpPr>
          <p:nvPr>
            <p:ph type="title"/>
          </p:nvPr>
        </p:nvSpPr>
        <p:spPr/>
        <p:txBody>
          <a:bodyPr/>
          <a:lstStyle/>
          <a:p>
            <a:r>
              <a:rPr lang="en-US" b="1"/>
              <a:t>Isolate</a:t>
            </a:r>
          </a:p>
        </p:txBody>
      </p:sp>
    </p:spTree>
    <p:extLst>
      <p:ext uri="{BB962C8B-B14F-4D97-AF65-F5344CB8AC3E}">
        <p14:creationId xmlns:p14="http://schemas.microsoft.com/office/powerpoint/2010/main" val="1270781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74B45-132E-1FB7-1EEF-A4B5CCEEC754}"/>
              </a:ext>
            </a:extLst>
          </p:cNvPr>
          <p:cNvSpPr>
            <a:spLocks noGrp="1"/>
          </p:cNvSpPr>
          <p:nvPr>
            <p:ph type="title"/>
          </p:nvPr>
        </p:nvSpPr>
        <p:spPr/>
        <p:txBody>
          <a:bodyPr/>
          <a:lstStyle/>
          <a:p>
            <a:r>
              <a:rPr lang="en-US" altLang="en-US" b="1">
                <a:latin typeface="Aptos" panose="020B0004020202020204" pitchFamily="34" charset="0"/>
              </a:rPr>
              <a:t>Isolate</a:t>
            </a:r>
            <a:br>
              <a:rPr lang="en-US" altLang="en-US" b="1">
                <a:latin typeface="Aptos" panose="020B0004020202020204" pitchFamily="34" charset="0"/>
              </a:rPr>
            </a:br>
            <a:endParaRPr lang="en-US"/>
          </a:p>
        </p:txBody>
      </p:sp>
      <p:sp>
        <p:nvSpPr>
          <p:cNvPr id="3" name="Content Placeholder 2">
            <a:extLst>
              <a:ext uri="{FF2B5EF4-FFF2-40B4-BE49-F238E27FC236}">
                <a16:creationId xmlns:a16="http://schemas.microsoft.com/office/drawing/2014/main" id="{D37F06C1-1864-64C7-4687-99676BAC4827}"/>
              </a:ext>
            </a:extLst>
          </p:cNvPr>
          <p:cNvSpPr>
            <a:spLocks noGrp="1"/>
          </p:cNvSpPr>
          <p:nvPr>
            <p:ph idx="1"/>
          </p:nvPr>
        </p:nvSpPr>
        <p:spPr/>
        <p:txBody>
          <a:bodyPr/>
          <a:lstStyle/>
          <a:p>
            <a:r>
              <a:rPr lang="en-US" altLang="en-US">
                <a:latin typeface="Aptos" panose="020B0004020202020204" pitchFamily="34" charset="0"/>
              </a:rPr>
              <a:t>Patients who are identified as at risk based on signs, symptoms and/or travel history  or other exposure risks should:</a:t>
            </a:r>
          </a:p>
          <a:p>
            <a:pPr lvl="3"/>
            <a:r>
              <a:rPr lang="en-US" altLang="en-US" sz="2400">
                <a:latin typeface="Aptos" panose="020B0004020202020204" pitchFamily="34" charset="0"/>
              </a:rPr>
              <a:t>Be </a:t>
            </a:r>
            <a:r>
              <a:rPr lang="en-US" altLang="en-US" sz="2400" b="1">
                <a:latin typeface="Aptos" panose="020B0004020202020204" pitchFamily="34" charset="0"/>
              </a:rPr>
              <a:t>given a surgical mask </a:t>
            </a:r>
            <a:r>
              <a:rPr lang="en-US" altLang="en-US" sz="2400">
                <a:latin typeface="Aptos" panose="020B0004020202020204" pitchFamily="34" charset="0"/>
              </a:rPr>
              <a:t>for source control </a:t>
            </a:r>
          </a:p>
          <a:p>
            <a:pPr lvl="3"/>
            <a:r>
              <a:rPr lang="en-US" altLang="en-US" sz="2400">
                <a:latin typeface="Aptos" panose="020B0004020202020204" pitchFamily="34" charset="0"/>
              </a:rPr>
              <a:t>Perform hand hygiene</a:t>
            </a:r>
          </a:p>
          <a:p>
            <a:pPr lvl="3"/>
            <a:r>
              <a:rPr lang="en-US" altLang="en-US" sz="2400">
                <a:latin typeface="Aptos" panose="020B0004020202020204" pitchFamily="34" charset="0"/>
              </a:rPr>
              <a:t>Be separated and placed in </a:t>
            </a:r>
            <a:r>
              <a:rPr lang="en-US" altLang="en-US" sz="2400" b="1">
                <a:latin typeface="Aptos" panose="020B0004020202020204" pitchFamily="34" charset="0"/>
              </a:rPr>
              <a:t>an Airborne Infection Isolation Room (negative pressure)</a:t>
            </a:r>
            <a:r>
              <a:rPr lang="en-US" altLang="en-US" sz="2400">
                <a:latin typeface="Aptos" panose="020B0004020202020204" pitchFamily="34" charset="0"/>
              </a:rPr>
              <a:t> or private room with door closed</a:t>
            </a:r>
          </a:p>
          <a:p>
            <a:r>
              <a:rPr lang="en-US" altLang="en-US">
                <a:latin typeface="Aptos" panose="020B0004020202020204" pitchFamily="34" charset="0"/>
              </a:rPr>
              <a:t>Triage staff should also perform hand hygiene </a:t>
            </a:r>
          </a:p>
          <a:p>
            <a:endParaRPr lang="en-US"/>
          </a:p>
        </p:txBody>
      </p:sp>
      <p:sp>
        <p:nvSpPr>
          <p:cNvPr id="5" name="TextBox 4">
            <a:extLst>
              <a:ext uri="{FF2B5EF4-FFF2-40B4-BE49-F238E27FC236}">
                <a16:creationId xmlns:a16="http://schemas.microsoft.com/office/drawing/2014/main" id="{B5DEBE18-7FFB-F479-0C8E-77C3AB734D25}"/>
              </a:ext>
            </a:extLst>
          </p:cNvPr>
          <p:cNvSpPr txBox="1"/>
          <p:nvPr/>
        </p:nvSpPr>
        <p:spPr>
          <a:xfrm>
            <a:off x="3460214" y="5279206"/>
            <a:ext cx="5271571" cy="707886"/>
          </a:xfrm>
          <a:prstGeom prst="rect">
            <a:avLst/>
          </a:prstGeom>
          <a:solidFill>
            <a:srgbClr val="5E88A2"/>
          </a:solidFill>
          <a:ln w="25400">
            <a:solidFill>
              <a:srgbClr val="1F3864"/>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a:solidFill>
                  <a:schemeClr val="bg1"/>
                </a:solidFill>
                <a:latin typeface="Aptos" panose="020B0004020202020204" pitchFamily="34" charset="0"/>
              </a:rPr>
              <a:t>BE AWARE: Know locations of isolation rooms and personal protective equipment</a:t>
            </a:r>
          </a:p>
        </p:txBody>
      </p:sp>
    </p:spTree>
    <p:extLst>
      <p:ext uri="{BB962C8B-B14F-4D97-AF65-F5344CB8AC3E}">
        <p14:creationId xmlns:p14="http://schemas.microsoft.com/office/powerpoint/2010/main" val="1769975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AF935-7DFD-E49D-57C9-B737DCEAB36F}"/>
              </a:ext>
            </a:extLst>
          </p:cNvPr>
          <p:cNvSpPr>
            <a:spLocks noGrp="1"/>
          </p:cNvSpPr>
          <p:nvPr>
            <p:ph type="title"/>
          </p:nvPr>
        </p:nvSpPr>
        <p:spPr/>
        <p:txBody>
          <a:bodyPr/>
          <a:lstStyle/>
          <a:p>
            <a:r>
              <a:rPr lang="en-US" b="1">
                <a:latin typeface="Aptos" panose="020B0004020202020204" pitchFamily="34" charset="0"/>
              </a:rPr>
              <a:t>Isolate: </a:t>
            </a:r>
            <a:br>
              <a:rPr lang="en-US" b="1">
                <a:latin typeface="Aptos" panose="020B0004020202020204" pitchFamily="34" charset="0"/>
              </a:rPr>
            </a:br>
            <a:r>
              <a:rPr lang="en-US" b="1">
                <a:latin typeface="Aptos" panose="020B0004020202020204" pitchFamily="34" charset="0"/>
              </a:rPr>
              <a:t>Personal Protection</a:t>
            </a:r>
            <a:endParaRPr lang="en-US" b="1"/>
          </a:p>
        </p:txBody>
      </p:sp>
      <p:sp>
        <p:nvSpPr>
          <p:cNvPr id="3" name="Content Placeholder 2">
            <a:extLst>
              <a:ext uri="{FF2B5EF4-FFF2-40B4-BE49-F238E27FC236}">
                <a16:creationId xmlns:a16="http://schemas.microsoft.com/office/drawing/2014/main" id="{CC6BC83C-3F7F-0358-F4A6-2DD284A067FB}"/>
              </a:ext>
            </a:extLst>
          </p:cNvPr>
          <p:cNvSpPr>
            <a:spLocks noGrp="1"/>
          </p:cNvSpPr>
          <p:nvPr>
            <p:ph idx="1"/>
          </p:nvPr>
        </p:nvSpPr>
        <p:spPr/>
        <p:txBody>
          <a:bodyPr/>
          <a:lstStyle/>
          <a:p>
            <a:r>
              <a:rPr lang="en-US">
                <a:latin typeface="Aptos" panose="020B0004020202020204" pitchFamily="34" charset="0"/>
              </a:rPr>
              <a:t>The number of staff entering the patient’s room should be limited to essential staff</a:t>
            </a:r>
          </a:p>
          <a:p>
            <a:r>
              <a:rPr lang="en-US">
                <a:latin typeface="Aptos" panose="020B0004020202020204" pitchFamily="34" charset="0"/>
              </a:rPr>
              <a:t>Standard, droplet, airborne, and contact precautions should be followed as appropriate </a:t>
            </a:r>
          </a:p>
          <a:p>
            <a:r>
              <a:rPr lang="en-US">
                <a:latin typeface="Aptos" panose="020B0004020202020204" pitchFamily="34" charset="0"/>
              </a:rPr>
              <a:t>Hospital policy and procedures for use and disposal of </a:t>
            </a:r>
            <a:br>
              <a:rPr lang="en-US">
                <a:latin typeface="Aptos" panose="020B0004020202020204" pitchFamily="34" charset="0"/>
              </a:rPr>
            </a:br>
            <a:r>
              <a:rPr lang="en-US">
                <a:latin typeface="Aptos" panose="020B0004020202020204" pitchFamily="34" charset="0"/>
              </a:rPr>
              <a:t>personal protective equipment (PPE) should be followed </a:t>
            </a:r>
          </a:p>
          <a:p>
            <a:endParaRPr lang="en-US"/>
          </a:p>
        </p:txBody>
      </p:sp>
      <p:sp>
        <p:nvSpPr>
          <p:cNvPr id="5" name="TextBox 4">
            <a:extLst>
              <a:ext uri="{FF2B5EF4-FFF2-40B4-BE49-F238E27FC236}">
                <a16:creationId xmlns:a16="http://schemas.microsoft.com/office/drawing/2014/main" id="{F67D8944-0801-12EE-8539-A87B753955EF}"/>
              </a:ext>
            </a:extLst>
          </p:cNvPr>
          <p:cNvSpPr txBox="1"/>
          <p:nvPr/>
        </p:nvSpPr>
        <p:spPr>
          <a:xfrm>
            <a:off x="3571104" y="5144269"/>
            <a:ext cx="4486532" cy="707886"/>
          </a:xfrm>
          <a:prstGeom prst="rect">
            <a:avLst/>
          </a:prstGeom>
          <a:solidFill>
            <a:srgbClr val="5E88A2"/>
          </a:solidFill>
          <a:ln w="25400">
            <a:solidFill>
              <a:srgbClr val="1F3864"/>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sz="2000" b="1">
                <a:solidFill>
                  <a:schemeClr val="bg1"/>
                </a:solidFill>
                <a:latin typeface="Aptos" panose="020B0004020202020204" pitchFamily="34" charset="0"/>
              </a:rPr>
              <a:t>FIND OUT: More about your Hospital PPE policies and procedures</a:t>
            </a:r>
          </a:p>
        </p:txBody>
      </p:sp>
    </p:spTree>
    <p:extLst>
      <p:ext uri="{BB962C8B-B14F-4D97-AF65-F5344CB8AC3E}">
        <p14:creationId xmlns:p14="http://schemas.microsoft.com/office/powerpoint/2010/main" val="36002763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1A252-494B-6DDB-AFED-C72A45B2B20D}"/>
              </a:ext>
            </a:extLst>
          </p:cNvPr>
          <p:cNvSpPr>
            <a:spLocks noGrp="1"/>
          </p:cNvSpPr>
          <p:nvPr>
            <p:ph type="title"/>
          </p:nvPr>
        </p:nvSpPr>
        <p:spPr/>
        <p:txBody>
          <a:bodyPr>
            <a:normAutofit/>
          </a:bodyPr>
          <a:lstStyle/>
          <a:p>
            <a:r>
              <a:rPr lang="en-US" b="1" dirty="0">
                <a:latin typeface="Aptos" panose="020B0004020202020204" pitchFamily="34" charset="0"/>
              </a:rPr>
              <a:t>Standard Precautions:</a:t>
            </a:r>
            <a:br>
              <a:rPr lang="en-US" b="1" dirty="0">
                <a:latin typeface="Aptos" panose="020B0004020202020204" pitchFamily="34" charset="0"/>
              </a:rPr>
            </a:br>
            <a:r>
              <a:rPr lang="en-US" b="1" dirty="0">
                <a:latin typeface="Aptos" panose="020B0004020202020204" pitchFamily="34" charset="0"/>
              </a:rPr>
              <a:t>Hand Hygiene </a:t>
            </a:r>
            <a:endParaRPr lang="en-US" dirty="0"/>
          </a:p>
        </p:txBody>
      </p:sp>
      <p:sp>
        <p:nvSpPr>
          <p:cNvPr id="3" name="Content Placeholder 2">
            <a:extLst>
              <a:ext uri="{FF2B5EF4-FFF2-40B4-BE49-F238E27FC236}">
                <a16:creationId xmlns:a16="http://schemas.microsoft.com/office/drawing/2014/main" id="{9C8BBC59-6935-0CD8-0CF0-5027ED274954}"/>
              </a:ext>
            </a:extLst>
          </p:cNvPr>
          <p:cNvSpPr>
            <a:spLocks noGrp="1"/>
          </p:cNvSpPr>
          <p:nvPr>
            <p:ph sz="half" idx="1"/>
          </p:nvPr>
        </p:nvSpPr>
        <p:spPr/>
        <p:txBody>
          <a:bodyPr/>
          <a:lstStyle/>
          <a:p>
            <a:r>
              <a:rPr lang="en-US" dirty="0">
                <a:latin typeface="Aptos" panose="020B0004020202020204" pitchFamily="34" charset="0"/>
              </a:rPr>
              <a:t>Perform hand hygiene </a:t>
            </a:r>
            <a:r>
              <a:rPr lang="en-US" u="sng" dirty="0">
                <a:latin typeface="Aptos" panose="020B0004020202020204" pitchFamily="34" charset="0"/>
              </a:rPr>
              <a:t>before</a:t>
            </a:r>
            <a:r>
              <a:rPr lang="en-US" dirty="0">
                <a:latin typeface="Aptos" panose="020B0004020202020204" pitchFamily="34" charset="0"/>
              </a:rPr>
              <a:t> and </a:t>
            </a:r>
            <a:r>
              <a:rPr lang="en-US" u="sng" dirty="0">
                <a:latin typeface="Aptos" panose="020B0004020202020204" pitchFamily="34" charset="0"/>
              </a:rPr>
              <a:t>after</a:t>
            </a:r>
            <a:r>
              <a:rPr lang="en-US" dirty="0">
                <a:latin typeface="Aptos" panose="020B0004020202020204" pitchFamily="34" charset="0"/>
              </a:rPr>
              <a:t> contact with a patient </a:t>
            </a:r>
            <a:r>
              <a:rPr lang="en-US" i="1" dirty="0">
                <a:latin typeface="Aptos" panose="020B0004020202020204" pitchFamily="34" charset="0"/>
              </a:rPr>
              <a:t>or </a:t>
            </a:r>
            <a:r>
              <a:rPr lang="en-US" dirty="0">
                <a:latin typeface="Aptos" panose="020B0004020202020204" pitchFamily="34" charset="0"/>
              </a:rPr>
              <a:t>when</a:t>
            </a:r>
            <a:r>
              <a:rPr lang="en-US" i="1" dirty="0">
                <a:latin typeface="Aptos" panose="020B0004020202020204" pitchFamily="34" charset="0"/>
              </a:rPr>
              <a:t> </a:t>
            </a:r>
            <a:r>
              <a:rPr lang="en-US" dirty="0">
                <a:latin typeface="Aptos" panose="020B0004020202020204" pitchFamily="34" charset="0"/>
              </a:rPr>
              <a:t>entering and  exiting a patient room</a:t>
            </a:r>
          </a:p>
          <a:p>
            <a:endParaRPr lang="en-US" dirty="0"/>
          </a:p>
        </p:txBody>
      </p:sp>
      <p:pic>
        <p:nvPicPr>
          <p:cNvPr id="6" name="Picture 4" descr="Graphic of a flowchart demonstrating five movements for hand hygiene, from the World Health Organization. Movement 1: Before touching a patient. Movement 2: Before clean/aseptic procedure. Movement 3: After body fluid exposure risk. Movement 4: After touching a patient. Movement 5: After touching patient surroundings.">
            <a:extLst>
              <a:ext uri="{FF2B5EF4-FFF2-40B4-BE49-F238E27FC236}">
                <a16:creationId xmlns:a16="http://schemas.microsoft.com/office/drawing/2014/main" id="{870008FA-9223-92BC-CF5F-89760226DDB9}"/>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674614" y="1570697"/>
            <a:ext cx="5256307" cy="390468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CC29927-D9C5-4C94-D819-20378DA847EF}"/>
              </a:ext>
            </a:extLst>
          </p:cNvPr>
          <p:cNvSpPr txBox="1"/>
          <p:nvPr/>
        </p:nvSpPr>
        <p:spPr>
          <a:xfrm>
            <a:off x="6674614" y="5475382"/>
            <a:ext cx="4147594" cy="369332"/>
          </a:xfrm>
          <a:prstGeom prst="rect">
            <a:avLst/>
          </a:prstGeom>
          <a:noFill/>
        </p:spPr>
        <p:txBody>
          <a:bodyPr wrap="square" rtlCol="0">
            <a:spAutoFit/>
          </a:bodyPr>
          <a:lstStyle/>
          <a:p>
            <a:pPr algn="ctr"/>
            <a:r>
              <a:rPr lang="en-US">
                <a:latin typeface="Aptos" panose="020B0004020202020204" pitchFamily="34" charset="0"/>
              </a:rPr>
              <a:t>Five moments for hand hygiene (WHO)</a:t>
            </a:r>
          </a:p>
        </p:txBody>
      </p:sp>
    </p:spTree>
    <p:extLst>
      <p:ext uri="{BB962C8B-B14F-4D97-AF65-F5344CB8AC3E}">
        <p14:creationId xmlns:p14="http://schemas.microsoft.com/office/powerpoint/2010/main" val="32465135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0E7C7-0054-EA41-EF29-3A2F844BEC20}"/>
              </a:ext>
            </a:extLst>
          </p:cNvPr>
          <p:cNvSpPr>
            <a:spLocks noGrp="1"/>
          </p:cNvSpPr>
          <p:nvPr>
            <p:ph type="title"/>
          </p:nvPr>
        </p:nvSpPr>
        <p:spPr/>
        <p:txBody>
          <a:bodyPr>
            <a:normAutofit fontScale="90000"/>
          </a:bodyPr>
          <a:lstStyle/>
          <a:p>
            <a:br>
              <a:rPr lang="en-US" b="1" dirty="0">
                <a:latin typeface="Aptos" panose="020B0004020202020204" pitchFamily="34" charset="0"/>
              </a:rPr>
            </a:br>
            <a:r>
              <a:rPr lang="en-US" b="1" dirty="0">
                <a:latin typeface="Aptos" panose="020B0004020202020204" pitchFamily="34" charset="0"/>
              </a:rPr>
              <a:t>Standard Precautions:</a:t>
            </a:r>
            <a:br>
              <a:rPr lang="en-US" b="1" dirty="0">
                <a:latin typeface="Aptos" panose="020B0004020202020204" pitchFamily="34" charset="0"/>
              </a:rPr>
            </a:br>
            <a:r>
              <a:rPr lang="en-US" b="1" dirty="0">
                <a:latin typeface="Aptos" panose="020B0004020202020204" pitchFamily="34" charset="0"/>
              </a:rPr>
              <a:t>Personal Protective Equipment (PPE)</a:t>
            </a:r>
            <a:br>
              <a:rPr lang="en-US" b="1" dirty="0">
                <a:latin typeface="Aptos" panose="020B0004020202020204" pitchFamily="34" charset="0"/>
              </a:rPr>
            </a:br>
            <a:endParaRPr lang="en-US" dirty="0"/>
          </a:p>
        </p:txBody>
      </p:sp>
      <p:sp>
        <p:nvSpPr>
          <p:cNvPr id="3" name="Content Placeholder 2">
            <a:extLst>
              <a:ext uri="{FF2B5EF4-FFF2-40B4-BE49-F238E27FC236}">
                <a16:creationId xmlns:a16="http://schemas.microsoft.com/office/drawing/2014/main" id="{E1FB9C44-C059-D23B-06A6-6121E60C58BB}"/>
              </a:ext>
            </a:extLst>
          </p:cNvPr>
          <p:cNvSpPr>
            <a:spLocks noGrp="1"/>
          </p:cNvSpPr>
          <p:nvPr>
            <p:ph idx="1"/>
          </p:nvPr>
        </p:nvSpPr>
        <p:spPr/>
        <p:txBody>
          <a:bodyPr>
            <a:normAutofit/>
          </a:bodyPr>
          <a:lstStyle/>
          <a:p>
            <a:r>
              <a:rPr lang="en-US" dirty="0">
                <a:latin typeface="Aptos" panose="020B0004020202020204" pitchFamily="34" charset="0"/>
              </a:rPr>
              <a:t>Assess the risk of exposure to body fluids or contaminated surfaces </a:t>
            </a:r>
            <a:r>
              <a:rPr lang="en-US" b="1" dirty="0">
                <a:latin typeface="Aptos" panose="020B0004020202020204" pitchFamily="34" charset="0"/>
              </a:rPr>
              <a:t>BEFORE any health-care activity</a:t>
            </a:r>
            <a:r>
              <a:rPr lang="en-US" dirty="0">
                <a:latin typeface="Aptos" panose="020B0004020202020204" pitchFamily="34" charset="0"/>
              </a:rPr>
              <a:t> </a:t>
            </a:r>
          </a:p>
          <a:p>
            <a:r>
              <a:rPr lang="en-US" dirty="0">
                <a:latin typeface="Aptos" panose="020B0004020202020204" pitchFamily="34" charset="0"/>
              </a:rPr>
              <a:t>Select PPE based on the assessment of risk:</a:t>
            </a:r>
          </a:p>
          <a:p>
            <a:pPr marL="708660" lvl="1" indent="-342900"/>
            <a:r>
              <a:rPr lang="en-US" dirty="0">
                <a:latin typeface="Aptos" panose="020B0004020202020204" pitchFamily="34" charset="0"/>
              </a:rPr>
              <a:t>Clean non-sterile </a:t>
            </a:r>
            <a:r>
              <a:rPr lang="en-US" b="1" dirty="0">
                <a:latin typeface="Aptos" panose="020B0004020202020204" pitchFamily="34" charset="0"/>
              </a:rPr>
              <a:t>gloves </a:t>
            </a:r>
          </a:p>
          <a:p>
            <a:pPr marL="603504" lvl="2" indent="0">
              <a:buNone/>
            </a:pPr>
            <a:r>
              <a:rPr lang="en-US" dirty="0">
                <a:latin typeface="Aptos" panose="020B0004020202020204" pitchFamily="34" charset="0"/>
                <a:sym typeface="Wingdings" panose="05000000000000000000" pitchFamily="2" charset="2"/>
              </a:rPr>
              <a:t>	 protect hands</a:t>
            </a:r>
            <a:endParaRPr lang="en-US" dirty="0">
              <a:latin typeface="Aptos" panose="020B0004020202020204" pitchFamily="34" charset="0"/>
            </a:endParaRPr>
          </a:p>
          <a:p>
            <a:pPr marL="708660" lvl="1" indent="-342900"/>
            <a:r>
              <a:rPr lang="en-US" dirty="0">
                <a:latin typeface="Aptos" panose="020B0004020202020204" pitchFamily="34" charset="0"/>
              </a:rPr>
              <a:t>Clean, non-sterile fluid-resistant </a:t>
            </a:r>
            <a:r>
              <a:rPr lang="en-US" b="1" dirty="0">
                <a:latin typeface="Aptos" panose="020B0004020202020204" pitchFamily="34" charset="0"/>
              </a:rPr>
              <a:t>gown </a:t>
            </a:r>
          </a:p>
          <a:p>
            <a:pPr marL="603504" lvl="2" indent="0">
              <a:buNone/>
            </a:pPr>
            <a:r>
              <a:rPr lang="en-US" dirty="0">
                <a:latin typeface="Aptos" panose="020B0004020202020204" pitchFamily="34" charset="0"/>
                <a:sym typeface="Wingdings" panose="05000000000000000000" pitchFamily="2" charset="2"/>
              </a:rPr>
              <a:t>	 protect skin/clothing</a:t>
            </a:r>
            <a:endParaRPr lang="en-US" dirty="0">
              <a:latin typeface="Aptos" panose="020B0004020202020204" pitchFamily="34" charset="0"/>
            </a:endParaRPr>
          </a:p>
          <a:p>
            <a:pPr marL="708660" lvl="1" indent="-342900"/>
            <a:r>
              <a:rPr lang="en-US" b="1" dirty="0">
                <a:latin typeface="Aptos" panose="020B0004020202020204" pitchFamily="34" charset="0"/>
              </a:rPr>
              <a:t>Mask </a:t>
            </a:r>
            <a:r>
              <a:rPr lang="en-US" dirty="0">
                <a:latin typeface="Aptos" panose="020B0004020202020204" pitchFamily="34" charset="0"/>
              </a:rPr>
              <a:t>and </a:t>
            </a:r>
            <a:r>
              <a:rPr lang="en-US" b="1" dirty="0">
                <a:latin typeface="Aptos" panose="020B0004020202020204" pitchFamily="34" charset="0"/>
              </a:rPr>
              <a:t>eye protection </a:t>
            </a:r>
            <a:r>
              <a:rPr lang="en-US" dirty="0">
                <a:latin typeface="Aptos" panose="020B0004020202020204" pitchFamily="34" charset="0"/>
              </a:rPr>
              <a:t>or a </a:t>
            </a:r>
            <a:r>
              <a:rPr lang="en-US" b="1" dirty="0">
                <a:latin typeface="Aptos" panose="020B0004020202020204" pitchFamily="34" charset="0"/>
              </a:rPr>
              <a:t>face shield </a:t>
            </a:r>
          </a:p>
          <a:p>
            <a:pPr marL="603504" lvl="2" indent="0">
              <a:buNone/>
            </a:pPr>
            <a:r>
              <a:rPr lang="en-US" dirty="0">
                <a:latin typeface="Aptos" panose="020B0004020202020204" pitchFamily="34" charset="0"/>
                <a:sym typeface="Wingdings" panose="05000000000000000000" pitchFamily="2" charset="2"/>
              </a:rPr>
              <a:t>	 protect face, mouth, nose eyes</a:t>
            </a:r>
            <a:endParaRPr lang="en-US" dirty="0">
              <a:latin typeface="Aptos" panose="020B0004020202020204" pitchFamily="34" charset="0"/>
            </a:endParaRPr>
          </a:p>
          <a:p>
            <a:endParaRPr lang="en-US" dirty="0"/>
          </a:p>
        </p:txBody>
      </p:sp>
    </p:spTree>
    <p:extLst>
      <p:ext uri="{BB962C8B-B14F-4D97-AF65-F5344CB8AC3E}">
        <p14:creationId xmlns:p14="http://schemas.microsoft.com/office/powerpoint/2010/main" val="4052981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DA975-A416-091A-1F09-332B99F58309}"/>
              </a:ext>
            </a:extLst>
          </p:cNvPr>
          <p:cNvSpPr>
            <a:spLocks noGrp="1"/>
          </p:cNvSpPr>
          <p:nvPr>
            <p:ph type="title"/>
          </p:nvPr>
        </p:nvSpPr>
        <p:spPr/>
        <p:txBody>
          <a:bodyPr>
            <a:normAutofit/>
          </a:bodyPr>
          <a:lstStyle/>
          <a:p>
            <a:r>
              <a:rPr lang="en-US" b="1" dirty="0">
                <a:latin typeface="Aptos" panose="020B0004020202020204" pitchFamily="34" charset="0"/>
              </a:rPr>
              <a:t>Standard Precautions:</a:t>
            </a:r>
            <a:br>
              <a:rPr lang="en-US" b="1" dirty="0">
                <a:latin typeface="Aptos" panose="020B0004020202020204" pitchFamily="34" charset="0"/>
              </a:rPr>
            </a:br>
            <a:r>
              <a:rPr lang="en-US" b="1" dirty="0">
                <a:latin typeface="Aptos" panose="020B0004020202020204" pitchFamily="34" charset="0"/>
              </a:rPr>
              <a:t>Respiratory Hygiene</a:t>
            </a:r>
            <a:endParaRPr lang="en-US" dirty="0"/>
          </a:p>
        </p:txBody>
      </p:sp>
      <p:sp>
        <p:nvSpPr>
          <p:cNvPr id="3" name="Content Placeholder 2">
            <a:extLst>
              <a:ext uri="{FF2B5EF4-FFF2-40B4-BE49-F238E27FC236}">
                <a16:creationId xmlns:a16="http://schemas.microsoft.com/office/drawing/2014/main" id="{82A98F01-567F-F618-D506-5E343CB7CBA2}"/>
              </a:ext>
            </a:extLst>
          </p:cNvPr>
          <p:cNvSpPr>
            <a:spLocks noGrp="1"/>
          </p:cNvSpPr>
          <p:nvPr>
            <p:ph sz="half" idx="1"/>
          </p:nvPr>
        </p:nvSpPr>
        <p:spPr/>
        <p:txBody>
          <a:bodyPr/>
          <a:lstStyle/>
          <a:p>
            <a:r>
              <a:rPr lang="en-US" dirty="0">
                <a:latin typeface="Aptos" panose="020B0004020202020204" pitchFamily="34" charset="0"/>
              </a:rPr>
              <a:t>Cover mouth and nose when coughing or sneezing</a:t>
            </a:r>
          </a:p>
          <a:p>
            <a:r>
              <a:rPr lang="en-US" dirty="0">
                <a:latin typeface="Aptos" panose="020B0004020202020204" pitchFamily="34" charset="0"/>
              </a:rPr>
              <a:t>Hand hygiene after contact with respiratory secretions</a:t>
            </a:r>
          </a:p>
          <a:p>
            <a:r>
              <a:rPr lang="en-US" dirty="0">
                <a:latin typeface="Aptos" panose="020B0004020202020204" pitchFamily="34" charset="0"/>
              </a:rPr>
              <a:t>Spatial separation of persons with acute febrile respiratory symptoms</a:t>
            </a:r>
          </a:p>
          <a:p>
            <a:endParaRPr lang="en-US" dirty="0"/>
          </a:p>
        </p:txBody>
      </p:sp>
      <p:pic>
        <p:nvPicPr>
          <p:cNvPr id="8" name="Picture 2" descr="DC “Cover Your Cough” healthcare poster advising people to cover coughs and sneezes (with a tissue or their sleeve), dispose of tissues, and clean hands to help prevent spreading respiratory germs. The poster uses large headline text with simple instructional graphics and brief bullet-point guidance.&#10;&#10;">
            <a:extLst>
              <a:ext uri="{FF2B5EF4-FFF2-40B4-BE49-F238E27FC236}">
                <a16:creationId xmlns:a16="http://schemas.microsoft.com/office/drawing/2014/main" id="{B83FBDB3-1C6A-AD2B-0CA1-104C2B910C40}"/>
              </a:ext>
            </a:extLst>
          </p:cNvPr>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7258000" y="557479"/>
            <a:ext cx="3990222" cy="51622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48266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F3609F-0739-E744-9450-897F05EC44B6}"/>
              </a:ext>
            </a:extLst>
          </p:cNvPr>
          <p:cNvSpPr>
            <a:spLocks noGrp="1"/>
          </p:cNvSpPr>
          <p:nvPr>
            <p:ph type="title"/>
          </p:nvPr>
        </p:nvSpPr>
        <p:spPr/>
        <p:txBody>
          <a:bodyPr/>
          <a:lstStyle/>
          <a:p>
            <a:r>
              <a:rPr lang="en-US" b="1">
                <a:latin typeface="Aptos" panose="020B0004020202020204" pitchFamily="34" charset="0"/>
              </a:rPr>
              <a:t>Isolate: </a:t>
            </a:r>
            <a:br>
              <a:rPr lang="en-US" b="1">
                <a:latin typeface="Aptos" panose="020B0004020202020204" pitchFamily="34" charset="0"/>
              </a:rPr>
            </a:br>
            <a:r>
              <a:rPr lang="en-US" b="1">
                <a:latin typeface="Aptos" panose="020B0004020202020204" pitchFamily="34" charset="0"/>
              </a:rPr>
              <a:t>Contact Precautions</a:t>
            </a:r>
            <a:endParaRPr lang="en-US" b="1"/>
          </a:p>
        </p:txBody>
      </p:sp>
      <p:sp>
        <p:nvSpPr>
          <p:cNvPr id="3" name="Content Placeholder 2">
            <a:extLst>
              <a:ext uri="{FF2B5EF4-FFF2-40B4-BE49-F238E27FC236}">
                <a16:creationId xmlns:a16="http://schemas.microsoft.com/office/drawing/2014/main" id="{127FA3B2-572B-C9E3-8082-3A31D1010EB9}"/>
              </a:ext>
            </a:extLst>
          </p:cNvPr>
          <p:cNvSpPr>
            <a:spLocks noGrp="1"/>
          </p:cNvSpPr>
          <p:nvPr>
            <p:ph idx="1"/>
          </p:nvPr>
        </p:nvSpPr>
        <p:spPr/>
        <p:txBody>
          <a:bodyPr>
            <a:normAutofit fontScale="92500" lnSpcReduction="10000"/>
          </a:bodyPr>
          <a:lstStyle/>
          <a:p>
            <a:r>
              <a:rPr lang="en-US" dirty="0">
                <a:latin typeface="Aptos" panose="020B0004020202020204" pitchFamily="34" charset="0"/>
              </a:rPr>
              <a:t>Prevent transmission through contact</a:t>
            </a:r>
          </a:p>
          <a:p>
            <a:pPr lvl="2"/>
            <a:r>
              <a:rPr lang="en-US" sz="2200" b="1" dirty="0">
                <a:latin typeface="Aptos" panose="020B0004020202020204" pitchFamily="34" charset="0"/>
              </a:rPr>
              <a:t>Direct contact </a:t>
            </a:r>
            <a:r>
              <a:rPr lang="en-US" sz="2200" dirty="0">
                <a:latin typeface="Aptos" panose="020B0004020202020204" pitchFamily="34" charset="0"/>
                <a:sym typeface="Wingdings" panose="05000000000000000000" pitchFamily="2" charset="2"/>
              </a:rPr>
              <a:t> infection spread through physical  contact with an infected person/lesion</a:t>
            </a:r>
            <a:endParaRPr lang="en-US" sz="2200" dirty="0">
              <a:latin typeface="Aptos" panose="020B0004020202020204" pitchFamily="34" charset="0"/>
            </a:endParaRPr>
          </a:p>
          <a:p>
            <a:pPr lvl="2">
              <a:spcAft>
                <a:spcPts val="1200"/>
              </a:spcAft>
            </a:pPr>
            <a:r>
              <a:rPr lang="en-US" sz="2200" b="1" dirty="0">
                <a:latin typeface="Aptos" panose="020B0004020202020204" pitchFamily="34" charset="0"/>
              </a:rPr>
              <a:t>Indirect contact </a:t>
            </a:r>
            <a:r>
              <a:rPr lang="en-US" sz="2200" dirty="0">
                <a:latin typeface="Aptos" panose="020B0004020202020204" pitchFamily="34" charset="0"/>
                <a:sym typeface="Wingdings" panose="05000000000000000000" pitchFamily="2" charset="2"/>
              </a:rPr>
              <a:t> infection spread through contact with a contaminated object or person</a:t>
            </a:r>
            <a:endParaRPr lang="en-US" sz="2200" dirty="0">
              <a:latin typeface="Aptos" panose="020B0004020202020204" pitchFamily="34" charset="0"/>
            </a:endParaRPr>
          </a:p>
          <a:p>
            <a:pPr>
              <a:spcAft>
                <a:spcPts val="1200"/>
              </a:spcAft>
            </a:pPr>
            <a:r>
              <a:rPr lang="it-IT" dirty="0">
                <a:latin typeface="Aptos" panose="020B0004020202020204" pitchFamily="34" charset="0"/>
              </a:rPr>
              <a:t>Examples: </a:t>
            </a:r>
            <a:r>
              <a:rPr lang="it-IT" i="1" dirty="0">
                <a:latin typeface="Aptos" panose="020B0004020202020204" pitchFamily="34" charset="0"/>
              </a:rPr>
              <a:t>C. dificile</a:t>
            </a:r>
            <a:r>
              <a:rPr lang="it-IT" dirty="0">
                <a:latin typeface="Aptos" panose="020B0004020202020204" pitchFamily="34" charset="0"/>
              </a:rPr>
              <a:t>, multidrug resistant organisms (e.g. MRSA, </a:t>
            </a:r>
            <a:br>
              <a:rPr lang="it-IT" dirty="0">
                <a:latin typeface="Aptos" panose="020B0004020202020204" pitchFamily="34" charset="0"/>
              </a:rPr>
            </a:br>
            <a:r>
              <a:rPr lang="it-IT" dirty="0">
                <a:latin typeface="Aptos" panose="020B0004020202020204" pitchFamily="34" charset="0"/>
              </a:rPr>
              <a:t>C. auris), lice, scabies</a:t>
            </a:r>
            <a:endParaRPr lang="en-US" dirty="0">
              <a:latin typeface="Aptos" panose="020B0004020202020204" pitchFamily="34" charset="0"/>
            </a:endParaRPr>
          </a:p>
          <a:p>
            <a:r>
              <a:rPr lang="en-US" dirty="0">
                <a:latin typeface="Aptos" panose="020B0004020202020204" pitchFamily="34" charset="0"/>
              </a:rPr>
              <a:t>Also apply where the presence of excessive wound drainage, inability to control stool, or other discharges from the body suggest an increased potential for environmental contamination and risk of transmission</a:t>
            </a:r>
          </a:p>
          <a:p>
            <a:endParaRPr lang="en-US" dirty="0"/>
          </a:p>
        </p:txBody>
      </p:sp>
    </p:spTree>
    <p:extLst>
      <p:ext uri="{BB962C8B-B14F-4D97-AF65-F5344CB8AC3E}">
        <p14:creationId xmlns:p14="http://schemas.microsoft.com/office/powerpoint/2010/main" val="188690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9B2EA-83F5-1308-208B-F44E5DA64B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9938A0-3655-7B3D-F7A4-6B6E29B63211}"/>
              </a:ext>
            </a:extLst>
          </p:cNvPr>
          <p:cNvSpPr>
            <a:spLocks noGrp="1"/>
          </p:cNvSpPr>
          <p:nvPr>
            <p:ph type="title"/>
          </p:nvPr>
        </p:nvSpPr>
        <p:spPr/>
        <p:txBody>
          <a:bodyPr/>
          <a:lstStyle/>
          <a:p>
            <a:r>
              <a:rPr lang="en-US" b="1" dirty="0">
                <a:latin typeface="Aptos" panose="020B0004020202020204" pitchFamily="34" charset="0"/>
              </a:rPr>
              <a:t>Isolate: </a:t>
            </a:r>
            <a:br>
              <a:rPr lang="en-US" b="1" dirty="0">
                <a:latin typeface="Aptos" panose="020B0004020202020204" pitchFamily="34" charset="0"/>
              </a:rPr>
            </a:br>
            <a:r>
              <a:rPr lang="en-US" b="1" dirty="0">
                <a:latin typeface="Aptos" panose="020B0004020202020204" pitchFamily="34" charset="0"/>
              </a:rPr>
              <a:t>Contact Precautions Continued</a:t>
            </a:r>
            <a:endParaRPr lang="en-US" b="1" dirty="0"/>
          </a:p>
        </p:txBody>
      </p:sp>
      <p:sp>
        <p:nvSpPr>
          <p:cNvPr id="3" name="Content Placeholder 2">
            <a:extLst>
              <a:ext uri="{FF2B5EF4-FFF2-40B4-BE49-F238E27FC236}">
                <a16:creationId xmlns:a16="http://schemas.microsoft.com/office/drawing/2014/main" id="{657EF95D-540D-680F-CC8E-74692355F6C8}"/>
              </a:ext>
            </a:extLst>
          </p:cNvPr>
          <p:cNvSpPr>
            <a:spLocks noGrp="1"/>
          </p:cNvSpPr>
          <p:nvPr>
            <p:ph idx="1"/>
          </p:nvPr>
        </p:nvSpPr>
        <p:spPr/>
        <p:txBody>
          <a:bodyPr>
            <a:normAutofit/>
          </a:bodyPr>
          <a:lstStyle/>
          <a:p>
            <a:r>
              <a:rPr lang="en-US">
                <a:latin typeface="Aptos" panose="020B0004020202020204" pitchFamily="34" charset="0"/>
              </a:rPr>
              <a:t>A </a:t>
            </a:r>
            <a:r>
              <a:rPr lang="en-US" b="1">
                <a:latin typeface="Aptos" panose="020B0004020202020204" pitchFamily="34" charset="0"/>
              </a:rPr>
              <a:t>single-patient room </a:t>
            </a:r>
            <a:r>
              <a:rPr lang="en-US">
                <a:latin typeface="Aptos" panose="020B0004020202020204" pitchFamily="34" charset="0"/>
              </a:rPr>
              <a:t>is preferred for patients who require </a:t>
            </a:r>
            <a:br>
              <a:rPr lang="en-US">
                <a:latin typeface="Aptos" panose="020B0004020202020204" pitchFamily="34" charset="0"/>
              </a:rPr>
            </a:br>
            <a:r>
              <a:rPr lang="en-US">
                <a:latin typeface="Aptos" panose="020B0004020202020204" pitchFamily="34" charset="0"/>
              </a:rPr>
              <a:t>Contact Precautions</a:t>
            </a:r>
          </a:p>
          <a:p>
            <a:r>
              <a:rPr lang="en-US">
                <a:latin typeface="Aptos" panose="020B0004020202020204" pitchFamily="34" charset="0"/>
              </a:rPr>
              <a:t>Healthcare personnel caring for patients on Contact Precautions wear a </a:t>
            </a:r>
            <a:r>
              <a:rPr lang="en-US" b="1">
                <a:latin typeface="Aptos" panose="020B0004020202020204" pitchFamily="34" charset="0"/>
              </a:rPr>
              <a:t>gown</a:t>
            </a:r>
            <a:r>
              <a:rPr lang="en-US">
                <a:latin typeface="Aptos" panose="020B0004020202020204" pitchFamily="34" charset="0"/>
              </a:rPr>
              <a:t> and </a:t>
            </a:r>
            <a:r>
              <a:rPr lang="en-US" b="1">
                <a:latin typeface="Aptos" panose="020B0004020202020204" pitchFamily="34" charset="0"/>
              </a:rPr>
              <a:t>gloves</a:t>
            </a:r>
            <a:r>
              <a:rPr lang="en-US">
                <a:latin typeface="Aptos" panose="020B0004020202020204" pitchFamily="34" charset="0"/>
              </a:rPr>
              <a:t> for all interactions that may involve contact with the patient or potentially contaminated areas in the patient's environment</a:t>
            </a:r>
          </a:p>
          <a:p>
            <a:r>
              <a:rPr lang="en-US">
                <a:latin typeface="Aptos" panose="020B0004020202020204" pitchFamily="34" charset="0"/>
              </a:rPr>
              <a:t>Donning PPE upon room entry and discarding before exiting the patient room is done to contain pathogens</a:t>
            </a:r>
          </a:p>
          <a:p>
            <a:endParaRPr lang="en-US"/>
          </a:p>
        </p:txBody>
      </p:sp>
    </p:spTree>
    <p:extLst>
      <p:ext uri="{BB962C8B-B14F-4D97-AF65-F5344CB8AC3E}">
        <p14:creationId xmlns:p14="http://schemas.microsoft.com/office/powerpoint/2010/main" val="2728756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15483-5E59-EA22-15E9-9BDE4830B0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73A5CE-7BA5-0E3C-A79B-4C1652557FA4}"/>
              </a:ext>
            </a:extLst>
          </p:cNvPr>
          <p:cNvSpPr>
            <a:spLocks noGrp="1"/>
          </p:cNvSpPr>
          <p:nvPr>
            <p:ph type="title"/>
          </p:nvPr>
        </p:nvSpPr>
        <p:spPr/>
        <p:txBody>
          <a:bodyPr/>
          <a:lstStyle/>
          <a:p>
            <a:r>
              <a:rPr lang="en-US" b="1">
                <a:latin typeface="Aptos" panose="020B0004020202020204" pitchFamily="34" charset="0"/>
              </a:rPr>
              <a:t>Isolate: </a:t>
            </a:r>
            <a:br>
              <a:rPr lang="en-US" b="1">
                <a:latin typeface="Aptos" panose="020B0004020202020204" pitchFamily="34" charset="0"/>
              </a:rPr>
            </a:br>
            <a:r>
              <a:rPr lang="en-US" b="1">
                <a:latin typeface="Aptos" panose="020B0004020202020204" pitchFamily="34" charset="0"/>
              </a:rPr>
              <a:t>Droplet Precautions</a:t>
            </a:r>
            <a:endParaRPr lang="en-US" b="1"/>
          </a:p>
        </p:txBody>
      </p:sp>
      <p:sp>
        <p:nvSpPr>
          <p:cNvPr id="3" name="Content Placeholder 2">
            <a:extLst>
              <a:ext uri="{FF2B5EF4-FFF2-40B4-BE49-F238E27FC236}">
                <a16:creationId xmlns:a16="http://schemas.microsoft.com/office/drawing/2014/main" id="{0087B376-B3F9-851F-36BD-A4B769F8997A}"/>
              </a:ext>
            </a:extLst>
          </p:cNvPr>
          <p:cNvSpPr>
            <a:spLocks noGrp="1"/>
          </p:cNvSpPr>
          <p:nvPr>
            <p:ph idx="1"/>
          </p:nvPr>
        </p:nvSpPr>
        <p:spPr/>
        <p:txBody>
          <a:bodyPr>
            <a:normAutofit lnSpcReduction="10000"/>
          </a:bodyPr>
          <a:lstStyle/>
          <a:p>
            <a:r>
              <a:rPr lang="en-US">
                <a:latin typeface="Aptos" panose="020B0004020202020204" pitchFamily="34" charset="0"/>
              </a:rPr>
              <a:t>Prevents transmission of pathogens spread when infected droplets come into contact with mucous membranes of the eyes, nose or mouth </a:t>
            </a:r>
          </a:p>
          <a:p>
            <a:r>
              <a:rPr lang="en-US">
                <a:latin typeface="Aptos" panose="020B0004020202020204" pitchFamily="34" charset="0"/>
              </a:rPr>
              <a:t>Examples: Influenza, Pertussis, meningococcal meningitis </a:t>
            </a:r>
          </a:p>
          <a:p>
            <a:r>
              <a:rPr lang="en-US">
                <a:latin typeface="Aptos" panose="020B0004020202020204" pitchFamily="34" charset="0"/>
              </a:rPr>
              <a:t>Give </a:t>
            </a:r>
            <a:r>
              <a:rPr lang="en-US" u="sng">
                <a:latin typeface="Aptos" panose="020B0004020202020204" pitchFamily="34" charset="0"/>
              </a:rPr>
              <a:t>patient</a:t>
            </a:r>
            <a:r>
              <a:rPr lang="en-US">
                <a:latin typeface="Aptos" panose="020B0004020202020204" pitchFamily="34" charset="0"/>
              </a:rPr>
              <a:t> a </a:t>
            </a:r>
            <a:r>
              <a:rPr lang="en-US" b="1">
                <a:latin typeface="Aptos" panose="020B0004020202020204" pitchFamily="34" charset="0"/>
              </a:rPr>
              <a:t>mask </a:t>
            </a:r>
            <a:r>
              <a:rPr lang="en-US">
                <a:latin typeface="Aptos" panose="020B0004020202020204" pitchFamily="34" charset="0"/>
              </a:rPr>
              <a:t>and place in a </a:t>
            </a:r>
            <a:r>
              <a:rPr lang="en-US" b="1">
                <a:latin typeface="Aptos" panose="020B0004020202020204" pitchFamily="34" charset="0"/>
              </a:rPr>
              <a:t>single room </a:t>
            </a:r>
            <a:r>
              <a:rPr lang="en-US">
                <a:latin typeface="Aptos" panose="020B0004020202020204" pitchFamily="34" charset="0"/>
              </a:rPr>
              <a:t>if possible</a:t>
            </a:r>
          </a:p>
          <a:p>
            <a:r>
              <a:rPr lang="en-US" u="sng">
                <a:latin typeface="Aptos" panose="020B0004020202020204" pitchFamily="34" charset="0"/>
              </a:rPr>
              <a:t>Personnel</a:t>
            </a:r>
            <a:r>
              <a:rPr lang="en-US">
                <a:latin typeface="Aptos" panose="020B0004020202020204" pitchFamily="34" charset="0"/>
              </a:rPr>
              <a:t> should wear a </a:t>
            </a:r>
            <a:r>
              <a:rPr lang="en-US" b="1">
                <a:latin typeface="Aptos" panose="020B0004020202020204" pitchFamily="34" charset="0"/>
              </a:rPr>
              <a:t>face mask </a:t>
            </a:r>
            <a:r>
              <a:rPr lang="en-US">
                <a:latin typeface="Aptos" panose="020B0004020202020204" pitchFamily="34" charset="0"/>
              </a:rPr>
              <a:t>for close contact* with infectious patients; don mask upon entering a patient room </a:t>
            </a:r>
          </a:p>
          <a:p>
            <a:r>
              <a:rPr lang="en-US">
                <a:latin typeface="Aptos" panose="020B0004020202020204" pitchFamily="34" charset="0"/>
              </a:rPr>
              <a:t>Patients should wear a mask when being transported (if tolerated) and follow respiratory hygiene/cough etiquette</a:t>
            </a:r>
          </a:p>
          <a:p>
            <a:endParaRPr lang="en-US"/>
          </a:p>
        </p:txBody>
      </p:sp>
      <p:sp>
        <p:nvSpPr>
          <p:cNvPr id="5" name="TextBox 4">
            <a:extLst>
              <a:ext uri="{FF2B5EF4-FFF2-40B4-BE49-F238E27FC236}">
                <a16:creationId xmlns:a16="http://schemas.microsoft.com/office/drawing/2014/main" id="{C09FE4E9-195F-7A8F-9397-FE5E024A476E}"/>
              </a:ext>
            </a:extLst>
          </p:cNvPr>
          <p:cNvSpPr txBox="1"/>
          <p:nvPr/>
        </p:nvSpPr>
        <p:spPr>
          <a:xfrm>
            <a:off x="1295399" y="6503848"/>
            <a:ext cx="6846065" cy="307777"/>
          </a:xfrm>
          <a:prstGeom prst="rect">
            <a:avLst/>
          </a:prstGeom>
          <a:noFill/>
        </p:spPr>
        <p:txBody>
          <a:bodyPr wrap="square" rtlCol="0">
            <a:spAutoFit/>
          </a:bodyPr>
          <a:lstStyle/>
          <a:p>
            <a:r>
              <a:rPr lang="en-US" sz="1400">
                <a:latin typeface="Aptos" panose="020B0004020202020204" pitchFamily="34" charset="0"/>
              </a:rPr>
              <a:t>*Close contact is generally defined as in a closed space or within 3 feet of the patient</a:t>
            </a:r>
          </a:p>
        </p:txBody>
      </p:sp>
    </p:spTree>
    <p:extLst>
      <p:ext uri="{BB962C8B-B14F-4D97-AF65-F5344CB8AC3E}">
        <p14:creationId xmlns:p14="http://schemas.microsoft.com/office/powerpoint/2010/main" val="20043985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096FDC-11BD-7F0E-E86B-3D18DAB308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2F4496-E671-6819-A037-D501E9E0F44E}"/>
              </a:ext>
            </a:extLst>
          </p:cNvPr>
          <p:cNvSpPr>
            <a:spLocks noGrp="1"/>
          </p:cNvSpPr>
          <p:nvPr>
            <p:ph type="title"/>
          </p:nvPr>
        </p:nvSpPr>
        <p:spPr/>
        <p:txBody>
          <a:bodyPr/>
          <a:lstStyle/>
          <a:p>
            <a:r>
              <a:rPr lang="en-US" b="1">
                <a:latin typeface="Aptos" panose="020B0004020202020204" pitchFamily="34" charset="0"/>
              </a:rPr>
              <a:t>Isolate: </a:t>
            </a:r>
            <a:br>
              <a:rPr lang="en-US" b="1">
                <a:latin typeface="Aptos" panose="020B0004020202020204" pitchFamily="34" charset="0"/>
              </a:rPr>
            </a:br>
            <a:r>
              <a:rPr lang="en-US" b="1">
                <a:latin typeface="Aptos" panose="020B0004020202020204" pitchFamily="34" charset="0"/>
              </a:rPr>
              <a:t>Airborne Precautions</a:t>
            </a:r>
            <a:endParaRPr lang="en-US" b="1"/>
          </a:p>
        </p:txBody>
      </p:sp>
      <p:sp>
        <p:nvSpPr>
          <p:cNvPr id="3" name="Content Placeholder 2">
            <a:extLst>
              <a:ext uri="{FF2B5EF4-FFF2-40B4-BE49-F238E27FC236}">
                <a16:creationId xmlns:a16="http://schemas.microsoft.com/office/drawing/2014/main" id="{740A958A-7340-72CD-6162-9111FC1882C4}"/>
              </a:ext>
            </a:extLst>
          </p:cNvPr>
          <p:cNvSpPr>
            <a:spLocks noGrp="1"/>
          </p:cNvSpPr>
          <p:nvPr>
            <p:ph idx="1"/>
          </p:nvPr>
        </p:nvSpPr>
        <p:spPr>
          <a:xfrm>
            <a:off x="838200" y="1825624"/>
            <a:ext cx="7775448" cy="4447159"/>
          </a:xfrm>
        </p:spPr>
        <p:txBody>
          <a:bodyPr>
            <a:normAutofit fontScale="92500"/>
          </a:bodyPr>
          <a:lstStyle/>
          <a:p>
            <a:r>
              <a:rPr lang="en-US" dirty="0">
                <a:latin typeface="Aptos" panose="020B0004020202020204" pitchFamily="34" charset="0"/>
              </a:rPr>
              <a:t>Prevents transmission of pathogens that remain infectious over long distances when suspended in the air </a:t>
            </a:r>
          </a:p>
          <a:p>
            <a:r>
              <a:rPr lang="en-US" dirty="0">
                <a:latin typeface="Aptos" panose="020B0004020202020204" pitchFamily="34" charset="0"/>
              </a:rPr>
              <a:t>Examples: rubeola virus [measles], varicella-zoster virus [chickenpox], M. tuberculosis</a:t>
            </a:r>
          </a:p>
          <a:p>
            <a:r>
              <a:rPr lang="en-US" dirty="0">
                <a:latin typeface="Aptos" panose="020B0004020202020204" pitchFamily="34" charset="0"/>
              </a:rPr>
              <a:t>Patients should be placed in an </a:t>
            </a:r>
            <a:r>
              <a:rPr lang="en-US" u="sng" dirty="0">
                <a:latin typeface="Aptos" panose="020B0004020202020204" pitchFamily="34" charset="0"/>
              </a:rPr>
              <a:t>a</a:t>
            </a:r>
            <a:r>
              <a:rPr lang="en-US" dirty="0">
                <a:latin typeface="Aptos" panose="020B0004020202020204" pitchFamily="34" charset="0"/>
              </a:rPr>
              <a:t>irborne </a:t>
            </a:r>
            <a:r>
              <a:rPr lang="en-US" u="sng" dirty="0">
                <a:latin typeface="Aptos" panose="020B0004020202020204" pitchFamily="34" charset="0"/>
              </a:rPr>
              <a:t>i</a:t>
            </a:r>
            <a:r>
              <a:rPr lang="en-US" dirty="0">
                <a:latin typeface="Aptos" panose="020B0004020202020204" pitchFamily="34" charset="0"/>
              </a:rPr>
              <a:t>nfection </a:t>
            </a:r>
            <a:r>
              <a:rPr lang="en-US" u="sng" dirty="0">
                <a:latin typeface="Aptos" panose="020B0004020202020204" pitchFamily="34" charset="0"/>
              </a:rPr>
              <a:t>i</a:t>
            </a:r>
            <a:r>
              <a:rPr lang="en-US" dirty="0">
                <a:latin typeface="Aptos" panose="020B0004020202020204" pitchFamily="34" charset="0"/>
              </a:rPr>
              <a:t>solation </a:t>
            </a:r>
            <a:r>
              <a:rPr lang="en-US" u="sng" dirty="0">
                <a:latin typeface="Aptos" panose="020B0004020202020204" pitchFamily="34" charset="0"/>
              </a:rPr>
              <a:t>r</a:t>
            </a:r>
            <a:r>
              <a:rPr lang="en-US" dirty="0">
                <a:latin typeface="Aptos" panose="020B0004020202020204" pitchFamily="34" charset="0"/>
              </a:rPr>
              <a:t>oom (</a:t>
            </a:r>
            <a:r>
              <a:rPr lang="en-US" b="1" dirty="0">
                <a:latin typeface="Aptos" panose="020B0004020202020204" pitchFamily="34" charset="0"/>
              </a:rPr>
              <a:t>AIIR</a:t>
            </a:r>
            <a:r>
              <a:rPr lang="en-US" dirty="0">
                <a:latin typeface="Aptos" panose="020B0004020202020204" pitchFamily="34" charset="0"/>
              </a:rPr>
              <a:t>, i.e. </a:t>
            </a:r>
            <a:r>
              <a:rPr lang="en-US" b="1" dirty="0">
                <a:latin typeface="Aptos" panose="020B0004020202020204" pitchFamily="34" charset="0"/>
              </a:rPr>
              <a:t>negative pressure room</a:t>
            </a:r>
            <a:r>
              <a:rPr lang="en-US" dirty="0">
                <a:latin typeface="Aptos" panose="020B0004020202020204" pitchFamily="34" charset="0"/>
              </a:rPr>
              <a:t>) </a:t>
            </a:r>
          </a:p>
          <a:p>
            <a:pPr lvl="2"/>
            <a:r>
              <a:rPr lang="en-US" dirty="0">
                <a:latin typeface="Aptos" panose="020B0004020202020204" pitchFamily="34" charset="0"/>
              </a:rPr>
              <a:t>An AIIR is a single-patient room equipped with special air handling and ventilation capacity </a:t>
            </a:r>
          </a:p>
          <a:p>
            <a:r>
              <a:rPr lang="en-US" dirty="0">
                <a:latin typeface="Aptos" panose="020B0004020202020204" pitchFamily="34" charset="0"/>
              </a:rPr>
              <a:t>Healthcare personnel should wear a fit tested </a:t>
            </a:r>
            <a:r>
              <a:rPr lang="en-US" b="1" dirty="0">
                <a:latin typeface="Aptos" panose="020B0004020202020204" pitchFamily="34" charset="0"/>
              </a:rPr>
              <a:t>N95 respirator</a:t>
            </a:r>
            <a:r>
              <a:rPr lang="en-US" dirty="0">
                <a:latin typeface="Aptos" panose="020B0004020202020204" pitchFamily="34" charset="0"/>
              </a:rPr>
              <a:t>, donned prior to room entry</a:t>
            </a:r>
          </a:p>
        </p:txBody>
      </p:sp>
      <p:pic>
        <p:nvPicPr>
          <p:cNvPr id="5" name="Picture 2" descr="Image of a woman sneezing that shows airborne droplets backlit and spreading out from her mouth.">
            <a:extLst>
              <a:ext uri="{FF2B5EF4-FFF2-40B4-BE49-F238E27FC236}">
                <a16:creationId xmlns:a16="http://schemas.microsoft.com/office/drawing/2014/main" id="{B38A9C78-35F1-0564-0DAD-303A5BAF41F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822" r="37873" b="-1"/>
          <a:stretch/>
        </p:blipFill>
        <p:spPr bwMode="auto">
          <a:xfrm>
            <a:off x="9290983" y="2026793"/>
            <a:ext cx="2137973" cy="3196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251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798935-5AE2-73F0-CDC1-F3E28E7FD7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0078BA-7B48-65F4-8D02-2C6DE33345D6}"/>
              </a:ext>
            </a:extLst>
          </p:cNvPr>
          <p:cNvSpPr>
            <a:spLocks noGrp="1"/>
          </p:cNvSpPr>
          <p:nvPr>
            <p:ph type="title"/>
          </p:nvPr>
        </p:nvSpPr>
        <p:spPr/>
        <p:txBody>
          <a:bodyPr/>
          <a:lstStyle/>
          <a:p>
            <a:r>
              <a:rPr lang="en-US" b="1">
                <a:latin typeface="Aptos" panose="020B0004020202020204" pitchFamily="34" charset="0"/>
              </a:rPr>
              <a:t>Isolate: </a:t>
            </a:r>
            <a:br>
              <a:rPr lang="en-US" b="1">
                <a:latin typeface="Aptos" panose="020B0004020202020204" pitchFamily="34" charset="0"/>
              </a:rPr>
            </a:br>
            <a:r>
              <a:rPr lang="en-US" b="1">
                <a:latin typeface="Aptos" panose="020B0004020202020204" pitchFamily="34" charset="0"/>
              </a:rPr>
              <a:t>Special Respiratory Pathogens</a:t>
            </a:r>
            <a:endParaRPr lang="en-US" b="1"/>
          </a:p>
        </p:txBody>
      </p:sp>
      <p:sp>
        <p:nvSpPr>
          <p:cNvPr id="3" name="Content Placeholder 2">
            <a:extLst>
              <a:ext uri="{FF2B5EF4-FFF2-40B4-BE49-F238E27FC236}">
                <a16:creationId xmlns:a16="http://schemas.microsoft.com/office/drawing/2014/main" id="{582285DF-FE49-98B0-7EBC-99DDC8B1439A}"/>
              </a:ext>
            </a:extLst>
          </p:cNvPr>
          <p:cNvSpPr>
            <a:spLocks noGrp="1"/>
          </p:cNvSpPr>
          <p:nvPr>
            <p:ph idx="1"/>
          </p:nvPr>
        </p:nvSpPr>
        <p:spPr/>
        <p:txBody>
          <a:bodyPr>
            <a:normAutofit/>
          </a:bodyPr>
          <a:lstStyle/>
          <a:p>
            <a:r>
              <a:rPr lang="en-US">
                <a:latin typeface="Aptos" panose="020B0004020202020204" pitchFamily="34" charset="0"/>
              </a:rPr>
              <a:t>Some severe respiratory infections require </a:t>
            </a:r>
            <a:r>
              <a:rPr lang="en-US" b="1">
                <a:latin typeface="Aptos" panose="020B0004020202020204" pitchFamily="34" charset="0"/>
              </a:rPr>
              <a:t>enhanced precautions </a:t>
            </a:r>
          </a:p>
          <a:p>
            <a:r>
              <a:rPr lang="en-US">
                <a:latin typeface="Aptos" panose="020B0004020202020204" pitchFamily="34" charset="0"/>
              </a:rPr>
              <a:t>Middle East respiratory syndrome coronavirus (MERS-CoV), Severe Acute Respiratory Syndrome (SARS), novel Influenzas (e.g. bird flu) are examples of diseases that require</a:t>
            </a:r>
          </a:p>
          <a:p>
            <a:pPr lvl="4"/>
            <a:r>
              <a:rPr lang="en-US" sz="2400">
                <a:latin typeface="Aptos" panose="020B0004020202020204" pitchFamily="34" charset="0"/>
              </a:rPr>
              <a:t>Standard precautions</a:t>
            </a:r>
          </a:p>
          <a:p>
            <a:pPr lvl="4"/>
            <a:r>
              <a:rPr lang="en-US" sz="2400">
                <a:latin typeface="Aptos" panose="020B0004020202020204" pitchFamily="34" charset="0"/>
              </a:rPr>
              <a:t>Contact precautions</a:t>
            </a:r>
          </a:p>
          <a:p>
            <a:pPr lvl="4"/>
            <a:r>
              <a:rPr lang="en-US" sz="2400">
                <a:latin typeface="Aptos" panose="020B0004020202020204" pitchFamily="34" charset="0"/>
              </a:rPr>
              <a:t>Airborne precautions</a:t>
            </a:r>
          </a:p>
          <a:p>
            <a:pPr lvl="4"/>
            <a:r>
              <a:rPr lang="en-US" sz="2400">
                <a:latin typeface="Aptos" panose="020B0004020202020204" pitchFamily="34" charset="0"/>
              </a:rPr>
              <a:t>Face shield/eye protection </a:t>
            </a:r>
          </a:p>
          <a:p>
            <a:endParaRPr lang="en-US"/>
          </a:p>
        </p:txBody>
      </p:sp>
    </p:spTree>
    <p:extLst>
      <p:ext uri="{BB962C8B-B14F-4D97-AF65-F5344CB8AC3E}">
        <p14:creationId xmlns:p14="http://schemas.microsoft.com/office/powerpoint/2010/main" val="1859504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C183D7F6-B498-43B3-948B-1728B52AA6E4}">
                <adec:decorative xmlns:adec="http://schemas.microsoft.com/office/drawing/2017/decorative" val="0"/>
              </a:ext>
            </a:extLst>
          </p:cNvPr>
          <p:cNvSpPr>
            <a:spLocks noGrp="1"/>
          </p:cNvSpPr>
          <p:nvPr>
            <p:ph type="title"/>
          </p:nvPr>
        </p:nvSpPr>
        <p:spPr>
          <a:xfrm>
            <a:off x="4534868" y="531930"/>
            <a:ext cx="5924365" cy="1450757"/>
          </a:xfrm>
        </p:spPr>
        <p:txBody>
          <a:bodyPr vert="horz" lIns="91440" tIns="45720" rIns="91440" bIns="45720" rtlCol="0" anchor="ctr">
            <a:normAutofit fontScale="90000"/>
          </a:bodyPr>
          <a:lstStyle/>
          <a:p>
            <a:r>
              <a:rPr lang="en-US" b="1">
                <a:latin typeface="Aptos" panose="020B0004020202020204" pitchFamily="34" charset="0"/>
              </a:rPr>
              <a:t>Isolate: </a:t>
            </a:r>
            <a:br>
              <a:rPr lang="en-US" b="1">
                <a:latin typeface="Aptos" panose="020B0004020202020204" pitchFamily="34" charset="0"/>
              </a:rPr>
            </a:br>
            <a:r>
              <a:rPr lang="en-US" b="1">
                <a:latin typeface="Aptos" panose="020B0004020202020204" pitchFamily="34" charset="0"/>
              </a:rPr>
              <a:t>Special Rash Pathogens</a:t>
            </a:r>
          </a:p>
        </p:txBody>
      </p:sp>
      <p:sp>
        <p:nvSpPr>
          <p:cNvPr id="5" name="TextBox 4">
            <a:extLst>
              <a:ext uri="{FF2B5EF4-FFF2-40B4-BE49-F238E27FC236}">
                <a16:creationId xmlns:a16="http://schemas.microsoft.com/office/drawing/2014/main" id="{D219FDE1-77BF-4276-9D9F-6D96BEFC139C}"/>
              </a:ext>
              <a:ext uri="{C183D7F6-B498-43B3-948B-1728B52AA6E4}">
                <adec:decorative xmlns:adec="http://schemas.microsoft.com/office/drawing/2017/decorative" val="0"/>
              </a:ext>
            </a:extLst>
          </p:cNvPr>
          <p:cNvSpPr txBox="1"/>
          <p:nvPr/>
        </p:nvSpPr>
        <p:spPr>
          <a:xfrm>
            <a:off x="926590" y="331875"/>
            <a:ext cx="1473321" cy="400110"/>
          </a:xfrm>
          <a:prstGeom prst="rect">
            <a:avLst/>
          </a:prstGeom>
          <a:noFill/>
        </p:spPr>
        <p:txBody>
          <a:bodyPr wrap="square" rtlCol="0">
            <a:spAutoFit/>
          </a:bodyPr>
          <a:lstStyle/>
          <a:p>
            <a:pPr algn="ctr"/>
            <a:r>
              <a:rPr lang="en-US" sz="2000"/>
              <a:t>Measles</a:t>
            </a:r>
            <a:endParaRPr lang="en-US"/>
          </a:p>
        </p:txBody>
      </p:sp>
      <p:pic>
        <p:nvPicPr>
          <p:cNvPr id="1026" name="Picture 2" descr="Image result for measles rash">
            <a:extLst>
              <a:ext uri="{FF2B5EF4-FFF2-40B4-BE49-F238E27FC236}">
                <a16:creationId xmlns:a16="http://schemas.microsoft.com/office/drawing/2014/main" id="{52BBA2B1-81D7-4C25-B64D-27BBF914A147}"/>
              </a:ext>
              <a:ext uri="{C183D7F6-B498-43B3-948B-1728B52AA6E4}">
                <adec:decorative xmlns:adec="http://schemas.microsoft.com/office/drawing/2017/decorative" val="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7764" r="20271" b="3"/>
          <a:stretch/>
        </p:blipFill>
        <p:spPr bwMode="auto">
          <a:xfrm flipH="1">
            <a:off x="926593" y="705136"/>
            <a:ext cx="1473321" cy="2558041"/>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A6855F2F-B6EB-4EC6-8925-EA86B085A3C1}"/>
              </a:ext>
              <a:ext uri="{C183D7F6-B498-43B3-948B-1728B52AA6E4}">
                <adec:decorative xmlns:adec="http://schemas.microsoft.com/office/drawing/2017/decorative" val="0"/>
              </a:ext>
            </a:extLst>
          </p:cNvPr>
          <p:cNvSpPr txBox="1"/>
          <p:nvPr/>
        </p:nvSpPr>
        <p:spPr>
          <a:xfrm>
            <a:off x="1517892" y="5798297"/>
            <a:ext cx="1828800" cy="400110"/>
          </a:xfrm>
          <a:prstGeom prst="rect">
            <a:avLst/>
          </a:prstGeom>
          <a:noFill/>
        </p:spPr>
        <p:txBody>
          <a:bodyPr wrap="square" rtlCol="0">
            <a:spAutoFit/>
          </a:bodyPr>
          <a:lstStyle/>
          <a:p>
            <a:pPr algn="ctr"/>
            <a:r>
              <a:rPr lang="en-US" sz="2000"/>
              <a:t>Varicella-Zoster</a:t>
            </a:r>
            <a:endParaRPr lang="en-US"/>
          </a:p>
        </p:txBody>
      </p:sp>
      <p:pic>
        <p:nvPicPr>
          <p:cNvPr id="1028" name="Picture 4" descr="Image result for varicella rash">
            <a:extLst>
              <a:ext uri="{FF2B5EF4-FFF2-40B4-BE49-F238E27FC236}">
                <a16:creationId xmlns:a16="http://schemas.microsoft.com/office/drawing/2014/main" id="{447132F6-99FF-4773-8B62-5DD16E1B932D}"/>
              </a:ext>
              <a:ext uri="{C183D7F6-B498-43B3-948B-1728B52AA6E4}">
                <adec:decorative xmlns:adec="http://schemas.microsoft.com/office/drawing/2017/decorative" val="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126" r="5590" b="-2"/>
          <a:stretch/>
        </p:blipFill>
        <p:spPr bwMode="auto">
          <a:xfrm>
            <a:off x="926589" y="3342139"/>
            <a:ext cx="3015222" cy="2476136"/>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7F69984-CFD4-45D7-AF96-55EE8E17D21D}"/>
              </a:ext>
              <a:ext uri="{C183D7F6-B498-43B3-948B-1728B52AA6E4}">
                <adec:decorative xmlns:adec="http://schemas.microsoft.com/office/drawing/2017/decorative" val="0"/>
              </a:ext>
            </a:extLst>
          </p:cNvPr>
          <p:cNvSpPr txBox="1"/>
          <p:nvPr/>
        </p:nvSpPr>
        <p:spPr>
          <a:xfrm>
            <a:off x="2410388" y="334888"/>
            <a:ext cx="1473321" cy="400110"/>
          </a:xfrm>
          <a:prstGeom prst="rect">
            <a:avLst/>
          </a:prstGeom>
          <a:noFill/>
        </p:spPr>
        <p:txBody>
          <a:bodyPr wrap="square" rtlCol="0">
            <a:spAutoFit/>
          </a:bodyPr>
          <a:lstStyle/>
          <a:p>
            <a:pPr algn="ctr"/>
            <a:r>
              <a:rPr lang="en-US" sz="2000"/>
              <a:t>Meningitis</a:t>
            </a:r>
            <a:endParaRPr lang="en-US"/>
          </a:p>
        </p:txBody>
      </p:sp>
      <p:pic>
        <p:nvPicPr>
          <p:cNvPr id="1030" name="Picture 6" descr="A child sits on a white sheet with both legs extended, showing a widespread red-to-purple rash consistent with meningitis. An adult hand is visible from behind holding one of the child’s feet, with part of the child’s hand also visible.">
            <a:extLst>
              <a:ext uri="{FF2B5EF4-FFF2-40B4-BE49-F238E27FC236}">
                <a16:creationId xmlns:a16="http://schemas.microsoft.com/office/drawing/2014/main" id="{7E5F632C-A2A6-4866-980E-B8EDE21B3521}"/>
              </a:ext>
              <a:ext uri="{C183D7F6-B498-43B3-948B-1728B52AA6E4}">
                <adec:decorative xmlns:adec="http://schemas.microsoft.com/office/drawing/2017/decorative" val="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342" r="6371" b="-2"/>
          <a:stretch/>
        </p:blipFill>
        <p:spPr bwMode="auto">
          <a:xfrm>
            <a:off x="2468493" y="705137"/>
            <a:ext cx="1473321" cy="255803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C183D7F6-B498-43B3-948B-1728B52AA6E4}">
                <adec:decorative xmlns:adec="http://schemas.microsoft.com/office/drawing/2017/decorative" val="1"/>
              </a:ext>
            </a:extLst>
          </p:cNvPr>
          <p:cNvSpPr>
            <a:spLocks noGrp="1"/>
          </p:cNvSpPr>
          <p:nvPr>
            <p:ph type="sldNum" sz="quarter" idx="12"/>
          </p:nvPr>
        </p:nvSpPr>
        <p:spPr>
          <a:xfrm>
            <a:off x="7425344" y="6459786"/>
            <a:ext cx="984019" cy="365125"/>
          </a:xfrm>
          <a:prstGeom prst="rect">
            <a:avLst/>
          </a:prstGeom>
        </p:spPr>
        <p:txBody>
          <a:bodyPr vert="horz" lIns="91440" tIns="45720" rIns="91440" bIns="45720" rtlCol="0" anchor="ctr">
            <a:normAutofit/>
          </a:bodyPr>
          <a:lstStyle>
            <a:defPPr>
              <a:defRPr lang="en-US"/>
            </a:defPPr>
            <a:lvl1pPr marL="0" algn="r" defTabSz="457200" rtl="0" eaLnBrk="1" latinLnBrk="0" hangingPunct="1">
              <a:defRPr sz="16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fld id="{41C1F8C7-DEE8-4758-811F-CB7D236E1632}" type="slidenum">
              <a:rPr lang="en-US" altLang="en-US" smtClean="0"/>
              <a:pPr>
                <a:spcAft>
                  <a:spcPts val="600"/>
                </a:spcAft>
              </a:pPr>
              <a:t>29</a:t>
            </a:fld>
            <a:endParaRPr lang="en-US" altLang="en-US"/>
          </a:p>
        </p:txBody>
      </p:sp>
      <p:sp>
        <p:nvSpPr>
          <p:cNvPr id="3" name="Content Placeholder 2">
            <a:extLst>
              <a:ext uri="{C183D7F6-B498-43B3-948B-1728B52AA6E4}">
                <adec:decorative xmlns:adec="http://schemas.microsoft.com/office/drawing/2017/decorative" val="1"/>
              </a:ext>
            </a:extLst>
          </p:cNvPr>
          <p:cNvSpPr>
            <a:spLocks noGrp="1"/>
          </p:cNvSpPr>
          <p:nvPr>
            <p:ph idx="1"/>
          </p:nvPr>
        </p:nvSpPr>
        <p:spPr>
          <a:xfrm>
            <a:off x="4533114" y="2121989"/>
            <a:ext cx="6493005" cy="4076418"/>
          </a:xfrm>
        </p:spPr>
        <p:txBody>
          <a:bodyPr>
            <a:normAutofit/>
          </a:bodyPr>
          <a:lstStyle/>
          <a:p>
            <a:r>
              <a:rPr lang="en-US" sz="3000"/>
              <a:t>Measles</a:t>
            </a:r>
            <a:endParaRPr lang="en-US" sz="3000" baseline="30000"/>
          </a:p>
          <a:p>
            <a:pPr lvl="2"/>
            <a:r>
              <a:rPr lang="en-US" sz="2400"/>
              <a:t>Airborne isolation</a:t>
            </a:r>
          </a:p>
          <a:p>
            <a:pPr lvl="2"/>
            <a:r>
              <a:rPr lang="en-US" sz="2400"/>
              <a:t>If no airborne room available</a:t>
            </a:r>
            <a:r>
              <a:rPr lang="en-US" sz="2400">
                <a:sym typeface="Wingdings" panose="05000000000000000000" pitchFamily="2" charset="2"/>
              </a:rPr>
              <a:t> isolate, keep door closed and room must remain empty 2 hours after vacated</a:t>
            </a:r>
          </a:p>
          <a:p>
            <a:r>
              <a:rPr lang="en-US" sz="3000">
                <a:sym typeface="Wingdings" panose="05000000000000000000" pitchFamily="2" charset="2"/>
              </a:rPr>
              <a:t>Chicken pox (Varicella-Zoster)</a:t>
            </a:r>
            <a:endParaRPr lang="en-US" sz="3000" baseline="30000">
              <a:sym typeface="Wingdings" panose="05000000000000000000" pitchFamily="2" charset="2"/>
            </a:endParaRPr>
          </a:p>
          <a:p>
            <a:pPr lvl="2"/>
            <a:r>
              <a:rPr lang="en-US" sz="2400">
                <a:sym typeface="Wingdings" panose="05000000000000000000" pitchFamily="2" charset="2"/>
              </a:rPr>
              <a:t>Airborne isolation + Contact precautions</a:t>
            </a:r>
          </a:p>
          <a:p>
            <a:r>
              <a:rPr lang="en-US" sz="3000">
                <a:sym typeface="Wingdings" panose="05000000000000000000" pitchFamily="2" charset="2"/>
              </a:rPr>
              <a:t>Meningitis</a:t>
            </a:r>
            <a:endParaRPr lang="en-US" sz="3000" baseline="30000">
              <a:sym typeface="Wingdings" panose="05000000000000000000" pitchFamily="2" charset="2"/>
            </a:endParaRPr>
          </a:p>
          <a:p>
            <a:pPr lvl="2"/>
            <a:r>
              <a:rPr lang="en-US" sz="2400">
                <a:sym typeface="Wingdings" panose="05000000000000000000" pitchFamily="2" charset="2"/>
              </a:rPr>
              <a:t>Droplet + contact precautions</a:t>
            </a:r>
            <a:endParaRPr lang="en-US" sz="2400"/>
          </a:p>
        </p:txBody>
      </p:sp>
    </p:spTree>
    <p:extLst>
      <p:ext uri="{BB962C8B-B14F-4D97-AF65-F5344CB8AC3E}">
        <p14:creationId xmlns:p14="http://schemas.microsoft.com/office/powerpoint/2010/main" val="690064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8978A-CD28-31CB-DCC9-0B797DA6B9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428E04-E3D5-42AB-91E4-EF05B4F40FF2}"/>
              </a:ext>
            </a:extLst>
          </p:cNvPr>
          <p:cNvSpPr>
            <a:spLocks noGrp="1"/>
          </p:cNvSpPr>
          <p:nvPr>
            <p:ph type="title"/>
          </p:nvPr>
        </p:nvSpPr>
        <p:spPr/>
        <p:txBody>
          <a:bodyPr/>
          <a:lstStyle/>
          <a:p>
            <a:r>
              <a:rPr lang="en-US" b="1">
                <a:latin typeface="Aptos" panose="020B0004020202020204" pitchFamily="34" charset="0"/>
              </a:rPr>
              <a:t>Isolate: </a:t>
            </a:r>
            <a:br>
              <a:rPr lang="en-US" b="1">
                <a:latin typeface="Aptos" panose="020B0004020202020204" pitchFamily="34" charset="0"/>
              </a:rPr>
            </a:br>
            <a:r>
              <a:rPr lang="en-US" b="1">
                <a:latin typeface="Aptos" panose="020B0004020202020204" pitchFamily="34" charset="0"/>
              </a:rPr>
              <a:t>Viral Hemorrhagic Fevers </a:t>
            </a:r>
            <a:endParaRPr lang="en-US" b="1"/>
          </a:p>
        </p:txBody>
      </p:sp>
      <p:sp>
        <p:nvSpPr>
          <p:cNvPr id="3" name="Content Placeholder 2">
            <a:extLst>
              <a:ext uri="{FF2B5EF4-FFF2-40B4-BE49-F238E27FC236}">
                <a16:creationId xmlns:a16="http://schemas.microsoft.com/office/drawing/2014/main" id="{81116D6E-31E0-0FAA-D9A0-E8737DF3FA6A}"/>
              </a:ext>
            </a:extLst>
          </p:cNvPr>
          <p:cNvSpPr>
            <a:spLocks noGrp="1"/>
          </p:cNvSpPr>
          <p:nvPr>
            <p:ph idx="1"/>
          </p:nvPr>
        </p:nvSpPr>
        <p:spPr>
          <a:xfrm>
            <a:off x="838200" y="1825625"/>
            <a:ext cx="7842337" cy="4026530"/>
          </a:xfrm>
        </p:spPr>
        <p:txBody>
          <a:bodyPr>
            <a:normAutofit lnSpcReduction="10000"/>
          </a:bodyPr>
          <a:lstStyle/>
          <a:p>
            <a:r>
              <a:rPr lang="en-US" sz="2600"/>
              <a:t>Severe infections that can be spread through </a:t>
            </a:r>
            <a:r>
              <a:rPr lang="en-US" sz="2600" b="1"/>
              <a:t>direct and indirect contact </a:t>
            </a:r>
            <a:r>
              <a:rPr lang="en-US" sz="2600"/>
              <a:t>and require </a:t>
            </a:r>
            <a:r>
              <a:rPr lang="en-US" sz="2600" i="1"/>
              <a:t>full barrier precautions</a:t>
            </a:r>
          </a:p>
          <a:p>
            <a:r>
              <a:rPr lang="en-US" sz="2600"/>
              <a:t>Examples: Ebola, Marburg, Lassa Fever</a:t>
            </a:r>
          </a:p>
          <a:p>
            <a:r>
              <a:rPr lang="en-US" sz="2600" b="1"/>
              <a:t>Keys to staying safe</a:t>
            </a:r>
          </a:p>
          <a:p>
            <a:pPr lvl="1"/>
            <a:r>
              <a:rPr lang="en-US"/>
              <a:t>Be familiar with your facility's Ebola protocols</a:t>
            </a:r>
          </a:p>
          <a:p>
            <a:pPr lvl="1"/>
            <a:r>
              <a:rPr lang="en-US"/>
              <a:t>Know your role and responsibilities </a:t>
            </a:r>
          </a:p>
          <a:p>
            <a:pPr lvl="1"/>
            <a:r>
              <a:rPr lang="en-US">
                <a:solidFill>
                  <a:srgbClr val="C00000"/>
                </a:solidFill>
              </a:rPr>
              <a:t>Only staff who have received comprehensive training and demonstrated competency in Ebola-related infection control practices should care  for patients with suspected VHFs</a:t>
            </a:r>
          </a:p>
        </p:txBody>
      </p:sp>
      <p:pic>
        <p:nvPicPr>
          <p:cNvPr id="5" name="Content Placeholder 8" descr="Individual dressed in a blue gown and mask, highlighting full barrier protective measures in a medical environment.">
            <a:extLst>
              <a:ext uri="{FF2B5EF4-FFF2-40B4-BE49-F238E27FC236}">
                <a16:creationId xmlns:a16="http://schemas.microsoft.com/office/drawing/2014/main" id="{C3B44E48-0A5F-3F81-7E49-99B4931018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74464" y="1690688"/>
            <a:ext cx="2858837" cy="4026531"/>
          </a:xfrm>
          <a:prstGeom prst="rect">
            <a:avLst/>
          </a:prstGeom>
        </p:spPr>
      </p:pic>
      <p:sp>
        <p:nvSpPr>
          <p:cNvPr id="7" name="TextBox 6">
            <a:extLst>
              <a:ext uri="{FF2B5EF4-FFF2-40B4-BE49-F238E27FC236}">
                <a16:creationId xmlns:a16="http://schemas.microsoft.com/office/drawing/2014/main" id="{8CA18E32-447A-ADDD-E934-66F03B031CA0}"/>
              </a:ext>
            </a:extLst>
          </p:cNvPr>
          <p:cNvSpPr txBox="1"/>
          <p:nvPr/>
        </p:nvSpPr>
        <p:spPr>
          <a:xfrm>
            <a:off x="76200" y="6408089"/>
            <a:ext cx="8763000" cy="369332"/>
          </a:xfrm>
          <a:prstGeom prst="rect">
            <a:avLst/>
          </a:prstGeom>
          <a:noFill/>
        </p:spPr>
        <p:txBody>
          <a:bodyPr wrap="square" rtlCol="0">
            <a:spAutoFit/>
          </a:bodyPr>
          <a:lstStyle/>
          <a:p>
            <a:r>
              <a:rPr lang="en-US" dirty="0"/>
              <a:t>Go to the CDC’s page on </a:t>
            </a:r>
            <a:r>
              <a:rPr lang="en-US" dirty="0">
                <a:hlinkClick r:id="rId4"/>
              </a:rPr>
              <a:t>Viral Hemorrhagic Fevers: Guidance for PPE</a:t>
            </a:r>
            <a:r>
              <a:rPr lang="en-US" dirty="0"/>
              <a:t> for more information</a:t>
            </a:r>
          </a:p>
        </p:txBody>
      </p:sp>
    </p:spTree>
    <p:extLst>
      <p:ext uri="{BB962C8B-B14F-4D97-AF65-F5344CB8AC3E}">
        <p14:creationId xmlns:p14="http://schemas.microsoft.com/office/powerpoint/2010/main" val="1285703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020D3C-0E72-CF67-7AED-53A4C0414AF7}"/>
              </a:ext>
            </a:extLst>
          </p:cNvPr>
          <p:cNvSpPr>
            <a:spLocks noGrp="1"/>
          </p:cNvSpPr>
          <p:nvPr>
            <p:ph type="title"/>
          </p:nvPr>
        </p:nvSpPr>
        <p:spPr/>
        <p:txBody>
          <a:bodyPr/>
          <a:lstStyle/>
          <a:p>
            <a:r>
              <a:rPr lang="en-US" b="1"/>
              <a:t>Inform</a:t>
            </a:r>
          </a:p>
        </p:txBody>
      </p:sp>
    </p:spTree>
    <p:extLst>
      <p:ext uri="{BB962C8B-B14F-4D97-AF65-F5344CB8AC3E}">
        <p14:creationId xmlns:p14="http://schemas.microsoft.com/office/powerpoint/2010/main" val="10425442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36941-D64D-04C6-A62E-4B5D6CFE9E75}"/>
              </a:ext>
            </a:extLst>
          </p:cNvPr>
          <p:cNvSpPr>
            <a:spLocks noGrp="1"/>
          </p:cNvSpPr>
          <p:nvPr>
            <p:ph type="title"/>
          </p:nvPr>
        </p:nvSpPr>
        <p:spPr/>
        <p:txBody>
          <a:bodyPr/>
          <a:lstStyle/>
          <a:p>
            <a:r>
              <a:rPr lang="en-US" altLang="en-US" b="1" dirty="0">
                <a:latin typeface="Aptos" panose="020B0004020202020204" pitchFamily="34" charset="0"/>
              </a:rPr>
              <a:t>Inform</a:t>
            </a:r>
            <a:endParaRPr lang="en-US" dirty="0"/>
          </a:p>
        </p:txBody>
      </p:sp>
      <p:sp>
        <p:nvSpPr>
          <p:cNvPr id="3" name="Content Placeholder 2">
            <a:extLst>
              <a:ext uri="{FF2B5EF4-FFF2-40B4-BE49-F238E27FC236}">
                <a16:creationId xmlns:a16="http://schemas.microsoft.com/office/drawing/2014/main" id="{FDBC7020-6EB8-D634-6382-FD843BE7C687}"/>
              </a:ext>
            </a:extLst>
          </p:cNvPr>
          <p:cNvSpPr>
            <a:spLocks noGrp="1"/>
          </p:cNvSpPr>
          <p:nvPr>
            <p:ph idx="1"/>
          </p:nvPr>
        </p:nvSpPr>
        <p:spPr/>
        <p:txBody>
          <a:bodyPr>
            <a:normAutofit/>
          </a:bodyPr>
          <a:lstStyle/>
          <a:p>
            <a:r>
              <a:rPr lang="en-US" altLang="en-US" sz="3200">
                <a:latin typeface="Aptos" panose="020B0004020202020204" pitchFamily="34" charset="0"/>
              </a:rPr>
              <a:t>Once triage/screening staff has identified a patient with a positive communicable disease of public health concern screening </a:t>
            </a:r>
            <a:r>
              <a:rPr lang="en-US" altLang="en-US" sz="3200">
                <a:latin typeface="Aptos" panose="020B0004020202020204" pitchFamily="34" charset="0"/>
                <a:sym typeface="Wingdings" panose="05000000000000000000" pitchFamily="2" charset="2"/>
              </a:rPr>
              <a:t> </a:t>
            </a:r>
            <a:r>
              <a:rPr lang="en-US" altLang="en-US" sz="3200" b="1">
                <a:latin typeface="Aptos" panose="020B0004020202020204" pitchFamily="34" charset="0"/>
                <a:sym typeface="Wingdings" panose="05000000000000000000" pitchFamily="2" charset="2"/>
              </a:rPr>
              <a:t>Inform</a:t>
            </a:r>
            <a:endParaRPr lang="en-US" altLang="en-US" sz="3200" b="1">
              <a:latin typeface="Aptos" panose="020B0004020202020204" pitchFamily="34" charset="0"/>
            </a:endParaRPr>
          </a:p>
          <a:p>
            <a:pPr lvl="2">
              <a:spcBef>
                <a:spcPts val="1200"/>
              </a:spcBef>
            </a:pPr>
            <a:r>
              <a:rPr lang="en-US" altLang="en-US" sz="2800">
                <a:latin typeface="Aptos" panose="020B0004020202020204" pitchFamily="34" charset="0"/>
              </a:rPr>
              <a:t>Triage staff should promptly notify ED leadership (e.g., Charge Nurse)</a:t>
            </a:r>
          </a:p>
          <a:p>
            <a:pPr lvl="2">
              <a:spcBef>
                <a:spcPts val="1200"/>
              </a:spcBef>
            </a:pPr>
            <a:r>
              <a:rPr lang="en-US" altLang="en-US" sz="2800">
                <a:latin typeface="Aptos" panose="020B0004020202020204" pitchFamily="34" charset="0"/>
              </a:rPr>
              <a:t>ED leadership should ensure patient is isolated appropriately and identify a clinician to conduct initial clinical assessment using appropriate PPE </a:t>
            </a:r>
          </a:p>
          <a:p>
            <a:endParaRPr lang="en-US"/>
          </a:p>
        </p:txBody>
      </p:sp>
      <p:pic>
        <p:nvPicPr>
          <p:cNvPr id="5" name="Graphic 4">
            <a:extLst>
              <a:ext uri="{FF2B5EF4-FFF2-40B4-BE49-F238E27FC236}">
                <a16:creationId xmlns:a16="http://schemas.microsoft.com/office/drawing/2014/main" id="{B2D7E2D9-65C2-BF51-3A85-6EDCF1AC295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52749" y="230735"/>
            <a:ext cx="1325563" cy="1325563"/>
          </a:xfrm>
          <a:prstGeom prst="rect">
            <a:avLst/>
          </a:prstGeom>
        </p:spPr>
      </p:pic>
    </p:spTree>
    <p:extLst>
      <p:ext uri="{BB962C8B-B14F-4D97-AF65-F5344CB8AC3E}">
        <p14:creationId xmlns:p14="http://schemas.microsoft.com/office/powerpoint/2010/main" val="35062416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F2047-29F0-4C25-1C2D-E307ACBE71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C335F-53C9-24DE-983B-2A07CB5C377E}"/>
              </a:ext>
            </a:extLst>
          </p:cNvPr>
          <p:cNvSpPr>
            <a:spLocks noGrp="1"/>
          </p:cNvSpPr>
          <p:nvPr>
            <p:ph type="title"/>
          </p:nvPr>
        </p:nvSpPr>
        <p:spPr/>
        <p:txBody>
          <a:bodyPr/>
          <a:lstStyle/>
          <a:p>
            <a:r>
              <a:rPr lang="en-US" b="1">
                <a:latin typeface="Aptos" panose="020B0004020202020204" pitchFamily="34" charset="0"/>
              </a:rPr>
              <a:t>Inform: </a:t>
            </a:r>
            <a:br>
              <a:rPr lang="en-US" b="1">
                <a:latin typeface="Aptos" panose="020B0004020202020204" pitchFamily="34" charset="0"/>
              </a:rPr>
            </a:br>
            <a:r>
              <a:rPr lang="en-US" b="1">
                <a:latin typeface="Aptos" panose="020B0004020202020204" pitchFamily="34" charset="0"/>
              </a:rPr>
              <a:t>External Notifications </a:t>
            </a:r>
            <a:endParaRPr lang="en-US" b="1"/>
          </a:p>
        </p:txBody>
      </p:sp>
      <p:sp>
        <p:nvSpPr>
          <p:cNvPr id="3" name="Content Placeholder 2">
            <a:extLst>
              <a:ext uri="{FF2B5EF4-FFF2-40B4-BE49-F238E27FC236}">
                <a16:creationId xmlns:a16="http://schemas.microsoft.com/office/drawing/2014/main" id="{94C007D1-858A-084E-0FFF-4F9168DE848B}"/>
              </a:ext>
            </a:extLst>
          </p:cNvPr>
          <p:cNvSpPr>
            <a:spLocks noGrp="1"/>
          </p:cNvSpPr>
          <p:nvPr>
            <p:ph idx="1"/>
          </p:nvPr>
        </p:nvSpPr>
        <p:spPr/>
        <p:txBody>
          <a:bodyPr>
            <a:normAutofit/>
          </a:bodyPr>
          <a:lstStyle/>
          <a:p>
            <a:r>
              <a:rPr lang="en-US" dirty="0">
                <a:latin typeface="Aptos" panose="020B0004020202020204" pitchFamily="34" charset="0"/>
              </a:rPr>
              <a:t>Once determined a patient has suspected communicable disease of public health concern it is essential the Infection Control Practitioner and/or his/her designee notify your </a:t>
            </a:r>
            <a:r>
              <a:rPr lang="en-US" b="1" dirty="0">
                <a:latin typeface="Aptos" panose="020B0004020202020204" pitchFamily="34" charset="0"/>
              </a:rPr>
              <a:t>local health department </a:t>
            </a:r>
            <a:r>
              <a:rPr lang="en-US" dirty="0">
                <a:highlight>
                  <a:srgbClr val="FFFF00"/>
                </a:highlight>
                <a:latin typeface="Aptos" panose="020B0004020202020204" pitchFamily="34" charset="0"/>
              </a:rPr>
              <a:t>[insert contact information]</a:t>
            </a:r>
          </a:p>
          <a:p>
            <a:r>
              <a:rPr lang="en-US" dirty="0">
                <a:latin typeface="Aptos" panose="020B0004020202020204" pitchFamily="34" charset="0"/>
              </a:rPr>
              <a:t>Maintain a log of the names and contact information of all staff in contact with patient</a:t>
            </a:r>
          </a:p>
          <a:p>
            <a:r>
              <a:rPr lang="en-US" dirty="0">
                <a:latin typeface="Aptos" panose="020B0004020202020204" pitchFamily="34" charset="0"/>
              </a:rPr>
              <a:t>Provide appropriate laboratory testing and treatment based on the clinical evaluation and health department recommendations</a:t>
            </a:r>
          </a:p>
          <a:p>
            <a:endParaRPr lang="en-US" dirty="0"/>
          </a:p>
        </p:txBody>
      </p:sp>
    </p:spTree>
    <p:extLst>
      <p:ext uri="{BB962C8B-B14F-4D97-AF65-F5344CB8AC3E}">
        <p14:creationId xmlns:p14="http://schemas.microsoft.com/office/powerpoint/2010/main" val="38556349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30745-BF23-BF25-E797-843913CA5D50}"/>
              </a:ext>
            </a:extLst>
          </p:cNvPr>
          <p:cNvSpPr>
            <a:spLocks noGrp="1"/>
          </p:cNvSpPr>
          <p:nvPr>
            <p:ph type="title"/>
          </p:nvPr>
        </p:nvSpPr>
        <p:spPr/>
        <p:txBody>
          <a:bodyPr/>
          <a:lstStyle/>
          <a:p>
            <a:r>
              <a:rPr lang="en-US" b="1">
                <a:latin typeface="Aptos" panose="020B0004020202020204" pitchFamily="34" charset="0"/>
              </a:rPr>
              <a:t>Inform:</a:t>
            </a:r>
            <a:br>
              <a:rPr lang="en-US" b="1">
                <a:latin typeface="Aptos" panose="020B0004020202020204" pitchFamily="34" charset="0"/>
              </a:rPr>
            </a:br>
            <a:r>
              <a:rPr lang="en-US" b="1">
                <a:latin typeface="Aptos" panose="020B0004020202020204" pitchFamily="34" charset="0"/>
              </a:rPr>
              <a:t>Internal Notifications </a:t>
            </a:r>
            <a:endParaRPr lang="en-US" b="1"/>
          </a:p>
        </p:txBody>
      </p:sp>
      <p:sp>
        <p:nvSpPr>
          <p:cNvPr id="3" name="Content Placeholder 2">
            <a:extLst>
              <a:ext uri="{FF2B5EF4-FFF2-40B4-BE49-F238E27FC236}">
                <a16:creationId xmlns:a16="http://schemas.microsoft.com/office/drawing/2014/main" id="{E39B7D7F-D972-63E9-165F-55848C4F3CE2}"/>
              </a:ext>
            </a:extLst>
          </p:cNvPr>
          <p:cNvSpPr>
            <a:spLocks noGrp="1"/>
          </p:cNvSpPr>
          <p:nvPr>
            <p:ph idx="1"/>
          </p:nvPr>
        </p:nvSpPr>
        <p:spPr/>
        <p:txBody>
          <a:bodyPr/>
          <a:lstStyle/>
          <a:p>
            <a:r>
              <a:rPr lang="en-US" dirty="0">
                <a:latin typeface="Aptos" panose="020B0004020202020204" pitchFamily="34" charset="0"/>
              </a:rPr>
              <a:t>After consultation with your local health department, the following positions within the hospital may need to be notified of a patient with suspected communicable disease of public health concern</a:t>
            </a:r>
          </a:p>
          <a:p>
            <a:pPr lvl="2"/>
            <a:r>
              <a:rPr lang="en-US" dirty="0">
                <a:latin typeface="Aptos" panose="020B0004020202020204" pitchFamily="34" charset="0"/>
              </a:rPr>
              <a:t>ED Administration Supervisor</a:t>
            </a:r>
          </a:p>
          <a:p>
            <a:pPr lvl="2"/>
            <a:r>
              <a:rPr lang="en-US" dirty="0">
                <a:latin typeface="Aptos" panose="020B0004020202020204" pitchFamily="34" charset="0"/>
              </a:rPr>
              <a:t>Infectious Disease/Hospital Epidemiologist  </a:t>
            </a:r>
          </a:p>
          <a:p>
            <a:pPr lvl="2"/>
            <a:r>
              <a:rPr lang="en-US" dirty="0">
                <a:latin typeface="Aptos" panose="020B0004020202020204" pitchFamily="34" charset="0"/>
              </a:rPr>
              <a:t>Infection Control</a:t>
            </a:r>
          </a:p>
          <a:p>
            <a:pPr lvl="2"/>
            <a:r>
              <a:rPr lang="en-US" dirty="0">
                <a:latin typeface="Aptos" panose="020B0004020202020204" pitchFamily="34" charset="0"/>
              </a:rPr>
              <a:t>Hospital Administrator on Duty (AOD)</a:t>
            </a:r>
          </a:p>
          <a:p>
            <a:pPr lvl="2"/>
            <a:r>
              <a:rPr lang="en-US" dirty="0">
                <a:latin typeface="Aptos" panose="020B0004020202020204" pitchFamily="34" charset="0"/>
              </a:rPr>
              <a:t>Nursing Head</a:t>
            </a:r>
          </a:p>
          <a:p>
            <a:pPr lvl="2"/>
            <a:r>
              <a:rPr lang="en-US" dirty="0">
                <a:latin typeface="Aptos" panose="020B0004020202020204" pitchFamily="34" charset="0"/>
              </a:rPr>
              <a:t>Housekeeping</a:t>
            </a:r>
          </a:p>
          <a:p>
            <a:pPr lvl="2"/>
            <a:r>
              <a:rPr lang="en-US" dirty="0">
                <a:latin typeface="Aptos" panose="020B0004020202020204" pitchFamily="34" charset="0"/>
              </a:rPr>
              <a:t>Security </a:t>
            </a:r>
          </a:p>
          <a:p>
            <a:endParaRPr lang="en-US" dirty="0"/>
          </a:p>
        </p:txBody>
      </p:sp>
      <p:sp>
        <p:nvSpPr>
          <p:cNvPr id="5" name="TextBox 4">
            <a:extLst>
              <a:ext uri="{FF2B5EF4-FFF2-40B4-BE49-F238E27FC236}">
                <a16:creationId xmlns:a16="http://schemas.microsoft.com/office/drawing/2014/main" id="{A4DA9922-CA83-CEB3-7B84-DF24D639B94B}"/>
              </a:ext>
            </a:extLst>
          </p:cNvPr>
          <p:cNvSpPr txBox="1"/>
          <p:nvPr/>
        </p:nvSpPr>
        <p:spPr>
          <a:xfrm>
            <a:off x="2965621" y="5617760"/>
            <a:ext cx="5506995" cy="369332"/>
          </a:xfrm>
          <a:prstGeom prst="rect">
            <a:avLst/>
          </a:prstGeom>
          <a:solidFill>
            <a:srgbClr val="5E88A2"/>
          </a:solidFill>
          <a:ln w="25400">
            <a:solidFill>
              <a:srgbClr val="1F3864"/>
            </a:solidFill>
          </a:ln>
        </p:spPr>
        <p:style>
          <a:lnRef idx="1">
            <a:schemeClr val="accent1"/>
          </a:lnRef>
          <a:fillRef idx="2">
            <a:schemeClr val="accent1"/>
          </a:fillRef>
          <a:effectRef idx="1">
            <a:schemeClr val="accent1"/>
          </a:effectRef>
          <a:fontRef idx="minor">
            <a:schemeClr val="dk1"/>
          </a:fontRef>
        </p:style>
        <p:txBody>
          <a:bodyPr wrap="square" rtlCol="0">
            <a:spAutoFit/>
          </a:bodyPr>
          <a:lstStyle/>
          <a:p>
            <a:r>
              <a:rPr lang="en-US" b="1">
                <a:solidFill>
                  <a:schemeClr val="bg1"/>
                </a:solidFill>
                <a:latin typeface="Aptos" panose="020B0004020202020204" pitchFamily="34" charset="0"/>
              </a:rPr>
              <a:t>FIND OUT: Who should be notified at your facility? </a:t>
            </a:r>
          </a:p>
        </p:txBody>
      </p:sp>
    </p:spTree>
    <p:extLst>
      <p:ext uri="{BB962C8B-B14F-4D97-AF65-F5344CB8AC3E}">
        <p14:creationId xmlns:p14="http://schemas.microsoft.com/office/powerpoint/2010/main" val="4896938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6EFD6-AB2A-6BD4-0897-EE1960CFF039}"/>
              </a:ext>
            </a:extLst>
          </p:cNvPr>
          <p:cNvSpPr>
            <a:spLocks noGrp="1"/>
          </p:cNvSpPr>
          <p:nvPr>
            <p:ph type="title"/>
          </p:nvPr>
        </p:nvSpPr>
        <p:spPr/>
        <p:txBody>
          <a:bodyPr/>
          <a:lstStyle/>
          <a:p>
            <a:r>
              <a:rPr lang="en-US" b="1">
                <a:latin typeface="Aptos" panose="020B0004020202020204" pitchFamily="34" charset="0"/>
              </a:rPr>
              <a:t>Remember</a:t>
            </a:r>
            <a:br>
              <a:rPr lang="en-US">
                <a:latin typeface="Aptos" panose="020B0004020202020204" pitchFamily="34" charset="0"/>
              </a:rPr>
            </a:br>
            <a:endParaRPr lang="en-US"/>
          </a:p>
        </p:txBody>
      </p:sp>
      <p:sp>
        <p:nvSpPr>
          <p:cNvPr id="3" name="Content Placeholder 2">
            <a:extLst>
              <a:ext uri="{FF2B5EF4-FFF2-40B4-BE49-F238E27FC236}">
                <a16:creationId xmlns:a16="http://schemas.microsoft.com/office/drawing/2014/main" id="{E857AA68-B64A-5061-D8C5-ADC09CCA2488}"/>
              </a:ext>
            </a:extLst>
          </p:cNvPr>
          <p:cNvSpPr>
            <a:spLocks noGrp="1"/>
          </p:cNvSpPr>
          <p:nvPr>
            <p:ph idx="1"/>
          </p:nvPr>
        </p:nvSpPr>
        <p:spPr/>
        <p:txBody>
          <a:bodyPr/>
          <a:lstStyle/>
          <a:p>
            <a:r>
              <a:rPr lang="en-US" sz="3200" b="1">
                <a:latin typeface="Aptos" panose="020B0004020202020204" pitchFamily="34" charset="0"/>
              </a:rPr>
              <a:t>We are only as strong as our weakest link</a:t>
            </a:r>
          </a:p>
          <a:p>
            <a:pPr lvl="2"/>
            <a:r>
              <a:rPr lang="en-US" sz="3000">
                <a:latin typeface="Aptos" panose="020B0004020202020204" pitchFamily="34" charset="0"/>
              </a:rPr>
              <a:t>Know what to look for</a:t>
            </a:r>
          </a:p>
          <a:p>
            <a:pPr lvl="2"/>
            <a:r>
              <a:rPr lang="en-US" sz="3000">
                <a:latin typeface="Aptos" panose="020B0004020202020204" pitchFamily="34" charset="0"/>
              </a:rPr>
              <a:t>Know the protocols</a:t>
            </a:r>
          </a:p>
          <a:p>
            <a:pPr lvl="2"/>
            <a:r>
              <a:rPr lang="en-US" sz="3000">
                <a:latin typeface="Aptos" panose="020B0004020202020204" pitchFamily="34" charset="0"/>
              </a:rPr>
              <a:t>Know your role</a:t>
            </a:r>
          </a:p>
          <a:p>
            <a:pPr lvl="2"/>
            <a:r>
              <a:rPr lang="en-US" sz="3000">
                <a:latin typeface="Aptos" panose="020B0004020202020204" pitchFamily="34" charset="0"/>
              </a:rPr>
              <a:t>Communication is key</a:t>
            </a:r>
          </a:p>
          <a:p>
            <a:pPr lvl="2"/>
            <a:r>
              <a:rPr lang="en-US" sz="3000">
                <a:latin typeface="Aptos" panose="020B0004020202020204" pitchFamily="34" charset="0"/>
              </a:rPr>
              <a:t>Don’t be afraid to ask</a:t>
            </a:r>
            <a:endParaRPr lang="en-US"/>
          </a:p>
        </p:txBody>
      </p:sp>
      <p:pic>
        <p:nvPicPr>
          <p:cNvPr id="5" name="Graphic 4" descr="Group Brainstorm">
            <a:extLst>
              <a:ext uri="{FF2B5EF4-FFF2-40B4-BE49-F238E27FC236}">
                <a16:creationId xmlns:a16="http://schemas.microsoft.com/office/drawing/2014/main" id="{04C2DE87-BEA0-08DA-2D24-B88053D6ECB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002468" y="2253334"/>
            <a:ext cx="2351332" cy="2351332"/>
          </a:xfrm>
          <a:prstGeom prst="rect">
            <a:avLst/>
          </a:prstGeom>
        </p:spPr>
      </p:pic>
      <p:sp>
        <p:nvSpPr>
          <p:cNvPr id="7" name="TextBox 6">
            <a:extLst>
              <a:ext uri="{FF2B5EF4-FFF2-40B4-BE49-F238E27FC236}">
                <a16:creationId xmlns:a16="http://schemas.microsoft.com/office/drawing/2014/main" id="{69491272-009A-469A-F606-86A4CCA4CC6E}"/>
              </a:ext>
            </a:extLst>
          </p:cNvPr>
          <p:cNvSpPr txBox="1"/>
          <p:nvPr/>
        </p:nvSpPr>
        <p:spPr>
          <a:xfrm>
            <a:off x="950184" y="5170364"/>
            <a:ext cx="7475220" cy="861774"/>
          </a:xfrm>
          <a:prstGeom prst="rect">
            <a:avLst/>
          </a:prstGeom>
          <a:noFill/>
        </p:spPr>
        <p:txBody>
          <a:bodyPr wrap="square" rtlCol="0">
            <a:spAutoFit/>
          </a:bodyPr>
          <a:lstStyle/>
          <a:p>
            <a:pPr marL="640080" lvl="2" indent="0">
              <a:buNone/>
            </a:pPr>
            <a:r>
              <a:rPr lang="en-US" sz="3200">
                <a:latin typeface="Aptos" panose="020B0004020202020204" pitchFamily="34" charset="0"/>
              </a:rPr>
              <a:t>*When in doubt…</a:t>
            </a:r>
            <a:r>
              <a:rPr lang="en-US" sz="3200" i="1">
                <a:solidFill>
                  <a:srgbClr val="C00000"/>
                </a:solidFill>
                <a:latin typeface="Aptos" panose="020B0004020202020204" pitchFamily="34" charset="0"/>
              </a:rPr>
              <a:t>don’t wait, isolate</a:t>
            </a:r>
          </a:p>
          <a:p>
            <a:endParaRPr lang="en-US"/>
          </a:p>
        </p:txBody>
      </p:sp>
    </p:spTree>
    <p:extLst>
      <p:ext uri="{BB962C8B-B14F-4D97-AF65-F5344CB8AC3E}">
        <p14:creationId xmlns:p14="http://schemas.microsoft.com/office/powerpoint/2010/main" val="21429320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C43C5-A00A-1F29-6D80-90A7AF2C0482}"/>
              </a:ext>
            </a:extLst>
          </p:cNvPr>
          <p:cNvSpPr>
            <a:spLocks noGrp="1"/>
          </p:cNvSpPr>
          <p:nvPr>
            <p:ph type="title"/>
          </p:nvPr>
        </p:nvSpPr>
        <p:spPr/>
        <p:txBody>
          <a:bodyPr/>
          <a:lstStyle/>
          <a:p>
            <a:r>
              <a:rPr lang="en-US" altLang="en-US" b="1">
                <a:latin typeface="Aptos" panose="020B0004020202020204" pitchFamily="34" charset="0"/>
              </a:rPr>
              <a:t>Resources </a:t>
            </a:r>
            <a:endParaRPr lang="en-US"/>
          </a:p>
        </p:txBody>
      </p:sp>
      <p:sp>
        <p:nvSpPr>
          <p:cNvPr id="3" name="Content Placeholder 2">
            <a:extLst>
              <a:ext uri="{FF2B5EF4-FFF2-40B4-BE49-F238E27FC236}">
                <a16:creationId xmlns:a16="http://schemas.microsoft.com/office/drawing/2014/main" id="{B6EB38BD-00E8-CC6D-4E96-4DBFF90B7063}"/>
              </a:ext>
            </a:extLst>
          </p:cNvPr>
          <p:cNvSpPr>
            <a:spLocks noGrp="1"/>
          </p:cNvSpPr>
          <p:nvPr>
            <p:ph idx="1"/>
          </p:nvPr>
        </p:nvSpPr>
        <p:spPr/>
        <p:txBody>
          <a:bodyPr>
            <a:normAutofit/>
          </a:bodyPr>
          <a:lstStyle/>
          <a:p>
            <a:r>
              <a:rPr lang="en-US">
                <a:latin typeface="Aptos" panose="020B0004020202020204" pitchFamily="34" charset="0"/>
              </a:rPr>
              <a:t>New York State DOH Global Health Update Reports</a:t>
            </a:r>
          </a:p>
          <a:p>
            <a:pPr lvl="1"/>
            <a:r>
              <a:rPr lang="en-US" altLang="en-US">
                <a:latin typeface="Aptos" panose="020B0004020202020204" pitchFamily="34" charset="0"/>
                <a:hlinkClick r:id="rId3"/>
              </a:rPr>
              <a:t>https://globalhealthreports.health.ny.gov/</a:t>
            </a:r>
            <a:r>
              <a:rPr lang="en-US" altLang="en-US">
                <a:latin typeface="Aptos" panose="020B0004020202020204" pitchFamily="34" charset="0"/>
              </a:rPr>
              <a:t> </a:t>
            </a:r>
          </a:p>
          <a:p>
            <a:r>
              <a:rPr lang="en-US" altLang="en-US">
                <a:latin typeface="Aptos" panose="020B0004020202020204" pitchFamily="34" charset="0"/>
              </a:rPr>
              <a:t>CDC Health Alert Network </a:t>
            </a:r>
          </a:p>
          <a:p>
            <a:pPr lvl="1"/>
            <a:r>
              <a:rPr lang="en-US" altLang="en-US">
                <a:latin typeface="Aptos" panose="020B0004020202020204" pitchFamily="34" charset="0"/>
                <a:hlinkClick r:id="rId4"/>
              </a:rPr>
              <a:t>https://www.cdc.gov/han/php/about/index.html</a:t>
            </a:r>
            <a:endParaRPr lang="en-US" altLang="en-US">
              <a:latin typeface="Aptos" panose="020B0004020202020204" pitchFamily="34" charset="0"/>
            </a:endParaRPr>
          </a:p>
          <a:p>
            <a:r>
              <a:rPr lang="en-US" altLang="en-US">
                <a:latin typeface="Aptos" panose="020B0004020202020204" pitchFamily="34" charset="0"/>
              </a:rPr>
              <a:t>CDC Outbreaks and Incidents</a:t>
            </a:r>
          </a:p>
          <a:p>
            <a:pPr lvl="1"/>
            <a:r>
              <a:rPr lang="en-US" altLang="en-US">
                <a:latin typeface="Aptos" panose="020B0004020202020204" pitchFamily="34" charset="0"/>
                <a:hlinkClick r:id="rId5"/>
              </a:rPr>
              <a:t>http://emergency.cdc.gov/recentincidents/index.asp</a:t>
            </a:r>
            <a:endParaRPr lang="en-US">
              <a:latin typeface="Aptos" panose="020B0004020202020204" pitchFamily="34" charset="0"/>
            </a:endParaRPr>
          </a:p>
          <a:p>
            <a:r>
              <a:rPr lang="en-US"/>
              <a:t>CDC Post-Travel Evaluation of the Ill Traveler</a:t>
            </a:r>
          </a:p>
          <a:p>
            <a:pPr lvl="1"/>
            <a:r>
              <a:rPr lang="en-US">
                <a:hlinkClick r:id="rId6"/>
              </a:rPr>
              <a:t>https://www.cdc.gov/yellow-book/hcp/post-travel-evaluation/post-travel-evaluation-of-the-ill-traveler.html</a:t>
            </a:r>
            <a:r>
              <a:rPr lang="en-US"/>
              <a:t> </a:t>
            </a:r>
          </a:p>
        </p:txBody>
      </p:sp>
    </p:spTree>
    <p:extLst>
      <p:ext uri="{BB962C8B-B14F-4D97-AF65-F5344CB8AC3E}">
        <p14:creationId xmlns:p14="http://schemas.microsoft.com/office/powerpoint/2010/main" val="29124998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428B5A-8DE6-EB37-A8A9-E0B43101B4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689C01-73FC-333B-C8BB-9EBFC02C3A0C}"/>
              </a:ext>
            </a:extLst>
          </p:cNvPr>
          <p:cNvSpPr>
            <a:spLocks noGrp="1"/>
          </p:cNvSpPr>
          <p:nvPr>
            <p:ph type="title"/>
          </p:nvPr>
        </p:nvSpPr>
        <p:spPr/>
        <p:txBody>
          <a:bodyPr/>
          <a:lstStyle/>
          <a:p>
            <a:r>
              <a:rPr lang="en-US" altLang="en-US" b="1">
                <a:latin typeface="Aptos" panose="020B0004020202020204" pitchFamily="34" charset="0"/>
              </a:rPr>
              <a:t>Resources</a:t>
            </a:r>
            <a:endParaRPr lang="en-US"/>
          </a:p>
        </p:txBody>
      </p:sp>
      <p:sp>
        <p:nvSpPr>
          <p:cNvPr id="3" name="Content Placeholder 2">
            <a:extLst>
              <a:ext uri="{FF2B5EF4-FFF2-40B4-BE49-F238E27FC236}">
                <a16:creationId xmlns:a16="http://schemas.microsoft.com/office/drawing/2014/main" id="{0A9779CE-872C-A159-03E4-EF1678A1729A}"/>
              </a:ext>
            </a:extLst>
          </p:cNvPr>
          <p:cNvSpPr>
            <a:spLocks noGrp="1"/>
          </p:cNvSpPr>
          <p:nvPr>
            <p:ph idx="1"/>
          </p:nvPr>
        </p:nvSpPr>
        <p:spPr/>
        <p:txBody>
          <a:bodyPr>
            <a:normAutofit/>
          </a:bodyPr>
          <a:lstStyle/>
          <a:p>
            <a:r>
              <a:rPr lang="en-US" dirty="0">
                <a:latin typeface="Aptos" panose="020B0004020202020204" pitchFamily="34" charset="0"/>
                <a:hlinkClick r:id="rId3"/>
              </a:rPr>
              <a:t>Biothreats Emergence, Analysis, and Communications Network (BEACON)</a:t>
            </a:r>
            <a:endParaRPr lang="en-US" dirty="0">
              <a:latin typeface="Aptos" panose="020B0004020202020204" pitchFamily="34" charset="0"/>
            </a:endParaRPr>
          </a:p>
          <a:p>
            <a:r>
              <a:rPr lang="en-US" dirty="0">
                <a:latin typeface="Aptos" panose="020B0004020202020204" pitchFamily="34" charset="0"/>
                <a:hlinkClick r:id="rId4"/>
              </a:rPr>
              <a:t>Georgia Department of Public Health Travel Clinical Assistant (TCA)</a:t>
            </a:r>
            <a:endParaRPr lang="en-US" dirty="0">
              <a:latin typeface="Aptos" panose="020B0004020202020204" pitchFamily="34" charset="0"/>
            </a:endParaRPr>
          </a:p>
          <a:p>
            <a:r>
              <a:rPr lang="en-US" dirty="0">
                <a:latin typeface="Aptos" panose="020B0004020202020204" pitchFamily="34" charset="0"/>
                <a:hlinkClick r:id="rId5"/>
              </a:rPr>
              <a:t>Minnesota Department of Health HCID Toolbox</a:t>
            </a:r>
            <a:endParaRPr lang="en-US" dirty="0">
              <a:latin typeface="Aptos" panose="020B0004020202020204" pitchFamily="34" charset="0"/>
            </a:endParaRPr>
          </a:p>
        </p:txBody>
      </p:sp>
      <p:sp>
        <p:nvSpPr>
          <p:cNvPr id="5" name="TextBox 4">
            <a:extLst>
              <a:ext uri="{FF2B5EF4-FFF2-40B4-BE49-F238E27FC236}">
                <a16:creationId xmlns:a16="http://schemas.microsoft.com/office/drawing/2014/main" id="{DF9DC73E-49CF-C898-8BA5-0ABC8C15A24A}"/>
              </a:ext>
            </a:extLst>
          </p:cNvPr>
          <p:cNvSpPr txBox="1"/>
          <p:nvPr/>
        </p:nvSpPr>
        <p:spPr>
          <a:xfrm>
            <a:off x="579120" y="5869095"/>
            <a:ext cx="9016572" cy="369332"/>
          </a:xfrm>
          <a:prstGeom prst="rect">
            <a:avLst/>
          </a:prstGeom>
          <a:noFill/>
        </p:spPr>
        <p:txBody>
          <a:bodyPr wrap="square" rtlCol="0">
            <a:spAutoFit/>
          </a:bodyPr>
          <a:lstStyle/>
          <a:p>
            <a:r>
              <a:rPr lang="en-US" dirty="0">
                <a:latin typeface="Aptos" panose="020B0004020202020204" pitchFamily="34" charset="0"/>
              </a:rPr>
              <a:t>Please download the course resources for tools and job action sheets  </a:t>
            </a:r>
          </a:p>
        </p:txBody>
      </p:sp>
    </p:spTree>
    <p:extLst>
      <p:ext uri="{BB962C8B-B14F-4D97-AF65-F5344CB8AC3E}">
        <p14:creationId xmlns:p14="http://schemas.microsoft.com/office/powerpoint/2010/main" val="11674711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E1B48C6B8958145A36AD61394653F8B" ma:contentTypeVersion="15" ma:contentTypeDescription="Create a new document." ma:contentTypeScope="" ma:versionID="1e41c65a51abc8068535f748a34e57dc">
  <xsd:schema xmlns:xsd="http://www.w3.org/2001/XMLSchema" xmlns:xs="http://www.w3.org/2001/XMLSchema" xmlns:p="http://schemas.microsoft.com/office/2006/metadata/properties" xmlns:ns2="f4727c69-56bb-49f2-8126-90440e23b22f" xmlns:ns3="f5e33ce5-5465-41c4-89a8-612267a07085" targetNamespace="http://schemas.microsoft.com/office/2006/metadata/properties" ma:root="true" ma:fieldsID="75cab047e0386cc6c4d53979f0281a00" ns2:_="" ns3:_="">
    <xsd:import namespace="f4727c69-56bb-49f2-8126-90440e23b22f"/>
    <xsd:import namespace="f5e33ce5-5465-41c4-89a8-612267a0708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4727c69-56bb-49f2-8126-90440e23b2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dcf1511-0aa8-4c72-be8c-c7f622dcfabb"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5e33ce5-5465-41c4-89a8-612267a0708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4727c69-56bb-49f2-8126-90440e23b22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7CC0BD8-86B2-40FD-9587-91B1C86BA50D}">
  <ds:schemaRefs>
    <ds:schemaRef ds:uri="f4727c69-56bb-49f2-8126-90440e23b22f"/>
    <ds:schemaRef ds:uri="f5e33ce5-5465-41c4-89a8-612267a0708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334D961-7EB7-4A9C-87DE-4038C58F312C}">
  <ds:schemaRefs>
    <ds:schemaRef ds:uri="http://schemas.microsoft.com/sharepoint/v3/contenttype/forms"/>
  </ds:schemaRefs>
</ds:datastoreItem>
</file>

<file path=customXml/itemProps3.xml><?xml version="1.0" encoding="utf-8"?>
<ds:datastoreItem xmlns:ds="http://schemas.openxmlformats.org/officeDocument/2006/customXml" ds:itemID="{0C3C68BB-E242-417B-9D1C-6CF9D0AC7707}">
  <ds:schemaRefs>
    <ds:schemaRef ds:uri="http://purl.org/dc/elements/1.1/"/>
    <ds:schemaRef ds:uri="http://schemas.microsoft.com/office/2006/documentManagement/types"/>
    <ds:schemaRef ds:uri="http://purl.org/dc/terms/"/>
    <ds:schemaRef ds:uri="f4727c69-56bb-49f2-8126-90440e23b22f"/>
    <ds:schemaRef ds:uri="http://purl.org/dc/dcmitype/"/>
    <ds:schemaRef ds:uri="f5e33ce5-5465-41c4-89a8-612267a07085"/>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71</TotalTime>
  <Words>4220</Words>
  <Application>Microsoft Office PowerPoint</Application>
  <PresentationFormat>Widescreen</PresentationFormat>
  <Paragraphs>340</Paragraphs>
  <Slides>37</Slides>
  <Notes>35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Aptos</vt:lpstr>
      <vt:lpstr>Arial</vt:lpstr>
      <vt:lpstr>Calibri</vt:lpstr>
      <vt:lpstr>Calibri Light</vt:lpstr>
      <vt:lpstr>Tahoma</vt:lpstr>
      <vt:lpstr>Wingdings</vt:lpstr>
      <vt:lpstr>Office Theme</vt:lpstr>
      <vt:lpstr>Screening and Isolation for Communicable Diseases of Public Health Concern</vt:lpstr>
      <vt:lpstr>Background</vt:lpstr>
      <vt:lpstr>Background Continued</vt:lpstr>
      <vt:lpstr>Training Objectives </vt:lpstr>
      <vt:lpstr>Introduction</vt:lpstr>
      <vt:lpstr>Definition:   </vt:lpstr>
      <vt:lpstr>High-Consequence Infectious Diseases</vt:lpstr>
      <vt:lpstr>Additional Definition:   </vt:lpstr>
      <vt:lpstr>Introduction Continued</vt:lpstr>
      <vt:lpstr>Key Concept: 3 I’s  </vt:lpstr>
      <vt:lpstr>Identify</vt:lpstr>
      <vt:lpstr>Identify:  Initial patient identification</vt:lpstr>
      <vt:lpstr>Identify:  Signs and Symptoms</vt:lpstr>
      <vt:lpstr>Identify:  Travel History</vt:lpstr>
      <vt:lpstr>Identify:  Travel History  Continued</vt:lpstr>
      <vt:lpstr>Identify:  Risk Factors</vt:lpstr>
      <vt:lpstr>Identify:  Summary</vt:lpstr>
      <vt:lpstr>Isolate</vt:lpstr>
      <vt:lpstr>Isolate </vt:lpstr>
      <vt:lpstr>Isolate:  Personal Protection</vt:lpstr>
      <vt:lpstr>Standard Precautions: Hand Hygiene </vt:lpstr>
      <vt:lpstr> Standard Precautions: Personal Protective Equipment (PPE) </vt:lpstr>
      <vt:lpstr>Standard Precautions: Respiratory Hygiene</vt:lpstr>
      <vt:lpstr>Isolate:  Contact Precautions</vt:lpstr>
      <vt:lpstr>Isolate:  Contact Precautions Continued</vt:lpstr>
      <vt:lpstr>Isolate:  Droplet Precautions</vt:lpstr>
      <vt:lpstr>Isolate:  Airborne Precautions</vt:lpstr>
      <vt:lpstr>Isolate:  Special Respiratory Pathogens</vt:lpstr>
      <vt:lpstr>Isolate:  Special Rash Pathogens</vt:lpstr>
      <vt:lpstr>Isolate:  Viral Hemorrhagic Fevers </vt:lpstr>
      <vt:lpstr>Inform</vt:lpstr>
      <vt:lpstr>Inform</vt:lpstr>
      <vt:lpstr>Inform:  External Notifications </vt:lpstr>
      <vt:lpstr>Inform: Internal Notifications </vt:lpstr>
      <vt:lpstr>Remember </vt:lpstr>
      <vt:lpstr>Resources </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Gonzalez</dc:creator>
  <cp:lastModifiedBy>Alexander Levine</cp:lastModifiedBy>
  <cp:revision>19</cp:revision>
  <dcterms:created xsi:type="dcterms:W3CDTF">2022-10-28T16:25:28Z</dcterms:created>
  <dcterms:modified xsi:type="dcterms:W3CDTF">2026-09-28T19:48:19Z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0x0101007E1B48C6B8958145A36AD61394653F8B</vt:lpwstr>
  </property>
  <property fmtid="{D5CDD505-2E9C-101B-9397-08002B2CF9AE}" pid="3" name="MediaServiceImageTags">
    <vt:lpwstr/>
  </property>
</Properties>
</file>