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4"/>
  </p:notesMasterIdLst>
  <p:sldIdLst>
    <p:sldId id="269" r:id="rId5"/>
    <p:sldId id="2147472916" r:id="rId6"/>
    <p:sldId id="2147472956" r:id="rId7"/>
    <p:sldId id="2147472919" r:id="rId8"/>
    <p:sldId id="2147472920" r:id="rId9"/>
    <p:sldId id="2147472921" r:id="rId10"/>
    <p:sldId id="2147472922" r:id="rId11"/>
    <p:sldId id="2147472923" r:id="rId12"/>
    <p:sldId id="2147472924" r:id="rId13"/>
    <p:sldId id="2147472930" r:id="rId14"/>
    <p:sldId id="2147472957" r:id="rId15"/>
    <p:sldId id="2147472932" r:id="rId16"/>
    <p:sldId id="2147472961" r:id="rId17"/>
    <p:sldId id="2147472925" r:id="rId18"/>
    <p:sldId id="2147472927" r:id="rId19"/>
    <p:sldId id="2147472928" r:id="rId20"/>
    <p:sldId id="2147472929" r:id="rId21"/>
    <p:sldId id="2147472936" r:id="rId22"/>
    <p:sldId id="2147472933" r:id="rId23"/>
    <p:sldId id="2147472934" r:id="rId24"/>
    <p:sldId id="2147472935" r:id="rId25"/>
    <p:sldId id="2147472948" r:id="rId26"/>
    <p:sldId id="2147472949" r:id="rId27"/>
    <p:sldId id="2147472926" r:id="rId28"/>
    <p:sldId id="2147472951" r:id="rId29"/>
    <p:sldId id="2147472953" r:id="rId30"/>
    <p:sldId id="2147472954" r:id="rId31"/>
    <p:sldId id="2147472958" r:id="rId32"/>
    <p:sldId id="2147472937" r:id="rId33"/>
    <p:sldId id="2147472960" r:id="rId34"/>
    <p:sldId id="2147472959" r:id="rId35"/>
    <p:sldId id="2147472938" r:id="rId36"/>
    <p:sldId id="2147472939" r:id="rId37"/>
    <p:sldId id="2147472940" r:id="rId38"/>
    <p:sldId id="2147472941" r:id="rId39"/>
    <p:sldId id="2147472943" r:id="rId40"/>
    <p:sldId id="2147472944" r:id="rId41"/>
    <p:sldId id="2147472945" r:id="rId42"/>
    <p:sldId id="2147472955"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B1F424-E886-A769-BE7E-0FB9A4BEAB14}" name="Mary Foote M.D." initials="MF" userId="S::mfootemd@health.nyc.gov::27145c52-4cfc-46c3-8d43-32aa2115e206" providerId="AD"/>
  <p188:author id="{5B70035D-0DD2-D8B3-589D-76AE2C4F7372}" name="Nang Thu Thu Kyaw" initials="NK" userId="S::nkyaw@health.nyc.gov::bb090c7d-d81f-4448-a2b5-e6d798a3c8c7" providerId="AD"/>
  <p188:author id="{5DF882A1-8772-D5ED-4950-7103F0E8AA49}" name="Kyaw, Nang Thu Thu (CDC/OD/ORR/DSLR)" initials="NK" userId="S::WNN5@cdc.gov::dd9f23ad-dba2-4700-b06b-9a61ba2e9717" providerId="AD"/>
  <p188:author id="{E76165C8-BAFD-37E7-113A-23BAD8E05D6D}" name="Kimberly Schildknecht" initials="KS" userId="S::kschildknecht@health.nyc.gov::0a778e04-a8f1-41c9-9550-49abe72139b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8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6B9C4E-1C91-D4FF-0409-AF4E8822E99F}" v="2" dt="2026-09-22T20:45:21.4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007" autoAdjust="0"/>
  </p:normalViewPr>
  <p:slideViewPr>
    <p:cSldViewPr snapToGrid="0">
      <p:cViewPr varScale="1">
        <p:scale>
          <a:sx n="72" d="100"/>
          <a:sy n="72" d="100"/>
        </p:scale>
        <p:origin x="40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952FB9-8ADF-40AD-B985-047F32A22480}"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33AC85-7610-409F-A5D1-3574DA5B5933}" type="slidenum">
              <a:rPr lang="en-US" smtClean="0"/>
              <a:t>‹#›</a:t>
            </a:fld>
            <a:endParaRPr lang="en-US"/>
          </a:p>
        </p:txBody>
      </p:sp>
    </p:spTree>
    <p:extLst>
      <p:ext uri="{BB962C8B-B14F-4D97-AF65-F5344CB8AC3E}">
        <p14:creationId xmlns:p14="http://schemas.microsoft.com/office/powerpoint/2010/main" val="1401057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Hotwash Questions</a:t>
            </a:r>
          </a:p>
          <a:p>
            <a:pPr marL="228600" lvl="0" indent="-228600">
              <a:buFont typeface="+mj-lt"/>
              <a:buAutoNum type="arabicPeriod"/>
            </a:pPr>
            <a:r>
              <a:rPr lang="en-US" sz="1200" kern="1200" dirty="0">
                <a:solidFill>
                  <a:schemeClr val="tx1"/>
                </a:solidFill>
                <a:effectLst/>
                <a:latin typeface="+mn-lt"/>
                <a:ea typeface="+mn-ea"/>
                <a:cs typeface="+mn-cs"/>
              </a:rPr>
              <a:t>How do you think this exercise went?</a:t>
            </a:r>
          </a:p>
          <a:p>
            <a:pPr marL="228600" lvl="0" indent="-228600">
              <a:buFont typeface="+mj-lt"/>
              <a:buAutoNum type="arabicPeriod"/>
            </a:pPr>
            <a:r>
              <a:rPr lang="en-US" sz="1200" kern="1200" dirty="0">
                <a:solidFill>
                  <a:schemeClr val="tx1"/>
                </a:solidFill>
                <a:effectLst/>
                <a:latin typeface="+mn-lt"/>
                <a:ea typeface="+mn-ea"/>
                <a:cs typeface="+mn-cs"/>
              </a:rPr>
              <a:t>What actions did you take? (Describe the actions you witnessed, see if there was anything you did not see).</a:t>
            </a:r>
          </a:p>
          <a:p>
            <a:pPr marL="228600" lvl="0" indent="-228600">
              <a:buFont typeface="+mj-lt"/>
              <a:buAutoNum type="arabicPeriod"/>
            </a:pPr>
            <a:r>
              <a:rPr lang="en-US" sz="1200" kern="1200" dirty="0">
                <a:solidFill>
                  <a:schemeClr val="tx1"/>
                </a:solidFill>
                <a:effectLst/>
                <a:latin typeface="+mn-lt"/>
                <a:ea typeface="+mn-ea"/>
                <a:cs typeface="+mn-cs"/>
              </a:rPr>
              <a:t>Can you walk me through what you were thinking as this unfolded? What would your next steps have been?</a:t>
            </a:r>
          </a:p>
          <a:p>
            <a:pPr marL="228600" lvl="0" indent="-228600">
              <a:buFont typeface="+mj-lt"/>
              <a:buAutoNum type="arabicPeriod"/>
            </a:pPr>
            <a:r>
              <a:rPr lang="en-US" sz="1200" kern="1200" dirty="0">
                <a:solidFill>
                  <a:schemeClr val="tx1"/>
                </a:solidFill>
                <a:effectLst/>
                <a:latin typeface="+mn-lt"/>
                <a:ea typeface="+mn-ea"/>
                <a:cs typeface="+mn-cs"/>
              </a:rPr>
              <a:t>What made you decide to take those actions?</a:t>
            </a:r>
          </a:p>
          <a:p>
            <a:pPr marL="228600" lvl="0" indent="-228600">
              <a:buFont typeface="+mj-lt"/>
              <a:buAutoNum type="arabicPeriod"/>
            </a:pPr>
            <a:r>
              <a:rPr lang="en-US" sz="1200" kern="1200" dirty="0">
                <a:solidFill>
                  <a:schemeClr val="tx1"/>
                </a:solidFill>
                <a:effectLst/>
                <a:latin typeface="+mn-lt"/>
                <a:ea typeface="+mn-ea"/>
                <a:cs typeface="+mn-cs"/>
              </a:rPr>
              <a:t>What would your next steps have been if drill was not stopped?</a:t>
            </a:r>
          </a:p>
          <a:p>
            <a:pPr marL="228600" lvl="0" indent="-228600">
              <a:buFont typeface="+mj-lt"/>
              <a:buAutoNum type="arabicPeriod"/>
            </a:pPr>
            <a:r>
              <a:rPr lang="en-US" sz="1200" kern="1200" dirty="0">
                <a:solidFill>
                  <a:schemeClr val="tx1"/>
                </a:solidFill>
                <a:effectLst/>
                <a:latin typeface="+mn-lt"/>
                <a:ea typeface="+mn-ea"/>
                <a:cs typeface="+mn-cs"/>
              </a:rPr>
              <a:t>Who, if anyone, did you notify/ would you have notified? </a:t>
            </a:r>
          </a:p>
          <a:p>
            <a:pPr marL="685800" lvl="1" indent="-228600">
              <a:buFont typeface="Arial" panose="020B0604020202020204" pitchFamily="34" charset="0"/>
              <a:buChar char="•"/>
            </a:pPr>
            <a:r>
              <a:rPr lang="en-US" sz="1200" kern="1200" dirty="0">
                <a:solidFill>
                  <a:schemeClr val="tx1"/>
                </a:solidFill>
                <a:effectLst/>
                <a:latin typeface="+mn-lt"/>
                <a:ea typeface="+mn-ea"/>
                <a:cs typeface="+mn-cs"/>
              </a:rPr>
              <a:t>What department are they a part of? </a:t>
            </a:r>
          </a:p>
          <a:p>
            <a:pPr marL="685800" lvl="1" indent="-228600">
              <a:buFont typeface="Arial" panose="020B0604020202020204" pitchFamily="34" charset="0"/>
              <a:buChar char="•"/>
            </a:pPr>
            <a:r>
              <a:rPr lang="en-US" sz="1200" kern="1200" dirty="0">
                <a:solidFill>
                  <a:schemeClr val="tx1"/>
                </a:solidFill>
                <a:effectLst/>
                <a:latin typeface="+mn-lt"/>
                <a:ea typeface="+mn-ea"/>
                <a:cs typeface="+mn-cs"/>
              </a:rPr>
              <a:t>Do you know their name(s)?</a:t>
            </a:r>
          </a:p>
          <a:p>
            <a:pPr marL="228600" lvl="0" indent="-228600">
              <a:buFont typeface="+mj-lt"/>
              <a:buAutoNum type="arabicPeriod"/>
            </a:pPr>
            <a:r>
              <a:rPr lang="en-US" sz="1200" kern="1200" dirty="0">
                <a:solidFill>
                  <a:schemeClr val="tx1"/>
                </a:solidFill>
                <a:effectLst/>
                <a:latin typeface="+mn-lt"/>
                <a:ea typeface="+mn-ea"/>
                <a:cs typeface="+mn-cs"/>
              </a:rPr>
              <a:t>Did you suspect this was an infectious disease of public health concern?</a:t>
            </a:r>
          </a:p>
          <a:p>
            <a:pPr marL="228600" lvl="0" indent="-228600">
              <a:buFont typeface="+mj-lt"/>
              <a:buAutoNum type="arabicPeriod"/>
            </a:pPr>
            <a:r>
              <a:rPr lang="en-US" sz="1200" kern="1200" dirty="0">
                <a:solidFill>
                  <a:schemeClr val="tx1"/>
                </a:solidFill>
                <a:effectLst/>
                <a:latin typeface="+mn-lt"/>
                <a:ea typeface="+mn-ea"/>
                <a:cs typeface="+mn-cs"/>
              </a:rPr>
              <a:t>Is there anything you would have done differently, and why?</a:t>
            </a:r>
          </a:p>
          <a:p>
            <a:pPr marL="228600" lvl="0" indent="-228600">
              <a:buFont typeface="+mj-lt"/>
              <a:buAutoNum type="arabicPeriod"/>
            </a:pPr>
            <a:r>
              <a:rPr lang="en-US" sz="1200" kern="1200" dirty="0">
                <a:solidFill>
                  <a:schemeClr val="tx1"/>
                </a:solidFill>
                <a:effectLst/>
                <a:latin typeface="+mn-lt"/>
                <a:ea typeface="+mn-ea"/>
                <a:cs typeface="+mn-cs"/>
              </a:rPr>
              <a:t>Did you feel you are sufficiently familiar with your facility’s infectious disease protocols to know how to respond?</a:t>
            </a:r>
          </a:p>
          <a:p>
            <a:pPr marL="228600" lvl="0" indent="-228600">
              <a:buFont typeface="+mj-lt"/>
              <a:buAutoNum type="arabicPeriod"/>
            </a:pPr>
            <a:r>
              <a:rPr lang="en-US" sz="1200" kern="1200" dirty="0">
                <a:solidFill>
                  <a:schemeClr val="tx1"/>
                </a:solidFill>
                <a:effectLst/>
                <a:latin typeface="+mn-lt"/>
                <a:ea typeface="+mn-ea"/>
                <a:cs typeface="+mn-cs"/>
              </a:rPr>
              <a:t>Did you know, or suspect, that this was a drill? If so, did you know about it ahead of time?</a:t>
            </a:r>
          </a:p>
          <a:p>
            <a:pPr marL="228600" lvl="0" indent="-228600">
              <a:buFont typeface="+mj-lt"/>
              <a:buAutoNum type="arabicPeriod"/>
            </a:pPr>
            <a:r>
              <a:rPr lang="en-US" sz="1200" kern="1200" dirty="0">
                <a:solidFill>
                  <a:schemeClr val="tx1"/>
                </a:solidFill>
                <a:effectLst/>
                <a:latin typeface="+mn-lt"/>
                <a:ea typeface="+mn-ea"/>
                <a:cs typeface="+mn-cs"/>
              </a:rPr>
              <a:t>Did you find this drill valuable?</a:t>
            </a:r>
          </a:p>
          <a:p>
            <a:pPr marL="228600" lvl="0" indent="-228600">
              <a:buFont typeface="+mj-lt"/>
              <a:buAutoNum type="arabicPeriod"/>
            </a:pPr>
            <a:r>
              <a:rPr lang="en-US" sz="1200" kern="1200" dirty="0">
                <a:solidFill>
                  <a:schemeClr val="tx1"/>
                </a:solidFill>
                <a:effectLst/>
                <a:latin typeface="+mn-lt"/>
                <a:ea typeface="+mn-ea"/>
                <a:cs typeface="+mn-cs"/>
              </a:rPr>
              <a:t>How could this drill be improved?</a:t>
            </a:r>
          </a:p>
          <a:p>
            <a:pPr marL="228600" lvl="0" indent="-228600">
              <a:buFont typeface="+mj-lt"/>
              <a:buAutoNum type="arabicPeriod"/>
            </a:pPr>
            <a:r>
              <a:rPr lang="en-US" sz="1200" kern="1200" dirty="0">
                <a:solidFill>
                  <a:schemeClr val="tx1"/>
                </a:solidFill>
                <a:effectLst/>
                <a:latin typeface="+mn-lt"/>
                <a:ea typeface="+mn-ea"/>
                <a:cs typeface="+mn-cs"/>
              </a:rPr>
              <a:t>Anything else you would like to add or comment on?</a:t>
            </a:r>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26</a:t>
            </a:fld>
            <a:endParaRPr lang="en-US"/>
          </a:p>
        </p:txBody>
      </p:sp>
    </p:spTree>
    <p:extLst>
      <p:ext uri="{BB962C8B-B14F-4D97-AF65-F5344CB8AC3E}">
        <p14:creationId xmlns:p14="http://schemas.microsoft.com/office/powerpoint/2010/main" val="73410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31</a:t>
            </a:fld>
            <a:endParaRPr lang="en-US"/>
          </a:p>
        </p:txBody>
      </p:sp>
    </p:spTree>
    <p:extLst>
      <p:ext uri="{BB962C8B-B14F-4D97-AF65-F5344CB8AC3E}">
        <p14:creationId xmlns:p14="http://schemas.microsoft.com/office/powerpoint/2010/main" val="468314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Uganda used because Title 42 and Title 49 orders prevent anyone that has been in DRC in the past 21 days from entering the U.S.  </a:t>
            </a:r>
          </a:p>
        </p:txBody>
      </p:sp>
      <p:sp>
        <p:nvSpPr>
          <p:cNvPr id="4" name="Slide Number Placeholder 3"/>
          <p:cNvSpPr>
            <a:spLocks noGrp="1"/>
          </p:cNvSpPr>
          <p:nvPr>
            <p:ph type="sldNum" sz="quarter" idx="5"/>
          </p:nvPr>
        </p:nvSpPr>
        <p:spPr/>
        <p:txBody>
          <a:bodyPr/>
          <a:lstStyle/>
          <a:p>
            <a:fld id="{3233AC85-7610-409F-A5D1-3574DA5B5933}" type="slidenum">
              <a:rPr lang="en-US" smtClean="0"/>
              <a:t>32</a:t>
            </a:fld>
            <a:endParaRPr lang="en-US"/>
          </a:p>
        </p:txBody>
      </p:sp>
    </p:spTree>
    <p:extLst>
      <p:ext uri="{BB962C8B-B14F-4D97-AF65-F5344CB8AC3E}">
        <p14:creationId xmlns:p14="http://schemas.microsoft.com/office/powerpoint/2010/main" val="411890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34</a:t>
            </a:fld>
            <a:endParaRPr lang="en-US"/>
          </a:p>
        </p:txBody>
      </p:sp>
    </p:spTree>
    <p:extLst>
      <p:ext uri="{BB962C8B-B14F-4D97-AF65-F5344CB8AC3E}">
        <p14:creationId xmlns:p14="http://schemas.microsoft.com/office/powerpoint/2010/main" val="26980916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8" name="Straight Connector 7">
            <a:extLst>
              <a:ext uri="{FF2B5EF4-FFF2-40B4-BE49-F238E27FC236}">
                <a16:creationId xmlns:a16="http://schemas.microsoft.com/office/drawing/2014/main" id="{B68453D7-1C5C-46BF-8A02-BE01C2C23FD5}"/>
              </a:ext>
            </a:extLst>
          </p:cNvPr>
          <p:cNvCxnSpPr>
            <a:cxnSpLocks/>
          </p:cNvCxnSpPr>
          <p:nvPr userDrawn="1"/>
        </p:nvCxnSpPr>
        <p:spPr>
          <a:xfrm flipH="1">
            <a:off x="600789" y="6318806"/>
            <a:ext cx="9111247" cy="0"/>
          </a:xfrm>
          <a:prstGeom prst="line">
            <a:avLst/>
          </a:prstGeom>
          <a:ln w="123825" cap="sq">
            <a:solidFill>
              <a:srgbClr val="1F3864"/>
            </a:solidFill>
            <a:beve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46F115-7B4E-1E39-59C9-522A7A14AB33}"/>
              </a:ext>
            </a:extLst>
          </p:cNvPr>
          <p:cNvCxnSpPr>
            <a:cxnSpLocks/>
          </p:cNvCxnSpPr>
          <p:nvPr userDrawn="1"/>
        </p:nvCxnSpPr>
        <p:spPr>
          <a:xfrm flipH="1">
            <a:off x="540000" y="605558"/>
            <a:ext cx="10855947"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18268B7-F785-2F2C-D235-423CB3DF5C40}"/>
              </a:ext>
            </a:extLst>
          </p:cNvPr>
          <p:cNvCxnSpPr>
            <a:cxnSpLocks/>
          </p:cNvCxnSpPr>
          <p:nvPr userDrawn="1"/>
        </p:nvCxnSpPr>
        <p:spPr>
          <a:xfrm flipV="1">
            <a:off x="600789" y="654368"/>
            <a:ext cx="0" cy="5706408"/>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0A76C6A-2CB5-88FB-2C6A-FF30705D2F62}"/>
              </a:ext>
            </a:extLst>
          </p:cNvPr>
          <p:cNvCxnSpPr>
            <a:cxnSpLocks/>
          </p:cNvCxnSpPr>
          <p:nvPr userDrawn="1"/>
        </p:nvCxnSpPr>
        <p:spPr>
          <a:xfrm flipV="1">
            <a:off x="11359427" y="605558"/>
            <a:ext cx="0" cy="5019388"/>
          </a:xfrm>
          <a:prstGeom prst="line">
            <a:avLst/>
          </a:prstGeom>
          <a:ln w="123825" cap="sq">
            <a:solidFill>
              <a:srgbClr val="1F3864"/>
            </a:solidFill>
            <a:beve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clock, sign&#10;&#10;Description automatically generated">
            <a:extLst>
              <a:ext uri="{FF2B5EF4-FFF2-40B4-BE49-F238E27FC236}">
                <a16:creationId xmlns:a16="http://schemas.microsoft.com/office/drawing/2014/main" id="{437A6BF0-AB3F-E420-F917-4B0299BC53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1885" y="5968947"/>
            <a:ext cx="1518984" cy="699717"/>
          </a:xfrm>
          <a:prstGeom prst="rect">
            <a:avLst/>
          </a:prstGeom>
        </p:spPr>
      </p:pic>
    </p:spTree>
    <p:extLst>
      <p:ext uri="{BB962C8B-B14F-4D97-AF65-F5344CB8AC3E}">
        <p14:creationId xmlns:p14="http://schemas.microsoft.com/office/powerpoint/2010/main" val="1276946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4026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64457B99-1856-ECE0-5599-4DCC1A2395D2}"/>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ock, sign&#10;&#10;Description automatically generated">
            <a:extLst>
              <a:ext uri="{FF2B5EF4-FFF2-40B4-BE49-F238E27FC236}">
                <a16:creationId xmlns:a16="http://schemas.microsoft.com/office/drawing/2014/main" id="{56D14968-F3F3-42C3-9C56-00743893B7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9359" y="5987092"/>
            <a:ext cx="1518984" cy="699717"/>
          </a:xfrm>
          <a:prstGeom prst="rect">
            <a:avLst/>
          </a:prstGeom>
        </p:spPr>
      </p:pic>
    </p:spTree>
    <p:extLst>
      <p:ext uri="{BB962C8B-B14F-4D97-AF65-F5344CB8AC3E}">
        <p14:creationId xmlns:p14="http://schemas.microsoft.com/office/powerpoint/2010/main" val="1468655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07719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1F78CF06-3674-6C05-36F2-4B89E85A139E}"/>
              </a:ext>
            </a:extLst>
          </p:cNvPr>
          <p:cNvCxnSpPr>
            <a:cxnSpLocks/>
          </p:cNvCxnSpPr>
          <p:nvPr userDrawn="1"/>
        </p:nvCxnSpPr>
        <p:spPr>
          <a:xfrm flipH="1">
            <a:off x="600789" y="6318806"/>
            <a:ext cx="9111247" cy="0"/>
          </a:xfrm>
          <a:prstGeom prst="line">
            <a:avLst/>
          </a:prstGeom>
          <a:ln w="123825" cap="sq">
            <a:solidFill>
              <a:srgbClr val="1F3864"/>
            </a:solidFill>
            <a:beve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CB159C-8765-B877-D82E-43778AEF1E80}"/>
              </a:ext>
            </a:extLst>
          </p:cNvPr>
          <p:cNvCxnSpPr>
            <a:cxnSpLocks/>
          </p:cNvCxnSpPr>
          <p:nvPr userDrawn="1"/>
        </p:nvCxnSpPr>
        <p:spPr>
          <a:xfrm flipH="1">
            <a:off x="539261" y="605558"/>
            <a:ext cx="1085668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448B307-4882-02A2-00F6-95C2B528D77C}"/>
              </a:ext>
            </a:extLst>
          </p:cNvPr>
          <p:cNvCxnSpPr>
            <a:cxnSpLocks/>
          </p:cNvCxnSpPr>
          <p:nvPr userDrawn="1"/>
        </p:nvCxnSpPr>
        <p:spPr>
          <a:xfrm flipV="1">
            <a:off x="600789" y="654368"/>
            <a:ext cx="0" cy="5706408"/>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B2D0C0-C186-2E23-E622-503A40FD1D81}"/>
              </a:ext>
            </a:extLst>
          </p:cNvPr>
          <p:cNvCxnSpPr>
            <a:cxnSpLocks/>
          </p:cNvCxnSpPr>
          <p:nvPr userDrawn="1"/>
        </p:nvCxnSpPr>
        <p:spPr>
          <a:xfrm flipV="1">
            <a:off x="11359427" y="605558"/>
            <a:ext cx="0" cy="5019388"/>
          </a:xfrm>
          <a:prstGeom prst="line">
            <a:avLst/>
          </a:prstGeom>
          <a:ln w="123825" cap="sq">
            <a:solidFill>
              <a:srgbClr val="1F3864"/>
            </a:solidFill>
            <a:beve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ock, sign&#10;&#10;Description automatically generated">
            <a:extLst>
              <a:ext uri="{FF2B5EF4-FFF2-40B4-BE49-F238E27FC236}">
                <a16:creationId xmlns:a16="http://schemas.microsoft.com/office/drawing/2014/main" id="{CD176F3F-4731-0472-D0EF-CE17B571E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1885" y="5968947"/>
            <a:ext cx="1518984" cy="699717"/>
          </a:xfrm>
          <a:prstGeom prst="rect">
            <a:avLst/>
          </a:prstGeom>
        </p:spPr>
      </p:pic>
    </p:spTree>
    <p:extLst>
      <p:ext uri="{BB962C8B-B14F-4D97-AF65-F5344CB8AC3E}">
        <p14:creationId xmlns:p14="http://schemas.microsoft.com/office/powerpoint/2010/main" val="892704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8935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93EBEC1C-0D80-A334-7178-CB8FB47F24B3}"/>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clock, sign&#10;&#10;Description automatically generated">
            <a:extLst>
              <a:ext uri="{FF2B5EF4-FFF2-40B4-BE49-F238E27FC236}">
                <a16:creationId xmlns:a16="http://schemas.microsoft.com/office/drawing/2014/main" id="{ED457404-C6C3-E79D-0635-FD68C25934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780" y="5968947"/>
            <a:ext cx="1518984" cy="699717"/>
          </a:xfrm>
          <a:prstGeom prst="rect">
            <a:avLst/>
          </a:prstGeom>
        </p:spPr>
      </p:pic>
    </p:spTree>
    <p:extLst>
      <p:ext uri="{BB962C8B-B14F-4D97-AF65-F5344CB8AC3E}">
        <p14:creationId xmlns:p14="http://schemas.microsoft.com/office/powerpoint/2010/main" val="38918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214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EF59E795-690F-4B41-7BB7-D27A4F9DE12D}"/>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ock, sign&#10;&#10;Description automatically generated">
            <a:extLst>
              <a:ext uri="{FF2B5EF4-FFF2-40B4-BE49-F238E27FC236}">
                <a16:creationId xmlns:a16="http://schemas.microsoft.com/office/drawing/2014/main" id="{4BB85B39-5A23-D4FE-E143-11A23DD744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7292" y="5968947"/>
            <a:ext cx="1518984" cy="699717"/>
          </a:xfrm>
          <a:prstGeom prst="rect">
            <a:avLst/>
          </a:prstGeom>
        </p:spPr>
      </p:pic>
    </p:spTree>
    <p:extLst>
      <p:ext uri="{BB962C8B-B14F-4D97-AF65-F5344CB8AC3E}">
        <p14:creationId xmlns:p14="http://schemas.microsoft.com/office/powerpoint/2010/main" val="4113547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897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062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6984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a:extLst>
              <a:ext uri="{FF2B5EF4-FFF2-40B4-BE49-F238E27FC236}">
                <a16:creationId xmlns:a16="http://schemas.microsoft.com/office/drawing/2014/main" id="{20031ED2-4ADB-A618-BDAF-9CD85510ED36}"/>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clock, sign&#10;&#10;Description automatically generated">
            <a:extLst>
              <a:ext uri="{FF2B5EF4-FFF2-40B4-BE49-F238E27FC236}">
                <a16:creationId xmlns:a16="http://schemas.microsoft.com/office/drawing/2014/main" id="{20CAEDCA-A152-D006-2CA5-68B2B65988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6532" y="5968947"/>
            <a:ext cx="1518984" cy="699717"/>
          </a:xfrm>
          <a:prstGeom prst="rect">
            <a:avLst/>
          </a:prstGeom>
        </p:spPr>
      </p:pic>
    </p:spTree>
    <p:extLst>
      <p:ext uri="{BB962C8B-B14F-4D97-AF65-F5344CB8AC3E}">
        <p14:creationId xmlns:p14="http://schemas.microsoft.com/office/powerpoint/2010/main" val="16647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73173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a:extLst>
              <a:ext uri="{FF2B5EF4-FFF2-40B4-BE49-F238E27FC236}">
                <a16:creationId xmlns:a16="http://schemas.microsoft.com/office/drawing/2014/main" id="{454977DE-08D0-A557-EC8B-E8EF4B9CBBB5}"/>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clock, sign&#10;&#10;Description automatically generated">
            <a:extLst>
              <a:ext uri="{FF2B5EF4-FFF2-40B4-BE49-F238E27FC236}">
                <a16:creationId xmlns:a16="http://schemas.microsoft.com/office/drawing/2014/main" id="{1FF47895-52CE-5CC5-F84F-D6944D724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1648" y="5968947"/>
            <a:ext cx="1518984" cy="699717"/>
          </a:xfrm>
          <a:prstGeom prst="rect">
            <a:avLst/>
          </a:prstGeom>
        </p:spPr>
      </p:pic>
    </p:spTree>
    <p:extLst>
      <p:ext uri="{BB962C8B-B14F-4D97-AF65-F5344CB8AC3E}">
        <p14:creationId xmlns:p14="http://schemas.microsoft.com/office/powerpoint/2010/main" val="785995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043155"/>
          </a:xfrm>
        </p:spPr>
        <p:txBody>
          <a:bodyPr vert="eaVert"/>
          <a:lstStyle>
            <a:lvl1pPr marL="0" indent="0">
              <a:buNone/>
              <a:defRPr/>
            </a:lvl1pPr>
          </a:lstStyle>
          <a:p>
            <a:pPr lvl="0"/>
            <a:endParaRPr lang="en-US"/>
          </a:p>
        </p:txBody>
      </p:sp>
      <p:cxnSp>
        <p:nvCxnSpPr>
          <p:cNvPr id="8" name="Straight Connector 7">
            <a:extLst>
              <a:ext uri="{FF2B5EF4-FFF2-40B4-BE49-F238E27FC236}">
                <a16:creationId xmlns:a16="http://schemas.microsoft.com/office/drawing/2014/main" id="{6A181EF7-2DA6-E741-44FC-7FDA56A17DDB}"/>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ock, sign&#10;&#10;Description automatically generated">
            <a:extLst>
              <a:ext uri="{FF2B5EF4-FFF2-40B4-BE49-F238E27FC236}">
                <a16:creationId xmlns:a16="http://schemas.microsoft.com/office/drawing/2014/main" id="{C788DB73-C8D3-FBBF-95D6-D25FCE5B81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1885" y="5978665"/>
            <a:ext cx="1518984" cy="699717"/>
          </a:xfrm>
          <a:prstGeom prst="rect">
            <a:avLst/>
          </a:prstGeom>
        </p:spPr>
      </p:pic>
    </p:spTree>
    <p:extLst>
      <p:ext uri="{BB962C8B-B14F-4D97-AF65-F5344CB8AC3E}">
        <p14:creationId xmlns:p14="http://schemas.microsoft.com/office/powerpoint/2010/main" val="2663246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354030"/>
          </a:xfrm>
        </p:spPr>
        <p:txBody>
          <a:bodyPr vert="eaVert"/>
          <a:lstStyle/>
          <a:p>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endParaRPr lang="en-US"/>
          </a:p>
        </p:txBody>
      </p:sp>
      <p:cxnSp>
        <p:nvCxnSpPr>
          <p:cNvPr id="8" name="Straight Connector 7">
            <a:extLst>
              <a:ext uri="{FF2B5EF4-FFF2-40B4-BE49-F238E27FC236}">
                <a16:creationId xmlns:a16="http://schemas.microsoft.com/office/drawing/2014/main" id="{B701C52F-0AAA-E470-14B3-663F68F4BEB8}"/>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C359A02-B482-F270-7311-82410EC9F229}"/>
              </a:ext>
            </a:extLst>
          </p:cNvPr>
          <p:cNvPicPr>
            <a:picLocks noChangeAspect="1"/>
          </p:cNvPicPr>
          <p:nvPr userDrawn="1"/>
        </p:nvPicPr>
        <p:blipFill>
          <a:blip r:embed="rId2"/>
          <a:stretch>
            <a:fillRect/>
          </a:stretch>
        </p:blipFill>
        <p:spPr>
          <a:xfrm>
            <a:off x="10197081" y="5968255"/>
            <a:ext cx="1518036" cy="701101"/>
          </a:xfrm>
          <a:prstGeom prst="rect">
            <a:avLst/>
          </a:prstGeom>
        </p:spPr>
      </p:pic>
    </p:spTree>
    <p:extLst>
      <p:ext uri="{BB962C8B-B14F-4D97-AF65-F5344CB8AC3E}">
        <p14:creationId xmlns:p14="http://schemas.microsoft.com/office/powerpoint/2010/main" val="3368133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1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59193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mailto:rxinfo@health.nyc.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16A2-11EB-E3CE-C6B8-C6BE9D541AE0}"/>
              </a:ext>
            </a:extLst>
          </p:cNvPr>
          <p:cNvSpPr>
            <a:spLocks noGrp="1"/>
          </p:cNvSpPr>
          <p:nvPr>
            <p:ph type="ctrTitle"/>
          </p:nvPr>
        </p:nvSpPr>
        <p:spPr/>
        <p:txBody>
          <a:bodyPr>
            <a:normAutofit/>
          </a:bodyPr>
          <a:lstStyle/>
          <a:p>
            <a:r>
              <a:rPr lang="en-US" sz="4800" b="1" dirty="0">
                <a:latin typeface="Aptos" panose="020B0004020202020204" pitchFamily="34" charset="0"/>
              </a:rPr>
              <a:t>NYC Health Department</a:t>
            </a:r>
            <a:br>
              <a:rPr lang="en-US" sz="4800" b="1" dirty="0">
                <a:latin typeface="Aptos" panose="020B0004020202020204" pitchFamily="34" charset="0"/>
              </a:rPr>
            </a:br>
            <a:r>
              <a:rPr lang="en-US" sz="4800" b="1" dirty="0">
                <a:latin typeface="Aptos" panose="020B0004020202020204" pitchFamily="34" charset="0"/>
              </a:rPr>
              <a:t>Mystery Patient Drill</a:t>
            </a:r>
            <a:endParaRPr lang="en-US" sz="4800" b="1" dirty="0"/>
          </a:p>
        </p:txBody>
      </p:sp>
      <p:sp>
        <p:nvSpPr>
          <p:cNvPr id="3" name="Subtitle 2">
            <a:extLst>
              <a:ext uri="{FF2B5EF4-FFF2-40B4-BE49-F238E27FC236}">
                <a16:creationId xmlns:a16="http://schemas.microsoft.com/office/drawing/2014/main" id="{45107596-0152-4901-CF76-EF89B8D35E78}"/>
              </a:ext>
            </a:extLst>
          </p:cNvPr>
          <p:cNvSpPr>
            <a:spLocks noGrp="1"/>
          </p:cNvSpPr>
          <p:nvPr>
            <p:ph type="subTitle" idx="1"/>
          </p:nvPr>
        </p:nvSpPr>
        <p:spPr/>
        <p:txBody>
          <a:bodyPr>
            <a:normAutofit/>
          </a:bodyPr>
          <a:lstStyle/>
          <a:p>
            <a:r>
              <a:rPr lang="en-US" b="1" dirty="0">
                <a:latin typeface="Aptos" panose="020B0004020202020204" pitchFamily="34" charset="0"/>
              </a:rPr>
              <a:t>Toolkit Overview</a:t>
            </a:r>
          </a:p>
          <a:p>
            <a:r>
              <a:rPr lang="en-US" b="1" dirty="0">
                <a:latin typeface="Aptos" panose="020B0004020202020204" pitchFamily="34" charset="0"/>
              </a:rPr>
              <a:t>Updated August 2026</a:t>
            </a:r>
          </a:p>
        </p:txBody>
      </p:sp>
    </p:spTree>
    <p:extLst>
      <p:ext uri="{BB962C8B-B14F-4D97-AF65-F5344CB8AC3E}">
        <p14:creationId xmlns:p14="http://schemas.microsoft.com/office/powerpoint/2010/main" val="1221937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3BCA-7D82-F787-53DB-6716AA2183ED}"/>
              </a:ext>
            </a:extLst>
          </p:cNvPr>
          <p:cNvSpPr>
            <a:spLocks noGrp="1"/>
          </p:cNvSpPr>
          <p:nvPr>
            <p:ph type="title"/>
          </p:nvPr>
        </p:nvSpPr>
        <p:spPr/>
        <p:txBody>
          <a:bodyPr/>
          <a:lstStyle/>
          <a:p>
            <a:r>
              <a:rPr b="1" dirty="0">
                <a:latin typeface="Aptos"/>
              </a:rPr>
              <a:t>Training Overview</a:t>
            </a:r>
            <a:br>
              <a:rPr lang="en-US" b="1" dirty="0">
                <a:latin typeface="Aptos"/>
              </a:rPr>
            </a:br>
            <a:endParaRPr b="1" dirty="0">
              <a:latin typeface="Aptos"/>
            </a:endParaRPr>
          </a:p>
        </p:txBody>
      </p:sp>
      <p:sp>
        <p:nvSpPr>
          <p:cNvPr id="3" name="Content Placeholder 2">
            <a:extLst>
              <a:ext uri="{FF2B5EF4-FFF2-40B4-BE49-F238E27FC236}">
                <a16:creationId xmlns:a16="http://schemas.microsoft.com/office/drawing/2014/main" id="{833A08BA-5BB8-85C8-5FD9-5E0C694065D5}"/>
              </a:ext>
            </a:extLst>
          </p:cNvPr>
          <p:cNvSpPr>
            <a:spLocks noGrp="1"/>
          </p:cNvSpPr>
          <p:nvPr>
            <p:ph idx="1"/>
          </p:nvPr>
        </p:nvSpPr>
        <p:spPr/>
        <p:txBody>
          <a:bodyPr>
            <a:normAutofit fontScale="92500" lnSpcReduction="10000"/>
          </a:bodyPr>
          <a:lstStyle/>
          <a:p>
            <a:r>
              <a:rPr>
                <a:latin typeface="Aptos"/>
              </a:rPr>
              <a:t>Exercise Overview (Purpose, Scope, and Objectives)</a:t>
            </a:r>
            <a:endParaRPr lang="en-US" dirty="0">
              <a:latin typeface="Aptos" panose="020B0004020202020204" pitchFamily="34" charset="0"/>
            </a:endParaRPr>
          </a:p>
          <a:p>
            <a:r>
              <a:rPr lang="en-US" dirty="0">
                <a:latin typeface="Aptos" panose="020B0004020202020204" pitchFamily="34" charset="0"/>
              </a:rPr>
              <a:t>Roles</a:t>
            </a:r>
          </a:p>
          <a:p>
            <a:r>
              <a:rPr lang="en-US" dirty="0">
                <a:latin typeface="Aptos" panose="020B0004020202020204" pitchFamily="34" charset="0"/>
              </a:rPr>
              <a:t>Considerations</a:t>
            </a:r>
          </a:p>
          <a:p>
            <a:r>
              <a:rPr lang="en-US" dirty="0">
                <a:latin typeface="Aptos" panose="020B0004020202020204" pitchFamily="34" charset="0"/>
              </a:rPr>
              <a:t>Assumptions</a:t>
            </a:r>
          </a:p>
          <a:p>
            <a:r>
              <a:rPr lang="en-US" dirty="0">
                <a:latin typeface="Aptos" panose="020B0004020202020204" pitchFamily="34" charset="0"/>
              </a:rPr>
              <a:t>Artificialities</a:t>
            </a:r>
          </a:p>
          <a:p>
            <a:r>
              <a:rPr>
                <a:latin typeface="Aptos"/>
              </a:rPr>
              <a:t>Planning</a:t>
            </a:r>
          </a:p>
          <a:p>
            <a:r>
              <a:rPr lang="en-US" dirty="0">
                <a:latin typeface="Aptos" panose="020B0004020202020204" pitchFamily="34" charset="0"/>
              </a:rPr>
              <a:t>Logistics</a:t>
            </a:r>
          </a:p>
          <a:p>
            <a:r>
              <a:rPr>
                <a:latin typeface="Aptos"/>
              </a:rPr>
              <a:t>Post-drill activities and reporting</a:t>
            </a:r>
          </a:p>
          <a:p>
            <a:r>
              <a:rPr lang="en-US" dirty="0">
                <a:latin typeface="Aptos" panose="020B0004020202020204" pitchFamily="34" charset="0"/>
              </a:rPr>
              <a:t>Scenarios</a:t>
            </a:r>
          </a:p>
          <a:p>
            <a:endParaRPr lang="en-US" dirty="0"/>
          </a:p>
        </p:txBody>
      </p:sp>
    </p:spTree>
    <p:extLst>
      <p:ext uri="{BB962C8B-B14F-4D97-AF65-F5344CB8AC3E}">
        <p14:creationId xmlns:p14="http://schemas.microsoft.com/office/powerpoint/2010/main" val="1017089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BC0F5-0A7A-E6B6-514C-117B52DE32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5E114-7068-455D-527B-31FC6DD1E63E}"/>
              </a:ext>
            </a:extLst>
          </p:cNvPr>
          <p:cNvSpPr>
            <a:spLocks noGrp="1"/>
          </p:cNvSpPr>
          <p:nvPr>
            <p:ph type="title"/>
          </p:nvPr>
        </p:nvSpPr>
        <p:spPr/>
        <p:txBody>
          <a:bodyPr/>
          <a:lstStyle/>
          <a:p>
            <a:r>
              <a:rPr b="1" dirty="0">
                <a:latin typeface="Aptos"/>
              </a:rPr>
              <a:t>Exercise Overview</a:t>
            </a:r>
            <a:br>
              <a:rPr lang="en-US" b="1" dirty="0">
                <a:latin typeface="Aptos"/>
              </a:rPr>
            </a:br>
            <a:endParaRPr lang="en-US" dirty="0"/>
          </a:p>
        </p:txBody>
      </p:sp>
      <p:sp>
        <p:nvSpPr>
          <p:cNvPr id="3" name="Content Placeholder 2">
            <a:extLst>
              <a:ext uri="{FF2B5EF4-FFF2-40B4-BE49-F238E27FC236}">
                <a16:creationId xmlns:a16="http://schemas.microsoft.com/office/drawing/2014/main" id="{2D197D7A-9B87-573C-B0E2-0655F53607FC}"/>
              </a:ext>
            </a:extLst>
          </p:cNvPr>
          <p:cNvSpPr>
            <a:spLocks noGrp="1"/>
          </p:cNvSpPr>
          <p:nvPr>
            <p:ph idx="1"/>
          </p:nvPr>
        </p:nvSpPr>
        <p:spPr>
          <a:xfrm>
            <a:off x="838200" y="1481496"/>
            <a:ext cx="10515600" cy="4650640"/>
          </a:xfrm>
        </p:spPr>
        <p:txBody>
          <a:bodyPr vert="horz" lIns="91440" tIns="45720" rIns="91440" bIns="45720" rtlCol="0" anchor="t">
            <a:normAutofit fontScale="92500"/>
          </a:bodyPr>
          <a:lstStyle/>
          <a:p>
            <a:r>
              <a:rPr sz="2400" dirty="0">
                <a:latin typeface="Aptos"/>
              </a:rPr>
              <a:t>Adaptable for hospital emergency departments</a:t>
            </a:r>
            <a:r>
              <a:rPr lang="en-US" sz="2400" dirty="0">
                <a:latin typeface="Aptos"/>
              </a:rPr>
              <a:t> (ED)</a:t>
            </a:r>
            <a:r>
              <a:rPr sz="2400" dirty="0">
                <a:latin typeface="Aptos"/>
              </a:rPr>
              <a:t>, urgent care centers</a:t>
            </a:r>
            <a:r>
              <a:rPr lang="en-US" sz="2400" dirty="0">
                <a:latin typeface="Aptos"/>
              </a:rPr>
              <a:t> (UCC)</a:t>
            </a:r>
            <a:r>
              <a:rPr sz="2400" dirty="0">
                <a:latin typeface="Aptos"/>
              </a:rPr>
              <a:t>, and outpatient clinics where patients may present with acute illness</a:t>
            </a:r>
            <a:endParaRPr lang="en-US" sz="2400" b="1" dirty="0">
              <a:latin typeface="Aptos"/>
            </a:endParaRPr>
          </a:p>
          <a:p>
            <a:r>
              <a:rPr sz="2400" dirty="0">
                <a:latin typeface="Aptos"/>
              </a:rPr>
              <a:t>Designed to test a healthcare facility’s ability to rapidly and safely identify, isolate, and inform (infection control and the health department) when potential patients with </a:t>
            </a:r>
            <a:r>
              <a:rPr lang="en-US" sz="2400" dirty="0">
                <a:latin typeface="Aptos"/>
              </a:rPr>
              <a:t>communicable</a:t>
            </a:r>
            <a:r>
              <a:rPr sz="2400" dirty="0">
                <a:latin typeface="Aptos"/>
              </a:rPr>
              <a:t> diseases of public health concern present for care</a:t>
            </a:r>
            <a:endParaRPr lang="en-US" sz="2400" dirty="0"/>
          </a:p>
          <a:p>
            <a:endParaRPr lang="en-US" sz="2400" dirty="0">
              <a:latin typeface="Aptos"/>
            </a:endParaRPr>
          </a:p>
          <a:p>
            <a:pPr marL="0" indent="0">
              <a:buNone/>
            </a:pPr>
            <a:r>
              <a:rPr lang="en-US" sz="2400" b="1" dirty="0">
                <a:latin typeface="Aptos"/>
              </a:rPr>
              <a:t>Scope</a:t>
            </a:r>
          </a:p>
          <a:p>
            <a:r>
              <a:rPr sz="2400" dirty="0">
                <a:latin typeface="Aptos"/>
              </a:rPr>
              <a:t>The exercise is an unannounced drill</a:t>
            </a:r>
          </a:p>
          <a:p>
            <a:r>
              <a:rPr sz="2400" dirty="0">
                <a:latin typeface="Aptos"/>
              </a:rPr>
              <a:t>Planned for no more than two hours</a:t>
            </a:r>
          </a:p>
          <a:p>
            <a:r>
              <a:rPr sz="2400" dirty="0">
                <a:latin typeface="Aptos"/>
              </a:rPr>
              <a:t>Exercise play will begin when the "mystery patient” actor enters the </a:t>
            </a:r>
            <a:r>
              <a:rPr lang="en-US" sz="2400" dirty="0">
                <a:latin typeface="Aptos"/>
              </a:rPr>
              <a:t>ED/clinic site </a:t>
            </a:r>
            <a:r>
              <a:rPr sz="2400" dirty="0">
                <a:latin typeface="Aptos"/>
              </a:rPr>
              <a:t>and ends at the point of initial evaluation and/or notional report of decision to notify your local health department</a:t>
            </a:r>
          </a:p>
        </p:txBody>
      </p:sp>
    </p:spTree>
    <p:extLst>
      <p:ext uri="{BB962C8B-B14F-4D97-AF65-F5344CB8AC3E}">
        <p14:creationId xmlns:p14="http://schemas.microsoft.com/office/powerpoint/2010/main" val="3549936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A38A4-135D-5793-81A9-48F0E3ED0BBD}"/>
              </a:ext>
            </a:extLst>
          </p:cNvPr>
          <p:cNvSpPr>
            <a:spLocks noGrp="1"/>
          </p:cNvSpPr>
          <p:nvPr>
            <p:ph type="title"/>
          </p:nvPr>
        </p:nvSpPr>
        <p:spPr/>
        <p:txBody>
          <a:bodyPr/>
          <a:lstStyle/>
          <a:p>
            <a:r>
              <a:rPr b="1" dirty="0">
                <a:latin typeface="Aptos"/>
              </a:rPr>
              <a:t>Objective 1</a:t>
            </a:r>
            <a:br>
              <a:rPr lang="en-US" b="1" dirty="0">
                <a:latin typeface="Aptos"/>
              </a:rPr>
            </a:br>
            <a:endParaRPr lang="en-US" dirty="0"/>
          </a:p>
        </p:txBody>
      </p:sp>
      <p:sp>
        <p:nvSpPr>
          <p:cNvPr id="3" name="Content Placeholder 2">
            <a:extLst>
              <a:ext uri="{FF2B5EF4-FFF2-40B4-BE49-F238E27FC236}">
                <a16:creationId xmlns:a16="http://schemas.microsoft.com/office/drawing/2014/main" id="{AF7AAB98-532D-847D-8EAC-747734A9DDAD}"/>
              </a:ext>
            </a:extLst>
          </p:cNvPr>
          <p:cNvSpPr>
            <a:spLocks noGrp="1"/>
          </p:cNvSpPr>
          <p:nvPr>
            <p:ph idx="1"/>
          </p:nvPr>
        </p:nvSpPr>
        <p:spPr/>
        <p:txBody>
          <a:bodyPr/>
          <a:lstStyle/>
          <a:p>
            <a:r>
              <a:rPr dirty="0">
                <a:latin typeface="Aptos"/>
              </a:rPr>
              <a:t>Determine the time it takes the facility to identify a patient with a potential </a:t>
            </a:r>
            <a:r>
              <a:rPr lang="en-US" dirty="0">
                <a:latin typeface="Aptos"/>
              </a:rPr>
              <a:t>communicable</a:t>
            </a:r>
            <a:r>
              <a:rPr dirty="0">
                <a:latin typeface="Aptos"/>
              </a:rPr>
              <a:t> disease of public health concern </a:t>
            </a:r>
            <a:r>
              <a:rPr lang="en-US" dirty="0"/>
              <a:t>through initial universal travel/exposure, screening and triage in accordance with facility protocols.</a:t>
            </a:r>
          </a:p>
        </p:txBody>
      </p:sp>
    </p:spTree>
    <p:extLst>
      <p:ext uri="{BB962C8B-B14F-4D97-AF65-F5344CB8AC3E}">
        <p14:creationId xmlns:p14="http://schemas.microsoft.com/office/powerpoint/2010/main" val="818197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9AD2F-C2D7-85D2-B1E0-880654340D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C859FA-30FA-B16D-CD99-0164466C087B}"/>
              </a:ext>
            </a:extLst>
          </p:cNvPr>
          <p:cNvSpPr>
            <a:spLocks noGrp="1"/>
          </p:cNvSpPr>
          <p:nvPr>
            <p:ph type="title"/>
          </p:nvPr>
        </p:nvSpPr>
        <p:spPr/>
        <p:txBody>
          <a:bodyPr/>
          <a:lstStyle/>
          <a:p>
            <a:r>
              <a:rPr b="1" dirty="0">
                <a:latin typeface="Aptos"/>
              </a:rPr>
              <a:t>Objective 2</a:t>
            </a:r>
            <a:br>
              <a:rPr lang="en-US" b="1" dirty="0">
                <a:latin typeface="Aptos"/>
              </a:rPr>
            </a:br>
            <a:endParaRPr lang="en-US" dirty="0"/>
          </a:p>
        </p:txBody>
      </p:sp>
      <p:sp>
        <p:nvSpPr>
          <p:cNvPr id="3" name="Content Placeholder 2">
            <a:extLst>
              <a:ext uri="{FF2B5EF4-FFF2-40B4-BE49-F238E27FC236}">
                <a16:creationId xmlns:a16="http://schemas.microsoft.com/office/drawing/2014/main" id="{18B1E1AA-F6C0-F842-F95D-F60F46B148B9}"/>
              </a:ext>
            </a:extLst>
          </p:cNvPr>
          <p:cNvSpPr>
            <a:spLocks noGrp="1"/>
          </p:cNvSpPr>
          <p:nvPr>
            <p:ph idx="1"/>
          </p:nvPr>
        </p:nvSpPr>
        <p:spPr/>
        <p:txBody>
          <a:bodyPr/>
          <a:lstStyle/>
          <a:p>
            <a:r>
              <a:rPr dirty="0">
                <a:latin typeface="Aptos"/>
              </a:rPr>
              <a:t>Determine the time it takes to implement appropriate infection control measures, including source control (patient masking) and isolation of a patient with a potential </a:t>
            </a:r>
            <a:r>
              <a:rPr lang="en-US" dirty="0">
                <a:latin typeface="Aptos"/>
              </a:rPr>
              <a:t>communicable</a:t>
            </a:r>
            <a:r>
              <a:rPr dirty="0">
                <a:latin typeface="Aptos"/>
              </a:rPr>
              <a:t> disease of public health concern (transfer to a private room, preferably an airborne infection isolation room).</a:t>
            </a:r>
            <a:endParaRPr lang="en-US" dirty="0"/>
          </a:p>
        </p:txBody>
      </p:sp>
    </p:spTree>
    <p:extLst>
      <p:ext uri="{BB962C8B-B14F-4D97-AF65-F5344CB8AC3E}">
        <p14:creationId xmlns:p14="http://schemas.microsoft.com/office/powerpoint/2010/main" val="634001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398CA-8317-AAA4-37FF-E7F07C9826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DD4258-2AA9-B706-6FBE-76D95999AA30}"/>
              </a:ext>
            </a:extLst>
          </p:cNvPr>
          <p:cNvSpPr>
            <a:spLocks noGrp="1"/>
          </p:cNvSpPr>
          <p:nvPr>
            <p:ph type="title"/>
          </p:nvPr>
        </p:nvSpPr>
        <p:spPr/>
        <p:txBody>
          <a:bodyPr/>
          <a:lstStyle/>
          <a:p>
            <a:r>
              <a:rPr b="1" dirty="0">
                <a:latin typeface="Aptos"/>
              </a:rPr>
              <a:t>Objective 3</a:t>
            </a:r>
            <a:br>
              <a:rPr lang="en-US" b="1" dirty="0">
                <a:latin typeface="Aptos"/>
              </a:rPr>
            </a:br>
            <a:endParaRPr lang="en-US" dirty="0"/>
          </a:p>
        </p:txBody>
      </p:sp>
      <p:sp>
        <p:nvSpPr>
          <p:cNvPr id="3" name="Content Placeholder 2">
            <a:extLst>
              <a:ext uri="{FF2B5EF4-FFF2-40B4-BE49-F238E27FC236}">
                <a16:creationId xmlns:a16="http://schemas.microsoft.com/office/drawing/2014/main" id="{E00B0F10-4F14-B4AA-448F-928FA0DC1B6B}"/>
              </a:ext>
            </a:extLst>
          </p:cNvPr>
          <p:cNvSpPr>
            <a:spLocks noGrp="1"/>
          </p:cNvSpPr>
          <p:nvPr>
            <p:ph idx="1"/>
          </p:nvPr>
        </p:nvSpPr>
        <p:spPr/>
        <p:txBody>
          <a:bodyPr/>
          <a:lstStyle/>
          <a:p>
            <a:r>
              <a:rPr>
                <a:latin typeface="Aptos"/>
              </a:rPr>
              <a:t>Assess staff adherence to key infection control measures, including use of appropriate personal protective equipment (PPE).</a:t>
            </a:r>
            <a:endParaRPr lang="en-US">
              <a:latin typeface="Aptos" panose="020B0004020202020204" pitchFamily="34" charset="0"/>
            </a:endParaRPr>
          </a:p>
          <a:p>
            <a:endParaRPr lang="en-US"/>
          </a:p>
        </p:txBody>
      </p:sp>
    </p:spTree>
    <p:extLst>
      <p:ext uri="{BB962C8B-B14F-4D97-AF65-F5344CB8AC3E}">
        <p14:creationId xmlns:p14="http://schemas.microsoft.com/office/powerpoint/2010/main" val="2134001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26E00-D028-5CDD-33C9-14C8F95A3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EFCC49-1717-5FB9-CFD3-FA5387939C4D}"/>
              </a:ext>
            </a:extLst>
          </p:cNvPr>
          <p:cNvSpPr>
            <a:spLocks noGrp="1"/>
          </p:cNvSpPr>
          <p:nvPr>
            <p:ph type="title"/>
          </p:nvPr>
        </p:nvSpPr>
        <p:spPr/>
        <p:txBody>
          <a:bodyPr/>
          <a:lstStyle/>
          <a:p>
            <a:r>
              <a:rPr b="1" dirty="0">
                <a:latin typeface="Aptos"/>
              </a:rPr>
              <a:t>Objective 4</a:t>
            </a:r>
            <a:br>
              <a:rPr lang="en-US" b="1" dirty="0">
                <a:latin typeface="Aptos"/>
              </a:rPr>
            </a:br>
            <a:endParaRPr lang="en-US" dirty="0"/>
          </a:p>
        </p:txBody>
      </p:sp>
      <p:sp>
        <p:nvSpPr>
          <p:cNvPr id="3" name="Content Placeholder 2">
            <a:extLst>
              <a:ext uri="{FF2B5EF4-FFF2-40B4-BE49-F238E27FC236}">
                <a16:creationId xmlns:a16="http://schemas.microsoft.com/office/drawing/2014/main" id="{8652348E-CED1-1DF4-866E-7EC8FAF79736}"/>
              </a:ext>
            </a:extLst>
          </p:cNvPr>
          <p:cNvSpPr>
            <a:spLocks noGrp="1"/>
          </p:cNvSpPr>
          <p:nvPr>
            <p:ph idx="1"/>
          </p:nvPr>
        </p:nvSpPr>
        <p:spPr/>
        <p:txBody>
          <a:bodyPr/>
          <a:lstStyle/>
          <a:p>
            <a:r>
              <a:rPr dirty="0">
                <a:latin typeface="Aptos"/>
              </a:rPr>
              <a:t>Assess the ability of clinical staff to conduct preliminary assessment</a:t>
            </a:r>
            <a:r>
              <a:rPr lang="en-US" dirty="0">
                <a:latin typeface="Aptos"/>
              </a:rPr>
              <a:t>s</a:t>
            </a:r>
            <a:r>
              <a:rPr dirty="0">
                <a:latin typeface="Aptos"/>
              </a:rPr>
              <a:t> including risk factors for a</a:t>
            </a:r>
            <a:r>
              <a:rPr lang="en-US" dirty="0">
                <a:latin typeface="Aptos"/>
              </a:rPr>
              <a:t> communicable </a:t>
            </a:r>
            <a:r>
              <a:rPr dirty="0">
                <a:latin typeface="Aptos"/>
              </a:rPr>
              <a:t>disease of public health concern.</a:t>
            </a:r>
          </a:p>
          <a:p>
            <a:endParaRPr lang="en-US" dirty="0"/>
          </a:p>
        </p:txBody>
      </p:sp>
    </p:spTree>
    <p:extLst>
      <p:ext uri="{BB962C8B-B14F-4D97-AF65-F5344CB8AC3E}">
        <p14:creationId xmlns:p14="http://schemas.microsoft.com/office/powerpoint/2010/main" val="2473079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5DE77-DD95-E22E-BEA2-EBEEAA46F5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4AF91-6BDD-B68E-24BB-EF58790B69BD}"/>
              </a:ext>
            </a:extLst>
          </p:cNvPr>
          <p:cNvSpPr>
            <a:spLocks noGrp="1"/>
          </p:cNvSpPr>
          <p:nvPr>
            <p:ph type="title"/>
          </p:nvPr>
        </p:nvSpPr>
        <p:spPr/>
        <p:txBody>
          <a:bodyPr/>
          <a:lstStyle/>
          <a:p>
            <a:r>
              <a:rPr b="1" dirty="0">
                <a:latin typeface="Aptos"/>
              </a:rPr>
              <a:t>Objective 5</a:t>
            </a:r>
            <a:br>
              <a:rPr lang="en-US" b="1" dirty="0">
                <a:latin typeface="Aptos"/>
              </a:rPr>
            </a:br>
            <a:endParaRPr lang="en-US" dirty="0"/>
          </a:p>
        </p:txBody>
      </p:sp>
      <p:sp>
        <p:nvSpPr>
          <p:cNvPr id="3" name="Content Placeholder 2">
            <a:extLst>
              <a:ext uri="{FF2B5EF4-FFF2-40B4-BE49-F238E27FC236}">
                <a16:creationId xmlns:a16="http://schemas.microsoft.com/office/drawing/2014/main" id="{AAA2F5C9-5AE0-10FD-4F08-CC7315B65439}"/>
              </a:ext>
            </a:extLst>
          </p:cNvPr>
          <p:cNvSpPr>
            <a:spLocks noGrp="1"/>
          </p:cNvSpPr>
          <p:nvPr>
            <p:ph idx="1"/>
          </p:nvPr>
        </p:nvSpPr>
        <p:spPr/>
        <p:txBody>
          <a:bodyPr vert="horz" lIns="91440" tIns="45720" rIns="91440" bIns="45720" rtlCol="0" anchor="t">
            <a:normAutofit/>
          </a:bodyPr>
          <a:lstStyle/>
          <a:p>
            <a:r>
              <a:rPr dirty="0">
                <a:latin typeface="Aptos"/>
              </a:rPr>
              <a:t>Assess staff ability to inform the site infection control team </a:t>
            </a:r>
            <a:br>
              <a:rPr lang="en-US" dirty="0">
                <a:latin typeface="Aptos"/>
              </a:rPr>
            </a:br>
            <a:r>
              <a:rPr dirty="0">
                <a:latin typeface="Aptos"/>
              </a:rPr>
              <a:t>(or other staff) and the health department in accordance with facility notification protocols.</a:t>
            </a:r>
          </a:p>
          <a:p>
            <a:endParaRPr lang="en-US" dirty="0"/>
          </a:p>
        </p:txBody>
      </p:sp>
    </p:spTree>
    <p:extLst>
      <p:ext uri="{BB962C8B-B14F-4D97-AF65-F5344CB8AC3E}">
        <p14:creationId xmlns:p14="http://schemas.microsoft.com/office/powerpoint/2010/main" val="3488028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9A3A2-19B4-1C74-389C-5D945F6067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FA77B0-DD0B-2F66-0811-D2D62A3D79B7}"/>
              </a:ext>
            </a:extLst>
          </p:cNvPr>
          <p:cNvSpPr>
            <a:spLocks noGrp="1"/>
          </p:cNvSpPr>
          <p:nvPr>
            <p:ph type="title"/>
          </p:nvPr>
        </p:nvSpPr>
        <p:spPr/>
        <p:txBody>
          <a:bodyPr/>
          <a:lstStyle/>
          <a:p>
            <a:r>
              <a:rPr b="1" dirty="0">
                <a:latin typeface="Aptos"/>
              </a:rPr>
              <a:t>Objective 6 (Optional)</a:t>
            </a:r>
            <a:br>
              <a:rPr lang="en-US" b="1" dirty="0">
                <a:latin typeface="Aptos"/>
              </a:rPr>
            </a:br>
            <a:endParaRPr b="1" dirty="0">
              <a:latin typeface="Aptos"/>
            </a:endParaRPr>
          </a:p>
        </p:txBody>
      </p:sp>
      <p:sp>
        <p:nvSpPr>
          <p:cNvPr id="3" name="Content Placeholder 2">
            <a:extLst>
              <a:ext uri="{FF2B5EF4-FFF2-40B4-BE49-F238E27FC236}">
                <a16:creationId xmlns:a16="http://schemas.microsoft.com/office/drawing/2014/main" id="{718AD6C0-A3C9-4D5A-2F3D-6427DDE1903F}"/>
              </a:ext>
            </a:extLst>
          </p:cNvPr>
          <p:cNvSpPr>
            <a:spLocks noGrp="1"/>
          </p:cNvSpPr>
          <p:nvPr>
            <p:ph idx="1"/>
          </p:nvPr>
        </p:nvSpPr>
        <p:spPr/>
        <p:txBody>
          <a:bodyPr/>
          <a:lstStyle/>
          <a:p>
            <a:r>
              <a:rPr lang="en-US" dirty="0">
                <a:latin typeface="Aptos" panose="020B0004020202020204" pitchFamily="34" charset="0"/>
              </a:rPr>
              <a:t>Assess the </a:t>
            </a:r>
            <a:r>
              <a:rPr lang="en-US" b="1" dirty="0">
                <a:latin typeface="Aptos" panose="020B0004020202020204" pitchFamily="34" charset="0"/>
              </a:rPr>
              <a:t>patient experience </a:t>
            </a:r>
            <a:r>
              <a:rPr lang="en-US" dirty="0">
                <a:latin typeface="Aptos" panose="020B0004020202020204" pitchFamily="34" charset="0"/>
              </a:rPr>
              <a:t>while at the site.</a:t>
            </a:r>
          </a:p>
          <a:p>
            <a:endParaRPr lang="en-US" dirty="0"/>
          </a:p>
        </p:txBody>
      </p:sp>
    </p:spTree>
    <p:extLst>
      <p:ext uri="{BB962C8B-B14F-4D97-AF65-F5344CB8AC3E}">
        <p14:creationId xmlns:p14="http://schemas.microsoft.com/office/powerpoint/2010/main" val="3209176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BC40A-4F60-E62E-F1F7-4523F1E2B889}"/>
              </a:ext>
            </a:extLst>
          </p:cNvPr>
          <p:cNvSpPr>
            <a:spLocks noGrp="1"/>
          </p:cNvSpPr>
          <p:nvPr>
            <p:ph type="title"/>
          </p:nvPr>
        </p:nvSpPr>
        <p:spPr/>
        <p:txBody>
          <a:bodyPr/>
          <a:lstStyle/>
          <a:p>
            <a:r>
              <a:rPr b="1" dirty="0">
                <a:latin typeface="Aptos"/>
              </a:rPr>
              <a:t>Roles – Mystery Patient</a:t>
            </a:r>
            <a:r>
              <a:rPr lang="en-US" b="1" dirty="0">
                <a:latin typeface="Aptos"/>
              </a:rPr>
              <a:t> Actor</a:t>
            </a:r>
            <a:br>
              <a:rPr lang="en-US" b="1" dirty="0">
                <a:latin typeface="Aptos"/>
              </a:rPr>
            </a:br>
            <a:endParaRPr lang="en-US" dirty="0"/>
          </a:p>
        </p:txBody>
      </p:sp>
      <p:sp>
        <p:nvSpPr>
          <p:cNvPr id="3" name="Content Placeholder 2">
            <a:extLst>
              <a:ext uri="{FF2B5EF4-FFF2-40B4-BE49-F238E27FC236}">
                <a16:creationId xmlns:a16="http://schemas.microsoft.com/office/drawing/2014/main" id="{D634FD6D-6017-10EA-FF99-D534B5E106B1}"/>
              </a:ext>
            </a:extLst>
          </p:cNvPr>
          <p:cNvSpPr>
            <a:spLocks noGrp="1"/>
          </p:cNvSpPr>
          <p:nvPr>
            <p:ph idx="1"/>
          </p:nvPr>
        </p:nvSpPr>
        <p:spPr/>
        <p:txBody>
          <a:bodyPr>
            <a:normAutofit/>
          </a:bodyPr>
          <a:lstStyle/>
          <a:p>
            <a:r>
              <a:rPr lang="en-US" dirty="0">
                <a:latin typeface="Aptos" panose="020B0004020202020204" pitchFamily="34" charset="0"/>
              </a:rPr>
              <a:t>Present as the patient at the ED/clinic entrance with symptoms as described in the scenario</a:t>
            </a:r>
          </a:p>
          <a:p>
            <a:pPr lvl="1"/>
            <a:r>
              <a:rPr lang="en-US" dirty="0">
                <a:latin typeface="Aptos" panose="020B0004020202020204" pitchFamily="34" charset="0"/>
              </a:rPr>
              <a:t>Will simulate signs of illness as best as possible (e.g., red eye)</a:t>
            </a:r>
          </a:p>
          <a:p>
            <a:r>
              <a:rPr>
                <a:latin typeface="Aptos"/>
              </a:rPr>
              <a:t>Can act as the controller/evaluator</a:t>
            </a:r>
          </a:p>
          <a:p>
            <a:r>
              <a:rPr>
                <a:latin typeface="Aptos"/>
              </a:rPr>
              <a:t>Can terminate the exercise at any point due to safety concerns, including attempted invasive procedures or medication administration</a:t>
            </a:r>
          </a:p>
          <a:p>
            <a:endParaRPr lang="en-US" dirty="0"/>
          </a:p>
        </p:txBody>
      </p:sp>
    </p:spTree>
    <p:extLst>
      <p:ext uri="{BB962C8B-B14F-4D97-AF65-F5344CB8AC3E}">
        <p14:creationId xmlns:p14="http://schemas.microsoft.com/office/powerpoint/2010/main" val="2233640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95CD4-7737-7F38-BEB2-94CD488477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E6C94D-54E3-D37D-94E9-C7F86FB17B9C}"/>
              </a:ext>
            </a:extLst>
          </p:cNvPr>
          <p:cNvSpPr>
            <a:spLocks noGrp="1"/>
          </p:cNvSpPr>
          <p:nvPr>
            <p:ph type="title"/>
          </p:nvPr>
        </p:nvSpPr>
        <p:spPr/>
        <p:txBody>
          <a:bodyPr/>
          <a:lstStyle/>
          <a:p>
            <a:r>
              <a:rPr b="1" dirty="0">
                <a:latin typeface="Aptos"/>
              </a:rPr>
              <a:t>Roles – Controller/Evaluator</a:t>
            </a:r>
            <a:br>
              <a:rPr lang="en-US" b="1" dirty="0">
                <a:latin typeface="Aptos"/>
              </a:rPr>
            </a:br>
            <a:endParaRPr lang="en-US" dirty="0"/>
          </a:p>
        </p:txBody>
      </p:sp>
      <p:sp>
        <p:nvSpPr>
          <p:cNvPr id="3" name="Content Placeholder 2">
            <a:extLst>
              <a:ext uri="{FF2B5EF4-FFF2-40B4-BE49-F238E27FC236}">
                <a16:creationId xmlns:a16="http://schemas.microsoft.com/office/drawing/2014/main" id="{ACC8F198-63E1-D567-485F-1F64AC3A624B}"/>
              </a:ext>
            </a:extLst>
          </p:cNvPr>
          <p:cNvSpPr>
            <a:spLocks noGrp="1"/>
          </p:cNvSpPr>
          <p:nvPr>
            <p:ph idx="1"/>
          </p:nvPr>
        </p:nvSpPr>
        <p:spPr/>
        <p:txBody>
          <a:bodyPr>
            <a:normAutofit/>
          </a:bodyPr>
          <a:lstStyle/>
          <a:p>
            <a:r>
              <a:rPr dirty="0">
                <a:latin typeface="Aptos"/>
              </a:rPr>
              <a:t>Can be the mystery patient actor or a companion</a:t>
            </a:r>
          </a:p>
          <a:p>
            <a:r>
              <a:rPr lang="en-US" dirty="0">
                <a:latin typeface="Aptos" panose="020B0004020202020204" pitchFamily="34" charset="0"/>
              </a:rPr>
              <a:t>Terminate the exercise at any point due to safety concerns or </a:t>
            </a:r>
            <a:br>
              <a:rPr lang="en-US" dirty="0">
                <a:latin typeface="Aptos" panose="020B0004020202020204" pitchFamily="34" charset="0"/>
              </a:rPr>
            </a:br>
            <a:r>
              <a:rPr lang="en-US" dirty="0">
                <a:latin typeface="Aptos" panose="020B0004020202020204" pitchFamily="34" charset="0"/>
              </a:rPr>
              <a:t>real-world events</a:t>
            </a:r>
          </a:p>
          <a:p>
            <a:r>
              <a:rPr lang="en-US" dirty="0">
                <a:latin typeface="Aptos" panose="020B0004020202020204" pitchFamily="34" charset="0"/>
              </a:rPr>
              <a:t>Responsible for </a:t>
            </a:r>
            <a:r>
              <a:rPr lang="en-US" b="1" dirty="0">
                <a:latin typeface="Aptos" panose="020B0004020202020204" pitchFamily="34" charset="0"/>
              </a:rPr>
              <a:t>data collection </a:t>
            </a:r>
            <a:r>
              <a:rPr lang="en-US" dirty="0">
                <a:latin typeface="Aptos" panose="020B0004020202020204" pitchFamily="34" charset="0"/>
              </a:rPr>
              <a:t>activities</a:t>
            </a:r>
          </a:p>
          <a:p>
            <a:r>
              <a:rPr dirty="0">
                <a:latin typeface="Aptos"/>
              </a:rPr>
              <a:t>Conducts and collects data from hotwash</a:t>
            </a:r>
          </a:p>
          <a:p>
            <a:r>
              <a:rPr lang="en-US" dirty="0">
                <a:latin typeface="Aptos" panose="020B0004020202020204" pitchFamily="34" charset="0"/>
              </a:rPr>
              <a:t>Provides feedback based on exercise objectives and the Exercise Evaluation Guide (EEG)</a:t>
            </a:r>
          </a:p>
          <a:p>
            <a:endParaRPr lang="en-US" dirty="0"/>
          </a:p>
        </p:txBody>
      </p:sp>
    </p:spTree>
    <p:extLst>
      <p:ext uri="{BB962C8B-B14F-4D97-AF65-F5344CB8AC3E}">
        <p14:creationId xmlns:p14="http://schemas.microsoft.com/office/powerpoint/2010/main" val="4008434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AB2EC-5EB3-54BB-4CE4-DFD3F0FA5C10}"/>
              </a:ext>
            </a:extLst>
          </p:cNvPr>
          <p:cNvSpPr>
            <a:spLocks noGrp="1"/>
          </p:cNvSpPr>
          <p:nvPr>
            <p:ph type="title"/>
          </p:nvPr>
        </p:nvSpPr>
        <p:spPr/>
        <p:txBody>
          <a:bodyPr/>
          <a:lstStyle/>
          <a:p>
            <a:r>
              <a:rPr b="1" dirty="0">
                <a:latin typeface="Aptos"/>
              </a:rPr>
              <a:t>Roles – Trusted Agents</a:t>
            </a:r>
            <a:br>
              <a:rPr lang="en-US" b="1" dirty="0">
                <a:latin typeface="Aptos"/>
              </a:rPr>
            </a:br>
            <a:endParaRPr lang="en-US" dirty="0"/>
          </a:p>
        </p:txBody>
      </p:sp>
      <p:sp>
        <p:nvSpPr>
          <p:cNvPr id="3" name="Content Placeholder 2">
            <a:extLst>
              <a:ext uri="{FF2B5EF4-FFF2-40B4-BE49-F238E27FC236}">
                <a16:creationId xmlns:a16="http://schemas.microsoft.com/office/drawing/2014/main" id="{61E2E96F-E589-AF8B-0D35-A803BD9FDCCA}"/>
              </a:ext>
            </a:extLst>
          </p:cNvPr>
          <p:cNvSpPr>
            <a:spLocks noGrp="1"/>
          </p:cNvSpPr>
          <p:nvPr>
            <p:ph idx="1"/>
          </p:nvPr>
        </p:nvSpPr>
        <p:spPr>
          <a:xfrm>
            <a:off x="838200" y="1825625"/>
            <a:ext cx="10515600" cy="4396066"/>
          </a:xfrm>
        </p:spPr>
        <p:txBody>
          <a:bodyPr>
            <a:normAutofit lnSpcReduction="10000"/>
          </a:bodyPr>
          <a:lstStyle/>
          <a:p>
            <a:r>
              <a:rPr dirty="0">
                <a:latin typeface="Aptos"/>
              </a:rPr>
              <a:t>Two staff members at each facility are recommended </a:t>
            </a:r>
            <a:br>
              <a:rPr lang="en-US" dirty="0">
                <a:latin typeface="Aptos"/>
              </a:rPr>
            </a:br>
            <a:r>
              <a:rPr dirty="0">
                <a:latin typeface="Aptos"/>
              </a:rPr>
              <a:t>(at least one is needed). Consider the following, or others as appropriate:</a:t>
            </a:r>
          </a:p>
          <a:p>
            <a:pPr lvl="1"/>
            <a:r>
              <a:rPr lang="en-US" dirty="0">
                <a:latin typeface="Aptos" panose="020B0004020202020204" pitchFamily="34" charset="0"/>
              </a:rPr>
              <a:t>Emergency Preparedness Coordinator</a:t>
            </a:r>
          </a:p>
          <a:p>
            <a:pPr lvl="1"/>
            <a:r>
              <a:rPr lang="en-US" dirty="0">
                <a:latin typeface="Aptos" panose="020B0004020202020204" pitchFamily="34" charset="0"/>
              </a:rPr>
              <a:t>Infection Prevention/Control Director</a:t>
            </a:r>
          </a:p>
          <a:p>
            <a:pPr lvl="1"/>
            <a:r>
              <a:rPr lang="en-US" dirty="0">
                <a:latin typeface="Aptos" panose="020B0004020202020204" pitchFamily="34" charset="0"/>
              </a:rPr>
              <a:t>Clinic Administrator or Medical Director</a:t>
            </a:r>
          </a:p>
          <a:p>
            <a:r>
              <a:rPr lang="en-US" dirty="0">
                <a:latin typeface="Aptos" panose="020B0004020202020204" pitchFamily="34" charset="0"/>
              </a:rPr>
              <a:t>Coordinates with the controller/evaluator prior to the drill and informs them of </a:t>
            </a:r>
            <a:r>
              <a:rPr lang="en-US" b="1" dirty="0">
                <a:latin typeface="Aptos" panose="020B0004020202020204" pitchFamily="34" charset="0"/>
              </a:rPr>
              <a:t>any unique considerations</a:t>
            </a:r>
            <a:endParaRPr lang="en-US" dirty="0">
              <a:latin typeface="Aptos" panose="020B0004020202020204" pitchFamily="34" charset="0"/>
            </a:endParaRPr>
          </a:p>
          <a:p>
            <a:r>
              <a:rPr lang="en-US" dirty="0">
                <a:latin typeface="Aptos" panose="020B0004020202020204" pitchFamily="34" charset="0"/>
              </a:rPr>
              <a:t>Participates in the hotwash if available</a:t>
            </a:r>
          </a:p>
          <a:p>
            <a:r>
              <a:rPr lang="en-US" dirty="0">
                <a:latin typeface="Aptos" panose="020B0004020202020204" pitchFamily="34" charset="0"/>
              </a:rPr>
              <a:t>Can terminate the drill if appropriate based on safety concerns or events happening at the facility (ED or clinic site)</a:t>
            </a:r>
          </a:p>
        </p:txBody>
      </p:sp>
    </p:spTree>
    <p:extLst>
      <p:ext uri="{BB962C8B-B14F-4D97-AF65-F5344CB8AC3E}">
        <p14:creationId xmlns:p14="http://schemas.microsoft.com/office/powerpoint/2010/main" val="2579545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7D49A-E8D7-54EB-D256-C90836273F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43B107-8923-6E83-E68D-F40EA0A69097}"/>
              </a:ext>
            </a:extLst>
          </p:cNvPr>
          <p:cNvSpPr>
            <a:spLocks noGrp="1"/>
          </p:cNvSpPr>
          <p:nvPr>
            <p:ph type="title"/>
          </p:nvPr>
        </p:nvSpPr>
        <p:spPr/>
        <p:txBody>
          <a:bodyPr/>
          <a:lstStyle/>
          <a:p>
            <a:r>
              <a:rPr b="1" dirty="0">
                <a:latin typeface="Aptos"/>
              </a:rPr>
              <a:t>Roles – </a:t>
            </a:r>
            <a:r>
              <a:rPr lang="en-US" b="1" dirty="0">
                <a:latin typeface="Aptos"/>
              </a:rPr>
              <a:t>Players</a:t>
            </a:r>
            <a:br>
              <a:rPr lang="en-US" b="1" dirty="0">
                <a:latin typeface="Aptos"/>
              </a:rPr>
            </a:br>
            <a:endParaRPr lang="en-US" dirty="0"/>
          </a:p>
        </p:txBody>
      </p:sp>
      <p:sp>
        <p:nvSpPr>
          <p:cNvPr id="3" name="Content Placeholder 2">
            <a:extLst>
              <a:ext uri="{FF2B5EF4-FFF2-40B4-BE49-F238E27FC236}">
                <a16:creationId xmlns:a16="http://schemas.microsoft.com/office/drawing/2014/main" id="{F03F079F-6533-A024-A1FA-10CED50CB778}"/>
              </a:ext>
            </a:extLst>
          </p:cNvPr>
          <p:cNvSpPr>
            <a:spLocks noGrp="1"/>
          </p:cNvSpPr>
          <p:nvPr>
            <p:ph idx="1"/>
          </p:nvPr>
        </p:nvSpPr>
        <p:spPr>
          <a:xfrm>
            <a:off x="838200" y="1825625"/>
            <a:ext cx="10515600" cy="4396066"/>
          </a:xfrm>
        </p:spPr>
        <p:txBody>
          <a:bodyPr>
            <a:normAutofit/>
          </a:bodyPr>
          <a:lstStyle/>
          <a:p>
            <a:r>
              <a:rPr lang="en-US" dirty="0">
                <a:latin typeface="Aptos"/>
              </a:rPr>
              <a:t>Personnel at each facility (ED or clinic site) who have an active role in providing triage, care, and reporting for patients presenting with symptoms consistent with a communicable disease of public health concern</a:t>
            </a:r>
          </a:p>
          <a:p>
            <a:r>
              <a:rPr lang="en-US" dirty="0">
                <a:latin typeface="Aptos"/>
              </a:rPr>
              <a:t>Consist primarily of </a:t>
            </a:r>
            <a:r>
              <a:rPr lang="en-US" b="1" dirty="0">
                <a:latin typeface="Aptos"/>
              </a:rPr>
              <a:t>front-line staff at the facility</a:t>
            </a:r>
            <a:r>
              <a:rPr lang="en-US" dirty="0">
                <a:latin typeface="Aptos"/>
              </a:rPr>
              <a:t> (ED or clinic site) that are on duty at the time of the exercise</a:t>
            </a:r>
            <a:endParaRPr lang="en-US" dirty="0">
              <a:latin typeface="Aptos" panose="020B0004020202020204" pitchFamily="34" charset="0"/>
            </a:endParaRPr>
          </a:p>
        </p:txBody>
      </p:sp>
    </p:spTree>
    <p:extLst>
      <p:ext uri="{BB962C8B-B14F-4D97-AF65-F5344CB8AC3E}">
        <p14:creationId xmlns:p14="http://schemas.microsoft.com/office/powerpoint/2010/main" val="1428192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A0375-2448-AB8D-F1A8-8E2A2904E9ED}"/>
              </a:ext>
            </a:extLst>
          </p:cNvPr>
          <p:cNvSpPr>
            <a:spLocks noGrp="1"/>
          </p:cNvSpPr>
          <p:nvPr>
            <p:ph type="title"/>
          </p:nvPr>
        </p:nvSpPr>
        <p:spPr/>
        <p:txBody>
          <a:bodyPr/>
          <a:lstStyle/>
          <a:p>
            <a:r>
              <a:rPr b="1" dirty="0">
                <a:latin typeface="Aptos"/>
              </a:rPr>
              <a:t>Considerations</a:t>
            </a:r>
            <a:br>
              <a:rPr lang="en-US" b="1" dirty="0">
                <a:latin typeface="Aptos"/>
              </a:rPr>
            </a:br>
            <a:endParaRPr lang="en-US" dirty="0"/>
          </a:p>
        </p:txBody>
      </p:sp>
      <p:sp>
        <p:nvSpPr>
          <p:cNvPr id="3" name="Content Placeholder 2">
            <a:extLst>
              <a:ext uri="{FF2B5EF4-FFF2-40B4-BE49-F238E27FC236}">
                <a16:creationId xmlns:a16="http://schemas.microsoft.com/office/drawing/2014/main" id="{9FF8022D-D5F1-CD60-2739-57E6EC3837B6}"/>
              </a:ext>
            </a:extLst>
          </p:cNvPr>
          <p:cNvSpPr>
            <a:spLocks noGrp="1"/>
          </p:cNvSpPr>
          <p:nvPr>
            <p:ph idx="1"/>
          </p:nvPr>
        </p:nvSpPr>
        <p:spPr/>
        <p:txBody>
          <a:bodyPr vert="horz" lIns="91440" tIns="45720" rIns="91440" bIns="45720" rtlCol="0" anchor="t">
            <a:normAutofit lnSpcReduction="10000"/>
          </a:bodyPr>
          <a:lstStyle/>
          <a:p>
            <a:r>
              <a:rPr lang="en-US" dirty="0">
                <a:latin typeface="Aptos" panose="020B0004020202020204" pitchFamily="34" charset="0"/>
              </a:rPr>
              <a:t>Drills are unannounced and are to take place regardless of ED or clinic volume</a:t>
            </a:r>
          </a:p>
          <a:p>
            <a:r>
              <a:rPr lang="en-US" dirty="0">
                <a:latin typeface="Aptos" panose="020B0004020202020204" pitchFamily="34" charset="0"/>
              </a:rPr>
              <a:t>Real-world events take priority over drills</a:t>
            </a:r>
          </a:p>
          <a:p>
            <a:r>
              <a:rPr lang="en-US" dirty="0">
                <a:latin typeface="Aptos" panose="020B0004020202020204" pitchFamily="34" charset="0"/>
              </a:rPr>
              <a:t>Facility Trusted Agents will coordinate activities with controllers/evaluators to ensure safety and security provisions are followed</a:t>
            </a:r>
          </a:p>
          <a:p>
            <a:r>
              <a:rPr lang="en-US" dirty="0">
                <a:latin typeface="Aptos" panose="020B0004020202020204" pitchFamily="34" charset="0"/>
              </a:rPr>
              <a:t>Players will follow real-world response procedures in accordance with established protocols</a:t>
            </a:r>
          </a:p>
          <a:p>
            <a:r>
              <a:rPr lang="en-US" dirty="0">
                <a:latin typeface="Aptos"/>
              </a:rPr>
              <a:t>A variety of scenarios can be used</a:t>
            </a:r>
          </a:p>
          <a:p>
            <a:endParaRPr lang="en-US" dirty="0"/>
          </a:p>
        </p:txBody>
      </p:sp>
    </p:spTree>
    <p:extLst>
      <p:ext uri="{BB962C8B-B14F-4D97-AF65-F5344CB8AC3E}">
        <p14:creationId xmlns:p14="http://schemas.microsoft.com/office/powerpoint/2010/main" val="3388745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611DE-AE4A-C508-8E06-BED989CC40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59CD91-B262-9915-1373-DD93F41051A8}"/>
              </a:ext>
            </a:extLst>
          </p:cNvPr>
          <p:cNvSpPr>
            <a:spLocks noGrp="1"/>
          </p:cNvSpPr>
          <p:nvPr>
            <p:ph type="title"/>
          </p:nvPr>
        </p:nvSpPr>
        <p:spPr/>
        <p:txBody>
          <a:bodyPr/>
          <a:lstStyle/>
          <a:p>
            <a:r>
              <a:rPr b="1" dirty="0">
                <a:latin typeface="Aptos"/>
              </a:rPr>
              <a:t>Considerations</a:t>
            </a:r>
            <a:r>
              <a:rPr lang="en-US" b="1" dirty="0">
                <a:latin typeface="Aptos"/>
              </a:rPr>
              <a:t> Continued</a:t>
            </a:r>
            <a:br>
              <a:rPr lang="en-US" b="1" dirty="0">
                <a:latin typeface="Aptos"/>
              </a:rPr>
            </a:br>
            <a:endParaRPr lang="en-US" dirty="0"/>
          </a:p>
        </p:txBody>
      </p:sp>
      <p:sp>
        <p:nvSpPr>
          <p:cNvPr id="3" name="Content Placeholder 2">
            <a:extLst>
              <a:ext uri="{FF2B5EF4-FFF2-40B4-BE49-F238E27FC236}">
                <a16:creationId xmlns:a16="http://schemas.microsoft.com/office/drawing/2014/main" id="{4947F7A6-42AA-822C-614F-2A018EFDD892}"/>
              </a:ext>
            </a:extLst>
          </p:cNvPr>
          <p:cNvSpPr>
            <a:spLocks noGrp="1"/>
          </p:cNvSpPr>
          <p:nvPr>
            <p:ph idx="1"/>
          </p:nvPr>
        </p:nvSpPr>
        <p:spPr/>
        <p:txBody>
          <a:bodyPr>
            <a:normAutofit fontScale="92500" lnSpcReduction="10000"/>
          </a:bodyPr>
          <a:lstStyle/>
          <a:p>
            <a:pPr lvl="0"/>
            <a:r>
              <a:rPr lang="en-US" dirty="0">
                <a:latin typeface="Aptos" panose="020B0004020202020204" pitchFamily="34" charset="0"/>
              </a:rPr>
              <a:t>At no point should the controller allow facility staff to perform any invasive procedures or administer any medications.</a:t>
            </a:r>
          </a:p>
          <a:p>
            <a:pPr lvl="0"/>
            <a:r>
              <a:rPr dirty="0">
                <a:latin typeface="Aptos"/>
              </a:rPr>
              <a:t>The exercise controller may terminate the drill at any point they feel it is appropriate, given the actions being taken by facility staff. These may include (but are not limited to):</a:t>
            </a:r>
          </a:p>
          <a:p>
            <a:pPr lvl="1"/>
            <a:r>
              <a:rPr lang="en-US" dirty="0">
                <a:latin typeface="Aptos" panose="020B0004020202020204" pitchFamily="34" charset="0"/>
              </a:rPr>
              <a:t>Notification to local media outlets of a possible communicable disease</a:t>
            </a:r>
          </a:p>
          <a:p>
            <a:pPr lvl="1"/>
            <a:r>
              <a:rPr lang="en-US" dirty="0">
                <a:latin typeface="Aptos" panose="020B0004020202020204" pitchFamily="34" charset="0"/>
              </a:rPr>
              <a:t>Administering medications based on the controller/evaluator’s reported symptoms</a:t>
            </a:r>
          </a:p>
          <a:p>
            <a:pPr lvl="1"/>
            <a:r>
              <a:rPr dirty="0">
                <a:latin typeface="Aptos"/>
              </a:rPr>
              <a:t>Performing invasive procedures, such as giving intravenous (IV) fluids, based on the controller/evaluator’s reported symptoms</a:t>
            </a:r>
          </a:p>
          <a:p>
            <a:pPr lvl="1"/>
            <a:r>
              <a:rPr lang="en-US" dirty="0">
                <a:latin typeface="Aptos" panose="020B0004020202020204" pitchFamily="34" charset="0"/>
              </a:rPr>
              <a:t>Evacuation or movement of patients in portions of the ED or other actions that may otherwise compromise the care of other patients in the facility</a:t>
            </a:r>
          </a:p>
          <a:p>
            <a:endParaRPr lang="en-US" dirty="0"/>
          </a:p>
        </p:txBody>
      </p:sp>
    </p:spTree>
    <p:extLst>
      <p:ext uri="{BB962C8B-B14F-4D97-AF65-F5344CB8AC3E}">
        <p14:creationId xmlns:p14="http://schemas.microsoft.com/office/powerpoint/2010/main" val="649467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97F98-E50B-0418-6F7E-F94526D26C81}"/>
              </a:ext>
            </a:extLst>
          </p:cNvPr>
          <p:cNvSpPr>
            <a:spLocks noGrp="1"/>
          </p:cNvSpPr>
          <p:nvPr>
            <p:ph type="title"/>
          </p:nvPr>
        </p:nvSpPr>
        <p:spPr/>
        <p:txBody>
          <a:bodyPr/>
          <a:lstStyle/>
          <a:p>
            <a:r>
              <a:rPr b="1" dirty="0">
                <a:latin typeface="Aptos"/>
              </a:rPr>
              <a:t>Assumptions</a:t>
            </a:r>
            <a:br>
              <a:rPr lang="en-US" b="1" dirty="0">
                <a:latin typeface="Aptos"/>
              </a:rPr>
            </a:br>
            <a:endParaRPr lang="en-US" dirty="0"/>
          </a:p>
        </p:txBody>
      </p:sp>
      <p:sp>
        <p:nvSpPr>
          <p:cNvPr id="3" name="Content Placeholder 2">
            <a:extLst>
              <a:ext uri="{FF2B5EF4-FFF2-40B4-BE49-F238E27FC236}">
                <a16:creationId xmlns:a16="http://schemas.microsoft.com/office/drawing/2014/main" id="{A9CDC6FA-3DD7-D4BE-073E-FED7A4F6AF9B}"/>
              </a:ext>
            </a:extLst>
          </p:cNvPr>
          <p:cNvSpPr>
            <a:spLocks noGrp="1"/>
          </p:cNvSpPr>
          <p:nvPr>
            <p:ph idx="1"/>
          </p:nvPr>
        </p:nvSpPr>
        <p:spPr>
          <a:xfrm>
            <a:off x="838200" y="1825625"/>
            <a:ext cx="10515600" cy="4400514"/>
          </a:xfrm>
        </p:spPr>
        <p:txBody>
          <a:bodyPr>
            <a:normAutofit fontScale="70000" lnSpcReduction="20000"/>
          </a:bodyPr>
          <a:lstStyle/>
          <a:p>
            <a:pPr lvl="0"/>
            <a:r>
              <a:rPr sz="3100" dirty="0">
                <a:latin typeface="Aptos"/>
              </a:rPr>
              <a:t>Exercise players are well-versed in their own departmental/organizational response plans and procedures.</a:t>
            </a:r>
          </a:p>
          <a:p>
            <a:pPr lvl="0"/>
            <a:r>
              <a:rPr sz="3100" dirty="0">
                <a:latin typeface="Aptos"/>
              </a:rPr>
              <a:t>Players will respond in accordance with existing plans, policies, and procedures.</a:t>
            </a:r>
          </a:p>
          <a:p>
            <a:pPr lvl="0"/>
            <a:r>
              <a:rPr lang="en-US" sz="3100" dirty="0">
                <a:latin typeface="Aptos" panose="020B0004020202020204" pitchFamily="34" charset="0"/>
              </a:rPr>
              <a:t>Real-world response actions will take priority over exercise actions.</a:t>
            </a:r>
          </a:p>
          <a:p>
            <a:pPr lvl="0"/>
            <a:r>
              <a:rPr lang="en-US" sz="3100" dirty="0">
                <a:latin typeface="Aptos" panose="020B0004020202020204" pitchFamily="34" charset="0"/>
              </a:rPr>
              <a:t>The exercise controller/evaluator will present themselves in a manner consistent with symptoms of a communicable disease of public health concern.</a:t>
            </a:r>
          </a:p>
          <a:p>
            <a:pPr lvl="0"/>
            <a:r>
              <a:rPr lang="en-US" sz="3100" dirty="0">
                <a:latin typeface="Aptos" panose="020B0004020202020204" pitchFamily="34" charset="0"/>
              </a:rPr>
              <a:t>Symptoms described by the controller/evaluator may require some medical evaluation for triage purposes, such as vital signs, but will not require other invasive procedures (e.g., IV fluids, etc.) or medication administration.</a:t>
            </a:r>
          </a:p>
          <a:p>
            <a:pPr lvl="0"/>
            <a:r>
              <a:rPr lang="en-US" sz="3100" dirty="0">
                <a:latin typeface="Aptos" panose="020B0004020202020204" pitchFamily="34" charset="0"/>
              </a:rPr>
              <a:t>The exercise controller/evaluator will present themselves in a manner that will not require reimbursement to the facility for services through their personal insurance carrier. The facility should plan to delete the “mystery patient:” record at the completion of the drill.</a:t>
            </a:r>
          </a:p>
          <a:p>
            <a:endParaRPr lang="en-US" dirty="0"/>
          </a:p>
        </p:txBody>
      </p:sp>
    </p:spTree>
    <p:extLst>
      <p:ext uri="{BB962C8B-B14F-4D97-AF65-F5344CB8AC3E}">
        <p14:creationId xmlns:p14="http://schemas.microsoft.com/office/powerpoint/2010/main" val="900245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9815-3E1B-7F1E-387B-BF98726EB432}"/>
              </a:ext>
            </a:extLst>
          </p:cNvPr>
          <p:cNvSpPr>
            <a:spLocks noGrp="1"/>
          </p:cNvSpPr>
          <p:nvPr>
            <p:ph type="title"/>
          </p:nvPr>
        </p:nvSpPr>
        <p:spPr/>
        <p:txBody>
          <a:bodyPr/>
          <a:lstStyle/>
          <a:p>
            <a:r>
              <a:rPr b="1" dirty="0">
                <a:latin typeface="Aptos"/>
              </a:rPr>
              <a:t>Artificialities</a:t>
            </a:r>
            <a:r>
              <a:rPr lang="en-US" b="1" dirty="0">
                <a:latin typeface="Aptos"/>
              </a:rPr>
              <a:t> </a:t>
            </a:r>
            <a:br>
              <a:rPr lang="en-US" b="1" dirty="0">
                <a:latin typeface="Aptos"/>
              </a:rPr>
            </a:br>
            <a:endParaRPr lang="en-US" dirty="0"/>
          </a:p>
        </p:txBody>
      </p:sp>
      <p:sp>
        <p:nvSpPr>
          <p:cNvPr id="3" name="Content Placeholder 2">
            <a:extLst>
              <a:ext uri="{FF2B5EF4-FFF2-40B4-BE49-F238E27FC236}">
                <a16:creationId xmlns:a16="http://schemas.microsoft.com/office/drawing/2014/main" id="{780AC19F-5D49-5365-C11D-64DD152EFC3F}"/>
              </a:ext>
            </a:extLst>
          </p:cNvPr>
          <p:cNvSpPr>
            <a:spLocks noGrp="1"/>
          </p:cNvSpPr>
          <p:nvPr>
            <p:ph idx="1"/>
          </p:nvPr>
        </p:nvSpPr>
        <p:spPr/>
        <p:txBody>
          <a:bodyPr>
            <a:normAutofit fontScale="92500" lnSpcReduction="20000"/>
          </a:bodyPr>
          <a:lstStyle/>
          <a:p>
            <a:pPr lvl="0"/>
            <a:r>
              <a:rPr dirty="0">
                <a:latin typeface="Aptos"/>
              </a:rPr>
              <a:t>Exercise play and evaluation will be limited to items under the direct control of the players, controller, and evaluator.</a:t>
            </a:r>
          </a:p>
          <a:p>
            <a:pPr lvl="0"/>
            <a:r>
              <a:rPr lang="en-US" dirty="0">
                <a:latin typeface="Aptos" panose="020B0004020202020204" pitchFamily="34" charset="0"/>
              </a:rPr>
              <a:t>The exercise controller/evaluator will be describing symptoms but will not necessarily be able to present all signs (e.g., rash, fever, red eye, etc.). As such the controller will need to describe some symptoms that were experienced prior to arrival at the facility.</a:t>
            </a:r>
          </a:p>
          <a:p>
            <a:pPr lvl="0"/>
            <a:r>
              <a:rPr lang="en-US" dirty="0">
                <a:latin typeface="Aptos" panose="020B0004020202020204" pitchFamily="34" charset="0"/>
              </a:rPr>
              <a:t>The exercise will not include admission to the facility.</a:t>
            </a:r>
          </a:p>
          <a:p>
            <a:pPr lvl="0"/>
            <a:r>
              <a:rPr lang="en-US" dirty="0">
                <a:latin typeface="Aptos" panose="020B0004020202020204" pitchFamily="34" charset="0"/>
              </a:rPr>
              <a:t>The exercise will not include any means of confirmatory testing for </a:t>
            </a:r>
            <a:r>
              <a:rPr lang="en-US">
                <a:latin typeface="Aptos" panose="020B0004020202020204" pitchFamily="34" charset="0"/>
              </a:rPr>
              <a:t>a communicable disease</a:t>
            </a:r>
            <a:r>
              <a:rPr lang="en-US" dirty="0">
                <a:latin typeface="Aptos" panose="020B0004020202020204" pitchFamily="34" charset="0"/>
              </a:rPr>
              <a:t>.</a:t>
            </a:r>
          </a:p>
          <a:p>
            <a:pPr lvl="0"/>
            <a:r>
              <a:rPr dirty="0">
                <a:latin typeface="Aptos"/>
              </a:rPr>
              <a:t>Controller/evaluators will confirm with the facility’s trusted agent that any electronic medical record created for the exercise will be deleted immediately following the exercise.</a:t>
            </a:r>
          </a:p>
          <a:p>
            <a:endParaRPr lang="en-US" dirty="0"/>
          </a:p>
        </p:txBody>
      </p:sp>
    </p:spTree>
    <p:extLst>
      <p:ext uri="{BB962C8B-B14F-4D97-AF65-F5344CB8AC3E}">
        <p14:creationId xmlns:p14="http://schemas.microsoft.com/office/powerpoint/2010/main" val="2012545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B8758-5B38-2FEB-D43B-63C449151648}"/>
              </a:ext>
            </a:extLst>
          </p:cNvPr>
          <p:cNvSpPr>
            <a:spLocks noGrp="1"/>
          </p:cNvSpPr>
          <p:nvPr>
            <p:ph type="title"/>
          </p:nvPr>
        </p:nvSpPr>
        <p:spPr/>
        <p:txBody>
          <a:bodyPr/>
          <a:lstStyle/>
          <a:p>
            <a:r>
              <a:rPr b="1" dirty="0">
                <a:latin typeface="Aptos"/>
              </a:rPr>
              <a:t>Scenarios</a:t>
            </a:r>
            <a:br>
              <a:rPr lang="en-US" b="1" dirty="0">
                <a:latin typeface="Aptos"/>
              </a:rPr>
            </a:br>
            <a:endParaRPr lang="en-US" dirty="0"/>
          </a:p>
        </p:txBody>
      </p:sp>
      <p:sp>
        <p:nvSpPr>
          <p:cNvPr id="3" name="Content Placeholder 2">
            <a:extLst>
              <a:ext uri="{FF2B5EF4-FFF2-40B4-BE49-F238E27FC236}">
                <a16:creationId xmlns:a16="http://schemas.microsoft.com/office/drawing/2014/main" id="{B23615C2-3481-5F41-2730-A1C78080E7DD}"/>
              </a:ext>
            </a:extLst>
          </p:cNvPr>
          <p:cNvSpPr>
            <a:spLocks noGrp="1"/>
          </p:cNvSpPr>
          <p:nvPr>
            <p:ph idx="1"/>
          </p:nvPr>
        </p:nvSpPr>
        <p:spPr/>
        <p:txBody>
          <a:bodyPr/>
          <a:lstStyle/>
          <a:p>
            <a:r>
              <a:rPr dirty="0">
                <a:latin typeface="Aptos"/>
              </a:rPr>
              <a:t>Listed at the end of this presentation</a:t>
            </a:r>
          </a:p>
          <a:p>
            <a:pPr lvl="1"/>
            <a:r>
              <a:rPr dirty="0">
                <a:latin typeface="Aptos"/>
              </a:rPr>
              <a:t>Avian Influenza (H5N1), Ebola Virus Disease, Measles, Middle East Respiratory Syndrome, and Lassa Fever</a:t>
            </a:r>
          </a:p>
          <a:p>
            <a:r>
              <a:rPr lang="en-US" dirty="0">
                <a:latin typeface="Aptos" panose="020B0004020202020204" pitchFamily="34" charset="0"/>
              </a:rPr>
              <a:t>May be modified based on current </a:t>
            </a:r>
            <a:r>
              <a:rPr lang="en-US" b="1" dirty="0">
                <a:latin typeface="Aptos" panose="020B0004020202020204" pitchFamily="34" charset="0"/>
              </a:rPr>
              <a:t>outbreaks</a:t>
            </a:r>
          </a:p>
          <a:p>
            <a:endParaRPr lang="en-US" dirty="0"/>
          </a:p>
        </p:txBody>
      </p:sp>
    </p:spTree>
    <p:extLst>
      <p:ext uri="{BB962C8B-B14F-4D97-AF65-F5344CB8AC3E}">
        <p14:creationId xmlns:p14="http://schemas.microsoft.com/office/powerpoint/2010/main" val="115927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34C69-26C3-DBEA-13EB-F6AE3FCB561E}"/>
              </a:ext>
            </a:extLst>
          </p:cNvPr>
          <p:cNvSpPr>
            <a:spLocks noGrp="1"/>
          </p:cNvSpPr>
          <p:nvPr>
            <p:ph type="title"/>
          </p:nvPr>
        </p:nvSpPr>
        <p:spPr/>
        <p:txBody>
          <a:bodyPr/>
          <a:lstStyle/>
          <a:p>
            <a:r>
              <a:rPr b="1" dirty="0">
                <a:latin typeface="Aptos"/>
              </a:rPr>
              <a:t>Drill Planning</a:t>
            </a:r>
            <a:br>
              <a:rPr lang="en-US" b="1" dirty="0">
                <a:latin typeface="Aptos"/>
              </a:rPr>
            </a:br>
            <a:endParaRPr b="1" dirty="0">
              <a:latin typeface="Aptos"/>
            </a:endParaRPr>
          </a:p>
        </p:txBody>
      </p:sp>
      <p:sp>
        <p:nvSpPr>
          <p:cNvPr id="3" name="Content Placeholder 2">
            <a:extLst>
              <a:ext uri="{FF2B5EF4-FFF2-40B4-BE49-F238E27FC236}">
                <a16:creationId xmlns:a16="http://schemas.microsoft.com/office/drawing/2014/main" id="{02C6D0DC-57ED-E5AE-2018-116EE23A5E67}"/>
              </a:ext>
            </a:extLst>
          </p:cNvPr>
          <p:cNvSpPr>
            <a:spLocks noGrp="1"/>
          </p:cNvSpPr>
          <p:nvPr>
            <p:ph idx="1"/>
          </p:nvPr>
        </p:nvSpPr>
        <p:spPr/>
        <p:txBody>
          <a:bodyPr>
            <a:normAutofit/>
          </a:bodyPr>
          <a:lstStyle/>
          <a:p>
            <a:r>
              <a:rPr dirty="0">
                <a:latin typeface="Aptos"/>
              </a:rPr>
              <a:t>Convene a group of stakeholders and review the Mystery Patient Toolkit materials as a guide to exercise planning</a:t>
            </a:r>
          </a:p>
          <a:p>
            <a:pPr lvl="1"/>
            <a:r>
              <a:rPr lang="en-US" dirty="0">
                <a:latin typeface="Aptos" panose="020B0004020202020204" pitchFamily="34" charset="0"/>
              </a:rPr>
              <a:t>Checklist</a:t>
            </a:r>
          </a:p>
          <a:p>
            <a:pPr lvl="1"/>
            <a:r>
              <a:rPr lang="en-US" dirty="0">
                <a:latin typeface="Aptos" panose="020B0004020202020204" pitchFamily="34" charset="0"/>
              </a:rPr>
              <a:t>Mystery Patient Drill Exercise Plan</a:t>
            </a:r>
          </a:p>
          <a:p>
            <a:pPr lvl="2"/>
            <a:r>
              <a:rPr lang="en-US" dirty="0">
                <a:latin typeface="Aptos" panose="020B0004020202020204" pitchFamily="34" charset="0"/>
              </a:rPr>
              <a:t>Exercise Evaluation Guide</a:t>
            </a:r>
          </a:p>
          <a:p>
            <a:pPr lvl="2"/>
            <a:r>
              <a:rPr lang="en-US" dirty="0">
                <a:latin typeface="Aptos" panose="020B0004020202020204" pitchFamily="34" charset="0"/>
              </a:rPr>
              <a:t>Scenarios</a:t>
            </a:r>
          </a:p>
          <a:p>
            <a:pPr lvl="1"/>
            <a:r>
              <a:rPr lang="en-US" dirty="0">
                <a:latin typeface="Aptos" panose="020B0004020202020204" pitchFamily="34" charset="0"/>
              </a:rPr>
              <a:t>Customize and complete your Mystery Patient Drill Exercise Plan</a:t>
            </a:r>
          </a:p>
          <a:p>
            <a:r>
              <a:rPr dirty="0">
                <a:latin typeface="Aptos"/>
              </a:rPr>
              <a:t>Identify who will play the “mystery patient”</a:t>
            </a:r>
          </a:p>
          <a:p>
            <a:pPr lvl="1"/>
            <a:r>
              <a:rPr dirty="0">
                <a:latin typeface="Aptos"/>
              </a:rPr>
              <a:t>Should be someone not recognizable to the staff where the drill is being conducted</a:t>
            </a:r>
          </a:p>
        </p:txBody>
      </p:sp>
    </p:spTree>
    <p:extLst>
      <p:ext uri="{BB962C8B-B14F-4D97-AF65-F5344CB8AC3E}">
        <p14:creationId xmlns:p14="http://schemas.microsoft.com/office/powerpoint/2010/main" val="4237144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57CA0-B053-AC30-485E-B888A85BAB46}"/>
              </a:ext>
            </a:extLst>
          </p:cNvPr>
          <p:cNvSpPr>
            <a:spLocks noGrp="1"/>
          </p:cNvSpPr>
          <p:nvPr>
            <p:ph type="title"/>
          </p:nvPr>
        </p:nvSpPr>
        <p:spPr/>
        <p:txBody>
          <a:bodyPr/>
          <a:lstStyle/>
          <a:p>
            <a:r>
              <a:rPr b="1" dirty="0">
                <a:latin typeface="Aptos"/>
              </a:rPr>
              <a:t>Drill Planning</a:t>
            </a:r>
            <a:r>
              <a:rPr lang="en-US" b="1" dirty="0">
                <a:latin typeface="Aptos"/>
              </a:rPr>
              <a:t> Continued</a:t>
            </a:r>
            <a:br>
              <a:rPr lang="en-US" b="1" dirty="0">
                <a:latin typeface="Aptos"/>
              </a:rPr>
            </a:br>
            <a:endParaRPr b="1" dirty="0">
              <a:latin typeface="Aptos"/>
            </a:endParaRPr>
          </a:p>
        </p:txBody>
      </p:sp>
      <p:sp>
        <p:nvSpPr>
          <p:cNvPr id="3" name="Content Placeholder 2">
            <a:extLst>
              <a:ext uri="{FF2B5EF4-FFF2-40B4-BE49-F238E27FC236}">
                <a16:creationId xmlns:a16="http://schemas.microsoft.com/office/drawing/2014/main" id="{48B59A7A-1210-EB46-6CB5-E8FE2747E369}"/>
              </a:ext>
            </a:extLst>
          </p:cNvPr>
          <p:cNvSpPr>
            <a:spLocks noGrp="1"/>
          </p:cNvSpPr>
          <p:nvPr>
            <p:ph idx="1"/>
          </p:nvPr>
        </p:nvSpPr>
        <p:spPr/>
        <p:txBody>
          <a:bodyPr>
            <a:normAutofit fontScale="92500" lnSpcReduction="10000"/>
          </a:bodyPr>
          <a:lstStyle/>
          <a:p>
            <a:r>
              <a:rPr lang="en-US" dirty="0">
                <a:latin typeface="Aptos" panose="020B0004020202020204" pitchFamily="34" charset="0"/>
              </a:rPr>
              <a:t>Designate a primary trusted agent that would </a:t>
            </a:r>
            <a:r>
              <a:rPr lang="en-US" b="1" dirty="0">
                <a:latin typeface="Aptos" panose="020B0004020202020204" pitchFamily="34" charset="0"/>
              </a:rPr>
              <a:t>be available during the drill</a:t>
            </a:r>
            <a:endParaRPr lang="en-US" dirty="0">
              <a:latin typeface="Aptos" panose="020B0004020202020204" pitchFamily="34" charset="0"/>
            </a:endParaRPr>
          </a:p>
          <a:p>
            <a:pPr lvl="1"/>
            <a:r>
              <a:rPr dirty="0">
                <a:latin typeface="Aptos"/>
              </a:rPr>
              <a:t>Emergency Preparedness Coordinator (EPC) or another person with a coordinating role</a:t>
            </a:r>
          </a:p>
          <a:p>
            <a:r>
              <a:rPr dirty="0">
                <a:latin typeface="Aptos"/>
              </a:rPr>
              <a:t>Determine a target date and time for the unannounced drill</a:t>
            </a:r>
          </a:p>
          <a:p>
            <a:r>
              <a:rPr dirty="0">
                <a:latin typeface="Aptos"/>
              </a:rPr>
              <a:t>Identify a 2nd trusted agent</a:t>
            </a:r>
          </a:p>
          <a:p>
            <a:pPr lvl="1"/>
            <a:r>
              <a:rPr dirty="0">
                <a:latin typeface="Aptos"/>
              </a:rPr>
              <a:t>Most often, someone from infection control who would typically be notified of a suspected emerging </a:t>
            </a:r>
            <a:r>
              <a:rPr lang="en-US" dirty="0">
                <a:latin typeface="Aptos"/>
              </a:rPr>
              <a:t>communicable</a:t>
            </a:r>
            <a:r>
              <a:rPr dirty="0">
                <a:latin typeface="Aptos"/>
              </a:rPr>
              <a:t> disease and would typically notify the health department</a:t>
            </a:r>
          </a:p>
          <a:p>
            <a:r>
              <a:rPr dirty="0">
                <a:latin typeface="Aptos"/>
              </a:rPr>
              <a:t>Identify a controller/evaluator</a:t>
            </a:r>
          </a:p>
          <a:p>
            <a:pPr lvl="1"/>
            <a:r>
              <a:rPr lang="en-US" dirty="0">
                <a:latin typeface="Aptos" panose="020B0004020202020204" pitchFamily="34" charset="0"/>
              </a:rPr>
              <a:t>Could be the mystery patient actor or an accompanying companion</a:t>
            </a:r>
            <a:endParaRPr lang="en-US" dirty="0"/>
          </a:p>
        </p:txBody>
      </p:sp>
    </p:spTree>
    <p:extLst>
      <p:ext uri="{BB962C8B-B14F-4D97-AF65-F5344CB8AC3E}">
        <p14:creationId xmlns:p14="http://schemas.microsoft.com/office/powerpoint/2010/main" val="816751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1A269-200F-C04B-AC03-3E09F7FE5A29}"/>
              </a:ext>
            </a:extLst>
          </p:cNvPr>
          <p:cNvSpPr>
            <a:spLocks noGrp="1"/>
          </p:cNvSpPr>
          <p:nvPr>
            <p:ph type="title"/>
          </p:nvPr>
        </p:nvSpPr>
        <p:spPr/>
        <p:txBody>
          <a:bodyPr/>
          <a:lstStyle/>
          <a:p>
            <a:r>
              <a:rPr b="1" dirty="0">
                <a:latin typeface="Aptos"/>
              </a:rPr>
              <a:t>Logistics</a:t>
            </a:r>
            <a:br>
              <a:rPr lang="en-US" b="1" dirty="0">
                <a:latin typeface="Aptos"/>
              </a:rPr>
            </a:br>
            <a:endParaRPr lang="en-US" dirty="0"/>
          </a:p>
        </p:txBody>
      </p:sp>
      <p:sp>
        <p:nvSpPr>
          <p:cNvPr id="3" name="Content Placeholder 2">
            <a:extLst>
              <a:ext uri="{FF2B5EF4-FFF2-40B4-BE49-F238E27FC236}">
                <a16:creationId xmlns:a16="http://schemas.microsoft.com/office/drawing/2014/main" id="{842C86AA-DDCE-B9D5-FA0C-0486DF2094AB}"/>
              </a:ext>
            </a:extLst>
          </p:cNvPr>
          <p:cNvSpPr>
            <a:spLocks noGrp="1"/>
          </p:cNvSpPr>
          <p:nvPr>
            <p:ph idx="1"/>
          </p:nvPr>
        </p:nvSpPr>
        <p:spPr/>
        <p:txBody>
          <a:bodyPr/>
          <a:lstStyle/>
          <a:p>
            <a:r>
              <a:rPr lang="en-US" dirty="0">
                <a:latin typeface="Aptos" panose="020B0004020202020204" pitchFamily="34" charset="0"/>
              </a:rPr>
              <a:t>Drill should be “no notice”</a:t>
            </a:r>
          </a:p>
          <a:p>
            <a:pPr lvl="1"/>
            <a:r>
              <a:rPr lang="en-US" b="1" i="1" dirty="0">
                <a:latin typeface="Aptos" panose="020B0004020202020204" pitchFamily="34" charset="0"/>
              </a:rPr>
              <a:t>Trusted agents should not disclose information on the scenario or drill date/time to the ED staff or anyone else at the facility</a:t>
            </a:r>
            <a:endParaRPr lang="en-US" dirty="0">
              <a:latin typeface="Aptos" panose="020B0004020202020204" pitchFamily="34" charset="0"/>
            </a:endParaRPr>
          </a:p>
          <a:p>
            <a:r>
              <a:rPr>
                <a:latin typeface="Aptos"/>
              </a:rPr>
              <a:t>A trusted agent should be available to meet and brief the mystery patient/controller/evaluator prior to the start of the exercise, if needed</a:t>
            </a:r>
          </a:p>
          <a:p>
            <a:pPr lvl="1"/>
            <a:r>
              <a:rPr lang="en-US" dirty="0">
                <a:latin typeface="Aptos" panose="020B0004020202020204" pitchFamily="34" charset="0"/>
              </a:rPr>
              <a:t>Should also be available by phone during the exercise</a:t>
            </a:r>
          </a:p>
          <a:p>
            <a:pPr marL="0" indent="0">
              <a:buNone/>
            </a:pPr>
            <a:endParaRPr lang="en-US" dirty="0"/>
          </a:p>
        </p:txBody>
      </p:sp>
    </p:spTree>
    <p:extLst>
      <p:ext uri="{BB962C8B-B14F-4D97-AF65-F5344CB8AC3E}">
        <p14:creationId xmlns:p14="http://schemas.microsoft.com/office/powerpoint/2010/main" val="599276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F150-070B-4C24-3F57-A7A3EA31BAA4}"/>
              </a:ext>
            </a:extLst>
          </p:cNvPr>
          <p:cNvSpPr>
            <a:spLocks noGrp="1"/>
          </p:cNvSpPr>
          <p:nvPr>
            <p:ph type="title"/>
          </p:nvPr>
        </p:nvSpPr>
        <p:spPr/>
        <p:txBody>
          <a:bodyPr/>
          <a:lstStyle/>
          <a:p>
            <a:r>
              <a:rPr b="1">
                <a:latin typeface="Aptos"/>
              </a:rPr>
              <a:t>Logistics</a:t>
            </a:r>
            <a:r>
              <a:rPr lang="en-US" b="1">
                <a:latin typeface="Aptos"/>
              </a:rPr>
              <a:t> Continued</a:t>
            </a:r>
            <a:br>
              <a:rPr lang="en-US" b="1" dirty="0">
                <a:latin typeface="Aptos"/>
              </a:rPr>
            </a:br>
            <a:endParaRPr lang="en-US" dirty="0"/>
          </a:p>
        </p:txBody>
      </p:sp>
      <p:sp>
        <p:nvSpPr>
          <p:cNvPr id="3" name="Content Placeholder 2">
            <a:extLst>
              <a:ext uri="{FF2B5EF4-FFF2-40B4-BE49-F238E27FC236}">
                <a16:creationId xmlns:a16="http://schemas.microsoft.com/office/drawing/2014/main" id="{F3E2151D-59A0-6E30-77CF-1BF0CCFF6C8D}"/>
              </a:ext>
            </a:extLst>
          </p:cNvPr>
          <p:cNvSpPr>
            <a:spLocks noGrp="1"/>
          </p:cNvSpPr>
          <p:nvPr>
            <p:ph idx="1"/>
          </p:nvPr>
        </p:nvSpPr>
        <p:spPr/>
        <p:txBody>
          <a:bodyPr/>
          <a:lstStyle/>
          <a:p>
            <a:r>
              <a:rPr>
                <a:latin typeface="Aptos"/>
              </a:rPr>
              <a:t>The trusted agent(s) will meet with the controller/evaluator in a location separate from ED/clinic entry.</a:t>
            </a:r>
          </a:p>
          <a:p>
            <a:r>
              <a:rPr>
                <a:latin typeface="Aptos"/>
              </a:rPr>
              <a:t>The controller/evaluator should apply moulage or other makeup in advance, as needed, and dress in a manner consistent with feeling ill and looking “unwell.”</a:t>
            </a:r>
          </a:p>
          <a:p>
            <a:r>
              <a:rPr>
                <a:latin typeface="Aptos"/>
              </a:rPr>
              <a:t>Determine whether the isolation room(s) is/are currently in use.</a:t>
            </a:r>
          </a:p>
          <a:p>
            <a:endParaRPr lang="en-US" dirty="0"/>
          </a:p>
        </p:txBody>
      </p:sp>
    </p:spTree>
    <p:extLst>
      <p:ext uri="{BB962C8B-B14F-4D97-AF65-F5344CB8AC3E}">
        <p14:creationId xmlns:p14="http://schemas.microsoft.com/office/powerpoint/2010/main" val="2774424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F1C1D-4813-ECFD-FF32-E00235992F56}"/>
              </a:ext>
            </a:extLst>
          </p:cNvPr>
          <p:cNvSpPr>
            <a:spLocks noGrp="1"/>
          </p:cNvSpPr>
          <p:nvPr>
            <p:ph type="title"/>
          </p:nvPr>
        </p:nvSpPr>
        <p:spPr/>
        <p:txBody>
          <a:bodyPr/>
          <a:lstStyle/>
          <a:p>
            <a:r>
              <a:rPr b="1" dirty="0">
                <a:latin typeface="Aptos"/>
              </a:rPr>
              <a:t>Starting the Exercise</a:t>
            </a:r>
            <a:br>
              <a:rPr lang="en-US" b="1" dirty="0">
                <a:latin typeface="Aptos"/>
              </a:rPr>
            </a:br>
            <a:endParaRPr b="1" dirty="0">
              <a:latin typeface="Aptos"/>
            </a:endParaRPr>
          </a:p>
        </p:txBody>
      </p:sp>
      <p:sp>
        <p:nvSpPr>
          <p:cNvPr id="3" name="Content Placeholder 2">
            <a:extLst>
              <a:ext uri="{FF2B5EF4-FFF2-40B4-BE49-F238E27FC236}">
                <a16:creationId xmlns:a16="http://schemas.microsoft.com/office/drawing/2014/main" id="{63579471-8EEE-AE09-8C9A-ECAFD2C7FB76}"/>
              </a:ext>
            </a:extLst>
          </p:cNvPr>
          <p:cNvSpPr>
            <a:spLocks noGrp="1"/>
          </p:cNvSpPr>
          <p:nvPr>
            <p:ph idx="1"/>
          </p:nvPr>
        </p:nvSpPr>
        <p:spPr/>
        <p:txBody>
          <a:bodyPr/>
          <a:lstStyle/>
          <a:p>
            <a:r>
              <a:rPr lang="en-US" dirty="0">
                <a:latin typeface="Aptos" panose="020B0004020202020204" pitchFamily="34" charset="0"/>
              </a:rPr>
              <a:t>The controller/evaluator (“mystery patient”) will head to the ED to present with symptoms (drill begins upon “patient” arrival at ED or entry into clinic).</a:t>
            </a:r>
          </a:p>
          <a:p>
            <a:r>
              <a:rPr>
                <a:latin typeface="Aptos"/>
              </a:rPr>
              <a:t>The controller/evaluator will proceed through the patient evaluation.</a:t>
            </a:r>
          </a:p>
          <a:p>
            <a:endParaRPr lang="en-US" dirty="0"/>
          </a:p>
        </p:txBody>
      </p:sp>
    </p:spTree>
    <p:extLst>
      <p:ext uri="{BB962C8B-B14F-4D97-AF65-F5344CB8AC3E}">
        <p14:creationId xmlns:p14="http://schemas.microsoft.com/office/powerpoint/2010/main" val="2233026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42812-9D86-4634-F5F5-F3419D020E00}"/>
              </a:ext>
            </a:extLst>
          </p:cNvPr>
          <p:cNvSpPr>
            <a:spLocks noGrp="1"/>
          </p:cNvSpPr>
          <p:nvPr>
            <p:ph type="title"/>
          </p:nvPr>
        </p:nvSpPr>
        <p:spPr/>
        <p:txBody>
          <a:bodyPr/>
          <a:lstStyle/>
          <a:p>
            <a:r>
              <a:rPr b="1" dirty="0">
                <a:latin typeface="Aptos"/>
              </a:rPr>
              <a:t>End of Exercise (ENDEX)</a:t>
            </a:r>
            <a:br>
              <a:rPr lang="en-US" b="1" dirty="0">
                <a:latin typeface="Aptos"/>
              </a:rPr>
            </a:br>
            <a:endParaRPr lang="en-US" dirty="0"/>
          </a:p>
        </p:txBody>
      </p:sp>
      <p:sp>
        <p:nvSpPr>
          <p:cNvPr id="3" name="Content Placeholder 2">
            <a:extLst>
              <a:ext uri="{FF2B5EF4-FFF2-40B4-BE49-F238E27FC236}">
                <a16:creationId xmlns:a16="http://schemas.microsoft.com/office/drawing/2014/main" id="{EABE1BD7-B6C7-A5EA-2DA9-6354581565F6}"/>
              </a:ext>
            </a:extLst>
          </p:cNvPr>
          <p:cNvSpPr>
            <a:spLocks noGrp="1"/>
          </p:cNvSpPr>
          <p:nvPr>
            <p:ph idx="1"/>
          </p:nvPr>
        </p:nvSpPr>
        <p:spPr/>
        <p:txBody>
          <a:bodyPr/>
          <a:lstStyle/>
          <a:p>
            <a:r>
              <a:rPr>
                <a:latin typeface="Aptos"/>
              </a:rPr>
              <a:t>ENDEX should be called by the controller or trusted agents at the point when the facility would notify the facility’s infection control staff, or other staff, based on facility notification procedures.</a:t>
            </a:r>
          </a:p>
          <a:p>
            <a:r>
              <a:rPr>
                <a:latin typeface="Aptos"/>
              </a:rPr>
              <a:t>Note that ENDEX may be called prior to clinical evaluation if the wait time for triage exceeds 30 minutes or if the wait time in the clinical exam room exceeds 60 minutes.</a:t>
            </a:r>
          </a:p>
          <a:p>
            <a:r>
              <a:rPr i="1">
                <a:latin typeface="Aptos"/>
              </a:rPr>
              <a:t>Notification to the Health Department should not occur but should be reported as a “next step.”</a:t>
            </a:r>
          </a:p>
          <a:p>
            <a:endParaRPr lang="en-US" dirty="0"/>
          </a:p>
        </p:txBody>
      </p:sp>
    </p:spTree>
    <p:extLst>
      <p:ext uri="{BB962C8B-B14F-4D97-AF65-F5344CB8AC3E}">
        <p14:creationId xmlns:p14="http://schemas.microsoft.com/office/powerpoint/2010/main" val="3400854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F4BAE-96A5-132E-DEE0-ADE34C3A8F2F}"/>
              </a:ext>
            </a:extLst>
          </p:cNvPr>
          <p:cNvSpPr>
            <a:spLocks noGrp="1"/>
          </p:cNvSpPr>
          <p:nvPr>
            <p:ph type="title"/>
          </p:nvPr>
        </p:nvSpPr>
        <p:spPr/>
        <p:txBody>
          <a:bodyPr/>
          <a:lstStyle/>
          <a:p>
            <a:r>
              <a:rPr b="1" dirty="0">
                <a:latin typeface="Aptos"/>
              </a:rPr>
              <a:t>Controller Prompts</a:t>
            </a:r>
            <a:br>
              <a:rPr lang="en-US" b="1" dirty="0">
                <a:latin typeface="Aptos"/>
              </a:rPr>
            </a:br>
            <a:endParaRPr lang="en-US" dirty="0"/>
          </a:p>
        </p:txBody>
      </p:sp>
      <p:sp>
        <p:nvSpPr>
          <p:cNvPr id="3" name="Content Placeholder 2">
            <a:extLst>
              <a:ext uri="{FF2B5EF4-FFF2-40B4-BE49-F238E27FC236}">
                <a16:creationId xmlns:a16="http://schemas.microsoft.com/office/drawing/2014/main" id="{1154873A-2CF8-FFCE-2DDA-19CC75650F5C}"/>
              </a:ext>
            </a:extLst>
          </p:cNvPr>
          <p:cNvSpPr>
            <a:spLocks noGrp="1"/>
          </p:cNvSpPr>
          <p:nvPr>
            <p:ph idx="1"/>
          </p:nvPr>
        </p:nvSpPr>
        <p:spPr/>
        <p:txBody>
          <a:bodyPr>
            <a:normAutofit fontScale="92500" lnSpcReduction="10000"/>
          </a:bodyPr>
          <a:lstStyle/>
          <a:p>
            <a:r>
              <a:rPr>
                <a:latin typeface="Aptos"/>
              </a:rPr>
              <a:t>The controller may need to ask questions of a physician or nurse to determine who has been contacted.</a:t>
            </a:r>
          </a:p>
          <a:p>
            <a:r>
              <a:rPr lang="en-US" dirty="0">
                <a:latin typeface="Aptos" panose="020B0004020202020204" pitchFamily="34" charset="0"/>
              </a:rPr>
              <a:t>Depending on the scenario, these questions may include:</a:t>
            </a:r>
          </a:p>
          <a:p>
            <a:pPr lvl="1"/>
            <a:r>
              <a:rPr>
                <a:latin typeface="Aptos"/>
              </a:rPr>
              <a:t>“What do you think this could be? Should I be concerned?”</a:t>
            </a:r>
          </a:p>
          <a:p>
            <a:pPr lvl="1"/>
            <a:r>
              <a:rPr lang="en-US" dirty="0">
                <a:latin typeface="Aptos" panose="020B0004020202020204" pitchFamily="34" charset="0"/>
              </a:rPr>
              <a:t>“Should I be worried about getting other people sick? Is there anything I should do?”</a:t>
            </a:r>
          </a:p>
          <a:p>
            <a:pPr lvl="1"/>
            <a:r>
              <a:rPr>
                <a:latin typeface="Aptos"/>
              </a:rPr>
              <a:t>“When I arrived at X Airport, they told me I should contact my health department if I get sick. Is that something I should still do, or are you going to call them?”</a:t>
            </a:r>
          </a:p>
          <a:p>
            <a:r>
              <a:rPr lang="en-US" dirty="0">
                <a:latin typeface="Aptos" panose="020B0004020202020204" pitchFamily="34" charset="0"/>
              </a:rPr>
              <a:t>These questions should prompt caregivers to provide some more information about actions that have been taken outside the patient’s room</a:t>
            </a:r>
          </a:p>
          <a:p>
            <a:endParaRPr lang="en-US" dirty="0"/>
          </a:p>
        </p:txBody>
      </p:sp>
    </p:spTree>
    <p:extLst>
      <p:ext uri="{BB962C8B-B14F-4D97-AF65-F5344CB8AC3E}">
        <p14:creationId xmlns:p14="http://schemas.microsoft.com/office/powerpoint/2010/main" val="2232836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5DC10-93D9-AC90-F171-F687255EE436}"/>
              </a:ext>
            </a:extLst>
          </p:cNvPr>
          <p:cNvSpPr>
            <a:spLocks noGrp="1"/>
          </p:cNvSpPr>
          <p:nvPr>
            <p:ph type="title"/>
          </p:nvPr>
        </p:nvSpPr>
        <p:spPr/>
        <p:txBody>
          <a:bodyPr/>
          <a:lstStyle/>
          <a:p>
            <a:r>
              <a:rPr b="1" dirty="0">
                <a:latin typeface="Aptos"/>
              </a:rPr>
              <a:t>Post-Drill Activities</a:t>
            </a:r>
            <a:br>
              <a:rPr lang="en-US" b="1" dirty="0">
                <a:latin typeface="Aptos"/>
              </a:rPr>
            </a:br>
            <a:endParaRPr b="1" dirty="0">
              <a:latin typeface="Aptos"/>
            </a:endParaRPr>
          </a:p>
        </p:txBody>
      </p:sp>
      <p:sp>
        <p:nvSpPr>
          <p:cNvPr id="3" name="Content Placeholder 2">
            <a:extLst>
              <a:ext uri="{FF2B5EF4-FFF2-40B4-BE49-F238E27FC236}">
                <a16:creationId xmlns:a16="http://schemas.microsoft.com/office/drawing/2014/main" id="{B5DFD93B-210A-3A43-4294-35E8560A95FA}"/>
              </a:ext>
            </a:extLst>
          </p:cNvPr>
          <p:cNvSpPr>
            <a:spLocks noGrp="1"/>
          </p:cNvSpPr>
          <p:nvPr>
            <p:ph idx="1"/>
          </p:nvPr>
        </p:nvSpPr>
        <p:spPr/>
        <p:txBody>
          <a:bodyPr>
            <a:normAutofit lnSpcReduction="10000"/>
          </a:bodyPr>
          <a:lstStyle/>
          <a:p>
            <a:pPr lvl="0"/>
            <a:r>
              <a:rPr>
                <a:latin typeface="Aptos"/>
              </a:rPr>
              <a:t>Distribute a sign-in sheet for staff who participated in the drill.</a:t>
            </a:r>
          </a:p>
          <a:p>
            <a:pPr lvl="0"/>
            <a:r>
              <a:rPr>
                <a:latin typeface="Aptos"/>
              </a:rPr>
              <a:t>Determine any missing times/data.</a:t>
            </a:r>
          </a:p>
          <a:p>
            <a:pPr lvl="0"/>
            <a:r>
              <a:rPr>
                <a:latin typeface="Aptos"/>
              </a:rPr>
              <a:t>Conduct a brief hotwash (debrief) with participating staff.</a:t>
            </a:r>
          </a:p>
          <a:p>
            <a:pPr lvl="1"/>
            <a:r>
              <a:rPr>
                <a:latin typeface="Aptos"/>
              </a:rPr>
              <a:t>Emphasize that this exercise is an educational and quality improvement initiative. “We are here to identify opportunities for improvement, not to call anyone out!”</a:t>
            </a:r>
            <a:endParaRPr lang="en-US" dirty="0">
              <a:latin typeface="Aptos" panose="020B0004020202020204" pitchFamily="34" charset="0"/>
            </a:endParaRPr>
          </a:p>
          <a:p>
            <a:pPr lvl="1"/>
            <a:r>
              <a:rPr>
                <a:latin typeface="Aptos"/>
              </a:rPr>
              <a:t>Use or adapt the Debrief/Hotwash Script and questions in the toolkit.</a:t>
            </a:r>
            <a:endParaRPr lang="en-US" dirty="0">
              <a:latin typeface="Aptos" panose="020B0004020202020204" pitchFamily="34" charset="0"/>
            </a:endParaRPr>
          </a:p>
          <a:p>
            <a:pPr lvl="1"/>
            <a:r>
              <a:rPr lang="en-US" dirty="0">
                <a:latin typeface="Aptos" panose="020B0004020202020204" pitchFamily="34" charset="0"/>
              </a:rPr>
              <a:t>The </a:t>
            </a:r>
            <a:r>
              <a:rPr lang="en-US" b="1" dirty="0">
                <a:latin typeface="Aptos" panose="020B0004020202020204" pitchFamily="34" charset="0"/>
              </a:rPr>
              <a:t>controller/evaluator should document responses </a:t>
            </a:r>
            <a:r>
              <a:rPr lang="en-US" dirty="0">
                <a:latin typeface="Aptos" panose="020B0004020202020204" pitchFamily="34" charset="0"/>
              </a:rPr>
              <a:t>to incorporate into the After-Action Report</a:t>
            </a:r>
          </a:p>
          <a:p>
            <a:pPr lvl="0"/>
            <a:r>
              <a:rPr>
                <a:latin typeface="Aptos"/>
              </a:rPr>
              <a:t>Collect the sign-in sheet.</a:t>
            </a:r>
          </a:p>
          <a:p>
            <a:endParaRPr lang="en-US" dirty="0"/>
          </a:p>
        </p:txBody>
      </p:sp>
    </p:spTree>
    <p:extLst>
      <p:ext uri="{BB962C8B-B14F-4D97-AF65-F5344CB8AC3E}">
        <p14:creationId xmlns:p14="http://schemas.microsoft.com/office/powerpoint/2010/main" val="2944294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86229-CC4A-2A34-1311-A62356C48AA7}"/>
              </a:ext>
            </a:extLst>
          </p:cNvPr>
          <p:cNvSpPr>
            <a:spLocks noGrp="1"/>
          </p:cNvSpPr>
          <p:nvPr>
            <p:ph type="title"/>
          </p:nvPr>
        </p:nvSpPr>
        <p:spPr/>
        <p:txBody>
          <a:bodyPr/>
          <a:lstStyle/>
          <a:p>
            <a:r>
              <a:rPr b="1" dirty="0">
                <a:latin typeface="Aptos"/>
              </a:rPr>
              <a:t>After-Action Report (AAR)</a:t>
            </a:r>
            <a:br>
              <a:rPr lang="en-US" b="1" dirty="0">
                <a:latin typeface="Aptos"/>
              </a:rPr>
            </a:br>
            <a:endParaRPr b="1" dirty="0">
              <a:latin typeface="Aptos"/>
            </a:endParaRPr>
          </a:p>
        </p:txBody>
      </p:sp>
      <p:sp>
        <p:nvSpPr>
          <p:cNvPr id="3" name="Content Placeholder 2">
            <a:extLst>
              <a:ext uri="{FF2B5EF4-FFF2-40B4-BE49-F238E27FC236}">
                <a16:creationId xmlns:a16="http://schemas.microsoft.com/office/drawing/2014/main" id="{5C2678D6-2283-AF11-1E48-2C1E29E9D5C2}"/>
              </a:ext>
            </a:extLst>
          </p:cNvPr>
          <p:cNvSpPr>
            <a:spLocks noGrp="1"/>
          </p:cNvSpPr>
          <p:nvPr>
            <p:ph idx="1"/>
          </p:nvPr>
        </p:nvSpPr>
        <p:spPr/>
        <p:txBody>
          <a:bodyPr/>
          <a:lstStyle/>
          <a:p>
            <a:r>
              <a:rPr>
                <a:latin typeface="Aptos"/>
              </a:rPr>
              <a:t>Within 10 days of the exercise, draft the AAR and circulate it for feedback.</a:t>
            </a:r>
          </a:p>
          <a:p>
            <a:r>
              <a:rPr>
                <a:latin typeface="Aptos"/>
              </a:rPr>
              <a:t>Complete the final AAR and improvement plan, including corrective actions, within 30 days of the exercise.</a:t>
            </a:r>
          </a:p>
          <a:p>
            <a:r>
              <a:rPr>
                <a:latin typeface="Aptos"/>
              </a:rPr>
              <a:t>Have a plan to follow up with relevant stakeholders to ensure corrective actions have been completed within the timeframe outlined in the improvement plan.</a:t>
            </a:r>
          </a:p>
          <a:p>
            <a:endParaRPr lang="en-US" dirty="0"/>
          </a:p>
        </p:txBody>
      </p:sp>
    </p:spTree>
    <p:extLst>
      <p:ext uri="{BB962C8B-B14F-4D97-AF65-F5344CB8AC3E}">
        <p14:creationId xmlns:p14="http://schemas.microsoft.com/office/powerpoint/2010/main" val="3073986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FCE4A7-3860-F3E7-BA74-8C3D6B210E5B}"/>
              </a:ext>
            </a:extLst>
          </p:cNvPr>
          <p:cNvSpPr>
            <a:spLocks noGrp="1"/>
          </p:cNvSpPr>
          <p:nvPr>
            <p:ph type="title"/>
          </p:nvPr>
        </p:nvSpPr>
        <p:spPr/>
        <p:txBody>
          <a:bodyPr/>
          <a:lstStyle/>
          <a:p>
            <a:r>
              <a:rPr b="1">
                <a:latin typeface="Aptos"/>
              </a:rPr>
              <a:t>Drill Scenarios</a:t>
            </a:r>
          </a:p>
        </p:txBody>
      </p:sp>
    </p:spTree>
    <p:extLst>
      <p:ext uri="{BB962C8B-B14F-4D97-AF65-F5344CB8AC3E}">
        <p14:creationId xmlns:p14="http://schemas.microsoft.com/office/powerpoint/2010/main" val="1137011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9590-5D03-F1DC-A895-4ED047899FDB}"/>
              </a:ext>
            </a:extLst>
          </p:cNvPr>
          <p:cNvSpPr>
            <a:spLocks noGrp="1"/>
          </p:cNvSpPr>
          <p:nvPr>
            <p:ph type="title"/>
          </p:nvPr>
        </p:nvSpPr>
        <p:spPr/>
        <p:txBody>
          <a:bodyPr/>
          <a:lstStyle/>
          <a:p>
            <a:r>
              <a:rPr b="1" dirty="0">
                <a:latin typeface="Aptos"/>
              </a:rPr>
              <a:t>Avian Influenza (H5N1)</a:t>
            </a:r>
            <a:br>
              <a:rPr lang="en-US" b="1" dirty="0">
                <a:latin typeface="Aptos"/>
              </a:rPr>
            </a:br>
            <a:endParaRPr lang="en-US" dirty="0"/>
          </a:p>
        </p:txBody>
      </p:sp>
      <p:sp>
        <p:nvSpPr>
          <p:cNvPr id="3" name="Content Placeholder 2">
            <a:extLst>
              <a:ext uri="{FF2B5EF4-FFF2-40B4-BE49-F238E27FC236}">
                <a16:creationId xmlns:a16="http://schemas.microsoft.com/office/drawing/2014/main" id="{75A6ACAE-E40D-44BA-647B-8B9745460479}"/>
              </a:ext>
            </a:extLst>
          </p:cNvPr>
          <p:cNvSpPr>
            <a:spLocks noGrp="1"/>
          </p:cNvSpPr>
          <p:nvPr>
            <p:ph idx="1"/>
          </p:nvPr>
        </p:nvSpPr>
        <p:spPr/>
        <p:txBody>
          <a:bodyPr>
            <a:normAutofit fontScale="85000" lnSpcReduction="20000"/>
          </a:bodyPr>
          <a:lstStyle/>
          <a:p>
            <a:pPr lvl="0"/>
            <a:r>
              <a:rPr lang="en-US" dirty="0">
                <a:latin typeface="Aptos" panose="020B0004020202020204" pitchFamily="34" charset="0"/>
              </a:rPr>
              <a:t>A patient (age 21–28) presents at the facility (ED/clinic site) complaining of general malaise as well as conjunctivitis, fever, muscle aches, and a cough. The patient indicates their pink eye began the morning prior and the rest of the symptoms began overnight/the morning, in which the drill takes place. The patient had a fever of 101°F(at home) and indicates that they took a Motrin and Tylenol 1 hour before they arrived to the facility.</a:t>
            </a:r>
          </a:p>
          <a:p>
            <a:pPr lvl="1"/>
            <a:r>
              <a:rPr lang="en-US" i="1" dirty="0">
                <a:latin typeface="Aptos" panose="020B0004020202020204" pitchFamily="34" charset="0"/>
              </a:rPr>
              <a:t>The patient lives with 3 roommates, none of whom are sick. The patient has not traveled recently. If asked about sick contacts at any point during the drill by the front desk/triage/clinician, the patient will say, “does a sick bird count?”. If prompted for their story, they attempted to save a sick duck in [name of the park] Park and bring it to the Wild Bird Fund rehabilitation center. Before the patient was able to leave the park, the bird died on them. They disposed of the bird in the nearest dumpster. They were not wearing gloves and came into direct contact with this sick, ailing bird. If the patient is not asked about sick contacts at all during the drill, they will share the sick bird story with the clinician, even if unprompted.</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3062177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E0041-5CA8-5425-0EAD-1BF12AFB80B2}"/>
              </a:ext>
            </a:extLst>
          </p:cNvPr>
          <p:cNvSpPr>
            <a:spLocks noGrp="1"/>
          </p:cNvSpPr>
          <p:nvPr>
            <p:ph type="title"/>
          </p:nvPr>
        </p:nvSpPr>
        <p:spPr/>
        <p:txBody>
          <a:bodyPr/>
          <a:lstStyle/>
          <a:p>
            <a:r>
              <a:rPr lang="en-US" b="1" dirty="0">
                <a:solidFill>
                  <a:srgbClr val="1A1A1A"/>
                </a:solidFill>
                <a:latin typeface="Aptos" panose="020B0004020202020204" pitchFamily="34" charset="0"/>
                <a:ea typeface="Arial" pitchFamily="34" charset="-122"/>
                <a:cs typeface="Arial" pitchFamily="34" charset="-120"/>
              </a:rPr>
              <a:t>Simulating Conjunctivitis (Red Eye)</a:t>
            </a:r>
            <a:br>
              <a:rPr lang="en-US" b="1" dirty="0">
                <a:solidFill>
                  <a:srgbClr val="1A1A1A"/>
                </a:solidFill>
                <a:latin typeface="Aptos" panose="020B0004020202020204" pitchFamily="34" charset="0"/>
                <a:ea typeface="Arial" pitchFamily="34" charset="-122"/>
                <a:cs typeface="Arial" pitchFamily="34" charset="-120"/>
              </a:rPr>
            </a:br>
            <a:endParaRPr lang="en-US" dirty="0">
              <a:latin typeface="Aptos" panose="020B0004020202020204" pitchFamily="34" charset="0"/>
            </a:endParaRPr>
          </a:p>
        </p:txBody>
      </p:sp>
      <p:sp>
        <p:nvSpPr>
          <p:cNvPr id="3" name="Content Placeholder 2">
            <a:extLst>
              <a:ext uri="{FF2B5EF4-FFF2-40B4-BE49-F238E27FC236}">
                <a16:creationId xmlns:a16="http://schemas.microsoft.com/office/drawing/2014/main" id="{9230F733-628C-9716-81F7-7BEA0BFF1840}"/>
              </a:ext>
            </a:extLst>
          </p:cNvPr>
          <p:cNvSpPr>
            <a:spLocks noGrp="1"/>
          </p:cNvSpPr>
          <p:nvPr>
            <p:ph idx="1"/>
          </p:nvPr>
        </p:nvSpPr>
        <p:spPr/>
        <p:txBody>
          <a:bodyPr>
            <a:normAutofit fontScale="77500" lnSpcReduction="20000"/>
          </a:bodyPr>
          <a:lstStyle/>
          <a:p>
            <a:pPr marL="279400" indent="-279400">
              <a:lnSpc>
                <a:spcPct val="115000"/>
              </a:lnSpc>
              <a:spcAft>
                <a:spcPts val="2200"/>
              </a:spcAft>
              <a:buSzPct val="100000"/>
            </a:pPr>
            <a:r>
              <a:rPr dirty="0">
                <a:latin typeface="Aptos"/>
              </a:rPr>
              <a:t>Use theatrical (moulage) techniques only — never place drops, irritants, or any foreign substance in the eye itself. All product stays on the skin.</a:t>
            </a:r>
            <a:endParaRPr lang="en-US" dirty="0"/>
          </a:p>
          <a:p>
            <a:pPr marL="279400" indent="-279400">
              <a:lnSpc>
                <a:spcPct val="115000"/>
              </a:lnSpc>
              <a:spcAft>
                <a:spcPts val="2200"/>
              </a:spcAft>
              <a:buSzPct val="100000"/>
            </a:pPr>
            <a:r>
              <a:rPr lang="en-US" dirty="0">
                <a:solidFill>
                  <a:srgbClr val="262626"/>
                </a:solidFill>
                <a:latin typeface="Aptos" pitchFamily="34" charset="0"/>
                <a:ea typeface="Arial" pitchFamily="34" charset="-122"/>
                <a:cs typeface="Arial" pitchFamily="34" charset="-120"/>
              </a:rPr>
              <a:t>Target the lower eyelid margin and inner corner (inner canthus) — this is where real conjunctival redness is most visible.</a:t>
            </a:r>
            <a:endParaRPr lang="en-US" dirty="0"/>
          </a:p>
          <a:p>
            <a:pPr marL="279400" indent="-279400">
              <a:lnSpc>
                <a:spcPct val="115000"/>
              </a:lnSpc>
              <a:spcAft>
                <a:spcPts val="2200"/>
              </a:spcAft>
              <a:buSzPct val="100000"/>
            </a:pPr>
            <a:r>
              <a:rPr lang="en-US" dirty="0">
                <a:solidFill>
                  <a:srgbClr val="262626"/>
                </a:solidFill>
                <a:latin typeface="Aptos" pitchFamily="34" charset="0"/>
                <a:ea typeface="Arial" pitchFamily="34" charset="-122"/>
                <a:cs typeface="Arial" pitchFamily="34" charset="-120"/>
              </a:rPr>
              <a:t>Blend for a soft, natural look rather than a hard painted line — patchy or streaky color reads as fake.</a:t>
            </a:r>
            <a:endParaRPr lang="en-US" dirty="0"/>
          </a:p>
          <a:p>
            <a:pPr marL="279400" indent="-279400">
              <a:lnSpc>
                <a:spcPct val="115000"/>
              </a:lnSpc>
              <a:spcAft>
                <a:spcPts val="2200"/>
              </a:spcAft>
              <a:buSzPct val="100000"/>
            </a:pPr>
            <a:r>
              <a:rPr lang="en-US" dirty="0">
                <a:solidFill>
                  <a:srgbClr val="262626"/>
                </a:solidFill>
                <a:latin typeface="Aptos" pitchFamily="34" charset="0"/>
                <a:ea typeface="Arial" pitchFamily="34" charset="-122"/>
                <a:cs typeface="Arial" pitchFamily="34" charset="-120"/>
              </a:rPr>
              <a:t>Plan to reapply between drills — blinking, rubbing, and time will fade the effect over a 2-hour drill window.</a:t>
            </a:r>
            <a:endParaRPr lang="en-US" dirty="0"/>
          </a:p>
        </p:txBody>
      </p:sp>
    </p:spTree>
    <p:extLst>
      <p:ext uri="{BB962C8B-B14F-4D97-AF65-F5344CB8AC3E}">
        <p14:creationId xmlns:p14="http://schemas.microsoft.com/office/powerpoint/2010/main" val="2833691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96C85-FE69-E907-D22F-C817CAEDAAAA}"/>
              </a:ext>
            </a:extLst>
          </p:cNvPr>
          <p:cNvSpPr>
            <a:spLocks noGrp="1"/>
          </p:cNvSpPr>
          <p:nvPr>
            <p:ph type="title"/>
          </p:nvPr>
        </p:nvSpPr>
        <p:spPr>
          <a:xfrm>
            <a:off x="427240" y="365125"/>
            <a:ext cx="11353800" cy="1325563"/>
          </a:xfrm>
        </p:spPr>
        <p:txBody>
          <a:bodyPr/>
          <a:lstStyle/>
          <a:p>
            <a:r>
              <a:rPr b="1">
                <a:latin typeface="Aptos"/>
              </a:rPr>
              <a:t>Simulating Conjunctivitis: Materials and Steps</a:t>
            </a:r>
          </a:p>
        </p:txBody>
      </p:sp>
      <p:sp>
        <p:nvSpPr>
          <p:cNvPr id="17" name="Text 1">
            <a:extLst>
              <a:ext uri="{FF2B5EF4-FFF2-40B4-BE49-F238E27FC236}">
                <a16:creationId xmlns:a16="http://schemas.microsoft.com/office/drawing/2014/main" id="{807B52D8-D64E-6370-DCC8-CF7654FC0781}"/>
              </a:ext>
            </a:extLst>
          </p:cNvPr>
          <p:cNvSpPr/>
          <p:nvPr/>
        </p:nvSpPr>
        <p:spPr>
          <a:xfrm>
            <a:off x="548640" y="1787185"/>
            <a:ext cx="3657600" cy="365760"/>
          </a:xfrm>
          <a:prstGeom prst="rect">
            <a:avLst/>
          </a:prstGeom>
          <a:noFill/>
          <a:ln/>
        </p:spPr>
        <p:txBody>
          <a:bodyPr wrap="square" lIns="0" tIns="0" rIns="0" bIns="0" rtlCol="0" anchor="ctr"/>
          <a:lstStyle/>
          <a:p>
            <a:pPr marL="0" indent="0">
              <a:buNone/>
            </a:pPr>
            <a:r>
              <a:rPr lang="en-US" sz="2400" b="1" dirty="0">
                <a:solidFill>
                  <a:srgbClr val="1B3A63"/>
                </a:solidFill>
                <a:latin typeface="Aptos" pitchFamily="34" charset="0"/>
                <a:ea typeface="Arial" pitchFamily="34" charset="-122"/>
                <a:cs typeface="Arial" pitchFamily="34" charset="-120"/>
              </a:rPr>
              <a:t>Materials</a:t>
            </a:r>
            <a:endParaRPr lang="en-US" sz="2400" dirty="0"/>
          </a:p>
        </p:txBody>
      </p:sp>
      <p:sp>
        <p:nvSpPr>
          <p:cNvPr id="19" name="Text 2">
            <a:extLst>
              <a:ext uri="{FF2B5EF4-FFF2-40B4-BE49-F238E27FC236}">
                <a16:creationId xmlns:a16="http://schemas.microsoft.com/office/drawing/2014/main" id="{6706BD52-CD91-E1B9-C8B5-0047B6A7D40D}"/>
              </a:ext>
            </a:extLst>
          </p:cNvPr>
          <p:cNvSpPr/>
          <p:nvPr/>
        </p:nvSpPr>
        <p:spPr>
          <a:xfrm>
            <a:off x="548640" y="2381545"/>
            <a:ext cx="4917212" cy="2011680"/>
          </a:xfrm>
          <a:prstGeom prst="rect">
            <a:avLst/>
          </a:prstGeom>
          <a:noFill/>
          <a:ln/>
        </p:spPr>
        <p:txBody>
          <a:bodyPr wrap="square" lIns="0" tIns="0" rIns="0" bIns="0" rtlCol="0" anchor="t"/>
          <a:lstStyle/>
          <a:p>
            <a:pPr marL="228600" indent="-228600">
              <a:lnSpc>
                <a:spcPct val="110000"/>
              </a:lnSpc>
              <a:spcAft>
                <a:spcPts val="1000"/>
              </a:spcAft>
              <a:buSzPct val="100000"/>
              <a:buChar char="•"/>
            </a:pPr>
            <a:r>
              <a:rPr sz="2000">
                <a:latin typeface="Aptos"/>
              </a:rPr>
              <a:t>Red or pink cream/powder eyeshadow (skin-safe, theatrical-grade)</a:t>
            </a:r>
            <a:endParaRPr lang="en-US" sz="2000" dirty="0"/>
          </a:p>
          <a:p>
            <a:pPr marL="228600" indent="-228600">
              <a:lnSpc>
                <a:spcPct val="110000"/>
              </a:lnSpc>
              <a:spcAft>
                <a:spcPts val="1000"/>
              </a:spcAft>
              <a:buSzPct val="100000"/>
              <a:buChar char="•"/>
            </a:pPr>
            <a:r>
              <a:rPr lang="en-US" sz="2000" dirty="0">
                <a:solidFill>
                  <a:srgbClr val="262626"/>
                </a:solidFill>
                <a:latin typeface="Aptos" pitchFamily="34" charset="0"/>
                <a:ea typeface="Arial" pitchFamily="34" charset="-122"/>
                <a:cs typeface="Arial" pitchFamily="34" charset="-120"/>
              </a:rPr>
              <a:t>Small blending brush or cotton swab</a:t>
            </a:r>
            <a:endParaRPr lang="en-US" sz="2000" dirty="0"/>
          </a:p>
          <a:p>
            <a:pPr marL="228600" indent="-228600">
              <a:lnSpc>
                <a:spcPct val="110000"/>
              </a:lnSpc>
              <a:spcAft>
                <a:spcPts val="1000"/>
              </a:spcAft>
              <a:buSzPct val="100000"/>
              <a:buChar char="•"/>
            </a:pPr>
            <a:r>
              <a:rPr lang="en-US" sz="2000" dirty="0">
                <a:solidFill>
                  <a:srgbClr val="262626"/>
                </a:solidFill>
                <a:latin typeface="Aptos" pitchFamily="34" charset="0"/>
                <a:ea typeface="Arial" pitchFamily="34" charset="-122"/>
                <a:cs typeface="Arial" pitchFamily="34" charset="-120"/>
              </a:rPr>
              <a:t>Compact mirror</a:t>
            </a:r>
            <a:endParaRPr lang="en-US" sz="2000" dirty="0"/>
          </a:p>
          <a:p>
            <a:pPr marL="228600" indent="-228600">
              <a:lnSpc>
                <a:spcPct val="110000"/>
              </a:lnSpc>
              <a:spcAft>
                <a:spcPts val="1000"/>
              </a:spcAft>
              <a:buSzPct val="100000"/>
              <a:buChar char="•"/>
            </a:pPr>
            <a:r>
              <a:rPr sz="2000">
                <a:latin typeface="Aptos"/>
              </a:rPr>
              <a:t>Gentle makeup remover for after the drill</a:t>
            </a:r>
            <a:endParaRPr lang="en-US" sz="2000" dirty="0"/>
          </a:p>
        </p:txBody>
      </p:sp>
      <p:sp>
        <p:nvSpPr>
          <p:cNvPr id="21" name="Text 3">
            <a:extLst>
              <a:ext uri="{FF2B5EF4-FFF2-40B4-BE49-F238E27FC236}">
                <a16:creationId xmlns:a16="http://schemas.microsoft.com/office/drawing/2014/main" id="{51B8A1D2-B59C-CE8B-F00E-CBBD7626DC0C}"/>
              </a:ext>
            </a:extLst>
          </p:cNvPr>
          <p:cNvSpPr/>
          <p:nvPr/>
        </p:nvSpPr>
        <p:spPr>
          <a:xfrm>
            <a:off x="5708836" y="1787185"/>
            <a:ext cx="3657600" cy="365760"/>
          </a:xfrm>
          <a:prstGeom prst="rect">
            <a:avLst/>
          </a:prstGeom>
          <a:noFill/>
          <a:ln/>
        </p:spPr>
        <p:txBody>
          <a:bodyPr wrap="square" lIns="0" tIns="0" rIns="0" bIns="0" rtlCol="0" anchor="ctr"/>
          <a:lstStyle/>
          <a:p>
            <a:pPr marL="0" indent="0">
              <a:buNone/>
            </a:pPr>
            <a:r>
              <a:rPr lang="en-US" sz="2400" b="1" dirty="0">
                <a:solidFill>
                  <a:srgbClr val="1B3A63"/>
                </a:solidFill>
                <a:latin typeface="Aptos" pitchFamily="34" charset="0"/>
                <a:ea typeface="Arial" pitchFamily="34" charset="-122"/>
                <a:cs typeface="Arial" pitchFamily="34" charset="-120"/>
              </a:rPr>
              <a:t>Steps</a:t>
            </a:r>
            <a:endParaRPr lang="en-US" sz="2400" dirty="0"/>
          </a:p>
        </p:txBody>
      </p:sp>
      <p:sp>
        <p:nvSpPr>
          <p:cNvPr id="23" name="Text 4">
            <a:extLst>
              <a:ext uri="{FF2B5EF4-FFF2-40B4-BE49-F238E27FC236}">
                <a16:creationId xmlns:a16="http://schemas.microsoft.com/office/drawing/2014/main" id="{4694CF13-A41F-B027-BA02-DB4C3B9CD98F}"/>
              </a:ext>
            </a:extLst>
          </p:cNvPr>
          <p:cNvSpPr/>
          <p:nvPr/>
        </p:nvSpPr>
        <p:spPr>
          <a:xfrm>
            <a:off x="5708836" y="2381545"/>
            <a:ext cx="6120487" cy="2834640"/>
          </a:xfrm>
          <a:prstGeom prst="rect">
            <a:avLst/>
          </a:prstGeom>
          <a:noFill/>
          <a:ln/>
        </p:spPr>
        <p:txBody>
          <a:bodyPr wrap="square" lIns="0" tIns="0" rIns="0" bIns="0" rtlCol="0" anchor="t"/>
          <a:lstStyle/>
          <a:p>
            <a:pPr marL="342900" indent="-342900">
              <a:lnSpc>
                <a:spcPct val="110000"/>
              </a:lnSpc>
              <a:spcAft>
                <a:spcPts val="1000"/>
              </a:spcAft>
              <a:buSzPct val="100000"/>
              <a:buFont typeface="+mj-lt"/>
              <a:buAutoNum type="arabicPeriod"/>
            </a:pPr>
            <a:r>
              <a:rPr lang="en-US" sz="2000" dirty="0">
                <a:solidFill>
                  <a:srgbClr val="262626"/>
                </a:solidFill>
                <a:latin typeface="Aptos" pitchFamily="34" charset="0"/>
                <a:ea typeface="Arial" pitchFamily="34" charset="-122"/>
                <a:cs typeface="Arial" pitchFamily="34" charset="-120"/>
              </a:rPr>
              <a:t>Wash hands before application.</a:t>
            </a:r>
            <a:endParaRPr lang="en-US" sz="2000" dirty="0"/>
          </a:p>
          <a:p>
            <a:pPr marL="342900" indent="-342900">
              <a:lnSpc>
                <a:spcPct val="110000"/>
              </a:lnSpc>
              <a:spcAft>
                <a:spcPts val="1000"/>
              </a:spcAft>
              <a:buSzPct val="100000"/>
              <a:buFont typeface="+mj-lt"/>
              <a:buAutoNum type="arabicPeriod"/>
            </a:pPr>
            <a:r>
              <a:rPr lang="en-US" sz="2000" dirty="0">
                <a:solidFill>
                  <a:srgbClr val="262626"/>
                </a:solidFill>
                <a:latin typeface="Aptos" pitchFamily="34" charset="0"/>
                <a:ea typeface="Arial" pitchFamily="34" charset="-122"/>
                <a:cs typeface="Arial" pitchFamily="34" charset="-120"/>
              </a:rPr>
              <a:t>With a swab or small brush, apply a small amount of product along the lower lash line and inner corner.</a:t>
            </a:r>
            <a:endParaRPr lang="en-US" sz="2000" dirty="0"/>
          </a:p>
          <a:p>
            <a:pPr marL="342900" indent="-342900">
              <a:lnSpc>
                <a:spcPct val="110000"/>
              </a:lnSpc>
              <a:spcAft>
                <a:spcPts val="1000"/>
              </a:spcAft>
              <a:buSzPct val="100000"/>
              <a:buFont typeface="+mj-lt"/>
              <a:buAutoNum type="arabicPeriod"/>
            </a:pPr>
            <a:r>
              <a:rPr lang="en-US" sz="2000" dirty="0">
                <a:solidFill>
                  <a:srgbClr val="262626"/>
                </a:solidFill>
                <a:latin typeface="Aptos" pitchFamily="34" charset="0"/>
                <a:ea typeface="Arial" pitchFamily="34" charset="-122"/>
                <a:cs typeface="Arial" pitchFamily="34" charset="-120"/>
              </a:rPr>
              <a:t>Blend gently so it reads as natural irritation, not a drawn line.</a:t>
            </a:r>
            <a:endParaRPr lang="en-US" sz="2000" dirty="0"/>
          </a:p>
          <a:p>
            <a:pPr marL="342900" indent="-342900">
              <a:lnSpc>
                <a:spcPct val="110000"/>
              </a:lnSpc>
              <a:spcAft>
                <a:spcPts val="1000"/>
              </a:spcAft>
              <a:buSzPct val="100000"/>
              <a:buFont typeface="+mj-lt"/>
              <a:buAutoNum type="arabicPeriod"/>
            </a:pPr>
            <a:r>
              <a:rPr lang="en-US" sz="2000" dirty="0">
                <a:solidFill>
                  <a:srgbClr val="262626"/>
                </a:solidFill>
                <a:latin typeface="Aptos" pitchFamily="34" charset="0"/>
                <a:ea typeface="Arial" pitchFamily="34" charset="-122"/>
                <a:cs typeface="Arial" pitchFamily="34" charset="-120"/>
              </a:rPr>
              <a:t>Check the effect in a mirror under lighting similar to the exam room.</a:t>
            </a:r>
            <a:endParaRPr lang="en-US" sz="2000" dirty="0"/>
          </a:p>
          <a:p>
            <a:pPr marL="342900" indent="-342900">
              <a:lnSpc>
                <a:spcPct val="110000"/>
              </a:lnSpc>
              <a:spcAft>
                <a:spcPts val="1000"/>
              </a:spcAft>
              <a:buSzPct val="100000"/>
              <a:buFont typeface="+mj-lt"/>
              <a:buAutoNum type="arabicPeriod"/>
            </a:pPr>
            <a:r>
              <a:rPr lang="en-US" sz="2000" dirty="0">
                <a:solidFill>
                  <a:srgbClr val="262626"/>
                </a:solidFill>
                <a:latin typeface="Aptos" pitchFamily="34" charset="0"/>
                <a:ea typeface="Arial" pitchFamily="34" charset="-122"/>
                <a:cs typeface="Arial" pitchFamily="34" charset="-120"/>
              </a:rPr>
              <a:t>Remove gently with makeup remover after the drill.</a:t>
            </a:r>
            <a:endParaRPr lang="en-US" sz="2000" dirty="0"/>
          </a:p>
        </p:txBody>
      </p:sp>
      <p:sp>
        <p:nvSpPr>
          <p:cNvPr id="25" name="Shape 5" descr="Text box describing safety of using products to simulate conjunctivitis. ">
            <a:extLst>
              <a:ext uri="{FF2B5EF4-FFF2-40B4-BE49-F238E27FC236}">
                <a16:creationId xmlns:a16="http://schemas.microsoft.com/office/drawing/2014/main" id="{F43B248E-6E9C-F8A0-648A-96006D9A6285}"/>
              </a:ext>
            </a:extLst>
          </p:cNvPr>
          <p:cNvSpPr/>
          <p:nvPr/>
        </p:nvSpPr>
        <p:spPr>
          <a:xfrm>
            <a:off x="745904" y="4746662"/>
            <a:ext cx="4719948" cy="1448655"/>
          </a:xfrm>
          <a:prstGeom prst="rect">
            <a:avLst/>
          </a:prstGeom>
          <a:solidFill>
            <a:srgbClr val="FBEAEA"/>
          </a:solidFill>
          <a:ln/>
        </p:spPr>
        <p:txBody>
          <a:bodyPr/>
          <a:lstStyle/>
          <a:p>
            <a:endParaRPr lang="en-US"/>
          </a:p>
        </p:txBody>
      </p:sp>
      <p:sp>
        <p:nvSpPr>
          <p:cNvPr id="27" name="Text 6">
            <a:extLst>
              <a:ext uri="{FF2B5EF4-FFF2-40B4-BE49-F238E27FC236}">
                <a16:creationId xmlns:a16="http://schemas.microsoft.com/office/drawing/2014/main" id="{B4672EBC-5AC2-1D37-76C5-E0632157C2D8}"/>
              </a:ext>
            </a:extLst>
          </p:cNvPr>
          <p:cNvSpPr/>
          <p:nvPr/>
        </p:nvSpPr>
        <p:spPr>
          <a:xfrm>
            <a:off x="838200" y="4746662"/>
            <a:ext cx="4524910" cy="1448655"/>
          </a:xfrm>
          <a:prstGeom prst="rect">
            <a:avLst/>
          </a:prstGeom>
          <a:noFill/>
          <a:ln/>
        </p:spPr>
        <p:txBody>
          <a:bodyPr wrap="square" lIns="0" tIns="0" rIns="0" bIns="0" rtlCol="0" anchor="ctr"/>
          <a:lstStyle/>
          <a:p>
            <a:pPr marL="0" indent="0">
              <a:lnSpc>
                <a:spcPct val="115000"/>
              </a:lnSpc>
              <a:buNone/>
            </a:pPr>
            <a:r>
              <a:rPr lang="en-US" sz="1450" b="1" dirty="0">
                <a:solidFill>
                  <a:srgbClr val="8A1F1F"/>
                </a:solidFill>
                <a:latin typeface="Aptos" pitchFamily="34" charset="0"/>
                <a:ea typeface="Arial" pitchFamily="34" charset="-122"/>
                <a:cs typeface="Arial" pitchFamily="34" charset="-120"/>
              </a:rPr>
              <a:t>Safety: </a:t>
            </a:r>
            <a:r>
              <a:rPr lang="en-US" sz="1450" dirty="0">
                <a:solidFill>
                  <a:srgbClr val="5A1414"/>
                </a:solidFill>
                <a:latin typeface="Aptos" pitchFamily="34" charset="0"/>
                <a:ea typeface="Arial" pitchFamily="34" charset="-122"/>
                <a:cs typeface="Arial" pitchFamily="34" charset="-120"/>
              </a:rPr>
              <a:t>Never use eye drops, vasoconstricting products, or anything intended to physically redden the eye. These carry real health risks and are not needed for a convincing effect — skin-safe makeup on the lash line and inner corner is sufficient.</a:t>
            </a:r>
            <a:endParaRPr lang="en-US" sz="1450" dirty="0"/>
          </a:p>
        </p:txBody>
      </p:sp>
    </p:spTree>
    <p:extLst>
      <p:ext uri="{BB962C8B-B14F-4D97-AF65-F5344CB8AC3E}">
        <p14:creationId xmlns:p14="http://schemas.microsoft.com/office/powerpoint/2010/main" val="274290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D4A35-E10A-CF42-2AA8-1B1A461001C9}"/>
              </a:ext>
            </a:extLst>
          </p:cNvPr>
          <p:cNvSpPr>
            <a:spLocks noGrp="1"/>
          </p:cNvSpPr>
          <p:nvPr>
            <p:ph type="title"/>
          </p:nvPr>
        </p:nvSpPr>
        <p:spPr/>
        <p:txBody>
          <a:bodyPr/>
          <a:lstStyle/>
          <a:p>
            <a:r>
              <a:rPr b="1" dirty="0">
                <a:latin typeface="Aptos"/>
              </a:rPr>
              <a:t>Ebola Virus Disease (EVD) – Adult</a:t>
            </a:r>
            <a:br>
              <a:rPr lang="en-US" b="1" dirty="0">
                <a:latin typeface="Aptos"/>
              </a:rPr>
            </a:br>
            <a:endParaRPr b="1" dirty="0">
              <a:latin typeface="Aptos"/>
            </a:endParaRPr>
          </a:p>
        </p:txBody>
      </p:sp>
      <p:sp>
        <p:nvSpPr>
          <p:cNvPr id="3" name="Content Placeholder 2">
            <a:extLst>
              <a:ext uri="{FF2B5EF4-FFF2-40B4-BE49-F238E27FC236}">
                <a16:creationId xmlns:a16="http://schemas.microsoft.com/office/drawing/2014/main" id="{EA5BC388-D54B-6CEC-7581-CCCE20B89A4A}"/>
              </a:ext>
            </a:extLst>
          </p:cNvPr>
          <p:cNvSpPr>
            <a:spLocks noGrp="1"/>
          </p:cNvSpPr>
          <p:nvPr>
            <p:ph idx="1"/>
          </p:nvPr>
        </p:nvSpPr>
        <p:spPr/>
        <p:txBody>
          <a:bodyPr>
            <a:normAutofit fontScale="92500" lnSpcReduction="20000"/>
          </a:bodyPr>
          <a:lstStyle/>
          <a:p>
            <a:pPr lvl="0"/>
            <a:r>
              <a:rPr lang="en-US" dirty="0">
                <a:latin typeface="Aptos" panose="020B0004020202020204" pitchFamily="34" charset="0"/>
              </a:rPr>
              <a:t>A patient presents at the facility (ED/clinic site) and indicates that they awoke this morning experiencing fatigue and a headache and their temperature as of around 7:30AM was 102°F. After seeing their temperature, they promptly took Tylenol and the fever subsided roughly 30 minutes later. </a:t>
            </a:r>
          </a:p>
          <a:p>
            <a:pPr lvl="1"/>
            <a:r>
              <a:rPr lang="en-US" i="1" dirty="0">
                <a:latin typeface="Aptos" panose="020B0004020202020204" pitchFamily="34" charset="0"/>
              </a:rPr>
              <a:t>The patient has recently returned from Uganda, near the border with DRC’s North Kivu Province*, after providing humanitarian aid unrelated to the recent Ebola epidemic. The patient indicates they are from Connecticut, returned from Uganda 7 days ago and have traveled to the city to debrief after working with International Medical Corp (an international medical aid organization). While in Uganda, the patient was assisting with medical care in a refugee camp, but not in an Ebola Treatment Unit. </a:t>
            </a:r>
            <a:endParaRPr lang="en-US" dirty="0">
              <a:latin typeface="Aptos" panose="020B0004020202020204" pitchFamily="34" charset="0"/>
            </a:endParaRPr>
          </a:p>
          <a:p>
            <a:r>
              <a:rPr lang="en-US" i="1" dirty="0">
                <a:latin typeface="Aptos" panose="020B0004020202020204" pitchFamily="34" charset="0"/>
              </a:rPr>
              <a:t>*Use location with current cases or outbreak  </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1891712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CA3D8-19A4-CC00-D1F6-D5E868BDB21E}"/>
              </a:ext>
            </a:extLst>
          </p:cNvPr>
          <p:cNvSpPr>
            <a:spLocks noGrp="1"/>
          </p:cNvSpPr>
          <p:nvPr>
            <p:ph type="title"/>
          </p:nvPr>
        </p:nvSpPr>
        <p:spPr/>
        <p:txBody>
          <a:bodyPr/>
          <a:lstStyle/>
          <a:p>
            <a:r>
              <a:rPr b="1" dirty="0">
                <a:latin typeface="Aptos"/>
              </a:rPr>
              <a:t>Ebola Virus Disease (EVD) – Pediatric</a:t>
            </a:r>
            <a:br>
              <a:rPr lang="en-US" b="1" dirty="0">
                <a:latin typeface="Aptos"/>
              </a:rPr>
            </a:br>
            <a:endParaRPr b="1" dirty="0">
              <a:latin typeface="Aptos"/>
            </a:endParaRPr>
          </a:p>
        </p:txBody>
      </p:sp>
      <p:sp>
        <p:nvSpPr>
          <p:cNvPr id="3" name="Content Placeholder 2">
            <a:extLst>
              <a:ext uri="{FF2B5EF4-FFF2-40B4-BE49-F238E27FC236}">
                <a16:creationId xmlns:a16="http://schemas.microsoft.com/office/drawing/2014/main" id="{06AB4E80-BE89-55C6-1306-4F35647F377B}"/>
              </a:ext>
            </a:extLst>
          </p:cNvPr>
          <p:cNvSpPr>
            <a:spLocks noGrp="1"/>
          </p:cNvSpPr>
          <p:nvPr>
            <p:ph idx="1"/>
          </p:nvPr>
        </p:nvSpPr>
        <p:spPr/>
        <p:txBody>
          <a:bodyPr>
            <a:normAutofit fontScale="92500" lnSpcReduction="10000"/>
          </a:bodyPr>
          <a:lstStyle/>
          <a:p>
            <a:pPr lvl="0"/>
            <a:r>
              <a:rPr lang="en-US" dirty="0">
                <a:latin typeface="Aptos" panose="020B0004020202020204" pitchFamily="34" charset="0"/>
              </a:rPr>
              <a:t>A 17-year-old </a:t>
            </a:r>
            <a:r>
              <a:rPr lang="en-US" b="1" dirty="0">
                <a:latin typeface="Aptos" panose="020B0004020202020204" pitchFamily="34" charset="0"/>
              </a:rPr>
              <a:t>patient </a:t>
            </a:r>
            <a:r>
              <a:rPr lang="en-US" dirty="0">
                <a:latin typeface="Aptos" panose="020B0004020202020204" pitchFamily="34" charset="0"/>
              </a:rPr>
              <a:t>presents at the emergency department and indicates that they are not feeling well. Their symptoms include headache and fatigue and that they thought they may have had a fever but had already taken Tylenol for the headache.</a:t>
            </a:r>
          </a:p>
          <a:p>
            <a:r>
              <a:rPr lang="en-US" i="1" dirty="0">
                <a:latin typeface="Aptos" panose="020B0004020202020204" pitchFamily="34" charset="0"/>
              </a:rPr>
              <a:t>The patient indicates that they recently returned home to Connecticut from </a:t>
            </a:r>
            <a:r>
              <a:rPr lang="en-US" i="1" dirty="0">
                <a:solidFill>
                  <a:srgbClr val="C00000"/>
                </a:solidFill>
                <a:latin typeface="Aptos" panose="020B0004020202020204" pitchFamily="34" charset="0"/>
              </a:rPr>
              <a:t>[area of current outbreak] </a:t>
            </a:r>
            <a:r>
              <a:rPr lang="en-US" i="1" dirty="0">
                <a:latin typeface="Aptos" panose="020B0004020202020204" pitchFamily="34" charset="0"/>
              </a:rPr>
              <a:t>roughly 10 days ago where they were doing missionary work. The patient indicates that their parents work in Connecticut and they have been unable to reach them by cellular phone.</a:t>
            </a:r>
            <a:endParaRPr lang="en-US" dirty="0">
              <a:latin typeface="Aptos" panose="020B0004020202020204" pitchFamily="34" charset="0"/>
            </a:endParaRPr>
          </a:p>
          <a:p>
            <a:pPr marL="0" indent="0">
              <a:buNone/>
            </a:pPr>
            <a:r>
              <a:rPr dirty="0">
                <a:latin typeface="Aptos"/>
              </a:rPr>
              <a:t>*Consider using medical students as actors and an adult controller as an escort.</a:t>
            </a:r>
          </a:p>
          <a:p>
            <a:endParaRPr lang="en-US" dirty="0"/>
          </a:p>
        </p:txBody>
      </p:sp>
    </p:spTree>
    <p:extLst>
      <p:ext uri="{BB962C8B-B14F-4D97-AF65-F5344CB8AC3E}">
        <p14:creationId xmlns:p14="http://schemas.microsoft.com/office/powerpoint/2010/main" val="8630351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15CAB-8514-7FCC-49D0-EE5E7F78D8B8}"/>
              </a:ext>
            </a:extLst>
          </p:cNvPr>
          <p:cNvSpPr>
            <a:spLocks noGrp="1"/>
          </p:cNvSpPr>
          <p:nvPr>
            <p:ph type="title"/>
          </p:nvPr>
        </p:nvSpPr>
        <p:spPr/>
        <p:txBody>
          <a:bodyPr/>
          <a:lstStyle/>
          <a:p>
            <a:r>
              <a:rPr b="1" dirty="0">
                <a:latin typeface="Aptos"/>
              </a:rPr>
              <a:t>Measles (with Moulage)</a:t>
            </a:r>
            <a:r>
              <a:rPr lang="en-US" b="1" dirty="0">
                <a:latin typeface="Aptos"/>
              </a:rPr>
              <a:t> – Adult and Pediatric</a:t>
            </a:r>
            <a:endParaRPr b="1" dirty="0">
              <a:latin typeface="Aptos"/>
            </a:endParaRPr>
          </a:p>
        </p:txBody>
      </p:sp>
      <p:sp>
        <p:nvSpPr>
          <p:cNvPr id="3" name="Content Placeholder 2">
            <a:extLst>
              <a:ext uri="{FF2B5EF4-FFF2-40B4-BE49-F238E27FC236}">
                <a16:creationId xmlns:a16="http://schemas.microsoft.com/office/drawing/2014/main" id="{508B4C16-4C33-5D1B-1412-101E316E550D}"/>
              </a:ext>
            </a:extLst>
          </p:cNvPr>
          <p:cNvSpPr>
            <a:spLocks noGrp="1"/>
          </p:cNvSpPr>
          <p:nvPr>
            <p:ph idx="1"/>
          </p:nvPr>
        </p:nvSpPr>
        <p:spPr>
          <a:xfrm>
            <a:off x="838200" y="1825624"/>
            <a:ext cx="8245415" cy="4040337"/>
          </a:xfrm>
        </p:spPr>
        <p:txBody>
          <a:bodyPr>
            <a:normAutofit fontScale="92500" lnSpcReduction="20000"/>
          </a:bodyPr>
          <a:lstStyle/>
          <a:p>
            <a:pPr lvl="0"/>
            <a:r>
              <a:rPr lang="en-US" dirty="0">
                <a:latin typeface="Aptos" panose="020B0004020202020204" pitchFamily="34" charset="0"/>
              </a:rPr>
              <a:t>A patient presents to the facility and  states that approximately 4 days ago they started experiencing fevers (if asked, max 104°F ) and subsequently also developed a runny nose and dry cough. Two days ago a rash appeared, starting on their face and spreading down the neck and chest. The patient recently returned from Poland 2 weeks ago where they had also visited family.  </a:t>
            </a:r>
          </a:p>
          <a:p>
            <a:pPr lvl="1"/>
            <a:r>
              <a:rPr lang="en-US" i="1" dirty="0">
                <a:latin typeface="Aptos" panose="020B0004020202020204" pitchFamily="34" charset="0"/>
              </a:rPr>
              <a:t>Notes: if they take patient’s temperature, the patient should say they took Tylenol a few hours ago and if they ask if they received their childhood measles shot; the patient should say they do not know. </a:t>
            </a:r>
            <a:r>
              <a:rPr lang="en-US" i="1" dirty="0"/>
              <a:t> </a:t>
            </a:r>
            <a:endParaRPr lang="en-US" dirty="0"/>
          </a:p>
          <a:p>
            <a:pPr marL="0" indent="0">
              <a:buNone/>
            </a:pPr>
            <a:r>
              <a:rPr i="1" dirty="0">
                <a:latin typeface="Aptos"/>
              </a:rPr>
              <a:t>*May be used for a pediatric scenario as well.</a:t>
            </a:r>
          </a:p>
          <a:p>
            <a:endParaRPr lang="en-US" dirty="0"/>
          </a:p>
        </p:txBody>
      </p:sp>
      <p:pic>
        <p:nvPicPr>
          <p:cNvPr id="5" name="Picture 2" descr="Close-up of the front of a light-skinned person's neck above a light purple collared shirt, showing multiple red circular rash spots. The rash is presented as an example of a measles-related skin eruption.">
            <a:extLst>
              <a:ext uri="{FF2B5EF4-FFF2-40B4-BE49-F238E27FC236}">
                <a16:creationId xmlns:a16="http://schemas.microsoft.com/office/drawing/2014/main" id="{16B73CAF-D787-378A-2E58-D9F54A1D544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556631" y="2740892"/>
            <a:ext cx="22098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282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18B26-B923-8116-B618-AE34A46E2201}"/>
              </a:ext>
            </a:extLst>
          </p:cNvPr>
          <p:cNvSpPr>
            <a:spLocks noGrp="1"/>
          </p:cNvSpPr>
          <p:nvPr>
            <p:ph type="title"/>
          </p:nvPr>
        </p:nvSpPr>
        <p:spPr/>
        <p:txBody>
          <a:bodyPr/>
          <a:lstStyle/>
          <a:p>
            <a:r>
              <a:rPr b="1" dirty="0">
                <a:latin typeface="Aptos"/>
              </a:rPr>
              <a:t>Measles Moulage</a:t>
            </a:r>
            <a:br>
              <a:rPr lang="en-US" b="1" dirty="0">
                <a:latin typeface="Aptos"/>
              </a:rPr>
            </a:br>
            <a:endParaRPr lang="en-US" dirty="0"/>
          </a:p>
        </p:txBody>
      </p:sp>
      <p:sp>
        <p:nvSpPr>
          <p:cNvPr id="3" name="Content Placeholder 2">
            <a:extLst>
              <a:ext uri="{FF2B5EF4-FFF2-40B4-BE49-F238E27FC236}">
                <a16:creationId xmlns:a16="http://schemas.microsoft.com/office/drawing/2014/main" id="{01C8B95B-8ED0-DA24-85C6-3ED99478249B}"/>
              </a:ext>
            </a:extLst>
          </p:cNvPr>
          <p:cNvSpPr>
            <a:spLocks noGrp="1"/>
          </p:cNvSpPr>
          <p:nvPr>
            <p:ph idx="1"/>
          </p:nvPr>
        </p:nvSpPr>
        <p:spPr/>
        <p:txBody>
          <a:bodyPr/>
          <a:lstStyle/>
          <a:p>
            <a:r>
              <a:rPr lang="en-US">
                <a:latin typeface="Aptos" panose="020B0004020202020204" pitchFamily="34" charset="0"/>
              </a:rPr>
              <a:t>Supplies (found in party stores and on Amazon):</a:t>
            </a:r>
          </a:p>
          <a:p>
            <a:pPr lvl="1"/>
            <a:r>
              <a:rPr>
                <a:latin typeface="Aptos"/>
              </a:rPr>
              <a:t>Liquid Latex</a:t>
            </a:r>
          </a:p>
          <a:p>
            <a:pPr lvl="1"/>
            <a:r>
              <a:rPr lang="en-US">
                <a:latin typeface="Aptos" panose="020B0004020202020204" pitchFamily="34" charset="0"/>
              </a:rPr>
              <a:t>Red grease paint</a:t>
            </a:r>
          </a:p>
          <a:p>
            <a:pPr lvl="1"/>
            <a:r>
              <a:rPr>
                <a:latin typeface="Aptos"/>
              </a:rPr>
              <a:t>Q-tips</a:t>
            </a:r>
          </a:p>
          <a:p>
            <a:pPr lvl="1"/>
            <a:r>
              <a:rPr lang="en-US">
                <a:latin typeface="Aptos" panose="020B0004020202020204" pitchFamily="34" charset="0"/>
              </a:rPr>
              <a:t>Baby powder</a:t>
            </a:r>
          </a:p>
          <a:p>
            <a:pPr lvl="1"/>
            <a:r>
              <a:rPr lang="en-US">
                <a:latin typeface="Aptos" panose="020B0004020202020204" pitchFamily="34" charset="0"/>
              </a:rPr>
              <a:t>Toothpick or paper clip</a:t>
            </a:r>
          </a:p>
          <a:p>
            <a:pPr lvl="1"/>
            <a:r>
              <a:rPr lang="en-US">
                <a:latin typeface="Aptos" panose="020B0004020202020204" pitchFamily="34" charset="0"/>
              </a:rPr>
              <a:t>Makeup brush</a:t>
            </a:r>
          </a:p>
          <a:p>
            <a:endParaRPr lang="en-US"/>
          </a:p>
        </p:txBody>
      </p:sp>
      <p:pic>
        <p:nvPicPr>
          <p:cNvPr id="5" name="Picture 2" descr="A small white bottle with black cap and black lattering labeled &quot;Liquid Latex&quot; stands upright, against a gray background with soft edges, with additional red text on the label that is too small to read. A small light-brown paintbrush lies in the foreground in front of the bottle.">
            <a:extLst>
              <a:ext uri="{FF2B5EF4-FFF2-40B4-BE49-F238E27FC236}">
                <a16:creationId xmlns:a16="http://schemas.microsoft.com/office/drawing/2014/main" id="{2F9564E4-3FCB-BE02-A30B-E9E3DE08AB7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790412" y="2809083"/>
            <a:ext cx="1577039" cy="10525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3" descr="A black container holding red grease paint sits against a gray background with soft edges. Two white cotton swabs (Q-tips) are placed in the foreground in front of the container. ">
            <a:extLst>
              <a:ext uri="{FF2B5EF4-FFF2-40B4-BE49-F238E27FC236}">
                <a16:creationId xmlns:a16="http://schemas.microsoft.com/office/drawing/2014/main" id="{E524AE5C-C988-27AE-2B5C-264AA952924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824049" y="3828939"/>
            <a:ext cx="1553028" cy="12116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9" name="Picture 4" descr="A white Johnson &amp; Johnson baby powder container is shown against a gray background with soft edges. A large light-brown paint brush lies in the foreground in front of the container. ">
            <a:extLst>
              <a:ext uri="{FF2B5EF4-FFF2-40B4-BE49-F238E27FC236}">
                <a16:creationId xmlns:a16="http://schemas.microsoft.com/office/drawing/2014/main" id="{F437669B-EC1F-C913-BDBC-F728532A853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631735" y="1825625"/>
            <a:ext cx="1837503" cy="12263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592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F483-6E23-18F7-99E9-50B66CC006E5}"/>
              </a:ext>
            </a:extLst>
          </p:cNvPr>
          <p:cNvSpPr>
            <a:spLocks noGrp="1"/>
          </p:cNvSpPr>
          <p:nvPr>
            <p:ph type="title"/>
          </p:nvPr>
        </p:nvSpPr>
        <p:spPr/>
        <p:txBody>
          <a:bodyPr>
            <a:normAutofit/>
          </a:bodyPr>
          <a:lstStyle/>
          <a:p>
            <a:r>
              <a:rPr b="1">
                <a:latin typeface="Aptos"/>
              </a:rPr>
              <a:t>Middle East Respiratory Syndrome (MERS) – Adult</a:t>
            </a:r>
          </a:p>
        </p:txBody>
      </p:sp>
      <p:sp>
        <p:nvSpPr>
          <p:cNvPr id="3" name="Content Placeholder 2">
            <a:extLst>
              <a:ext uri="{FF2B5EF4-FFF2-40B4-BE49-F238E27FC236}">
                <a16:creationId xmlns:a16="http://schemas.microsoft.com/office/drawing/2014/main" id="{5E1B0057-A01F-6422-E346-1C92B4CB5E5E}"/>
              </a:ext>
            </a:extLst>
          </p:cNvPr>
          <p:cNvSpPr>
            <a:spLocks noGrp="1"/>
          </p:cNvSpPr>
          <p:nvPr>
            <p:ph idx="1"/>
          </p:nvPr>
        </p:nvSpPr>
        <p:spPr/>
        <p:txBody>
          <a:bodyPr>
            <a:normAutofit fontScale="92500"/>
          </a:bodyPr>
          <a:lstStyle/>
          <a:p>
            <a:pPr lvl="0"/>
            <a:r>
              <a:rPr lang="en-US" dirty="0">
                <a:latin typeface="Aptos" panose="020B0004020202020204" pitchFamily="34" charset="0"/>
              </a:rPr>
              <a:t>A patient presents at the facility complaining of malaise, fever and flu-like symptoms. The patient indicates they started feeling ill about 4–5 days ago but started to feel worse in the past 12–24 hours and have now developed a cough and some shortness of breath. </a:t>
            </a:r>
          </a:p>
          <a:p>
            <a:pPr lvl="1"/>
            <a:r>
              <a:rPr lang="en-US" i="1" dirty="0">
                <a:latin typeface="Aptos" panose="020B0004020202020204" pitchFamily="34" charset="0"/>
              </a:rPr>
              <a:t>The patient indicates that they recently spent roughly 2 weeks in Riyadh, Saudi Arabia doing Life Safety consulting work through the Ministry of Health for some newly designed hospitals. During that trip they spent time visiting hospitals. The patient returned 4 days ago and other than some gastrointestinal issues (likely due to food) the patient indicates they had no illness while in Riyadh. The patient has since stayed at home in their apartment; however, they came to the hospital after they started experiencing worsening cough, experiencing shortness of breath and over-the-counter medications stopped alleviating symptoms.</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3965384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442E-C99D-135E-3DE6-71A978CFD5F7}"/>
              </a:ext>
            </a:extLst>
          </p:cNvPr>
          <p:cNvSpPr>
            <a:spLocks noGrp="1"/>
          </p:cNvSpPr>
          <p:nvPr>
            <p:ph type="title"/>
          </p:nvPr>
        </p:nvSpPr>
        <p:spPr/>
        <p:txBody>
          <a:bodyPr/>
          <a:lstStyle/>
          <a:p>
            <a:r>
              <a:rPr b="1" dirty="0">
                <a:latin typeface="Aptos"/>
              </a:rPr>
              <a:t>Middle East Respiratory Syndrome (MERS) – Pediatric</a:t>
            </a:r>
          </a:p>
        </p:txBody>
      </p:sp>
      <p:sp>
        <p:nvSpPr>
          <p:cNvPr id="3" name="Content Placeholder 2">
            <a:extLst>
              <a:ext uri="{FF2B5EF4-FFF2-40B4-BE49-F238E27FC236}">
                <a16:creationId xmlns:a16="http://schemas.microsoft.com/office/drawing/2014/main" id="{3AB4503E-97B8-C58B-DACB-7E1B34D5A70C}"/>
              </a:ext>
            </a:extLst>
          </p:cNvPr>
          <p:cNvSpPr>
            <a:spLocks noGrp="1"/>
          </p:cNvSpPr>
          <p:nvPr>
            <p:ph idx="1"/>
          </p:nvPr>
        </p:nvSpPr>
        <p:spPr/>
        <p:txBody>
          <a:bodyPr>
            <a:normAutofit fontScale="85000" lnSpcReduction="20000"/>
          </a:bodyPr>
          <a:lstStyle/>
          <a:p>
            <a:pPr lvl="0"/>
            <a:r>
              <a:rPr lang="en-US" dirty="0">
                <a:latin typeface="Aptos" panose="020B0004020202020204" pitchFamily="34" charset="0"/>
              </a:rPr>
              <a:t>A patient presents at the emergency department complaining of malaise, fever, and flu-like symptoms. The patient indicates they started feeling ill about 4–5 days ago but started to feel worse in the past 12–24 hours and have now developed a cough and some shortness of breath. </a:t>
            </a:r>
          </a:p>
          <a:p>
            <a:pPr lvl="1"/>
            <a:r>
              <a:rPr lang="en-US" i="1" dirty="0">
                <a:latin typeface="Aptos" panose="020B0004020202020204" pitchFamily="34" charset="0"/>
              </a:rPr>
              <a:t>The pediatric patient presents to an emergency department with an adult parent or caregiver. The patient or caregiver informs emergency department staff they recently spent 2 weeks in Riyadh, Saudi Arabia with their parent where they were working as a consultant for a surgical equipment manufacturer. The patient returned to the United States traveling through J.F.K. airport and started to feel unwell. The patient has been staying home, however the symptoms began to worsen, the patient is experiencing a worsening cough, experiencing shortness of breath and over-the-counter medications stopped alleviating symptoms.</a:t>
            </a:r>
            <a:r>
              <a:rPr lang="en-US" dirty="0">
                <a:latin typeface="Aptos" panose="020B0004020202020204" pitchFamily="34" charset="0"/>
              </a:rPr>
              <a:t> </a:t>
            </a:r>
          </a:p>
          <a:p>
            <a:r>
              <a:rPr lang="en-US" i="1" dirty="0">
                <a:latin typeface="Aptos" panose="020B0004020202020204" pitchFamily="34" charset="0"/>
              </a:rPr>
              <a:t>*If an individual is unable to act as a parent, the patient can state that their parent had to stay in Riyadh for work and the patient returned home to return to school. </a:t>
            </a:r>
            <a:r>
              <a:rPr lang="en-US" dirty="0">
                <a:latin typeface="Aptos" panose="020B0004020202020204" pitchFamily="34" charset="0"/>
              </a:rPr>
              <a:t> </a:t>
            </a:r>
          </a:p>
          <a:p>
            <a:endParaRPr lang="en-US" dirty="0"/>
          </a:p>
        </p:txBody>
      </p:sp>
    </p:spTree>
    <p:extLst>
      <p:ext uri="{BB962C8B-B14F-4D97-AF65-F5344CB8AC3E}">
        <p14:creationId xmlns:p14="http://schemas.microsoft.com/office/powerpoint/2010/main" val="3551289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AEAE2-050B-165C-33DE-A5585139E096}"/>
              </a:ext>
            </a:extLst>
          </p:cNvPr>
          <p:cNvSpPr>
            <a:spLocks noGrp="1"/>
          </p:cNvSpPr>
          <p:nvPr>
            <p:ph type="title"/>
          </p:nvPr>
        </p:nvSpPr>
        <p:spPr/>
        <p:txBody>
          <a:bodyPr/>
          <a:lstStyle/>
          <a:p>
            <a:r>
              <a:rPr b="1" dirty="0">
                <a:latin typeface="Aptos"/>
              </a:rPr>
              <a:t>Lassa Fever</a:t>
            </a:r>
            <a:r>
              <a:rPr lang="en-US" b="1" dirty="0">
                <a:latin typeface="Aptos"/>
              </a:rPr>
              <a:t> – Adult</a:t>
            </a:r>
            <a:br>
              <a:rPr lang="en-US" b="1" dirty="0">
                <a:latin typeface="Aptos"/>
              </a:rPr>
            </a:br>
            <a:endParaRPr lang="en-US" dirty="0"/>
          </a:p>
        </p:txBody>
      </p:sp>
      <p:sp>
        <p:nvSpPr>
          <p:cNvPr id="3" name="Content Placeholder 2">
            <a:extLst>
              <a:ext uri="{FF2B5EF4-FFF2-40B4-BE49-F238E27FC236}">
                <a16:creationId xmlns:a16="http://schemas.microsoft.com/office/drawing/2014/main" id="{2B0D13FE-436C-1DC7-A3BA-D0C092AE3C8B}"/>
              </a:ext>
            </a:extLst>
          </p:cNvPr>
          <p:cNvSpPr>
            <a:spLocks noGrp="1"/>
          </p:cNvSpPr>
          <p:nvPr>
            <p:ph idx="1"/>
          </p:nvPr>
        </p:nvSpPr>
        <p:spPr/>
        <p:txBody>
          <a:bodyPr>
            <a:normAutofit lnSpcReduction="10000"/>
          </a:bodyPr>
          <a:lstStyle/>
          <a:p>
            <a:pPr lvl="0"/>
            <a:r>
              <a:rPr lang="en-US" dirty="0">
                <a:latin typeface="Aptos" panose="020B0004020202020204" pitchFamily="34" charset="0"/>
              </a:rPr>
              <a:t>A patient presents to the emergency department. The patient indicates that they have had a headache and fever of 103°F (managed by Tylenol currently), general weakness and malaise over the past few days and today they have begun to experience a headache, dry cough, sore throat, nausea and chest pain. </a:t>
            </a:r>
          </a:p>
          <a:p>
            <a:pPr lvl="1"/>
            <a:r>
              <a:rPr lang="en-US" i="1" dirty="0">
                <a:latin typeface="Aptos" panose="020B0004020202020204" pitchFamily="34" charset="0"/>
              </a:rPr>
              <a:t>The patient indicates that they have just returned from Nigeria 5 days ago after conducting missionary work in various parts of Nigeria over the past month, including rural areas staying in basic accommodations. If prompted, they did notice rodents in and around one of the rural accommodations they stayed in. </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5960575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24AAB-9ED5-D104-B023-DA6553CB91F2}"/>
              </a:ext>
            </a:extLst>
          </p:cNvPr>
          <p:cNvSpPr>
            <a:spLocks noGrp="1"/>
          </p:cNvSpPr>
          <p:nvPr>
            <p:ph type="title"/>
          </p:nvPr>
        </p:nvSpPr>
        <p:spPr/>
        <p:txBody>
          <a:bodyPr/>
          <a:lstStyle/>
          <a:p>
            <a:r>
              <a:rPr b="1" dirty="0">
                <a:latin typeface="Aptos"/>
              </a:rPr>
              <a:t>Questions?</a:t>
            </a:r>
            <a:br>
              <a:rPr lang="en-US" b="1" dirty="0">
                <a:latin typeface="Aptos"/>
              </a:rPr>
            </a:br>
            <a:endParaRPr lang="en-US" dirty="0"/>
          </a:p>
        </p:txBody>
      </p:sp>
      <p:sp>
        <p:nvSpPr>
          <p:cNvPr id="3" name="Content Placeholder 2">
            <a:extLst>
              <a:ext uri="{FF2B5EF4-FFF2-40B4-BE49-F238E27FC236}">
                <a16:creationId xmlns:a16="http://schemas.microsoft.com/office/drawing/2014/main" id="{AB6AF46E-387A-FC10-E7EA-7F8AAB0C3D01}"/>
              </a:ext>
            </a:extLst>
          </p:cNvPr>
          <p:cNvSpPr>
            <a:spLocks noGrp="1"/>
          </p:cNvSpPr>
          <p:nvPr>
            <p:ph idx="1"/>
          </p:nvPr>
        </p:nvSpPr>
        <p:spPr/>
        <p:txBody>
          <a:bodyPr vert="horz" lIns="91440" tIns="45720" rIns="91440" bIns="45720" rtlCol="0" anchor="t">
            <a:normAutofit/>
          </a:bodyPr>
          <a:lstStyle/>
          <a:p>
            <a:pPr marL="0" indent="0">
              <a:buNone/>
            </a:pPr>
            <a:r>
              <a:rPr dirty="0">
                <a:latin typeface="Aptos"/>
              </a:rPr>
              <a:t>Questions or concerns regarding this toolkit should be shared with the following point</a:t>
            </a:r>
            <a:r>
              <a:rPr lang="en-US" dirty="0">
                <a:latin typeface="Aptos"/>
              </a:rPr>
              <a:t>s</a:t>
            </a:r>
            <a:r>
              <a:rPr dirty="0">
                <a:latin typeface="Aptos"/>
              </a:rPr>
              <a:t> of contact:</a:t>
            </a:r>
          </a:p>
          <a:p>
            <a:pPr marL="0" indent="0">
              <a:buNone/>
            </a:pPr>
            <a:endParaRPr lang="en-US" dirty="0">
              <a:latin typeface="Aptos" panose="020B0004020202020204" pitchFamily="34" charset="0"/>
            </a:endParaRPr>
          </a:p>
          <a:p>
            <a:pPr marL="0" indent="0" algn="ctr">
              <a:buNone/>
            </a:pPr>
            <a:r>
              <a:rPr lang="en-US" dirty="0">
                <a:latin typeface="Aptos"/>
                <a:hlinkClick r:id="rId2"/>
              </a:rPr>
              <a:t>rxinfo@health.nyc.gov</a:t>
            </a:r>
            <a:endParaRPr lang="en-US" dirty="0">
              <a:latin typeface="Aptos"/>
            </a:endParaRPr>
          </a:p>
          <a:p>
            <a:pPr marL="0" indent="0" algn="ctr">
              <a:buNone/>
            </a:pPr>
            <a:endParaRPr dirty="0">
              <a:latin typeface="Aptos"/>
            </a:endParaRPr>
          </a:p>
          <a:p>
            <a:endParaRPr lang="en-US" dirty="0"/>
          </a:p>
        </p:txBody>
      </p:sp>
    </p:spTree>
    <p:extLst>
      <p:ext uri="{BB962C8B-B14F-4D97-AF65-F5344CB8AC3E}">
        <p14:creationId xmlns:p14="http://schemas.microsoft.com/office/powerpoint/2010/main" val="28418252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E1B48C6B8958145A36AD61394653F8B" ma:contentTypeVersion="15" ma:contentTypeDescription="Create a new document." ma:contentTypeScope="" ma:versionID="1e41c65a51abc8068535f748a34e57dc">
  <xsd:schema xmlns:xsd="http://www.w3.org/2001/XMLSchema" xmlns:xs="http://www.w3.org/2001/XMLSchema" xmlns:p="http://schemas.microsoft.com/office/2006/metadata/properties" xmlns:ns2="f4727c69-56bb-49f2-8126-90440e23b22f" xmlns:ns3="f5e33ce5-5465-41c4-89a8-612267a07085" targetNamespace="http://schemas.microsoft.com/office/2006/metadata/properties" ma:root="true" ma:fieldsID="75cab047e0386cc6c4d53979f0281a00" ns2:_="" ns3:_="">
    <xsd:import namespace="f4727c69-56bb-49f2-8126-90440e23b22f"/>
    <xsd:import namespace="f5e33ce5-5465-41c4-89a8-612267a0708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727c69-56bb-49f2-8126-90440e23b2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dcf1511-0aa8-4c72-be8c-c7f622dcfabb"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e33ce5-5465-41c4-89a8-612267a0708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4727c69-56bb-49f2-8126-90440e23b2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334D961-7EB7-4A9C-87DE-4038C58F312C}">
  <ds:schemaRefs>
    <ds:schemaRef ds:uri="http://schemas.microsoft.com/sharepoint/v3/contenttype/forms"/>
  </ds:schemaRefs>
</ds:datastoreItem>
</file>

<file path=customXml/itemProps2.xml><?xml version="1.0" encoding="utf-8"?>
<ds:datastoreItem xmlns:ds="http://schemas.openxmlformats.org/officeDocument/2006/customXml" ds:itemID="{C6346E3E-80D5-40C3-9888-0D6C80B8F984}">
  <ds:schemaRefs>
    <ds:schemaRef ds:uri="f4727c69-56bb-49f2-8126-90440e23b22f"/>
    <ds:schemaRef ds:uri="f5e33ce5-5465-41c4-89a8-612267a070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C3C68BB-E242-417B-9D1C-6CF9D0AC7707}">
  <ds:schemaRefs>
    <ds:schemaRef ds:uri="24fd90d7-69a1-4c76-a270-10950cff3eed"/>
    <ds:schemaRef ds:uri="b4854fab-08df-486e-838e-9e236b4ee7f3"/>
    <ds:schemaRef ds:uri="d3896a90-1f9e-449d-9592-12bbe1614c59"/>
    <ds:schemaRef ds:uri="f4727c69-56bb-49f2-8126-90440e23b22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2904</TotalTime>
  <Words>3493</Words>
  <Application>Microsoft Office PowerPoint</Application>
  <PresentationFormat>Widescreen</PresentationFormat>
  <Paragraphs>214</Paragraphs>
  <Slides>39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vt:lpstr>
      <vt:lpstr>Arial</vt:lpstr>
      <vt:lpstr>Calibri</vt:lpstr>
      <vt:lpstr>Calibri Light</vt:lpstr>
      <vt:lpstr>Office Theme</vt:lpstr>
      <vt:lpstr>NYC Health Department Mystery Patient Drill</vt:lpstr>
      <vt:lpstr>Training Overview </vt:lpstr>
      <vt:lpstr>Exercise Overview </vt:lpstr>
      <vt:lpstr>Objective 1 </vt:lpstr>
      <vt:lpstr>Objective 2 </vt:lpstr>
      <vt:lpstr>Objective 3 </vt:lpstr>
      <vt:lpstr>Objective 4 </vt:lpstr>
      <vt:lpstr>Objective 5 </vt:lpstr>
      <vt:lpstr>Objective 6 (Optional) </vt:lpstr>
      <vt:lpstr>Roles – Mystery Patient Actor </vt:lpstr>
      <vt:lpstr>Roles – Controller/Evaluator </vt:lpstr>
      <vt:lpstr>Roles – Trusted Agents </vt:lpstr>
      <vt:lpstr>Roles – Players </vt:lpstr>
      <vt:lpstr>Considerations </vt:lpstr>
      <vt:lpstr>Considerations Continued </vt:lpstr>
      <vt:lpstr>Assumptions </vt:lpstr>
      <vt:lpstr>Artificialities  </vt:lpstr>
      <vt:lpstr>Scenarios </vt:lpstr>
      <vt:lpstr>Drill Planning </vt:lpstr>
      <vt:lpstr>Drill Planning Continued </vt:lpstr>
      <vt:lpstr>Logistics </vt:lpstr>
      <vt:lpstr>Logistics Continued </vt:lpstr>
      <vt:lpstr>Starting the Exercise </vt:lpstr>
      <vt:lpstr>End of Exercise (ENDEX) </vt:lpstr>
      <vt:lpstr>Controller Prompts </vt:lpstr>
      <vt:lpstr>Post-Drill Activities </vt:lpstr>
      <vt:lpstr>After-Action Report (AAR) </vt:lpstr>
      <vt:lpstr>Drill Scenarios</vt:lpstr>
      <vt:lpstr>Avian Influenza (H5N1) </vt:lpstr>
      <vt:lpstr>Simulating Conjunctivitis (Red Eye) </vt:lpstr>
      <vt:lpstr>Simulating Conjunctivitis: Materials and Steps</vt:lpstr>
      <vt:lpstr>Ebola Virus Disease (EVD) – Adult </vt:lpstr>
      <vt:lpstr>Ebola Virus Disease (EVD) – Pediatric </vt:lpstr>
      <vt:lpstr>Measles (with Moulage) – Adult and Pediatric</vt:lpstr>
      <vt:lpstr>Measles Moulage </vt:lpstr>
      <vt:lpstr>Middle East Respiratory Syndrome (MERS) – Adult</vt:lpstr>
      <vt:lpstr>Middle East Respiratory Syndrome (MERS) – Pediatric</vt:lpstr>
      <vt:lpstr>Lassa Fever – Adult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Gonzalez</dc:creator>
  <cp:lastModifiedBy>Alexander Levine</cp:lastModifiedBy>
  <cp:revision>50</cp:revision>
  <dcterms:created xsi:type="dcterms:W3CDTF">2022-10-28T16:25:28Z</dcterms:created>
  <dcterms:modified xsi:type="dcterms:W3CDTF">2026-09-28T18:46:17Z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0x0101007E1B48C6B8958145A36AD61394653F8B</vt:lpwstr>
  </property>
  <property fmtid="{D5CDD505-2E9C-101B-9397-08002B2CF9AE}" pid="3" name="MediaServiceImageTags">
    <vt:lpwstr/>
  </property>
  <property fmtid="{D5CDD505-2E9C-101B-9397-08002B2CF9AE}" pid="4" name="MSIP_Label_7b94a7b8-f06c-4dfe-bdcc-9b548fd58c31_Enabled">
    <vt:lpwstr>true</vt:lpwstr>
  </property>
  <property fmtid="{D5CDD505-2E9C-101B-9397-08002B2CF9AE}" pid="5" name="MSIP_Label_7b94a7b8-f06c-4dfe-bdcc-9b548fd58c31_SetDate">
    <vt:lpwstr>2026-08-26T02:12:41Z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ad6420c9-c705-4a20-9d0b-638a55b19af0</vt:lpwstr>
  </property>
  <property fmtid="{D5CDD505-2E9C-101B-9397-08002B2CF9AE}" pid="10" name="MSIP_Label_7b94a7b8-f06c-4dfe-bdcc-9b548fd58c31_ContentBits">
    <vt:lpwstr>0</vt:lpwstr>
  </property>
  <property fmtid="{D5CDD505-2E9C-101B-9397-08002B2CF9AE}" pid="11" name="MSIP_Label_7b94a7b8-f06c-4dfe-bdcc-9b548fd58c31_Tag">
    <vt:lpwstr>10, 0, 1, 1</vt:lpwstr>
  </property>
</Properties>
</file>