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3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01:14.810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00:58.600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01:14.810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01:10.806" v="1" actId="20577"/>
        <pc:sldMkLst>
          <pc:docMk/>
          <pc:sldMk cId="3870038629" sldId="29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/>
      <dgm:spPr/>
      <dgm:t>
        <a:bodyPr/>
        <a:lstStyle/>
        <a:p>
          <a:r>
            <a:rPr lang="en-US" dirty="0"/>
            <a:t>Supervisory license waiting list</a:t>
          </a: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en-US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en-US"/>
        </a:p>
      </dgm:t>
    </dgm:pt>
    <dgm:pt modelId="{46EBE75B-0775-40C6-BBCE-BF4C5CE73A77}">
      <dgm:prSet phldrT="[Text]"/>
      <dgm:spPr/>
      <dgm:t>
        <a:bodyPr/>
        <a:lstStyle/>
        <a:p>
          <a:r>
            <a:rPr lang="en-US"/>
            <a:t>Supervisory license</a:t>
          </a: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en-US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en-US"/>
        </a:p>
      </dgm:t>
    </dgm:pt>
    <dgm:pt modelId="{1DC3B12F-F5BC-48A7-8F42-7B8A2F067E8F}">
      <dgm:prSet phldrT="[Text]"/>
      <dgm:spPr/>
      <dgm:t>
        <a:bodyPr/>
        <a:lstStyle/>
        <a:p>
          <a:r>
            <a:rPr lang="en-US" dirty="0"/>
            <a:t>Full-term permit</a:t>
          </a: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en-US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en-US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8A7FDD-4114-4057-AC9B-F392985AEAE0}">
      <dgm:prSet phldrT="[Text]" custT="1"/>
      <dgm:spPr/>
      <dgm:t>
        <a:bodyPr/>
        <a:lstStyle/>
        <a:p>
          <a:r>
            <a:rPr lang="en-US" sz="3200" b="1" dirty="0"/>
            <a:t>Full-term permits          before July 2022</a:t>
          </a: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en-US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en-US"/>
        </a:p>
      </dgm:t>
    </dgm:pt>
    <dgm:pt modelId="{A96C15DE-637A-4011-B2E3-DD4E944A56C9}">
      <dgm:prSet phldrT="[Text]"/>
      <dgm:spPr/>
      <dgm:t>
        <a:bodyPr/>
        <a:lstStyle/>
        <a:p>
          <a:r>
            <a:rPr lang="en-US" dirty="0"/>
            <a:t>Permit types: citywide, borough-specific</a:t>
          </a: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en-US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en-US"/>
        </a:p>
      </dgm:t>
    </dgm:pt>
    <dgm:pt modelId="{C293EBB8-D33E-493E-86CF-A1502300010D}">
      <dgm:prSet phldrT="[Text]" custT="1"/>
      <dgm:spPr/>
      <dgm:t>
        <a:bodyPr/>
        <a:lstStyle/>
        <a:p>
          <a:r>
            <a:rPr lang="en-US" sz="1900" kern="1200" dirty="0"/>
            <a:t>Applicant must have an </a:t>
          </a:r>
          <a:r>
            <a:rPr lang="en-US" sz="1900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MFV</a:t>
          </a:r>
          <a:r>
            <a:rPr lang="en-US" sz="1900" kern="1200" dirty="0">
              <a:solidFill>
                <a:srgbClr val="FF0000"/>
              </a:solidFill>
            </a:rPr>
            <a:t> </a:t>
          </a:r>
          <a:r>
            <a:rPr lang="en-US" sz="1900" kern="1200" dirty="0"/>
            <a:t>license; there is a limited time to apply.</a:t>
          </a: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en-US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en-US"/>
        </a:p>
      </dgm:t>
    </dgm:pt>
    <dgm:pt modelId="{7BC5B9B1-D175-4AC9-A20E-66EC0CBE217D}">
      <dgm:prSet phldrT="[Text]" custT="1"/>
      <dgm:spPr/>
      <dgm:t>
        <a:bodyPr/>
        <a:lstStyle/>
        <a:p>
          <a:r>
            <a:rPr lang="en-US" sz="3200" b="1" dirty="0"/>
            <a:t>Supervisory license permits</a:t>
          </a: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en-US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en-US"/>
        </a:p>
      </dgm:t>
    </dgm:pt>
    <dgm:pt modelId="{04559AA6-F3B6-461F-AB62-EC1EA06FC9D3}">
      <dgm:prSet phldrT="[Text]"/>
      <dgm:spPr/>
      <dgm:t>
        <a:bodyPr/>
        <a:lstStyle/>
        <a:p>
          <a:r>
            <a:rPr lang="en-US" dirty="0"/>
            <a:t>Permit types: citywide, non-Manhattan</a:t>
          </a: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en-US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en-US"/>
        </a:p>
      </dgm:t>
    </dgm:pt>
    <dgm:pt modelId="{2E86439C-7242-4849-9D4B-7126B7C2262F}">
      <dgm:prSet phldrT="[Text]" custT="1"/>
      <dgm:spPr/>
      <dgm:t>
        <a:bodyPr/>
        <a:lstStyle/>
        <a:p>
          <a:r>
            <a:rPr lang="en-US" sz="2000" kern="1200" dirty="0"/>
            <a:t>Applicant must have a supervisory </a:t>
          </a:r>
          <a:r>
            <a:rPr lang="en-US" sz="2000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license; there </a:t>
          </a:r>
          <a:r>
            <a:rPr lang="en-US" sz="2000" kern="1200" dirty="0"/>
            <a:t>is </a:t>
          </a:r>
          <a:r>
            <a:rPr lang="en-US" sz="2000" u="sng" kern="1200" dirty="0"/>
            <a:t>no</a:t>
          </a:r>
          <a:r>
            <a:rPr lang="en-US" sz="2000" u="none" kern="1200" dirty="0"/>
            <a:t> time limit to apply.</a:t>
          </a:r>
          <a:endParaRPr lang="en-US" sz="2000" u="sng" kern="1200" dirty="0"/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en-US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en-US"/>
        </a:p>
      </dgm:t>
    </dgm:pt>
    <dgm:pt modelId="{8D67B78E-3F83-45AE-BE46-E49B279B3B99}">
      <dgm:prSet phldrT="[Text]" custT="1"/>
      <dgm:spPr/>
      <dgm:t>
        <a:bodyPr/>
        <a:lstStyle/>
        <a:p>
          <a:r>
            <a:rPr lang="en-US" sz="1900" kern="1200" dirty="0"/>
            <a:t>Requires that all workers must have </a:t>
          </a:r>
          <a:r>
            <a:rPr lang="en-US" sz="1900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an</a:t>
          </a:r>
          <a:r>
            <a:rPr lang="en-US" sz="1900" kern="1200" dirty="0"/>
            <a:t> MFV license.</a:t>
          </a: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en-US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en-US"/>
        </a:p>
      </dgm:t>
    </dgm:pt>
    <dgm:pt modelId="{658096C1-0E39-4A32-976E-ACF7E25CDB34}">
      <dgm:prSet phldrT="[Text]" custT="1"/>
      <dgm:spPr/>
      <dgm:t>
        <a:bodyPr/>
        <a:lstStyle/>
        <a:p>
          <a:r>
            <a:rPr lang="en-US" sz="1900" u="none" kern="1200" dirty="0"/>
            <a:t>Requires a supervisory license holder to </a:t>
          </a:r>
          <a:r>
            <a:rPr lang="en-US" sz="1900" u="none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operate; </a:t>
          </a:r>
          <a:r>
            <a:rPr lang="en-US" sz="1900" u="none" kern="1200" dirty="0"/>
            <a:t>other workers must have </a:t>
          </a:r>
          <a:r>
            <a:rPr lang="en-US" sz="1900" u="none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an</a:t>
          </a:r>
          <a:r>
            <a:rPr lang="en-US" sz="1900" u="none" kern="1200" dirty="0"/>
            <a:t> MFV license or supervisory license.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en-US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en-US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Supervisory license waiting list</a:t>
          </a: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Supervisory license</a:t>
          </a: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Full-term permit</a:t>
          </a: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Full-term permits          before July 2022</a:t>
          </a: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Permit types: citywide, borough-specific</a:t>
          </a: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Applicant must have an </a:t>
          </a:r>
          <a:r>
            <a:rPr lang="en-US" sz="1900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MFV</a:t>
          </a:r>
          <a:r>
            <a:rPr lang="en-US" sz="1900" kern="1200" dirty="0">
              <a:solidFill>
                <a:srgbClr val="FF0000"/>
              </a:solidFill>
            </a:rPr>
            <a:t> </a:t>
          </a:r>
          <a:r>
            <a:rPr lang="en-US" sz="1900" kern="1200" dirty="0"/>
            <a:t>license; there is a limited time to apply.</a:t>
          </a: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Requires that all workers must have </a:t>
          </a:r>
          <a:r>
            <a:rPr lang="en-US" sz="1900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an</a:t>
          </a:r>
          <a:r>
            <a:rPr lang="en-US" sz="1900" kern="1200" dirty="0"/>
            <a:t> MFV license.</a:t>
          </a: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Supervisory license permits</a:t>
          </a: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Permit types: citywide, non-Manhattan</a:t>
          </a: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Applicant must have a supervisory </a:t>
          </a:r>
          <a:r>
            <a:rPr lang="en-US" sz="2000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license; there </a:t>
          </a:r>
          <a:r>
            <a:rPr lang="en-US" sz="2000" kern="1200" dirty="0"/>
            <a:t>is </a:t>
          </a:r>
          <a:r>
            <a:rPr lang="en-US" sz="2000" u="sng" kern="1200" dirty="0"/>
            <a:t>no</a:t>
          </a:r>
          <a:r>
            <a:rPr lang="en-US" sz="2000" u="none" kern="1200" dirty="0"/>
            <a:t> time limit to apply.</a:t>
          </a:r>
          <a:endParaRPr lang="en-US" sz="2000" u="sng" kern="1200" dirty="0"/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u="none" kern="1200" dirty="0"/>
            <a:t>Requires a supervisory license holder to </a:t>
          </a:r>
          <a:r>
            <a:rPr lang="en-US" sz="1900" u="none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operate; </a:t>
          </a:r>
          <a:r>
            <a:rPr lang="en-US" sz="1900" u="none" kern="1200" dirty="0"/>
            <a:t>other workers must have </a:t>
          </a:r>
          <a:r>
            <a:rPr lang="en-US" sz="1900" u="none" kern="120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an</a:t>
          </a:r>
          <a:r>
            <a:rPr lang="en-US" sz="1900" u="none" kern="1200" dirty="0"/>
            <a:t> MFV license or supervisory license.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/>
          <a:lstStyle/>
          <a:p>
            <a:r>
              <a:rPr lang="en-US" dirty="0"/>
              <a:t>Supervisory Licenses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What Mobile Food Vendors Need to Know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Full-Term Supervisory License Permit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57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Once you receive your supervisory license, you will be able to apply for a full-term permit.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You will be mailed a supervisory license permit application. There is no deadline to submit the application.</a:t>
            </a:r>
          </a:p>
          <a:p>
            <a:r>
              <a:rPr lang="en-US" dirty="0">
                <a:latin typeface="Arial"/>
                <a:cs typeface="Arial"/>
              </a:rPr>
              <a:t>Your unit requires at least one supervisory license holder, and all vendors working must have either an MFV license or a supervisory license.</a:t>
            </a: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Arial"/>
                <a:cs typeface="Arial"/>
              </a:rPr>
              <a:t>You Have a Permit </a:t>
            </a:r>
            <a:r>
              <a:rPr lang="en-US" sz="4000" u="sng" dirty="0">
                <a:latin typeface="Arial"/>
                <a:cs typeface="Arial"/>
              </a:rPr>
              <a:t>and</a:t>
            </a:r>
            <a:r>
              <a:rPr lang="en-US" sz="4000" dirty="0">
                <a:latin typeface="Arial"/>
                <a:cs typeface="Arial"/>
              </a:rPr>
              <a:t> Received a Supervisory License Offer. Can You Have Both?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7" y="1883883"/>
            <a:ext cx="10817646" cy="405070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No.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Each</a:t>
            </a:r>
            <a:r>
              <a:rPr lang="en-US" dirty="0">
                <a:latin typeface="Arial"/>
                <a:cs typeface="Arial"/>
              </a:rPr>
              <a:t> vendor can only get one permit, except restricted area permits. 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If you apply for a supervisory license, you have 270 days after your supervisory license is issued or until your current permit expires, whichever is sooner, to turn in your current permit. 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You must decide if you will apply for the supervisory license or keep your current permit.</a:t>
            </a:r>
          </a:p>
          <a:p>
            <a:pPr lvl="1"/>
            <a:r>
              <a:rPr lang="en-US" dirty="0">
                <a:latin typeface="Arial"/>
                <a:cs typeface="Arial"/>
              </a:rPr>
              <a:t>Business factors to consider:</a:t>
            </a:r>
          </a:p>
          <a:p>
            <a:pPr lvl="2"/>
            <a:r>
              <a:rPr lang="en-US" dirty="0">
                <a:latin typeface="Arial"/>
                <a:cs typeface="Arial"/>
              </a:rPr>
              <a:t>Where do you plan to vend?</a:t>
            </a:r>
          </a:p>
          <a:p>
            <a:pPr lvl="2"/>
            <a:r>
              <a:rPr lang="en-US" dirty="0">
                <a:latin typeface="Arial"/>
                <a:cs typeface="Arial"/>
              </a:rPr>
              <a:t>What type of food will you sell?</a:t>
            </a:r>
          </a:p>
          <a:p>
            <a:pPr lvl="2"/>
            <a:r>
              <a:rPr lang="en-US" dirty="0">
                <a:latin typeface="Arial"/>
                <a:cs typeface="Arial"/>
              </a:rPr>
              <a:t>What times of year do you plan to operate?</a:t>
            </a:r>
          </a:p>
          <a:p>
            <a:pPr lvl="2"/>
            <a:r>
              <a:rPr lang="en-US" dirty="0">
                <a:latin typeface="Arial"/>
                <a:cs typeface="Arial"/>
              </a:rPr>
              <a:t>Do you plan to be the primary person working on the unit?</a:t>
            </a: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If You Do Not Get a Supervisory License?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You keep your MFV license and can work on any permitted MFV unit (including a supervisory license-permitted unit, if a supervisory license holder is present).</a:t>
            </a:r>
          </a:p>
          <a:p>
            <a:r>
              <a:rPr lang="en-US" dirty="0">
                <a:latin typeface="Arial"/>
                <a:cs typeface="Arial"/>
              </a:rPr>
              <a:t>Your offer letter includes a date by which you must apply.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If you miss the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deadline, you will be removed from the supervisory license waiting list.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You keep your current permit, if you have one.</a:t>
            </a:r>
          </a:p>
          <a:p>
            <a:r>
              <a:rPr lang="en-US" dirty="0">
                <a:latin typeface="Arial"/>
                <a:cs typeface="Arial"/>
              </a:rPr>
              <a:t>You remain on other permit waiting lists, if applicable.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Full-Term Permits Will Require a Supervisory License in 2031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citywide or borough-specific permits issued before July 1, 2022, the permit holder’s MFV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license will convert to a supervisory license on July 1, 2031. These units will require a supervisory license holder be present while vending. </a:t>
            </a:r>
          </a:p>
          <a:p>
            <a:r>
              <a:rPr lang="en-US" dirty="0">
                <a:latin typeface="Arial"/>
                <a:cs typeface="Arial"/>
              </a:rPr>
              <a:t>Local Laws 54 and 59 of 2026 moved this date forward by one year from Local Law 18 of 2021.</a:t>
            </a:r>
            <a:endParaRPr lang="en-US" dirty="0"/>
          </a:p>
          <a:p>
            <a:r>
              <a:rPr lang="en-US" dirty="0"/>
              <a:t>The Health Department will issue rules on this requirement at a later date. </a:t>
            </a: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Keep Your Contact </a:t>
            </a:r>
            <a:br>
              <a:rPr lang="en-US" dirty="0"/>
            </a:br>
            <a:r>
              <a:rPr lang="en-US" dirty="0"/>
              <a:t>Information Up to 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0891091" cy="4351338"/>
          </a:xfrm>
        </p:spPr>
        <p:txBody>
          <a:bodyPr/>
          <a:lstStyle/>
          <a:p>
            <a:r>
              <a:rPr lang="en-US" dirty="0"/>
              <a:t>All supervisory license and permit information will be sent to the mailing address on record. </a:t>
            </a:r>
          </a:p>
          <a:p>
            <a:r>
              <a:rPr lang="en-US" dirty="0"/>
              <a:t>You can update your mailing address by:</a:t>
            </a:r>
          </a:p>
          <a:p>
            <a:pPr lvl="1"/>
            <a:r>
              <a:rPr lang="en-US" dirty="0"/>
              <a:t>Sending an email that includes your license or permit number to </a:t>
            </a:r>
            <a:r>
              <a:rPr lang="en-US" dirty="0">
                <a:hlinkClick r:id="rId2"/>
              </a:rPr>
              <a:t>DOHMHdocs@dcwp.nyc.gov</a:t>
            </a:r>
            <a:r>
              <a:rPr lang="en-US" dirty="0"/>
              <a:t>, or </a:t>
            </a:r>
          </a:p>
          <a:p>
            <a:pPr lvl="1"/>
            <a:r>
              <a:rPr lang="en-US" dirty="0"/>
              <a:t>Making an appointment to visit the Citywide Licensing Center in Manhattan</a:t>
            </a:r>
          </a:p>
          <a:p>
            <a:pPr lvl="2"/>
            <a:r>
              <a:rPr lang="en-US" dirty="0"/>
              <a:t>To make an appointment:</a:t>
            </a:r>
          </a:p>
          <a:p>
            <a:pPr lvl="3"/>
            <a:r>
              <a:rPr lang="en-US" dirty="0"/>
              <a:t>Call 212-435-0441, or</a:t>
            </a:r>
          </a:p>
          <a:p>
            <a:pPr lvl="3"/>
            <a:r>
              <a:rPr lang="en-US" dirty="0"/>
              <a:t>Email </a:t>
            </a:r>
            <a:r>
              <a:rPr lang="en-US" dirty="0">
                <a:hlinkClick r:id="rId3"/>
              </a:rPr>
              <a:t>licensingappointments@dcwp.nyc.gov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>
                <a:hlinkClick r:id="rId2" action="ppaction://hlinkfile"/>
              </a:rPr>
              <a:t>nyc.gov/health/mobilefood</a:t>
            </a:r>
            <a:r>
              <a:rPr lang="en-US" b="1" dirty="0"/>
              <a:t> </a:t>
            </a:r>
            <a:r>
              <a:rPr lang="en-US" dirty="0"/>
              <a:t>for information about supervisory licenses and permit information, including forms and fact sheets. You can also call </a:t>
            </a:r>
            <a:r>
              <a:rPr lang="en-US" b="1" dirty="0"/>
              <a:t>311</a:t>
            </a:r>
            <a:r>
              <a:rPr lang="en-US" dirty="0"/>
              <a:t> for support and ask for </a:t>
            </a:r>
            <a:r>
              <a:rPr lang="en-US" b="1" dirty="0"/>
              <a:t>mobile food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Reviewing the new process of getting a full-term permit.</a:t>
            </a:r>
          </a:p>
          <a:p>
            <a:r>
              <a:rPr lang="en-US" dirty="0">
                <a:latin typeface="Arial"/>
                <a:cs typeface="Arial"/>
              </a:rPr>
              <a:t>What is a supervisory license and how is it different from a mobile food vending license?</a:t>
            </a:r>
          </a:p>
          <a:p>
            <a:r>
              <a:rPr lang="en-US" dirty="0">
                <a:latin typeface="Arial"/>
                <a:cs typeface="Arial"/>
              </a:rPr>
              <a:t>What is a supervisory license permit and how is it different from a full-term permit?</a:t>
            </a:r>
          </a:p>
          <a:p>
            <a:r>
              <a:rPr lang="en-US" dirty="0">
                <a:latin typeface="Arial"/>
                <a:cs typeface="Arial"/>
              </a:rPr>
              <a:t>What if you have a permit and receive a supervisory license offer?</a:t>
            </a:r>
            <a:endParaRPr lang="en-US" dirty="0">
              <a:highlight>
                <a:srgbClr val="FFFF00"/>
              </a:highlight>
            </a:endParaRPr>
          </a:p>
          <a:p>
            <a:endParaRPr lang="en-US" dirty="0">
              <a:highlight>
                <a:srgbClr val="FFFF00"/>
              </a:highlight>
            </a:endParaRPr>
          </a:p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r>
              <a:rPr lang="en-US" sz="3600" dirty="0"/>
              <a:t>11,000 Additional Permits During 2026 to 2031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54" y="859972"/>
            <a:ext cx="11275290" cy="46153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A 2021 local law changed how vendors can get a year-round permit by </a:t>
            </a:r>
            <a:r>
              <a:rPr lang="en-US" dirty="0"/>
              <a:t>creating  a new type of license called a supervisory license, which is limited in number. </a:t>
            </a:r>
          </a:p>
          <a:p>
            <a:pPr lvl="1"/>
            <a:r>
              <a:rPr lang="en-US" dirty="0"/>
              <a:t>A supervisory license allows a vendor to apply for one year-round (full-term) permit. The Health Department has waiting lists to get a supervisory license.</a:t>
            </a:r>
          </a:p>
          <a:p>
            <a:pPr lvl="1"/>
            <a:r>
              <a:rPr lang="en-US" dirty="0"/>
              <a:t>Supervisory license-permitted units must have a supervisory license holder while operating.</a:t>
            </a:r>
          </a:p>
          <a:p>
            <a:pPr lvl="1"/>
            <a:r>
              <a:rPr lang="en-US" dirty="0"/>
              <a:t>These changes do not apply to green cart, temporary (seasonal), or restricted area permits.</a:t>
            </a:r>
          </a:p>
          <a:p>
            <a:pPr marL="0" indent="0">
              <a:buNone/>
            </a:pPr>
            <a:r>
              <a:rPr lang="en-US" b="1" dirty="0">
                <a:latin typeface="Arial"/>
                <a:cs typeface="Arial"/>
              </a:rPr>
              <a:t>Local Laws 54 and 59 of 2026 increase the number of permits. 2,200 supervisory license applications will be issued each year from July 2026 to June 2031.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8538748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2579227" y="4908051"/>
            <a:ext cx="6853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New process to get a year-round mobile food vending permit</a:t>
            </a: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013"/>
            <a:ext cx="10515600" cy="1325563"/>
          </a:xfrm>
        </p:spPr>
        <p:txBody>
          <a:bodyPr/>
          <a:lstStyle/>
          <a:p>
            <a:r>
              <a:rPr lang="en-US" dirty="0"/>
              <a:t>What Is a Supervisory License (SL)?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519576"/>
            <a:ext cx="8558074" cy="459881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600" dirty="0"/>
              <a:t>Two types: </a:t>
            </a:r>
          </a:p>
          <a:p>
            <a:pPr lvl="1">
              <a:lnSpc>
                <a:spcPct val="110000"/>
              </a:lnSpc>
            </a:pPr>
            <a:r>
              <a:rPr lang="en-US" sz="2600" dirty="0">
                <a:latin typeface="Arial"/>
                <a:cs typeface="Arial"/>
              </a:rPr>
              <a:t>A citywide license.</a:t>
            </a:r>
            <a:endParaRPr lang="en-US" sz="2600" dirty="0"/>
          </a:p>
          <a:p>
            <a:pPr lvl="1">
              <a:lnSpc>
                <a:spcPct val="110000"/>
              </a:lnSpc>
            </a:pPr>
            <a:r>
              <a:rPr lang="en-US" sz="2600" dirty="0"/>
              <a:t>A license for all New York City (NYC) boroughs except Manhattan (non-Manhattan).</a:t>
            </a:r>
          </a:p>
          <a:p>
            <a:pPr>
              <a:lnSpc>
                <a:spcPct val="110000"/>
              </a:lnSpc>
            </a:pPr>
            <a:r>
              <a:rPr lang="en-US" sz="2600" dirty="0">
                <a:latin typeface="Arial"/>
                <a:cs typeface="Arial"/>
              </a:rPr>
              <a:t>A supervisory license allows you to: </a:t>
            </a:r>
          </a:p>
          <a:p>
            <a:pPr lvl="1">
              <a:lnSpc>
                <a:spcPct val="110000"/>
              </a:lnSpc>
            </a:pPr>
            <a:r>
              <a:rPr lang="en-US" sz="2600" dirty="0">
                <a:latin typeface="Arial"/>
                <a:cs typeface="Arial"/>
              </a:rPr>
              <a:t>Vend on the same units as an MFV license holder.</a:t>
            </a:r>
          </a:p>
          <a:p>
            <a:pPr lvl="1">
              <a:lnSpc>
                <a:spcPct val="110000"/>
              </a:lnSpc>
            </a:pPr>
            <a:r>
              <a:rPr lang="en-US" sz="2600" dirty="0">
                <a:latin typeface="Arial"/>
                <a:cs typeface="Arial"/>
              </a:rPr>
              <a:t>Work as the designated SL vendor on an SL-permitted unit in the area you have a license for.</a:t>
            </a:r>
          </a:p>
          <a:p>
            <a:pPr lvl="1">
              <a:lnSpc>
                <a:spcPct val="110000"/>
              </a:lnSpc>
            </a:pPr>
            <a:r>
              <a:rPr lang="en-US" sz="2600" dirty="0">
                <a:latin typeface="Arial"/>
                <a:cs typeface="Arial"/>
              </a:rPr>
              <a:t>Apply for one full-term permit for the area indicated on your license.</a:t>
            </a:r>
          </a:p>
          <a:p>
            <a:pPr>
              <a:lnSpc>
                <a:spcPct val="110000"/>
              </a:lnSpc>
            </a:pPr>
            <a:r>
              <a:rPr lang="en-US" sz="2600" dirty="0">
                <a:latin typeface="Arial"/>
                <a:cs typeface="Arial"/>
              </a:rPr>
              <a:t>There are three waiting lists: one for citywide, one for non-Manhattan, and one for people with disabilities and U.S. veterans.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r>
              <a:rPr lang="en-US" sz="3200" dirty="0"/>
              <a:t>Where Can You Work as a Supervisory License Holder?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664263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If you have a citywide supervisory license, you can work as the supervisory license holder on any supervisory license-permitted unit. 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If you have a non-Manhattan supervisory license, you can work as the supervisory license holder on any supervisory license-permitted unit outside of Manhattan.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Arial"/>
                <a:cs typeface="Arial"/>
              </a:rPr>
              <a:t>If you work as the designated supervisory license holder outside of the geographical restrictions of your license, you can receive a violation that carries a penalty of $1,000.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r>
              <a:rPr lang="en-US" sz="4000" dirty="0"/>
              <a:t>Supervisory License: How Is It Different?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222872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/>
                <a:t>MFV License</a:t>
              </a: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/>
                <a:t>No limit. Anyone can apply for this license.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842028"/>
              <a:ext cx="4050149" cy="734876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/>
                <a:t>Required for restricted area, green cart, temporary, and </a:t>
              </a:r>
              <a:r>
                <a:rPr lang="en-US" sz="1600" b="0" kern="1200" dirty="0">
                  <a:solidFill>
                    <a:schemeClr val="tx1"/>
                  </a:solidFill>
                </a:rPr>
                <a:t>full-term permits issued </a:t>
              </a:r>
              <a:r>
                <a:rPr lang="en-US" sz="1600" b="0" kern="1200" dirty="0"/>
                <a:t>before July 2022.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3652064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/>
                <a:t>You can work on any permitted unit.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257395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/>
                <a:t>You can renew your license if it expires.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87469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/>
                <a:t>The license term is </a:t>
              </a:r>
              <a:r>
                <a:rPr lang="en-US" sz="1600" b="0" kern="1200" dirty="0">
                  <a:solidFill>
                    <a:schemeClr val="tx1"/>
                  </a:solidFill>
                </a:rPr>
                <a:t>two</a:t>
              </a:r>
              <a:r>
                <a:rPr lang="en-US" sz="1600" b="0" kern="1200" dirty="0">
                  <a:solidFill>
                    <a:srgbClr val="FF0000"/>
                  </a:solidFill>
                </a:rPr>
                <a:t> </a:t>
              </a:r>
              <a:r>
                <a:rPr lang="en-US" sz="1600" b="0" kern="1200" dirty="0"/>
                <a:t>years.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>
                  <a:solidFill>
                    <a:schemeClr val="tx1"/>
                  </a:solidFill>
                </a:rPr>
                <a:t>The initial and renewal fees are $50. </a:t>
              </a:r>
              <a:endParaRPr lang="en-US" sz="1600" b="0" strike="sngStrike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/>
                <a:t>Supervisory License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>
                  <a:solidFill>
                    <a:schemeClr val="tx1"/>
                  </a:solidFill>
                </a:rPr>
                <a:t>Limited number. You must be on a waiting list.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91913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/>
                <a:t>Required for new full-term permits issued on and after July 2022.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74304" y="3652064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0" kern="1200" dirty="0"/>
                <a:t>You can work on any permitted unit</a:t>
              </a:r>
              <a:r>
                <a:rPr lang="en-US" sz="1600" dirty="0">
                  <a:solidFill>
                    <a:schemeClr val="tx1"/>
                  </a:solidFill>
                </a:rPr>
                <a:t> as a vendor.</a:t>
              </a:r>
              <a:endParaRPr lang="en-US" sz="1600" b="0" kern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74304" y="4257395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>
                  <a:solidFill>
                    <a:schemeClr val="tx1"/>
                  </a:solidFill>
                </a:rPr>
                <a:t>Cannot renew if it expires. You can return to an MFV license if it expires.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855448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>
                  <a:solidFill>
                    <a:schemeClr val="tx1"/>
                  </a:solidFill>
                </a:rPr>
                <a:t>Initial expiration is the same as your current license. After renewal, license term is two years.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kern="1200" dirty="0">
                  <a:solidFill>
                    <a:schemeClr val="tx1"/>
                  </a:solidFill>
                </a:rPr>
                <a:t>The initial fee is $0,</a:t>
              </a:r>
              <a:r>
                <a:rPr lang="en-US" sz="1600" dirty="0">
                  <a:solidFill>
                    <a:schemeClr val="tx1"/>
                  </a:solidFill>
                </a:rPr>
                <a:t> and the </a:t>
              </a:r>
              <a:r>
                <a:rPr lang="en-US" sz="1600" b="0" kern="1200" dirty="0">
                  <a:solidFill>
                    <a:schemeClr val="tx1"/>
                  </a:solidFill>
                </a:rPr>
                <a:t>renewal fee is $438.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r>
              <a:rPr lang="en-US" sz="4000" dirty="0"/>
              <a:t>Supervisory License Permit: How Is It Different?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670429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Requirement for Supervisory License Permits: A Supervisory License Holder Must Be Working While Operating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95000"/>
              </a:lnSpc>
            </a:pPr>
            <a:r>
              <a:rPr lang="en-US" dirty="0"/>
              <a:t>Operating in Manhattan — only a citywide supervisory license holder can meet this requirement.</a:t>
            </a:r>
          </a:p>
          <a:p>
            <a:pPr>
              <a:lnSpc>
                <a:spcPct val="95000"/>
              </a:lnSpc>
            </a:pPr>
            <a:r>
              <a:rPr lang="en-US" dirty="0"/>
              <a:t>Operating outside of Manhattan — any supervisory license holder can meet this requirement.</a:t>
            </a:r>
          </a:p>
          <a:p>
            <a:pPr marL="0" indent="0">
              <a:lnSpc>
                <a:spcPct val="95000"/>
              </a:lnSpc>
              <a:buNone/>
            </a:pPr>
            <a:endParaRPr lang="en-US" dirty="0"/>
          </a:p>
          <a:p>
            <a:pPr marL="0" indent="0">
              <a:lnSpc>
                <a:spcPct val="95000"/>
              </a:lnSpc>
              <a:buNone/>
            </a:pPr>
            <a:r>
              <a:rPr lang="en-US" b="1" dirty="0">
                <a:solidFill>
                  <a:srgbClr val="C00000"/>
                </a:solidFill>
              </a:rPr>
              <a:t>The mobile vending food unit will be closed, and the permit holder will receive a violation that carries a penalty of $1,000 for operating without a supervisory license holder.</a:t>
            </a: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325563"/>
          </a:xfrm>
        </p:spPr>
        <p:txBody>
          <a:bodyPr/>
          <a:lstStyle/>
          <a:p>
            <a:r>
              <a:rPr lang="en-US" dirty="0"/>
              <a:t>How Do You Get a Supervisory License?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37219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The NYC Health Department will mail you an application when your position number on a waiting list is reached. </a:t>
            </a:r>
            <a:endParaRPr lang="en-US" dirty="0"/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You must have a current mobile food vending license. </a:t>
            </a:r>
            <a:endParaRPr lang="en-US" dirty="0"/>
          </a:p>
          <a:p>
            <a:pPr lvl="1">
              <a:lnSpc>
                <a:spcPct val="95000"/>
              </a:lnSpc>
            </a:pPr>
            <a:r>
              <a:rPr lang="en-US" dirty="0">
                <a:latin typeface="Arial"/>
                <a:cs typeface="Arial"/>
              </a:rPr>
              <a:t>If your MFV license is within 3 months of the expiration date, renew it first, then submit your application to avoid any additional fees.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You must submit a complete application, including any required proof, by the application deadline. 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bcf67a27-3cd2-45a0-8440-76f987b0a7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1308</Words>
  <Application>Microsoft Office PowerPoint</Application>
  <PresentationFormat>Widescreen</PresentationFormat>
  <Paragraphs>110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Supervisory Licenses</vt:lpstr>
      <vt:lpstr>Overview</vt:lpstr>
      <vt:lpstr>11,000 Additional Permits During 2026 to 2031</vt:lpstr>
      <vt:lpstr>What Is a Supervisory License (SL)?</vt:lpstr>
      <vt:lpstr>Where Can You Work as a Supervisory License Holder?</vt:lpstr>
      <vt:lpstr>Supervisory License: How Is It Different?</vt:lpstr>
      <vt:lpstr>Supervisory License Permit: How Is It Different?</vt:lpstr>
      <vt:lpstr>Requirement for Supervisory License Permits: A Supervisory License Holder Must Be Working While Operating</vt:lpstr>
      <vt:lpstr>How Do You Get a Supervisory License?</vt:lpstr>
      <vt:lpstr>Full-Term Supervisory License Permit</vt:lpstr>
      <vt:lpstr>You Have a Permit and Received a Supervisory License Offer. Can You Have Both?</vt:lpstr>
      <vt:lpstr>What If You Do Not Get a Supervisory License? </vt:lpstr>
      <vt:lpstr>All Full-Term Permits Will Require a Supervisory License in 2031</vt:lpstr>
      <vt:lpstr>Keep Your Contact  Information Up to Date </vt:lpstr>
      <vt:lpstr>For More Information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30</cp:revision>
  <cp:lastPrinted>2023-01-12T16:21:30Z</cp:lastPrinted>
  <dcterms:created xsi:type="dcterms:W3CDTF">2020-06-17T14:14:06Z</dcterms:created>
  <dcterms:modified xsi:type="dcterms:W3CDTF">2026-06-25T18:01:21Z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