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3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06:46.963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06:30.879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06:46.963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06:44.243" v="1" actId="20577"/>
        <pc:sldMkLst>
          <pc:docMk/>
          <pc:sldMk cId="3870038629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/>
      <dgm:spPr/>
      <dgm:t>
        <a:bodyPr/>
        <a:lstStyle/>
        <a:p>
          <a:r>
            <a:rPr lang="zh-TW" altLang="en-US" dirty="0">
              <a:latin typeface="PMingLiU" panose="02020500000000000000" pitchFamily="18" charset="-120"/>
              <a:ea typeface="PMingLiU" panose="02020500000000000000" pitchFamily="18" charset="-120"/>
            </a:rPr>
            <a:t>監管執照候補名單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en-US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en-US"/>
        </a:p>
      </dgm:t>
    </dgm:pt>
    <dgm:pt modelId="{46EBE75B-0775-40C6-BBCE-BF4C5CE73A77}">
      <dgm:prSet phldrT="[Text]"/>
      <dgm:spPr/>
      <dgm:t>
        <a:bodyPr/>
        <a:lstStyle/>
        <a:p>
          <a:r>
            <a:rPr lang="zh-CN" altLang="en-US" dirty="0">
              <a:latin typeface="PMingLiU" panose="02020500000000000000" pitchFamily="18" charset="-120"/>
              <a:ea typeface="PMingLiU" panose="02020500000000000000" pitchFamily="18" charset="-120"/>
            </a:rPr>
            <a:t>監管執照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en-US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en-US"/>
        </a:p>
      </dgm:t>
    </dgm:pt>
    <dgm:pt modelId="{1DC3B12F-F5BC-48A7-8F42-7B8A2F067E8F}">
      <dgm:prSet phldrT="[Text]"/>
      <dgm:spPr/>
      <dgm:t>
        <a:bodyPr/>
        <a:lstStyle/>
        <a:p>
          <a:r>
            <a:rPr lang="zh-CN" altLang="en-US" dirty="0">
              <a:latin typeface="PMingLiU" panose="02020500000000000000" pitchFamily="18" charset="-120"/>
              <a:ea typeface="PMingLiU" panose="02020500000000000000" pitchFamily="18" charset="-120"/>
            </a:rPr>
            <a:t>全期許可證</a:t>
          </a:r>
          <a:endParaRPr lang="en-US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en-US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en-US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8A7FDD-4114-4057-AC9B-F392985AEAE0}">
      <dgm:prSet phldrT="[Text]" custT="1"/>
      <dgm:spPr/>
      <dgm:t>
        <a:bodyPr/>
        <a:lstStyle/>
        <a:p>
          <a:r>
            <a:rPr lang="en-US" altLang="zh-TW" sz="3200" b="1" dirty="0">
              <a:latin typeface="+mn-lt"/>
              <a:ea typeface="PMingLiU" panose="02020500000000000000" pitchFamily="18" charset="-120"/>
            </a:rPr>
            <a:t>2022 </a:t>
          </a:r>
          <a:r>
            <a:rPr lang="zh-TW" altLang="en-US" sz="3200" b="1" dirty="0">
              <a:latin typeface="+mn-lt"/>
              <a:ea typeface="PMingLiU" panose="02020500000000000000" pitchFamily="18" charset="-120"/>
            </a:rPr>
            <a:t>年 </a:t>
          </a:r>
          <a:r>
            <a:rPr lang="en-US" altLang="zh-TW" sz="3200" b="1" dirty="0">
              <a:latin typeface="+mn-lt"/>
              <a:ea typeface="PMingLiU" panose="02020500000000000000" pitchFamily="18" charset="-120"/>
            </a:rPr>
            <a:t>7 </a:t>
          </a:r>
          <a:r>
            <a:rPr lang="zh-TW" altLang="en-US" sz="3200" b="1" dirty="0">
              <a:latin typeface="+mn-lt"/>
              <a:ea typeface="PMingLiU" panose="02020500000000000000" pitchFamily="18" charset="-120"/>
            </a:rPr>
            <a:t>月前頒發的</a:t>
          </a:r>
          <a:br>
            <a:rPr lang="en-US" altLang="zh-TW" sz="3200" b="1" dirty="0">
              <a:latin typeface="+mn-lt"/>
              <a:ea typeface="PMingLiU" panose="02020500000000000000" pitchFamily="18" charset="-120"/>
            </a:rPr>
          </a:br>
          <a:r>
            <a:rPr lang="zh-TW" altLang="en-US" sz="3200" b="1" dirty="0">
              <a:latin typeface="+mn-lt"/>
              <a:ea typeface="PMingLiU" panose="02020500000000000000" pitchFamily="18" charset="-120"/>
            </a:rPr>
            <a:t>全期許可證</a:t>
          </a:r>
          <a:endParaRPr lang="en-US" sz="3200" b="1" dirty="0">
            <a:latin typeface="+mn-lt"/>
            <a:ea typeface="PMingLiU" panose="02020500000000000000" pitchFamily="18" charset="-120"/>
          </a:endParaRP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en-US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en-US"/>
        </a:p>
      </dgm:t>
    </dgm:pt>
    <dgm:pt modelId="{A96C15DE-637A-4011-B2E3-DD4E944A56C9}">
      <dgm:prSet phldrT="[Text]" custT="1"/>
      <dgm:spPr/>
      <dgm:t>
        <a:bodyPr/>
        <a:lstStyle/>
        <a:p>
          <a:r>
            <a:rPr lang="zh-TW" altLang="en-US" sz="2000" dirty="0">
              <a:latin typeface="+mn-lt"/>
              <a:ea typeface="PMingLiU" panose="02020500000000000000" pitchFamily="18" charset="-120"/>
            </a:rPr>
            <a:t>許可</a:t>
          </a:r>
          <a:r>
            <a:rPr lang="zh-CN" altLang="en-US" sz="2000" dirty="0">
              <a:latin typeface="+mn-lt"/>
              <a:ea typeface="PMingLiU" panose="02020500000000000000" pitchFamily="18" charset="-120"/>
            </a:rPr>
            <a:t>證種類</a:t>
          </a:r>
          <a:r>
            <a:rPr lang="zh-TW" altLang="en-US" sz="2000" dirty="0">
              <a:latin typeface="+mn-lt"/>
              <a:ea typeface="PMingLiU" panose="02020500000000000000" pitchFamily="18" charset="-120"/>
            </a:rPr>
            <a:t>：全市範圍許可證、行政區特定許可證</a:t>
          </a:r>
          <a:endParaRPr lang="en-US" sz="2000" dirty="0">
            <a:latin typeface="+mn-lt"/>
            <a:ea typeface="PMingLiU" panose="02020500000000000000" pitchFamily="18" charset="-120"/>
          </a:endParaRP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en-US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en-US"/>
        </a:p>
      </dgm:t>
    </dgm:pt>
    <dgm:pt modelId="{C293EBB8-D33E-493E-86CF-A1502300010D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申請人必須持有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執照；申請時間有限。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en-US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en-US"/>
        </a:p>
      </dgm:t>
    </dgm:pt>
    <dgm:pt modelId="{7BC5B9B1-D175-4AC9-A20E-66EC0CBE217D}">
      <dgm:prSet phldrT="[Text]" custT="1"/>
      <dgm:spPr/>
      <dgm:t>
        <a:bodyPr/>
        <a:lstStyle/>
        <a:p>
          <a:r>
            <a:rPr lang="zh-TW" altLang="en-US" sz="3200" b="1" dirty="0">
              <a:latin typeface="PMingLiU" panose="02020500000000000000" pitchFamily="18" charset="-120"/>
              <a:ea typeface="PMingLiU" panose="02020500000000000000" pitchFamily="18" charset="-120"/>
            </a:rPr>
            <a:t>監管執照許可證</a:t>
          </a:r>
          <a:endParaRPr lang="en-US" sz="3200" b="1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en-US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en-US"/>
        </a:p>
      </dgm:t>
    </dgm:pt>
    <dgm:pt modelId="{04559AA6-F3B6-461F-AB62-EC1EA06FC9D3}">
      <dgm:prSet phldrT="[Text]" custT="1"/>
      <dgm:spPr/>
      <dgm:t>
        <a:bodyPr/>
        <a:lstStyle/>
        <a:p>
          <a:r>
            <a:rPr lang="zh-TW" altLang="en-US" sz="2000" dirty="0">
              <a:latin typeface="PMingLiU" panose="02020500000000000000" pitchFamily="18" charset="-120"/>
              <a:ea typeface="PMingLiU" panose="02020500000000000000" pitchFamily="18" charset="-120"/>
            </a:rPr>
            <a:t>執照種類：全市範圍執照、非曼哈頓執照</a:t>
          </a:r>
          <a:endParaRPr lang="en-US" sz="2000" dirty="0">
            <a:latin typeface="PMingLiU" panose="02020500000000000000" pitchFamily="18" charset="-120"/>
            <a:ea typeface="PMingLiU" panose="02020500000000000000" pitchFamily="18" charset="-120"/>
          </a:endParaRP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en-US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en-US"/>
        </a:p>
      </dgm:t>
    </dgm:pt>
    <dgm:pt modelId="{2E86439C-7242-4849-9D4B-7126B7C2262F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申請人必須持有監管執照；申請</a:t>
          </a:r>
          <a:r>
            <a:rPr lang="zh-TW" altLang="en-US" sz="2000" u="sng" kern="1200" dirty="0">
              <a:latin typeface="+mn-lt"/>
              <a:ea typeface="PMingLiU" panose="02020500000000000000" pitchFamily="18" charset="-120"/>
            </a:rPr>
            <a:t>沒有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時間限制。</a:t>
          </a:r>
          <a:endParaRPr lang="en-US" sz="2000" u="sng" kern="1200" dirty="0">
            <a:latin typeface="+mn-lt"/>
            <a:ea typeface="PMingLiU" panose="02020500000000000000" pitchFamily="18" charset="-120"/>
          </a:endParaRP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en-US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en-US"/>
        </a:p>
      </dgm:t>
    </dgm:pt>
    <dgm:pt modelId="{8D67B78E-3F83-45AE-BE46-E49B279B3B99}">
      <dgm:prSet phldrT="[Text]" custT="1"/>
      <dgm:spPr/>
      <dgm:t>
        <a:bodyPr/>
        <a:lstStyle/>
        <a:p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要求所有工作人員都必須持有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執照。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en-US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en-US"/>
        </a:p>
      </dgm:t>
    </dgm:pt>
    <dgm:pt modelId="{658096C1-0E39-4A32-976E-ACF7E25CDB34}">
      <dgm:prSet phldrT="[Text]" custT="1"/>
      <dgm:spPr/>
      <dgm:t>
        <a:bodyPr/>
        <a:lstStyle/>
        <a:p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須由監管執照持有者操作；其他工作人員均須持有 </a:t>
          </a:r>
          <a:r>
            <a:rPr lang="en-US" altLang="zh-TW" sz="2000" u="none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執照或監管執照。</a:t>
          </a:r>
          <a:r>
            <a:rPr lang="en-US" sz="2000" u="none" kern="1200" dirty="0">
              <a:latin typeface="+mn-lt"/>
              <a:ea typeface="PMingLiU" panose="02020500000000000000" pitchFamily="18" charset="-120"/>
            </a:rPr>
            <a:t>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en-US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en-US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監管執照候補名單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監管執照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>
              <a:latin typeface="PMingLiU" panose="02020500000000000000" pitchFamily="18" charset="-120"/>
              <a:ea typeface="PMingLiU" panose="02020500000000000000" pitchFamily="18" charset="-120"/>
            </a:rPr>
            <a:t>全期許可證</a:t>
          </a:r>
          <a:endParaRPr lang="en-US" sz="21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3200" b="1" kern="1200" dirty="0">
              <a:latin typeface="+mn-lt"/>
              <a:ea typeface="PMingLiU" panose="02020500000000000000" pitchFamily="18" charset="-120"/>
            </a:rPr>
            <a:t>2022 </a:t>
          </a: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年 </a:t>
          </a:r>
          <a:r>
            <a:rPr lang="en-US" altLang="zh-TW" sz="3200" b="1" kern="1200" dirty="0">
              <a:latin typeface="+mn-lt"/>
              <a:ea typeface="PMingLiU" panose="02020500000000000000" pitchFamily="18" charset="-120"/>
            </a:rPr>
            <a:t>7 </a:t>
          </a: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月前頒發的</a:t>
          </a:r>
          <a:br>
            <a:rPr lang="en-US" altLang="zh-TW" sz="3200" b="1" kern="1200" dirty="0">
              <a:latin typeface="+mn-lt"/>
              <a:ea typeface="PMingLiU" panose="02020500000000000000" pitchFamily="18" charset="-120"/>
            </a:rPr>
          </a:br>
          <a:r>
            <a:rPr lang="zh-TW" altLang="en-US" sz="3200" b="1" kern="1200" dirty="0">
              <a:latin typeface="+mn-lt"/>
              <a:ea typeface="PMingLiU" panose="02020500000000000000" pitchFamily="18" charset="-120"/>
            </a:rPr>
            <a:t>全期許可證</a:t>
          </a:r>
          <a:endParaRPr lang="en-US" sz="3200" b="1" kern="1200" dirty="0">
            <a:latin typeface="+mn-lt"/>
            <a:ea typeface="PMingLiU" panose="02020500000000000000" pitchFamily="18" charset="-120"/>
          </a:endParaRP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許可</a:t>
          </a:r>
          <a:r>
            <a:rPr lang="zh-CN" altLang="en-US" sz="2000" kern="1200" dirty="0">
              <a:latin typeface="+mn-lt"/>
              <a:ea typeface="PMingLiU" panose="02020500000000000000" pitchFamily="18" charset="-120"/>
            </a:rPr>
            <a:t>證種類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：全市範圍許可證、行政區特定許可證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申請人必須持有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執照；申請時間有限。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要求所有工作人員都必須持有 </a:t>
          </a:r>
          <a:r>
            <a:rPr lang="en-US" altLang="zh-TW" sz="2000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執照。</a:t>
          </a:r>
          <a:endParaRPr lang="en-US" sz="2000" kern="1200" dirty="0">
            <a:latin typeface="+mn-lt"/>
            <a:ea typeface="PMingLiU" panose="02020500000000000000" pitchFamily="18" charset="-120"/>
          </a:endParaRP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b="1" kern="1200" dirty="0">
              <a:latin typeface="PMingLiU" panose="02020500000000000000" pitchFamily="18" charset="-120"/>
              <a:ea typeface="PMingLiU" panose="02020500000000000000" pitchFamily="18" charset="-120"/>
            </a:rPr>
            <a:t>監管執照許可證</a:t>
          </a:r>
          <a:endParaRPr lang="en-US" sz="3200" b="1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PMingLiU" panose="02020500000000000000" pitchFamily="18" charset="-120"/>
              <a:ea typeface="PMingLiU" panose="02020500000000000000" pitchFamily="18" charset="-120"/>
            </a:rPr>
            <a:t>執照種類：全市範圍執照、非曼哈頓執照</a:t>
          </a:r>
          <a:endParaRPr lang="en-US" sz="2000" kern="1200" dirty="0">
            <a:latin typeface="PMingLiU" panose="02020500000000000000" pitchFamily="18" charset="-120"/>
            <a:ea typeface="PMingLiU" panose="02020500000000000000" pitchFamily="18" charset="-120"/>
          </a:endParaRP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申請人必須持有監管執照；申請</a:t>
          </a:r>
          <a:r>
            <a:rPr lang="zh-TW" altLang="en-US" sz="2000" u="sng" kern="1200" dirty="0">
              <a:latin typeface="+mn-lt"/>
              <a:ea typeface="PMingLiU" panose="02020500000000000000" pitchFamily="18" charset="-120"/>
            </a:rPr>
            <a:t>沒有</a:t>
          </a:r>
          <a:r>
            <a:rPr lang="zh-TW" altLang="en-US" sz="2000" kern="1200" dirty="0">
              <a:latin typeface="+mn-lt"/>
              <a:ea typeface="PMingLiU" panose="02020500000000000000" pitchFamily="18" charset="-120"/>
            </a:rPr>
            <a:t>時間限制。</a:t>
          </a:r>
          <a:endParaRPr lang="en-US" sz="2000" u="sng" kern="1200" dirty="0">
            <a:latin typeface="+mn-lt"/>
            <a:ea typeface="PMingLiU" panose="02020500000000000000" pitchFamily="18" charset="-120"/>
          </a:endParaRP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須由監管執照持有者操作；其他工作人員均須持有 </a:t>
          </a:r>
          <a:r>
            <a:rPr lang="en-US" altLang="zh-TW" sz="2000" u="none" kern="1200" dirty="0">
              <a:latin typeface="+mn-lt"/>
              <a:ea typeface="PMingLiU" panose="02020500000000000000" pitchFamily="18" charset="-120"/>
            </a:rPr>
            <a:t>MFV </a:t>
          </a:r>
          <a:r>
            <a:rPr lang="zh-TW" altLang="en-US" sz="2000" u="none" kern="1200" dirty="0">
              <a:latin typeface="+mn-lt"/>
              <a:ea typeface="PMingLiU" panose="02020500000000000000" pitchFamily="18" charset="-120"/>
            </a:rPr>
            <a:t>執照或監管執照。</a:t>
          </a:r>
          <a:r>
            <a:rPr lang="en-US" sz="2000" u="none" kern="1200" dirty="0">
              <a:latin typeface="+mn-lt"/>
              <a:ea typeface="PMingLiU" panose="02020500000000000000" pitchFamily="18" charset="-120"/>
            </a:rPr>
            <a:t>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693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3237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93410"/>
            <a:ext cx="9144000" cy="2387600"/>
          </a:xfrm>
        </p:spPr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監管執照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3085"/>
            <a:ext cx="9144000" cy="165576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流動食品攤販須知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全期監管執照許可證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3570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收到監管執照後，您便可以申請全期許可證。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您將收到郵遞給您的監管執照許可證申請表。這一申請的提交沒有截止日期。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您的流動食品攤位必須有至少一名監管執照持有者，而所有在攤位上工作的販售人員都必須或者持有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執照，或者持有監管執照。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您有許可證，</a:t>
            </a:r>
            <a:r>
              <a:rPr lang="zh-TW" altLang="en-US" sz="4000" u="sng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並且</a:t>
            </a:r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收到了監管執照</a:t>
            </a:r>
            <a:r>
              <a:rPr lang="zh-CN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申請</a:t>
            </a:r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通知，可以同時二者兼有嗎？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不可以。每個攤販只能取得一種許可證，限制區域許可證除外。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如果您申請監管執照，則必須在監管執照簽發之日起的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270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天內或是在您當前有效的許可證到期之前（以先到者為準），交回您當前的許可證。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您必須決定是申請監管执照，還是保留您目前的許可證。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需要考慮的商業因素：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您打算在哪裡擺攤？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您會販售哪種食品？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您打算一年中的哪些時段營業？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2"/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您打算主要是自己在攤位上工作嗎？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如果您沒拿到監管執照怎麼辦？</a:t>
            </a:r>
            <a:r>
              <a:rPr 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您可以保留您的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執照，並可在任何獲許可的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攤位上工作（包括監管執照許可下的攤位，前提是監管執照持有者在場）。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申請通知書中會註明您必須提交申請的截止日期。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如果錯過了截止日期，您將被從監管執照候補名單中除名。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如果您有當前有效的許可證，則繼續保留。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如適用，您仍可留在其他許可證候補名單上。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  <a:ea typeface="PMingLiU" panose="02020500000000000000" pitchFamily="18" charset="-120"/>
              </a:rPr>
              <a:t>2031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年起，所有全期許可證均須以持有監管執照為條件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對於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2022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7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月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日之前頒發的全市範圍許可證或行政區特定許可證，許可證持有者的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執照將於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2031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7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月 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日轉換為監管執照。這些攤位將在營業進行攤售時，必須有監管執照持有者在場。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54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號和第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59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號地方法律將該日期較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2021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18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號地方法規定的期限提前了一年。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紐約市衛生局將後續發佈有關此項要求的規定。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確保您的聯絡資訊及時更新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708" y="1825625"/>
            <a:ext cx="10891091" cy="4351338"/>
          </a:xfrm>
        </p:spPr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所有監管執照和許可資訊均將郵遞至您登記在案的郵寄地址。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可以透過下列方式更新您的郵寄地址：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將包含您的執照或許可證號碼的電子郵件傳送至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2"/>
              </a:rPr>
              <a:t>DOHMHdocs@dcwp.nyc.gov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，或者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pPr lvl="1"/>
            <a:r>
              <a:rPr lang="zh-CN" altLang="en-US" dirty="0">
                <a:latin typeface="+mn-lt"/>
                <a:ea typeface="PMingLiU" panose="02020500000000000000" pitchFamily="18" charset="-120"/>
              </a:rPr>
              <a:t>預約前往曼哈頓的全市範圍執照受理中心 </a:t>
            </a:r>
            <a:r>
              <a:rPr lang="en-US" altLang="zh-CN" dirty="0">
                <a:latin typeface="+mn-lt"/>
                <a:ea typeface="PMingLiU" panose="02020500000000000000" pitchFamily="18" charset="-120"/>
              </a:rPr>
              <a:t>(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Citywide Licensing Center) 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辦理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2"/>
            <a:r>
              <a:rPr lang="zh-CN" altLang="en-US" dirty="0">
                <a:latin typeface="+mn-lt"/>
                <a:ea typeface="PMingLiU" panose="02020500000000000000" pitchFamily="18" charset="-120"/>
              </a:rPr>
              <a:t>預約方式：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3"/>
            <a:r>
              <a:rPr lang="zh-CN" altLang="en-US" dirty="0">
                <a:latin typeface="+mn-lt"/>
                <a:ea typeface="PMingLiU" panose="02020500000000000000" pitchFamily="18" charset="-120"/>
              </a:rPr>
              <a:t>撥打電話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212-435-0441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 ，或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3"/>
            <a:r>
              <a:rPr lang="zh-TW" altLang="en-US" dirty="0">
                <a:latin typeface="+mn-lt"/>
                <a:ea typeface="PMingLiU" panose="02020500000000000000" pitchFamily="18" charset="-120"/>
              </a:rPr>
              <a:t>傳送電子郵件至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3"/>
              </a:rPr>
              <a:t>licensingappointments@dcwp.nyc.gov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更多資訊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如需監管執照及許可證相關資訊（包括表格和情況說明書），請造訪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 </a:t>
            </a:r>
            <a:r>
              <a:rPr lang="en-US" dirty="0">
                <a:latin typeface="+mn-lt"/>
                <a:ea typeface="PMingLiU" panose="02020500000000000000" pitchFamily="18" charset="-120"/>
                <a:hlinkClick r:id="rId2" action="ppaction://hlinkfile"/>
              </a:rPr>
              <a:t>nyc.gov/health/</a:t>
            </a:r>
            <a:r>
              <a:rPr lang="en-US" dirty="0" err="1">
                <a:latin typeface="+mn-lt"/>
                <a:ea typeface="PMingLiU" panose="02020500000000000000" pitchFamily="18" charset="-120"/>
                <a:hlinkClick r:id="rId2" action="ppaction://hlinkfile"/>
              </a:rPr>
              <a:t>mobilefood</a:t>
            </a:r>
            <a:r>
              <a:rPr lang="zh-TW" altLang="en-US" b="1" dirty="0">
                <a:latin typeface="+mn-lt"/>
                <a:ea typeface="PMingLiU" panose="02020500000000000000" pitchFamily="18" charset="-120"/>
              </a:rPr>
              <a:t>。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也可以撥打 </a:t>
            </a:r>
            <a:r>
              <a:rPr lang="en-US" altLang="zh-TW" b="1" dirty="0">
                <a:latin typeface="+mn-lt"/>
                <a:ea typeface="PMingLiU" panose="02020500000000000000" pitchFamily="18" charset="-120"/>
              </a:rPr>
              <a:t>311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尋求協助；接通後要求諮詢「</a:t>
            </a:r>
            <a:r>
              <a:rPr lang="en-US" altLang="zh-TW" b="1" dirty="0">
                <a:latin typeface="+mn-lt"/>
                <a:ea typeface="PMingLiU" panose="02020500000000000000" pitchFamily="18" charset="-120"/>
              </a:rPr>
              <a:t>mobile food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」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（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流動食品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）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提問？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概述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概括介紹取得全期許可證的新流程。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什麼是監管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執照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？它與流動食品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攤售執照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有何不同？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什麼是監管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執照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許可證？它與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全期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許可證有何不同？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  <a:cs typeface="Arial"/>
            </a:endParaRPr>
          </a:p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如果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您已有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許可證，又收到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了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監管</a:t>
            </a:r>
            <a:r>
              <a:rPr lang="zh-CN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執照的申請名額</a:t>
            </a:r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  <a:cs typeface="Arial"/>
              </a:rPr>
              <a:t>，該怎麼辦？</a:t>
            </a:r>
            <a:endParaRPr lang="en-US" dirty="0">
              <a:highlight>
                <a:srgbClr val="FFFF00"/>
              </a:highligh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651953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73508"/>
            <a:ext cx="10515600" cy="647982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  <a:ea typeface="PMingLiU" panose="02020500000000000000" pitchFamily="18" charset="-120"/>
              </a:rPr>
              <a:t>2026 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至 </a:t>
            </a:r>
            <a:r>
              <a:rPr lang="en-US" sz="3600" dirty="0">
                <a:latin typeface="+mn-lt"/>
                <a:ea typeface="PMingLiU" panose="02020500000000000000" pitchFamily="18" charset="-120"/>
              </a:rPr>
              <a:t>2031 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年間新增 </a:t>
            </a:r>
            <a:r>
              <a:rPr lang="en-US" sz="3600" dirty="0">
                <a:latin typeface="+mn-lt"/>
                <a:ea typeface="PMingLiU" panose="02020500000000000000" pitchFamily="18" charset="-120"/>
              </a:rPr>
              <a:t>1.1 </a:t>
            </a:r>
            <a:r>
              <a:rPr lang="zh-CN" altLang="en-US" sz="3600" dirty="0">
                <a:latin typeface="+mn-lt"/>
                <a:ea typeface="PMingLiU" panose="02020500000000000000" pitchFamily="18" charset="-120"/>
              </a:rPr>
              <a:t>萬</a:t>
            </a:r>
            <a:r>
              <a:rPr lang="zh-TW" altLang="en-US" sz="3600" dirty="0">
                <a:latin typeface="+mn-lt"/>
                <a:ea typeface="PMingLiU" panose="02020500000000000000" pitchFamily="18" charset="-120"/>
              </a:rPr>
              <a:t>張許可證</a:t>
            </a:r>
            <a:endParaRPr lang="en-US" sz="3600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54" y="982430"/>
            <a:ext cx="11275290" cy="449285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一項 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2021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年的地方法規改變了流動食品攤販取得全年許可證的路徑，具體而言是創建了一種稱為「監管執照」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(supervisory license)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的新型限量發放執照。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監管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執照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允許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流動食品攤販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申請全年有效（全期）許可證。衛生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局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設有監管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執照候補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名單。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/>
            <a:r>
              <a:rPr lang="zh-TW" altLang="en-US" dirty="0">
                <a:latin typeface="+mn-lt"/>
                <a:ea typeface="PMingLiU" panose="02020500000000000000" pitchFamily="18" charset="-120"/>
              </a:rPr>
              <a:t>監管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執照許可下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的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流動食品攤位運營時必須有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監管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執照持有者在場。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algn="l"/>
            <a:r>
              <a:rPr lang="zh-CN" altLang="en-US" dirty="0">
                <a:latin typeface="+mn-lt"/>
                <a:ea typeface="PMingLiU" panose="02020500000000000000" pitchFamily="18" charset="-120"/>
              </a:rPr>
              <a:t>這些變更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不適用於綠色售貨車許可證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、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臨時（季節性）許可證或限制區域許可證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 algn="l">
              <a:buNone/>
            </a:pPr>
            <a:endParaRPr lang="en-US" altLang="zh-TW" sz="1000" b="1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0" indent="0" algn="l">
              <a:buNone/>
            </a:pP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年第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54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號和第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59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號地方法增加了許可證數量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，將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在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2026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7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月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1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日至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2031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年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6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月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30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日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期間總計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開放 </a:t>
            </a:r>
            <a:r>
              <a:rPr lang="en-US" altLang="zh-TW" b="1" dirty="0">
                <a:latin typeface="+mn-lt"/>
                <a:ea typeface="PMingLiU" panose="02020500000000000000" pitchFamily="18" charset="-120"/>
                <a:cs typeface="Arial"/>
              </a:rPr>
              <a:t>2,200 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個監管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執照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申請名額</a:t>
            </a:r>
            <a:r>
              <a:rPr lang="zh-CN" altLang="en-US" b="1" dirty="0">
                <a:latin typeface="+mn-lt"/>
                <a:ea typeface="PMingLiU" panose="02020500000000000000" pitchFamily="18" charset="-120"/>
                <a:cs typeface="Arial"/>
              </a:rPr>
              <a:t>。</a:t>
            </a:r>
            <a:r>
              <a:rPr lang="zh-TW" altLang="en-US" b="1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7806559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3918983" y="4884873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b="1" u="sng" dirty="0">
                <a:ea typeface="PMingLiU" panose="02020500000000000000" pitchFamily="18" charset="-120"/>
              </a:rPr>
              <a:t>新的全年流動食品攤</a:t>
            </a:r>
            <a:r>
              <a:rPr lang="zh-CN" altLang="en-US" b="1" u="sng" dirty="0">
                <a:ea typeface="PMingLiU" panose="02020500000000000000" pitchFamily="18" charset="-120"/>
              </a:rPr>
              <a:t>售</a:t>
            </a:r>
            <a:r>
              <a:rPr lang="zh-TW" altLang="en-US" b="1" u="sng" dirty="0">
                <a:ea typeface="PMingLiU" panose="02020500000000000000" pitchFamily="18" charset="-120"/>
              </a:rPr>
              <a:t>許可證申請流程</a:t>
            </a:r>
            <a:endParaRPr lang="en-US" b="1" u="sng" dirty="0"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013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</a:rPr>
              <a:t>監管執照 </a:t>
            </a:r>
            <a:r>
              <a:rPr lang="en-US" dirty="0">
                <a:latin typeface="+mn-lt"/>
                <a:ea typeface="PMingLiU" panose="02020500000000000000" pitchFamily="18" charset="-120"/>
              </a:rPr>
              <a:t>(SL) 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是什麽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？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519576"/>
            <a:ext cx="8558074" cy="459881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>
                <a:latin typeface="+mn-lt"/>
                <a:ea typeface="PMingLiU" panose="02020500000000000000" pitchFamily="18" charset="-120"/>
              </a:rPr>
              <a:t>兩類：</a:t>
            </a:r>
            <a:r>
              <a:rPr lang="en-US" sz="2600" dirty="0">
                <a:latin typeface="+mn-lt"/>
                <a:ea typeface="PMingLiU" panose="02020500000000000000" pitchFamily="18" charset="-120"/>
              </a:rPr>
              <a:t> </a:t>
            </a: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全市範圍監管執照</a:t>
            </a:r>
            <a:r>
              <a:rPr lang="zh-CN" altLang="en-US" sz="2600" dirty="0">
                <a:latin typeface="+mn-lt"/>
                <a:ea typeface="PMingLiU" panose="02020500000000000000" pitchFamily="18" charset="-120"/>
                <a:cs typeface="Arial"/>
              </a:rPr>
              <a:t>。</a:t>
            </a: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  <a:endParaRPr lang="en-US" sz="2600" dirty="0">
              <a:latin typeface="+mn-lt"/>
              <a:ea typeface="PMingLiU" panose="02020500000000000000" pitchFamily="18" charset="-120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</a:rPr>
              <a:t>可用於紐約市除曼哈頓以外（非曼哈頓）所有行政區的監管執照。 </a:t>
            </a:r>
            <a:endParaRPr lang="en-US" sz="2600" dirty="0">
              <a:latin typeface="+mn-lt"/>
              <a:ea typeface="PMingLiU" panose="02020500000000000000" pitchFamily="18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監管許可證允許您： </a:t>
            </a:r>
            <a:r>
              <a:rPr lang="en-US" sz="2600" dirty="0">
                <a:latin typeface="+mn-lt"/>
                <a:ea typeface="PMingLiU" panose="02020500000000000000" pitchFamily="18" charset="-120"/>
                <a:cs typeface="Arial"/>
              </a:rPr>
              <a:t> </a:t>
            </a: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在與 </a:t>
            </a:r>
            <a:r>
              <a:rPr lang="en-US" altLang="zh-TW" sz="2600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執照持有者相同的攤位上販售。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作爲指定的監管執照持有者，於自身執照允許經營的區域内，在監管執照許可下的攤位上工作。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 lvl="1"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申請有效期為一年、用於在您執照上指明區域内經營的全期許可證。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pPr>
              <a:lnSpc>
                <a:spcPct val="110000"/>
              </a:lnSpc>
            </a:pPr>
            <a:r>
              <a:rPr lang="zh-TW" altLang="en-US" sz="2600" dirty="0">
                <a:latin typeface="+mn-lt"/>
                <a:ea typeface="PMingLiU" panose="02020500000000000000" pitchFamily="18" charset="-120"/>
                <a:cs typeface="Arial"/>
              </a:rPr>
              <a:t>目前有三列候補名單：一個適用於全市範圍監管執照，一個用於非曼哈頓監管執照，另一個適用於殘障人士和美國退伍軍人的全市範圍監管執照。 </a:t>
            </a:r>
            <a:endParaRPr lang="en-US" sz="2600" dirty="0">
              <a:latin typeface="+mn-lt"/>
              <a:ea typeface="PMingLiU" panose="02020500000000000000" pitchFamily="18" charset="-120"/>
              <a:cs typeface="Arial"/>
            </a:endParaRPr>
          </a:p>
          <a:p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557" y="342990"/>
            <a:ext cx="11462886" cy="1325563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監管執照持有者可</a:t>
            </a:r>
            <a:r>
              <a:rPr lang="zh-CN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以</a:t>
            </a:r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在哪裡工作？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3" y="1683926"/>
            <a:ext cx="664263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如果您有全市監管執照，則可作爲監管執照持有者，在任何監管執照許可下的攤位上工作。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如果您持有非曼哈頓監管執照，您可以作爲監管執照持有者，在曼哈頓以外任何監管執照許可下的攤位上工作。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如果您作為指定的監管執照持有者，在您執照限定的地理區域以外工作，則可能被處以違規罰款 </a:t>
            </a:r>
            <a:r>
              <a:rPr lang="en-US" altLang="zh-TW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1,000 </a:t>
            </a: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  <a:cs typeface="Arial"/>
              </a:rPr>
              <a:t>美元。 </a:t>
            </a:r>
            <a:endParaRPr lang="en-US" b="1" dirty="0">
              <a:solidFill>
                <a:srgbClr val="C00000"/>
              </a:solidFill>
              <a:latin typeface="+mn-lt"/>
              <a:ea typeface="PMingLiU" panose="02020500000000000000" pitchFamily="18" charset="-120"/>
              <a:cs typeface="Arial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1501" y="1237633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147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監管執照：有何不同？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222872"/>
            <a:ext cx="10505074" cy="4954091"/>
            <a:chOff x="843462" y="1222872"/>
            <a:chExt cx="10505074" cy="4954091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3200" b="1" kern="1200" dirty="0">
                  <a:ea typeface="PMingLiU" panose="02020500000000000000" pitchFamily="18" charset="-120"/>
                </a:rPr>
                <a:t>流動食品攤售 </a:t>
              </a:r>
              <a:r>
                <a:rPr lang="en-US" altLang="zh-TW" sz="3200" b="1" kern="1200" dirty="0">
                  <a:ea typeface="PMingLiU" panose="02020500000000000000" pitchFamily="18" charset="-120"/>
                </a:rPr>
                <a:t>(MFV) </a:t>
              </a:r>
              <a:r>
                <a:rPr lang="zh-TW" altLang="en-US" sz="3200" b="1" kern="1200" dirty="0">
                  <a:ea typeface="PMingLiU" panose="02020500000000000000" pitchFamily="18" charset="-120"/>
                </a:rPr>
                <a:t>執照</a:t>
              </a:r>
              <a:endParaRPr lang="en-US" sz="3200" b="1" kern="1200" dirty="0">
                <a:ea typeface="PMingLiU" panose="02020500000000000000" pitchFamily="18" charset="-120"/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ea typeface="PMingLiU" panose="02020500000000000000" pitchFamily="18" charset="-120"/>
                </a:rPr>
                <a:t>無限制。任何人都可以申請。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8"/>
              <a:ext cx="4050149" cy="734876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altLang="zh-TW" sz="1600" b="0" kern="1200" dirty="0">
                  <a:ea typeface="PMingLiU" panose="02020500000000000000" pitchFamily="18" charset="-120"/>
                </a:rPr>
                <a:t>2022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年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7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月之前簽發的限制區域許可證、綠色售貨車許可證、臨時許可證和長期許可證均要求先有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MFV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執照。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1" y="3652064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持有者可在任何有許可的攤位上工作。</a:t>
              </a:r>
              <a:r>
                <a:rPr 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257395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執照到期時可以續期。</a:t>
              </a:r>
              <a:endParaRPr lang="en-US" sz="1600" b="0" kern="1200" dirty="0"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87469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執照有效期為兩年。</a:t>
              </a:r>
              <a:r>
                <a:rPr 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首次拿照和執照續期的費用均為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50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美元。</a:t>
              </a:r>
              <a:r>
                <a:rPr 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 </a:t>
              </a:r>
              <a:endParaRPr lang="en-US" sz="1600" b="0" strike="sngStrike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5850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3200" b="1" kern="1200" dirty="0">
                  <a:ea typeface="PMingLiU" panose="02020500000000000000" pitchFamily="18" charset="-120"/>
                </a:rPr>
                <a:t>監管執照</a:t>
              </a:r>
              <a:endParaRPr lang="en-US" sz="3200" b="1" kern="1200" dirty="0">
                <a:ea typeface="PMingLiU" panose="02020500000000000000" pitchFamily="18" charset="-120"/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latin typeface="PMingLiU" panose="02020500000000000000" pitchFamily="18" charset="-120"/>
                  <a:ea typeface="PMingLiU" panose="02020500000000000000" pitchFamily="18" charset="-120"/>
                </a:rPr>
                <a:t>數量有限，您必須入選候補名單。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919136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ea typeface="PMingLiU" panose="02020500000000000000" pitchFamily="18" charset="-120"/>
                </a:rPr>
                <a:t>申請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2022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年 </a:t>
              </a:r>
              <a:r>
                <a:rPr lang="en-US" altLang="zh-TW" sz="1600" b="0" kern="1200" dirty="0">
                  <a:ea typeface="PMingLiU" panose="02020500000000000000" pitchFamily="18" charset="-120"/>
                </a:rPr>
                <a:t>7 </a:t>
              </a:r>
              <a:r>
                <a:rPr lang="zh-TW" altLang="en-US" sz="1600" b="0" kern="1200" dirty="0">
                  <a:ea typeface="PMingLiU" panose="02020500000000000000" pitchFamily="18" charset="-120"/>
                </a:rPr>
                <a:t>月及之後頒發的全期許可證必須先有監管執照。</a:t>
              </a:r>
              <a:endParaRPr lang="en-US" sz="1600" b="0" kern="1200" dirty="0">
                <a:ea typeface="PMingLiU" panose="02020500000000000000" pitchFamily="18" charset="-120"/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74304" y="3652064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600" b="0" kern="1200" dirty="0">
                  <a:latin typeface="PMingLiU" panose="02020500000000000000" pitchFamily="18" charset="-120"/>
                  <a:ea typeface="PMingLiU" panose="02020500000000000000" pitchFamily="18" charset="-120"/>
                </a:rPr>
                <a:t>可作爲攤販在任何有許可的攤位上工作。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257395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過期無法續期。如果</a:t>
              </a:r>
              <a:r>
                <a:rPr lang="zh-CN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監管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執照過期，您可以恢復使用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MFV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執照。</a:t>
              </a:r>
              <a:endParaRPr lang="en-US" sz="1600" b="0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855448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latin typeface="PMingLiU" panose="02020500000000000000" pitchFamily="18" charset="-120"/>
                  <a:ea typeface="PMingLiU" panose="02020500000000000000" pitchFamily="18" charset="-120"/>
                </a:rPr>
                <a:t>初始效期限與您現有執照的期限相同。續期後，執照有效期為兩年。</a:t>
              </a:r>
              <a:endParaRPr lang="en-US" sz="1600" b="0" kern="1200" dirty="0">
                <a:solidFill>
                  <a:schemeClr val="tx1"/>
                </a:solidFill>
                <a:latin typeface="PMingLiU" panose="02020500000000000000" pitchFamily="18" charset="-120"/>
                <a:ea typeface="PMingLiU" panose="02020500000000000000" pitchFamily="18" charset="-120"/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首期執照申請免費，續期收費 </a:t>
              </a:r>
              <a:r>
                <a:rPr lang="en-US" altLang="zh-TW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438 </a:t>
              </a:r>
              <a:r>
                <a:rPr lang="zh-TW" altLang="en-US" sz="1600" b="0" kern="1200" dirty="0">
                  <a:solidFill>
                    <a:schemeClr val="tx1"/>
                  </a:solidFill>
                  <a:ea typeface="PMingLiU" panose="02020500000000000000" pitchFamily="18" charset="-120"/>
                </a:rPr>
                <a:t>美元。</a:t>
              </a:r>
              <a:endParaRPr lang="en-US" sz="1600" b="0" kern="1200" dirty="0">
                <a:solidFill>
                  <a:schemeClr val="tx1"/>
                </a:solidFill>
                <a:ea typeface="PMingLiU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PMingLiU" panose="02020500000000000000" pitchFamily="18" charset="-120"/>
                <a:ea typeface="PMingLiU" panose="02020500000000000000" pitchFamily="18" charset="-120"/>
              </a:rPr>
              <a:t>監管執照許可證：有何不同？</a:t>
            </a:r>
            <a:endParaRPr lang="en-US" sz="40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830138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/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監管執照許可證要求：攤位運營期間必須有監管執照持有者</a:t>
            </a:r>
            <a:br>
              <a:rPr lang="en-US" altLang="zh-TW" sz="3200" dirty="0">
                <a:latin typeface="PMingLiU" panose="02020500000000000000" pitchFamily="18" charset="-120"/>
                <a:ea typeface="PMingLiU" panose="02020500000000000000" pitchFamily="18" charset="-120"/>
              </a:rPr>
            </a:br>
            <a:r>
              <a:rPr lang="zh-TW" altLang="en-US" sz="3200" dirty="0">
                <a:latin typeface="PMingLiU" panose="02020500000000000000" pitchFamily="18" charset="-120"/>
                <a:ea typeface="PMingLiU" panose="02020500000000000000" pitchFamily="18" charset="-120"/>
              </a:rPr>
              <a:t>在場工作</a:t>
            </a:r>
            <a:endParaRPr lang="en-US" sz="3200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</a:rPr>
              <a:t>在曼哈頓</a:t>
            </a:r>
            <a:r>
              <a:rPr lang="zh-CN" altLang="en-US" dirty="0">
                <a:latin typeface="+mn-lt"/>
                <a:ea typeface="PMingLiU" panose="02020500000000000000" pitchFamily="18" charset="-120"/>
              </a:rPr>
              <a:t>經營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——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只有全市範圍監管執照持有者才能滿足這一要求。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</a:rPr>
              <a:t>在曼哈頓以外經營</a:t>
            </a:r>
            <a:r>
              <a:rPr lang="en-US" altLang="zh-TW" dirty="0">
                <a:latin typeface="+mn-lt"/>
                <a:ea typeface="PMingLiU" panose="02020500000000000000" pitchFamily="18" charset="-120"/>
              </a:rPr>
              <a:t>——</a:t>
            </a:r>
            <a:r>
              <a:rPr lang="zh-TW" altLang="en-US" dirty="0">
                <a:latin typeface="+mn-lt"/>
                <a:ea typeface="PMingLiU" panose="02020500000000000000" pitchFamily="18" charset="-120"/>
              </a:rPr>
              <a:t>任何監管執照持有者均可滿足這一要求。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>
              <a:lnSpc>
                <a:spcPct val="95000"/>
              </a:lnSpc>
              <a:buNone/>
            </a:pP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0" indent="0">
              <a:lnSpc>
                <a:spcPct val="95000"/>
              </a:lnSpc>
              <a:buNone/>
            </a:pP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無監管執照持有者在場而進行流動食品攤售者，將面臨攤位關停且許可證持有者被處以 </a:t>
            </a:r>
            <a:r>
              <a:rPr lang="en-US" altLang="zh-TW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1,000 </a:t>
            </a:r>
            <a:r>
              <a:rPr lang="zh-TW" altLang="en-US" b="1" dirty="0">
                <a:solidFill>
                  <a:srgbClr val="C00000"/>
                </a:solidFill>
                <a:latin typeface="+mn-lt"/>
                <a:ea typeface="PMingLiU" panose="02020500000000000000" pitchFamily="18" charset="-120"/>
              </a:rPr>
              <a:t>美元罰款的懲罰。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090613"/>
          </a:xfrm>
        </p:spPr>
        <p:txBody>
          <a:bodyPr/>
          <a:lstStyle/>
          <a:p>
            <a:r>
              <a:rPr lang="zh-TW" altLang="en-US" dirty="0">
                <a:latin typeface="PMingLiU" panose="02020500000000000000" pitchFamily="18" charset="-120"/>
                <a:ea typeface="PMingLiU" panose="02020500000000000000" pitchFamily="18" charset="-120"/>
              </a:rPr>
              <a:t>如何取得監管執照？</a:t>
            </a:r>
            <a:endParaRPr lang="en-US" dirty="0"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3721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候補名單輪到您的排名時，紐約市衛生局會郵寄一份申請表給您。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您必須持有届時有效的流動食品攤售執照。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  <a:p>
            <a:pPr lvl="1">
              <a:lnSpc>
                <a:spcPct val="95000"/>
              </a:lnSpc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如果您的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執照</a:t>
            </a:r>
            <a:r>
              <a:rPr lang="zh-CN" altLang="en-US" dirty="0">
                <a:latin typeface="+mn-lt"/>
                <a:ea typeface="PMingLiU" panose="02020500000000000000" pitchFamily="18" charset="-120"/>
                <a:cs typeface="Arial"/>
              </a:rPr>
              <a:t>距離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到期日還有不到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3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個月，請先完成 </a:t>
            </a:r>
            <a:r>
              <a:rPr lang="en-US" altLang="zh-TW" dirty="0">
                <a:latin typeface="+mn-lt"/>
                <a:ea typeface="PMingLiU" panose="02020500000000000000" pitchFamily="18" charset="-120"/>
                <a:cs typeface="Arial"/>
              </a:rPr>
              <a:t>MFV </a:t>
            </a: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執照續期，然後再提交申請，以避免產生任何額外費用。</a:t>
            </a:r>
            <a:endParaRPr lang="en-US" dirty="0">
              <a:latin typeface="+mn-lt"/>
              <a:ea typeface="PMingLiU" panose="02020500000000000000" pitchFamily="18" charset="-120"/>
              <a:cs typeface="Arial"/>
            </a:endParaRPr>
          </a:p>
          <a:p>
            <a:pPr marL="457200" indent="-457200">
              <a:lnSpc>
                <a:spcPct val="95000"/>
              </a:lnSpc>
              <a:buFont typeface="+mj-lt"/>
              <a:buAutoNum type="arabicPeriod"/>
            </a:pPr>
            <a:r>
              <a:rPr lang="zh-TW" altLang="en-US" dirty="0">
                <a:latin typeface="+mn-lt"/>
                <a:ea typeface="PMingLiU" panose="02020500000000000000" pitchFamily="18" charset="-120"/>
                <a:cs typeface="Arial"/>
              </a:rPr>
              <a:t>您必須在申請截止日期前提交完整的申請資料，包括所有必需的證明文件。</a:t>
            </a:r>
            <a:r>
              <a:rPr lang="en-US" dirty="0">
                <a:latin typeface="+mn-lt"/>
                <a:ea typeface="PMingLiU" panose="02020500000000000000" pitchFamily="18" charset="-120"/>
                <a:cs typeface="Arial"/>
              </a:rPr>
              <a:t> </a:t>
            </a:r>
            <a:endParaRPr lang="en-US" dirty="0">
              <a:latin typeface="+mn-lt"/>
              <a:ea typeface="PMingLiU" panose="02020500000000000000" pitchFamily="18" charset="-12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CE50109-AF6D-4144-997A-BBFB999175C4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purl.org/dc/elements/1.1/"/>
    <ds:schemaRef ds:uri="81467298-5fd0-4bf4-ad1b-26446833fc4f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2306</Words>
  <Application>Microsoft Office PowerPoint</Application>
  <PresentationFormat>Widescreen</PresentationFormat>
  <Paragraphs>110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PMingLiU</vt:lpstr>
      <vt:lpstr>Arial</vt:lpstr>
      <vt:lpstr>Calibri</vt:lpstr>
      <vt:lpstr>Office Theme</vt:lpstr>
      <vt:lpstr>監管執照</vt:lpstr>
      <vt:lpstr>概述</vt:lpstr>
      <vt:lpstr>2026 至 2031 年間新增 1.1 萬張許可證</vt:lpstr>
      <vt:lpstr>監管執照 (SL) 是什麽？</vt:lpstr>
      <vt:lpstr>監管執照持有者可以在哪裡工作？</vt:lpstr>
      <vt:lpstr>監管執照：有何不同？</vt:lpstr>
      <vt:lpstr>監管執照許可證：有何不同？</vt:lpstr>
      <vt:lpstr>監管執照許可證要求：攤位運營期間必須有監管執照持有者 在場工作</vt:lpstr>
      <vt:lpstr>如何取得監管執照？</vt:lpstr>
      <vt:lpstr>全期監管執照許可證</vt:lpstr>
      <vt:lpstr>您有許可證，並且收到了監管執照申請通知，可以同時二者兼有嗎？</vt:lpstr>
      <vt:lpstr>如果您沒拿到監管執照怎麼辦？ </vt:lpstr>
      <vt:lpstr>2031年起，所有全期許可證均須以持有監管執照為條件</vt:lpstr>
      <vt:lpstr>確保您的聯絡資訊及時更新</vt:lpstr>
      <vt:lpstr>更多資訊</vt:lpstr>
      <vt:lpstr>提問？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83</cp:revision>
  <cp:lastPrinted>2023-01-12T16:21:30Z</cp:lastPrinted>
  <dcterms:created xsi:type="dcterms:W3CDTF">2020-06-17T14:14:06Z</dcterms:created>
  <dcterms:modified xsi:type="dcterms:W3CDTF">2026-06-25T18:06:50Z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