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436" autoAdjust="0"/>
  </p:normalViewPr>
  <p:slideViewPr>
    <p:cSldViewPr snapToGrid="0">
      <p:cViewPr varScale="1">
        <p:scale>
          <a:sx n="65" d="100"/>
          <a:sy n="65" d="100"/>
        </p:scale>
        <p:origin x="133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06:15.864" v="2" actId="20577"/>
      <pc:docMkLst>
        <pc:docMk/>
      </pc:docMkLst>
      <pc:sldChg chg="modNotesTx">
        <pc:chgData name="Melissa Wong" userId="c2a78a03-dfbd-4141-b084-ac8d6dda98d4" providerId="ADAL" clId="{7458B341-3B15-40BE-B3B1-722D37403BE5}" dt="2026-06-25T18:06:02.332" v="0" actId="20577"/>
        <pc:sldMkLst>
          <pc:docMk/>
          <pc:sldMk cId="253895352" sldId="256"/>
        </pc:sldMkLst>
      </pc:sldChg>
      <pc:sldChg chg="modNotesTx">
        <pc:chgData name="Melissa Wong" userId="c2a78a03-dfbd-4141-b084-ac8d6dda98d4" providerId="ADAL" clId="{7458B341-3B15-40BE-B3B1-722D37403BE5}" dt="2026-06-25T18:06:15.864" v="2" actId="20577"/>
        <pc:sldMkLst>
          <pc:docMk/>
          <pc:sldMk cId="2159141264" sldId="287"/>
        </pc:sldMkLst>
      </pc:sldChg>
      <pc:sldChg chg="modNotesTx">
        <pc:chgData name="Melissa Wong" userId="c2a78a03-dfbd-4141-b084-ac8d6dda98d4" providerId="ADAL" clId="{7458B341-3B15-40BE-B3B1-722D37403BE5}" dt="2026-06-25T18:06:13.024" v="1" actId="20577"/>
        <pc:sldMkLst>
          <pc:docMk/>
          <pc:sldMk cId="3870038629" sldId="29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dgm:spPr/>
      <dgm:t>
        <a:bodyPr/>
        <a:lstStyle/>
        <a:p>
          <a:r>
            <a:rPr lang="es-ES" dirty="0"/>
            <a:t>Lista de espera para la licencia de supervisión</a:t>
          </a:r>
          <a:endParaRPr lang="en-US" dirty="0"/>
        </a:p>
      </dgm:t>
    </dgm:pt>
    <dgm:pt modelId="{76B64E16-E13E-4175-8AFF-A564C738A0A1}" type="parTrans" cxnId="{20386D65-84FB-49FE-85D1-3B936BDC344B}">
      <dgm:prSet/>
      <dgm:spPr/>
      <dgm:t>
        <a:bodyPr/>
        <a:lstStyle/>
        <a:p>
          <a:endParaRPr lang="en-US"/>
        </a:p>
      </dgm:t>
    </dgm:pt>
    <dgm:pt modelId="{107F6E34-3151-4BF1-B418-34B1DB4016A0}" type="sibTrans" cxnId="{20386D65-84FB-49FE-85D1-3B936BDC344B}">
      <dgm:prSet/>
      <dgm:spPr/>
      <dgm:t>
        <a:bodyPr/>
        <a:lstStyle/>
        <a:p>
          <a:endParaRPr lang="en-US"/>
        </a:p>
      </dgm:t>
    </dgm:pt>
    <dgm:pt modelId="{46EBE75B-0775-40C6-BBCE-BF4C5CE73A77}">
      <dgm:prSet phldrT="[Text]"/>
      <dgm:spPr/>
      <dgm:t>
        <a:bodyPr/>
        <a:lstStyle/>
        <a:p>
          <a:r>
            <a:rPr lang="en-US" dirty="0" err="1"/>
            <a:t>Licencia</a:t>
          </a:r>
          <a:r>
            <a:rPr lang="en-US" dirty="0"/>
            <a:t> de </a:t>
          </a:r>
          <a:r>
            <a:rPr lang="en-US" dirty="0" err="1"/>
            <a:t>supervisión</a:t>
          </a:r>
          <a:endParaRPr lang="en-US" dirty="0"/>
        </a:p>
      </dgm:t>
    </dgm:pt>
    <dgm:pt modelId="{858166E0-9DB6-460F-9CD5-F5C78528AC15}" type="parTrans" cxnId="{9B659DD8-C000-4D49-832F-D21DDABAFE05}">
      <dgm:prSet/>
      <dgm:spPr/>
      <dgm:t>
        <a:bodyPr/>
        <a:lstStyle/>
        <a:p>
          <a:endParaRPr lang="en-US"/>
        </a:p>
      </dgm:t>
    </dgm:pt>
    <dgm:pt modelId="{2844F4FA-8D06-4D40-AF98-D022F2FD4803}" type="sibTrans" cxnId="{9B659DD8-C000-4D49-832F-D21DDABAFE05}">
      <dgm:prSet/>
      <dgm:spPr/>
      <dgm:t>
        <a:bodyPr/>
        <a:lstStyle/>
        <a:p>
          <a:endParaRPr lang="en-US"/>
        </a:p>
      </dgm:t>
    </dgm:pt>
    <dgm:pt modelId="{1DC3B12F-F5BC-48A7-8F42-7B8A2F067E8F}">
      <dgm:prSet phldrT="[Text]"/>
      <dgm:spPr/>
      <dgm:t>
        <a:bodyPr/>
        <a:lstStyle/>
        <a:p>
          <a:r>
            <a:rPr lang="en-US" dirty="0" err="1"/>
            <a:t>Permiso</a:t>
          </a:r>
          <a:r>
            <a:rPr lang="en-US" dirty="0"/>
            <a:t> de </a:t>
          </a:r>
          <a:r>
            <a:rPr lang="en-US" dirty="0" err="1"/>
            <a:t>duración</a:t>
          </a:r>
          <a:r>
            <a:rPr lang="en-US" dirty="0"/>
            <a:t> </a:t>
          </a:r>
          <a:r>
            <a:rPr lang="en-US" dirty="0" err="1"/>
            <a:t>completa</a:t>
          </a:r>
          <a:endParaRPr lang="en-US" dirty="0"/>
        </a:p>
      </dgm:t>
    </dgm:pt>
    <dgm:pt modelId="{83B19AC4-BD4A-458B-8BE1-6A84D5704CD0}" type="parTrans" cxnId="{B7BD4DB4-72D6-46DD-94E4-6FB884049DB9}">
      <dgm:prSet/>
      <dgm:spPr/>
      <dgm:t>
        <a:bodyPr/>
        <a:lstStyle/>
        <a:p>
          <a:endParaRPr lang="en-US"/>
        </a:p>
      </dgm:t>
    </dgm:pt>
    <dgm:pt modelId="{BDDDA688-C9A7-44FD-B460-47840DCC7954}" type="sibTrans" cxnId="{B7BD4DB4-72D6-46DD-94E4-6FB884049DB9}">
      <dgm:prSet/>
      <dgm:spPr/>
      <dgm:t>
        <a:bodyPr/>
        <a:lstStyle/>
        <a:p>
          <a:endParaRPr lang="en-US"/>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B8A7FDD-4114-4057-AC9B-F392985AEAE0}">
      <dgm:prSet phldrT="[Text]" custT="1"/>
      <dgm:spPr/>
      <dgm:t>
        <a:bodyPr/>
        <a:lstStyle/>
        <a:p>
          <a:r>
            <a:rPr lang="es-ES" sz="3200" b="1" dirty="0"/>
            <a:t>Permisos de duración completa antes de julio  2022</a:t>
          </a:r>
          <a:endParaRPr lang="en-US" sz="3200" b="1" dirty="0"/>
        </a:p>
      </dgm:t>
    </dgm:pt>
    <dgm:pt modelId="{D8B28B83-9760-482A-8E02-28F6093C04BF}" type="parTrans" cxnId="{9551FDA3-8167-45CD-B885-C2A199ABC51E}">
      <dgm:prSet/>
      <dgm:spPr/>
      <dgm:t>
        <a:bodyPr/>
        <a:lstStyle/>
        <a:p>
          <a:endParaRPr lang="en-US"/>
        </a:p>
      </dgm:t>
    </dgm:pt>
    <dgm:pt modelId="{AE0AF441-BBC4-4621-BE7C-4897D1CC512C}" type="sibTrans" cxnId="{9551FDA3-8167-45CD-B885-C2A199ABC51E}">
      <dgm:prSet/>
      <dgm:spPr/>
      <dgm:t>
        <a:bodyPr/>
        <a:lstStyle/>
        <a:p>
          <a:endParaRPr lang="en-US"/>
        </a:p>
      </dgm:t>
    </dgm:pt>
    <dgm:pt modelId="{A96C15DE-637A-4011-B2E3-DD4E944A56C9}">
      <dgm:prSet phldrT="[Text]"/>
      <dgm:spPr/>
      <dgm:t>
        <a:bodyPr/>
        <a:lstStyle/>
        <a:p>
          <a:r>
            <a:rPr lang="es-ES" dirty="0"/>
            <a:t>Tipos de permisos: para toda la ciudad, específicos de cada distrito</a:t>
          </a:r>
          <a:endParaRPr lang="en-US" dirty="0"/>
        </a:p>
      </dgm:t>
    </dgm:pt>
    <dgm:pt modelId="{41C6CF52-26D8-4A47-A347-5AEA42F1E9F9}" type="parTrans" cxnId="{B79AFA7C-BCFB-4417-B487-A7013B1B6B5D}">
      <dgm:prSet/>
      <dgm:spPr/>
      <dgm:t>
        <a:bodyPr/>
        <a:lstStyle/>
        <a:p>
          <a:endParaRPr lang="en-US"/>
        </a:p>
      </dgm:t>
    </dgm:pt>
    <dgm:pt modelId="{410AFF43-38B3-4758-8A8E-93BFF88E976F}" type="sibTrans" cxnId="{B79AFA7C-BCFB-4417-B487-A7013B1B6B5D}">
      <dgm:prSet/>
      <dgm:spPr/>
      <dgm:t>
        <a:bodyPr/>
        <a:lstStyle/>
        <a:p>
          <a:endParaRPr lang="en-US"/>
        </a:p>
      </dgm:t>
    </dgm:pt>
    <dgm:pt modelId="{C293EBB8-D33E-493E-86CF-A1502300010D}">
      <dgm:prSet phldrT="[Text]" custT="1"/>
      <dgm:spPr/>
      <dgm:t>
        <a:bodyPr/>
        <a:lstStyle/>
        <a:p>
          <a:r>
            <a:rPr lang="es-ES" sz="1900" kern="1200" dirty="0"/>
            <a:t>Los solicitantes deben estar en posesión de una licencia MFV; el plazo para presentar la solicitud es limitado.</a:t>
          </a:r>
          <a:endParaRPr lang="en-US" sz="1900" kern="1200" dirty="0"/>
        </a:p>
      </dgm:t>
    </dgm:pt>
    <dgm:pt modelId="{DB2EE175-D4DA-4E7A-B6D0-FA06D1E374E3}" type="parTrans" cxnId="{E96308E5-2F52-44B0-BC38-6583A68CD341}">
      <dgm:prSet/>
      <dgm:spPr/>
      <dgm:t>
        <a:bodyPr/>
        <a:lstStyle/>
        <a:p>
          <a:endParaRPr lang="en-US"/>
        </a:p>
      </dgm:t>
    </dgm:pt>
    <dgm:pt modelId="{7B48F077-70E1-41C2-BDF6-F0B9508A3CBB}" type="sibTrans" cxnId="{E96308E5-2F52-44B0-BC38-6583A68CD341}">
      <dgm:prSet/>
      <dgm:spPr/>
      <dgm:t>
        <a:bodyPr/>
        <a:lstStyle/>
        <a:p>
          <a:endParaRPr lang="en-US"/>
        </a:p>
      </dgm:t>
    </dgm:pt>
    <dgm:pt modelId="{7BC5B9B1-D175-4AC9-A20E-66EC0CBE217D}">
      <dgm:prSet phldrT="[Text]" custT="1"/>
      <dgm:spPr/>
      <dgm:t>
        <a:bodyPr/>
        <a:lstStyle/>
        <a:p>
          <a:r>
            <a:rPr lang="es-ES" sz="3200" b="1" dirty="0"/>
            <a:t>Permisos de licencia de supervisión</a:t>
          </a:r>
          <a:endParaRPr lang="en-US" sz="3200" b="1" dirty="0"/>
        </a:p>
      </dgm:t>
    </dgm:pt>
    <dgm:pt modelId="{2D7EF593-02A2-49E4-9E1C-4E06CE6F4DAE}" type="parTrans" cxnId="{A30AD22A-CF43-4F8A-A77B-8EEE1AC0DC0C}">
      <dgm:prSet/>
      <dgm:spPr/>
      <dgm:t>
        <a:bodyPr/>
        <a:lstStyle/>
        <a:p>
          <a:endParaRPr lang="en-US"/>
        </a:p>
      </dgm:t>
    </dgm:pt>
    <dgm:pt modelId="{DB52F992-5D83-4D74-8B9B-2EDD148CA7AD}" type="sibTrans" cxnId="{A30AD22A-CF43-4F8A-A77B-8EEE1AC0DC0C}">
      <dgm:prSet/>
      <dgm:spPr/>
      <dgm:t>
        <a:bodyPr/>
        <a:lstStyle/>
        <a:p>
          <a:endParaRPr lang="en-US"/>
        </a:p>
      </dgm:t>
    </dgm:pt>
    <dgm:pt modelId="{04559AA6-F3B6-461F-AB62-EC1EA06FC9D3}">
      <dgm:prSet phldrT="[Text]"/>
      <dgm:spPr/>
      <dgm:t>
        <a:bodyPr/>
        <a:lstStyle/>
        <a:p>
          <a:r>
            <a:rPr lang="es-ES" dirty="0"/>
            <a:t>Tipos de permisos: para toda la ciudad, excepto Manhattan</a:t>
          </a:r>
          <a:endParaRPr lang="en-US" dirty="0"/>
        </a:p>
      </dgm:t>
    </dgm:pt>
    <dgm:pt modelId="{15FC732D-571D-4AB9-AC1A-79500ADBB402}" type="parTrans" cxnId="{9021EC60-5FBA-4370-98E1-658508583E55}">
      <dgm:prSet/>
      <dgm:spPr/>
      <dgm:t>
        <a:bodyPr/>
        <a:lstStyle/>
        <a:p>
          <a:endParaRPr lang="en-US"/>
        </a:p>
      </dgm:t>
    </dgm:pt>
    <dgm:pt modelId="{A8A986F4-E4F4-4078-8AAF-3AA2C025889C}" type="sibTrans" cxnId="{9021EC60-5FBA-4370-98E1-658508583E55}">
      <dgm:prSet/>
      <dgm:spPr/>
      <dgm:t>
        <a:bodyPr/>
        <a:lstStyle/>
        <a:p>
          <a:endParaRPr lang="en-US"/>
        </a:p>
      </dgm:t>
    </dgm:pt>
    <dgm:pt modelId="{2E86439C-7242-4849-9D4B-7126B7C2262F}">
      <dgm:prSet phldrT="[Text]" custT="1"/>
      <dgm:spPr/>
      <dgm:t>
        <a:bodyPr/>
        <a:lstStyle/>
        <a:p>
          <a:r>
            <a:rPr lang="es-ES" sz="2000" kern="1200" dirty="0"/>
            <a:t>El solicitante debe estar en posesión de una licencia de supervisión; </a:t>
          </a:r>
          <a:r>
            <a:rPr lang="es-ES" sz="2000" u="sng" kern="1200" dirty="0"/>
            <a:t>no </a:t>
          </a:r>
          <a:r>
            <a:rPr lang="es-ES" sz="2000" kern="1200" dirty="0"/>
            <a:t>hay plazo límite para presentar la solicitud</a:t>
          </a:r>
          <a:r>
            <a:rPr lang="en-US" sz="2000" u="none" kern="1200" dirty="0"/>
            <a:t>.</a:t>
          </a:r>
          <a:endParaRPr lang="en-US" sz="2000" u="sng" kern="1200" dirty="0"/>
        </a:p>
      </dgm:t>
    </dgm:pt>
    <dgm:pt modelId="{D18F62D6-326F-4693-9A83-F29E1AA41E2B}" type="parTrans" cxnId="{212C3E4D-C92A-4CD6-AF26-19550F79D78B}">
      <dgm:prSet/>
      <dgm:spPr/>
      <dgm:t>
        <a:bodyPr/>
        <a:lstStyle/>
        <a:p>
          <a:endParaRPr lang="en-US"/>
        </a:p>
      </dgm:t>
    </dgm:pt>
    <dgm:pt modelId="{0AA6D96F-72EA-4DA0-8155-2C018CF70C14}" type="sibTrans" cxnId="{212C3E4D-C92A-4CD6-AF26-19550F79D78B}">
      <dgm:prSet/>
      <dgm:spPr/>
      <dgm:t>
        <a:bodyPr/>
        <a:lstStyle/>
        <a:p>
          <a:endParaRPr lang="en-US"/>
        </a:p>
      </dgm:t>
    </dgm:pt>
    <dgm:pt modelId="{8D67B78E-3F83-45AE-BE46-E49B279B3B99}">
      <dgm:prSet phldrT="[Text]" custT="1"/>
      <dgm:spPr/>
      <dgm:t>
        <a:bodyPr/>
        <a:lstStyle/>
        <a:p>
          <a:r>
            <a:rPr lang="es-ES" sz="1900" kern="1200" dirty="0"/>
            <a:t>Se exige que todos los trabajadores dispongan de una licencia MFV.</a:t>
          </a:r>
          <a:endParaRPr lang="en-US" sz="1900" kern="1200" dirty="0"/>
        </a:p>
      </dgm:t>
    </dgm:pt>
    <dgm:pt modelId="{AE16948D-D489-4973-8585-98714408DA30}" type="parTrans" cxnId="{45FB141A-948D-44D2-979A-964493D3041D}">
      <dgm:prSet/>
      <dgm:spPr/>
      <dgm:t>
        <a:bodyPr/>
        <a:lstStyle/>
        <a:p>
          <a:endParaRPr lang="en-US"/>
        </a:p>
      </dgm:t>
    </dgm:pt>
    <dgm:pt modelId="{022C365F-8D64-4633-9EBB-DA190EE46E99}" type="sibTrans" cxnId="{45FB141A-948D-44D2-979A-964493D3041D}">
      <dgm:prSet/>
      <dgm:spPr/>
      <dgm:t>
        <a:bodyPr/>
        <a:lstStyle/>
        <a:p>
          <a:endParaRPr lang="en-US"/>
        </a:p>
      </dgm:t>
    </dgm:pt>
    <dgm:pt modelId="{658096C1-0E39-4A32-976E-ACF7E25CDB34}">
      <dgm:prSet phldrT="[Text]" custT="1"/>
      <dgm:spPr/>
      <dgm:t>
        <a:bodyPr/>
        <a:lstStyle/>
        <a:p>
          <a:r>
            <a:rPr lang="es-ES" sz="1900" u="none" kern="1200" dirty="0"/>
            <a:t>Para su funcionamiento es necesario que haya una persona titular de una licencia de supervisión; el resto de trabajadores deben disponer de una licencia MFV o de una licencia de supervisión.</a:t>
          </a:r>
          <a:endParaRPr lang="en-US" sz="1900" u="none" kern="1200" dirty="0"/>
        </a:p>
      </dgm:t>
    </dgm:pt>
    <dgm:pt modelId="{0283E36C-FA01-44EF-A383-250FD62EF8D6}" type="parTrans" cxnId="{DBEB6C8F-B1F4-4A20-8E72-38A3C1A97A54}">
      <dgm:prSet/>
      <dgm:spPr/>
      <dgm:t>
        <a:bodyPr/>
        <a:lstStyle/>
        <a:p>
          <a:endParaRPr lang="en-US"/>
        </a:p>
      </dgm:t>
    </dgm:pt>
    <dgm:pt modelId="{B46D919E-D8E1-481D-985A-5CD0EF05D3E9}" type="sibTrans" cxnId="{DBEB6C8F-B1F4-4A20-8E72-38A3C1A97A54}">
      <dgm:prSet/>
      <dgm:spPr/>
      <dgm:t>
        <a:bodyPr/>
        <a:lstStyle/>
        <a:p>
          <a:endParaRPr lang="en-US"/>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custLinFactNeighborX="924" custLinFactNeighborY="-71351">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custScaleY="153571">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custScaleY="290712">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kern="1200" dirty="0"/>
            <a:t>Lista de espera para la licencia de supervisión</a:t>
          </a:r>
          <a:endParaRPr lang="en-US" sz="1700" kern="1200" dirty="0"/>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Licencia</a:t>
          </a:r>
          <a:r>
            <a:rPr lang="en-US" sz="1700" kern="1200" dirty="0"/>
            <a:t> de </a:t>
          </a:r>
          <a:r>
            <a:rPr lang="en-US" sz="1700" kern="1200" dirty="0" err="1"/>
            <a:t>supervisión</a:t>
          </a:r>
          <a:endParaRPr lang="en-US" sz="1700" kern="1200" dirty="0"/>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Permiso</a:t>
          </a:r>
          <a:r>
            <a:rPr lang="en-US" sz="1700" kern="1200" dirty="0"/>
            <a:t> de </a:t>
          </a:r>
          <a:r>
            <a:rPr lang="en-US" sz="1700" kern="1200" dirty="0" err="1"/>
            <a:t>duración</a:t>
          </a:r>
          <a:r>
            <a:rPr lang="en-US" sz="1700" kern="1200" dirty="0"/>
            <a:t> </a:t>
          </a:r>
          <a:r>
            <a:rPr lang="en-US" sz="1700" kern="1200" dirty="0" err="1"/>
            <a:t>completa</a:t>
          </a:r>
          <a:endParaRPr lang="en-US" sz="1700" kern="1200" dirty="0"/>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ES" sz="3200" b="1" kern="1200" dirty="0"/>
            <a:t>Permisos de duración completa antes de julio  2022</a:t>
          </a:r>
          <a:endParaRPr lang="en-US" sz="3200" b="1" kern="1200" dirty="0"/>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s-ES" sz="1700" kern="1200" dirty="0"/>
            <a:t>Tipos de permisos: para toda la ciudad, específicos de cada distrito</a:t>
          </a:r>
          <a:endParaRPr lang="en-US" sz="1700" kern="1200" dirty="0"/>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s-ES" sz="1900" kern="1200" dirty="0"/>
            <a:t>Los solicitantes deben estar en posesión de una licencia MFV; el plazo para presentar la solicitud es limitado.</a:t>
          </a:r>
          <a:endParaRPr lang="en-US" sz="1900" kern="1200" dirty="0"/>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s-ES" sz="1900" kern="1200" dirty="0"/>
            <a:t>Se exige que todos los trabajadores dispongan de una licencia MFV.</a:t>
          </a:r>
          <a:endParaRPr lang="en-US" sz="1900" kern="1200" dirty="0"/>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ES" sz="3200" b="1" kern="1200" dirty="0"/>
            <a:t>Permisos de licencia de supervisión</a:t>
          </a:r>
          <a:endParaRPr lang="en-US" sz="3200" b="1" kern="1200" dirty="0"/>
        </a:p>
      </dsp:txBody>
      <dsp:txXfrm>
        <a:off x="5958757" y="0"/>
        <a:ext cx="5537674" cy="1466153"/>
      </dsp:txXfrm>
    </dsp:sp>
    <dsp:sp modelId="{D576090C-0E8B-4061-A3CE-018173025A45}">
      <dsp:nvSpPr>
        <dsp:cNvPr id="0" name=""/>
        <dsp:cNvSpPr/>
      </dsp:nvSpPr>
      <dsp:spPr>
        <a:xfrm>
          <a:off x="6509888" y="1406170"/>
          <a:ext cx="4517280" cy="5521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s-ES" sz="1700" kern="1200" dirty="0"/>
            <a:t>Tipos de permisos: para toda la ciudad, excepto Manhattan</a:t>
          </a:r>
          <a:endParaRPr lang="en-US" sz="1700" kern="1200" dirty="0"/>
        </a:p>
      </dsp:txBody>
      <dsp:txXfrm>
        <a:off x="6526061" y="1422343"/>
        <a:ext cx="4484934" cy="519847"/>
      </dsp:txXfrm>
    </dsp:sp>
    <dsp:sp modelId="{69B7F4D6-5112-4C5F-8EF5-87AD50A6A9C8}">
      <dsp:nvSpPr>
        <dsp:cNvPr id="0" name=""/>
        <dsp:cNvSpPr/>
      </dsp:nvSpPr>
      <dsp:spPr>
        <a:xfrm>
          <a:off x="6479586" y="2103931"/>
          <a:ext cx="4496016" cy="8480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s-ES" sz="2000" kern="1200" dirty="0"/>
            <a:t>El solicitante debe estar en posesión de una licencia de supervisión; </a:t>
          </a:r>
          <a:r>
            <a:rPr lang="es-ES" sz="2000" u="sng" kern="1200" dirty="0"/>
            <a:t>no </a:t>
          </a:r>
          <a:r>
            <a:rPr lang="es-ES" sz="2000" kern="1200" dirty="0"/>
            <a:t>hay plazo límite para presentar la solicitud</a:t>
          </a:r>
          <a:r>
            <a:rPr lang="en-US" sz="2000" u="none" kern="1200" dirty="0"/>
            <a:t>.</a:t>
          </a:r>
          <a:endParaRPr lang="en-US" sz="2000" u="sng" kern="1200" dirty="0"/>
        </a:p>
      </dsp:txBody>
      <dsp:txXfrm>
        <a:off x="6504423" y="2128768"/>
        <a:ext cx="4446342" cy="798335"/>
      </dsp:txXfrm>
    </dsp:sp>
    <dsp:sp modelId="{43B36BB4-9162-40C6-9D3A-BA45BB5D01EE}">
      <dsp:nvSpPr>
        <dsp:cNvPr id="0" name=""/>
        <dsp:cNvSpPr/>
      </dsp:nvSpPr>
      <dsp:spPr>
        <a:xfrm>
          <a:off x="6447689" y="3036893"/>
          <a:ext cx="4559810" cy="16052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s-ES" sz="1900" u="none" kern="1200" dirty="0"/>
            <a:t>Para su funcionamiento es necesario que haya una persona titular de una licencia de supervisión; el resto de trabajadores deben disponer de una licencia MFV o de una licencia de supervisión.</a:t>
          </a:r>
          <a:endParaRPr lang="en-US" sz="1900" u="none" kern="1200" dirty="0"/>
        </a:p>
      </dsp:txBody>
      <dsp:txXfrm>
        <a:off x="6494706" y="3083910"/>
        <a:ext cx="4465776" cy="151125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5"/>
          </p:nvPr>
        </p:nvSpPr>
        <p:spPr/>
        <p:txBody>
          <a:bodyPr/>
          <a:lstStyle/>
          <a:p>
            <a:fld id="{9B6AA5D3-8F61-489E-8A0D-002D9B574DEE}" type="slidenum">
              <a:rPr lang="en-US" smtClean="0"/>
              <a:t>1</a:t>
            </a:fld>
            <a:endParaRPr lang="en-US"/>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16</a:t>
            </a:fld>
            <a:endParaRPr lang="en-US"/>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3</a:t>
            </a:fld>
            <a:endParaRPr lang="en-US"/>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5</a:t>
            </a:fld>
            <a:endParaRPr lang="en-US"/>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6</a:t>
            </a:fld>
            <a:endParaRPr lang="en-US"/>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7</a:t>
            </a:fld>
            <a:endParaRPr lang="en-US"/>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9</a:t>
            </a:fld>
            <a:endParaRPr lang="en-US"/>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10</a:t>
            </a:fld>
            <a:endParaRPr lang="en-US"/>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11</a:t>
            </a:fld>
            <a:endParaRPr lang="en-US"/>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13</a:t>
            </a:fld>
            <a:endParaRPr lang="en-US"/>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412377" y="1593410"/>
            <a:ext cx="11313458" cy="2387600"/>
          </a:xfrm>
        </p:spPr>
        <p:txBody>
          <a:bodyPr/>
          <a:lstStyle/>
          <a:p>
            <a:r>
              <a:rPr lang="en-US" dirty="0" err="1"/>
              <a:t>Licencias</a:t>
            </a:r>
            <a:r>
              <a:rPr lang="en-US" dirty="0"/>
              <a:t> de </a:t>
            </a:r>
            <a:r>
              <a:rPr lang="en-US" dirty="0" err="1"/>
              <a:t>supervisión</a:t>
            </a:r>
            <a:endParaRPr lang="en-US" dirty="0"/>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r>
              <a:rPr lang="es-ES" sz="3200" dirty="0"/>
              <a:t>Lo que deben saber los vendedores de alimentos móviles</a:t>
            </a:r>
            <a:endParaRPr lang="en-US" sz="3200" dirty="0"/>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a:xfrm>
            <a:off x="430306" y="365125"/>
            <a:ext cx="11277600" cy="1325563"/>
          </a:xfrm>
        </p:spPr>
        <p:txBody>
          <a:bodyPr/>
          <a:lstStyle/>
          <a:p>
            <a:r>
              <a:rPr lang="es-ES" dirty="0"/>
              <a:t>Permiso de licencia de supervisión de tiempo completo</a:t>
            </a:r>
            <a:endParaRPr lang="en-US" dirty="0"/>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r>
              <a:rPr lang="es-ES" dirty="0">
                <a:latin typeface="Arial"/>
                <a:cs typeface="Arial"/>
              </a:rPr>
              <a:t>Una vez que reciba su licencia de supervisión, podrá solicitar un permiso de duración indefinida.</a:t>
            </a:r>
          </a:p>
          <a:p>
            <a:r>
              <a:rPr lang="es-ES" dirty="0">
                <a:latin typeface="Arial"/>
                <a:cs typeface="Arial"/>
              </a:rPr>
              <a:t>Se le enviará por correo el formulario de solicitud del permiso de licencia de supervisión. No hay plazo límite para presentar la solicitud.</a:t>
            </a:r>
          </a:p>
          <a:p>
            <a:r>
              <a:rPr lang="es-ES" dirty="0">
                <a:latin typeface="Arial"/>
                <a:cs typeface="Arial"/>
              </a:rPr>
              <a:t>Su establecimiento debe contar con al menos un titular de licencia de supervisión, y todos los proveedores que trabajen en él deben tener una licencia MFV o una licencia de supervisión.</a:t>
            </a:r>
            <a:endParaRPr lang="en-US" dirty="0">
              <a:latin typeface="Arial"/>
              <a:cs typeface="Arial"/>
            </a:endParaRP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0" y="365125"/>
            <a:ext cx="12192000" cy="1325563"/>
          </a:xfrm>
        </p:spPr>
        <p:txBody>
          <a:bodyPr>
            <a:noAutofit/>
          </a:bodyPr>
          <a:lstStyle/>
          <a:p>
            <a:r>
              <a:rPr lang="es-ES" sz="3600" dirty="0">
                <a:latin typeface="Arial"/>
                <a:cs typeface="Arial"/>
              </a:rPr>
              <a:t>Usted tiene un permiso y, además, ha recibido una oferta para obtener una licencia de supervisión. ¿Puede tener ambas cosas?</a:t>
            </a:r>
            <a:endParaRPr lang="en-US" sz="3600" dirty="0">
              <a:latin typeface="Arial"/>
              <a:cs typeface="Arial"/>
            </a:endParaRP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376518" y="1883883"/>
            <a:ext cx="11528611" cy="4050708"/>
          </a:xfrm>
        </p:spPr>
        <p:txBody>
          <a:bodyPr vert="horz" lIns="91440" tIns="45720" rIns="91440" bIns="45720" rtlCol="0" anchor="t">
            <a:normAutofit fontScale="92500" lnSpcReduction="10000"/>
          </a:bodyPr>
          <a:lstStyle/>
          <a:p>
            <a:pPr marL="0" indent="0">
              <a:buNone/>
            </a:pPr>
            <a:r>
              <a:rPr lang="es-ES" dirty="0">
                <a:latin typeface="Arial"/>
                <a:cs typeface="Arial"/>
              </a:rPr>
              <a:t>No. Cada vendedor solo puede obtener un permiso, excepto los permisos para zonas restringidas.</a:t>
            </a:r>
          </a:p>
          <a:p>
            <a:r>
              <a:rPr lang="es-ES" dirty="0">
                <a:latin typeface="Arial"/>
                <a:cs typeface="Arial"/>
              </a:rPr>
              <a:t>Si solicita una licencia de supervisión, dispone de 270 días a partir de la fecha de entrega de dicha licencia, o hasta que su permiso actual sea vencido —lo que ocurra antes—, para entregar su permiso actual.</a:t>
            </a:r>
          </a:p>
          <a:p>
            <a:r>
              <a:rPr lang="es-ES" dirty="0">
                <a:latin typeface="Arial"/>
                <a:cs typeface="Arial"/>
              </a:rPr>
              <a:t>Debe decidir si va a solicitar la licencia de supervisión o si va a conservar su permiso actual.</a:t>
            </a:r>
          </a:p>
          <a:p>
            <a:pPr marL="0" indent="0">
              <a:buNone/>
            </a:pPr>
            <a:r>
              <a:rPr lang="es-ES" dirty="0">
                <a:latin typeface="Arial"/>
                <a:cs typeface="Arial"/>
              </a:rPr>
              <a:t>Factores empresariales a tener en cuenta:</a:t>
            </a:r>
            <a:endParaRPr lang="en-US" dirty="0">
              <a:latin typeface="Arial"/>
              <a:cs typeface="Arial"/>
            </a:endParaRPr>
          </a:p>
          <a:p>
            <a:pPr lvl="2"/>
            <a:r>
              <a:rPr lang="es-ES" dirty="0">
                <a:latin typeface="Arial"/>
                <a:cs typeface="Arial"/>
              </a:rPr>
              <a:t>¿Dónde tiene previsto vender?</a:t>
            </a:r>
          </a:p>
          <a:p>
            <a:pPr lvl="2"/>
            <a:r>
              <a:rPr lang="es-ES" dirty="0">
                <a:latin typeface="Arial"/>
                <a:cs typeface="Arial"/>
              </a:rPr>
              <a:t>¿Qué tipo de comida va a vender?</a:t>
            </a:r>
          </a:p>
          <a:p>
            <a:pPr lvl="2"/>
            <a:r>
              <a:rPr lang="es-ES" dirty="0">
                <a:latin typeface="Arial"/>
                <a:cs typeface="Arial"/>
              </a:rPr>
              <a:t>¿En qué épocas del año tiene previsto operar?</a:t>
            </a:r>
          </a:p>
          <a:p>
            <a:pPr lvl="2"/>
            <a:r>
              <a:rPr lang="es-ES" dirty="0">
                <a:latin typeface="Arial"/>
                <a:cs typeface="Arial"/>
              </a:rPr>
              <a:t>¿Tiene previsto ser usted la persona principal a cargo del puesto?</a:t>
            </a:r>
            <a:endParaRPr lang="en-US" dirty="0">
              <a:latin typeface="Arial"/>
              <a:cs typeface="Arial"/>
            </a:endParaRP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fontScale="90000"/>
          </a:bodyPr>
          <a:lstStyle/>
          <a:p>
            <a:r>
              <a:rPr lang="es-ES" sz="4000" dirty="0"/>
              <a:t>¿Qué ocurre si no obtengo la licencia de supervisión?</a:t>
            </a:r>
            <a:br>
              <a:rPr lang="es-ES" sz="4000" dirty="0"/>
            </a:br>
            <a:r>
              <a:rPr lang="es-ES" sz="4000" dirty="0"/>
              <a:t> </a:t>
            </a:r>
            <a:endParaRPr lang="en-US" sz="4000" dirty="0"/>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r>
              <a:rPr lang="es-ES" dirty="0">
                <a:latin typeface="Arial"/>
                <a:cs typeface="Arial"/>
              </a:rPr>
              <a:t>Conservará su licencia de MFV y podrá trabajar en cualquier unidad de MFV autorizada (incluidas las unidades en las que se requiera una licencia de supervisión, siempre que haya presente un titular de dicha licencia).</a:t>
            </a:r>
          </a:p>
          <a:p>
            <a:r>
              <a:rPr lang="es-ES" dirty="0">
                <a:latin typeface="Arial"/>
                <a:cs typeface="Arial"/>
              </a:rPr>
              <a:t>Su carta de oferta incluye una fecha límite para presentar la solicitud.</a:t>
            </a:r>
          </a:p>
          <a:p>
            <a:r>
              <a:rPr lang="es-ES" dirty="0">
                <a:latin typeface="Arial"/>
                <a:cs typeface="Arial"/>
              </a:rPr>
              <a:t>Si falla en cumplir dicho plazo, será retirado de la lista de espera para la licencia de supervisión.</a:t>
            </a:r>
          </a:p>
          <a:p>
            <a:r>
              <a:rPr lang="es-ES" dirty="0">
                <a:latin typeface="Arial"/>
                <a:cs typeface="Arial"/>
              </a:rPr>
              <a:t>Conservará su permiso actual, en caso de que lo tenga.</a:t>
            </a:r>
          </a:p>
          <a:p>
            <a:r>
              <a:rPr lang="es-ES" dirty="0">
                <a:latin typeface="Arial"/>
                <a:cs typeface="Arial"/>
              </a:rPr>
              <a:t>Seguirá figurando en otras listas de espera para permisos, si procede.</a:t>
            </a:r>
            <a:endParaRPr lang="en-US" dirty="0"/>
          </a:p>
          <a:p>
            <a:endParaRPr lang="en-US" dirty="0"/>
          </a:p>
          <a:p>
            <a:endParaRPr lang="en-US"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a:xfrm>
            <a:off x="161365" y="365125"/>
            <a:ext cx="11779623" cy="1325563"/>
          </a:xfrm>
        </p:spPr>
        <p:txBody>
          <a:bodyPr>
            <a:normAutofit/>
          </a:bodyPr>
          <a:lstStyle/>
          <a:p>
            <a:r>
              <a:rPr lang="es-ES" sz="3600" dirty="0"/>
              <a:t>A partir de 2031, todos los permisos de tiempo completo requerirán una licencia de supervisión</a:t>
            </a:r>
            <a:endParaRPr lang="en-US" sz="3600" dirty="0"/>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r>
              <a:rPr lang="es-ES" dirty="0"/>
              <a:t>En el caso de las licencias válidas para toda la ciudad o específicas de un distrito emitidas antes del 1 de julio de 2022, la licencia MFV del titular se convertirá en una licencia de supervisión el 1 de julio de 2031. Estas unidades deberán contar con la presencia de un titular de licencia de supervisión durante la venta móvil.</a:t>
            </a:r>
          </a:p>
          <a:p>
            <a:r>
              <a:rPr lang="es-ES" dirty="0"/>
              <a:t>Las Leyes Locales 54 y 59 de 2026 adelantaron esta fecha un año con respecto a lo establecido en la Ley Local 18 de 2021.</a:t>
            </a:r>
          </a:p>
          <a:p>
            <a:r>
              <a:rPr lang="es-ES" dirty="0"/>
              <a:t>El Departamento de Salud publicará las normas relativas a este requisito en una fecha posterior.</a:t>
            </a:r>
            <a:r>
              <a:rPr lang="en-US" dirty="0"/>
              <a:t>.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a:xfrm>
            <a:off x="838200" y="365125"/>
            <a:ext cx="10515600" cy="1750546"/>
          </a:xfrm>
        </p:spPr>
        <p:txBody>
          <a:bodyPr>
            <a:normAutofit fontScale="90000"/>
          </a:bodyPr>
          <a:lstStyle/>
          <a:p>
            <a:r>
              <a:rPr lang="es-ES" dirty="0"/>
              <a:t>Mantenga actualizada su información de contacto</a:t>
            </a:r>
            <a:br>
              <a:rPr lang="es-ES" dirty="0"/>
            </a:br>
            <a:r>
              <a:rPr lang="es-ES" dirty="0"/>
              <a:t> </a:t>
            </a:r>
            <a:endParaRPr lang="en-US" dirty="0"/>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1298986" cy="4351338"/>
          </a:xfrm>
        </p:spPr>
        <p:txBody>
          <a:bodyPr/>
          <a:lstStyle/>
          <a:p>
            <a:r>
              <a:rPr lang="es-ES" dirty="0"/>
              <a:t>Toda la información sobre licencias y permisos de supervisión se enviará a la dirección postal que figura en el registro.</a:t>
            </a:r>
          </a:p>
          <a:p>
            <a:r>
              <a:rPr lang="es-ES" dirty="0"/>
              <a:t>Puede actualizar su dirección postal de las siguientes formas:</a:t>
            </a:r>
            <a:endParaRPr lang="en-US" dirty="0"/>
          </a:p>
          <a:p>
            <a:pPr lvl="1"/>
            <a:r>
              <a:rPr lang="es-ES" dirty="0"/>
              <a:t>Enviando un correo electrónico en el que figure su número de licencia o permiso a </a:t>
            </a:r>
            <a:r>
              <a:rPr lang="en-US" dirty="0"/>
              <a:t> </a:t>
            </a:r>
            <a:r>
              <a:rPr lang="en-US" dirty="0">
                <a:hlinkClick r:id="rId2"/>
              </a:rPr>
              <a:t>DOHMHdocs@dcwp.nyc.gov</a:t>
            </a:r>
            <a:r>
              <a:rPr lang="en-US" dirty="0"/>
              <a:t>, or</a:t>
            </a:r>
          </a:p>
          <a:p>
            <a:pPr lvl="1"/>
            <a:r>
              <a:rPr lang="es-ES" dirty="0"/>
              <a:t>Pidiendo cita para acudir al Centro Municipal de Licencias de Manhattan</a:t>
            </a:r>
          </a:p>
          <a:p>
            <a:pPr lvl="1"/>
            <a:r>
              <a:rPr lang="en-US" dirty="0"/>
              <a:t>Para </a:t>
            </a:r>
            <a:r>
              <a:rPr lang="en-US" dirty="0" err="1"/>
              <a:t>pedir</a:t>
            </a:r>
            <a:r>
              <a:rPr lang="en-US" dirty="0"/>
              <a:t> </a:t>
            </a:r>
            <a:r>
              <a:rPr lang="en-US" dirty="0" err="1"/>
              <a:t>una</a:t>
            </a:r>
            <a:r>
              <a:rPr lang="en-US" dirty="0"/>
              <a:t> </a:t>
            </a:r>
            <a:r>
              <a:rPr lang="en-US" dirty="0" err="1"/>
              <a:t>cita</a:t>
            </a:r>
            <a:r>
              <a:rPr lang="en-US" dirty="0"/>
              <a:t>:</a:t>
            </a:r>
          </a:p>
          <a:p>
            <a:pPr lvl="3"/>
            <a:r>
              <a:rPr lang="en-US" dirty="0" err="1"/>
              <a:t>Llame</a:t>
            </a:r>
            <a:r>
              <a:rPr lang="en-US" dirty="0"/>
              <a:t> al 212-435-0441, or</a:t>
            </a:r>
          </a:p>
          <a:p>
            <a:pPr lvl="3"/>
            <a:r>
              <a:rPr lang="en-US" dirty="0" err="1"/>
              <a:t>Envíe</a:t>
            </a:r>
            <a:r>
              <a:rPr lang="en-US" dirty="0"/>
              <a:t> un </a:t>
            </a:r>
            <a:r>
              <a:rPr lang="en-US" dirty="0" err="1"/>
              <a:t>correo</a:t>
            </a:r>
            <a:r>
              <a:rPr lang="en-US" dirty="0"/>
              <a:t> </a:t>
            </a:r>
            <a:r>
              <a:rPr lang="en-US" dirty="0" err="1"/>
              <a:t>electrónico</a:t>
            </a:r>
            <a:r>
              <a:rPr lang="en-US" dirty="0"/>
              <a:t> </a:t>
            </a:r>
            <a:r>
              <a:rPr lang="en-US" dirty="0">
                <a:hlinkClick r:id="rId3"/>
              </a:rPr>
              <a:t>licensingappointments@dcwp.nyc.gov</a:t>
            </a:r>
            <a:endParaRPr lang="en-US" dirty="0"/>
          </a:p>
          <a:p>
            <a:endParaRPr lang="en-US"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r>
              <a:rPr lang="en-US" dirty="0"/>
              <a:t>Para </a:t>
            </a:r>
            <a:r>
              <a:rPr lang="en-US" dirty="0" err="1"/>
              <a:t>más</a:t>
            </a:r>
            <a:r>
              <a:rPr lang="en-US" dirty="0"/>
              <a:t> </a:t>
            </a:r>
            <a:r>
              <a:rPr lang="en-US" dirty="0" err="1"/>
              <a:t>información</a:t>
            </a:r>
            <a:endParaRPr lang="en-US" dirty="0"/>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r>
              <a:rPr lang="en-US" dirty="0" err="1"/>
              <a:t>Visite</a:t>
            </a:r>
            <a:r>
              <a:rPr lang="en-US" dirty="0"/>
              <a:t> </a:t>
            </a:r>
            <a:r>
              <a:rPr lang="en-US" dirty="0">
                <a:hlinkClick r:id="rId2" action="ppaction://hlinkfile"/>
              </a:rPr>
              <a:t>nyc.gov/health/</a:t>
            </a:r>
            <a:r>
              <a:rPr lang="en-US" dirty="0" err="1">
                <a:hlinkClick r:id="rId2" action="ppaction://hlinkfile"/>
              </a:rPr>
              <a:t>mobilefood</a:t>
            </a:r>
            <a:r>
              <a:rPr lang="en-US" b="1" dirty="0"/>
              <a:t> </a:t>
            </a:r>
            <a:r>
              <a:rPr lang="es-ES" dirty="0"/>
              <a:t>Visite nyc.gov/salud/alimentos-móviles para obtener información sobre licencias de supervisión y permisos, incluidos formularios y hojas informativas. También puede llamar al </a:t>
            </a:r>
            <a:r>
              <a:rPr lang="es-ES" b="1" dirty="0"/>
              <a:t>311 </a:t>
            </a:r>
            <a:r>
              <a:rPr lang="es-ES" dirty="0"/>
              <a:t>para recibir ayuda y preguntar por </a:t>
            </a:r>
            <a:r>
              <a:rPr lang="es-ES" b="1" dirty="0"/>
              <a:t>alimentos móviles</a:t>
            </a:r>
            <a:r>
              <a:rPr lang="es-ES" dirty="0"/>
              <a:t>.</a:t>
            </a:r>
            <a:endParaRPr lang="en-US" dirty="0"/>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r>
              <a:rPr lang="en-US" dirty="0"/>
              <a:t>¿</a:t>
            </a:r>
            <a:r>
              <a:rPr lang="en-US" dirty="0" err="1"/>
              <a:t>Preguntas</a:t>
            </a:r>
            <a:r>
              <a:rPr lang="en-US" dirty="0"/>
              <a:t>?</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r>
              <a:rPr lang="en-US" dirty="0" err="1"/>
              <a:t>Descripción</a:t>
            </a:r>
            <a:r>
              <a:rPr lang="en-US" dirty="0"/>
              <a:t> general</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r>
              <a:rPr lang="es-ES" dirty="0">
                <a:latin typeface="Arial"/>
                <a:cs typeface="Arial"/>
              </a:rPr>
              <a:t>Revisión del nuevo proceso para obtener un permiso de vigencia completa.</a:t>
            </a:r>
          </a:p>
          <a:p>
            <a:r>
              <a:rPr lang="es-ES" dirty="0">
                <a:latin typeface="Arial"/>
                <a:cs typeface="Arial"/>
              </a:rPr>
              <a:t>¿Qué es una licencia de supervisión y en qué se diferencia de una licencia de alimentos móviles?</a:t>
            </a:r>
          </a:p>
          <a:p>
            <a:r>
              <a:rPr lang="es-ES" dirty="0">
                <a:latin typeface="Arial"/>
                <a:cs typeface="Arial"/>
              </a:rPr>
              <a:t>¿Qué es un permiso de licencia de supervisión y en qué se diferencia de un permiso de vigencia completa?</a:t>
            </a:r>
          </a:p>
          <a:p>
            <a:r>
              <a:rPr lang="es-ES" dirty="0">
                <a:latin typeface="Arial"/>
                <a:cs typeface="Arial"/>
              </a:rPr>
              <a:t>¿Qué ocurre si ya dispone de un permiso y recibe una oferta de licencia de supervisión?</a:t>
            </a:r>
            <a:endParaRPr lang="en-US" dirty="0">
              <a:highlight>
                <a:srgbClr val="FFFF00"/>
              </a:highlight>
            </a:endParaRPr>
          </a:p>
          <a:p>
            <a:endParaRPr lang="en-US"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r>
              <a:rPr lang="es-ES" sz="3600" dirty="0"/>
              <a:t>11 000 permisos adicionales entre 2026 y 2031</a:t>
            </a:r>
            <a:endParaRPr lang="en-US" sz="3600" dirty="0"/>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982431"/>
            <a:ext cx="11275290" cy="4784278"/>
          </a:xfrm>
        </p:spPr>
        <p:txBody>
          <a:bodyPr vert="horz" lIns="91440" tIns="45720" rIns="91440" bIns="45720" rtlCol="0" anchor="t">
            <a:normAutofit/>
          </a:bodyPr>
          <a:lstStyle/>
          <a:p>
            <a:r>
              <a:rPr lang="es-ES" sz="1800" dirty="0">
                <a:latin typeface="Arial"/>
                <a:cs typeface="Arial"/>
              </a:rPr>
              <a:t>Una ley municipal de 2021 modificó el procedimiento para que los vendedores puedan obtener un permiso para todo el año mediante la creación de un nuevo tipo de licencia denominada licencia de supervisión cuyo número es limitado.</a:t>
            </a:r>
          </a:p>
          <a:p>
            <a:r>
              <a:rPr lang="es-ES" sz="1800" dirty="0">
                <a:latin typeface="Arial"/>
                <a:cs typeface="Arial"/>
              </a:rPr>
              <a:t>Una licencia de supervisión permite a un vendedor solicitar un permiso para todo el año (pleno). El Departamento de Salud tiene listas de espera para obtener una licencia de supervisión.</a:t>
            </a:r>
          </a:p>
          <a:p>
            <a:r>
              <a:rPr lang="es-ES" sz="1800" dirty="0">
                <a:latin typeface="Arial"/>
                <a:cs typeface="Arial"/>
              </a:rPr>
              <a:t>Las unidades autorizadas con licencia de supervisión deben contar con un titular de dicha licencia mientras estén en funcionamiento.</a:t>
            </a:r>
          </a:p>
          <a:p>
            <a:r>
              <a:rPr lang="es-ES" sz="1800" dirty="0">
                <a:latin typeface="Arial"/>
                <a:cs typeface="Arial"/>
              </a:rPr>
              <a:t>Estos cambios no se aplican a los permisos para carritos verdes, permisos temporales (estacionales) ni a los permisos para zonas restringidas.</a:t>
            </a:r>
          </a:p>
          <a:p>
            <a:r>
              <a:rPr lang="es-ES" sz="2000" b="1" dirty="0">
                <a:latin typeface="Arial"/>
                <a:cs typeface="Arial"/>
              </a:rPr>
              <a:t>Las Leyes Locales 54 y 59 de 2026 aumentan el número de permisos. Se emitirán 2200 solicitudes de licencia de supervisión cada año, desde julio de 2026 hasta junio de 2031.</a:t>
            </a:r>
            <a:endParaRPr lang="en-US" sz="2000" dirty="0"/>
          </a:p>
          <a:p>
            <a:endParaRPr lang="en-US" dirty="0"/>
          </a:p>
          <a:p>
            <a:endParaRPr lang="en-US"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781398538"/>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538765" y="4908051"/>
            <a:ext cx="10732364" cy="338554"/>
          </a:xfrm>
          <a:prstGeom prst="rect">
            <a:avLst/>
          </a:prstGeom>
          <a:noFill/>
        </p:spPr>
        <p:txBody>
          <a:bodyPr wrap="square" rtlCol="0">
            <a:spAutoFit/>
          </a:bodyPr>
          <a:lstStyle/>
          <a:p>
            <a:pPr algn="ctr"/>
            <a:r>
              <a:rPr lang="es-ES" sz="1600" b="1" u="sng" dirty="0"/>
              <a:t>Nuevo procedimiento para obtener una licencia de venta móvil de comida válida durante todo el año</a:t>
            </a:r>
            <a:endParaRPr lang="en-US" sz="1600" b="1" u="sng" dirty="0"/>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213623" y="194013"/>
            <a:ext cx="11764754" cy="1325563"/>
          </a:xfrm>
        </p:spPr>
        <p:txBody>
          <a:bodyPr/>
          <a:lstStyle/>
          <a:p>
            <a:r>
              <a:rPr lang="es-ES" dirty="0"/>
              <a:t>¿Qué es una licencia de supervisión (SL)?</a:t>
            </a:r>
            <a:endParaRPr lang="en-US" dirty="0"/>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187355"/>
            <a:ext cx="8558074" cy="4931037"/>
          </a:xfrm>
        </p:spPr>
        <p:txBody>
          <a:bodyPr vert="horz" lIns="91440" tIns="45720" rIns="91440" bIns="45720" rtlCol="0" anchor="t">
            <a:normAutofit fontScale="85000" lnSpcReduction="20000"/>
          </a:bodyPr>
          <a:lstStyle/>
          <a:p>
            <a:pPr>
              <a:lnSpc>
                <a:spcPct val="110000"/>
              </a:lnSpc>
            </a:pPr>
            <a:r>
              <a:rPr lang="en-US" sz="2600" dirty="0"/>
              <a:t>Dos </a:t>
            </a:r>
            <a:r>
              <a:rPr lang="en-US" sz="2600" dirty="0" err="1"/>
              <a:t>tipos</a:t>
            </a:r>
            <a:r>
              <a:rPr lang="en-US" sz="2600" dirty="0"/>
              <a:t>: </a:t>
            </a:r>
          </a:p>
          <a:p>
            <a:pPr lvl="1">
              <a:lnSpc>
                <a:spcPct val="110000"/>
              </a:lnSpc>
            </a:pPr>
            <a:r>
              <a:rPr lang="es-ES" sz="2600" dirty="0">
                <a:latin typeface="Arial"/>
                <a:cs typeface="Arial"/>
              </a:rPr>
              <a:t>Una licencia para toda la ciudad.</a:t>
            </a:r>
          </a:p>
          <a:p>
            <a:pPr lvl="1">
              <a:lnSpc>
                <a:spcPct val="110000"/>
              </a:lnSpc>
            </a:pPr>
            <a:r>
              <a:rPr lang="es-ES" sz="2600" dirty="0">
                <a:latin typeface="Arial"/>
                <a:cs typeface="Arial"/>
              </a:rPr>
              <a:t>Una licencia para todos los distritos de la ciudad de Nueva York (NYC), excepto Manhattan (fuera de Manhattan).</a:t>
            </a:r>
          </a:p>
          <a:p>
            <a:pPr marL="457200" lvl="1" indent="0">
              <a:lnSpc>
                <a:spcPct val="110000"/>
              </a:lnSpc>
              <a:buNone/>
            </a:pPr>
            <a:r>
              <a:rPr lang="es-ES" sz="2600" dirty="0">
                <a:latin typeface="Arial"/>
                <a:cs typeface="Arial"/>
              </a:rPr>
              <a:t>Una licencia de supervisión le permite:</a:t>
            </a:r>
          </a:p>
          <a:p>
            <a:pPr lvl="1">
              <a:lnSpc>
                <a:spcPct val="110000"/>
              </a:lnSpc>
            </a:pPr>
            <a:r>
              <a:rPr lang="es-ES" sz="2600" dirty="0">
                <a:latin typeface="Arial"/>
                <a:cs typeface="Arial"/>
              </a:rPr>
              <a:t>Venda en las mismas unidades que un titular de licencia MFV.</a:t>
            </a:r>
          </a:p>
          <a:p>
            <a:pPr lvl="1">
              <a:lnSpc>
                <a:spcPct val="110000"/>
              </a:lnSpc>
            </a:pPr>
            <a:r>
              <a:rPr lang="es-ES" sz="2600" dirty="0">
                <a:latin typeface="Arial"/>
                <a:cs typeface="Arial"/>
              </a:rPr>
              <a:t>Trabaje como vendedor designado de SL en una unidad autorizada por SL dentro de la zona para la que dispone de licencia.</a:t>
            </a:r>
          </a:p>
          <a:p>
            <a:pPr lvl="1">
              <a:lnSpc>
                <a:spcPct val="110000"/>
              </a:lnSpc>
            </a:pPr>
            <a:r>
              <a:rPr lang="es-ES" sz="2600" dirty="0">
                <a:latin typeface="Arial"/>
                <a:cs typeface="Arial"/>
              </a:rPr>
              <a:t>Solicite un permiso de duración completa para la zona indicada en su licencia.</a:t>
            </a:r>
          </a:p>
          <a:p>
            <a:pPr marL="457200" lvl="1" indent="0">
              <a:lnSpc>
                <a:spcPct val="110000"/>
              </a:lnSpc>
              <a:buNone/>
            </a:pPr>
            <a:r>
              <a:rPr lang="es-ES" sz="2600" dirty="0">
                <a:latin typeface="Arial"/>
                <a:cs typeface="Arial"/>
              </a:rPr>
              <a:t>Existen tres listas de espera: una para toda la ciudad, otra para fuera de Manhattan y otra para personas con discapacidad y veteranos de los Estados Unidos.</a:t>
            </a:r>
            <a:endParaRPr lang="en-US"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0" y="0"/>
            <a:ext cx="12192000" cy="1668553"/>
          </a:xfrm>
        </p:spPr>
        <p:txBody>
          <a:bodyPr>
            <a:noAutofit/>
          </a:bodyPr>
          <a:lstStyle/>
          <a:p>
            <a:r>
              <a:rPr lang="es-ES" sz="3200" dirty="0"/>
              <a:t>¿Dónde puede trabajar como titular de una licencia de supervisión?</a:t>
            </a:r>
            <a:endParaRPr lang="en-US" sz="3200" dirty="0"/>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382138" y="1387758"/>
            <a:ext cx="9430602" cy="5277377"/>
          </a:xfrm>
        </p:spPr>
        <p:txBody>
          <a:bodyPr vert="horz" lIns="91440" tIns="45720" rIns="91440" bIns="45720" rtlCol="0" anchor="t">
            <a:normAutofit/>
          </a:bodyPr>
          <a:lstStyle/>
          <a:p>
            <a:r>
              <a:rPr lang="es-ES" sz="2200" dirty="0">
                <a:latin typeface="Arial"/>
                <a:cs typeface="Arial"/>
              </a:rPr>
              <a:t>Si dispone de una licencia de supervisión válida para toda la ciudad, podrá trabajar como titular de dicha licencia en cualquier establecimiento en el que esté permitida dicha licencia.</a:t>
            </a:r>
          </a:p>
          <a:p>
            <a:r>
              <a:rPr lang="es-ES" sz="2200" dirty="0">
                <a:latin typeface="Arial"/>
                <a:cs typeface="Arial"/>
              </a:rPr>
              <a:t>Si dispone de una licencia de supervisión que no sea de Manhattan, podrá trabajar como titular de dicha licencia en cualquier establecimiento en el que esté permitida dicha licencia fuera de Manhattan.</a:t>
            </a:r>
          </a:p>
          <a:p>
            <a:r>
              <a:rPr lang="es-ES" sz="2200" b="1" dirty="0">
                <a:solidFill>
                  <a:srgbClr val="C00000"/>
                </a:solidFill>
                <a:latin typeface="Arial"/>
                <a:cs typeface="Arial"/>
              </a:rPr>
              <a:t>Si trabaja como titular designado de una licencia de supervisión fuera de las restricciones geográficas de su licencia, puede recibir una sanción que conlleva una multa de $1,000.</a:t>
            </a:r>
            <a:endParaRPr lang="en-US" sz="2200" b="1" dirty="0">
              <a:solidFill>
                <a:srgbClr val="C00000"/>
              </a:solidFill>
              <a:latin typeface="Arial"/>
              <a:cs typeface="Arial"/>
            </a:endParaRP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9580729" y="862676"/>
            <a:ext cx="2411758" cy="3163770"/>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r>
              <a:rPr lang="en-US" sz="4000" dirty="0"/>
              <a:t>Supervisory License: How Is It Different?</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a:lnSpc>
                  <a:spcPct val="90000"/>
                </a:lnSpc>
                <a:spcBef>
                  <a:spcPct val="0"/>
                </a:spcBef>
                <a:spcAft>
                  <a:spcPct val="35000"/>
                </a:spcAft>
                <a:buNone/>
              </a:pPr>
              <a:r>
                <a:rPr lang="en-US" sz="3200" b="1" kern="1200" dirty="0" err="1"/>
                <a:t>Licencia</a:t>
              </a:r>
              <a:r>
                <a:rPr lang="en-US" sz="3200" b="1" kern="1200" dirty="0"/>
                <a:t> MFV</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t>Sin restricciones. Cualquier persona puede solicitar esta licencia.</a:t>
              </a:r>
              <a:r>
                <a:rPr lang="en-US" sz="1600" b="0" kern="1200" dirty="0"/>
                <a:t>.</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778953"/>
              <a:ext cx="4050149" cy="87311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n-US" sz="1600" b="0" kern="1200" dirty="0" err="1"/>
                <a:t>Obligatorio</a:t>
              </a:r>
              <a:r>
                <a:rPr lang="en-US" sz="1600" b="0" kern="1200" dirty="0"/>
                <a:t> para </a:t>
              </a:r>
              <a:r>
                <a:rPr lang="en-US" sz="1600" b="0" kern="1200" dirty="0" err="1"/>
                <a:t>los</a:t>
              </a:r>
              <a:r>
                <a:rPr lang="en-US" sz="1600" b="0" kern="1200" dirty="0"/>
                <a:t> </a:t>
              </a:r>
              <a:r>
                <a:rPr lang="en-US" sz="1600" b="0" kern="1200" dirty="0" err="1"/>
                <a:t>permisos</a:t>
              </a:r>
              <a:r>
                <a:rPr lang="en-US" sz="1600" b="0" kern="1200" dirty="0"/>
                <a:t> de </a:t>
              </a:r>
              <a:r>
                <a:rPr lang="en-US" sz="1600" b="0" kern="1200" dirty="0" err="1"/>
                <a:t>acceso</a:t>
              </a:r>
              <a:r>
                <a:rPr lang="en-US" sz="1600" b="0" kern="1200" dirty="0"/>
                <a:t> a zonas </a:t>
              </a:r>
              <a:r>
                <a:rPr lang="en-US" sz="1600" b="0" kern="1200" dirty="0" err="1"/>
                <a:t>restringidas</a:t>
              </a:r>
              <a:r>
                <a:rPr lang="en-US" sz="1600" b="0" kern="1200" dirty="0"/>
                <a:t>, de </a:t>
              </a:r>
              <a:r>
                <a:rPr lang="en-US" sz="1600" b="0" kern="1200" dirty="0" err="1"/>
                <a:t>carritos</a:t>
              </a:r>
              <a:r>
                <a:rPr lang="en-US" sz="1600" b="0" kern="1200" dirty="0"/>
                <a:t> </a:t>
              </a:r>
              <a:r>
                <a:rPr lang="en-US" sz="1600" b="0" kern="1200" dirty="0" err="1"/>
                <a:t>verdes</a:t>
              </a:r>
              <a:r>
                <a:rPr lang="en-US" sz="1600" b="0" kern="1200" dirty="0"/>
                <a:t>, </a:t>
              </a:r>
              <a:r>
                <a:rPr lang="en-US" sz="1600" b="0" kern="1200" dirty="0" err="1"/>
                <a:t>temporales</a:t>
              </a:r>
              <a:r>
                <a:rPr lang="en-US" sz="1600" b="0" kern="1200" dirty="0"/>
                <a:t> y </a:t>
              </a:r>
              <a:r>
                <a:rPr lang="en-US" sz="1600" b="0" kern="1200" dirty="0" err="1"/>
                <a:t>duración</a:t>
              </a:r>
              <a:r>
                <a:rPr lang="en-US" sz="1600" b="0" kern="1200" dirty="0"/>
                <a:t> </a:t>
              </a:r>
              <a:r>
                <a:rPr lang="en-US" sz="1600" b="0" kern="1200" dirty="0" err="1"/>
                <a:t>indefinida</a:t>
              </a:r>
              <a:r>
                <a:rPr lang="en-US" sz="1600" b="0" kern="1200" dirty="0"/>
                <a:t> </a:t>
              </a:r>
              <a:r>
                <a:rPr lang="en-US" sz="1600" b="0" kern="1200" dirty="0" err="1"/>
                <a:t>emitidos</a:t>
              </a:r>
              <a:r>
                <a:rPr lang="en-US" sz="1600" b="0" kern="1200" dirty="0"/>
                <a:t> antes de </a:t>
              </a:r>
              <a:r>
                <a:rPr lang="en-US" sz="1600" b="0" kern="1200" dirty="0" err="1"/>
                <a:t>julio</a:t>
              </a:r>
              <a:r>
                <a:rPr lang="en-US" sz="1600" b="0" kern="1200" dirty="0"/>
                <a:t>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t>Puede trabajar en cualquier unidad autorizada.</a:t>
              </a:r>
              <a:endParaRPr lang="en-US" sz="1600" b="0" kern="1200" dirty="0"/>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t>Puede renovar su licencia si ha vencido.</a:t>
              </a:r>
              <a:r>
                <a:rPr lang="en-US" sz="1600" b="0" kern="1200" dirty="0"/>
                <a:t>.</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t>La vigencia de la licencia es de dos años</a:t>
              </a:r>
              <a:r>
                <a:rPr lang="en-US" sz="1600" b="0" kern="1200" dirty="0"/>
                <a:t>.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solidFill>
                    <a:schemeClr val="tx1"/>
                  </a:solidFill>
                </a:rPr>
                <a:t>Las tasas de inscripción y renovación son de $50.</a:t>
              </a:r>
              <a:endParaRPr lang="en-US" sz="16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a:lnSpc>
                  <a:spcPct val="90000"/>
                </a:lnSpc>
                <a:spcBef>
                  <a:spcPct val="0"/>
                </a:spcBef>
                <a:spcAft>
                  <a:spcPct val="35000"/>
                </a:spcAft>
                <a:buNone/>
              </a:pPr>
              <a:r>
                <a:rPr lang="en-US" sz="3200" b="1" kern="1200" dirty="0" err="1"/>
                <a:t>Licencia</a:t>
              </a:r>
              <a:r>
                <a:rPr lang="en-US" sz="3200" b="1" kern="1200" dirty="0"/>
                <a:t> de </a:t>
              </a:r>
              <a:r>
                <a:rPr lang="en-US" sz="3200" b="1" kern="1200" dirty="0" err="1"/>
                <a:t>supervisión</a:t>
              </a:r>
              <a:endParaRPr lang="en-US" sz="3200" b="1" kern="1200" dirty="0"/>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solidFill>
                    <a:schemeClr val="tx1"/>
                  </a:solidFill>
                </a:rPr>
                <a:t>Plazas limitadas. Debe estar en lista de espera.</a:t>
              </a:r>
              <a:r>
                <a:rPr lang="en-US" sz="1600" b="0" kern="1200" dirty="0">
                  <a:solidFill>
                    <a:schemeClr val="tx1"/>
                  </a:solidFill>
                </a:rPr>
                <a:t>.</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t>Obligatorio para los nuevos permisos de duración completa emitidos a partir de julio 2022.</a:t>
              </a:r>
              <a:endParaRPr lang="en-US" sz="1600" b="0" kern="1200" dirty="0"/>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652064"/>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a:lnSpc>
                  <a:spcPct val="90000"/>
                </a:lnSpc>
                <a:spcBef>
                  <a:spcPct val="0"/>
                </a:spcBef>
                <a:spcAft>
                  <a:spcPct val="35000"/>
                </a:spcAft>
              </a:pPr>
              <a:r>
                <a:rPr lang="es-ES" sz="1600" b="0" kern="1200" dirty="0"/>
                <a:t>Puede trabajar en cualquier unidad autorizada como vendedor.</a:t>
              </a:r>
              <a:r>
                <a:rPr lang="en-US" sz="1600" dirty="0">
                  <a:solidFill>
                    <a:schemeClr val="tx1"/>
                  </a:solidFill>
                </a:rPr>
                <a:t>.</a:t>
              </a:r>
              <a:endParaRPr lang="en-US" sz="1600" b="0" kern="1200" dirty="0">
                <a:solidFill>
                  <a:schemeClr val="tx1"/>
                </a:solidFill>
              </a:endParaRP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25739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solidFill>
                    <a:schemeClr val="tx1"/>
                  </a:solidFill>
                </a:rPr>
                <a:t>No se puede renovar si ha vencido. Si ha vencido, puede volver a una licencia MFV.</a:t>
              </a:r>
              <a:endParaRPr lang="en-US" sz="1600" b="0" kern="1200" dirty="0">
                <a:solidFill>
                  <a:schemeClr val="tx1"/>
                </a:solidFill>
              </a:endParaRP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790026"/>
              <a:ext cx="4707812" cy="659899"/>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solidFill>
                    <a:schemeClr val="tx1"/>
                  </a:solidFill>
                </a:rPr>
                <a:t>La fecha de vencimiento inicial coincide con la de su licencia actual. Tras la renovación, la vigencia de la licencia será de dos años.</a:t>
              </a:r>
              <a:r>
                <a:rPr lang="en-US" sz="1600" b="0" kern="1200" dirty="0">
                  <a:solidFill>
                    <a:schemeClr val="tx1"/>
                  </a:solidFill>
                </a:rPr>
                <a:t>.</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es-ES" sz="1600" b="0" kern="1200" dirty="0">
                  <a:solidFill>
                    <a:schemeClr val="tx1"/>
                  </a:solidFill>
                </a:rPr>
                <a:t>El costo inicial es de $0 y el costo de renovación es $438.</a:t>
              </a:r>
              <a:endParaRPr lang="en-US" sz="1600" b="0" kern="1200" dirty="0">
                <a:solidFill>
                  <a:schemeClr val="tx1"/>
                </a:solidFill>
              </a:endParaRP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r>
              <a:rPr lang="en-US" sz="4000" dirty="0"/>
              <a:t>Supervisory License Permit: How Is It Different?</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3971782030"/>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a:r>
              <a:rPr lang="es-ES" sz="3200" dirty="0"/>
              <a:t>Requisitos para los permisos de licencia de supervisión: el titular de una licencia de supervisión debe estar trabajando mientras ejerce sus funciones</a:t>
            </a:r>
            <a:endParaRPr lang="en-US" sz="3200" dirty="0"/>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183614" y="1690688"/>
            <a:ext cx="6814085" cy="4351338"/>
          </a:xfrm>
        </p:spPr>
        <p:txBody>
          <a:bodyPr>
            <a:normAutofit/>
          </a:bodyPr>
          <a:lstStyle/>
          <a:p>
            <a:pPr>
              <a:lnSpc>
                <a:spcPct val="95000"/>
              </a:lnSpc>
            </a:pPr>
            <a:r>
              <a:rPr lang="es-ES" dirty="0"/>
              <a:t>Para trabajar en Manhattan: solo los titulares de una licencia de supervisión válida para toda la ciudad pueden cumplir este requisito.</a:t>
            </a:r>
          </a:p>
          <a:p>
            <a:pPr>
              <a:lnSpc>
                <a:spcPct val="95000"/>
              </a:lnSpc>
            </a:pPr>
            <a:r>
              <a:rPr lang="es-ES" dirty="0"/>
              <a:t>Para trabajar fuera de Manhattan: cualquier titular de una licencia de supervisión puede cumplir este requisito.</a:t>
            </a:r>
            <a:endParaRPr lang="en-US" dirty="0"/>
          </a:p>
          <a:p>
            <a:pPr marL="0" indent="0">
              <a:lnSpc>
                <a:spcPct val="95000"/>
              </a:lnSpc>
              <a:buNone/>
            </a:pPr>
            <a:r>
              <a:rPr lang="es-ES" b="1" dirty="0">
                <a:solidFill>
                  <a:srgbClr val="C00000"/>
                </a:solidFill>
              </a:rPr>
              <a:t>La unidad móvil de venta de comida permanecerá cerrada, y el titular de la autorización recibirá una sanción de $1000 por operar sin un responsable con licencia de supervisión.</a:t>
            </a:r>
            <a:endParaRPr lang="en-US"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95534" y="1"/>
            <a:ext cx="12096466" cy="1639888"/>
          </a:xfrm>
        </p:spPr>
        <p:txBody>
          <a:bodyPr>
            <a:normAutofit/>
          </a:bodyPr>
          <a:lstStyle/>
          <a:p>
            <a:r>
              <a:rPr lang="es-ES" sz="4000" dirty="0"/>
              <a:t>¿Cómo se obtiene una licencia de supervisión?</a:t>
            </a:r>
            <a:endParaRPr lang="en-US" sz="4000" dirty="0"/>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119188"/>
            <a:ext cx="6837219" cy="5186078"/>
          </a:xfrm>
        </p:spPr>
        <p:txBody>
          <a:bodyPr vert="horz" lIns="91440" tIns="45720" rIns="91440" bIns="45720" rtlCol="0" anchor="t">
            <a:normAutofit/>
          </a:bodyPr>
          <a:lstStyle/>
          <a:p>
            <a:pPr marL="457200" indent="-457200">
              <a:lnSpc>
                <a:spcPct val="95000"/>
              </a:lnSpc>
              <a:buFont typeface="+mj-lt"/>
              <a:buAutoNum type="arabicPeriod"/>
            </a:pPr>
            <a:r>
              <a:rPr lang="es-ES" dirty="0"/>
              <a:t>El Departamento de Salud de NYC le enviará por correo una solicitud cuando llegue su turno en la lista de espera.</a:t>
            </a:r>
            <a:endParaRPr lang="en-US" dirty="0"/>
          </a:p>
          <a:p>
            <a:pPr marL="457200" indent="-457200">
              <a:lnSpc>
                <a:spcPct val="95000"/>
              </a:lnSpc>
              <a:buFont typeface="+mj-lt"/>
              <a:buAutoNum type="arabicPeriod"/>
            </a:pPr>
            <a:r>
              <a:rPr lang="es-ES" dirty="0"/>
              <a:t>Debe disponer de una licencia vigente de venta ambulante de alimentos.</a:t>
            </a:r>
            <a:endParaRPr lang="en-US" dirty="0"/>
          </a:p>
          <a:p>
            <a:pPr lvl="1">
              <a:lnSpc>
                <a:spcPct val="95000"/>
              </a:lnSpc>
            </a:pPr>
            <a:r>
              <a:rPr lang="es-ES" dirty="0">
                <a:latin typeface="Arial"/>
                <a:cs typeface="Arial"/>
              </a:rPr>
              <a:t>Si a su licencia MFV le quedan menos de tres meses para vencer, renuévela primero y, a continuación, presente su solicitud para evitar el pago de costos adicionales.</a:t>
            </a:r>
            <a:endParaRPr lang="en-US" dirty="0">
              <a:latin typeface="Arial"/>
              <a:cs typeface="Arial"/>
            </a:endParaRPr>
          </a:p>
          <a:p>
            <a:pPr marL="457200" indent="-457200">
              <a:lnSpc>
                <a:spcPct val="95000"/>
              </a:lnSpc>
              <a:buFont typeface="+mj-lt"/>
              <a:buAutoNum type="arabicPeriod"/>
            </a:pPr>
            <a:r>
              <a:rPr lang="es-ES" dirty="0"/>
              <a:t>Debe presentar una solicitud completa, que incluya toda la documentación acreditativa necesaria, antes de que finalice el plazo de presentación.</a:t>
            </a:r>
            <a:endParaRPr lang="en-US"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801</TotalTime>
  <Words>1638</Words>
  <Application>Microsoft Office PowerPoint</Application>
  <PresentationFormat>Widescreen</PresentationFormat>
  <Paragraphs>107</Paragraphs>
  <Slides>16</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Licencias de supervisión</vt:lpstr>
      <vt:lpstr>Descripción general</vt:lpstr>
      <vt:lpstr>11 000 permisos adicionales entre 2026 y 2031</vt:lpstr>
      <vt:lpstr>¿Qué es una licencia de supervisión (SL)?</vt:lpstr>
      <vt:lpstr>¿Dónde puede trabajar como titular de una licencia de supervisión?</vt:lpstr>
      <vt:lpstr>Supervisory License: How Is It Different?</vt:lpstr>
      <vt:lpstr>Supervisory License Permit: How Is It Different?</vt:lpstr>
      <vt:lpstr>Requisitos para los permisos de licencia de supervisión: el titular de una licencia de supervisión debe estar trabajando mientras ejerce sus funciones</vt:lpstr>
      <vt:lpstr>¿Cómo se obtiene una licencia de supervisión?</vt:lpstr>
      <vt:lpstr>Permiso de licencia de supervisión de tiempo completo</vt:lpstr>
      <vt:lpstr>Usted tiene un permiso y, además, ha recibido una oferta para obtener una licencia de supervisión. ¿Puede tener ambas cosas?</vt:lpstr>
      <vt:lpstr>¿Qué ocurre si no obtengo la licencia de supervisión?  </vt:lpstr>
      <vt:lpstr>A partir de 2031, todos los permisos de tiempo completo requerirán una licencia de supervisión</vt:lpstr>
      <vt:lpstr>Mantenga actualizada su información de contacto  </vt:lpstr>
      <vt:lpstr>Para más información</vt:lpstr>
      <vt:lpstr>¿Preguntas?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33</cp:revision>
  <cp:lastPrinted>2023-01-12T16:21:30Z</cp:lastPrinted>
  <dcterms:created xsi:type="dcterms:W3CDTF">2020-06-17T14:14:06Z</dcterms:created>
  <dcterms:modified xsi:type="dcterms:W3CDTF">2026-06-25T18:06:16Z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