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05:49.906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05:37.717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05:49.906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05:46.935" v="1" actId="20577"/>
        <pc:sldMkLst>
          <pc:docMk/>
          <pc:sldMk cId="3870038629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/>
      <dgm:spPr/>
      <dgm:t>
        <a:bodyPr/>
        <a:lstStyle/>
        <a:p>
          <a:r>
            <a:rPr lang="zh-TW" altLang="en-US" dirty="0">
              <a:latin typeface="PMingLiU" panose="02020500000000000000" pitchFamily="18" charset="-120"/>
              <a:ea typeface="PMingLiU" panose="02020500000000000000" pitchFamily="18" charset="-120"/>
            </a:rPr>
            <a:t>监管执照候补名单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en-US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en-US"/>
        </a:p>
      </dgm:t>
    </dgm:pt>
    <dgm:pt modelId="{46EBE75B-0775-40C6-BBCE-BF4C5CE73A77}">
      <dgm:prSet phldrT="[Text]"/>
      <dgm:spPr/>
      <dgm:t>
        <a:bodyPr/>
        <a:lstStyle/>
        <a:p>
          <a:r>
            <a:rPr lang="zh-CN" altLang="en-US" dirty="0">
              <a:latin typeface="PMingLiU" panose="02020500000000000000" pitchFamily="18" charset="-120"/>
              <a:ea typeface="PMingLiU" panose="02020500000000000000" pitchFamily="18" charset="-120"/>
            </a:rPr>
            <a:t>监管执照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en-US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en-US"/>
        </a:p>
      </dgm:t>
    </dgm:pt>
    <dgm:pt modelId="{1DC3B12F-F5BC-48A7-8F42-7B8A2F067E8F}">
      <dgm:prSet phldrT="[Text]"/>
      <dgm:spPr/>
      <dgm:t>
        <a:bodyPr/>
        <a:lstStyle/>
        <a:p>
          <a:r>
            <a:rPr lang="zh-CN" altLang="en-US" dirty="0">
              <a:latin typeface="PMingLiU" panose="02020500000000000000" pitchFamily="18" charset="-120"/>
              <a:ea typeface="PMingLiU" panose="02020500000000000000" pitchFamily="18" charset="-120"/>
            </a:rPr>
            <a:t>全期许可证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en-US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en-US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8A7FDD-4114-4057-AC9B-F392985AEAE0}">
      <dgm:prSet phldrT="[Text]" custT="1"/>
      <dgm:spPr/>
      <dgm:t>
        <a:bodyPr/>
        <a:lstStyle/>
        <a:p>
          <a:r>
            <a:rPr lang="en-US" altLang="zh-TW" sz="3200" b="1" dirty="0">
              <a:latin typeface="+mn-lt"/>
              <a:ea typeface="PMingLiU" panose="02020500000000000000" pitchFamily="18" charset="-120"/>
            </a:rPr>
            <a:t>2022 </a:t>
          </a:r>
          <a:r>
            <a:rPr lang="zh-TW" altLang="en-US" sz="3200" b="1" dirty="0">
              <a:latin typeface="+mn-lt"/>
              <a:ea typeface="PMingLiU" panose="02020500000000000000" pitchFamily="18" charset="-120"/>
            </a:rPr>
            <a:t>年 </a:t>
          </a:r>
          <a:r>
            <a:rPr lang="en-US" altLang="zh-TW" sz="3200" b="1" dirty="0">
              <a:latin typeface="+mn-lt"/>
              <a:ea typeface="PMingLiU" panose="02020500000000000000" pitchFamily="18" charset="-120"/>
            </a:rPr>
            <a:t>7 </a:t>
          </a:r>
          <a:r>
            <a:rPr lang="zh-TW" altLang="en-US" sz="3200" b="1" dirty="0">
              <a:latin typeface="+mn-lt"/>
              <a:ea typeface="PMingLiU" panose="02020500000000000000" pitchFamily="18" charset="-120"/>
            </a:rPr>
            <a:t>月前颁发的</a:t>
          </a:r>
          <a:br>
            <a:rPr lang="en-US" altLang="zh-TW" sz="3200" b="1" dirty="0">
              <a:latin typeface="+mn-lt"/>
              <a:ea typeface="PMingLiU" panose="02020500000000000000" pitchFamily="18" charset="-120"/>
            </a:rPr>
          </a:br>
          <a:r>
            <a:rPr lang="zh-TW" altLang="en-US" sz="3200" b="1" dirty="0">
              <a:latin typeface="+mn-lt"/>
              <a:ea typeface="PMingLiU" panose="02020500000000000000" pitchFamily="18" charset="-120"/>
            </a:rPr>
            <a:t>全期许可证</a:t>
          </a:r>
          <a:endParaRPr lang="en-US" sz="3200" b="1" dirty="0">
            <a:latin typeface="+mn-lt"/>
            <a:ea typeface="PMingLiU" panose="02020500000000000000" pitchFamily="18" charset="-120"/>
          </a:endParaRP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en-US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en-US"/>
        </a:p>
      </dgm:t>
    </dgm:pt>
    <dgm:pt modelId="{A96C15DE-637A-4011-B2E3-DD4E944A56C9}">
      <dgm:prSet phldrT="[Text]" custT="1"/>
      <dgm:spPr/>
      <dgm:t>
        <a:bodyPr/>
        <a:lstStyle/>
        <a:p>
          <a:r>
            <a:rPr lang="zh-TW" altLang="en-US" sz="2000" dirty="0">
              <a:latin typeface="+mn-lt"/>
              <a:ea typeface="PMingLiU" panose="02020500000000000000" pitchFamily="18" charset="-120"/>
            </a:rPr>
            <a:t>许可</a:t>
          </a:r>
          <a:r>
            <a:rPr lang="zh-CN" altLang="en-US" sz="2000" dirty="0">
              <a:latin typeface="+mn-lt"/>
              <a:ea typeface="PMingLiU" panose="02020500000000000000" pitchFamily="18" charset="-120"/>
            </a:rPr>
            <a:t>证种类</a:t>
          </a:r>
          <a:r>
            <a:rPr lang="zh-TW" altLang="en-US" sz="2000" dirty="0">
              <a:latin typeface="+mn-lt"/>
              <a:ea typeface="PMingLiU" panose="02020500000000000000" pitchFamily="18" charset="-120"/>
            </a:rPr>
            <a:t>：全市范围许可证、行政区特定许可证</a:t>
          </a:r>
          <a:endParaRPr lang="en-US" sz="2000" dirty="0">
            <a:latin typeface="+mn-lt"/>
            <a:ea typeface="PMingLiU" panose="02020500000000000000" pitchFamily="18" charset="-120"/>
          </a:endParaRP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en-US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en-US"/>
        </a:p>
      </dgm:t>
    </dgm:pt>
    <dgm:pt modelId="{C293EBB8-D33E-493E-86CF-A1502300010D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申请人必须持有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执照；申请时间有限。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en-US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en-US"/>
        </a:p>
      </dgm:t>
    </dgm:pt>
    <dgm:pt modelId="{7BC5B9B1-D175-4AC9-A20E-66EC0CBE217D}">
      <dgm:prSet phldrT="[Text]" custT="1"/>
      <dgm:spPr/>
      <dgm:t>
        <a:bodyPr/>
        <a:lstStyle/>
        <a:p>
          <a:r>
            <a:rPr lang="zh-TW" altLang="en-US" sz="3200" b="1" dirty="0">
              <a:latin typeface="PMingLiU" panose="02020500000000000000" pitchFamily="18" charset="-120"/>
              <a:ea typeface="PMingLiU" panose="02020500000000000000" pitchFamily="18" charset="-120"/>
            </a:rPr>
            <a:t>监管执照许可证</a:t>
          </a:r>
          <a:endParaRPr lang="en-US" sz="3200" b="1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en-US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en-US"/>
        </a:p>
      </dgm:t>
    </dgm:pt>
    <dgm:pt modelId="{04559AA6-F3B6-461F-AB62-EC1EA06FC9D3}">
      <dgm:prSet phldrT="[Text]" custT="1"/>
      <dgm:spPr/>
      <dgm:t>
        <a:bodyPr/>
        <a:lstStyle/>
        <a:p>
          <a:r>
            <a:rPr lang="zh-TW" altLang="en-US" sz="2000" dirty="0">
              <a:latin typeface="PMingLiU" panose="02020500000000000000" pitchFamily="18" charset="-120"/>
              <a:ea typeface="PMingLiU" panose="02020500000000000000" pitchFamily="18" charset="-120"/>
            </a:rPr>
            <a:t>执照种类：全市范围执照、非曼哈顿执照</a:t>
          </a:r>
          <a:endParaRPr lang="en-US" sz="2000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en-US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en-US"/>
        </a:p>
      </dgm:t>
    </dgm:pt>
    <dgm:pt modelId="{2E86439C-7242-4849-9D4B-7126B7C2262F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申请人必须持有监管执照；申请</a:t>
          </a:r>
          <a:r>
            <a:rPr lang="zh-TW" altLang="en-US" sz="2000" u="sng" kern="1200" dirty="0">
              <a:latin typeface="+mn-lt"/>
              <a:ea typeface="PMingLiU" panose="02020500000000000000" pitchFamily="18" charset="-120"/>
            </a:rPr>
            <a:t>没有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时间限制。</a:t>
          </a:r>
          <a:endParaRPr lang="en-US" sz="2000" u="sng" kern="1200" dirty="0">
            <a:latin typeface="+mn-lt"/>
            <a:ea typeface="PMingLiU" panose="02020500000000000000" pitchFamily="18" charset="-120"/>
          </a:endParaRP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en-US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en-US"/>
        </a:p>
      </dgm:t>
    </dgm:pt>
    <dgm:pt modelId="{8D67B78E-3F83-45AE-BE46-E49B279B3B99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要求所有工作人员都必须持有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执照。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en-US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en-US"/>
        </a:p>
      </dgm:t>
    </dgm:pt>
    <dgm:pt modelId="{658096C1-0E39-4A32-976E-ACF7E25CDB34}">
      <dgm:prSet phldrT="[Text]" custT="1"/>
      <dgm:spPr/>
      <dgm:t>
        <a:bodyPr/>
        <a:lstStyle/>
        <a:p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须由监管执照持有者操作；其他工作人员均须持有 </a:t>
          </a:r>
          <a:r>
            <a:rPr lang="en-US" altLang="zh-TW" sz="2000" u="none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执照或监管执照。</a:t>
          </a:r>
          <a:r>
            <a:rPr lang="en-US" sz="2000" u="none" kern="1200" dirty="0">
              <a:latin typeface="+mn-lt"/>
              <a:ea typeface="PMingLiU" panose="02020500000000000000" pitchFamily="18" charset="-120"/>
            </a:rPr>
            <a:t>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en-US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en-US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监管执照候补名单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监管执照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全期许可证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200" b="1" kern="1200" dirty="0">
              <a:latin typeface="+mn-lt"/>
              <a:ea typeface="PMingLiU" panose="02020500000000000000" pitchFamily="18" charset="-120"/>
            </a:rPr>
            <a:t>2022 </a:t>
          </a: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年 </a:t>
          </a:r>
          <a:r>
            <a:rPr lang="en-US" altLang="zh-TW" sz="3200" b="1" kern="1200" dirty="0">
              <a:latin typeface="+mn-lt"/>
              <a:ea typeface="PMingLiU" panose="02020500000000000000" pitchFamily="18" charset="-120"/>
            </a:rPr>
            <a:t>7 </a:t>
          </a: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月前颁发的</a:t>
          </a:r>
          <a:br>
            <a:rPr lang="en-US" altLang="zh-TW" sz="3200" b="1" kern="1200" dirty="0">
              <a:latin typeface="+mn-lt"/>
              <a:ea typeface="PMingLiU" panose="02020500000000000000" pitchFamily="18" charset="-120"/>
            </a:rPr>
          </a:b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全期许可证</a:t>
          </a:r>
          <a:endParaRPr lang="en-US" sz="3200" b="1" kern="1200" dirty="0">
            <a:latin typeface="+mn-lt"/>
            <a:ea typeface="PMingLiU" panose="02020500000000000000" pitchFamily="18" charset="-120"/>
          </a:endParaRP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许可</a:t>
          </a:r>
          <a:r>
            <a:rPr lang="zh-CN" altLang="en-US" sz="2000" kern="1200" dirty="0">
              <a:latin typeface="+mn-lt"/>
              <a:ea typeface="PMingLiU" panose="02020500000000000000" pitchFamily="18" charset="-120"/>
            </a:rPr>
            <a:t>证种类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：全市范围许可证、行政区特定许可证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申请人必须持有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执照；申请时间有限。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要求所有工作人员都必须持有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执照。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b="1" kern="1200" dirty="0">
              <a:latin typeface="PMingLiU" panose="02020500000000000000" pitchFamily="18" charset="-120"/>
              <a:ea typeface="PMingLiU" panose="02020500000000000000" pitchFamily="18" charset="-120"/>
            </a:rPr>
            <a:t>监管执照许可证</a:t>
          </a:r>
          <a:endParaRPr lang="en-US" sz="3200" b="1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PMingLiU" panose="02020500000000000000" pitchFamily="18" charset="-120"/>
              <a:ea typeface="PMingLiU" panose="02020500000000000000" pitchFamily="18" charset="-120"/>
            </a:rPr>
            <a:t>执照种类：全市范围执照、非曼哈顿执照</a:t>
          </a:r>
          <a:endParaRPr lang="en-US" sz="20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申请人必须持有监管执照；申请</a:t>
          </a:r>
          <a:r>
            <a:rPr lang="zh-TW" altLang="en-US" sz="2000" u="sng" kern="1200" dirty="0">
              <a:latin typeface="+mn-lt"/>
              <a:ea typeface="PMingLiU" panose="02020500000000000000" pitchFamily="18" charset="-120"/>
            </a:rPr>
            <a:t>没有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时间限制。</a:t>
          </a:r>
          <a:endParaRPr lang="en-US" sz="2000" u="sng" kern="1200" dirty="0">
            <a:latin typeface="+mn-lt"/>
            <a:ea typeface="PMingLiU" panose="02020500000000000000" pitchFamily="18" charset="-120"/>
          </a:endParaRP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须由监管执照持有者操作；其他工作人员均须持有 </a:t>
          </a:r>
          <a:r>
            <a:rPr lang="en-US" altLang="zh-TW" sz="2000" u="none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执照或监管执照。</a:t>
          </a:r>
          <a:r>
            <a:rPr lang="en-US" sz="2000" u="none" kern="1200" dirty="0">
              <a:latin typeface="+mn-lt"/>
              <a:ea typeface="PMingLiU" panose="02020500000000000000" pitchFamily="18" charset="-120"/>
            </a:rPr>
            <a:t>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69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监管执照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流动食品摊贩须知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全期监管执照许可证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7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收到监管执照后，您便可以申请全期许可证。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您将收到邮递给您的监管执照许可证申请表。这一申请的提交没有截止日期。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您的流动食品摊位必须有至少一名监管执照持有者，而所有在摊位上工作的贩售人员都必须或者持有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执照，或者持有监管执照。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您有许可证，</a:t>
            </a:r>
            <a:r>
              <a:rPr lang="zh-TW" altLang="en-US" sz="4000" u="sng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并且</a:t>
            </a:r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收到了监管执照</a:t>
            </a:r>
            <a:r>
              <a:rPr lang="zh-CN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申请</a:t>
            </a:r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通知，可以同时二者兼有吗？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不可以。每个摊贩只能取得一种许可证，限制区域许可证除外。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如果您申请监管执照，则必须在监管执照签发之日起的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270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天内或是在您当前有效的许可证到期之前（以先到者为准），交回您当前的许可证。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您必须决定是申请监管执照，还是保留您目前的许可证。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需要考虑的商业因素：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您打算在哪里摆摊？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您会贩售哪种食品？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您打算一年中的哪些时段营业？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您打算主要是自己在摊位上工作吗？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如果您没拿到监管执照怎么办？</a:t>
            </a:r>
            <a:r>
              <a:rPr 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您可以保留您的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执照，并可在任何获许可的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摊位上工作（包括监管执照许可下的摊位，前提是监管执照持有者在场）。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申请通知书中会注明您必须提交申请的截止日期。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如果错过了截止日期，您将被从监管执照候补名单中除名。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如果您有当前有效的许可证，则继续保留。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如适用，您仍可留在其他许可证候补名单上。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  <a:ea typeface="PMingLiU" panose="02020500000000000000" pitchFamily="18" charset="-120"/>
              </a:rPr>
              <a:t>2031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年起，所有全期许可证均须以持有监管执照为条件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对于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2022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7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月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日之前颁发的全市范围许可证或行政区特定许可证，许可证持有者的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执照将于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2031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7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月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日转换为监管执照。这些摊位将在营业进行摊售时，必须有监管执照持有者在场。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54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号和第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59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号地方法律将该日期较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2021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18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号地方法规定的期限提前了一年。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纽约市卫生局将后续发布有关此项要求的规定。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确保您的联络信息及时更新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所有监管执照和许可信息均将邮递至您登记在案的邮件地址。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可以通过下列方式更新您的邮件地址：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将包含您的执照或许可证号码的电子邮件发送至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2"/>
              </a:rPr>
              <a:t>DOHMHdocs@dcwp.nyc.gov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，或者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pPr lvl="1"/>
            <a:r>
              <a:rPr lang="zh-CN" altLang="en-US" dirty="0">
                <a:latin typeface="+mn-lt"/>
                <a:ea typeface="PMingLiU" panose="02020500000000000000" pitchFamily="18" charset="-120"/>
              </a:rPr>
              <a:t>预约前往曼哈顿的全市范围执照受理中心 </a:t>
            </a:r>
            <a:r>
              <a:rPr lang="en-US" altLang="zh-CN" dirty="0">
                <a:latin typeface="+mn-lt"/>
                <a:ea typeface="PMingLiU" panose="02020500000000000000" pitchFamily="18" charset="-120"/>
              </a:rPr>
              <a:t>(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Citywide Licensing Center) 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办理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2"/>
            <a:r>
              <a:rPr lang="zh-CN" altLang="en-US" dirty="0">
                <a:latin typeface="+mn-lt"/>
                <a:ea typeface="PMingLiU" panose="02020500000000000000" pitchFamily="18" charset="-120"/>
              </a:rPr>
              <a:t>预约方式：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3"/>
            <a:r>
              <a:rPr lang="zh-CN" altLang="en-US" dirty="0">
                <a:latin typeface="+mn-lt"/>
                <a:ea typeface="PMingLiU" panose="02020500000000000000" pitchFamily="18" charset="-120"/>
              </a:rPr>
              <a:t>拨打电话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212-435-0441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 ，或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3"/>
            <a:r>
              <a:rPr lang="zh-CN" altLang="en-US" dirty="0">
                <a:latin typeface="+mn-lt"/>
                <a:ea typeface="PMingLiU" panose="02020500000000000000" pitchFamily="18" charset="-120"/>
              </a:rPr>
              <a:t>发送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电子邮件至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3"/>
              </a:rPr>
              <a:t>licensingappointments@dcwp.nyc.gov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更多信息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如需监管执照及许可证相关信息（包括表格和情况说明书），请访问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2" action="ppaction://hlinkfile"/>
              </a:rPr>
              <a:t>nyc.gov/health/</a:t>
            </a:r>
            <a:r>
              <a:rPr lang="en-US" dirty="0" err="1">
                <a:latin typeface="+mn-lt"/>
                <a:ea typeface="PMingLiU" panose="02020500000000000000" pitchFamily="18" charset="-120"/>
                <a:hlinkClick r:id="rId2" action="ppaction://hlinkfile"/>
              </a:rPr>
              <a:t>mobilefood</a:t>
            </a:r>
            <a:r>
              <a:rPr lang="zh-TW" altLang="en-US" b="1" dirty="0">
                <a:latin typeface="+mn-lt"/>
                <a:ea typeface="PMingLiU" panose="02020500000000000000" pitchFamily="18" charset="-120"/>
              </a:rPr>
              <a:t>。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也可以拨打 </a:t>
            </a:r>
            <a:r>
              <a:rPr lang="en-US" altLang="zh-TW" b="1" dirty="0">
                <a:latin typeface="+mn-lt"/>
                <a:ea typeface="PMingLiU" panose="02020500000000000000" pitchFamily="18" charset="-120"/>
              </a:rPr>
              <a:t>311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寻求协助；接通后要求咨询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“</a:t>
            </a:r>
            <a:r>
              <a:rPr lang="en-US" altLang="zh-TW" b="1" dirty="0">
                <a:latin typeface="+mn-lt"/>
                <a:ea typeface="PMingLiU" panose="02020500000000000000" pitchFamily="18" charset="-120"/>
              </a:rPr>
              <a:t>mobile food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”（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流动食品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）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提问？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概述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概括介绍取得全期许可证的新流程。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什么是监管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执照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？它与流动食品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摊售执照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有何不同？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什么是监管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执照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许可证？它与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全期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许可证有何不同？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如果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您已有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许可证，又收到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了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监管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执照的申请名额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，该怎么办？</a:t>
            </a:r>
            <a:endParaRPr lang="en-US" dirty="0">
              <a:highlight>
                <a:srgbClr val="FFFF00"/>
              </a:highligh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  <a:ea typeface="PMingLiU" panose="02020500000000000000" pitchFamily="18" charset="-120"/>
              </a:rPr>
              <a:t>2026 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至 </a:t>
            </a:r>
            <a:r>
              <a:rPr lang="en-US" sz="3600" dirty="0">
                <a:latin typeface="+mn-lt"/>
                <a:ea typeface="PMingLiU" panose="02020500000000000000" pitchFamily="18" charset="-120"/>
              </a:rPr>
              <a:t>2031 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年间新增 </a:t>
            </a:r>
            <a:r>
              <a:rPr lang="en-US" sz="3600" dirty="0">
                <a:latin typeface="+mn-lt"/>
                <a:ea typeface="PMingLiU" panose="02020500000000000000" pitchFamily="18" charset="-120"/>
              </a:rPr>
              <a:t>1.1 </a:t>
            </a:r>
            <a:r>
              <a:rPr lang="zh-CN" altLang="en-US" sz="3600" dirty="0">
                <a:latin typeface="+mn-lt"/>
                <a:ea typeface="PMingLiU" panose="02020500000000000000" pitchFamily="18" charset="-120"/>
              </a:rPr>
              <a:t>万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张许可证</a:t>
            </a:r>
            <a:endParaRPr lang="en-US" sz="3600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982430"/>
            <a:ext cx="11275290" cy="4492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一项 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2021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年的地方法规改变了流动食品摊贩取得全年许可证的路径，具体而言是创建了一种称为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“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监管执照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”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(supervisory license)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的新型限量发放执照。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监管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执照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允许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流动食品摊贩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申请全年有效（全期）许可证。卫生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局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设有监管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执照候补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名单。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监管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执照许可下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的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流动食品摊位运营时必须有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监管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执照持有者在场。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algn="l"/>
            <a:r>
              <a:rPr lang="zh-CN" altLang="en-US" dirty="0">
                <a:latin typeface="+mn-lt"/>
                <a:ea typeface="PMingLiU" panose="02020500000000000000" pitchFamily="18" charset="-120"/>
              </a:rPr>
              <a:t>这些变更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不适用于绿色售货车许可证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、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临时（季节性）许可证或限制区域许可证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 algn="l">
              <a:buNone/>
            </a:pPr>
            <a:endParaRPr lang="en-US" altLang="zh-TW" sz="1000" b="1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0" indent="0" algn="l">
              <a:buNone/>
            </a:pP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54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号和第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59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号地方法增加了许可证数量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，将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在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7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月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1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日至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2031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月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30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日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期间总计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开放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2,200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个监管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执照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申请名额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。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7806559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3918983" y="4884873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b="1" u="sng" dirty="0">
                <a:ea typeface="PMingLiU" panose="02020500000000000000" pitchFamily="18" charset="-120"/>
              </a:rPr>
              <a:t>新的全年流动食品摊</a:t>
            </a:r>
            <a:r>
              <a:rPr lang="zh-CN" altLang="en-US" b="1" u="sng" dirty="0">
                <a:ea typeface="PMingLiU" panose="02020500000000000000" pitchFamily="18" charset="-120"/>
              </a:rPr>
              <a:t>售</a:t>
            </a:r>
            <a:r>
              <a:rPr lang="zh-TW" altLang="en-US" b="1" u="sng" dirty="0">
                <a:ea typeface="PMingLiU" panose="02020500000000000000" pitchFamily="18" charset="-120"/>
              </a:rPr>
              <a:t>许可证申请流程</a:t>
            </a:r>
            <a:endParaRPr lang="en-US" b="1" u="sng" dirty="0"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监管执照 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(SL)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是什么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？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58074" cy="459881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>
                <a:latin typeface="+mn-lt"/>
                <a:ea typeface="PMingLiU" panose="02020500000000000000" pitchFamily="18" charset="-120"/>
              </a:rPr>
              <a:t>两类：</a:t>
            </a:r>
            <a:r>
              <a:rPr lang="en-US" sz="2600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全市范围监管执照</a:t>
            </a:r>
            <a:r>
              <a:rPr lang="zh-CN" altLang="en-US" sz="2600" dirty="0">
                <a:latin typeface="+mn-lt"/>
                <a:ea typeface="PMingLiU" panose="02020500000000000000" pitchFamily="18" charset="-120"/>
                <a:cs typeface="Arial"/>
              </a:rPr>
              <a:t>。</a:t>
            </a: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  <a:endParaRPr lang="en-US" sz="2600" dirty="0">
              <a:latin typeface="+mn-lt"/>
              <a:ea typeface="PMingLiU" panose="02020500000000000000" pitchFamily="18" charset="-120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</a:rPr>
              <a:t>可用于纽约市除曼哈顿以外（非曼哈顿）所有行政区的监管执照。 </a:t>
            </a:r>
            <a:endParaRPr lang="en-US" sz="2600" dirty="0">
              <a:latin typeface="+mn-lt"/>
              <a:ea typeface="PMingLiU" panose="02020500000000000000" pitchFamily="18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监管许可证允许您： </a:t>
            </a:r>
            <a:r>
              <a:rPr lang="en-US" sz="2600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在与 </a:t>
            </a:r>
            <a:r>
              <a:rPr lang="en-US" altLang="zh-TW" sz="2600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执照持有者相同的摊位上贩售。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作为指定的监管执照持有者，于自身执照允许经营的区域内，在监管执照许可下的摊位上工作。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申请有效期为一年、用于在您执照上指明区域内经营的全期许可证。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目前有三列候补名单：一个适用于全市范围监管执照，一个用于非曼哈顿监管执照，另一个适用于残障人士和美国退伍军人的全市范围监管执照。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监管执照持有者可</a:t>
            </a:r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以</a:t>
            </a:r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在哪里工作？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664263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如果您有全市监管执照，则可作为监管执照持有者，在任何监管执照许可下的摊位上工作。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如果您持有非曼哈顿监管执照，您可以作为监管执照持有者，在曼哈顿以外任何监管执照许可下的摊位上工作。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如果您作为指定的监管执照持有者，在您执照限定的地理区域以外工作，则可能被处以违规罚款 </a:t>
            </a:r>
            <a:r>
              <a:rPr lang="en-US" altLang="zh-TW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1,000 </a:t>
            </a: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美元。 </a:t>
            </a:r>
            <a:endParaRPr lang="en-US" b="1" dirty="0">
              <a:solidFill>
                <a:srgbClr val="C00000"/>
              </a:solidFill>
              <a:latin typeface="+mn-lt"/>
              <a:ea typeface="PMingLiU" panose="02020500000000000000" pitchFamily="18" charset="-120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监管执照：有何不同？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3200" b="1" kern="1200" dirty="0">
                  <a:ea typeface="PMingLiU" panose="02020500000000000000" pitchFamily="18" charset="-120"/>
                </a:rPr>
                <a:t>流动食品摊售 </a:t>
              </a:r>
              <a:r>
                <a:rPr lang="en-US" altLang="zh-TW" sz="3200" b="1" kern="1200" dirty="0">
                  <a:ea typeface="PMingLiU" panose="02020500000000000000" pitchFamily="18" charset="-120"/>
                </a:rPr>
                <a:t>(MFV) </a:t>
              </a:r>
              <a:r>
                <a:rPr lang="zh-TW" altLang="en-US" sz="3200" b="1" kern="1200" dirty="0">
                  <a:ea typeface="PMingLiU" panose="02020500000000000000" pitchFamily="18" charset="-120"/>
                </a:rPr>
                <a:t>执照</a:t>
              </a:r>
              <a:endParaRPr lang="en-US" sz="3200" b="1" kern="1200" dirty="0">
                <a:ea typeface="PMingLiU" panose="02020500000000000000" pitchFamily="18" charset="-120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ea typeface="PMingLiU" panose="02020500000000000000" pitchFamily="18" charset="-120"/>
                </a:rPr>
                <a:t>无限制。任何人都可以申请。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8"/>
              <a:ext cx="4050149" cy="734876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altLang="zh-TW" sz="1600" b="0" kern="1200" dirty="0">
                  <a:ea typeface="PMingLiU" panose="02020500000000000000" pitchFamily="18" charset="-120"/>
                </a:rPr>
                <a:t>2022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年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7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月之前签发的限制区域许可证、绿色售货车许可证、临时许可证和长期许可证均要求先有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MFV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执照。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持有者可在任何有许可的摊位上工作。</a:t>
              </a:r>
              <a:r>
                <a:rPr 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执照到期时可以续期。</a:t>
              </a:r>
              <a:endParaRPr lang="en-US" sz="1600" b="0" kern="1200" dirty="0"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执照有效期为两年。</a:t>
              </a:r>
              <a:r>
                <a:rPr 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首次拿照和执照续期的费用均为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50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美元。</a:t>
              </a:r>
              <a:r>
                <a:rPr 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 </a:t>
              </a:r>
              <a:endParaRPr lang="en-US" sz="1600" b="0" strike="sngStrike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3200" b="1" kern="1200" dirty="0">
                  <a:ea typeface="PMingLiU" panose="02020500000000000000" pitchFamily="18" charset="-120"/>
                </a:rPr>
                <a:t>监管执照</a:t>
              </a:r>
              <a:endParaRPr lang="en-US" sz="3200" b="1" kern="1200" dirty="0">
                <a:ea typeface="PMingLiU" panose="02020500000000000000" pitchFamily="18" charset="-120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latin typeface="PMingLiU" panose="02020500000000000000" pitchFamily="18" charset="-120"/>
                  <a:ea typeface="PMingLiU" panose="02020500000000000000" pitchFamily="18" charset="-120"/>
                </a:rPr>
                <a:t>数量有限，您必须入选候补名单。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ea typeface="PMingLiU" panose="02020500000000000000" pitchFamily="18" charset="-120"/>
                </a:rPr>
                <a:t>申请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2022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年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7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月及之后颁发的全期许可证必须先有监管执照。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74304" y="3652064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可作为摊贩在任何有许可的摊位上工作。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257395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过期无法续期。如果</a:t>
              </a:r>
              <a:r>
                <a:rPr lang="zh-CN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监管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执照过期，您可以恢复使用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MFV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执照。</a:t>
              </a:r>
              <a:endParaRPr lang="en-US" sz="1600" b="0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855448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latin typeface="PMingLiU" panose="02020500000000000000" pitchFamily="18" charset="-120"/>
                  <a:ea typeface="PMingLiU" panose="02020500000000000000" pitchFamily="18" charset="-120"/>
                </a:rPr>
                <a:t>初始效期限与您现有执照的期限相同。续期后，执照有效期为两年。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首期执照申请免费，续期收费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438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美元。</a:t>
              </a:r>
              <a:endParaRPr lang="en-US" sz="1600" b="0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监管执照许可证：有何不同？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830138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监管执照许可证要求：摊位运营期间必须有监管执照持有者</a:t>
            </a:r>
            <a:br>
              <a:rPr lang="en-US" altLang="zh-TW" sz="3200" dirty="0">
                <a:latin typeface="PMingLiU" panose="02020500000000000000" pitchFamily="18" charset="-120"/>
                <a:ea typeface="PMingLiU" panose="02020500000000000000" pitchFamily="18" charset="-120"/>
              </a:rPr>
            </a:br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在场工作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</a:rPr>
              <a:t>在曼哈顿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经营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——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只有全市范围监管执照持有者才能满足这一要求。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</a:rPr>
              <a:t>在曼哈顿以外经营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——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任何监管执照持有者均可满足这一要求。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>
              <a:lnSpc>
                <a:spcPct val="95000"/>
              </a:lnSpc>
              <a:buNone/>
            </a:pP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无监管执照持有者在场而进行流动食品摊售者，将面临摊位关停且许可证持有者被处以 </a:t>
            </a:r>
            <a:r>
              <a:rPr lang="en-US" altLang="zh-TW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1,000 </a:t>
            </a: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美元罚款的惩罚。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090613"/>
          </a:xfrm>
        </p:spPr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如何取得监管执照？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候补名单轮到您的排名时，纽约市卫生局会邮寄一份申请表给您。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您必须持有届时有效的流动食品摊售执照。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执照</a:t>
            </a:r>
            <a:r>
              <a:rPr lang="zh-CN" altLang="en-US" dirty="0">
                <a:latin typeface="+mn-lt"/>
                <a:ea typeface="PMingLiU" panose="02020500000000000000" pitchFamily="18" charset="-120"/>
                <a:cs typeface="Arial"/>
              </a:rPr>
              <a:t>距离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到期日还有不到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3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个月，请先完成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执照续期，然后再提交申请，以避免产生任何额外费用。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您必须在申请截止日期前提交完整的申请</a:t>
            </a:r>
            <a:r>
              <a:rPr lang="zh-CN" altLang="en-US" dirty="0">
                <a:latin typeface="+mn-lt"/>
                <a:ea typeface="PMingLiU" panose="02020500000000000000" pitchFamily="18" charset="-120"/>
                <a:cs typeface="Arial"/>
              </a:rPr>
              <a:t>材料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，包括所有必需的证明文件。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81467298-5fd0-4bf4-ad1b-26446833fc4f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2306</Words>
  <Application>Microsoft Office PowerPoint</Application>
  <PresentationFormat>Widescreen</PresentationFormat>
  <Paragraphs>110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PMingLiU</vt:lpstr>
      <vt:lpstr>Arial</vt:lpstr>
      <vt:lpstr>Calibri</vt:lpstr>
      <vt:lpstr>Office Theme</vt:lpstr>
      <vt:lpstr>监管执照</vt:lpstr>
      <vt:lpstr>概述</vt:lpstr>
      <vt:lpstr>2026 至 2031 年间新增 1.1 万张许可证</vt:lpstr>
      <vt:lpstr>监管执照 (SL) 是什么？</vt:lpstr>
      <vt:lpstr>监管执照持有者可以在哪里工作？</vt:lpstr>
      <vt:lpstr>监管执照：有何不同？</vt:lpstr>
      <vt:lpstr>监管执照许可证：有何不同？</vt:lpstr>
      <vt:lpstr>监管执照许可证要求：摊位运营期间必须有监管执照持有者 在场工作</vt:lpstr>
      <vt:lpstr>如何取得监管执照？</vt:lpstr>
      <vt:lpstr>全期监管执照许可证</vt:lpstr>
      <vt:lpstr>您有许可证，并且收到了监管执照申请通知，可以同时二者兼有吗？</vt:lpstr>
      <vt:lpstr>如果您没拿到监管执照怎么办？ </vt:lpstr>
      <vt:lpstr>2031年起，所有全期许可证均须以持有监管执照为条件</vt:lpstr>
      <vt:lpstr>确保您的联络信息及时更新</vt:lpstr>
      <vt:lpstr>更多信息</vt:lpstr>
      <vt:lpstr>提问？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85</cp:revision>
  <cp:lastPrinted>2023-01-12T16:21:30Z</cp:lastPrinted>
  <dcterms:created xsi:type="dcterms:W3CDTF">2020-06-17T14:14:06Z</dcterms:created>
  <dcterms:modified xsi:type="dcterms:W3CDTF">2026-06-25T18:05:51Z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