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8:15.663" v="2" actId="20577"/>
      <pc:docMkLst>
        <pc:docMk/>
      </pc:docMkLst>
      <pc:sldChg chg="modNotesTx">
        <pc:chgData name="Melissa Wong" userId="c2a78a03-dfbd-4141-b084-ac8d6dda98d4" providerId="ADAL" clId="{7458B341-3B15-40BE-B3B1-722D37403BE5}" dt="2026-06-25T18:18:08.820" v="0" actId="20577"/>
        <pc:sldMkLst>
          <pc:docMk/>
          <pc:sldMk cId="253895352" sldId="256"/>
        </pc:sldMkLst>
      </pc:sldChg>
      <pc:sldChg chg="modNotesTx">
        <pc:chgData name="Melissa Wong" userId="c2a78a03-dfbd-4141-b084-ac8d6dda98d4" providerId="ADAL" clId="{7458B341-3B15-40BE-B3B1-722D37403BE5}" dt="2026-06-25T18:18:15.663" v="2" actId="20577"/>
        <pc:sldMkLst>
          <pc:docMk/>
          <pc:sldMk cId="2159141264" sldId="287"/>
        </pc:sldMkLst>
      </pc:sldChg>
      <pc:sldChg chg="modNotesTx">
        <pc:chgData name="Melissa Wong" userId="c2a78a03-dfbd-4141-b084-ac8d6dda98d4" providerId="ADAL" clId="{7458B341-3B15-40BE-B3B1-722D37403BE5}" dt="2026-06-25T18:18:11.832"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custT="1"/>
      <dgm:spPr/>
      <dgm:t>
        <a:bodyPr/>
        <a:lstStyle/>
        <a:p>
          <a:pPr algn="ctr" rtl="0"/>
          <a:r>
            <a:rPr lang="el" sz="1600" b="0" i="0" u="none" baseline="0" dirty="0"/>
            <a:t>Λίστα αναμονής για άδεια εποπτείας</a:t>
          </a:r>
        </a:p>
      </dgm:t>
    </dgm:pt>
    <dgm:pt modelId="{76B64E16-E13E-4175-8AFF-A564C738A0A1}" type="parTrans" cxnId="{20386D65-84FB-49FE-85D1-3B936BDC344B}">
      <dgm:prSet/>
      <dgm:spPr/>
      <dgm:t>
        <a:bodyPr/>
        <a:lstStyle/>
        <a:p>
          <a:endParaRPr lang="el"/>
        </a:p>
      </dgm:t>
    </dgm:pt>
    <dgm:pt modelId="{107F6E34-3151-4BF1-B418-34B1DB4016A0}" type="sibTrans" cxnId="{20386D65-84FB-49FE-85D1-3B936BDC344B}">
      <dgm:prSet/>
      <dgm:spPr/>
      <dgm:t>
        <a:bodyPr/>
        <a:lstStyle/>
        <a:p>
          <a:endParaRPr lang="el"/>
        </a:p>
      </dgm:t>
    </dgm:pt>
    <dgm:pt modelId="{46EBE75B-0775-40C6-BBCE-BF4C5CE73A77}">
      <dgm:prSet phldrT="[Text]" custT="1"/>
      <dgm:spPr/>
      <dgm:t>
        <a:bodyPr/>
        <a:lstStyle/>
        <a:p>
          <a:pPr algn="ctr" rtl="0"/>
          <a:r>
            <a:rPr lang="el" sz="1600" b="0" i="0" u="none" baseline="0" dirty="0"/>
            <a:t>Άδεια εποπτείας</a:t>
          </a:r>
        </a:p>
      </dgm:t>
    </dgm:pt>
    <dgm:pt modelId="{858166E0-9DB6-460F-9CD5-F5C78528AC15}" type="parTrans" cxnId="{9B659DD8-C000-4D49-832F-D21DDABAFE05}">
      <dgm:prSet/>
      <dgm:spPr/>
      <dgm:t>
        <a:bodyPr/>
        <a:lstStyle/>
        <a:p>
          <a:endParaRPr lang="el"/>
        </a:p>
      </dgm:t>
    </dgm:pt>
    <dgm:pt modelId="{2844F4FA-8D06-4D40-AF98-D022F2FD4803}" type="sibTrans" cxnId="{9B659DD8-C000-4D49-832F-D21DDABAFE05}">
      <dgm:prSet/>
      <dgm:spPr/>
      <dgm:t>
        <a:bodyPr/>
        <a:lstStyle/>
        <a:p>
          <a:endParaRPr lang="el"/>
        </a:p>
      </dgm:t>
    </dgm:pt>
    <dgm:pt modelId="{1DC3B12F-F5BC-48A7-8F42-7B8A2F067E8F}">
      <dgm:prSet phldrT="[Text]" custT="1"/>
      <dgm:spPr/>
      <dgm:t>
        <a:bodyPr/>
        <a:lstStyle/>
        <a:p>
          <a:pPr algn="ctr" rtl="0"/>
          <a:r>
            <a:rPr lang="el" sz="1600" b="0" i="0" u="none" baseline="0" dirty="0"/>
            <a:t>Άδεια λειτουργίας πλήρους διάρκειας</a:t>
          </a:r>
        </a:p>
      </dgm:t>
    </dgm:pt>
    <dgm:pt modelId="{83B19AC4-BD4A-458B-8BE1-6A84D5704CD0}" type="parTrans" cxnId="{B7BD4DB4-72D6-46DD-94E4-6FB884049DB9}">
      <dgm:prSet/>
      <dgm:spPr/>
      <dgm:t>
        <a:bodyPr/>
        <a:lstStyle/>
        <a:p>
          <a:endParaRPr lang="el"/>
        </a:p>
      </dgm:t>
    </dgm:pt>
    <dgm:pt modelId="{BDDDA688-C9A7-44FD-B460-47840DCC7954}" type="sibTrans" cxnId="{B7BD4DB4-72D6-46DD-94E4-6FB884049DB9}">
      <dgm:prSet/>
      <dgm:spPr/>
      <dgm:t>
        <a:bodyPr/>
        <a:lstStyle/>
        <a:p>
          <a:endParaRPr lang="el"/>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l"/>
        </a:p>
      </dgm:t>
    </dgm:pt>
    <dgm:pt modelId="{EB8A7FDD-4114-4057-AC9B-F392985AEAE0}">
      <dgm:prSet phldrT="[Text]" custT="1"/>
      <dgm:spPr/>
      <dgm:t>
        <a:bodyPr/>
        <a:lstStyle/>
        <a:p>
          <a:pPr algn="ctr" rtl="0"/>
          <a:r>
            <a:rPr lang="el" sz="2400" b="1" i="0" u="none" baseline="0" dirty="0"/>
            <a:t>Άδειες λειτουργίας πλήρους διάρκειας που εκδόθηκαν πριν από τον Ιούλιο του 2022</a:t>
          </a:r>
        </a:p>
      </dgm:t>
    </dgm:pt>
    <dgm:pt modelId="{D8B28B83-9760-482A-8E02-28F6093C04BF}" type="parTrans" cxnId="{9551FDA3-8167-45CD-B885-C2A199ABC51E}">
      <dgm:prSet/>
      <dgm:spPr/>
      <dgm:t>
        <a:bodyPr/>
        <a:lstStyle/>
        <a:p>
          <a:endParaRPr lang="el"/>
        </a:p>
      </dgm:t>
    </dgm:pt>
    <dgm:pt modelId="{AE0AF441-BBC4-4621-BE7C-4897D1CC512C}" type="sibTrans" cxnId="{9551FDA3-8167-45CD-B885-C2A199ABC51E}">
      <dgm:prSet/>
      <dgm:spPr/>
      <dgm:t>
        <a:bodyPr/>
        <a:lstStyle/>
        <a:p>
          <a:endParaRPr lang="el"/>
        </a:p>
      </dgm:t>
    </dgm:pt>
    <dgm:pt modelId="{A96C15DE-637A-4011-B2E3-DD4E944A56C9}">
      <dgm:prSet phldrT="[Text]" custT="1"/>
      <dgm:spPr/>
      <dgm:t>
        <a:bodyPr/>
        <a:lstStyle/>
        <a:p>
          <a:pPr algn="ctr" rtl="0"/>
          <a:r>
            <a:rPr lang="el" sz="1600" b="0" i="0" u="none" baseline="0" dirty="0"/>
            <a:t>Είδη άδειας λειτουργίας: για ολόκληρη την πόλη, για συγκεκριμένο δήμο</a:t>
          </a:r>
        </a:p>
      </dgm:t>
    </dgm:pt>
    <dgm:pt modelId="{41C6CF52-26D8-4A47-A347-5AEA42F1E9F9}" type="parTrans" cxnId="{B79AFA7C-BCFB-4417-B487-A7013B1B6B5D}">
      <dgm:prSet/>
      <dgm:spPr/>
      <dgm:t>
        <a:bodyPr/>
        <a:lstStyle/>
        <a:p>
          <a:endParaRPr lang="el"/>
        </a:p>
      </dgm:t>
    </dgm:pt>
    <dgm:pt modelId="{410AFF43-38B3-4758-8A8E-93BFF88E976F}" type="sibTrans" cxnId="{B79AFA7C-BCFB-4417-B487-A7013B1B6B5D}">
      <dgm:prSet/>
      <dgm:spPr/>
      <dgm:t>
        <a:bodyPr/>
        <a:lstStyle/>
        <a:p>
          <a:endParaRPr lang="el"/>
        </a:p>
      </dgm:t>
    </dgm:pt>
    <dgm:pt modelId="{C293EBB8-D33E-493E-86CF-A1502300010D}">
      <dgm:prSet phldrT="[Text]" custT="1"/>
      <dgm:spPr/>
      <dgm:t>
        <a:bodyPr/>
        <a:lstStyle/>
        <a:p>
          <a:pPr algn="ctr" rtl="0"/>
          <a:r>
            <a:rPr lang="el" sz="1600" b="0" i="0" u="none" kern="1200" baseline="0" dirty="0">
              <a:solidFill>
                <a:prstClr val="white"/>
              </a:solidFill>
              <a:latin typeface="Arial" panose="020B0604020202020204"/>
              <a:ea typeface="+mn-ea"/>
              <a:cs typeface="+mn-cs"/>
            </a:rPr>
            <a:t>Ο/Η αιτών/αιτούσα πρέπει να διαθέτει άδεια MFV· η προθεσμία για την υποβολή αιτήσεων είναι περιορισμένη.</a:t>
          </a:r>
        </a:p>
      </dgm:t>
    </dgm:pt>
    <dgm:pt modelId="{DB2EE175-D4DA-4E7A-B6D0-FA06D1E374E3}" type="parTrans" cxnId="{E96308E5-2F52-44B0-BC38-6583A68CD341}">
      <dgm:prSet/>
      <dgm:spPr/>
      <dgm:t>
        <a:bodyPr/>
        <a:lstStyle/>
        <a:p>
          <a:endParaRPr lang="el"/>
        </a:p>
      </dgm:t>
    </dgm:pt>
    <dgm:pt modelId="{7B48F077-70E1-41C2-BDF6-F0B9508A3CBB}" type="sibTrans" cxnId="{E96308E5-2F52-44B0-BC38-6583A68CD341}">
      <dgm:prSet/>
      <dgm:spPr/>
      <dgm:t>
        <a:bodyPr/>
        <a:lstStyle/>
        <a:p>
          <a:endParaRPr lang="el"/>
        </a:p>
      </dgm:t>
    </dgm:pt>
    <dgm:pt modelId="{7BC5B9B1-D175-4AC9-A20E-66EC0CBE217D}">
      <dgm:prSet phldrT="[Text]" custT="1"/>
      <dgm:spPr/>
      <dgm:t>
        <a:bodyPr/>
        <a:lstStyle/>
        <a:p>
          <a:pPr algn="ctr" rtl="0"/>
          <a:r>
            <a:rPr lang="el" sz="2400" b="1" i="0" u="none" baseline="0" dirty="0"/>
            <a:t>Άδειες άσκησης εποπτικών δραστηριοτήτων</a:t>
          </a:r>
        </a:p>
      </dgm:t>
    </dgm:pt>
    <dgm:pt modelId="{2D7EF593-02A2-49E4-9E1C-4E06CE6F4DAE}" type="parTrans" cxnId="{A30AD22A-CF43-4F8A-A77B-8EEE1AC0DC0C}">
      <dgm:prSet/>
      <dgm:spPr/>
      <dgm:t>
        <a:bodyPr/>
        <a:lstStyle/>
        <a:p>
          <a:endParaRPr lang="el"/>
        </a:p>
      </dgm:t>
    </dgm:pt>
    <dgm:pt modelId="{DB52F992-5D83-4D74-8B9B-2EDD148CA7AD}" type="sibTrans" cxnId="{A30AD22A-CF43-4F8A-A77B-8EEE1AC0DC0C}">
      <dgm:prSet/>
      <dgm:spPr/>
      <dgm:t>
        <a:bodyPr/>
        <a:lstStyle/>
        <a:p>
          <a:endParaRPr lang="el"/>
        </a:p>
      </dgm:t>
    </dgm:pt>
    <dgm:pt modelId="{04559AA6-F3B6-461F-AB62-EC1EA06FC9D3}">
      <dgm:prSet phldrT="[Text]" custT="1"/>
      <dgm:spPr/>
      <dgm:t>
        <a:bodyPr/>
        <a:lstStyle/>
        <a:p>
          <a:pPr algn="ctr" rtl="0"/>
          <a:r>
            <a:rPr lang="el" sz="1600" b="0" i="0" u="none" baseline="0" dirty="0"/>
            <a:t>Είδη άδειας λειτουργίας: για ολόκληρη την πόλη, non-Manhattan</a:t>
          </a:r>
        </a:p>
      </dgm:t>
    </dgm:pt>
    <dgm:pt modelId="{15FC732D-571D-4AB9-AC1A-79500ADBB402}" type="parTrans" cxnId="{9021EC60-5FBA-4370-98E1-658508583E55}">
      <dgm:prSet/>
      <dgm:spPr/>
      <dgm:t>
        <a:bodyPr/>
        <a:lstStyle/>
        <a:p>
          <a:endParaRPr lang="el"/>
        </a:p>
      </dgm:t>
    </dgm:pt>
    <dgm:pt modelId="{A8A986F4-E4F4-4078-8AAF-3AA2C025889C}" type="sibTrans" cxnId="{9021EC60-5FBA-4370-98E1-658508583E55}">
      <dgm:prSet/>
      <dgm:spPr/>
      <dgm:t>
        <a:bodyPr/>
        <a:lstStyle/>
        <a:p>
          <a:endParaRPr lang="el"/>
        </a:p>
      </dgm:t>
    </dgm:pt>
    <dgm:pt modelId="{2E86439C-7242-4849-9D4B-7126B7C2262F}">
      <dgm:prSet phldrT="[Text]" custT="1"/>
      <dgm:spPr/>
      <dgm:t>
        <a:bodyPr/>
        <a:lstStyle/>
        <a:p>
          <a:pPr algn="ctr" rtl="0"/>
          <a:r>
            <a:rPr lang="el" sz="1600" b="0" i="0" u="none" kern="1200" baseline="0" dirty="0">
              <a:solidFill>
                <a:prstClr val="white"/>
              </a:solidFill>
              <a:latin typeface="Arial" panose="020B0604020202020204"/>
              <a:ea typeface="+mn-ea"/>
              <a:cs typeface="+mn-cs"/>
            </a:rPr>
            <a:t>Ο/Η αιτών/αιτούσα πρέπει να διαθέτει άδεια εποπτείας· </a:t>
          </a:r>
          <a:r>
            <a:rPr lang="el" sz="1600" b="0" i="0" u="sng" kern="1200" baseline="0" dirty="0">
              <a:solidFill>
                <a:prstClr val="white"/>
              </a:solidFill>
              <a:latin typeface="Arial" panose="020B0604020202020204"/>
              <a:ea typeface="+mn-ea"/>
              <a:cs typeface="+mn-cs"/>
            </a:rPr>
            <a:t>δεν</a:t>
          </a:r>
          <a:r>
            <a:rPr lang="el" sz="1600" b="0" i="0" u="none" kern="1200" baseline="0" dirty="0">
              <a:solidFill>
                <a:prstClr val="white"/>
              </a:solidFill>
              <a:latin typeface="Arial" panose="020B0604020202020204"/>
              <a:ea typeface="+mn-ea"/>
              <a:cs typeface="+mn-cs"/>
            </a:rPr>
            <a:t> υπάρχει περιορισμός χρόνου για την υποβολή αίτησης.</a:t>
          </a:r>
        </a:p>
      </dgm:t>
    </dgm:pt>
    <dgm:pt modelId="{D18F62D6-326F-4693-9A83-F29E1AA41E2B}" type="parTrans" cxnId="{212C3E4D-C92A-4CD6-AF26-19550F79D78B}">
      <dgm:prSet/>
      <dgm:spPr/>
      <dgm:t>
        <a:bodyPr/>
        <a:lstStyle/>
        <a:p>
          <a:endParaRPr lang="el"/>
        </a:p>
      </dgm:t>
    </dgm:pt>
    <dgm:pt modelId="{0AA6D96F-72EA-4DA0-8155-2C018CF70C14}" type="sibTrans" cxnId="{212C3E4D-C92A-4CD6-AF26-19550F79D78B}">
      <dgm:prSet/>
      <dgm:spPr/>
      <dgm:t>
        <a:bodyPr/>
        <a:lstStyle/>
        <a:p>
          <a:endParaRPr lang="el"/>
        </a:p>
      </dgm:t>
    </dgm:pt>
    <dgm:pt modelId="{8D67B78E-3F83-45AE-BE46-E49B279B3B99}">
      <dgm:prSet phldrT="[Text]" custT="1"/>
      <dgm:spPr/>
      <dgm:t>
        <a:bodyPr/>
        <a:lstStyle/>
        <a:p>
          <a:pPr algn="ctr" rtl="0"/>
          <a:r>
            <a:rPr lang="el" sz="1700" b="0" i="0" u="none" kern="1200" baseline="0" dirty="0">
              <a:solidFill>
                <a:prstClr val="white"/>
              </a:solidFill>
              <a:latin typeface="Arial" panose="020B0604020202020204"/>
              <a:ea typeface="+mn-ea"/>
              <a:cs typeface="+mn-cs"/>
            </a:rPr>
            <a:t>Απαιτείται όλοι οι εργαζόμενοι να διαθέτουν άδεια MFV.</a:t>
          </a:r>
        </a:p>
      </dgm:t>
    </dgm:pt>
    <dgm:pt modelId="{AE16948D-D489-4973-8585-98714408DA30}" type="parTrans" cxnId="{45FB141A-948D-44D2-979A-964493D3041D}">
      <dgm:prSet/>
      <dgm:spPr/>
      <dgm:t>
        <a:bodyPr/>
        <a:lstStyle/>
        <a:p>
          <a:endParaRPr lang="el"/>
        </a:p>
      </dgm:t>
    </dgm:pt>
    <dgm:pt modelId="{022C365F-8D64-4633-9EBB-DA190EE46E99}" type="sibTrans" cxnId="{45FB141A-948D-44D2-979A-964493D3041D}">
      <dgm:prSet/>
      <dgm:spPr/>
      <dgm:t>
        <a:bodyPr/>
        <a:lstStyle/>
        <a:p>
          <a:endParaRPr lang="el"/>
        </a:p>
      </dgm:t>
    </dgm:pt>
    <dgm:pt modelId="{658096C1-0E39-4A32-976E-ACF7E25CDB34}">
      <dgm:prSet phldrT="[Text]" custT="1"/>
      <dgm:spPr/>
      <dgm:t>
        <a:bodyPr/>
        <a:lstStyle/>
        <a:p>
          <a:pPr algn="ctr" rtl="0"/>
          <a:r>
            <a:rPr lang="el" sz="1600" b="0" i="0" u="none" kern="1200" baseline="0" dirty="0">
              <a:solidFill>
                <a:prstClr val="white"/>
              </a:solidFill>
              <a:latin typeface="Arial" panose="020B0604020202020204"/>
              <a:ea typeface="+mn-ea"/>
              <a:cs typeface="+mn-cs"/>
            </a:rPr>
            <a:t>Για τη λειτουργία μονάδας απαιτείται κάτοχος άδειας εποπτείας· οι λοιποί εργαζόμενοι πρέπει να διαθέτουν άδεια MFV ή άδεια εποπτείας. </a:t>
          </a:r>
        </a:p>
      </dgm:t>
    </dgm:pt>
    <dgm:pt modelId="{0283E36C-FA01-44EF-A383-250FD62EF8D6}" type="parTrans" cxnId="{DBEB6C8F-B1F4-4A20-8E72-38A3C1A97A54}">
      <dgm:prSet/>
      <dgm:spPr/>
      <dgm:t>
        <a:bodyPr/>
        <a:lstStyle/>
        <a:p>
          <a:endParaRPr lang="el"/>
        </a:p>
      </dgm:t>
    </dgm:pt>
    <dgm:pt modelId="{B46D919E-D8E1-481D-985A-5CD0EF05D3E9}" type="sibTrans" cxnId="{DBEB6C8F-B1F4-4A20-8E72-38A3C1A97A54}">
      <dgm:prSet/>
      <dgm:spPr/>
      <dgm:t>
        <a:bodyPr/>
        <a:lstStyle/>
        <a:p>
          <a:endParaRPr lang="el"/>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t>Λίστα αναμονής για άδεια εποπτείας</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l" sz="22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t>Άδεια εποπτείας</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l" sz="22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t>Άδεια λειτουργίας πλήρους διάρκειας</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 sz="2400" b="1" i="0" u="none" kern="1200" baseline="0" dirty="0"/>
            <a:t>Άδειες λειτουργίας πλήρους διάρκειας που εκδόθηκαν πριν από τον Ιούλιο του 2022</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t>Είδη άδειας λειτουργίας: για ολόκληρη την πόλη, για συγκεκριμένο δήμο</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solidFill>
                <a:prstClr val="white"/>
              </a:solidFill>
              <a:latin typeface="Arial" panose="020B0604020202020204"/>
              <a:ea typeface="+mn-ea"/>
              <a:cs typeface="+mn-cs"/>
            </a:rPr>
            <a:t>Ο/Η αιτών/αιτούσα πρέπει να διαθέτει άδεια MFV· η προθεσμία για την υποβολή αιτήσεων είναι περιορισμένη.</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32385" rIns="43180" bIns="32385" numCol="1" spcCol="1270" anchor="ctr" anchorCtr="0">
          <a:noAutofit/>
        </a:bodyPr>
        <a:lstStyle/>
        <a:p>
          <a:pPr marL="0" lvl="0" indent="0" algn="ctr" defTabSz="755650" rtl="0">
            <a:lnSpc>
              <a:spcPct val="90000"/>
            </a:lnSpc>
            <a:spcBef>
              <a:spcPct val="0"/>
            </a:spcBef>
            <a:spcAft>
              <a:spcPct val="35000"/>
            </a:spcAft>
            <a:buNone/>
          </a:pPr>
          <a:r>
            <a:rPr lang="el" sz="1700" b="0" i="0" u="none" kern="1200" baseline="0" dirty="0">
              <a:solidFill>
                <a:prstClr val="white"/>
              </a:solidFill>
              <a:latin typeface="Arial" panose="020B0604020202020204"/>
              <a:ea typeface="+mn-ea"/>
              <a:cs typeface="+mn-cs"/>
            </a:rPr>
            <a:t>Απαιτείται όλοι οι εργαζόμενοι να διαθέτουν άδεια MFV.</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l" sz="2400" b="1" i="0" u="none" kern="1200" baseline="0" dirty="0"/>
            <a:t>Άδειες άσκησης εποπτικών δραστηριοτήτων</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t>Είδη άδειας λειτουργίας: για ολόκληρη την πόλη, non-Manhattan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solidFill>
                <a:prstClr val="white"/>
              </a:solidFill>
              <a:latin typeface="Arial" panose="020B0604020202020204"/>
              <a:ea typeface="+mn-ea"/>
              <a:cs typeface="+mn-cs"/>
            </a:rPr>
            <a:t>Ο/Η αιτών/αιτούσα πρέπει να διαθέτει άδεια εποπτείας· </a:t>
          </a:r>
          <a:r>
            <a:rPr lang="el" sz="1600" b="0" i="0" u="sng" kern="1200" baseline="0" dirty="0">
              <a:solidFill>
                <a:prstClr val="white"/>
              </a:solidFill>
              <a:latin typeface="Arial" panose="020B0604020202020204"/>
              <a:ea typeface="+mn-ea"/>
              <a:cs typeface="+mn-cs"/>
            </a:rPr>
            <a:t>δεν</a:t>
          </a:r>
          <a:r>
            <a:rPr lang="el" sz="1600" b="0" i="0" u="none" kern="1200" baseline="0" dirty="0">
              <a:solidFill>
                <a:prstClr val="white"/>
              </a:solidFill>
              <a:latin typeface="Arial" panose="020B0604020202020204"/>
              <a:ea typeface="+mn-ea"/>
              <a:cs typeface="+mn-cs"/>
            </a:rPr>
            <a:t> υπάρχει περιορισμός χρόνου για την υποβολή αίτησης.</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l" sz="1600" b="0" i="0" u="none" kern="1200" baseline="0" dirty="0">
              <a:solidFill>
                <a:prstClr val="white"/>
              </a:solidFill>
              <a:latin typeface="Arial" panose="020B0604020202020204"/>
              <a:ea typeface="+mn-ea"/>
              <a:cs typeface="+mn-cs"/>
            </a:rPr>
            <a:t>Για τη λειτουργία μονάδας απαιτείται κάτοχος άδειας εποπτείας· οι λοιποί εργαζόμενοι πρέπει να διαθέτουν άδεια MFV ή άδεια εποπτείας.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l"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a:t>
            </a:fld>
            <a:endParaRPr lang="el"/>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a:p>
        </p:txBody>
      </p:sp>
      <p:sp>
        <p:nvSpPr>
          <p:cNvPr id="4" name="Slide Number Placeholder 3"/>
          <p:cNvSpPr>
            <a:spLocks noGrp="1"/>
          </p:cNvSpPr>
          <p:nvPr>
            <p:ph type="sldNum" sz="quarter" idx="5"/>
          </p:nvPr>
        </p:nvSpPr>
        <p:spPr/>
        <p:txBody>
          <a:bodyPr/>
          <a:lstStyle/>
          <a:p>
            <a:pPr algn="l" rtl="0"/>
            <a:fld id="{9B6AA5D3-8F61-489E-8A0D-002D9B574DEE}" type="slidenum">
              <a:rPr/>
              <a:t>16</a:t>
            </a:fld>
            <a:endParaRPr lang="el"/>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3</a:t>
            </a:fld>
            <a:endParaRPr lang="el"/>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33237" rtl="0">
              <a:defRPr/>
            </a:pPr>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5</a:t>
            </a:fld>
            <a:endParaRPr lang="el"/>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6</a:t>
            </a:fld>
            <a:endParaRPr lang="el"/>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7</a:t>
            </a:fld>
            <a:endParaRPr lang="el"/>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9</a:t>
            </a:fld>
            <a:endParaRPr lang="el"/>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l"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10</a:t>
            </a:fld>
            <a:endParaRPr lang="el"/>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l"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11</a:t>
            </a:fld>
            <a:endParaRPr lang="el"/>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 dirty="0"/>
          </a:p>
        </p:txBody>
      </p:sp>
      <p:sp>
        <p:nvSpPr>
          <p:cNvPr id="4" name="Slide Number Placeholder 3"/>
          <p:cNvSpPr>
            <a:spLocks noGrp="1"/>
          </p:cNvSpPr>
          <p:nvPr>
            <p:ph type="sldNum" sz="quarter" idx="5"/>
          </p:nvPr>
        </p:nvSpPr>
        <p:spPr/>
        <p:txBody>
          <a:bodyPr/>
          <a:lstStyle/>
          <a:p>
            <a:pPr algn="l" rtl="0"/>
            <a:fld id="{9B6AA5D3-8F61-489E-8A0D-002D9B574DEE}" type="slidenum">
              <a:rPr/>
              <a:t>13</a:t>
            </a:fld>
            <a:endParaRPr lang="el"/>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0"/>
            <a:r>
              <a:rPr lang="el" b="1" i="0" u="none" baseline="0"/>
              <a:t>Άδεια εποπτείας</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0"/>
            <a:r>
              <a:rPr lang="el" sz="2800" b="0" i="0" u="none" baseline="0" dirty="0"/>
              <a:t>Τι πρέπει να γνωρίζουν οι πλανόδιοι πωλητές τροφίμων</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a:xfrm>
            <a:off x="574431" y="365125"/>
            <a:ext cx="11054861" cy="1325563"/>
          </a:xfrm>
        </p:spPr>
        <p:txBody>
          <a:bodyPr>
            <a:normAutofit/>
          </a:bodyPr>
          <a:lstStyle/>
          <a:p>
            <a:pPr rtl="0"/>
            <a:r>
              <a:rPr lang="el" sz="2700" b="1" i="0" u="none" baseline="0" dirty="0"/>
              <a:t>Άδεια άσκησης εποπτικών δραστηριοτήτων πλήρους διάρκειας</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l" rtl="0"/>
            <a:r>
              <a:rPr lang="el" sz="2200" b="0" i="0" u="none" baseline="0" dirty="0">
                <a:latin typeface="Arial"/>
                <a:ea typeface="Arial"/>
                <a:cs typeface="Arial"/>
              </a:rPr>
              <a:t>Μόλις λάβετε την άδεια εποπτείας, θα μπορείτε να υποβάλετε αίτηση για άδεια λειτουργίας πλήρους διάρκειας.</a:t>
            </a:r>
            <a:endParaRPr lang="el" sz="2200" dirty="0"/>
          </a:p>
          <a:p>
            <a:pPr algn="l" rtl="0"/>
            <a:r>
              <a:rPr lang="el" sz="2200" b="0" i="0" u="none" baseline="0" dirty="0">
                <a:latin typeface="Arial"/>
                <a:ea typeface="Arial"/>
                <a:cs typeface="Arial"/>
              </a:rPr>
              <a:t>Θα σας αποσταλεί ταχυδρομικά ένα έντυπο αίτησης για άδεια άσκησης εποπτικών δραστηριοτήτων. Δεν υπάρχει προθεσμία για την υποβολή της αίτησης.</a:t>
            </a:r>
          </a:p>
          <a:p>
            <a:pPr algn="l" rtl="0"/>
            <a:r>
              <a:rPr lang="el" sz="2200" b="0" i="0" u="none" baseline="0" dirty="0">
                <a:latin typeface="Arial"/>
                <a:ea typeface="Arial"/>
                <a:cs typeface="Arial"/>
              </a:rPr>
              <a:t>Για τη μονάδα σας απαιτείται τουλάχιστον ένας κάτοχος άδειας εποπτείας, ενώ όλοι οι πωλητές που εργάζονται σε αυτήν πρέπει να διαθέτουν είτε άδεια MFV είτε άδεια εποπτείας.</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140677" y="365125"/>
            <a:ext cx="11910646" cy="1325563"/>
          </a:xfrm>
        </p:spPr>
        <p:txBody>
          <a:bodyPr>
            <a:noAutofit/>
          </a:bodyPr>
          <a:lstStyle/>
          <a:p>
            <a:pPr rtl="0"/>
            <a:r>
              <a:rPr lang="el" sz="2800" b="1" i="0" u="none" baseline="0" dirty="0">
                <a:latin typeface="Arial"/>
                <a:ea typeface="Arial"/>
                <a:cs typeface="Arial"/>
              </a:rPr>
              <a:t>Διαθέτετε άδεια λειτουργίας </a:t>
            </a:r>
            <a:r>
              <a:rPr lang="el" sz="2800" b="1" i="0" u="sng" baseline="0" dirty="0">
                <a:latin typeface="Arial"/>
                <a:ea typeface="Arial"/>
                <a:cs typeface="Arial"/>
              </a:rPr>
              <a:t>και</a:t>
            </a:r>
            <a:r>
              <a:rPr lang="el" sz="2800" b="1" i="0" u="none" baseline="0" dirty="0">
                <a:latin typeface="Arial"/>
                <a:ea typeface="Arial"/>
                <a:cs typeface="Arial"/>
              </a:rPr>
              <a:t> λάβατε προσφορά για την απόκτηση άδειας εποπτείας. Μπορείτε να κατέχετε και τις δύο άδειες;</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690688"/>
            <a:ext cx="10817646" cy="4050708"/>
          </a:xfrm>
        </p:spPr>
        <p:txBody>
          <a:bodyPr vert="horz" lIns="91440" tIns="45720" rIns="91440" bIns="45720" rtlCol="0" anchor="t">
            <a:noAutofit/>
          </a:bodyPr>
          <a:lstStyle/>
          <a:p>
            <a:pPr marL="0" indent="0" algn="l" rtl="0">
              <a:buNone/>
            </a:pPr>
            <a:r>
              <a:rPr lang="el" sz="2000" b="0" i="0" u="none" baseline="0" dirty="0">
                <a:latin typeface="Arial"/>
                <a:ea typeface="Arial"/>
                <a:cs typeface="Arial"/>
              </a:rPr>
              <a:t>Όχι. Κάθε πωλητής μπορεί να λάβει μόνο μία άδεια λειτουργίας, με εξαίρεση τις άδειες λειτουργίας σε περιορισμένες περιοχές. </a:t>
            </a:r>
          </a:p>
          <a:p>
            <a:pPr algn="l" rtl="0"/>
            <a:r>
              <a:rPr lang="el" sz="2000" b="0" i="0" u="none" baseline="0" dirty="0">
                <a:latin typeface="Arial"/>
                <a:ea typeface="Arial"/>
                <a:cs typeface="Arial"/>
              </a:rPr>
              <a:t>Εάν υποβάλετε αίτηση για άδεια εποπτείας, έχετε στη διάθεσή σας 270 ημέρες από την έκδοση της άδειας εποπτείας ή μέχρι τη λήξη της τρέχουσας άδειας λειτουργίας σας, ανάλογα με το ποια από τις δύο ημερομηνίες προηγείται, για να παραδώσετε την τρέχουσα άδεια λειτουργίας σας. </a:t>
            </a:r>
            <a:endParaRPr lang="el" sz="2000" dirty="0"/>
          </a:p>
          <a:p>
            <a:pPr algn="l" rtl="0"/>
            <a:r>
              <a:rPr lang="el" sz="2000" b="0" i="0" u="none" baseline="0" dirty="0">
                <a:latin typeface="Arial"/>
                <a:ea typeface="Arial"/>
                <a:cs typeface="Arial"/>
              </a:rPr>
              <a:t>Πρέπει να αποφασίσετε αν θα υποβάλετε αίτηση για άδεια εποπτείας ή αν θα διατηρήσετε την τρέχουσα άδεια λειτουργίας σας.</a:t>
            </a:r>
          </a:p>
          <a:p>
            <a:pPr lvl="1" algn="l" rtl="0"/>
            <a:r>
              <a:rPr lang="el" sz="2000" b="0" i="0" u="none" baseline="0" dirty="0">
                <a:latin typeface="Arial"/>
                <a:ea typeface="Arial"/>
                <a:cs typeface="Arial"/>
              </a:rPr>
              <a:t>Επιχειρηματικοί παράγοντες που πρέπει να ληφθούν υπόψη:</a:t>
            </a:r>
          </a:p>
          <a:p>
            <a:pPr lvl="2" algn="l" rtl="0"/>
            <a:r>
              <a:rPr lang="el" sz="2000" b="0" i="0" u="none" baseline="0" dirty="0">
                <a:latin typeface="Arial"/>
                <a:ea typeface="Arial"/>
                <a:cs typeface="Arial"/>
              </a:rPr>
              <a:t>Πού σκοπεύετε να πωλείτε;</a:t>
            </a:r>
          </a:p>
          <a:p>
            <a:pPr lvl="2" algn="l" rtl="0"/>
            <a:r>
              <a:rPr lang="el" sz="2000" b="0" i="0" u="none" baseline="0" dirty="0">
                <a:latin typeface="Arial"/>
                <a:ea typeface="Arial"/>
                <a:cs typeface="Arial"/>
              </a:rPr>
              <a:t>Τι είδους τρόφιμα θα πωλείτε;</a:t>
            </a:r>
          </a:p>
          <a:p>
            <a:pPr lvl="2" algn="l" rtl="0"/>
            <a:r>
              <a:rPr lang="el" sz="2000" b="0" i="0" u="none" baseline="0" dirty="0">
                <a:latin typeface="Arial"/>
                <a:ea typeface="Arial"/>
                <a:cs typeface="Arial"/>
              </a:rPr>
              <a:t>Ποιες εποχές του έτους σκοπεύετε να λειτουργείτε;</a:t>
            </a:r>
          </a:p>
          <a:p>
            <a:pPr lvl="2" algn="l" rtl="0"/>
            <a:r>
              <a:rPr lang="el" sz="2000" b="0" i="0" u="none" baseline="0" dirty="0">
                <a:latin typeface="Arial"/>
                <a:ea typeface="Arial"/>
                <a:cs typeface="Arial"/>
              </a:rPr>
              <a:t>Σκοπεύετε να είστε ο κύριος εργαζόμενος στη μονάδα;</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0"/>
            <a:r>
              <a:rPr lang="el" sz="4000" b="1" i="0" u="none" baseline="0"/>
              <a:t>Και αν δεν λάβετε άδεια εποπτείας;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a:xfrm>
            <a:off x="838200" y="1622914"/>
            <a:ext cx="10515600" cy="4351338"/>
          </a:xfrm>
        </p:spPr>
        <p:txBody>
          <a:bodyPr vert="horz" lIns="91440" tIns="45720" rIns="91440" bIns="45720" rtlCol="0" anchor="t">
            <a:normAutofit/>
          </a:bodyPr>
          <a:lstStyle/>
          <a:p>
            <a:pPr algn="l" rtl="0"/>
            <a:r>
              <a:rPr lang="el" b="0" i="0" u="none" baseline="0" dirty="0">
                <a:latin typeface="Arial"/>
                <a:ea typeface="Arial"/>
                <a:cs typeface="Arial"/>
              </a:rPr>
              <a:t>Διατηρείτε την άδεια MFV σας και μπορείτε να εργάζεστε σε οποιαδήποτε εγκεκριμένη μονάδα MFV (συμπεριλαμβανομένης μιας μονάδας για την οποία απαιτείται άδεια εποπτείας, εφόσον είναι παρών ο κάτοχος της άδειας εποπτείας).</a:t>
            </a:r>
          </a:p>
          <a:p>
            <a:pPr algn="l" rtl="0"/>
            <a:r>
              <a:rPr lang="el" b="0" i="0" u="none" baseline="0" dirty="0">
                <a:latin typeface="Arial"/>
                <a:ea typeface="Arial"/>
                <a:cs typeface="Arial"/>
              </a:rPr>
              <a:t>Η επιστολή προσφοράς σας περιλαμβάνει μια ημερομηνία μέχρι την οποία πρέπει να υποβάλετε την αίτησή σας.</a:t>
            </a:r>
            <a:endParaRPr lang="el" dirty="0"/>
          </a:p>
          <a:p>
            <a:pPr algn="l" rtl="0"/>
            <a:r>
              <a:rPr lang="el" b="0" i="0" u="none" baseline="0" dirty="0">
                <a:latin typeface="Arial"/>
                <a:ea typeface="Arial"/>
                <a:cs typeface="Arial"/>
              </a:rPr>
              <a:t>Εάν λήξει η προθεσμία, θα διαγραφείτε από τη λίστα αναμονής για άδεια εποπτείας.</a:t>
            </a:r>
          </a:p>
          <a:p>
            <a:pPr algn="l" rtl="0"/>
            <a:r>
              <a:rPr lang="el" b="0" i="0" u="none" baseline="0" dirty="0">
                <a:latin typeface="Arial"/>
                <a:ea typeface="Arial"/>
                <a:cs typeface="Arial"/>
              </a:rPr>
              <a:t>Διατηρείτε την τρέχουσα άδεια λειτουργίας σας, αν διαθέτετε.</a:t>
            </a:r>
          </a:p>
          <a:p>
            <a:pPr algn="l" rtl="0"/>
            <a:r>
              <a:rPr lang="el" b="0" i="0" u="none" baseline="0" dirty="0">
                <a:latin typeface="Arial"/>
                <a:ea typeface="Arial"/>
                <a:cs typeface="Arial"/>
              </a:rPr>
              <a:t>Εξακολουθείτε να είστε εγγεγραμμένοι σε άλλες λίστες αναμονής για άδειες λειτουργίας, εφόσον υπάρχουν.</a:t>
            </a:r>
          </a:p>
          <a:p>
            <a:pPr marL="0" indent="0" algn="l" rtl="0">
              <a:buNone/>
            </a:pPr>
            <a:endParaRPr lang="el" dirty="0"/>
          </a:p>
          <a:p>
            <a:endParaRPr lang="el" dirty="0"/>
          </a:p>
          <a:p>
            <a:endParaRPr lang="el"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a:bodyPr>
          <a:lstStyle/>
          <a:p>
            <a:pPr rtl="0"/>
            <a:r>
              <a:rPr lang="el" sz="3200" b="1" i="0" u="none" baseline="0" dirty="0"/>
              <a:t>Το 2031, για όλες τις άδειες λειτουργίας πλήρους διάρκειας θα απαιτείται άδεια εποπτείας</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pPr algn="l" rtl="0"/>
            <a:r>
              <a:rPr lang="el" sz="2300" b="0" i="0" u="none" baseline="0" dirty="0"/>
              <a:t>Όσον αφορά τις άδειες λειτουργίας που ισχύουν για ολόκληρη την πόλη ή για συγκεκριμένους δήμους και οι οποίες εκδόθηκαν πριν από την 1η Ιουλίου 2022, η άδεια MFV του κατόχου της άδειας λειτουργίας θα μετατραπεί σε άδεια εποπτείας την 1η Ιουλίου 2031. Για τη λειτουργία αυτών των μονάδων θα απαιτείται η παρουσία κατόχου άδειας εποπτείας κατά τη διάρκεια των πωλήσεων. </a:t>
            </a:r>
          </a:p>
          <a:p>
            <a:pPr algn="l" rtl="0"/>
            <a:r>
              <a:rPr lang="el" sz="2300" b="0" i="0" u="none" baseline="0" dirty="0">
                <a:latin typeface="Arial"/>
                <a:ea typeface="Arial"/>
                <a:cs typeface="Arial"/>
              </a:rPr>
              <a:t>Οι τοπικοί νόμοι 54 και 59 του 2026 μετέθεσαν την ημερομηνία αυτή κατά ένα έτος σε σχέση με τον τοπικό νόμο 18 του 2021.</a:t>
            </a:r>
            <a:endParaRPr lang="el" sz="2300" dirty="0"/>
          </a:p>
          <a:p>
            <a:pPr algn="l" rtl="0"/>
            <a:r>
              <a:rPr lang="el" sz="2300" b="0" i="0" u="none" baseline="0" dirty="0"/>
              <a:t>Η Υπηρεσία Υγείας της Νέας Υόρκης θα εκδώσει κανόνες σχετικά με την απαίτηση αυτή σε μεταγενέστερη ημερομηνία.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a:xfrm>
            <a:off x="128953" y="365125"/>
            <a:ext cx="11875477" cy="1325563"/>
          </a:xfrm>
        </p:spPr>
        <p:txBody>
          <a:bodyPr>
            <a:normAutofit/>
          </a:bodyPr>
          <a:lstStyle/>
          <a:p>
            <a:pPr rtl="0"/>
            <a:r>
              <a:rPr lang="el" sz="2800" b="1" i="0" u="none" baseline="0" dirty="0"/>
              <a:t>Τηρείτε τα στοιχεία επικοινωνίας σας επικαιροποιημένα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normAutofit lnSpcReduction="10000"/>
          </a:bodyPr>
          <a:lstStyle/>
          <a:p>
            <a:pPr algn="l" rtl="0"/>
            <a:r>
              <a:rPr lang="el" sz="2200" b="0" i="0" u="none" baseline="0" dirty="0"/>
              <a:t>Όλες οι πληροφορίες σχετικά με τις άδειες εποπτείας και λειτουργίας θα αποστέλλονται στην καταγεγραμμένη διεύθυνση αλληλογραφίας. </a:t>
            </a:r>
          </a:p>
          <a:p>
            <a:pPr algn="l" rtl="0"/>
            <a:r>
              <a:rPr lang="el" sz="2200" b="0" i="0" u="none" baseline="0" dirty="0"/>
              <a:t>Μπορείτε να επικαιροποιήσετε την ταχυδρομική σας διεύθυνση με τους εξής τρόπους:</a:t>
            </a:r>
          </a:p>
          <a:p>
            <a:pPr lvl="1" algn="l" rtl="0"/>
            <a:r>
              <a:rPr lang="el" sz="2200" b="0" i="0" u="none" baseline="0" dirty="0"/>
              <a:t>Αποστέλλοντας μήνυμα ηλεκτρονικού ταχυδρομείου στο οποίο θα αναγράφεται ο αριθμός της άδειας εποπτείας ή λειτουργίας στη διεύθυνση </a:t>
            </a:r>
            <a:r>
              <a:rPr lang="el" sz="2200" b="0" i="0" u="none" baseline="0" dirty="0">
                <a:hlinkClick r:id="rId2"/>
              </a:rPr>
              <a:t>DOHMHdocs@dcwp.nyc.gov</a:t>
            </a:r>
            <a:r>
              <a:rPr lang="el" sz="2200" b="0" i="0" u="none" baseline="0" dirty="0"/>
              <a:t>, ή </a:t>
            </a:r>
          </a:p>
          <a:p>
            <a:pPr lvl="1" algn="l" rtl="0"/>
            <a:r>
              <a:rPr lang="el" sz="2200" b="0" i="0" u="none" baseline="0" dirty="0"/>
              <a:t>Κλείσιμο ραντεβού για επίσκεψη στο Κέντρο Αδειοδότησης της Πόλης στο Manhattan</a:t>
            </a:r>
          </a:p>
          <a:p>
            <a:pPr lvl="2" algn="l" rtl="0"/>
            <a:r>
              <a:rPr lang="el" sz="2200" b="0" i="0" u="none" baseline="0" dirty="0"/>
              <a:t>Για να κλείσετε ραντεβού:</a:t>
            </a:r>
          </a:p>
          <a:p>
            <a:pPr lvl="3" algn="l" rtl="0"/>
            <a:r>
              <a:rPr lang="el" sz="2200" b="0" i="0" u="none" baseline="0" dirty="0"/>
              <a:t>Καλέστε στο 212-435-0441 ή</a:t>
            </a:r>
          </a:p>
          <a:p>
            <a:pPr lvl="3" algn="l" rtl="0"/>
            <a:r>
              <a:rPr lang="el" sz="2200" b="0" i="0" u="none" baseline="0" dirty="0"/>
              <a:t>Αποστείλετε μήνυμα ηλεκτρονικού ταχυδρομείου στη διεύθυνση: </a:t>
            </a:r>
            <a:r>
              <a:rPr lang="el" sz="2200" b="0" i="0" u="none" baseline="0" dirty="0">
                <a:hlinkClick r:id="rId3"/>
              </a:rPr>
              <a:t>licensingappointments@dcwp.nyc.gov</a:t>
            </a:r>
            <a:endParaRPr lang="el" sz="2200" dirty="0"/>
          </a:p>
          <a:p>
            <a:endParaRPr lang="el"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0"/>
            <a:r>
              <a:rPr lang="el" b="1" i="0" u="none" baseline="0"/>
              <a:t>Για πρόσθετες πληροφορίες.</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pPr algn="l" rtl="0"/>
            <a:r>
              <a:rPr lang="el" b="0" i="0" u="none" baseline="0"/>
              <a:t>Για πληροφορίες σχετικά με τις άδειες εποπτείας και τις άδειες λειτουργίας, καθώς και τα έντυπα και τα ενημερωτικά δελτία, επισκεφτείτε την ιστοσελίδα στη διεύθυνση </a:t>
            </a:r>
            <a:r>
              <a:rPr lang="el" b="0" i="0" u="none" baseline="0">
                <a:hlinkClick r:id="rId2" action="ppaction://hlinkfile"/>
              </a:rPr>
              <a:t>nyc.gov/health/mobilefood</a:t>
            </a:r>
            <a:r>
              <a:rPr lang="el" b="0" i="0" u="none" baseline="0"/>
              <a:t>. Μπορείτε επίσης να καλέσετε στο </a:t>
            </a:r>
            <a:r>
              <a:rPr lang="el" b="1" i="0" u="none" baseline="0"/>
              <a:t>311</a:t>
            </a:r>
            <a:r>
              <a:rPr lang="el" b="0" i="0" u="none" baseline="0"/>
              <a:t> για υποστήριξη και για να ζητήσετε πληροφορίες σχετικά με την </a:t>
            </a:r>
            <a:r>
              <a:rPr lang="el" b="1" i="0" u="none" baseline="0"/>
              <a:t>πλανόδια πώληση τροφίμων</a:t>
            </a:r>
            <a:r>
              <a:rPr lang="el" b="0" i="0" u="none" baseline="0"/>
              <a:t>.</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0"/>
            <a:r>
              <a:rPr lang="el" b="1" i="0" u="none" baseline="0"/>
              <a:t>Έχετε απορίες:</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0"/>
            <a:r>
              <a:rPr lang="el" b="1" i="0" u="none" baseline="0"/>
              <a:t>Σύνοψη</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pPr algn="l" rtl="0"/>
            <a:r>
              <a:rPr lang="el" b="0" i="0" u="none" baseline="0">
                <a:latin typeface="Arial"/>
                <a:ea typeface="Arial"/>
                <a:cs typeface="Arial"/>
              </a:rPr>
              <a:t>Εξέταση της νέας διαδικασίας για την απόκτηση άδειας λειτουργίας πλήρους διάρκειας.</a:t>
            </a:r>
          </a:p>
          <a:p>
            <a:pPr algn="l" rtl="0"/>
            <a:r>
              <a:rPr lang="el" b="0" i="0" u="none" baseline="0">
                <a:latin typeface="Arial"/>
                <a:ea typeface="Arial"/>
                <a:cs typeface="Arial"/>
              </a:rPr>
              <a:t>Τι είναι η άδεια εποπτείας και σε τι διαφέρει από την άδεια πλανόδιας πώλησης τροφίμων;</a:t>
            </a:r>
          </a:p>
          <a:p>
            <a:pPr algn="l" rtl="0"/>
            <a:r>
              <a:rPr lang="el" b="0" i="0" u="none" baseline="0">
                <a:latin typeface="Arial"/>
                <a:ea typeface="Arial"/>
                <a:cs typeface="Arial"/>
              </a:rPr>
              <a:t>Τι είναι η άδεια άσκησης εποπτικών δραστηριοτήτων και σε τι διαφέρει από μια άδεια λειτουργίας πλήρους διάρκειας;</a:t>
            </a:r>
          </a:p>
          <a:p>
            <a:pPr algn="l" rtl="0"/>
            <a:r>
              <a:rPr lang="el" b="0" i="0" u="none" baseline="0">
                <a:latin typeface="Arial"/>
                <a:ea typeface="Arial"/>
                <a:cs typeface="Arial"/>
              </a:rPr>
              <a:t>Τι γίνεται αν διαθέτετε άδεια λειτουργίας και λάβετε προσφορά για την απόκτηση άδειας εποπτείας;</a:t>
            </a:r>
            <a:endParaRPr lang="el" dirty="0">
              <a:highlight>
                <a:srgbClr val="FFFF00"/>
              </a:highlight>
            </a:endParaRPr>
          </a:p>
          <a:p>
            <a:endParaRPr lang="el" dirty="0">
              <a:highlight>
                <a:srgbClr val="FFFF00"/>
              </a:highlight>
            </a:endParaRPr>
          </a:p>
          <a:p>
            <a:endParaRPr lang="el"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0" y="273508"/>
            <a:ext cx="11922369" cy="647982"/>
          </a:xfrm>
        </p:spPr>
        <p:txBody>
          <a:bodyPr>
            <a:noAutofit/>
          </a:bodyPr>
          <a:lstStyle/>
          <a:p>
            <a:pPr rtl="0"/>
            <a:r>
              <a:rPr lang="el" sz="2800" b="1" i="0" u="none" baseline="0" dirty="0"/>
              <a:t>11.000 επιπλέον άδειες λειτουργίας κατά την περίοδο 2026–2031</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859972"/>
            <a:ext cx="11275290" cy="4615314"/>
          </a:xfrm>
        </p:spPr>
        <p:txBody>
          <a:bodyPr vert="horz" lIns="91440" tIns="45720" rIns="91440" bIns="45720" rtlCol="0" anchor="t">
            <a:normAutofit/>
          </a:bodyPr>
          <a:lstStyle/>
          <a:p>
            <a:pPr algn="l" rtl="0"/>
            <a:r>
              <a:rPr lang="el" sz="2000" b="0" i="0" u="none" baseline="0" dirty="0">
                <a:latin typeface="Arial"/>
                <a:ea typeface="Arial"/>
                <a:cs typeface="Arial"/>
              </a:rPr>
              <a:t>Ένας τοπικός νόμος του 2021 άλλαξε τον τρόπο με τον οποίο οι πωλητές μπορούν να αποκτήσουν άδεια λειτουργίας για όλη τη διάρκεια του έτους θεσπίζοντας ένα νέο είδος άδειας που ονομάζεται «άδεια εποπτείας», η οποία εκδίδεται σε περιορισμένο αριθμό. </a:t>
            </a:r>
          </a:p>
          <a:p>
            <a:pPr lvl="1" algn="l" rtl="0"/>
            <a:r>
              <a:rPr lang="el" sz="2000" b="0" i="0" u="none" baseline="0" dirty="0"/>
              <a:t>Η άδεια εποπτείας επιτρέπει σε έναν πωλητή να υποβάλει αίτηση για μία άδεια λειτουργίας διάρκειας ενός έτους (πλήρους διάρκειας). Η Υπηρεσία Υγείας τηρεί λίστες αναμονής για την απόκτηση άδειας εποπτείας.</a:t>
            </a:r>
          </a:p>
          <a:p>
            <a:pPr lvl="1" algn="l" rtl="0"/>
            <a:r>
              <a:rPr lang="el" sz="2000" b="0" i="0" u="none" baseline="0" dirty="0"/>
              <a:t>Οι μονάδες για τις οποίες έχει εκδοθεί άδεια εποπτείας πρέπει να διαθέτουν κάτοχο άδειας εποπτείας κατά τη διάρκεια της λειτουργίας τους.</a:t>
            </a:r>
          </a:p>
          <a:p>
            <a:pPr lvl="1" algn="l" rtl="0"/>
            <a:r>
              <a:rPr lang="el" sz="2000" b="0" i="0" u="none" baseline="0" dirty="0"/>
              <a:t>Οι αλλαγές αυτές δεν ισχύουν για άδειες «green cart», προσωρινές άδειες ή άδειες λειτουργίας σε περιορισμένη περιοχή.</a:t>
            </a:r>
          </a:p>
          <a:p>
            <a:pPr marL="0" indent="0" algn="l" rtl="0">
              <a:buNone/>
            </a:pPr>
            <a:r>
              <a:rPr lang="el" sz="2000" b="1" i="0" u="none" baseline="0" dirty="0">
                <a:latin typeface="Arial"/>
                <a:ea typeface="Arial"/>
                <a:cs typeface="Arial"/>
              </a:rPr>
              <a:t>Οι τοπικοί νόμοι 54 και 59 του 2026 αυξάνουν τον αριθμό των αδειών λειτουργίας. Από τον Ιούλιο του 2026 έως τον Ιούνιο του 2031 θα εκδοθούν 2.200 αιτήσεις για άδειες εποπτείας ετησίως.</a:t>
            </a:r>
          </a:p>
          <a:p>
            <a:pPr marL="0" indent="0" algn="l" rtl="0">
              <a:buNone/>
            </a:pPr>
            <a:endParaRPr lang="el" sz="2000" dirty="0"/>
          </a:p>
          <a:p>
            <a:endParaRPr lang="el" sz="2000" dirty="0"/>
          </a:p>
          <a:p>
            <a:endParaRPr lang="el" sz="2000"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314631636"/>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874270" y="4928342"/>
            <a:ext cx="10198241" cy="338554"/>
          </a:xfrm>
          <a:prstGeom prst="rect">
            <a:avLst/>
          </a:prstGeom>
          <a:noFill/>
        </p:spPr>
        <p:txBody>
          <a:bodyPr wrap="none" rtlCol="0">
            <a:spAutoFit/>
          </a:bodyPr>
          <a:lstStyle/>
          <a:p>
            <a:pPr algn="l" rtl="0"/>
            <a:r>
              <a:rPr lang="el" sz="1600" b="1" i="0" u="sng" baseline="0" dirty="0"/>
              <a:t>Νέα διαδικασία για την απόκτηση άδειας πλανόδιας πώλησης τροφίμων για όλη τη διάρκεια του έτους</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normAutofit/>
          </a:bodyPr>
          <a:lstStyle/>
          <a:p>
            <a:pPr rtl="0"/>
            <a:r>
              <a:rPr lang="el" sz="3200" b="1" i="0" u="none" baseline="0" dirty="0"/>
              <a:t>Τι είναι η άδεια εποπτείας (Supervisory License, SL)</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a:bodyPr>
          <a:lstStyle/>
          <a:p>
            <a:pPr algn="l" rtl="0">
              <a:lnSpc>
                <a:spcPct val="110000"/>
              </a:lnSpc>
            </a:pPr>
            <a:r>
              <a:rPr lang="el" sz="1700" b="0" i="0" u="none" baseline="0" dirty="0"/>
              <a:t>Δύο είδη: </a:t>
            </a:r>
          </a:p>
          <a:p>
            <a:pPr lvl="1" algn="l" rtl="0">
              <a:lnSpc>
                <a:spcPct val="110000"/>
              </a:lnSpc>
            </a:pPr>
            <a:r>
              <a:rPr lang="el" sz="1700" b="0" i="0" u="none" baseline="0" dirty="0">
                <a:latin typeface="Arial"/>
                <a:ea typeface="Arial"/>
                <a:cs typeface="Arial"/>
              </a:rPr>
              <a:t>άδεια για ολόκληρη την πόλη,</a:t>
            </a:r>
            <a:endParaRPr lang="el" sz="1700" dirty="0"/>
          </a:p>
          <a:p>
            <a:pPr lvl="1" algn="l" rtl="0">
              <a:lnSpc>
                <a:spcPct val="110000"/>
              </a:lnSpc>
            </a:pPr>
            <a:r>
              <a:rPr lang="el" sz="1700" b="0" i="0" u="none" baseline="0" dirty="0"/>
              <a:t>άδεια για όλους τους δήμους της Νέας Υόρκης (NYC) εκτός από το Manhattan (non-Manhattan).</a:t>
            </a:r>
          </a:p>
          <a:p>
            <a:pPr algn="l" rtl="0">
              <a:lnSpc>
                <a:spcPct val="110000"/>
              </a:lnSpc>
            </a:pPr>
            <a:r>
              <a:rPr lang="el" sz="1700" b="0" i="0" u="none" baseline="0" dirty="0">
                <a:latin typeface="Arial"/>
                <a:ea typeface="Arial"/>
                <a:cs typeface="Arial"/>
              </a:rPr>
              <a:t>Η άδεια εποπτείας σάς επιτρέπει: </a:t>
            </a:r>
          </a:p>
          <a:p>
            <a:pPr lvl="1" algn="l" rtl="0">
              <a:lnSpc>
                <a:spcPct val="110000"/>
              </a:lnSpc>
            </a:pPr>
            <a:r>
              <a:rPr lang="el" sz="1700" b="0" i="0" u="none" baseline="0" dirty="0">
                <a:latin typeface="Arial"/>
                <a:ea typeface="Arial"/>
                <a:cs typeface="Arial"/>
              </a:rPr>
              <a:t>να πραγματοποιείτε πωλήσεις στις ίδιες μονάδες με έναν κάτοχο άδειας MFV,</a:t>
            </a:r>
          </a:p>
          <a:p>
            <a:pPr lvl="1" algn="l" rtl="0">
              <a:lnSpc>
                <a:spcPct val="110000"/>
              </a:lnSpc>
            </a:pPr>
            <a:r>
              <a:rPr lang="el" sz="1700" b="0" i="0" u="none" baseline="0" dirty="0">
                <a:latin typeface="Arial"/>
                <a:ea typeface="Arial"/>
                <a:cs typeface="Arial"/>
              </a:rPr>
              <a:t>να εργάζεστε ως ο καθορισμένος πωλητής SL σε μια εγκεκριμένη μονάδα SL στην περιοχή για την οποία διαθέτετε άδεια,</a:t>
            </a:r>
          </a:p>
          <a:p>
            <a:pPr lvl="1" algn="l" rtl="0">
              <a:lnSpc>
                <a:spcPct val="110000"/>
              </a:lnSpc>
            </a:pPr>
            <a:r>
              <a:rPr lang="el" sz="1700" b="0" i="0" u="none" baseline="0" dirty="0">
                <a:latin typeface="Arial"/>
                <a:ea typeface="Arial"/>
                <a:cs typeface="Arial"/>
              </a:rPr>
              <a:t>να υποβάλετε αίτηση για μία άδεια λειτουργίας πλήρους διάρκειας για την περιοχή που αναγράφεται στην άδειά σας.</a:t>
            </a:r>
          </a:p>
          <a:p>
            <a:pPr algn="l" rtl="0">
              <a:lnSpc>
                <a:spcPct val="110000"/>
              </a:lnSpc>
            </a:pPr>
            <a:r>
              <a:rPr lang="el" sz="1700" b="0" i="0" u="none" baseline="0" dirty="0">
                <a:latin typeface="Arial"/>
                <a:ea typeface="Arial"/>
                <a:cs typeface="Arial"/>
              </a:rPr>
              <a:t>Υπάρχουν τρεις λίστες αναμονής: μία για ολόκληρη την πόλη, μία για όλους τους δήμους εκτός από το Manhattan (non-Manhattan) και μία για άτομα με αναπηρία και βετεράνους των ΗΠΑ.</a:t>
            </a:r>
          </a:p>
          <a:p>
            <a:endParaRPr lang="el" sz="1700"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pPr rtl="0"/>
            <a:r>
              <a:rPr lang="el" sz="3000" b="1" i="0" u="none" baseline="0" dirty="0"/>
              <a:t>Πού μπορείτε να εργαστείτε ως κάτοχος άδειας εποπτείας;</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7008608" cy="4351338"/>
          </a:xfrm>
        </p:spPr>
        <p:txBody>
          <a:bodyPr vert="horz" lIns="91440" tIns="45720" rIns="91440" bIns="45720" rtlCol="0" anchor="t">
            <a:normAutofit fontScale="92500"/>
          </a:bodyPr>
          <a:lstStyle/>
          <a:p>
            <a:pPr algn="l" rtl="0"/>
            <a:r>
              <a:rPr lang="el" b="0" i="0" u="none" baseline="0" dirty="0">
                <a:latin typeface="Arial"/>
                <a:ea typeface="Arial"/>
                <a:cs typeface="Arial"/>
              </a:rPr>
              <a:t>Εάν διαθέτετε άδεια εποπτείας για ολόκληρη την πόλη, μπορείτε να εργάζεστε ως κάτοχος της άδειας εποπτείας σε οποιαδήποτε μονάδα για την οποία έχει εκδοθεί η άδεια εποπτείας. </a:t>
            </a:r>
            <a:endParaRPr lang="el" dirty="0"/>
          </a:p>
          <a:p>
            <a:pPr algn="l" rtl="0"/>
            <a:r>
              <a:rPr lang="el" b="0" i="0" u="none" baseline="0" dirty="0">
                <a:latin typeface="Arial"/>
                <a:ea typeface="Arial"/>
                <a:cs typeface="Arial"/>
              </a:rPr>
              <a:t>Εάν διαθέτετε άδεια εποπτείας για όλους τους δήμους εκτός από το Manhattan, μπορείτε να εργάζεστε ως κάτοχος της άδειας εποπτείας σε οποιαδήποτε μονάδα για την οποία έχει εκδοθεί η άδεια εποπτείας non-Manhattan.</a:t>
            </a:r>
          </a:p>
          <a:p>
            <a:pPr marL="0" indent="0" algn="l" rtl="0">
              <a:buNone/>
            </a:pPr>
            <a:r>
              <a:rPr lang="el" b="1" i="0" u="none" baseline="0" dirty="0">
                <a:solidFill>
                  <a:srgbClr val="C00000"/>
                </a:solidFill>
                <a:latin typeface="Arial"/>
                <a:ea typeface="Arial"/>
                <a:cs typeface="Arial"/>
              </a:rPr>
              <a:t>Εάν εργάζεστε ως ο καθορισμένος κάτοχος άδειας εποπτείας εκτός της γεωγραφικής περιοχής που αναγράφεται στην άδειά σας, ενδέχεται να σας επιβληθεί πρόστιμο ύψους 1.000 δολαρίων.</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pPr rtl="0"/>
            <a:r>
              <a:rPr lang="el" sz="4000" b="1" i="0" u="none" baseline="0"/>
              <a:t>Άδεια εποπτείας: Σε τι διαφέρει;</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el" sz="3200" b="1" i="0" u="none" kern="1200" baseline="0"/>
                <a:t>Άδεια MFV</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kern="1200" baseline="0" dirty="0"/>
                <a:t>Χωρίς περιορισμό. Οποιοσδήποτε μπορεί να υποβάλει αίτηση για την άδεια αυτή.</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778953"/>
              <a:ext cx="4050149" cy="80041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baseline="0" dirty="0"/>
                <a:t>Απαιτείται για άδειες πρόσβασης σε περιορισμένη περιοχή, άδειες «green cart», προσωρινές άδειες και άδειες λειτουργίας πλήρους διάρκειας που εκδόθηκαν πριν από τον Ιούλιο του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kern="1200" baseline="0" dirty="0"/>
                <a:t>Μπορείτε να εργάζεστε σε οποιαδήποτε εγκεκριμένη μονάδα.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baseline="0" dirty="0"/>
                <a:t>Μπορείτε να ανανεώσετε την άδειά σας σε περίπτωση που λήξει.</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baseline="0" dirty="0"/>
                <a:t>Η διάρκεια ισχύος της άδειας είναι δύο έτη.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kern="1200" baseline="0" dirty="0">
                  <a:solidFill>
                    <a:schemeClr val="tx1"/>
                  </a:solidFill>
                </a:rPr>
                <a:t>Το αρχικό τέλος και το τέλος ανανέωσης είναι 50 δολάρια. </a:t>
              </a:r>
              <a:endParaRPr lang="el" sz="14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el" sz="3200" b="1" i="0" u="none" kern="1200" baseline="0"/>
                <a:t>Άδεια εποπτείας</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kern="1200" baseline="0" dirty="0">
                  <a:solidFill>
                    <a:schemeClr val="tx1"/>
                  </a:solidFill>
                </a:rPr>
                <a:t>Περιορισμένος αριθμός. Πρέπει να είστε εγγεγραμμένοι σε λίστα αναμονής.</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840800"/>
              <a:ext cx="4685779" cy="610968"/>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350" b="0" i="0" u="none" kern="1200" baseline="0" dirty="0"/>
                <a:t>Απαιτείται για τις νέες άδειες λειτουργίας πλήρους διάρκειας που έχουν εκδοθεί από τον Ιούλιο του 2022 και μετά.</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85320" y="349635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0">
                <a:lnSpc>
                  <a:spcPct val="90000"/>
                </a:lnSpc>
                <a:spcBef>
                  <a:spcPct val="0"/>
                </a:spcBef>
                <a:spcAft>
                  <a:spcPct val="35000"/>
                </a:spcAft>
              </a:pPr>
              <a:r>
                <a:rPr lang="el" sz="1400" b="0" i="0" u="none" baseline="0" dirty="0"/>
                <a:t>Μπορείτε να εργάζεστε ως πωλητής σε οποιαδήποτε εγκεκριμένη μονάδα.</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85320" y="4090832"/>
              <a:ext cx="4685779" cy="587079"/>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kern="1200" baseline="0" dirty="0">
                  <a:solidFill>
                    <a:schemeClr val="tx1"/>
                  </a:solidFill>
                </a:rPr>
                <a:t>Δεν είναι δυνατή η ανανέωση σε περίπτωση που λήξει. Μπορείτε να ανακτήσετε άδεια MFV σε περίπτωση που αυτή λήξει.</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746388"/>
              <a:ext cx="4707812" cy="597613"/>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baseline="0" dirty="0">
                  <a:solidFill>
                    <a:schemeClr val="tx1"/>
                  </a:solidFill>
                </a:rPr>
                <a:t>Η αρχική ημερομηνία λήξης είναι η ίδια με αυτή της τρέχουσας άδειάς σας. Μετά την ανανέωση, η διάρκεια ισχύος της άδειας είναι δύο έτη.</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el" sz="1400" b="0" i="0" u="none" baseline="0" dirty="0">
                  <a:solidFill>
                    <a:schemeClr val="tx1"/>
                  </a:solidFill>
                </a:rPr>
                <a:t>Το αρχικό τέλος είναι 0 δολάρια, ενώ το τέλος ανανέωσης είναι 438 δολάρια.</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pPr rtl="0"/>
            <a:r>
              <a:rPr lang="el" sz="3300" b="1" i="0" u="none" baseline="0" dirty="0"/>
              <a:t>Άδεια άσκησης εποπτικών δραστηριοτήτων: Σε τι διαφέρει;</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243389651"/>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rtl="0"/>
            <a:r>
              <a:rPr lang="el" sz="2400" b="1" i="0" u="none" baseline="0" dirty="0"/>
              <a:t>Απαίτηση για άδειες άσκησης εποπτικών δραστηριοτήτων: Κατά τη διάρκεια της λειτουργίας απαιτείται η παρουσία ενός κατόχου άδειας εποπτείας</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lnSpcReduction="10000"/>
          </a:bodyPr>
          <a:lstStyle/>
          <a:p>
            <a:pPr algn="l" rtl="0">
              <a:lnSpc>
                <a:spcPct val="95000"/>
              </a:lnSpc>
            </a:pPr>
            <a:r>
              <a:rPr lang="el" sz="2300" b="0" i="0" u="none" baseline="0" dirty="0"/>
              <a:t>Λειτουργία στο Manhattan — αυτή η απαίτηση μπορεί να καλυφθεί μόνο από κάτοχο άδειας εποπτείας για ολόκληρη την πόλη.</a:t>
            </a:r>
          </a:p>
          <a:p>
            <a:pPr algn="l" rtl="0">
              <a:lnSpc>
                <a:spcPct val="95000"/>
              </a:lnSpc>
            </a:pPr>
            <a:r>
              <a:rPr lang="el" sz="2300" b="0" i="0" u="none" baseline="0" dirty="0"/>
              <a:t>Λειτουργία εκτός του Manhattan — αυτή η απαίτηση μπορεί να καλυφθεί από οποιονδήποτε κάτοχο άδειας εποπτείας.</a:t>
            </a:r>
          </a:p>
          <a:p>
            <a:pPr marL="0" indent="0" algn="l" rtl="0">
              <a:lnSpc>
                <a:spcPct val="95000"/>
              </a:lnSpc>
              <a:buNone/>
            </a:pPr>
            <a:endParaRPr lang="el" sz="2300" dirty="0"/>
          </a:p>
          <a:p>
            <a:pPr marL="0" indent="0" algn="l" rtl="0">
              <a:lnSpc>
                <a:spcPct val="95000"/>
              </a:lnSpc>
              <a:buNone/>
            </a:pPr>
            <a:r>
              <a:rPr lang="el" sz="2300" b="1" i="0" u="none" baseline="0" dirty="0">
                <a:solidFill>
                  <a:srgbClr val="C00000"/>
                </a:solidFill>
              </a:rPr>
              <a:t>Σε περίπτωση που η μονάδα λειτουργεί χωρίς κάτοχο άδειας εποπτείας, θα κλείσει, ενώ ο κάτοχος της άδειας λειτουργίας θα λάβει κλήση που συνεπάγεται πρόστιμο 1.000 δολαρίων για τη λειτουργία της μονάδας.</a:t>
            </a:r>
          </a:p>
          <a:p>
            <a:endParaRPr lang="el"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normAutofit/>
          </a:bodyPr>
          <a:lstStyle/>
          <a:p>
            <a:pPr rtl="0"/>
            <a:r>
              <a:rPr lang="el" sz="4000" b="1" i="0" u="none" baseline="0" dirty="0"/>
              <a:t>Πώς μπορείτε να λάβετε άδεια εποπτείας;</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Autofit/>
          </a:bodyPr>
          <a:lstStyle/>
          <a:p>
            <a:pPr marL="457200" indent="-457200" algn="l" rtl="0">
              <a:lnSpc>
                <a:spcPct val="95000"/>
              </a:lnSpc>
              <a:buFont typeface="+mj-lt"/>
              <a:buAutoNum type="arabicPeriod"/>
            </a:pPr>
            <a:r>
              <a:rPr lang="el" sz="2100" b="0" i="0" u="none" baseline="0" dirty="0">
                <a:latin typeface="Arial"/>
                <a:ea typeface="Arial"/>
                <a:cs typeface="Arial"/>
              </a:rPr>
              <a:t>Η Υπηρεσία Υγείας της Νέας Υόρκης θα σας αποστείλει ταχυδρομικά μια αίτηση όταν φτάσει η σειρά σας στη λίστα αναμονής. </a:t>
            </a:r>
            <a:endParaRPr lang="el" sz="2100" dirty="0"/>
          </a:p>
          <a:p>
            <a:pPr marL="457200" indent="-457200" algn="l" rtl="0">
              <a:lnSpc>
                <a:spcPct val="95000"/>
              </a:lnSpc>
              <a:buFont typeface="+mj-lt"/>
              <a:buAutoNum type="arabicPeriod"/>
            </a:pPr>
            <a:r>
              <a:rPr lang="el" sz="2100" b="0" i="0" u="none" baseline="0" dirty="0">
                <a:latin typeface="Arial"/>
                <a:ea typeface="Arial"/>
                <a:cs typeface="Arial"/>
              </a:rPr>
              <a:t>Πρέπει να διαθέτετε τρέχουσα άδεια πλανόδιας πώλησης τροφίμων. </a:t>
            </a:r>
            <a:endParaRPr lang="el" sz="2100" dirty="0"/>
          </a:p>
          <a:p>
            <a:pPr lvl="1" algn="l" rtl="0">
              <a:lnSpc>
                <a:spcPct val="95000"/>
              </a:lnSpc>
            </a:pPr>
            <a:r>
              <a:rPr lang="el" sz="2100" b="0" i="0" u="none" baseline="0" dirty="0">
                <a:latin typeface="Arial"/>
                <a:ea typeface="Arial"/>
                <a:cs typeface="Arial"/>
              </a:rPr>
              <a:t>Εάν η άδεια MFV σας λήγει εντός των επόμενων 3 μηνών, ανανεώστε την πρώτα και, στη συνέχεια, υποβάλετε την αίτησή σας, προκειμένου να αποφύγετε τυχόν πρόσθετα τέλη.</a:t>
            </a:r>
          </a:p>
          <a:p>
            <a:pPr marL="457200" indent="-457200" algn="l" rtl="0">
              <a:lnSpc>
                <a:spcPct val="95000"/>
              </a:lnSpc>
              <a:buFont typeface="+mj-lt"/>
              <a:buAutoNum type="arabicPeriod"/>
            </a:pPr>
            <a:r>
              <a:rPr lang="el" sz="2100" b="0" i="0" u="none" baseline="0" dirty="0">
                <a:latin typeface="Arial"/>
                <a:ea typeface="Arial"/>
                <a:cs typeface="Arial"/>
              </a:rPr>
              <a:t>Πρέπει να υποβάλετε μια πλήρως συμπληρωμένη αίτηση, συμπεριλαμβανομένων όλων των απαιτούμενων δικαιολογητικών, έως την καταληκτική ημερομηνία για την υποβολή αιτήσεων. </a:t>
            </a:r>
            <a:endParaRPr lang="el" sz="2100"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737</TotalTime>
  <Words>1583</Words>
  <Application>Microsoft Office PowerPoint</Application>
  <PresentationFormat>Widescreen</PresentationFormat>
  <Paragraphs>110</Paragraphs>
  <Slides>16</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Άδεια εποπτείας</vt:lpstr>
      <vt:lpstr>Σύνοψη</vt:lpstr>
      <vt:lpstr>11.000 επιπλέον άδειες λειτουργίας κατά την περίοδο 2026–2031</vt:lpstr>
      <vt:lpstr>Τι είναι η άδεια εποπτείας (Supervisory License, SL)</vt:lpstr>
      <vt:lpstr>Πού μπορείτε να εργαστείτε ως κάτοχος άδειας εποπτείας;</vt:lpstr>
      <vt:lpstr>Άδεια εποπτείας: Σε τι διαφέρει;</vt:lpstr>
      <vt:lpstr>Άδεια άσκησης εποπτικών δραστηριοτήτων: Σε τι διαφέρει;</vt:lpstr>
      <vt:lpstr>Απαίτηση για άδειες άσκησης εποπτικών δραστηριοτήτων: Κατά τη διάρκεια της λειτουργίας απαιτείται η παρουσία ενός κατόχου άδειας εποπτείας</vt:lpstr>
      <vt:lpstr>Πώς μπορείτε να λάβετε άδεια εποπτείας;</vt:lpstr>
      <vt:lpstr>Άδεια άσκησης εποπτικών δραστηριοτήτων πλήρους διάρκειας</vt:lpstr>
      <vt:lpstr>Διαθέτετε άδεια λειτουργίας και λάβατε προσφορά για την απόκτηση άδειας εποπτείας. Μπορείτε να κατέχετε και τις δύο άδειες;</vt:lpstr>
      <vt:lpstr>Και αν δεν λάβετε άδεια εποπτείας; </vt:lpstr>
      <vt:lpstr>Το 2031, για όλες τις άδειες λειτουργίας πλήρους διάρκειας θα απαιτείται άδεια εποπτείας</vt:lpstr>
      <vt:lpstr>Τηρείτε τα στοιχεία επικοινωνίας σας επικαιροποιημένα </vt:lpstr>
      <vt:lpstr>Για πρόσθετες πληροφορίες.</vt:lpstr>
      <vt:lpstr>Έχετε απορίες: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2026-06-25T18:18:17Z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