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34" autoAdjust="0"/>
    <p:restoredTop sz="79436" autoAdjust="0"/>
  </p:normalViewPr>
  <p:slideViewPr>
    <p:cSldViewPr snapToGrid="0">
      <p:cViewPr varScale="1">
        <p:scale>
          <a:sx n="65" d="100"/>
          <a:sy n="65" d="100"/>
        </p:scale>
        <p:origin x="165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17:38.454" v="2" actId="20577"/>
      <pc:docMkLst>
        <pc:docMk/>
      </pc:docMkLst>
      <pc:sldChg chg="modNotesTx">
        <pc:chgData name="Melissa Wong" userId="c2a78a03-dfbd-4141-b084-ac8d6dda98d4" providerId="ADAL" clId="{7458B341-3B15-40BE-B3B1-722D37403BE5}" dt="2026-06-25T18:17:27.988" v="0" actId="6549"/>
        <pc:sldMkLst>
          <pc:docMk/>
          <pc:sldMk cId="253895352" sldId="256"/>
        </pc:sldMkLst>
      </pc:sldChg>
      <pc:sldChg chg="modNotesTx">
        <pc:chgData name="Melissa Wong" userId="c2a78a03-dfbd-4141-b084-ac8d6dda98d4" providerId="ADAL" clId="{7458B341-3B15-40BE-B3B1-722D37403BE5}" dt="2026-06-25T18:17:38.454" v="2" actId="20577"/>
        <pc:sldMkLst>
          <pc:docMk/>
          <pc:sldMk cId="2159141264" sldId="287"/>
        </pc:sldMkLst>
      </pc:sldChg>
      <pc:sldChg chg="modNotesTx">
        <pc:chgData name="Melissa Wong" userId="c2a78a03-dfbd-4141-b084-ac8d6dda98d4" providerId="ADAL" clId="{7458B341-3B15-40BE-B3B1-722D37403BE5}" dt="2026-06-25T18:17:33.337"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dgm:spPr/>
      <dgm:t>
        <a:bodyPr/>
        <a:lstStyle/>
        <a:p>
          <a:pPr algn="ctr" rtl="1"/>
          <a:r>
            <a:rPr lang="ar" b="0" i="0" u="none" baseline="0"/>
            <a:t>قائمة انتظار التراخيص الإشرافية</a:t>
          </a:r>
        </a:p>
      </dgm:t>
    </dgm:pt>
    <dgm:pt modelId="{76B64E16-E13E-4175-8AFF-A564C738A0A1}" type="parTrans" cxnId="{20386D65-84FB-49FE-85D1-3B936BDC344B}">
      <dgm:prSet/>
      <dgm:spPr/>
      <dgm:t>
        <a:bodyPr/>
        <a:lstStyle/>
        <a:p>
          <a:endParaRPr lang="ar"/>
        </a:p>
      </dgm:t>
    </dgm:pt>
    <dgm:pt modelId="{107F6E34-3151-4BF1-B418-34B1DB4016A0}" type="sibTrans" cxnId="{20386D65-84FB-49FE-85D1-3B936BDC344B}">
      <dgm:prSet/>
      <dgm:spPr/>
      <dgm:t>
        <a:bodyPr/>
        <a:lstStyle/>
        <a:p>
          <a:endParaRPr lang="ar"/>
        </a:p>
      </dgm:t>
    </dgm:pt>
    <dgm:pt modelId="{46EBE75B-0775-40C6-BBCE-BF4C5CE73A77}">
      <dgm:prSet phldrT="[Text]"/>
      <dgm:spPr/>
      <dgm:t>
        <a:bodyPr/>
        <a:lstStyle/>
        <a:p>
          <a:pPr algn="ctr" rtl="1"/>
          <a:r>
            <a:rPr lang="ar" b="0" i="0" u="none" baseline="0"/>
            <a:t>التراخيص الإشرافية</a:t>
          </a:r>
        </a:p>
      </dgm:t>
    </dgm:pt>
    <dgm:pt modelId="{858166E0-9DB6-460F-9CD5-F5C78528AC15}" type="parTrans" cxnId="{9B659DD8-C000-4D49-832F-D21DDABAFE05}">
      <dgm:prSet/>
      <dgm:spPr/>
      <dgm:t>
        <a:bodyPr/>
        <a:lstStyle/>
        <a:p>
          <a:endParaRPr lang="ar"/>
        </a:p>
      </dgm:t>
    </dgm:pt>
    <dgm:pt modelId="{2844F4FA-8D06-4D40-AF98-D022F2FD4803}" type="sibTrans" cxnId="{9B659DD8-C000-4D49-832F-D21DDABAFE05}">
      <dgm:prSet/>
      <dgm:spPr/>
      <dgm:t>
        <a:bodyPr/>
        <a:lstStyle/>
        <a:p>
          <a:endParaRPr lang="ar"/>
        </a:p>
      </dgm:t>
    </dgm:pt>
    <dgm:pt modelId="{1DC3B12F-F5BC-48A7-8F42-7B8A2F067E8F}">
      <dgm:prSet phldrT="[Text]"/>
      <dgm:spPr/>
      <dgm:t>
        <a:bodyPr/>
        <a:lstStyle/>
        <a:p>
          <a:pPr algn="ctr" rtl="1"/>
          <a:r>
            <a:rPr lang="ar" b="0" i="0" u="none" baseline="0"/>
            <a:t>التصريح كامل المدة</a:t>
          </a:r>
        </a:p>
      </dgm:t>
    </dgm:pt>
    <dgm:pt modelId="{83B19AC4-BD4A-458B-8BE1-6A84D5704CD0}" type="parTrans" cxnId="{B7BD4DB4-72D6-46DD-94E4-6FB884049DB9}">
      <dgm:prSet/>
      <dgm:spPr/>
      <dgm:t>
        <a:bodyPr/>
        <a:lstStyle/>
        <a:p>
          <a:endParaRPr lang="ar"/>
        </a:p>
      </dgm:t>
    </dgm:pt>
    <dgm:pt modelId="{BDDDA688-C9A7-44FD-B460-47840DCC7954}" type="sibTrans" cxnId="{B7BD4DB4-72D6-46DD-94E4-6FB884049DB9}">
      <dgm:prSet/>
      <dgm:spPr/>
      <dgm:t>
        <a:bodyPr/>
        <a:lstStyle/>
        <a:p>
          <a:endParaRPr lang="ar"/>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ar"/>
        </a:p>
      </dgm:t>
    </dgm:pt>
    <dgm:pt modelId="{EB8A7FDD-4114-4057-AC9B-F392985AEAE0}">
      <dgm:prSet phldrT="[Text]" custT="1"/>
      <dgm:spPr/>
      <dgm:t>
        <a:bodyPr/>
        <a:lstStyle/>
        <a:p>
          <a:pPr algn="ctr" rtl="1"/>
          <a:r>
            <a:rPr lang="ar" sz="3200" b="1" i="0" u="none" baseline="0"/>
            <a:t>تصاريح كاملة المدة الصادرة قبل يوليو/ تموز 2022</a:t>
          </a:r>
        </a:p>
      </dgm:t>
    </dgm:pt>
    <dgm:pt modelId="{D8B28B83-9760-482A-8E02-28F6093C04BF}" type="parTrans" cxnId="{9551FDA3-8167-45CD-B885-C2A199ABC51E}">
      <dgm:prSet/>
      <dgm:spPr/>
      <dgm:t>
        <a:bodyPr/>
        <a:lstStyle/>
        <a:p>
          <a:endParaRPr lang="ar"/>
        </a:p>
      </dgm:t>
    </dgm:pt>
    <dgm:pt modelId="{AE0AF441-BBC4-4621-BE7C-4897D1CC512C}" type="sibTrans" cxnId="{9551FDA3-8167-45CD-B885-C2A199ABC51E}">
      <dgm:prSet/>
      <dgm:spPr/>
      <dgm:t>
        <a:bodyPr/>
        <a:lstStyle/>
        <a:p>
          <a:endParaRPr lang="ar"/>
        </a:p>
      </dgm:t>
    </dgm:pt>
    <dgm:pt modelId="{A96C15DE-637A-4011-B2E3-DD4E944A56C9}">
      <dgm:prSet phldrT="[Text]"/>
      <dgm:spPr/>
      <dgm:t>
        <a:bodyPr/>
        <a:lstStyle/>
        <a:p>
          <a:pPr algn="ctr" rtl="1"/>
          <a:r>
            <a:rPr lang="ar" b="0" i="0" u="none" baseline="0"/>
            <a:t>أنواع التصاريح: لعموم المدينة، ومخصصة لحي واحد محدد</a:t>
          </a:r>
        </a:p>
      </dgm:t>
    </dgm:pt>
    <dgm:pt modelId="{41C6CF52-26D8-4A47-A347-5AEA42F1E9F9}" type="parTrans" cxnId="{B79AFA7C-BCFB-4417-B487-A7013B1B6B5D}">
      <dgm:prSet/>
      <dgm:spPr/>
      <dgm:t>
        <a:bodyPr/>
        <a:lstStyle/>
        <a:p>
          <a:endParaRPr lang="ar"/>
        </a:p>
      </dgm:t>
    </dgm:pt>
    <dgm:pt modelId="{410AFF43-38B3-4758-8A8E-93BFF88E976F}" type="sibTrans" cxnId="{B79AFA7C-BCFB-4417-B487-A7013B1B6B5D}">
      <dgm:prSet/>
      <dgm:spPr/>
      <dgm:t>
        <a:bodyPr/>
        <a:lstStyle/>
        <a:p>
          <a:endParaRPr lang="ar"/>
        </a:p>
      </dgm:t>
    </dgm:pt>
    <dgm:pt modelId="{C293EBB8-D33E-493E-86CF-A1502300010D}">
      <dgm:prSet phldrT="[Text]" custT="1"/>
      <dgm:spPr/>
      <dgm:t>
        <a:bodyPr/>
        <a:lstStyle/>
        <a:p>
          <a:pPr algn="ctr" rtl="1"/>
          <a:r>
            <a:rPr lang="ar" sz="1900" b="0" i="0" u="none" kern="1200" baseline="0">
              <a:solidFill>
                <a:prstClr val="white"/>
              </a:solidFill>
              <a:latin typeface="Arial" panose="020B0604020202020204"/>
              <a:ea typeface="+mn-ea"/>
              <a:cs typeface="+mn-cs"/>
            </a:rPr>
            <a:t>يجب أن يكون المتقدم حاصلاً على ترخيص عربة الطعام المتنقلة (MFV)؛ كما أن الفترة المتاحة للتقديم محدودة.</a:t>
          </a:r>
        </a:p>
      </dgm:t>
    </dgm:pt>
    <dgm:pt modelId="{DB2EE175-D4DA-4E7A-B6D0-FA06D1E374E3}" type="parTrans" cxnId="{E96308E5-2F52-44B0-BC38-6583A68CD341}">
      <dgm:prSet/>
      <dgm:spPr/>
      <dgm:t>
        <a:bodyPr/>
        <a:lstStyle/>
        <a:p>
          <a:endParaRPr lang="ar"/>
        </a:p>
      </dgm:t>
    </dgm:pt>
    <dgm:pt modelId="{7B48F077-70E1-41C2-BDF6-F0B9508A3CBB}" type="sibTrans" cxnId="{E96308E5-2F52-44B0-BC38-6583A68CD341}">
      <dgm:prSet/>
      <dgm:spPr/>
      <dgm:t>
        <a:bodyPr/>
        <a:lstStyle/>
        <a:p>
          <a:endParaRPr lang="ar"/>
        </a:p>
      </dgm:t>
    </dgm:pt>
    <dgm:pt modelId="{7BC5B9B1-D175-4AC9-A20E-66EC0CBE217D}">
      <dgm:prSet phldrT="[Text]" custT="1"/>
      <dgm:spPr/>
      <dgm:t>
        <a:bodyPr/>
        <a:lstStyle/>
        <a:p>
          <a:pPr algn="ctr" rtl="1"/>
          <a:r>
            <a:rPr lang="ar" sz="3200" b="1" i="0" u="none" baseline="0"/>
            <a:t>تصرايح الترخيص الإشرافي</a:t>
          </a:r>
        </a:p>
      </dgm:t>
    </dgm:pt>
    <dgm:pt modelId="{2D7EF593-02A2-49E4-9E1C-4E06CE6F4DAE}" type="parTrans" cxnId="{A30AD22A-CF43-4F8A-A77B-8EEE1AC0DC0C}">
      <dgm:prSet/>
      <dgm:spPr/>
      <dgm:t>
        <a:bodyPr/>
        <a:lstStyle/>
        <a:p>
          <a:endParaRPr lang="ar"/>
        </a:p>
      </dgm:t>
    </dgm:pt>
    <dgm:pt modelId="{DB52F992-5D83-4D74-8B9B-2EDD148CA7AD}" type="sibTrans" cxnId="{A30AD22A-CF43-4F8A-A77B-8EEE1AC0DC0C}">
      <dgm:prSet/>
      <dgm:spPr/>
      <dgm:t>
        <a:bodyPr/>
        <a:lstStyle/>
        <a:p>
          <a:endParaRPr lang="ar"/>
        </a:p>
      </dgm:t>
    </dgm:pt>
    <dgm:pt modelId="{04559AA6-F3B6-461F-AB62-EC1EA06FC9D3}">
      <dgm:prSet phldrT="[Text]"/>
      <dgm:spPr/>
      <dgm:t>
        <a:bodyPr/>
        <a:lstStyle/>
        <a:p>
          <a:pPr algn="ctr" rtl="1"/>
          <a:r>
            <a:rPr lang="ar" b="0" i="0" u="none" baseline="0"/>
            <a:t>أنواع التصاريح: لعموم المدينة، ومخصصة لمنطقة غير حي Manhattan</a:t>
          </a:r>
        </a:p>
      </dgm:t>
    </dgm:pt>
    <dgm:pt modelId="{15FC732D-571D-4AB9-AC1A-79500ADBB402}" type="parTrans" cxnId="{9021EC60-5FBA-4370-98E1-658508583E55}">
      <dgm:prSet/>
      <dgm:spPr/>
      <dgm:t>
        <a:bodyPr/>
        <a:lstStyle/>
        <a:p>
          <a:endParaRPr lang="ar"/>
        </a:p>
      </dgm:t>
    </dgm:pt>
    <dgm:pt modelId="{A8A986F4-E4F4-4078-8AAF-3AA2C025889C}" type="sibTrans" cxnId="{9021EC60-5FBA-4370-98E1-658508583E55}">
      <dgm:prSet/>
      <dgm:spPr/>
      <dgm:t>
        <a:bodyPr/>
        <a:lstStyle/>
        <a:p>
          <a:endParaRPr lang="ar"/>
        </a:p>
      </dgm:t>
    </dgm:pt>
    <dgm:pt modelId="{2E86439C-7242-4849-9D4B-7126B7C2262F}">
      <dgm:prSet phldrT="[Text]" custT="1"/>
      <dgm:spPr/>
      <dgm:t>
        <a:bodyPr/>
        <a:lstStyle/>
        <a:p>
          <a:pPr algn="ctr" rtl="1"/>
          <a:r>
            <a:rPr lang="ar" sz="2000" b="0" i="0" u="none" kern="1200" baseline="0">
              <a:solidFill>
                <a:prstClr val="white"/>
              </a:solidFill>
              <a:latin typeface="Arial" panose="020B0604020202020204"/>
              <a:ea typeface="+mn-ea"/>
              <a:cs typeface="+mn-cs"/>
            </a:rPr>
            <a:t>يجب أن يكون لدى المتقدم ترخيص إشرافي؛ ولا يوجد حد زمني للتقديم.</a:t>
          </a:r>
        </a:p>
      </dgm:t>
    </dgm:pt>
    <dgm:pt modelId="{D18F62D6-326F-4693-9A83-F29E1AA41E2B}" type="parTrans" cxnId="{212C3E4D-C92A-4CD6-AF26-19550F79D78B}">
      <dgm:prSet/>
      <dgm:spPr/>
      <dgm:t>
        <a:bodyPr/>
        <a:lstStyle/>
        <a:p>
          <a:endParaRPr lang="ar"/>
        </a:p>
      </dgm:t>
    </dgm:pt>
    <dgm:pt modelId="{0AA6D96F-72EA-4DA0-8155-2C018CF70C14}" type="sibTrans" cxnId="{212C3E4D-C92A-4CD6-AF26-19550F79D78B}">
      <dgm:prSet/>
      <dgm:spPr/>
      <dgm:t>
        <a:bodyPr/>
        <a:lstStyle/>
        <a:p>
          <a:endParaRPr lang="ar"/>
        </a:p>
      </dgm:t>
    </dgm:pt>
    <dgm:pt modelId="{8D67B78E-3F83-45AE-BE46-E49B279B3B99}">
      <dgm:prSet phldrT="[Text]" custT="1"/>
      <dgm:spPr/>
      <dgm:t>
        <a:bodyPr/>
        <a:lstStyle/>
        <a:p>
          <a:pPr algn="ctr" rtl="1"/>
          <a:r>
            <a:rPr lang="ar" sz="1900" b="0" i="0" u="none" kern="1200" baseline="0">
              <a:solidFill>
                <a:prstClr val="white"/>
              </a:solidFill>
              <a:latin typeface="Arial" panose="020B0604020202020204"/>
              <a:ea typeface="+mn-ea"/>
              <a:cs typeface="+mn-cs"/>
            </a:rPr>
            <a:t>يُشترط أن يكون لدى جميع العمال ترخيص عربة بيع الطعام المتنقلة (MFV).</a:t>
          </a:r>
        </a:p>
      </dgm:t>
    </dgm:pt>
    <dgm:pt modelId="{AE16948D-D489-4973-8585-98714408DA30}" type="parTrans" cxnId="{45FB141A-948D-44D2-979A-964493D3041D}">
      <dgm:prSet/>
      <dgm:spPr/>
      <dgm:t>
        <a:bodyPr/>
        <a:lstStyle/>
        <a:p>
          <a:endParaRPr lang="ar"/>
        </a:p>
      </dgm:t>
    </dgm:pt>
    <dgm:pt modelId="{022C365F-8D64-4633-9EBB-DA190EE46E99}" type="sibTrans" cxnId="{45FB141A-948D-44D2-979A-964493D3041D}">
      <dgm:prSet/>
      <dgm:spPr/>
      <dgm:t>
        <a:bodyPr/>
        <a:lstStyle/>
        <a:p>
          <a:endParaRPr lang="ar"/>
        </a:p>
      </dgm:t>
    </dgm:pt>
    <dgm:pt modelId="{658096C1-0E39-4A32-976E-ACF7E25CDB34}">
      <dgm:prSet phldrT="[Text]" custT="1"/>
      <dgm:spPr/>
      <dgm:t>
        <a:bodyPr/>
        <a:lstStyle/>
        <a:p>
          <a:pPr algn="ctr" rtl="1"/>
          <a:r>
            <a:rPr lang="ar" sz="1900" b="0" i="0" u="none" kern="1200" baseline="0">
              <a:solidFill>
                <a:prstClr val="white"/>
              </a:solidFill>
              <a:latin typeface="Arial" panose="020B0604020202020204"/>
              <a:ea typeface="+mn-ea"/>
              <a:cs typeface="+mn-cs"/>
            </a:rPr>
            <a:t>يتطلب التشغيل وجود حامل ترخيص إشرافي؛ ويجب أن يكون لدى العمال الآخرين ترخيص عربة بيع الطعام المتنقلة (MFV) أو ترخيص إشرافي. </a:t>
          </a:r>
        </a:p>
      </dgm:t>
    </dgm:pt>
    <dgm:pt modelId="{0283E36C-FA01-44EF-A383-250FD62EF8D6}" type="parTrans" cxnId="{DBEB6C8F-B1F4-4A20-8E72-38A3C1A97A54}">
      <dgm:prSet/>
      <dgm:spPr/>
      <dgm:t>
        <a:bodyPr/>
        <a:lstStyle/>
        <a:p>
          <a:endParaRPr lang="ar"/>
        </a:p>
      </dgm:t>
    </dgm:pt>
    <dgm:pt modelId="{B46D919E-D8E1-481D-985A-5CD0EF05D3E9}" type="sibTrans" cxnId="{DBEB6C8F-B1F4-4A20-8E72-38A3C1A97A54}">
      <dgm:prSet/>
      <dgm:spPr/>
      <dgm:t>
        <a:bodyPr/>
        <a:lstStyle/>
        <a:p>
          <a:endParaRPr lang="ar"/>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 sz="2200" b="0" i="0" u="none" kern="1200" baseline="0"/>
            <a:t>قائمة انتظار التراخيص الإشرافية</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ar" sz="18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 sz="2200" b="0" i="0" u="none" kern="1200" baseline="0"/>
            <a:t>التراخيص الإشرافية</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ar" sz="18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 sz="2200" b="0" i="0" u="none" kern="1200" baseline="0"/>
            <a:t>التصريح كامل المدة</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ar" sz="3200" b="1" i="0" u="none" kern="1200" baseline="0"/>
            <a:t>تصاريح كاملة المدة الصادرة قبل يوليو/ تموز 2022</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marL="0" lvl="0" indent="0" algn="ctr" defTabSz="1111250" rtl="1">
            <a:lnSpc>
              <a:spcPct val="90000"/>
            </a:lnSpc>
            <a:spcBef>
              <a:spcPct val="0"/>
            </a:spcBef>
            <a:spcAft>
              <a:spcPct val="35000"/>
            </a:spcAft>
            <a:buNone/>
          </a:pPr>
          <a:r>
            <a:rPr lang="ar" sz="2500" b="0" i="0" u="none" kern="1200" baseline="0"/>
            <a:t>أنواع التصاريح: لعموم المدينة، ومخصصة لحي واحد محدد</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ar" sz="1900" b="0" i="0" u="none" kern="1200" baseline="0">
              <a:solidFill>
                <a:prstClr val="white"/>
              </a:solidFill>
              <a:latin typeface="Arial" panose="020B0604020202020204"/>
              <a:ea typeface="+mn-ea"/>
              <a:cs typeface="+mn-cs"/>
            </a:rPr>
            <a:t>يجب أن يكون المتقدم حاصلاً على ترخيص عربة الطعام المتنقلة (MFV)؛ كما أن الفترة المتاحة للتقديم محدودة.</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ar" sz="1900" b="0" i="0" u="none" kern="1200" baseline="0">
              <a:solidFill>
                <a:prstClr val="white"/>
              </a:solidFill>
              <a:latin typeface="Arial" panose="020B0604020202020204"/>
              <a:ea typeface="+mn-ea"/>
              <a:cs typeface="+mn-cs"/>
            </a:rPr>
            <a:t>يُشترط أن يكون لدى جميع العمال ترخيص عربة بيع الطعام المتنقلة (MFV).</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ar" sz="3200" b="1" i="0" u="none" kern="1200" baseline="0"/>
            <a:t>تصرايح الترخيص الإشرافي</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marL="0" lvl="0" indent="0" algn="ctr" defTabSz="1111250" rtl="1">
            <a:lnSpc>
              <a:spcPct val="90000"/>
            </a:lnSpc>
            <a:spcBef>
              <a:spcPct val="0"/>
            </a:spcBef>
            <a:spcAft>
              <a:spcPct val="35000"/>
            </a:spcAft>
            <a:buNone/>
          </a:pPr>
          <a:r>
            <a:rPr lang="ar" sz="2500" b="0" i="0" u="none" kern="1200" baseline="0"/>
            <a:t>أنواع التصاريح: لعموم المدينة، ومخصصة لمنطقة غير حي 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rtl="1">
            <a:lnSpc>
              <a:spcPct val="90000"/>
            </a:lnSpc>
            <a:spcBef>
              <a:spcPct val="0"/>
            </a:spcBef>
            <a:spcAft>
              <a:spcPct val="35000"/>
            </a:spcAft>
            <a:buNone/>
          </a:pPr>
          <a:r>
            <a:rPr lang="ar" sz="2000" b="0" i="0" u="none" kern="1200" baseline="0">
              <a:solidFill>
                <a:prstClr val="white"/>
              </a:solidFill>
              <a:latin typeface="Arial" panose="020B0604020202020204"/>
              <a:ea typeface="+mn-ea"/>
              <a:cs typeface="+mn-cs"/>
            </a:rPr>
            <a:t>يجب أن يكون لدى المتقدم ترخيص إشرافي؛ ولا يوجد حد زمني للتقديم.</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ar" sz="1900" b="0" i="0" u="none" kern="1200" baseline="0">
              <a:solidFill>
                <a:prstClr val="white"/>
              </a:solidFill>
              <a:latin typeface="Arial" panose="020B0604020202020204"/>
              <a:ea typeface="+mn-ea"/>
              <a:cs typeface="+mn-cs"/>
            </a:rPr>
            <a:t>يتطلب التشغيل وجود حامل ترخيص إشرافي؛ ويجب أن يكون لدى العمال الآخرين ترخيص عربة بيع الطعام المتنقلة (MFV) أو ترخيص إشرافي.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ar"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a:t>
            </a:fld>
            <a:endParaRPr lang="ar"/>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
          </a:p>
        </p:txBody>
      </p:sp>
      <p:sp>
        <p:nvSpPr>
          <p:cNvPr id="4" name="Slide Number Placeholder 3"/>
          <p:cNvSpPr>
            <a:spLocks noGrp="1"/>
          </p:cNvSpPr>
          <p:nvPr>
            <p:ph type="sldNum" sz="quarter" idx="5"/>
          </p:nvPr>
        </p:nvSpPr>
        <p:spPr/>
        <p:txBody>
          <a:bodyPr/>
          <a:lstStyle/>
          <a:p>
            <a:pPr algn="r" rtl="1"/>
            <a:fld id="{9B6AA5D3-8F61-489E-8A0D-002D9B574DEE}" type="slidenum">
              <a:rPr/>
              <a:t>16</a:t>
            </a:fld>
            <a:endParaRPr lang="ar"/>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 dirty="0"/>
          </a:p>
        </p:txBody>
      </p:sp>
      <p:sp>
        <p:nvSpPr>
          <p:cNvPr id="4" name="Slide Number Placeholder 3"/>
          <p:cNvSpPr>
            <a:spLocks noGrp="1"/>
          </p:cNvSpPr>
          <p:nvPr>
            <p:ph type="sldNum" sz="quarter" idx="5"/>
          </p:nvPr>
        </p:nvSpPr>
        <p:spPr/>
        <p:txBody>
          <a:bodyPr/>
          <a:lstStyle/>
          <a:p>
            <a:pPr algn="r" rtl="1"/>
            <a:fld id="{9B6AA5D3-8F61-489E-8A0D-002D9B574DEE}" type="slidenum">
              <a:rPr/>
              <a:t>3</a:t>
            </a:fld>
            <a:endParaRPr lang="ar"/>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defTabSz="933237" rtl="1">
              <a:defRPr/>
            </a:pPr>
            <a:endParaRPr lang="ar" dirty="0"/>
          </a:p>
        </p:txBody>
      </p:sp>
      <p:sp>
        <p:nvSpPr>
          <p:cNvPr id="4" name="Slide Number Placeholder 3"/>
          <p:cNvSpPr>
            <a:spLocks noGrp="1"/>
          </p:cNvSpPr>
          <p:nvPr>
            <p:ph type="sldNum" sz="quarter" idx="5"/>
          </p:nvPr>
        </p:nvSpPr>
        <p:spPr/>
        <p:txBody>
          <a:bodyPr/>
          <a:lstStyle/>
          <a:p>
            <a:pPr algn="r" rtl="1"/>
            <a:fld id="{9B6AA5D3-8F61-489E-8A0D-002D9B574DEE}" type="slidenum">
              <a:rPr/>
              <a:t>5</a:t>
            </a:fld>
            <a:endParaRPr lang="ar"/>
          </a:p>
        </p:txBody>
      </p:sp>
    </p:spTree>
    <p:extLst>
      <p:ext uri="{BB962C8B-B14F-4D97-AF65-F5344CB8AC3E}">
        <p14:creationId xmlns:p14="http://schemas.microsoft.com/office/powerpoint/2010/main" val="41909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 dirty="0"/>
          </a:p>
        </p:txBody>
      </p:sp>
      <p:sp>
        <p:nvSpPr>
          <p:cNvPr id="4" name="Slide Number Placeholder 3"/>
          <p:cNvSpPr>
            <a:spLocks noGrp="1"/>
          </p:cNvSpPr>
          <p:nvPr>
            <p:ph type="sldNum" sz="quarter" idx="5"/>
          </p:nvPr>
        </p:nvSpPr>
        <p:spPr/>
        <p:txBody>
          <a:bodyPr/>
          <a:lstStyle/>
          <a:p>
            <a:pPr algn="r" rtl="1"/>
            <a:fld id="{9B6AA5D3-8F61-489E-8A0D-002D9B574DEE}" type="slidenum">
              <a:rPr/>
              <a:t>6</a:t>
            </a:fld>
            <a:endParaRPr lang="ar"/>
          </a:p>
        </p:txBody>
      </p:sp>
    </p:spTree>
    <p:extLst>
      <p:ext uri="{BB962C8B-B14F-4D97-AF65-F5344CB8AC3E}">
        <p14:creationId xmlns:p14="http://schemas.microsoft.com/office/powerpoint/2010/main" val="1704041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 dirty="0"/>
          </a:p>
        </p:txBody>
      </p:sp>
      <p:sp>
        <p:nvSpPr>
          <p:cNvPr id="4" name="Slide Number Placeholder 3"/>
          <p:cNvSpPr>
            <a:spLocks noGrp="1"/>
          </p:cNvSpPr>
          <p:nvPr>
            <p:ph type="sldNum" sz="quarter" idx="5"/>
          </p:nvPr>
        </p:nvSpPr>
        <p:spPr/>
        <p:txBody>
          <a:bodyPr/>
          <a:lstStyle/>
          <a:p>
            <a:pPr algn="r" rtl="1"/>
            <a:fld id="{9B6AA5D3-8F61-489E-8A0D-002D9B574DEE}" type="slidenum">
              <a:rPr/>
              <a:t>7</a:t>
            </a:fld>
            <a:endParaRPr lang="ar"/>
          </a:p>
        </p:txBody>
      </p:sp>
    </p:spTree>
    <p:extLst>
      <p:ext uri="{BB962C8B-B14F-4D97-AF65-F5344CB8AC3E}">
        <p14:creationId xmlns:p14="http://schemas.microsoft.com/office/powerpoint/2010/main" val="287061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 dirty="0"/>
          </a:p>
        </p:txBody>
      </p:sp>
      <p:sp>
        <p:nvSpPr>
          <p:cNvPr id="4" name="Slide Number Placeholder 3"/>
          <p:cNvSpPr>
            <a:spLocks noGrp="1"/>
          </p:cNvSpPr>
          <p:nvPr>
            <p:ph type="sldNum" sz="quarter" idx="5"/>
          </p:nvPr>
        </p:nvSpPr>
        <p:spPr/>
        <p:txBody>
          <a:bodyPr/>
          <a:lstStyle/>
          <a:p>
            <a:pPr algn="r" rtl="1"/>
            <a:fld id="{9B6AA5D3-8F61-489E-8A0D-002D9B574DEE}" type="slidenum">
              <a:rPr/>
              <a:t>9</a:t>
            </a:fld>
            <a:endParaRPr lang="ar"/>
          </a:p>
        </p:txBody>
      </p:sp>
    </p:spTree>
    <p:extLst>
      <p:ext uri="{BB962C8B-B14F-4D97-AF65-F5344CB8AC3E}">
        <p14:creationId xmlns:p14="http://schemas.microsoft.com/office/powerpoint/2010/main" val="31568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ar"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10</a:t>
            </a:fld>
            <a:endParaRPr lang="ar"/>
          </a:p>
        </p:txBody>
      </p:sp>
    </p:spTree>
    <p:extLst>
      <p:ext uri="{BB962C8B-B14F-4D97-AF65-F5344CB8AC3E}">
        <p14:creationId xmlns:p14="http://schemas.microsoft.com/office/powerpoint/2010/main" val="415212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ar"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11</a:t>
            </a:fld>
            <a:endParaRPr lang="ar"/>
          </a:p>
        </p:txBody>
      </p:sp>
    </p:spTree>
    <p:extLst>
      <p:ext uri="{BB962C8B-B14F-4D97-AF65-F5344CB8AC3E}">
        <p14:creationId xmlns:p14="http://schemas.microsoft.com/office/powerpoint/2010/main" val="210880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 dirty="0"/>
          </a:p>
        </p:txBody>
      </p:sp>
      <p:sp>
        <p:nvSpPr>
          <p:cNvPr id="4" name="Slide Number Placeholder 3"/>
          <p:cNvSpPr>
            <a:spLocks noGrp="1"/>
          </p:cNvSpPr>
          <p:nvPr>
            <p:ph type="sldNum" sz="quarter" idx="5"/>
          </p:nvPr>
        </p:nvSpPr>
        <p:spPr/>
        <p:txBody>
          <a:bodyPr/>
          <a:lstStyle/>
          <a:p>
            <a:pPr algn="r" rtl="1"/>
            <a:fld id="{9B6AA5D3-8F61-489E-8A0D-002D9B574DEE}" type="slidenum">
              <a:rPr/>
              <a:t>13</a:t>
            </a:fld>
            <a:endParaRPr lang="ar"/>
          </a:p>
        </p:txBody>
      </p:sp>
    </p:spTree>
    <p:extLst>
      <p:ext uri="{BB962C8B-B14F-4D97-AF65-F5344CB8AC3E}">
        <p14:creationId xmlns:p14="http://schemas.microsoft.com/office/powerpoint/2010/main" val="276320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a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1"/>
            <a:r>
              <a:rPr lang="ar" b="1" i="0" u="none" baseline="0"/>
              <a:t>التراخيص الإشرافية</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1"/>
            <a:r>
              <a:rPr lang="ar" sz="3200" b="0" i="0" u="none" baseline="0"/>
              <a:t>ما يحتاج بائعوا الطعام المتنقلون إلى معرفته</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p:txBody>
          <a:bodyPr/>
          <a:lstStyle/>
          <a:p>
            <a:pPr rtl="1"/>
            <a:r>
              <a:rPr lang="ar" b="1" i="0" u="none" baseline="0"/>
              <a:t>تصريح الترخيص الإشرافي كامل المدة</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r" rtl="1"/>
            <a:r>
              <a:rPr lang="ar" b="0" i="0" u="none" baseline="0">
                <a:latin typeface="Arial"/>
                <a:ea typeface="Arial"/>
                <a:cs typeface="Arial"/>
              </a:rPr>
              <a:t>بمجرد حصولك على الترخيص الإشرافي، ستتمكن من التقدم بطلب للحصول على تصريح كامل المدة.</a:t>
            </a:r>
            <a:endParaRPr lang="ar" dirty="0"/>
          </a:p>
          <a:p>
            <a:pPr algn="r" rtl="1"/>
            <a:r>
              <a:rPr lang="ar" b="0" i="0" u="none" baseline="0">
                <a:latin typeface="Arial"/>
                <a:ea typeface="Arial"/>
                <a:cs typeface="Arial"/>
              </a:rPr>
              <a:t>سيتم إرسال طلب الحصول على تصريح الترخيص الإشرافي إليك بالبريد. لا يوجد موعد نهائي لتقديم الطلب.</a:t>
            </a:r>
          </a:p>
          <a:p>
            <a:pPr algn="r" rtl="1"/>
            <a:r>
              <a:rPr lang="ar" b="0" i="0" u="none" baseline="0">
                <a:latin typeface="Arial"/>
                <a:ea typeface="Arial"/>
                <a:cs typeface="Arial"/>
              </a:rPr>
              <a:t>تتطلب وحدتك وجود شخص واحد على الأقل يحمل ترخيصاً إشرافياً، كما يجب أن يكون جميع الباعة العاملين حاصلين إما على ترخيص عربة بيع الطعام المتنقلة (MFV) أو على ترخيص إشرافي.</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279400" y="365125"/>
            <a:ext cx="11658600" cy="1325563"/>
          </a:xfrm>
        </p:spPr>
        <p:txBody>
          <a:bodyPr>
            <a:noAutofit/>
          </a:bodyPr>
          <a:lstStyle/>
          <a:p>
            <a:pPr rtl="1"/>
            <a:r>
              <a:rPr lang="ar" sz="4000" b="1" i="0" u="none" baseline="0">
                <a:latin typeface="Arial"/>
                <a:ea typeface="Arial"/>
                <a:cs typeface="Arial"/>
              </a:rPr>
              <a:t>لديك تصريح </a:t>
            </a:r>
            <a:r>
              <a:rPr lang="ar" sz="4000" b="1" i="0" u="sng" baseline="0">
                <a:latin typeface="Arial"/>
                <a:ea typeface="Arial"/>
                <a:cs typeface="Arial"/>
              </a:rPr>
              <a:t>و</a:t>
            </a:r>
            <a:r>
              <a:rPr lang="ar" sz="4000" b="1" i="0" u="none" baseline="0">
                <a:latin typeface="Arial"/>
                <a:ea typeface="Arial"/>
                <a:cs typeface="Arial"/>
              </a:rPr>
              <a:t>تلقيت عرضاً للحصول على ترخيص إشرافي. هل يمكنك الحصول على كليهما؟</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883883"/>
            <a:ext cx="10817646" cy="4050708"/>
          </a:xfrm>
        </p:spPr>
        <p:txBody>
          <a:bodyPr vert="horz" lIns="91440" tIns="45720" rIns="91440" bIns="45720" rtlCol="0" anchor="t">
            <a:normAutofit lnSpcReduction="10000"/>
          </a:bodyPr>
          <a:lstStyle/>
          <a:p>
            <a:pPr marL="0" indent="0" algn="r" rtl="1">
              <a:buNone/>
            </a:pPr>
            <a:r>
              <a:rPr lang="ar" b="0" i="0" u="none" baseline="0" dirty="0">
                <a:latin typeface="Arial"/>
                <a:ea typeface="Arial"/>
                <a:cs typeface="Arial"/>
              </a:rPr>
              <a:t>لا. لا يمكن لكل بائع الحصول إلا على تصريح واحد، باستثناء تصاريح المناطق المقيدة. </a:t>
            </a:r>
          </a:p>
          <a:p>
            <a:pPr algn="r" rtl="1"/>
            <a:r>
              <a:rPr lang="ar" b="0" i="0" u="none" baseline="0" dirty="0">
                <a:latin typeface="Arial"/>
                <a:ea typeface="Arial"/>
                <a:cs typeface="Arial"/>
              </a:rPr>
              <a:t>إذا تقدمت بطلب للحصول على ترخيص إشرافي، فسيكون لديك مهلة 270 يوماً - تبدأ من تاريخ إصدار الترخيص الإشرافي أو حتى انتهاء صلاحية تصريحك الحالي، أيهما أقرب - لتسليم تصريحك الحالي. </a:t>
            </a:r>
            <a:endParaRPr lang="ar" dirty="0"/>
          </a:p>
          <a:p>
            <a:pPr algn="r" rtl="1"/>
            <a:r>
              <a:rPr lang="ar" b="0" i="0" u="none" baseline="0" dirty="0">
                <a:latin typeface="Arial"/>
                <a:ea typeface="Arial"/>
                <a:cs typeface="Arial"/>
              </a:rPr>
              <a:t>عليك أن تقرر ما إذا كنت ستقدم طلباً للحصول على ترخيص إشرافي أم ستحتفظ بتصريحك الحالي.</a:t>
            </a:r>
          </a:p>
          <a:p>
            <a:pPr lvl="1" algn="r" rtl="1"/>
            <a:r>
              <a:rPr lang="ar" b="0" i="0" u="none" baseline="0" dirty="0">
                <a:latin typeface="Arial"/>
                <a:ea typeface="Arial"/>
                <a:cs typeface="Arial"/>
              </a:rPr>
              <a:t>عوامل تجارية يجب مراعاتها:</a:t>
            </a:r>
          </a:p>
          <a:p>
            <a:pPr lvl="2" algn="r" rtl="1"/>
            <a:r>
              <a:rPr lang="ar" b="0" i="0" u="none" baseline="0" dirty="0">
                <a:latin typeface="Arial"/>
                <a:ea typeface="Arial"/>
                <a:cs typeface="Arial"/>
              </a:rPr>
              <a:t>أين تخطط للقيام بعملية البيع؟</a:t>
            </a:r>
          </a:p>
          <a:p>
            <a:pPr lvl="2" algn="r" rtl="1"/>
            <a:r>
              <a:rPr lang="ar" b="0" i="0" u="none" baseline="0" dirty="0">
                <a:latin typeface="Arial"/>
                <a:ea typeface="Arial"/>
                <a:cs typeface="Arial"/>
              </a:rPr>
              <a:t>ما نوع الطعام الذي ستبيعه؟</a:t>
            </a:r>
          </a:p>
          <a:p>
            <a:pPr lvl="2" algn="r" rtl="1"/>
            <a:r>
              <a:rPr lang="ar" b="0" i="0" u="none" baseline="0" dirty="0">
                <a:latin typeface="Arial"/>
                <a:ea typeface="Arial"/>
                <a:cs typeface="Arial"/>
              </a:rPr>
              <a:t>ما هي أوقات السنة التي تخطط للعمل خلالها؟</a:t>
            </a:r>
          </a:p>
          <a:p>
            <a:pPr lvl="2" algn="r" rtl="1"/>
            <a:r>
              <a:rPr lang="ar" b="0" i="0" u="none" baseline="0" dirty="0">
                <a:latin typeface="Arial"/>
                <a:ea typeface="Arial"/>
                <a:cs typeface="Arial"/>
              </a:rPr>
              <a:t>هل تخطط لأن تكون الشخص الأساسي الذي سيعمل على الوحدة؟</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1"/>
            <a:r>
              <a:rPr lang="ar" sz="4000" b="1" i="0" u="none" baseline="0"/>
              <a:t>ماذا لو لم تحصل على ترخيص إشرافي؟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a:xfrm>
            <a:off x="410308" y="1690688"/>
            <a:ext cx="11166231" cy="4351338"/>
          </a:xfrm>
        </p:spPr>
        <p:txBody>
          <a:bodyPr vert="horz" lIns="91440" tIns="45720" rIns="91440" bIns="45720" rtlCol="0" anchor="t">
            <a:normAutofit/>
          </a:bodyPr>
          <a:lstStyle/>
          <a:p>
            <a:pPr algn="r" rtl="1"/>
            <a:r>
              <a:rPr lang="ar" b="0" i="0" u="none" baseline="0" dirty="0">
                <a:latin typeface="Arial"/>
                <a:ea typeface="Arial"/>
                <a:cs typeface="Arial"/>
              </a:rPr>
              <a:t>أحتفظ بترخيص عربة بيع الطعام المتنقلة (MFV) الخاص بك ويمكنك العمل على أي وحدة عربة طعام متنقلة (MFV) مسموح بها (بما في ذلك الوحدات التي تتطلب ترخيصاً إشرافياً، شريطة وجود حامل لهذا الترخيص).</a:t>
            </a:r>
          </a:p>
          <a:p>
            <a:pPr algn="r" rtl="1"/>
            <a:r>
              <a:rPr lang="ar" b="0" i="0" u="none" baseline="0" dirty="0">
                <a:latin typeface="Arial"/>
                <a:ea typeface="Arial"/>
                <a:cs typeface="Arial"/>
              </a:rPr>
              <a:t>يتضمن خطاب العرض الخاص بك تاريخاً يجب عليك تقديم الطلب بحلوله.</a:t>
            </a:r>
            <a:endParaRPr lang="ar" dirty="0"/>
          </a:p>
          <a:p>
            <a:pPr algn="r" rtl="1"/>
            <a:r>
              <a:rPr lang="ar" b="0" i="0" u="none" baseline="0" dirty="0">
                <a:latin typeface="Arial"/>
                <a:ea typeface="Arial"/>
                <a:cs typeface="Arial"/>
              </a:rPr>
              <a:t>إذا فاتك الموعد النهائي، فستُحذَف من قائمة انتظار الحصول على ترخيص إشرافي.</a:t>
            </a:r>
          </a:p>
          <a:p>
            <a:pPr algn="r" rtl="1"/>
            <a:r>
              <a:rPr lang="ar" b="0" i="0" u="none" baseline="0" dirty="0">
                <a:latin typeface="Arial"/>
                <a:ea typeface="Arial"/>
                <a:cs typeface="Arial"/>
              </a:rPr>
              <a:t>أحتفظ بتصريحك الحالي، إذا كان لديك واحد.</a:t>
            </a:r>
          </a:p>
          <a:p>
            <a:pPr algn="r" rtl="1"/>
            <a:r>
              <a:rPr lang="ar" b="0" i="0" u="none" baseline="0" dirty="0">
                <a:latin typeface="Arial"/>
                <a:ea typeface="Arial"/>
                <a:cs typeface="Arial"/>
              </a:rPr>
              <a:t>تظل مدرجاً على قوائم الانتظار الخلاصة بتصاريح أخرى، إن وُجدت.</a:t>
            </a:r>
          </a:p>
          <a:p>
            <a:pPr marL="0" indent="0" algn="r" rtl="1">
              <a:buNone/>
            </a:pPr>
            <a:endParaRPr lang="ar" dirty="0"/>
          </a:p>
          <a:p>
            <a:endParaRPr lang="ar" dirty="0"/>
          </a:p>
          <a:p>
            <a:endParaRPr lang="ar" dirty="0"/>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lstStyle/>
          <a:p>
            <a:pPr rtl="1"/>
            <a:r>
              <a:rPr lang="ar" b="0" i="0" u="none" baseline="0"/>
              <a:t>ستتطلب جميع التصاريح كاملة المدة الحصول على ترخيص إشرافي بحلول عام 2031.</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pPr algn="r" rtl="1"/>
            <a:r>
              <a:rPr lang="ar" b="0" i="0" u="none" baseline="0"/>
              <a:t>بالنسبة للتصاريح الصادرة لعموم المدينة أو الخاصة بحي معين قبل 1 يوليو/ تموز 2022، سيتحول ترخيص عربة بيع الطعام المتنقلة (MFV) الخاص بحامل التصريح إلى ترخيص إشرافي في 1 يوليو/ تموز 2031. ستتطلب هذه الوحدات وجود حامل لترخيص إشرافي أثناء عملية البيع. </a:t>
            </a:r>
          </a:p>
          <a:p>
            <a:pPr algn="r" rtl="1"/>
            <a:r>
              <a:rPr lang="ar" b="0" i="0" u="none" baseline="0">
                <a:latin typeface="Arial"/>
                <a:ea typeface="Arial"/>
                <a:cs typeface="Arial"/>
              </a:rPr>
              <a:t>قدّم القانونان المحليان رقم 54 ورقم 59 لعام 2026 هذا الموعد بمقدار عام واحد مقارنةً بالقانون المحلي رقم 18 لعام 2021.</a:t>
            </a:r>
            <a:endParaRPr lang="ar" dirty="0"/>
          </a:p>
          <a:p>
            <a:pPr algn="r" rtl="1"/>
            <a:r>
              <a:rPr lang="ar" b="0" i="0" u="none" baseline="0"/>
              <a:t>ستُصدر إدارة الصحة قواعد بشأن هذا المطلب في وقت لاحق.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p:txBody>
          <a:bodyPr>
            <a:normAutofit/>
          </a:bodyPr>
          <a:lstStyle/>
          <a:p>
            <a:pPr rtl="1"/>
            <a:r>
              <a:rPr lang="ar" b="1" i="0" u="none" baseline="0"/>
              <a:t>احرص على تحديث بيانات الاتصال الخاصة بك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13061" y="1813902"/>
            <a:ext cx="11365877" cy="4351338"/>
          </a:xfrm>
        </p:spPr>
        <p:txBody>
          <a:bodyPr/>
          <a:lstStyle/>
          <a:p>
            <a:pPr algn="r" rtl="1"/>
            <a:r>
              <a:rPr lang="ar" b="0" i="0" u="none" baseline="0" dirty="0"/>
              <a:t>سيتم إرسال كافة المعلومات المتعلقة بالتراخيص والتصاريح الإشرافية إلى العنوان البريدي المسجل لدينا. </a:t>
            </a:r>
          </a:p>
          <a:p>
            <a:pPr algn="r" rtl="1"/>
            <a:r>
              <a:rPr lang="ar" b="0" i="0" u="none" baseline="0" dirty="0"/>
              <a:t>يمكنك تحديث عنوانك البريدي عن طريق:</a:t>
            </a:r>
          </a:p>
          <a:p>
            <a:pPr lvl="1" algn="r" rtl="1"/>
            <a:r>
              <a:rPr lang="ar" b="0" i="0" u="none" baseline="0" dirty="0"/>
              <a:t>إرسال بريد إلكتروني يتضمن رقم رخصتك أو تصريحك إلى </a:t>
            </a:r>
            <a:r>
              <a:rPr lang="ar" b="0" i="0" u="none" baseline="0" dirty="0">
                <a:hlinkClick r:id="rId2"/>
              </a:rPr>
              <a:t>DOHMHdocs@dcwp.nyc.gov</a:t>
            </a:r>
            <a:r>
              <a:rPr lang="ar" b="0" i="0" u="none" baseline="0" dirty="0"/>
              <a:t>، أو </a:t>
            </a:r>
          </a:p>
          <a:p>
            <a:pPr lvl="1" algn="r" rtl="1"/>
            <a:r>
              <a:rPr lang="ar" b="0" i="0" u="none" baseline="0" dirty="0"/>
              <a:t>حجز موعد لزيارة مركز التراخيص لعموم المدينة (Citywide Licensing Center) في Manhattan</a:t>
            </a:r>
          </a:p>
          <a:p>
            <a:pPr lvl="2" algn="r" rtl="1"/>
            <a:r>
              <a:rPr lang="ar" b="0" i="0" u="none" baseline="0" dirty="0"/>
              <a:t>لحجز موعد:</a:t>
            </a:r>
          </a:p>
          <a:p>
            <a:pPr lvl="3" algn="r" rtl="1"/>
            <a:r>
              <a:rPr lang="ar" b="0" i="0" u="none" baseline="0" dirty="0"/>
              <a:t>اتصل برقم الهاتف 0441-435-212، أو</a:t>
            </a:r>
          </a:p>
          <a:p>
            <a:pPr lvl="3" algn="r" rtl="1"/>
            <a:r>
              <a:rPr lang="ar" b="0" i="0" u="none" baseline="0" dirty="0"/>
              <a:t>البريد الإلكتروني </a:t>
            </a:r>
            <a:r>
              <a:rPr lang="ar" b="0" i="0" u="none" baseline="0" dirty="0">
                <a:hlinkClick r:id="rId3"/>
              </a:rPr>
              <a:t>licensingappointments@dcwp.nyc.gov</a:t>
            </a:r>
            <a:endParaRPr lang="ar" dirty="0"/>
          </a:p>
          <a:p>
            <a:endParaRPr lang="ar" dirty="0"/>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pPr rtl="1"/>
            <a:r>
              <a:rPr lang="ar" b="1" i="0" u="none" baseline="0"/>
              <a:t>للمزيد من المعلومات:</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pPr algn="r" rtl="1"/>
            <a:r>
              <a:rPr lang="ar" b="0" i="0" u="none" baseline="0"/>
              <a:t>قُم بزيارة الرابط</a:t>
            </a:r>
            <a:r>
              <a:rPr lang="ar" b="0" i="0" u="none" baseline="0">
                <a:hlinkClick r:id="rId2" action="ppaction://hlinkfile"/>
              </a:rPr>
              <a:t>nyc.gov/health/mobilefood</a:t>
            </a:r>
            <a:r>
              <a:rPr lang="ar" b="1" i="0" u="none" baseline="0"/>
              <a:t> </a:t>
            </a:r>
            <a:r>
              <a:rPr lang="ar" b="0" i="0" u="none" baseline="0"/>
              <a:t>للحصول على معلومات حول التراخيص الإشرافية والتصاريح، بما في ذلك النماذج وصحائف المعلومات. ويمكنك أيضًا الاتصال بالرقم </a:t>
            </a:r>
            <a:r>
              <a:rPr lang="ar" b="1" i="0" u="none" baseline="0"/>
              <a:t>311</a:t>
            </a:r>
            <a:r>
              <a:rPr lang="ar" b="0" i="0" u="none" baseline="0"/>
              <a:t> للحصول على الدعم والسؤال عن "</a:t>
            </a:r>
            <a:r>
              <a:rPr lang="ar" b="1" i="0" u="none" baseline="0"/>
              <a:t>mobile food</a:t>
            </a:r>
            <a:r>
              <a:rPr lang="ar" b="0" i="0" u="none" baseline="0"/>
              <a:t>" (وحدة بيع الطعام المتنقلة).</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1"/>
            <a:r>
              <a:rPr lang="ar" b="1" i="0" u="none" baseline="0"/>
              <a:t>هل لديك أسئلة؟</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1"/>
            <a:r>
              <a:rPr lang="ar" b="1" i="0" u="none" baseline="0"/>
              <a:t>نظرة عامة</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p:txBody>
          <a:bodyPr vert="horz" lIns="91440" tIns="45720" rIns="91440" bIns="45720" rtlCol="0" anchor="t">
            <a:normAutofit/>
          </a:bodyPr>
          <a:lstStyle/>
          <a:p>
            <a:pPr algn="r" rtl="1"/>
            <a:r>
              <a:rPr lang="ar" b="0" i="0" u="none" baseline="0">
                <a:latin typeface="Arial"/>
                <a:ea typeface="Arial"/>
                <a:cs typeface="Arial"/>
              </a:rPr>
              <a:t>مراجعة الإجراءات الجديدة للحصول على تصريح كامل المدة.</a:t>
            </a:r>
          </a:p>
          <a:p>
            <a:pPr algn="r" rtl="1"/>
            <a:r>
              <a:rPr lang="ar" b="0" i="0" u="none" baseline="0">
                <a:latin typeface="Arial"/>
                <a:ea typeface="Arial"/>
                <a:cs typeface="Arial"/>
              </a:rPr>
              <a:t>ما هو الترخيص الإشرافي، وكيف يختلف عن ترخيص بيع الأغذية المتنقلة؟</a:t>
            </a:r>
          </a:p>
          <a:p>
            <a:pPr algn="r" rtl="1"/>
            <a:r>
              <a:rPr lang="ar" b="0" i="0" u="none" baseline="0">
                <a:latin typeface="Arial"/>
                <a:ea typeface="Arial"/>
                <a:cs typeface="Arial"/>
              </a:rPr>
              <a:t>ما هو الترخيص الإشرافي، وكيف يختلف عن التصريح كامل المدة؟</a:t>
            </a:r>
          </a:p>
          <a:p>
            <a:pPr algn="r" rtl="1"/>
            <a:r>
              <a:rPr lang="ar" b="0" i="0" u="none" baseline="0">
                <a:latin typeface="Arial"/>
                <a:ea typeface="Arial"/>
                <a:cs typeface="Arial"/>
              </a:rPr>
              <a:t>ماذا لو كان لديك تصريح وتلقيت عرضاً للحصول على ترخيص إشرافي؟</a:t>
            </a:r>
            <a:endParaRPr lang="ar" dirty="0">
              <a:highlight>
                <a:srgbClr val="FFFF00"/>
              </a:highlight>
            </a:endParaRPr>
          </a:p>
          <a:p>
            <a:endParaRPr lang="ar" dirty="0">
              <a:highlight>
                <a:srgbClr val="FFFF00"/>
              </a:highlight>
            </a:endParaRPr>
          </a:p>
          <a:p>
            <a:endParaRPr lang="ar"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a:bodyPr>
          <a:lstStyle/>
          <a:p>
            <a:pPr rtl="1"/>
            <a:r>
              <a:rPr lang="ar" sz="3600" b="1" i="0" u="none" baseline="0"/>
              <a:t>11,000 تصريح إضافي خلال الفترة من 2026 إلى 2031</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859972"/>
            <a:ext cx="11275290" cy="4615314"/>
          </a:xfrm>
        </p:spPr>
        <p:txBody>
          <a:bodyPr vert="horz" lIns="91440" tIns="45720" rIns="91440" bIns="45720" rtlCol="0" anchor="t">
            <a:normAutofit/>
          </a:bodyPr>
          <a:lstStyle/>
          <a:p>
            <a:pPr algn="r" rtl="1"/>
            <a:r>
              <a:rPr lang="ar" b="0" i="0" u="none" baseline="0">
                <a:latin typeface="Arial"/>
                <a:ea typeface="Arial"/>
                <a:cs typeface="Arial"/>
              </a:rPr>
              <a:t>عدّل قانون محلي صدر عام 2021 آلية حصول الباعة على تصريح سارٍ على مدار العام، وذلك من خلال استحداث نوع جديد من التراخيص يُعرف بـ "الترخيص الإشرافي"، وهو ترخيص محدود العدد. </a:t>
            </a:r>
          </a:p>
          <a:p>
            <a:pPr lvl="1" algn="r" rtl="1"/>
            <a:r>
              <a:rPr lang="ar" b="0" i="0" u="none" baseline="0"/>
              <a:t>يُتيح الترخيص الإشرافي للبائع التقدم بطلب للحصول على تصريح سارٍ على مدار العام (لكامل المدة). لدى إدارة الصحة قوائم انتظار للحصول على الترخيص الإشرافي.</a:t>
            </a:r>
          </a:p>
          <a:p>
            <a:pPr lvl="1" algn="r" rtl="1"/>
            <a:r>
              <a:rPr lang="ar" b="0" i="0" u="none" baseline="0"/>
              <a:t>يجب أن تتوفر الوحدات المصرح لها بموجب ترخيص إشرافي على حامل لهذا الترخيص أثناء التشغيل.</a:t>
            </a:r>
          </a:p>
          <a:p>
            <a:pPr lvl="1" algn="r" rtl="1"/>
            <a:r>
              <a:rPr lang="ar" b="0" i="0" u="none" baseline="0"/>
              <a:t>لا تنطبق هذه التغييرات على تصاريح العربات الخضراء، أو التصاريح المؤقتة (الموسمية)، أو تصاريح المناطق المقيدة.</a:t>
            </a:r>
          </a:p>
          <a:p>
            <a:pPr marL="0" indent="0" algn="r" rtl="1">
              <a:buNone/>
            </a:pPr>
            <a:r>
              <a:rPr lang="ar" b="1" i="0" u="none" baseline="0">
                <a:latin typeface="Arial"/>
                <a:ea typeface="Arial"/>
                <a:cs typeface="Arial"/>
              </a:rPr>
              <a:t>يزيد القانونان المحليان رقم 54 و59 لعام 2026 من عدد التصاريح. سيتم إصدار 2,200 ترخيص إشرافي سنوياً في الفترة من يوليو/ تموز 2026 إلى يونيو/ حزيران 2031.</a:t>
            </a:r>
          </a:p>
          <a:p>
            <a:pPr marL="0" indent="0" algn="r" rtl="1">
              <a:buNone/>
            </a:pPr>
            <a:endParaRPr lang="ar" dirty="0"/>
          </a:p>
          <a:p>
            <a:endParaRPr lang="ar" dirty="0"/>
          </a:p>
          <a:p>
            <a:endParaRPr lang="ar"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2648538748"/>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2579227" y="4908051"/>
            <a:ext cx="6853158" cy="369332"/>
          </a:xfrm>
          <a:prstGeom prst="rect">
            <a:avLst/>
          </a:prstGeom>
          <a:noFill/>
        </p:spPr>
        <p:txBody>
          <a:bodyPr wrap="none" rtlCol="0">
            <a:spAutoFit/>
          </a:bodyPr>
          <a:lstStyle/>
          <a:p>
            <a:pPr algn="r" rtl="1"/>
            <a:r>
              <a:rPr lang="ar" b="1" i="0" u="sng" baseline="0"/>
              <a:t>إجراء جديد للحصول على تصريح لبيع الأطعمة عبر عربة متنقلة على مدار العام</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2"/>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lstStyle/>
          <a:p>
            <a:pPr rtl="1"/>
            <a:r>
              <a:rPr lang="ar" b="1" i="0" u="none" baseline="0"/>
              <a:t>ما المقصود بالترخيص الإشرافي (SL)؟</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519576"/>
            <a:ext cx="8558074" cy="4598816"/>
          </a:xfrm>
        </p:spPr>
        <p:txBody>
          <a:bodyPr vert="horz" lIns="91440" tIns="45720" rIns="91440" bIns="45720" rtlCol="0" anchor="t">
            <a:normAutofit fontScale="85000" lnSpcReduction="20000"/>
          </a:bodyPr>
          <a:lstStyle/>
          <a:p>
            <a:pPr algn="r" rtl="1">
              <a:lnSpc>
                <a:spcPct val="110000"/>
              </a:lnSpc>
            </a:pPr>
            <a:r>
              <a:rPr lang="ar" sz="2600" b="0" i="0" u="none" baseline="0"/>
              <a:t>نوعان من التراخيص: </a:t>
            </a:r>
          </a:p>
          <a:p>
            <a:pPr lvl="1" algn="r" rtl="1">
              <a:lnSpc>
                <a:spcPct val="110000"/>
              </a:lnSpc>
            </a:pPr>
            <a:r>
              <a:rPr lang="ar" sz="2600" b="0" i="0" u="none" baseline="0">
                <a:latin typeface="Arial"/>
                <a:ea typeface="Arial"/>
                <a:cs typeface="Arial"/>
              </a:rPr>
              <a:t>ترخيص على مستوى المدينة.</a:t>
            </a:r>
            <a:endParaRPr lang="ar" sz="2600" dirty="0"/>
          </a:p>
          <a:p>
            <a:pPr lvl="1" algn="r" rtl="1">
              <a:lnSpc>
                <a:spcPct val="110000"/>
              </a:lnSpc>
            </a:pPr>
            <a:r>
              <a:rPr lang="ar" sz="2600" b="0" i="0" u="none" baseline="0"/>
              <a:t> ترخيص سارٍ لجميع أحياء مدينة نيويورك (NYC) ما عدا حي Manhattan (بخلاف-Manhattan).</a:t>
            </a:r>
          </a:p>
          <a:p>
            <a:pPr algn="r" rtl="1">
              <a:lnSpc>
                <a:spcPct val="110000"/>
              </a:lnSpc>
            </a:pPr>
            <a:r>
              <a:rPr lang="ar" sz="2600" b="0" i="0" u="none" baseline="0">
                <a:latin typeface="Arial"/>
                <a:ea typeface="Arial"/>
                <a:cs typeface="Arial"/>
              </a:rPr>
              <a:t>يتيح لك الترخيص الإشرافي القيام بما يلي: </a:t>
            </a:r>
          </a:p>
          <a:p>
            <a:pPr lvl="1" algn="r" rtl="1">
              <a:lnSpc>
                <a:spcPct val="110000"/>
              </a:lnSpc>
            </a:pPr>
            <a:r>
              <a:rPr lang="ar" sz="2600" b="0" i="0" u="none" baseline="0">
                <a:latin typeface="Arial"/>
                <a:ea typeface="Arial"/>
                <a:cs typeface="Arial"/>
              </a:rPr>
              <a:t>البيع باستخدام نفس الوحدات التي يستخدمها حامل ترخيص عربة بيع الطعام المتنقلة (MFV).</a:t>
            </a:r>
          </a:p>
          <a:p>
            <a:pPr lvl="1" algn="r" rtl="1">
              <a:lnSpc>
                <a:spcPct val="110000"/>
              </a:lnSpc>
            </a:pPr>
            <a:r>
              <a:rPr lang="ar" sz="2600" b="0" i="0" u="none" baseline="0">
                <a:latin typeface="Arial"/>
                <a:ea typeface="Arial"/>
                <a:cs typeface="Arial"/>
              </a:rPr>
              <a:t>اعمل بصفتك البائع المعتمد الحاصل على ترخيص إشرافي يعمل على وحدة ذات ترخيص إشرافي، وذلك ضمن المنطقة التي تحمل ترخيصاً للعمل فيها.</a:t>
            </a:r>
          </a:p>
          <a:p>
            <a:pPr lvl="1" algn="r" rtl="1">
              <a:lnSpc>
                <a:spcPct val="110000"/>
              </a:lnSpc>
            </a:pPr>
            <a:r>
              <a:rPr lang="ar" sz="2600" b="0" i="0" u="none" baseline="0">
                <a:latin typeface="Arial"/>
                <a:ea typeface="Arial"/>
                <a:cs typeface="Arial"/>
              </a:rPr>
              <a:t>تقدَّم بطلب للحصول على تصريح كامل المدة للمنطقة المحددة في ترخيصك.</a:t>
            </a:r>
          </a:p>
          <a:p>
            <a:pPr algn="r" rtl="1">
              <a:lnSpc>
                <a:spcPct val="110000"/>
              </a:lnSpc>
            </a:pPr>
            <a:r>
              <a:rPr lang="ar" sz="2600" b="0" i="0" u="none" baseline="0">
                <a:latin typeface="Arial"/>
                <a:ea typeface="Arial"/>
                <a:cs typeface="Arial"/>
              </a:rPr>
              <a:t>توجد ثلاث قوائم انتظار: واحدة لعموم المدينة، وأخرى للمناطق خارج حي Manhattan، وثالثة مخصصة للأشخاص ذوي الإعاقة والمحاربين القدامى الأمريكيين.</a:t>
            </a:r>
          </a:p>
          <a:p>
            <a:endParaRPr lang="ar"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364557" y="342990"/>
            <a:ext cx="11462886" cy="1325563"/>
          </a:xfrm>
        </p:spPr>
        <p:txBody>
          <a:bodyPr>
            <a:noAutofit/>
          </a:bodyPr>
          <a:lstStyle/>
          <a:p>
            <a:pPr rtl="1"/>
            <a:r>
              <a:rPr lang="ar" sz="3200" b="1" i="0" u="none" baseline="0"/>
              <a:t>هأين يمكنك العمل بصفتك حاصلاً على ترخيص إشرافي؟</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3" y="1683926"/>
            <a:ext cx="6642636" cy="4351338"/>
          </a:xfrm>
        </p:spPr>
        <p:txBody>
          <a:bodyPr vert="horz" lIns="91440" tIns="45720" rIns="91440" bIns="45720" rtlCol="0" anchor="t">
            <a:normAutofit/>
          </a:bodyPr>
          <a:lstStyle/>
          <a:p>
            <a:pPr algn="r" rtl="1"/>
            <a:r>
              <a:rPr lang="ar" b="0" i="0" u="none" baseline="0">
                <a:latin typeface="Arial"/>
                <a:ea typeface="Arial"/>
                <a:cs typeface="Arial"/>
              </a:rPr>
              <a:t>إذا كنت تحمل ترخيصاً إشرافياً لعموم المدينة، فيمكنك العمل بصفتك حامل الترخيص الإشرافي في أي وحدة يُسمح بالعمل فيها بموجب هذا الترخيص. </a:t>
            </a:r>
            <a:endParaRPr lang="ar" dirty="0"/>
          </a:p>
          <a:p>
            <a:pPr algn="r" rtl="1"/>
            <a:r>
              <a:rPr lang="ar" b="0" i="0" u="none" baseline="0">
                <a:latin typeface="Arial"/>
                <a:ea typeface="Arial"/>
                <a:cs typeface="Arial"/>
              </a:rPr>
              <a:t>إذا كنت تحمل ترخيصاً إشرافياً غير صادر عن حي Manhattan، فيمكنك العمل بصفتك حامل الترخيص الإشرافي في أي وحدة مسموح بالعمل فيها بموجب هذا الترخيص خارج حي Manhattan.</a:t>
            </a:r>
          </a:p>
          <a:p>
            <a:pPr marL="0" indent="0" algn="r" rtl="1">
              <a:buNone/>
            </a:pPr>
            <a:r>
              <a:rPr lang="ar" b="1" i="0" u="none" baseline="0">
                <a:solidFill>
                  <a:srgbClr val="C00000"/>
                </a:solidFill>
                <a:latin typeface="Arial"/>
                <a:ea typeface="Arial"/>
                <a:cs typeface="Arial"/>
              </a:rPr>
              <a:t>إذا عملت بصفتك حامل ترخيص إشرافي مُعيَّن خارج النطاق الجغرافي المحدد لترخيصك، فقد تتعرض لمخالفة تستوجب غرامة قدرها 1,000 دولار.</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a:bodyPr>
          <a:lstStyle/>
          <a:p>
            <a:pPr rtl="1"/>
            <a:r>
              <a:rPr lang="ar" sz="4000" b="1" i="0" u="none" baseline="0"/>
              <a:t>الترخيص الإشرافي: ما الذي يجعله مختلفاً؟</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1">
                <a:lnSpc>
                  <a:spcPct val="90000"/>
                </a:lnSpc>
                <a:spcBef>
                  <a:spcPct val="0"/>
                </a:spcBef>
                <a:spcAft>
                  <a:spcPct val="35000"/>
                </a:spcAft>
                <a:buNone/>
              </a:pPr>
              <a:r>
                <a:rPr lang="ar" sz="3200" b="1" i="0" u="none" kern="1200" baseline="0"/>
                <a:t>ترخيص عربة بيع الطعام المتنقلة (MFV)</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kern="1200" baseline="0"/>
                <a:t>لا يوجد حد. يمكن لأي شخص التقدم بطلب للحصول على هذا الترخيص.</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baseline="0"/>
                <a:t>مطلوب للتصاريح الخاصة بالمنطقة المقيدة، والعربات الخضراء، والتصاريح المؤقتة، وتصاريح المدة الكاملة الصادرة قبل شهر يوليو/ تموز 2022.</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kern="1200" baseline="0"/>
                <a:t>يمكنك العمل على أي وحدة مُصَرَّح بها.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baseline="0"/>
                <a:t>يمكنك تجديد ترخيصك إذا انتهت صلاحيته.</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baseline="0"/>
                <a:t>مدة الترخيص سنتين.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kern="1200" baseline="0">
                  <a:solidFill>
                    <a:schemeClr val="tx1"/>
                  </a:solidFill>
                </a:rPr>
                <a:t>تبلغ رسوم الإصدار الأولي والتجديد 50 دولاراً. </a:t>
              </a:r>
              <a:endParaRPr lang="ar" sz="16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1">
                <a:lnSpc>
                  <a:spcPct val="90000"/>
                </a:lnSpc>
                <a:spcBef>
                  <a:spcPct val="0"/>
                </a:spcBef>
                <a:spcAft>
                  <a:spcPct val="35000"/>
                </a:spcAft>
                <a:buNone/>
              </a:pPr>
              <a:r>
                <a:rPr lang="ar" sz="3200" b="1" i="0" u="none" kern="1200" baseline="0"/>
                <a:t>الترخيص الإشرافي</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kern="1200" baseline="0">
                  <a:solidFill>
                    <a:schemeClr val="tx1"/>
                  </a:solidFill>
                </a:rPr>
                <a:t>أعداد محدودة. يجب أن تكون مسجلاً على قائمة انتظار.</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kern="1200" baseline="0"/>
                <a:t>مطلوب للتصاريح الجديدة ذات المدة الكاملة الصادرة في شهر يوليو/ تموز 2022 وما بعده.</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652064"/>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1">
                <a:lnSpc>
                  <a:spcPct val="90000"/>
                </a:lnSpc>
                <a:spcBef>
                  <a:spcPct val="0"/>
                </a:spcBef>
                <a:spcAft>
                  <a:spcPct val="35000"/>
                </a:spcAft>
              </a:pPr>
              <a:r>
                <a:rPr lang="ar" sz="1600" b="0" i="0" u="none" baseline="0"/>
                <a:t>يمكنك العمل على أي وحدة مُصَرَّح بها كبائع.</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4257395"/>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kern="1200" baseline="0">
                  <a:solidFill>
                    <a:schemeClr val="tx1"/>
                  </a:solidFill>
                </a:rPr>
                <a:t>لا يمكنك التجديد في حال انتهاء الصلاحية. يمكنك العودة إلى ترخيص عربة بيع الطعام المتنقلة (MFV) إذا انتهت صلاحيته.</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855448"/>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baseline="0">
                  <a:solidFill>
                    <a:schemeClr val="tx1"/>
                  </a:solidFill>
                </a:rPr>
                <a:t>تاريخ الانتهاء الأولي هو نفسه تاريخ انتهاء ترخيصك الحالي. بعد التجديد، تكون مدة الترخيص سنتين.</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ar" sz="1600" b="0" i="0" u="none" baseline="0">
                  <a:solidFill>
                    <a:schemeClr val="tx1"/>
                  </a:solidFill>
                </a:rPr>
                <a:t>تبلغ رسوم الإصدار الأولي 0 دولار، وتبلغ رسوم التجديد 438 دولاراً.</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a:bodyPr>
          <a:lstStyle/>
          <a:p>
            <a:pPr rtl="1"/>
            <a:r>
              <a:rPr lang="ar" sz="4000" b="1" i="0" u="none" baseline="0"/>
              <a:t>تصريح الترخيص الإشرافي: ما الذي يجعله مختلفاً؟</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3257684795"/>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r" rtl="1"/>
            <a:r>
              <a:rPr lang="ar" sz="3200" b="1" i="0" u="none" baseline="0"/>
              <a:t>متطلبات تصاريح التراخيص الإشرافية: يجب على حامل ترخيص الإشرافي أن يكون عاملاً أثناء التشغيل.</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lnSpcReduction="10000"/>
          </a:bodyPr>
          <a:lstStyle/>
          <a:p>
            <a:pPr algn="r" rtl="1">
              <a:lnSpc>
                <a:spcPct val="95000"/>
              </a:lnSpc>
            </a:pPr>
            <a:r>
              <a:rPr lang="ar" b="0" i="0" u="none" baseline="0"/>
              <a:t>للعمل في Manhattan، لا يمكن استيفاء هذا الشرط إلا من قِبل الحاصل على ترخيص إشرافي لعموم المدينة.</a:t>
            </a:r>
          </a:p>
          <a:p>
            <a:pPr algn="r" rtl="1">
              <a:lnSpc>
                <a:spcPct val="95000"/>
              </a:lnSpc>
            </a:pPr>
            <a:r>
              <a:rPr lang="ar" b="0" i="0" u="none" baseline="0"/>
              <a:t>للعمل في خارج Manhattan، يمكن لأي حامل ترخيص إشرافي استيفاء هذا المتطلب.</a:t>
            </a:r>
          </a:p>
          <a:p>
            <a:pPr marL="0" indent="0" algn="r" rtl="1">
              <a:lnSpc>
                <a:spcPct val="95000"/>
              </a:lnSpc>
              <a:buNone/>
            </a:pPr>
            <a:endParaRPr lang="ar" dirty="0"/>
          </a:p>
          <a:p>
            <a:pPr marL="0" indent="0" algn="r" rtl="1">
              <a:lnSpc>
                <a:spcPct val="95000"/>
              </a:lnSpc>
              <a:buNone/>
            </a:pPr>
            <a:r>
              <a:rPr lang="ar" b="1" i="0" u="none" baseline="0">
                <a:solidFill>
                  <a:srgbClr val="C00000"/>
                </a:solidFill>
              </a:rPr>
              <a:t>سيتم إغلاق وحدة بيع الأطعمة المتنقلة، وسيُحرَّر بحق حامل التصريح مخالفة تستوجب غرامة قدرها 1,000 دولار؛ وذلك بسبب التشغيل دون وجود حامل لترخيص إشرافي.</a:t>
            </a:r>
          </a:p>
          <a:p>
            <a:endParaRPr lang="ar" dirty="0"/>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lstStyle/>
          <a:p>
            <a:pPr rtl="1"/>
            <a:r>
              <a:rPr lang="ar" b="1" i="0" u="none" baseline="0"/>
              <a:t>كيف يمكنك الحصول على ترخيص إشرافي؟</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rmAutofit lnSpcReduction="10000"/>
          </a:bodyPr>
          <a:lstStyle/>
          <a:p>
            <a:pPr marL="457200" indent="-457200" algn="r" rtl="1">
              <a:lnSpc>
                <a:spcPct val="95000"/>
              </a:lnSpc>
              <a:buFont typeface="+mj-lt"/>
              <a:buAutoNum type="arabicPeriod"/>
            </a:pPr>
            <a:r>
              <a:rPr lang="ar" b="0" i="0" u="none" baseline="0">
                <a:latin typeface="Arial"/>
                <a:ea typeface="Arial"/>
                <a:cs typeface="Arial"/>
              </a:rPr>
              <a:t>سترسل إدارة الصحة في مدينة نيويورك إليك نموذج طلب بالبريد عندما يحين دورك في قائمة الانتظار. </a:t>
            </a:r>
            <a:endParaRPr lang="ar" dirty="0"/>
          </a:p>
          <a:p>
            <a:pPr marL="457200" indent="-457200" algn="r" rtl="1">
              <a:lnSpc>
                <a:spcPct val="95000"/>
              </a:lnSpc>
              <a:buFont typeface="+mj-lt"/>
              <a:buAutoNum type="arabicPeriod"/>
            </a:pPr>
            <a:r>
              <a:rPr lang="ar" b="0" i="0" u="none" baseline="0">
                <a:latin typeface="Arial"/>
                <a:ea typeface="Arial"/>
                <a:cs typeface="Arial"/>
              </a:rPr>
              <a:t>يجب أن تكون حاصلاً على ترخيص سارٍ لبيع الأطعمة عبر عربة متنقلة. </a:t>
            </a:r>
            <a:endParaRPr lang="ar" dirty="0"/>
          </a:p>
          <a:p>
            <a:pPr lvl="1" algn="r" rtl="1">
              <a:lnSpc>
                <a:spcPct val="95000"/>
              </a:lnSpc>
            </a:pPr>
            <a:r>
              <a:rPr lang="ar" b="0" i="0" u="none" baseline="0">
                <a:latin typeface="Arial"/>
                <a:ea typeface="Arial"/>
                <a:cs typeface="Arial"/>
              </a:rPr>
              <a:t>إذا كانت صلاحية ترخيص عربة بيع الطعام المتنقلة (MFV) الخاصة بك ستنتهي خلال 3 أشهر، فقم بتجديدها أولاً ثم قدِّم طلبك لتجنب أي رسوم إضافية.</a:t>
            </a:r>
          </a:p>
          <a:p>
            <a:pPr marL="457200" indent="-457200" algn="r" rtl="1">
              <a:lnSpc>
                <a:spcPct val="95000"/>
              </a:lnSpc>
              <a:buFont typeface="+mj-lt"/>
              <a:buAutoNum type="arabicPeriod"/>
            </a:pPr>
            <a:r>
              <a:rPr lang="ar" b="0" i="0" u="none" baseline="0">
                <a:latin typeface="Arial"/>
                <a:ea typeface="Arial"/>
                <a:cs typeface="Arial"/>
              </a:rPr>
              <a:t>يجب عليك تقديم طلب مكتمل، بما في ذلك أي إثباتات مطلوبة، بحلول الموعد النهائي لتقديم الطلبات. </a:t>
            </a:r>
            <a:endParaRPr lang="ar"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730</TotalTime>
  <Words>1389</Words>
  <Application>Microsoft Office PowerPoint</Application>
  <PresentationFormat>Widescreen</PresentationFormat>
  <Paragraphs>110</Paragraphs>
  <Slides>16</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التراخيص الإشرافية</vt:lpstr>
      <vt:lpstr>نظرة عامة</vt:lpstr>
      <vt:lpstr>11,000 تصريح إضافي خلال الفترة من 2026 إلى 2031</vt:lpstr>
      <vt:lpstr>ما المقصود بالترخيص الإشرافي (SL)؟</vt:lpstr>
      <vt:lpstr>هأين يمكنك العمل بصفتك حاصلاً على ترخيص إشرافي؟</vt:lpstr>
      <vt:lpstr>الترخيص الإشرافي: ما الذي يجعله مختلفاً؟</vt:lpstr>
      <vt:lpstr>تصريح الترخيص الإشرافي: ما الذي يجعله مختلفاً؟</vt:lpstr>
      <vt:lpstr>متطلبات تصاريح التراخيص الإشرافية: يجب على حامل ترخيص الإشرافي أن يكون عاملاً أثناء التشغيل.</vt:lpstr>
      <vt:lpstr>كيف يمكنك الحصول على ترخيص إشرافي؟</vt:lpstr>
      <vt:lpstr>تصريح الترخيص الإشرافي كامل المدة</vt:lpstr>
      <vt:lpstr>لديك تصريح وتلقيت عرضاً للحصول على ترخيص إشرافي. هل يمكنك الحصول على كليهما؟</vt:lpstr>
      <vt:lpstr>ماذا لو لم تحصل على ترخيص إشرافي؟ </vt:lpstr>
      <vt:lpstr>ستتطلب جميع التصاريح كاملة المدة الحصول على ترخيص إشرافي بحلول عام 2031.</vt:lpstr>
      <vt:lpstr>احرص على تحديث بيانات الاتصال الخاصة بك </vt:lpstr>
      <vt:lpstr>للمزيد من المعلومات:</vt:lpstr>
      <vt:lpstr>هل لديك أسئلة؟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2026-06-25T18:17:40Z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