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1"/>
  </p:sldMasterIdLst>
  <p:notesMasterIdLst>
    <p:notesMasterId r:id="rId53"/>
  </p:notesMasterIdLst>
  <p:handoutMasterIdLst>
    <p:handoutMasterId r:id="rId54"/>
  </p:handoutMasterIdLst>
  <p:sldIdLst>
    <p:sldId id="257" r:id="rId2"/>
    <p:sldId id="258" r:id="rId3"/>
    <p:sldId id="303" r:id="rId4"/>
    <p:sldId id="290" r:id="rId5"/>
    <p:sldId id="304" r:id="rId6"/>
    <p:sldId id="306" r:id="rId7"/>
    <p:sldId id="268" r:id="rId8"/>
    <p:sldId id="259" r:id="rId9"/>
    <p:sldId id="294" r:id="rId10"/>
    <p:sldId id="293" r:id="rId11"/>
    <p:sldId id="270" r:id="rId12"/>
    <p:sldId id="271" r:id="rId13"/>
    <p:sldId id="295" r:id="rId14"/>
    <p:sldId id="264" r:id="rId15"/>
    <p:sldId id="265" r:id="rId16"/>
    <p:sldId id="267" r:id="rId17"/>
    <p:sldId id="266" r:id="rId18"/>
    <p:sldId id="274" r:id="rId19"/>
    <p:sldId id="334" r:id="rId20"/>
    <p:sldId id="27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35" r:id="rId36"/>
    <p:sldId id="288" r:id="rId37"/>
    <p:sldId id="305" r:id="rId38"/>
    <p:sldId id="298" r:id="rId39"/>
    <p:sldId id="299" r:id="rId40"/>
    <p:sldId id="321" r:id="rId41"/>
    <p:sldId id="322" r:id="rId42"/>
    <p:sldId id="323" r:id="rId43"/>
    <p:sldId id="324" r:id="rId44"/>
    <p:sldId id="325" r:id="rId45"/>
    <p:sldId id="326" r:id="rId46"/>
    <p:sldId id="327" r:id="rId47"/>
    <p:sldId id="328" r:id="rId48"/>
    <p:sldId id="289" r:id="rId49"/>
    <p:sldId id="332" r:id="rId50"/>
    <p:sldId id="261" r:id="rId51"/>
    <p:sldId id="320" r:id="rId52"/>
  </p:sldIdLst>
  <p:sldSz cx="12192000" cy="6858000"/>
  <p:notesSz cx="9236075"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licia Martin" initials="FM" lastIdx="23" clrIdx="0">
    <p:extLst>
      <p:ext uri="{19B8F6BF-5375-455C-9EA6-DF929625EA0E}">
        <p15:presenceInfo xmlns:p15="http://schemas.microsoft.com/office/powerpoint/2012/main" userId="S-1-5-21-2249995447-3962859014-4105452127-5230" providerId="AD"/>
      </p:ext>
    </p:extLst>
  </p:cmAuthor>
  <p:cmAuthor id="2" name="Therese  Pring" initials="TP" lastIdx="17" clrIdx="1">
    <p:extLst>
      <p:ext uri="{19B8F6BF-5375-455C-9EA6-DF929625EA0E}">
        <p15:presenceInfo xmlns:p15="http://schemas.microsoft.com/office/powerpoint/2012/main" userId="S-1-5-21-2249995447-3962859014-4105452127-28868" providerId="AD"/>
      </p:ext>
    </p:extLst>
  </p:cmAuthor>
  <p:cmAuthor id="3" name="Laraque, Fabienne" initials="LF" lastIdx="8" clrIdx="2">
    <p:extLst>
      <p:ext uri="{19B8F6BF-5375-455C-9EA6-DF929625EA0E}">
        <p15:presenceInfo xmlns:p15="http://schemas.microsoft.com/office/powerpoint/2012/main" userId="S-1-5-21-2249995447-3962859014-4105452127-25194" providerId="AD"/>
      </p:ext>
    </p:extLst>
  </p:cmAuthor>
  <p:cmAuthor id="4" name="local user" initials="lu" lastIdx="3" clrIdx="3">
    <p:extLst>
      <p:ext uri="{19B8F6BF-5375-455C-9EA6-DF929625EA0E}">
        <p15:presenceInfo xmlns:p15="http://schemas.microsoft.com/office/powerpoint/2012/main" userId="local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38" autoAdjust="0"/>
    <p:restoredTop sz="92276" autoAdjust="0"/>
  </p:normalViewPr>
  <p:slideViewPr>
    <p:cSldViewPr snapToGrid="0">
      <p:cViewPr varScale="1">
        <p:scale>
          <a:sx n="73" d="100"/>
          <a:sy n="73" d="100"/>
        </p:scale>
        <p:origin x="9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8"/>
          </a:xfrm>
          <a:prstGeom prst="rect">
            <a:avLst/>
          </a:prstGeom>
        </p:spPr>
        <p:txBody>
          <a:bodyPr vert="horz" lIns="92822" tIns="46411" rIns="92822" bIns="46411"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8"/>
          </a:xfrm>
          <a:prstGeom prst="rect">
            <a:avLst/>
          </a:prstGeom>
        </p:spPr>
        <p:txBody>
          <a:bodyPr vert="horz" lIns="92822" tIns="46411" rIns="92822" bIns="46411" rtlCol="0"/>
          <a:lstStyle>
            <a:lvl1pPr algn="r">
              <a:defRPr sz="1200"/>
            </a:lvl1pPr>
          </a:lstStyle>
          <a:p>
            <a:fld id="{BCBAD59C-FAD4-446D-B172-850A1C849FDD}" type="datetimeFigureOut">
              <a:rPr lang="en-US" smtClean="0"/>
              <a:t>6/28/2018</a:t>
            </a:fld>
            <a:endParaRPr lang="en-US"/>
          </a:p>
        </p:txBody>
      </p:sp>
      <p:sp>
        <p:nvSpPr>
          <p:cNvPr id="4" name="Footer Placeholder 3"/>
          <p:cNvSpPr>
            <a:spLocks noGrp="1"/>
          </p:cNvSpPr>
          <p:nvPr>
            <p:ph type="ftr" sz="quarter" idx="2"/>
          </p:nvPr>
        </p:nvSpPr>
        <p:spPr>
          <a:xfrm>
            <a:off x="0" y="6658663"/>
            <a:ext cx="4002299" cy="351737"/>
          </a:xfrm>
          <a:prstGeom prst="rect">
            <a:avLst/>
          </a:prstGeom>
        </p:spPr>
        <p:txBody>
          <a:bodyPr vert="horz" lIns="92822" tIns="46411" rIns="92822" bIns="46411"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3"/>
            <a:ext cx="4002299" cy="351737"/>
          </a:xfrm>
          <a:prstGeom prst="rect">
            <a:avLst/>
          </a:prstGeom>
        </p:spPr>
        <p:txBody>
          <a:bodyPr vert="horz" lIns="92822" tIns="46411" rIns="92822" bIns="46411" rtlCol="0" anchor="b"/>
          <a:lstStyle>
            <a:lvl1pPr algn="r">
              <a:defRPr sz="1200"/>
            </a:lvl1pPr>
          </a:lstStyle>
          <a:p>
            <a:fld id="{185E8C71-9C98-4092-B9BF-FDB2C73ABB2B}" type="slidenum">
              <a:rPr lang="en-US" smtClean="0"/>
              <a:t>‹#›</a:t>
            </a:fld>
            <a:endParaRPr lang="en-US"/>
          </a:p>
        </p:txBody>
      </p:sp>
    </p:spTree>
    <p:extLst>
      <p:ext uri="{BB962C8B-B14F-4D97-AF65-F5344CB8AC3E}">
        <p14:creationId xmlns:p14="http://schemas.microsoft.com/office/powerpoint/2010/main" val="2004352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8"/>
          </a:xfrm>
          <a:prstGeom prst="rect">
            <a:avLst/>
          </a:prstGeom>
        </p:spPr>
        <p:txBody>
          <a:bodyPr vert="horz" lIns="92822" tIns="46411" rIns="92822" bIns="46411" rtlCol="0"/>
          <a:lstStyle>
            <a:lvl1pPr algn="l">
              <a:defRPr sz="1200"/>
            </a:lvl1pPr>
          </a:lstStyle>
          <a:p>
            <a:endParaRPr lang="en-US"/>
          </a:p>
        </p:txBody>
      </p:sp>
      <p:sp>
        <p:nvSpPr>
          <p:cNvPr id="3" name="Date Placeholder 2"/>
          <p:cNvSpPr>
            <a:spLocks noGrp="1"/>
          </p:cNvSpPr>
          <p:nvPr>
            <p:ph type="dt" idx="1"/>
          </p:nvPr>
        </p:nvSpPr>
        <p:spPr>
          <a:xfrm>
            <a:off x="5231639" y="1"/>
            <a:ext cx="4002299" cy="351738"/>
          </a:xfrm>
          <a:prstGeom prst="rect">
            <a:avLst/>
          </a:prstGeom>
        </p:spPr>
        <p:txBody>
          <a:bodyPr vert="horz" lIns="92822" tIns="46411" rIns="92822" bIns="46411" rtlCol="0"/>
          <a:lstStyle>
            <a:lvl1pPr algn="r">
              <a:defRPr sz="1200"/>
            </a:lvl1pPr>
          </a:lstStyle>
          <a:p>
            <a:fld id="{44CADA47-0A2A-44B8-9E4E-0AE8716C2D83}" type="datetimeFigureOut">
              <a:rPr lang="en-US" smtClean="0"/>
              <a:t>6/28/2018</a:t>
            </a:fld>
            <a:endParaRPr lang="en-US"/>
          </a:p>
        </p:txBody>
      </p:sp>
      <p:sp>
        <p:nvSpPr>
          <p:cNvPr id="4" name="Slide Image Placeholder 3"/>
          <p:cNvSpPr>
            <a:spLocks noGrp="1" noRot="1" noChangeAspect="1"/>
          </p:cNvSpPr>
          <p:nvPr>
            <p:ph type="sldImg" idx="2"/>
          </p:nvPr>
        </p:nvSpPr>
        <p:spPr>
          <a:xfrm>
            <a:off x="2516188" y="877888"/>
            <a:ext cx="4203700" cy="2365375"/>
          </a:xfrm>
          <a:prstGeom prst="rect">
            <a:avLst/>
          </a:prstGeom>
          <a:noFill/>
          <a:ln w="12700">
            <a:solidFill>
              <a:prstClr val="black"/>
            </a:solidFill>
          </a:ln>
        </p:spPr>
        <p:txBody>
          <a:bodyPr vert="horz" lIns="92822" tIns="46411" rIns="92822" bIns="46411" rtlCol="0" anchor="ctr"/>
          <a:lstStyle/>
          <a:p>
            <a:endParaRPr lang="en-US"/>
          </a:p>
        </p:txBody>
      </p:sp>
      <p:sp>
        <p:nvSpPr>
          <p:cNvPr id="5" name="Notes Placeholder 4"/>
          <p:cNvSpPr>
            <a:spLocks noGrp="1"/>
          </p:cNvSpPr>
          <p:nvPr>
            <p:ph type="body" sz="quarter" idx="3"/>
          </p:nvPr>
        </p:nvSpPr>
        <p:spPr>
          <a:xfrm>
            <a:off x="923608" y="3373756"/>
            <a:ext cx="7388860" cy="2760345"/>
          </a:xfrm>
          <a:prstGeom prst="rect">
            <a:avLst/>
          </a:prstGeom>
        </p:spPr>
        <p:txBody>
          <a:bodyPr vert="horz" lIns="92822" tIns="46411" rIns="92822" bIns="4641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3"/>
            <a:ext cx="4002299" cy="351737"/>
          </a:xfrm>
          <a:prstGeom prst="rect">
            <a:avLst/>
          </a:prstGeom>
        </p:spPr>
        <p:txBody>
          <a:bodyPr vert="horz" lIns="92822" tIns="46411" rIns="92822" bIns="46411"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3"/>
            <a:ext cx="4002299" cy="351737"/>
          </a:xfrm>
          <a:prstGeom prst="rect">
            <a:avLst/>
          </a:prstGeom>
        </p:spPr>
        <p:txBody>
          <a:bodyPr vert="horz" lIns="92822" tIns="46411" rIns="92822" bIns="46411" rtlCol="0" anchor="b"/>
          <a:lstStyle>
            <a:lvl1pPr algn="r">
              <a:defRPr sz="1200"/>
            </a:lvl1pPr>
          </a:lstStyle>
          <a:p>
            <a:fld id="{E3D2A05D-AD77-4075-B1CD-C4DB253BDA91}" type="slidenum">
              <a:rPr lang="en-US" smtClean="0"/>
              <a:t>‹#›</a:t>
            </a:fld>
            <a:endParaRPr lang="en-US"/>
          </a:p>
        </p:txBody>
      </p:sp>
    </p:spTree>
    <p:extLst>
      <p:ext uri="{BB962C8B-B14F-4D97-AF65-F5344CB8AC3E}">
        <p14:creationId xmlns:p14="http://schemas.microsoft.com/office/powerpoint/2010/main" val="1435111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3D2A05D-AD77-4075-B1CD-C4DB253BDA91}" type="slidenum">
              <a:rPr lang="en-US" smtClean="0"/>
              <a:t>1</a:t>
            </a:fld>
            <a:endParaRPr lang="en-US"/>
          </a:p>
        </p:txBody>
      </p:sp>
    </p:spTree>
    <p:extLst>
      <p:ext uri="{BB962C8B-B14F-4D97-AF65-F5344CB8AC3E}">
        <p14:creationId xmlns:p14="http://schemas.microsoft.com/office/powerpoint/2010/main" val="2671158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With the exception of men who are new to the DHS system- these referrals should be sent to OMD </a:t>
            </a:r>
            <a:endParaRPr lang="en-US" dirty="0"/>
          </a:p>
        </p:txBody>
      </p:sp>
      <p:sp>
        <p:nvSpPr>
          <p:cNvPr id="4" name="Slide Number Placeholder 3"/>
          <p:cNvSpPr>
            <a:spLocks noGrp="1"/>
          </p:cNvSpPr>
          <p:nvPr>
            <p:ph type="sldNum" sz="quarter" idx="10"/>
          </p:nvPr>
        </p:nvSpPr>
        <p:spPr/>
        <p:txBody>
          <a:bodyPr/>
          <a:lstStyle/>
          <a:p>
            <a:fld id="{E3D2A05D-AD77-4075-B1CD-C4DB253BDA91}" type="slidenum">
              <a:rPr lang="en-US" smtClean="0"/>
              <a:t>8</a:t>
            </a:fld>
            <a:endParaRPr lang="en-US"/>
          </a:p>
        </p:txBody>
      </p:sp>
    </p:spTree>
    <p:extLst>
      <p:ext uri="{BB962C8B-B14F-4D97-AF65-F5344CB8AC3E}">
        <p14:creationId xmlns:p14="http://schemas.microsoft.com/office/powerpoint/2010/main" val="263642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41" indent="-174041">
              <a:buFont typeface="Arial" panose="020B0604020202020204" pitchFamily="34" charset="0"/>
              <a:buChar char="•"/>
            </a:pPr>
            <a:r>
              <a:rPr lang="en-US" dirty="0" smtClean="0"/>
              <a:t>Examples</a:t>
            </a:r>
            <a:r>
              <a:rPr lang="en-US" baseline="0" dirty="0" smtClean="0"/>
              <a:t> are: </a:t>
            </a:r>
          </a:p>
          <a:p>
            <a:pPr lvl="0"/>
            <a:r>
              <a:rPr lang="en-US" dirty="0" smtClean="0"/>
              <a:t>Need assistance with wound care up to twice per day by a visiting nurse</a:t>
            </a:r>
          </a:p>
          <a:p>
            <a:pPr lvl="0"/>
            <a:r>
              <a:rPr lang="en-US" dirty="0" smtClean="0"/>
              <a:t>Wound not overly weeping and draining</a:t>
            </a:r>
          </a:p>
          <a:p>
            <a:pPr lvl="0"/>
            <a:r>
              <a:rPr lang="en-US" dirty="0" smtClean="0"/>
              <a:t>Need access to a temporary bed for rest</a:t>
            </a:r>
          </a:p>
          <a:p>
            <a:pPr lvl="0"/>
            <a:r>
              <a:rPr lang="en-US" dirty="0" smtClean="0"/>
              <a:t>Use ambulatory aids (wheelchair, walker, cane), enhanced equipment (a higher bed for easier transfer from wheelchair, refrigeration unit for medications) or a first floor placement</a:t>
            </a:r>
          </a:p>
          <a:p>
            <a:pPr lvl="0"/>
            <a:r>
              <a:rPr lang="en-US" dirty="0" smtClean="0"/>
              <a:t>Up to twice daily visiting nurse medication administration for up to two weeks post discharge (for self-limited illnesses, such as an infection and when the treatment will end at or before two weeks)</a:t>
            </a:r>
          </a:p>
          <a:p>
            <a:pPr lvl="0"/>
            <a:r>
              <a:rPr lang="en-US" dirty="0" smtClean="0"/>
              <a:t>Monthly assistance with medication arrangement in pill boxes via a nurse</a:t>
            </a:r>
          </a:p>
          <a:p>
            <a:pPr lvl="0"/>
            <a:r>
              <a:rPr lang="en-US" dirty="0" smtClean="0"/>
              <a:t>Need medically necessary diet</a:t>
            </a:r>
          </a:p>
          <a:p>
            <a:pPr lvl="0"/>
            <a:r>
              <a:rPr lang="en-US" dirty="0" smtClean="0"/>
              <a:t>Use an oxygen concentrator (a Health Care Provider Medical Verification Statement must be sent with the Referral Form) </a:t>
            </a:r>
          </a:p>
          <a:p>
            <a:pPr marL="174041" indent="-174041">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E3D2A05D-AD77-4075-B1CD-C4DB253BDA91}" type="slidenum">
              <a:rPr lang="en-US" smtClean="0"/>
              <a:t>9</a:t>
            </a:fld>
            <a:endParaRPr lang="en-US"/>
          </a:p>
        </p:txBody>
      </p:sp>
    </p:spTree>
    <p:extLst>
      <p:ext uri="{BB962C8B-B14F-4D97-AF65-F5344CB8AC3E}">
        <p14:creationId xmlns:p14="http://schemas.microsoft.com/office/powerpoint/2010/main" val="867720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41" indent="-174041">
              <a:buFont typeface="Arial" panose="020B0604020202020204" pitchFamily="34" charset="0"/>
              <a:buChar char="•"/>
            </a:pPr>
            <a:r>
              <a:rPr lang="en-US" dirty="0" smtClean="0"/>
              <a:t>Please note that HCF are only expected to help clients</a:t>
            </a:r>
            <a:r>
              <a:rPr lang="en-US" baseline="0" dirty="0" smtClean="0"/>
              <a:t> find housing </a:t>
            </a:r>
            <a:r>
              <a:rPr lang="en-US" dirty="0" smtClean="0"/>
              <a:t>who are new to DHS or did not come to the healthcare facility from a DHS facility </a:t>
            </a:r>
            <a:endParaRPr lang="en-US" dirty="0"/>
          </a:p>
        </p:txBody>
      </p:sp>
      <p:sp>
        <p:nvSpPr>
          <p:cNvPr id="4" name="Slide Number Placeholder 3"/>
          <p:cNvSpPr>
            <a:spLocks noGrp="1"/>
          </p:cNvSpPr>
          <p:nvPr>
            <p:ph type="sldNum" sz="quarter" idx="10"/>
          </p:nvPr>
        </p:nvSpPr>
        <p:spPr/>
        <p:txBody>
          <a:bodyPr/>
          <a:lstStyle/>
          <a:p>
            <a:fld id="{E3D2A05D-AD77-4075-B1CD-C4DB253BDA91}" type="slidenum">
              <a:rPr lang="en-US" smtClean="0"/>
              <a:t>10</a:t>
            </a:fld>
            <a:endParaRPr lang="en-US"/>
          </a:p>
        </p:txBody>
      </p:sp>
    </p:spTree>
    <p:extLst>
      <p:ext uri="{BB962C8B-B14F-4D97-AF65-F5344CB8AC3E}">
        <p14:creationId xmlns:p14="http://schemas.microsoft.com/office/powerpoint/2010/main" val="232033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D2A05D-AD77-4075-B1CD-C4DB253BDA91}" type="slidenum">
              <a:rPr lang="en-US" smtClean="0"/>
              <a:t>14</a:t>
            </a:fld>
            <a:endParaRPr lang="en-US"/>
          </a:p>
        </p:txBody>
      </p:sp>
    </p:spTree>
    <p:extLst>
      <p:ext uri="{BB962C8B-B14F-4D97-AF65-F5344CB8AC3E}">
        <p14:creationId xmlns:p14="http://schemas.microsoft.com/office/powerpoint/2010/main" val="247524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Guidance for Healthcare Facilities Completing the New Institutional Referral</a:t>
            </a:r>
            <a:endParaRPr lang="en-US"/>
          </a:p>
        </p:txBody>
      </p:sp>
      <p:sp>
        <p:nvSpPr>
          <p:cNvPr id="5" name="Slide Number Placeholder 4"/>
          <p:cNvSpPr>
            <a:spLocks noGrp="1"/>
          </p:cNvSpPr>
          <p:nvPr>
            <p:ph type="sldNum" sz="quarter" idx="11"/>
          </p:nvPr>
        </p:nvSpPr>
        <p:spPr/>
        <p:txBody>
          <a:bodyPr/>
          <a:lstStyle/>
          <a:p>
            <a:fld id="{AA1CB855-3A8A-4052-89BB-58357E4F4A60}" type="slidenum">
              <a:rPr lang="en-US" smtClean="0"/>
              <a:t>21</a:t>
            </a:fld>
            <a:endParaRPr lang="en-US"/>
          </a:p>
        </p:txBody>
      </p:sp>
    </p:spTree>
    <p:extLst>
      <p:ext uri="{BB962C8B-B14F-4D97-AF65-F5344CB8AC3E}">
        <p14:creationId xmlns:p14="http://schemas.microsoft.com/office/powerpoint/2010/main" val="2214692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A7650B5-0401-4B64-BF6D-B9ED6CA5E0D0}" type="slidenum">
              <a:rPr lang="en-US" smtClean="0"/>
              <a:t>40</a:t>
            </a:fld>
            <a:endParaRPr lang="en-US" dirty="0"/>
          </a:p>
        </p:txBody>
      </p:sp>
    </p:spTree>
    <p:extLst>
      <p:ext uri="{BB962C8B-B14F-4D97-AF65-F5344CB8AC3E}">
        <p14:creationId xmlns:p14="http://schemas.microsoft.com/office/powerpoint/2010/main" val="1756516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3A3BAA2F-F107-4199-B206-618CC20E5C70}" type="datetime1">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5F020-4320-43EB-BAAA-522CFCF29541}" type="slidenum">
              <a:rPr lang="en-US" smtClean="0"/>
              <a:t>‹#›</a:t>
            </a:fld>
            <a:endParaRPr lang="en-US"/>
          </a:p>
        </p:txBody>
      </p:sp>
    </p:spTree>
    <p:extLst>
      <p:ext uri="{BB962C8B-B14F-4D97-AF65-F5344CB8AC3E}">
        <p14:creationId xmlns:p14="http://schemas.microsoft.com/office/powerpoint/2010/main" val="41486218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5E9E8E40-6A9F-4AD3-A2CF-B44EEE38D639}" type="datetime1">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5F020-4320-43EB-BAAA-522CFCF29541}" type="slidenum">
              <a:rPr lang="en-US" smtClean="0"/>
              <a:t>‹#›</a:t>
            </a:fld>
            <a:endParaRPr lang="en-US"/>
          </a:p>
        </p:txBody>
      </p:sp>
    </p:spTree>
    <p:extLst>
      <p:ext uri="{BB962C8B-B14F-4D97-AF65-F5344CB8AC3E}">
        <p14:creationId xmlns:p14="http://schemas.microsoft.com/office/powerpoint/2010/main" val="11526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F0DC60AC-3324-4E80-AE0E-17B3871672F3}" type="datetime1">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5F020-4320-43EB-BAAA-522CFCF2954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16191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C40E4777-F1AD-4DE5-86A2-2FEFB96A6802}" type="datetime1">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5F020-4320-43EB-BAAA-522CFCF29541}" type="slidenum">
              <a:rPr lang="en-US" smtClean="0"/>
              <a:t>‹#›</a:t>
            </a:fld>
            <a:endParaRPr lang="en-US"/>
          </a:p>
        </p:txBody>
      </p:sp>
    </p:spTree>
    <p:extLst>
      <p:ext uri="{BB962C8B-B14F-4D97-AF65-F5344CB8AC3E}">
        <p14:creationId xmlns:p14="http://schemas.microsoft.com/office/powerpoint/2010/main" val="3794800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73E98D68-84AA-4E27-A69C-C6A18AD54A9D}" type="datetime1">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5F020-4320-43EB-BAAA-522CFCF2954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5285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38D32D6C-2468-47DE-8F57-0014D3093D0F}" type="datetime1">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5F020-4320-43EB-BAAA-522CFCF29541}" type="slidenum">
              <a:rPr lang="en-US" smtClean="0"/>
              <a:t>‹#›</a:t>
            </a:fld>
            <a:endParaRPr lang="en-US"/>
          </a:p>
        </p:txBody>
      </p:sp>
    </p:spTree>
    <p:extLst>
      <p:ext uri="{BB962C8B-B14F-4D97-AF65-F5344CB8AC3E}">
        <p14:creationId xmlns:p14="http://schemas.microsoft.com/office/powerpoint/2010/main" val="29487406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46DCD140-8590-496E-9A2F-EFCBA621A26C}" type="datetime1">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5F020-4320-43EB-BAAA-522CFCF29541}" type="slidenum">
              <a:rPr lang="en-US" smtClean="0"/>
              <a:t>‹#›</a:t>
            </a:fld>
            <a:endParaRPr lang="en-US"/>
          </a:p>
        </p:txBody>
      </p:sp>
    </p:spTree>
    <p:extLst>
      <p:ext uri="{BB962C8B-B14F-4D97-AF65-F5344CB8AC3E}">
        <p14:creationId xmlns:p14="http://schemas.microsoft.com/office/powerpoint/2010/main" val="33083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F0AB3F58-5778-45FA-8A1A-3E1DAAD0821E}" type="datetime1">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5F020-4320-43EB-BAAA-522CFCF29541}" type="slidenum">
              <a:rPr lang="en-US" smtClean="0"/>
              <a:t>‹#›</a:t>
            </a:fld>
            <a:endParaRPr lang="en-US"/>
          </a:p>
        </p:txBody>
      </p:sp>
    </p:spTree>
    <p:extLst>
      <p:ext uri="{BB962C8B-B14F-4D97-AF65-F5344CB8AC3E}">
        <p14:creationId xmlns:p14="http://schemas.microsoft.com/office/powerpoint/2010/main" val="182241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31367E9C-2C0F-4123-8CFC-85DDECDD0B59}" type="datetime1">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5F020-4320-43EB-BAAA-522CFCF29541}" type="slidenum">
              <a:rPr lang="en-US" smtClean="0"/>
              <a:t>‹#›</a:t>
            </a:fld>
            <a:endParaRPr lang="en-US"/>
          </a:p>
        </p:txBody>
      </p:sp>
    </p:spTree>
    <p:extLst>
      <p:ext uri="{BB962C8B-B14F-4D97-AF65-F5344CB8AC3E}">
        <p14:creationId xmlns:p14="http://schemas.microsoft.com/office/powerpoint/2010/main" val="39407511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0C76B7E7-B568-41B6-A249-21E71515609C}" type="datetime1">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5F020-4320-43EB-BAAA-522CFCF29541}" type="slidenum">
              <a:rPr lang="en-US" smtClean="0"/>
              <a:t>‹#›</a:t>
            </a:fld>
            <a:endParaRPr lang="en-US"/>
          </a:p>
        </p:txBody>
      </p:sp>
    </p:spTree>
    <p:extLst>
      <p:ext uri="{BB962C8B-B14F-4D97-AF65-F5344CB8AC3E}">
        <p14:creationId xmlns:p14="http://schemas.microsoft.com/office/powerpoint/2010/main" val="3334822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EFF0993E-A373-46DF-A940-5ECDE0A52562}" type="datetime1">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5F020-4320-43EB-BAAA-522CFCF29541}" type="slidenum">
              <a:rPr lang="en-US" smtClean="0"/>
              <a:t>‹#›</a:t>
            </a:fld>
            <a:endParaRPr lang="en-US"/>
          </a:p>
        </p:txBody>
      </p:sp>
    </p:spTree>
    <p:extLst>
      <p:ext uri="{BB962C8B-B14F-4D97-AF65-F5344CB8AC3E}">
        <p14:creationId xmlns:p14="http://schemas.microsoft.com/office/powerpoint/2010/main" val="29601915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BE409B87-CC88-4586-A1F4-5985D4A13BA6}" type="datetime1">
              <a:rPr lang="en-US" smtClean="0"/>
              <a:t>6/28/2018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D5F020-4320-43EB-BAAA-522CFCF29541}" type="slidenum">
              <a:rPr lang="en-US" smtClean="0"/>
              <a:t>‹#›</a:t>
            </a:fld>
            <a:endParaRPr lang="en-US"/>
          </a:p>
        </p:txBody>
      </p:sp>
    </p:spTree>
    <p:extLst>
      <p:ext uri="{BB962C8B-B14F-4D97-AF65-F5344CB8AC3E}">
        <p14:creationId xmlns:p14="http://schemas.microsoft.com/office/powerpoint/2010/main" val="10913002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205133" y="6041362"/>
            <a:ext cx="911939" cy="365125"/>
          </a:xfrm>
          <a:prstGeom prst="rect">
            <a:avLst/>
          </a:prstGeom>
        </p:spPr>
        <p:txBody>
          <a:bodyPr/>
          <a:lstStyle/>
          <a:p>
            <a:fld id="{1EE1377A-E0B1-40C8-8995-6463CEC3FD97}" type="datetime1">
              <a:rPr lang="en-US" smtClean="0"/>
              <a:t>6/28/2018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D5F020-4320-43EB-BAAA-522CFCF29541}" type="slidenum">
              <a:rPr lang="en-US" smtClean="0"/>
              <a:t>‹#›</a:t>
            </a:fld>
            <a:endParaRPr lang="en-US"/>
          </a:p>
        </p:txBody>
      </p:sp>
    </p:spTree>
    <p:extLst>
      <p:ext uri="{BB962C8B-B14F-4D97-AF65-F5344CB8AC3E}">
        <p14:creationId xmlns:p14="http://schemas.microsoft.com/office/powerpoint/2010/main" val="31414689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81421F78-B056-4612-9FD7-7CFB4AAF02A1}" type="datetime1">
              <a:rPr lang="en-US" smtClean="0"/>
              <a:t>6/28/2018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D5F020-4320-43EB-BAAA-522CFCF29541}" type="slidenum">
              <a:rPr lang="en-US" smtClean="0"/>
              <a:t>‹#›</a:t>
            </a:fld>
            <a:endParaRPr lang="en-US"/>
          </a:p>
        </p:txBody>
      </p:sp>
    </p:spTree>
    <p:extLst>
      <p:ext uri="{BB962C8B-B14F-4D97-AF65-F5344CB8AC3E}">
        <p14:creationId xmlns:p14="http://schemas.microsoft.com/office/powerpoint/2010/main" val="8803978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7AF556E3-A1C3-426E-A7CB-2F753FA139EF}" type="datetime1">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5F020-4320-43EB-BAAA-522CFCF29541}" type="slidenum">
              <a:rPr lang="en-US" smtClean="0"/>
              <a:t>‹#›</a:t>
            </a:fld>
            <a:endParaRPr lang="en-US"/>
          </a:p>
        </p:txBody>
      </p:sp>
    </p:spTree>
    <p:extLst>
      <p:ext uri="{BB962C8B-B14F-4D97-AF65-F5344CB8AC3E}">
        <p14:creationId xmlns:p14="http://schemas.microsoft.com/office/powerpoint/2010/main" val="12923194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5F020-4320-43EB-BAAA-522CFCF29541}" type="slidenum">
              <a:rPr lang="en-US" smtClean="0"/>
              <a:t>‹#›</a:t>
            </a:fld>
            <a:endParaRPr lang="en-US"/>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2006A4BB-B57E-451E-921F-F5BBC17C94D3}" type="datetime1">
              <a:rPr lang="en-US" smtClean="0"/>
              <a:t>6/28/2018</a:t>
            </a:fld>
            <a:endParaRPr lang="en-US"/>
          </a:p>
        </p:txBody>
      </p:sp>
    </p:spTree>
    <p:extLst>
      <p:ext uri="{BB962C8B-B14F-4D97-AF65-F5344CB8AC3E}">
        <p14:creationId xmlns:p14="http://schemas.microsoft.com/office/powerpoint/2010/main" val="190646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98552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77334" y="1930401"/>
            <a:ext cx="8596668" cy="329183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77334" y="5557521"/>
            <a:ext cx="7607355" cy="406399"/>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8D5F020-4320-43EB-BAAA-522CFCF29541}" type="slidenum">
              <a:rPr lang="en-US" smtClean="0"/>
              <a:t>‹#›</a:t>
            </a:fld>
            <a:endParaRPr lang="en-US"/>
          </a:p>
        </p:txBody>
      </p:sp>
      <p:pic>
        <p:nvPicPr>
          <p:cNvPr id="18" name="Picture 1" descr="DHS_LOGO.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97368" y="6223924"/>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42577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1.nyc.gov/assets/dhs/downloads/pdf/client-accom-request-form.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DHS-HCFreferral@dhs.nyc.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HCF-Referral@helpusa.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1.nyc.gov/site/hra/help/cash-assistance.page" TargetMode="External"/><Relationship Id="rId2" Type="http://schemas.openxmlformats.org/officeDocument/2006/relationships/hyperlink" Target="https://www1.nyc.gov/site/hra/help/homebase.pag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1.nyc.gov/site/dhs/shelter/singleadults/single-adults-hospital.page"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fmartin@dhs.nyc.gov" TargetMode="External"/><Relationship Id="rId2" Type="http://schemas.openxmlformats.org/officeDocument/2006/relationships/hyperlink" Target="mailto:pringt@dhs.nyc.gov" TargetMode="External"/><Relationship Id="rId1" Type="http://schemas.openxmlformats.org/officeDocument/2006/relationships/slideLayout" Target="../slideLayouts/slideLayout2.xml"/><Relationship Id="rId4" Type="http://schemas.openxmlformats.org/officeDocument/2006/relationships/hyperlink" Target="mailto:flaraque@dhs.nyc.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1.nyc.gov/site/dhs/shelter/singleadults/single-adults-hospital.pag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1.nyc.gov/site/dhs/shelter/singleadults/single-adults-hospital.pag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663388"/>
            <a:ext cx="7766936" cy="2921283"/>
          </a:xfrm>
        </p:spPr>
        <p:txBody>
          <a:bodyPr>
            <a:normAutofit fontScale="90000"/>
          </a:bodyPr>
          <a:lstStyle/>
          <a:p>
            <a:r>
              <a:rPr lang="en-US" sz="4400" dirty="0" smtClean="0"/>
              <a:t>Institutional Referral Process for Single Adults from Inpatient Departments of Healthcare Facilities to DHS Facilities</a:t>
            </a:r>
            <a:endParaRPr lang="en-US" sz="4400" dirty="0"/>
          </a:p>
        </p:txBody>
      </p:sp>
      <p:sp>
        <p:nvSpPr>
          <p:cNvPr id="3" name="Subtitle 2"/>
          <p:cNvSpPr>
            <a:spLocks noGrp="1"/>
          </p:cNvSpPr>
          <p:nvPr>
            <p:ph type="subTitle" idx="1"/>
          </p:nvPr>
        </p:nvSpPr>
        <p:spPr>
          <a:xfrm>
            <a:off x="1507067" y="4050834"/>
            <a:ext cx="7766936" cy="1776226"/>
          </a:xfrm>
        </p:spPr>
        <p:txBody>
          <a:bodyPr>
            <a:normAutofit/>
          </a:bodyPr>
          <a:lstStyle/>
          <a:p>
            <a:endParaRPr lang="en-US" dirty="0" smtClean="0"/>
          </a:p>
          <a:p>
            <a:r>
              <a:rPr lang="en-US" dirty="0" smtClean="0"/>
              <a:t> Presented by: </a:t>
            </a:r>
            <a:r>
              <a:rPr lang="en-US" dirty="0" err="1" smtClean="0"/>
              <a:t>Fabienne</a:t>
            </a:r>
            <a:r>
              <a:rPr lang="en-US" dirty="0" smtClean="0"/>
              <a:t> </a:t>
            </a:r>
            <a:r>
              <a:rPr lang="en-US" dirty="0" err="1" smtClean="0"/>
              <a:t>Laraque</a:t>
            </a:r>
            <a:r>
              <a:rPr lang="en-US" dirty="0" smtClean="0"/>
              <a:t>, MD, MPH, Medical Director</a:t>
            </a:r>
          </a:p>
          <a:p>
            <a:endParaRPr lang="en-US" dirty="0"/>
          </a:p>
        </p:txBody>
      </p:sp>
    </p:spTree>
    <p:extLst>
      <p:ext uri="{BB962C8B-B14F-4D97-AF65-F5344CB8AC3E}">
        <p14:creationId xmlns:p14="http://schemas.microsoft.com/office/powerpoint/2010/main" val="2221500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31800"/>
            <a:ext cx="9247716" cy="1320800"/>
          </a:xfrm>
        </p:spPr>
        <p:txBody>
          <a:bodyPr/>
          <a:lstStyle/>
          <a:p>
            <a:r>
              <a:rPr lang="en-US" dirty="0" smtClean="0"/>
              <a:t>Discharge Guidelines for Single Adult Shelters</a:t>
            </a:r>
            <a:endParaRPr lang="en-US" dirty="0"/>
          </a:p>
        </p:txBody>
      </p:sp>
      <p:sp>
        <p:nvSpPr>
          <p:cNvPr id="3" name="Content Placeholder 2"/>
          <p:cNvSpPr>
            <a:spLocks noGrp="1"/>
          </p:cNvSpPr>
          <p:nvPr>
            <p:ph idx="1"/>
          </p:nvPr>
        </p:nvSpPr>
        <p:spPr>
          <a:xfrm>
            <a:off x="677334" y="1752600"/>
            <a:ext cx="8981016" cy="3434429"/>
          </a:xfrm>
        </p:spPr>
        <p:txBody>
          <a:bodyPr>
            <a:normAutofit/>
          </a:bodyPr>
          <a:lstStyle/>
          <a:p>
            <a:r>
              <a:rPr lang="en-US" sz="1600" dirty="0" smtClean="0"/>
              <a:t>HCF should start the discharge process early in the hospital stay. For information on asking patients about their housing stability see slide 35</a:t>
            </a:r>
          </a:p>
          <a:p>
            <a:r>
              <a:rPr lang="en-US" sz="1600" dirty="0" smtClean="0"/>
              <a:t>HCF should never discharge a patient without first submitting a Referral Form and receiving a positive determination</a:t>
            </a:r>
          </a:p>
          <a:p>
            <a:r>
              <a:rPr lang="en-US" sz="1600" dirty="0" smtClean="0"/>
              <a:t>For referral of clients new to DHS (or not at DHS &gt;1 year), HCF </a:t>
            </a:r>
            <a:r>
              <a:rPr lang="en-US" sz="1600" dirty="0"/>
              <a:t>are expected to assist </a:t>
            </a:r>
            <a:r>
              <a:rPr lang="en-US" sz="1600" dirty="0" smtClean="0"/>
              <a:t>clients in </a:t>
            </a:r>
            <a:r>
              <a:rPr lang="en-US" sz="1600" dirty="0"/>
              <a:t>staying in current housing or finding alternatives to DHS shelter prior to submitting a referral </a:t>
            </a:r>
            <a:r>
              <a:rPr lang="en-US" sz="1600" dirty="0" smtClean="0"/>
              <a:t>form </a:t>
            </a:r>
          </a:p>
          <a:p>
            <a:r>
              <a:rPr lang="en-US" sz="1600" dirty="0" smtClean="0"/>
              <a:t>All </a:t>
            </a:r>
            <a:r>
              <a:rPr lang="en-US" sz="1600" dirty="0"/>
              <a:t>follow-up information must be included in the referral form or be submitted to the receiving shelter on day of discharge at the </a:t>
            </a:r>
            <a:r>
              <a:rPr lang="en-US" sz="1600" dirty="0" smtClean="0"/>
              <a:t>latest</a:t>
            </a:r>
          </a:p>
          <a:p>
            <a:r>
              <a:rPr lang="en-US" sz="1600" dirty="0"/>
              <a:t>HCF should submit </a:t>
            </a:r>
            <a:r>
              <a:rPr lang="en-US" sz="1600" dirty="0" smtClean="0"/>
              <a:t>clinical support documentation for reasonable accommodations </a:t>
            </a:r>
            <a:r>
              <a:rPr lang="en-US" sz="1600" dirty="0"/>
              <a:t>with the Referral form for all appropriate </a:t>
            </a:r>
            <a:r>
              <a:rPr lang="en-US" sz="1600" dirty="0" smtClean="0"/>
              <a:t>cases</a:t>
            </a:r>
            <a:endParaRPr lang="en-US" dirty="0"/>
          </a:p>
          <a:p>
            <a:endParaRPr lang="en-US" dirty="0" smtClean="0"/>
          </a:p>
          <a:p>
            <a:endParaRPr lang="en-US" dirty="0"/>
          </a:p>
        </p:txBody>
      </p:sp>
      <p:sp>
        <p:nvSpPr>
          <p:cNvPr id="6" name="Slide Number Placeholder 5"/>
          <p:cNvSpPr>
            <a:spLocks noGrp="1"/>
          </p:cNvSpPr>
          <p:nvPr>
            <p:ph type="sldNum" sz="quarter" idx="12"/>
          </p:nvPr>
        </p:nvSpPr>
        <p:spPr/>
        <p:txBody>
          <a:bodyPr/>
          <a:lstStyle/>
          <a:p>
            <a:fld id="{88D5F020-4320-43EB-BAAA-522CFCF29541}" type="slidenum">
              <a:rPr lang="en-US" smtClean="0"/>
              <a:t>10</a:t>
            </a:fld>
            <a:endParaRPr lang="en-US"/>
          </a:p>
        </p:txBody>
      </p:sp>
    </p:spTree>
    <p:extLst>
      <p:ext uri="{BB962C8B-B14F-4D97-AF65-F5344CB8AC3E}">
        <p14:creationId xmlns:p14="http://schemas.microsoft.com/office/powerpoint/2010/main" val="2344566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898466" cy="1092200"/>
          </a:xfrm>
        </p:spPr>
        <p:txBody>
          <a:bodyPr>
            <a:normAutofit/>
          </a:bodyPr>
          <a:lstStyle/>
          <a:p>
            <a:r>
              <a:rPr lang="en-US" dirty="0" smtClean="0"/>
              <a:t>Absolute Exclusion Criteria</a:t>
            </a:r>
            <a:endParaRPr lang="en-US" dirty="0"/>
          </a:p>
        </p:txBody>
      </p:sp>
      <p:sp>
        <p:nvSpPr>
          <p:cNvPr id="3" name="Slide Number Placeholder 2"/>
          <p:cNvSpPr>
            <a:spLocks noGrp="1"/>
          </p:cNvSpPr>
          <p:nvPr>
            <p:ph type="sldNum" sz="quarter" idx="12"/>
          </p:nvPr>
        </p:nvSpPr>
        <p:spPr/>
        <p:txBody>
          <a:bodyPr/>
          <a:lstStyle/>
          <a:p>
            <a:fld id="{88D5F020-4320-43EB-BAAA-522CFCF29541}" type="slidenum">
              <a:rPr lang="en-US" smtClean="0"/>
              <a:t>11</a:t>
            </a:fld>
            <a:endParaRPr lang="en-US"/>
          </a:p>
        </p:txBody>
      </p:sp>
      <p:pic>
        <p:nvPicPr>
          <p:cNvPr id="4" name="Picture 3"/>
          <p:cNvPicPr>
            <a:picLocks noChangeAspect="1"/>
          </p:cNvPicPr>
          <p:nvPr/>
        </p:nvPicPr>
        <p:blipFill>
          <a:blip r:embed="rId2"/>
          <a:stretch>
            <a:fillRect/>
          </a:stretch>
        </p:blipFill>
        <p:spPr>
          <a:xfrm>
            <a:off x="1384663" y="1272512"/>
            <a:ext cx="7761454" cy="4956663"/>
          </a:xfrm>
          <a:prstGeom prst="rect">
            <a:avLst/>
          </a:prstGeom>
        </p:spPr>
      </p:pic>
    </p:spTree>
    <p:extLst>
      <p:ext uri="{BB962C8B-B14F-4D97-AF65-F5344CB8AC3E}">
        <p14:creationId xmlns:p14="http://schemas.microsoft.com/office/powerpoint/2010/main" val="1500269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898466" cy="1092200"/>
          </a:xfrm>
        </p:spPr>
        <p:txBody>
          <a:bodyPr>
            <a:normAutofit/>
          </a:bodyPr>
          <a:lstStyle/>
          <a:p>
            <a:r>
              <a:rPr lang="en-US" dirty="0" smtClean="0"/>
              <a:t>Relative Exclusion Criteria</a:t>
            </a:r>
            <a:endParaRPr lang="en-US" dirty="0"/>
          </a:p>
        </p:txBody>
      </p:sp>
      <p:sp>
        <p:nvSpPr>
          <p:cNvPr id="5" name="TextBox 4"/>
          <p:cNvSpPr txBox="1"/>
          <p:nvPr/>
        </p:nvSpPr>
        <p:spPr>
          <a:xfrm>
            <a:off x="848139" y="4876800"/>
            <a:ext cx="8878957" cy="923330"/>
          </a:xfrm>
          <a:prstGeom prst="rect">
            <a:avLst/>
          </a:prstGeom>
          <a:noFill/>
        </p:spPr>
        <p:txBody>
          <a:bodyPr wrap="square" rtlCol="0">
            <a:spAutoFit/>
          </a:bodyPr>
          <a:lstStyle/>
          <a:p>
            <a:r>
              <a:rPr lang="en-US" dirty="0" smtClean="0"/>
              <a:t>If a patient meets these criteria, the DHS facility or DHS Medical Office will speak with the healthcare facility to confirm that the patient can manage all ADLs including the condition listed in this section, and is stable and independent.</a:t>
            </a:r>
            <a:endParaRPr lang="en-US" dirty="0"/>
          </a:p>
        </p:txBody>
      </p:sp>
      <p:sp>
        <p:nvSpPr>
          <p:cNvPr id="6" name="TextBox 5"/>
          <p:cNvSpPr txBox="1"/>
          <p:nvPr/>
        </p:nvSpPr>
        <p:spPr>
          <a:xfrm>
            <a:off x="420917" y="424934"/>
            <a:ext cx="800219" cy="369332"/>
          </a:xfrm>
          <a:prstGeom prst="rect">
            <a:avLst/>
          </a:prstGeom>
          <a:noFill/>
        </p:spPr>
        <p:txBody>
          <a:bodyPr wrap="none" rtlCol="0">
            <a:spAutoFit/>
          </a:bodyPr>
          <a:lstStyle/>
          <a:p>
            <a:r>
              <a:rPr lang="en-US" dirty="0" smtClean="0">
                <a:solidFill>
                  <a:srgbClr val="FF0000"/>
                </a:solidFill>
              </a:rPr>
              <a:t>*New!</a:t>
            </a:r>
            <a:endParaRPr lang="en-US" dirty="0">
              <a:solidFill>
                <a:srgbClr val="FF0000"/>
              </a:solidFill>
            </a:endParaRPr>
          </a:p>
        </p:txBody>
      </p:sp>
      <p:sp>
        <p:nvSpPr>
          <p:cNvPr id="7" name="Slide Number Placeholder 6"/>
          <p:cNvSpPr>
            <a:spLocks noGrp="1"/>
          </p:cNvSpPr>
          <p:nvPr>
            <p:ph type="sldNum" sz="quarter" idx="12"/>
          </p:nvPr>
        </p:nvSpPr>
        <p:spPr/>
        <p:txBody>
          <a:bodyPr/>
          <a:lstStyle/>
          <a:p>
            <a:fld id="{88D5F020-4320-43EB-BAAA-522CFCF29541}" type="slidenum">
              <a:rPr lang="en-US" smtClean="0"/>
              <a:t>12</a:t>
            </a:fld>
            <a:endParaRPr lang="en-US"/>
          </a:p>
        </p:txBody>
      </p:sp>
      <p:pic>
        <p:nvPicPr>
          <p:cNvPr id="8" name="Picture 7"/>
          <p:cNvPicPr>
            <a:picLocks noChangeAspect="1"/>
          </p:cNvPicPr>
          <p:nvPr/>
        </p:nvPicPr>
        <p:blipFill>
          <a:blip r:embed="rId2"/>
          <a:stretch>
            <a:fillRect/>
          </a:stretch>
        </p:blipFill>
        <p:spPr>
          <a:xfrm>
            <a:off x="286926" y="2185125"/>
            <a:ext cx="9636731" cy="2267466"/>
          </a:xfrm>
          <a:prstGeom prst="rect">
            <a:avLst/>
          </a:prstGeom>
        </p:spPr>
      </p:pic>
    </p:spTree>
    <p:extLst>
      <p:ext uri="{BB962C8B-B14F-4D97-AF65-F5344CB8AC3E}">
        <p14:creationId xmlns:p14="http://schemas.microsoft.com/office/powerpoint/2010/main" val="3462251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Accommodation Form</a:t>
            </a:r>
            <a:endParaRPr lang="en-US" dirty="0"/>
          </a:p>
        </p:txBody>
      </p:sp>
      <p:sp>
        <p:nvSpPr>
          <p:cNvPr id="3" name="Content Placeholder 2"/>
          <p:cNvSpPr>
            <a:spLocks noGrp="1"/>
          </p:cNvSpPr>
          <p:nvPr>
            <p:ph idx="1"/>
          </p:nvPr>
        </p:nvSpPr>
        <p:spPr/>
        <p:txBody>
          <a:bodyPr/>
          <a:lstStyle/>
          <a:p>
            <a:r>
              <a:rPr lang="en-US" u="sng" dirty="0">
                <a:hlinkClick r:id="rId2"/>
              </a:rPr>
              <a:t>https://www1.nyc.gov/assets/dhs/downloads/pdf/client-accom-request-form.pdf</a:t>
            </a:r>
            <a:r>
              <a:rPr lang="en-US" dirty="0"/>
              <a:t> </a:t>
            </a:r>
            <a:endParaRPr lang="en-US" dirty="0" smtClean="0"/>
          </a:p>
          <a:p>
            <a:r>
              <a:rPr lang="en-US" dirty="0" smtClean="0"/>
              <a:t>Asks for the patient information and reasonable accommodation need (can be filled out at the hospital)</a:t>
            </a:r>
          </a:p>
          <a:p>
            <a:r>
              <a:rPr lang="en-US" dirty="0" smtClean="0"/>
              <a:t>Include supporting documentation </a:t>
            </a:r>
          </a:p>
          <a:p>
            <a:r>
              <a:rPr lang="en-US" dirty="0" smtClean="0"/>
              <a:t>The form and supporting documentation should be printed and given to the patient to give to the shelter director upon arrival. </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88D5F020-4320-43EB-BAAA-522CFCF29541}" type="slidenum">
              <a:rPr lang="en-US" smtClean="0"/>
              <a:t>13</a:t>
            </a:fld>
            <a:endParaRPr lang="en-US"/>
          </a:p>
        </p:txBody>
      </p:sp>
    </p:spTree>
    <p:extLst>
      <p:ext uri="{BB962C8B-B14F-4D97-AF65-F5344CB8AC3E}">
        <p14:creationId xmlns:p14="http://schemas.microsoft.com/office/powerpoint/2010/main" val="171706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1200"/>
          </a:xfrm>
        </p:spPr>
        <p:txBody>
          <a:bodyPr/>
          <a:lstStyle/>
          <a:p>
            <a:r>
              <a:rPr lang="en-US" dirty="0" smtClean="0"/>
              <a:t>The Referral Process</a:t>
            </a:r>
            <a:endParaRPr lang="en-US" dirty="0"/>
          </a:p>
        </p:txBody>
      </p:sp>
      <p:sp>
        <p:nvSpPr>
          <p:cNvPr id="3" name="Content Placeholder 2"/>
          <p:cNvSpPr>
            <a:spLocks noGrp="1"/>
          </p:cNvSpPr>
          <p:nvPr>
            <p:ph idx="1"/>
          </p:nvPr>
        </p:nvSpPr>
        <p:spPr>
          <a:xfrm>
            <a:off x="406400" y="1320801"/>
            <a:ext cx="9442450" cy="3981898"/>
          </a:xfrm>
        </p:spPr>
        <p:txBody>
          <a:bodyPr>
            <a:normAutofit lnSpcReduction="10000"/>
          </a:bodyPr>
          <a:lstStyle/>
          <a:p>
            <a:pPr>
              <a:buFont typeface="+mj-lt"/>
              <a:buAutoNum type="arabicPeriod"/>
            </a:pPr>
            <a:r>
              <a:rPr lang="en-US" dirty="0" smtClean="0"/>
              <a:t>After determining that a patient is homeless, the HCF should call the DHS Referral Line at 212-361-5590 to determine if a patient is a current DHS client. The </a:t>
            </a:r>
            <a:r>
              <a:rPr lang="en-US" dirty="0"/>
              <a:t>HCF will receive:</a:t>
            </a:r>
          </a:p>
          <a:p>
            <a:pPr lvl="1"/>
            <a:r>
              <a:rPr lang="en-US" sz="1800" dirty="0"/>
              <a:t>For returning clients, the </a:t>
            </a:r>
            <a:r>
              <a:rPr lang="en-US" sz="1800" dirty="0" smtClean="0"/>
              <a:t>name, phone number, </a:t>
            </a:r>
            <a:r>
              <a:rPr lang="en-US" sz="1800" dirty="0"/>
              <a:t>and email of the shelter director of the patient’s assigned shelter</a:t>
            </a:r>
          </a:p>
          <a:p>
            <a:pPr lvl="1"/>
            <a:r>
              <a:rPr lang="en-US" sz="1800" dirty="0"/>
              <a:t>For new clients, the email of OMD or women’s </a:t>
            </a:r>
            <a:r>
              <a:rPr lang="en-US" sz="1800" dirty="0" smtClean="0"/>
              <a:t>intake*:</a:t>
            </a:r>
            <a:endParaRPr lang="en-US" sz="1800" dirty="0"/>
          </a:p>
          <a:p>
            <a:pPr lvl="2"/>
            <a:r>
              <a:rPr lang="en-US" sz="1800" dirty="0">
                <a:hlinkClick r:id="rId3"/>
              </a:rPr>
              <a:t>DHS-HCFreferral@dhs.nyc.gov</a:t>
            </a:r>
            <a:r>
              <a:rPr lang="en-US" sz="1800" dirty="0"/>
              <a:t> for men,</a:t>
            </a:r>
          </a:p>
          <a:p>
            <a:pPr lvl="2"/>
            <a:r>
              <a:rPr lang="en-US" sz="1800" dirty="0">
                <a:hlinkClick r:id="rId4"/>
              </a:rPr>
              <a:t>HCF-Referral@helpusa.org</a:t>
            </a:r>
            <a:r>
              <a:rPr lang="en-US" sz="1800" dirty="0"/>
              <a:t> for women.</a:t>
            </a:r>
          </a:p>
          <a:p>
            <a:pPr>
              <a:buFont typeface="+mj-lt"/>
              <a:buAutoNum type="arabicPeriod"/>
            </a:pPr>
            <a:r>
              <a:rPr lang="en-US" dirty="0" smtClean="0"/>
              <a:t>The HCF will complete**:</a:t>
            </a:r>
          </a:p>
          <a:p>
            <a:pPr lvl="1"/>
            <a:r>
              <a:rPr lang="en-US" u="sng" dirty="0" smtClean="0"/>
              <a:t>All</a:t>
            </a:r>
            <a:r>
              <a:rPr lang="en-US" dirty="0" smtClean="0"/>
              <a:t> sections for patients who are </a:t>
            </a:r>
            <a:r>
              <a:rPr lang="en-US" b="1" u="sng" dirty="0" smtClean="0"/>
              <a:t>new </a:t>
            </a:r>
            <a:r>
              <a:rPr lang="en-US" dirty="0" smtClean="0"/>
              <a:t>to the DHS single adult shelter system or have been</a:t>
            </a:r>
            <a:r>
              <a:rPr lang="en-US" b="1" u="sng" dirty="0" smtClean="0"/>
              <a:t> out of shelter for 12 months or more</a:t>
            </a:r>
          </a:p>
          <a:p>
            <a:pPr lvl="1"/>
            <a:r>
              <a:rPr lang="en-US" dirty="0" smtClean="0"/>
              <a:t>All sections </a:t>
            </a:r>
            <a:r>
              <a:rPr lang="en-US" b="1" u="sng" dirty="0" smtClean="0"/>
              <a:t>except</a:t>
            </a:r>
            <a:r>
              <a:rPr lang="en-US" dirty="0" smtClean="0"/>
              <a:t> Section 2 for patients returning to shelter/ safe haven</a:t>
            </a:r>
          </a:p>
          <a:p>
            <a:endParaRPr lang="en-US" dirty="0" smtClean="0"/>
          </a:p>
          <a:p>
            <a:pPr marL="0" indent="0">
              <a:buNone/>
            </a:pPr>
            <a:endParaRPr lang="en-US" dirty="0" smtClean="0"/>
          </a:p>
        </p:txBody>
      </p:sp>
      <p:sp>
        <p:nvSpPr>
          <p:cNvPr id="5" name="TextBox 4"/>
          <p:cNvSpPr txBox="1"/>
          <p:nvPr/>
        </p:nvSpPr>
        <p:spPr>
          <a:xfrm>
            <a:off x="2277532" y="5441197"/>
            <a:ext cx="6654800" cy="1200329"/>
          </a:xfrm>
          <a:prstGeom prst="rect">
            <a:avLst/>
          </a:prstGeom>
          <a:solidFill>
            <a:schemeClr val="bg1"/>
          </a:solidFill>
          <a:ln w="34925">
            <a:solidFill>
              <a:schemeClr val="accent1">
                <a:lumMod val="50000"/>
              </a:schemeClr>
            </a:solidFill>
          </a:ln>
        </p:spPr>
        <p:txBody>
          <a:bodyPr wrap="square" rtlCol="0">
            <a:spAutoFit/>
          </a:bodyPr>
          <a:lstStyle/>
          <a:p>
            <a:r>
              <a:rPr lang="en-US" dirty="0" smtClean="0"/>
              <a:t>*</a:t>
            </a:r>
            <a:r>
              <a:rPr lang="en-US" dirty="0"/>
              <a:t>The HCF is responsible for obtaining consent to share clinical information with DHS prior to submitting the referral form </a:t>
            </a:r>
            <a:endParaRPr lang="en-US" dirty="0" smtClean="0"/>
          </a:p>
          <a:p>
            <a:r>
              <a:rPr lang="en-US" dirty="0" smtClean="0"/>
              <a:t>**</a:t>
            </a:r>
            <a:r>
              <a:rPr lang="en-US" dirty="0"/>
              <a:t>T</a:t>
            </a:r>
            <a:r>
              <a:rPr lang="en-US" dirty="0" smtClean="0"/>
              <a:t>he </a:t>
            </a:r>
            <a:r>
              <a:rPr lang="en-US" dirty="0"/>
              <a:t>form </a:t>
            </a:r>
            <a:r>
              <a:rPr lang="en-US" dirty="0" smtClean="0"/>
              <a:t>must be </a:t>
            </a:r>
            <a:r>
              <a:rPr lang="en-US" dirty="0"/>
              <a:t>filled out </a:t>
            </a:r>
            <a:r>
              <a:rPr lang="en-US" dirty="0" smtClean="0"/>
              <a:t>as </a:t>
            </a:r>
            <a:r>
              <a:rPr lang="en-US" dirty="0"/>
              <a:t>a fillable PDF, </a:t>
            </a:r>
            <a:r>
              <a:rPr lang="en-US" dirty="0" smtClean="0"/>
              <a:t>handwritten </a:t>
            </a:r>
            <a:r>
              <a:rPr lang="en-US" dirty="0"/>
              <a:t>forms will not be </a:t>
            </a:r>
            <a:r>
              <a:rPr lang="en-US" dirty="0" smtClean="0"/>
              <a:t>accepted</a:t>
            </a:r>
          </a:p>
        </p:txBody>
      </p:sp>
      <p:sp>
        <p:nvSpPr>
          <p:cNvPr id="6" name="Slide Number Placeholder 5"/>
          <p:cNvSpPr>
            <a:spLocks noGrp="1"/>
          </p:cNvSpPr>
          <p:nvPr>
            <p:ph type="sldNum" sz="quarter" idx="12"/>
          </p:nvPr>
        </p:nvSpPr>
        <p:spPr/>
        <p:txBody>
          <a:bodyPr/>
          <a:lstStyle/>
          <a:p>
            <a:fld id="{88D5F020-4320-43EB-BAAA-522CFCF29541}" type="slidenum">
              <a:rPr lang="en-US" smtClean="0"/>
              <a:t>14</a:t>
            </a:fld>
            <a:endParaRPr lang="en-US"/>
          </a:p>
        </p:txBody>
      </p:sp>
    </p:spTree>
    <p:extLst>
      <p:ext uri="{BB962C8B-B14F-4D97-AF65-F5344CB8AC3E}">
        <p14:creationId xmlns:p14="http://schemas.microsoft.com/office/powerpoint/2010/main" val="4100847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1200"/>
          </a:xfrm>
        </p:spPr>
        <p:txBody>
          <a:bodyPr/>
          <a:lstStyle/>
          <a:p>
            <a:r>
              <a:rPr lang="en-US" dirty="0" smtClean="0"/>
              <a:t>The Referral Process</a:t>
            </a:r>
            <a:endParaRPr lang="en-US" dirty="0"/>
          </a:p>
        </p:txBody>
      </p:sp>
      <p:sp>
        <p:nvSpPr>
          <p:cNvPr id="3" name="Content Placeholder 2"/>
          <p:cNvSpPr>
            <a:spLocks noGrp="1"/>
          </p:cNvSpPr>
          <p:nvPr>
            <p:ph idx="1"/>
          </p:nvPr>
        </p:nvSpPr>
        <p:spPr>
          <a:xfrm>
            <a:off x="406400" y="1473201"/>
            <a:ext cx="8966200" cy="4568161"/>
          </a:xfrm>
        </p:spPr>
        <p:txBody>
          <a:bodyPr>
            <a:normAutofit fontScale="92500" lnSpcReduction="10000"/>
          </a:bodyPr>
          <a:lstStyle/>
          <a:p>
            <a:pPr>
              <a:buAutoNum type="arabicPeriod" startAt="3"/>
            </a:pPr>
            <a:r>
              <a:rPr lang="en-US" sz="1500" dirty="0" smtClean="0"/>
              <a:t>HCF </a:t>
            </a:r>
            <a:r>
              <a:rPr lang="en-US" sz="1500" dirty="0"/>
              <a:t>will email the completed form to the appropriate contact (shelter, safe </a:t>
            </a:r>
            <a:r>
              <a:rPr lang="en-US" sz="1500" dirty="0" smtClean="0"/>
              <a:t>haven</a:t>
            </a:r>
            <a:r>
              <a:rPr lang="en-US" sz="1500" dirty="0"/>
              <a:t>, outreach team, women’s intake, or medical office)</a:t>
            </a:r>
          </a:p>
          <a:p>
            <a:pPr lvl="1"/>
            <a:r>
              <a:rPr lang="en-US" sz="1500" dirty="0"/>
              <a:t>For all potentially eligible </a:t>
            </a:r>
            <a:r>
              <a:rPr lang="en-US" sz="1500" dirty="0" smtClean="0"/>
              <a:t>clients, it is best practice that </a:t>
            </a:r>
            <a:r>
              <a:rPr lang="en-US" sz="1500" dirty="0"/>
              <a:t>an HRA 2010e supportive housing application </a:t>
            </a:r>
            <a:r>
              <a:rPr lang="en-US" sz="1500" dirty="0" smtClean="0"/>
              <a:t>be </a:t>
            </a:r>
            <a:r>
              <a:rPr lang="en-US" sz="1500" dirty="0"/>
              <a:t>completed</a:t>
            </a:r>
          </a:p>
          <a:p>
            <a:pPr lvl="1"/>
            <a:r>
              <a:rPr lang="en-US" sz="1500" dirty="0"/>
              <a:t>HCF </a:t>
            </a:r>
            <a:r>
              <a:rPr lang="en-US" sz="1500" b="1" dirty="0"/>
              <a:t>should not </a:t>
            </a:r>
            <a:r>
              <a:rPr lang="en-US" sz="1500" dirty="0"/>
              <a:t>submit referrals for clients who meet the absolute exclusion </a:t>
            </a:r>
            <a:r>
              <a:rPr lang="en-US" sz="1500" dirty="0" smtClean="0"/>
              <a:t>criteria</a:t>
            </a:r>
          </a:p>
          <a:p>
            <a:pPr marL="457200" lvl="1" indent="0">
              <a:buNone/>
            </a:pPr>
            <a:endParaRPr lang="en-US" sz="1500" dirty="0"/>
          </a:p>
          <a:p>
            <a:pPr>
              <a:buAutoNum type="arabicPeriod" startAt="4"/>
            </a:pPr>
            <a:r>
              <a:rPr lang="en-US" sz="1500" dirty="0" smtClean="0"/>
              <a:t>Upon receipt of the referral, the form will be reviewed to determine if additional information is needed or the client is medically appropriate </a:t>
            </a:r>
          </a:p>
          <a:p>
            <a:pPr>
              <a:buAutoNum type="arabicPeriod" startAt="4"/>
            </a:pPr>
            <a:endParaRPr lang="en-US" sz="1500" dirty="0" smtClean="0"/>
          </a:p>
          <a:p>
            <a:pPr>
              <a:buAutoNum type="arabicPeriod" startAt="5"/>
            </a:pPr>
            <a:r>
              <a:rPr lang="en-US" sz="1500" dirty="0" smtClean="0">
                <a:solidFill>
                  <a:schemeClr val="tx1"/>
                </a:solidFill>
              </a:rPr>
              <a:t>The </a:t>
            </a:r>
            <a:r>
              <a:rPr lang="en-US" sz="1500" dirty="0">
                <a:solidFill>
                  <a:schemeClr val="tx1"/>
                </a:solidFill>
              </a:rPr>
              <a:t>reviewer </a:t>
            </a:r>
            <a:r>
              <a:rPr lang="en-US" sz="1500" dirty="0" smtClean="0">
                <a:solidFill>
                  <a:schemeClr val="tx1"/>
                </a:solidFill>
              </a:rPr>
              <a:t>will </a:t>
            </a:r>
            <a:r>
              <a:rPr lang="en-US" sz="1500" dirty="0">
                <a:solidFill>
                  <a:schemeClr val="tx1"/>
                </a:solidFill>
              </a:rPr>
              <a:t>respond </a:t>
            </a:r>
            <a:r>
              <a:rPr lang="en-US" sz="1500" dirty="0" smtClean="0">
                <a:solidFill>
                  <a:schemeClr val="tx1"/>
                </a:solidFill>
              </a:rPr>
              <a:t>via email with </a:t>
            </a:r>
            <a:r>
              <a:rPr lang="en-US" sz="1500" dirty="0">
                <a:solidFill>
                  <a:schemeClr val="tx1"/>
                </a:solidFill>
              </a:rPr>
              <a:t>a determination </a:t>
            </a:r>
            <a:r>
              <a:rPr lang="en-US" sz="1500" dirty="0" smtClean="0">
                <a:solidFill>
                  <a:schemeClr val="tx1"/>
                </a:solidFill>
              </a:rPr>
              <a:t>regarding medical appropriateness </a:t>
            </a:r>
            <a:r>
              <a:rPr lang="en-US" sz="1500" dirty="0">
                <a:solidFill>
                  <a:schemeClr val="tx1"/>
                </a:solidFill>
              </a:rPr>
              <a:t>within </a:t>
            </a:r>
            <a:r>
              <a:rPr lang="en-US" sz="1500" dirty="0" smtClean="0">
                <a:solidFill>
                  <a:schemeClr val="tx1"/>
                </a:solidFill>
              </a:rPr>
              <a:t>1 business day for stays of less than 30 days, and 2 business days for stays of 30 days or more </a:t>
            </a:r>
          </a:p>
          <a:p>
            <a:pPr lvl="1"/>
            <a:r>
              <a:rPr lang="en-US" sz="1300" dirty="0" smtClean="0"/>
              <a:t>Please note that if the DHS reviewer requests additional information the 1-2 day ‘clock’ pauses until requested information is received from the HCF</a:t>
            </a:r>
          </a:p>
          <a:p>
            <a:pPr lvl="1"/>
            <a:endParaRPr lang="en-US" sz="1500" dirty="0" smtClean="0"/>
          </a:p>
          <a:p>
            <a:pPr>
              <a:buAutoNum type="arabicPeriod" startAt="6"/>
            </a:pPr>
            <a:r>
              <a:rPr lang="en-US" sz="1500" dirty="0" smtClean="0"/>
              <a:t>Upon receipt of a positive determination, the HCF may discharge the patient anytime between 9:00am and 3:00pm, Mon-Fri, after coordinating with the receiving shelter for persons who still have serious medical needs</a:t>
            </a:r>
          </a:p>
        </p:txBody>
      </p:sp>
      <p:sp>
        <p:nvSpPr>
          <p:cNvPr id="5" name="Slide Number Placeholder 4"/>
          <p:cNvSpPr>
            <a:spLocks noGrp="1"/>
          </p:cNvSpPr>
          <p:nvPr>
            <p:ph type="sldNum" sz="quarter" idx="12"/>
          </p:nvPr>
        </p:nvSpPr>
        <p:spPr/>
        <p:txBody>
          <a:bodyPr/>
          <a:lstStyle/>
          <a:p>
            <a:fld id="{88D5F020-4320-43EB-BAAA-522CFCF29541}" type="slidenum">
              <a:rPr lang="en-US" smtClean="0"/>
              <a:t>15</a:t>
            </a:fld>
            <a:endParaRPr lang="en-US"/>
          </a:p>
        </p:txBody>
      </p:sp>
    </p:spTree>
    <p:extLst>
      <p:ext uri="{BB962C8B-B14F-4D97-AF65-F5344CB8AC3E}">
        <p14:creationId xmlns:p14="http://schemas.microsoft.com/office/powerpoint/2010/main" val="2242349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1200"/>
          </a:xfrm>
        </p:spPr>
        <p:txBody>
          <a:bodyPr>
            <a:normAutofit fontScale="90000"/>
          </a:bodyPr>
          <a:lstStyle/>
          <a:p>
            <a:r>
              <a:rPr lang="en-US" dirty="0" smtClean="0"/>
              <a:t>The Referral Process - Discharge Coordination</a:t>
            </a:r>
            <a:endParaRPr lang="en-US" dirty="0"/>
          </a:p>
        </p:txBody>
      </p:sp>
      <p:sp>
        <p:nvSpPr>
          <p:cNvPr id="3" name="Content Placeholder 2"/>
          <p:cNvSpPr>
            <a:spLocks noGrp="1"/>
          </p:cNvSpPr>
          <p:nvPr>
            <p:ph idx="1"/>
          </p:nvPr>
        </p:nvSpPr>
        <p:spPr>
          <a:xfrm>
            <a:off x="406399" y="1473201"/>
            <a:ext cx="9352197" cy="4568161"/>
          </a:xfrm>
        </p:spPr>
        <p:txBody>
          <a:bodyPr>
            <a:normAutofit lnSpcReduction="10000"/>
          </a:bodyPr>
          <a:lstStyle/>
          <a:p>
            <a:r>
              <a:rPr lang="en-US" sz="1600" dirty="0" smtClean="0"/>
              <a:t>The HCF will be asked to:</a:t>
            </a:r>
          </a:p>
          <a:p>
            <a:pPr lvl="1"/>
            <a:r>
              <a:rPr lang="en-US" sz="1500" dirty="0" smtClean="0"/>
              <a:t>Make clear on the referral form if the client has complex medical needs</a:t>
            </a:r>
          </a:p>
          <a:p>
            <a:pPr lvl="1"/>
            <a:r>
              <a:rPr lang="en-US" sz="1500" dirty="0" smtClean="0"/>
              <a:t>Provide clinical support documentation for a </a:t>
            </a:r>
            <a:r>
              <a:rPr lang="en-US" sz="1500" dirty="0"/>
              <a:t>r</a:t>
            </a:r>
            <a:r>
              <a:rPr lang="en-US" sz="1500" dirty="0" smtClean="0"/>
              <a:t>easonable accommodation if necessary</a:t>
            </a:r>
          </a:p>
          <a:p>
            <a:r>
              <a:rPr lang="en-US" sz="1600" dirty="0" smtClean="0"/>
              <a:t>For patients with persistent medical needs and those who require a bed the same day, the HCF will contact the destination DHS facility prior to discharge to discuss the need for a </a:t>
            </a:r>
            <a:r>
              <a:rPr lang="en-US" sz="1600" dirty="0"/>
              <a:t>bed at time of </a:t>
            </a:r>
            <a:r>
              <a:rPr lang="en-US" sz="1600" dirty="0" smtClean="0"/>
              <a:t>discharge </a:t>
            </a:r>
          </a:p>
          <a:p>
            <a:r>
              <a:rPr lang="en-US" sz="1600" dirty="0" smtClean="0"/>
              <a:t>The shelter/safe haven and HCF are jointly responsible for coordinating the discharge of the client</a:t>
            </a:r>
          </a:p>
          <a:p>
            <a:r>
              <a:rPr lang="en-US" sz="1600" dirty="0" smtClean="0"/>
              <a:t>The HCF must:</a:t>
            </a:r>
          </a:p>
          <a:p>
            <a:pPr lvl="1"/>
            <a:r>
              <a:rPr lang="en-US" sz="1500" dirty="0" smtClean="0"/>
              <a:t>Arrange all appropriate follow-up care including transportation (or establish that the client can independently travel to all appointments)</a:t>
            </a:r>
          </a:p>
          <a:p>
            <a:pPr lvl="1"/>
            <a:r>
              <a:rPr lang="en-US" sz="1500" dirty="0" smtClean="0"/>
              <a:t>Provide a minimum of 2 week medication supply to the patient upon discharge unless otherwise directed</a:t>
            </a:r>
          </a:p>
          <a:p>
            <a:pPr lvl="1"/>
            <a:r>
              <a:rPr lang="en-US" sz="1500" dirty="0" smtClean="0"/>
              <a:t>Provide oxygen concentrator if medically appropriate for patients requiring oxygen therapy</a:t>
            </a:r>
          </a:p>
          <a:p>
            <a:pPr lvl="1"/>
            <a:r>
              <a:rPr lang="en-US" sz="1500" dirty="0" smtClean="0"/>
              <a:t>Communicate all follow-up information with the destination shelter staff</a:t>
            </a:r>
          </a:p>
          <a:p>
            <a:endParaRPr lang="en-US" sz="1800" dirty="0" smtClean="0"/>
          </a:p>
        </p:txBody>
      </p:sp>
      <p:sp>
        <p:nvSpPr>
          <p:cNvPr id="5" name="Slide Number Placeholder 4"/>
          <p:cNvSpPr>
            <a:spLocks noGrp="1"/>
          </p:cNvSpPr>
          <p:nvPr>
            <p:ph type="sldNum" sz="quarter" idx="12"/>
          </p:nvPr>
        </p:nvSpPr>
        <p:spPr/>
        <p:txBody>
          <a:bodyPr/>
          <a:lstStyle/>
          <a:p>
            <a:fld id="{88D5F020-4320-43EB-BAAA-522CFCF29541}" type="slidenum">
              <a:rPr lang="en-US" smtClean="0"/>
              <a:t>16</a:t>
            </a:fld>
            <a:endParaRPr lang="en-US"/>
          </a:p>
        </p:txBody>
      </p:sp>
    </p:spTree>
    <p:extLst>
      <p:ext uri="{BB962C8B-B14F-4D97-AF65-F5344CB8AC3E}">
        <p14:creationId xmlns:p14="http://schemas.microsoft.com/office/powerpoint/2010/main" val="2140293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1200"/>
          </a:xfrm>
        </p:spPr>
        <p:txBody>
          <a:bodyPr>
            <a:normAutofit fontScale="90000"/>
          </a:bodyPr>
          <a:lstStyle/>
          <a:p>
            <a:r>
              <a:rPr lang="en-US" dirty="0" smtClean="0"/>
              <a:t>The Referral Process - Inappropriate Referrals</a:t>
            </a:r>
            <a:endParaRPr lang="en-US" dirty="0"/>
          </a:p>
        </p:txBody>
      </p:sp>
      <p:sp>
        <p:nvSpPr>
          <p:cNvPr id="3" name="Content Placeholder 2"/>
          <p:cNvSpPr>
            <a:spLocks noGrp="1"/>
          </p:cNvSpPr>
          <p:nvPr>
            <p:ph idx="1"/>
          </p:nvPr>
        </p:nvSpPr>
        <p:spPr>
          <a:xfrm>
            <a:off x="406400" y="1473201"/>
            <a:ext cx="8966200" cy="4568162"/>
          </a:xfrm>
        </p:spPr>
        <p:txBody>
          <a:bodyPr>
            <a:normAutofit/>
          </a:bodyPr>
          <a:lstStyle/>
          <a:p>
            <a:r>
              <a:rPr lang="en-US" sz="1500" dirty="0" smtClean="0"/>
              <a:t>If a patient arrives and the referral is inappropriate </a:t>
            </a:r>
            <a:r>
              <a:rPr lang="en-US" sz="1500" dirty="0" smtClean="0">
                <a:solidFill>
                  <a:schemeClr val="tx1"/>
                </a:solidFill>
              </a:rPr>
              <a:t>or incomplete </a:t>
            </a:r>
            <a:r>
              <a:rPr lang="en-US" sz="1500" dirty="0" smtClean="0"/>
              <a:t>due to:</a:t>
            </a:r>
          </a:p>
          <a:p>
            <a:pPr lvl="1"/>
            <a:r>
              <a:rPr lang="en-US" sz="1500" dirty="0" smtClean="0"/>
              <a:t>Inappropriateness due to medical reasons,</a:t>
            </a:r>
          </a:p>
          <a:p>
            <a:pPr lvl="1"/>
            <a:r>
              <a:rPr lang="en-US" sz="1500" dirty="0" smtClean="0"/>
              <a:t>No referral form was sent, or</a:t>
            </a:r>
          </a:p>
          <a:p>
            <a:pPr lvl="1"/>
            <a:r>
              <a:rPr lang="en-US" sz="1500" dirty="0" smtClean="0"/>
              <a:t>Lack of discharge planning;</a:t>
            </a:r>
          </a:p>
          <a:p>
            <a:pPr marL="457200" lvl="1" indent="0">
              <a:buNone/>
            </a:pPr>
            <a:r>
              <a:rPr lang="en-US" sz="1500" dirty="0" smtClean="0"/>
              <a:t>The DHS site will submit a notification to their medical provider if they have one, or otherwise      DHS OMD, via their Program Administrators</a:t>
            </a:r>
          </a:p>
          <a:p>
            <a:r>
              <a:rPr lang="en-US" sz="1500" dirty="0" smtClean="0"/>
              <a:t>The medical provider or OMD will follow up or file a complaint with the HCF, relevant HCF association, and the appropriate state agency  </a:t>
            </a:r>
          </a:p>
          <a:p>
            <a:r>
              <a:rPr lang="en-US" sz="1500" dirty="0" smtClean="0"/>
              <a:t>Quarterly reports on inappropriate referrals will be produced</a:t>
            </a:r>
            <a:endParaRPr lang="en-US" sz="1500" dirty="0"/>
          </a:p>
        </p:txBody>
      </p:sp>
      <p:sp>
        <p:nvSpPr>
          <p:cNvPr id="5" name="Slide Number Placeholder 4"/>
          <p:cNvSpPr>
            <a:spLocks noGrp="1"/>
          </p:cNvSpPr>
          <p:nvPr>
            <p:ph type="sldNum" sz="quarter" idx="12"/>
          </p:nvPr>
        </p:nvSpPr>
        <p:spPr/>
        <p:txBody>
          <a:bodyPr/>
          <a:lstStyle/>
          <a:p>
            <a:fld id="{88D5F020-4320-43EB-BAAA-522CFCF29541}" type="slidenum">
              <a:rPr lang="en-US" smtClean="0"/>
              <a:t>17</a:t>
            </a:fld>
            <a:endParaRPr lang="en-US"/>
          </a:p>
        </p:txBody>
      </p:sp>
    </p:spTree>
    <p:extLst>
      <p:ext uri="{BB962C8B-B14F-4D97-AF65-F5344CB8AC3E}">
        <p14:creationId xmlns:p14="http://schemas.microsoft.com/office/powerpoint/2010/main" val="3424662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11166" cy="711200"/>
          </a:xfrm>
        </p:spPr>
        <p:txBody>
          <a:bodyPr>
            <a:normAutofit fontScale="90000"/>
          </a:bodyPr>
          <a:lstStyle/>
          <a:p>
            <a:r>
              <a:rPr lang="en-US" dirty="0" smtClean="0"/>
              <a:t>The Referral Process- Roles and Responsibilities</a:t>
            </a:r>
            <a:endParaRPr lang="en-US" dirty="0"/>
          </a:p>
        </p:txBody>
      </p:sp>
      <p:sp>
        <p:nvSpPr>
          <p:cNvPr id="3" name="Content Placeholder 2"/>
          <p:cNvSpPr>
            <a:spLocks noGrp="1"/>
          </p:cNvSpPr>
          <p:nvPr>
            <p:ph idx="1"/>
          </p:nvPr>
        </p:nvSpPr>
        <p:spPr>
          <a:xfrm>
            <a:off x="677334" y="1320801"/>
            <a:ext cx="9038166" cy="4889499"/>
          </a:xfrm>
        </p:spPr>
        <p:txBody>
          <a:bodyPr>
            <a:normAutofit fontScale="85000" lnSpcReduction="10000"/>
          </a:bodyPr>
          <a:lstStyle/>
          <a:p>
            <a:r>
              <a:rPr lang="en-US" dirty="0"/>
              <a:t>OMD</a:t>
            </a:r>
          </a:p>
          <a:p>
            <a:pPr lvl="1"/>
            <a:r>
              <a:rPr lang="en-US" dirty="0"/>
              <a:t>Oversee and provide </a:t>
            </a:r>
            <a:r>
              <a:rPr lang="en-US" dirty="0" smtClean="0"/>
              <a:t>support and training </a:t>
            </a:r>
            <a:r>
              <a:rPr lang="en-US" dirty="0"/>
              <a:t>for the referral procedure</a:t>
            </a:r>
          </a:p>
          <a:p>
            <a:pPr lvl="1"/>
            <a:r>
              <a:rPr lang="en-US" dirty="0"/>
              <a:t>Review referrals for men new to the DHS single adult shelter </a:t>
            </a:r>
            <a:r>
              <a:rPr lang="en-US" dirty="0" smtClean="0"/>
              <a:t>system</a:t>
            </a:r>
          </a:p>
          <a:p>
            <a:pPr lvl="1"/>
            <a:r>
              <a:rPr lang="en-US" dirty="0" smtClean="0"/>
              <a:t>Collect and analyze referral data</a:t>
            </a:r>
            <a:endParaRPr lang="en-US" dirty="0"/>
          </a:p>
          <a:p>
            <a:r>
              <a:rPr lang="en-US" dirty="0"/>
              <a:t>DHS </a:t>
            </a:r>
            <a:r>
              <a:rPr lang="en-US" dirty="0" smtClean="0"/>
              <a:t>site </a:t>
            </a:r>
            <a:r>
              <a:rPr lang="en-US" dirty="0"/>
              <a:t>staff</a:t>
            </a:r>
          </a:p>
          <a:p>
            <a:pPr lvl="1"/>
            <a:r>
              <a:rPr lang="en-US" dirty="0"/>
              <a:t>Review incoming referrals from women new to the DHS single adult shelter system and all returnees</a:t>
            </a:r>
          </a:p>
          <a:p>
            <a:pPr lvl="1"/>
            <a:r>
              <a:rPr lang="en-US" dirty="0" smtClean="0"/>
              <a:t>Communicate with the </a:t>
            </a:r>
            <a:r>
              <a:rPr lang="en-US" dirty="0"/>
              <a:t>HCF regarding the </a:t>
            </a:r>
            <a:r>
              <a:rPr lang="en-US" dirty="0" smtClean="0"/>
              <a:t>determination and discharge coordination</a:t>
            </a:r>
          </a:p>
          <a:p>
            <a:pPr lvl="1"/>
            <a:r>
              <a:rPr lang="en-US" dirty="0" smtClean="0"/>
              <a:t>Alert Program Administrator and their medical provider and as needed OMD, about inappropriate referrals</a:t>
            </a:r>
          </a:p>
          <a:p>
            <a:pPr lvl="1"/>
            <a:r>
              <a:rPr lang="en-US" dirty="0" smtClean="0"/>
              <a:t>Collect and report data</a:t>
            </a:r>
            <a:endParaRPr lang="en-US" dirty="0"/>
          </a:p>
          <a:p>
            <a:r>
              <a:rPr lang="en-US" dirty="0" smtClean="0"/>
              <a:t>HCF </a:t>
            </a:r>
            <a:r>
              <a:rPr lang="en-US" dirty="0"/>
              <a:t>staff</a:t>
            </a:r>
          </a:p>
          <a:p>
            <a:pPr lvl="1"/>
            <a:r>
              <a:rPr lang="en-US" dirty="0"/>
              <a:t>Assist patient in avoiding homelessness prior to sending referral form</a:t>
            </a:r>
          </a:p>
          <a:p>
            <a:pPr lvl="1"/>
            <a:r>
              <a:rPr lang="en-US" dirty="0"/>
              <a:t>Complete and send referral form </a:t>
            </a:r>
            <a:r>
              <a:rPr lang="en-US" i="1" dirty="0"/>
              <a:t>prior to</a:t>
            </a:r>
            <a:r>
              <a:rPr lang="en-US" dirty="0"/>
              <a:t> patient </a:t>
            </a:r>
            <a:r>
              <a:rPr lang="en-US" dirty="0" smtClean="0"/>
              <a:t>discharge</a:t>
            </a:r>
          </a:p>
          <a:p>
            <a:pPr lvl="1"/>
            <a:r>
              <a:rPr lang="en-US" dirty="0" smtClean="0"/>
              <a:t>Follow this guidance and discharge on Mo-Fri 9am-3pm</a:t>
            </a:r>
            <a:endParaRPr lang="en-US" dirty="0"/>
          </a:p>
          <a:p>
            <a:pPr lvl="1"/>
            <a:r>
              <a:rPr lang="en-US" dirty="0" smtClean="0"/>
              <a:t>Coordinate </a:t>
            </a:r>
            <a:r>
              <a:rPr lang="en-US" dirty="0"/>
              <a:t>all necessary follow-up care for patient, provide 2 weeks of medications and communicate arrangements to shelter </a:t>
            </a:r>
            <a:r>
              <a:rPr lang="en-US" dirty="0" smtClean="0"/>
              <a:t>staff</a:t>
            </a:r>
          </a:p>
          <a:p>
            <a:pPr lvl="1"/>
            <a:endParaRPr lang="en-US" dirty="0"/>
          </a:p>
        </p:txBody>
      </p:sp>
      <p:sp>
        <p:nvSpPr>
          <p:cNvPr id="5" name="Slide Number Placeholder 4"/>
          <p:cNvSpPr>
            <a:spLocks noGrp="1"/>
          </p:cNvSpPr>
          <p:nvPr>
            <p:ph type="sldNum" sz="quarter" idx="12"/>
          </p:nvPr>
        </p:nvSpPr>
        <p:spPr/>
        <p:txBody>
          <a:bodyPr/>
          <a:lstStyle/>
          <a:p>
            <a:fld id="{88D5F020-4320-43EB-BAAA-522CFCF29541}" type="slidenum">
              <a:rPr lang="en-US" smtClean="0"/>
              <a:t>18</a:t>
            </a:fld>
            <a:endParaRPr lang="en-US"/>
          </a:p>
        </p:txBody>
      </p:sp>
    </p:spTree>
    <p:extLst>
      <p:ext uri="{BB962C8B-B14F-4D97-AF65-F5344CB8AC3E}">
        <p14:creationId xmlns:p14="http://schemas.microsoft.com/office/powerpoint/2010/main" val="3736562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528" y="2529840"/>
            <a:ext cx="8596668" cy="985520"/>
          </a:xfrm>
        </p:spPr>
        <p:txBody>
          <a:bodyPr/>
          <a:lstStyle/>
          <a:p>
            <a:pPr algn="ctr"/>
            <a:r>
              <a:rPr lang="en-US" dirty="0" smtClean="0"/>
              <a:t>QUESTIONS???</a:t>
            </a:r>
            <a:endParaRPr lang="en-US" dirty="0"/>
          </a:p>
        </p:txBody>
      </p:sp>
      <p:sp>
        <p:nvSpPr>
          <p:cNvPr id="5" name="Slide Number Placeholder 4"/>
          <p:cNvSpPr>
            <a:spLocks noGrp="1"/>
          </p:cNvSpPr>
          <p:nvPr>
            <p:ph type="sldNum" sz="quarter" idx="12"/>
          </p:nvPr>
        </p:nvSpPr>
        <p:spPr/>
        <p:txBody>
          <a:bodyPr/>
          <a:lstStyle/>
          <a:p>
            <a:fld id="{88D5F020-4320-43EB-BAAA-522CFCF29541}" type="slidenum">
              <a:rPr lang="en-US" smtClean="0"/>
              <a:t>19</a:t>
            </a:fld>
            <a:endParaRPr lang="en-US"/>
          </a:p>
        </p:txBody>
      </p:sp>
    </p:spTree>
    <p:extLst>
      <p:ext uri="{BB962C8B-B14F-4D97-AF65-F5344CB8AC3E}">
        <p14:creationId xmlns:p14="http://schemas.microsoft.com/office/powerpoint/2010/main" val="2933551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4841"/>
            <a:ext cx="8596668" cy="914400"/>
          </a:xfrm>
        </p:spPr>
        <p:txBody>
          <a:bodyPr>
            <a:normAutofit/>
          </a:bodyPr>
          <a:lstStyle/>
          <a:p>
            <a:r>
              <a:rPr lang="en-US" sz="4000" dirty="0" smtClean="0"/>
              <a:t>Overview</a:t>
            </a:r>
            <a:endParaRPr lang="en-US" sz="4000" dirty="0"/>
          </a:p>
        </p:txBody>
      </p:sp>
      <p:sp>
        <p:nvSpPr>
          <p:cNvPr id="3" name="Content Placeholder 2"/>
          <p:cNvSpPr>
            <a:spLocks noGrp="1"/>
          </p:cNvSpPr>
          <p:nvPr>
            <p:ph idx="1"/>
          </p:nvPr>
        </p:nvSpPr>
        <p:spPr>
          <a:xfrm>
            <a:off x="677334" y="1435101"/>
            <a:ext cx="8596668" cy="4606262"/>
          </a:xfrm>
        </p:spPr>
        <p:txBody>
          <a:bodyPr>
            <a:normAutofit lnSpcReduction="10000"/>
          </a:bodyPr>
          <a:lstStyle/>
          <a:p>
            <a:pPr marL="514350" indent="-514350">
              <a:buFont typeface="+mj-lt"/>
              <a:buAutoNum type="arabicPeriod"/>
            </a:pPr>
            <a:endParaRPr lang="en-US" dirty="0" smtClean="0"/>
          </a:p>
          <a:p>
            <a:pPr marL="514350" indent="-514350">
              <a:buFont typeface="+mj-lt"/>
              <a:buAutoNum type="arabicPeriod"/>
            </a:pPr>
            <a:r>
              <a:rPr lang="en-US" dirty="0" smtClean="0">
                <a:solidFill>
                  <a:schemeClr val="tx1"/>
                </a:solidFill>
              </a:rPr>
              <a:t>Goals</a:t>
            </a:r>
          </a:p>
          <a:p>
            <a:pPr marL="514350" indent="-514350">
              <a:buFont typeface="+mj-lt"/>
              <a:buAutoNum type="arabicPeriod"/>
            </a:pPr>
            <a:r>
              <a:rPr lang="en-US" dirty="0">
                <a:solidFill>
                  <a:schemeClr val="tx1"/>
                </a:solidFill>
              </a:rPr>
              <a:t>Overview of </a:t>
            </a:r>
            <a:r>
              <a:rPr lang="en-US" dirty="0" smtClean="0">
                <a:solidFill>
                  <a:schemeClr val="tx1"/>
                </a:solidFill>
              </a:rPr>
              <a:t>Shelter System</a:t>
            </a:r>
            <a:endParaRPr lang="en-US" dirty="0">
              <a:solidFill>
                <a:schemeClr val="tx1"/>
              </a:solidFill>
            </a:endParaRPr>
          </a:p>
          <a:p>
            <a:pPr marL="514350" indent="-514350">
              <a:buFont typeface="+mj-lt"/>
              <a:buAutoNum type="arabicPeriod"/>
            </a:pPr>
            <a:r>
              <a:rPr lang="en-US" dirty="0" smtClean="0">
                <a:solidFill>
                  <a:schemeClr val="tx1"/>
                </a:solidFill>
              </a:rPr>
              <a:t>The Referral Procedure</a:t>
            </a:r>
          </a:p>
          <a:p>
            <a:pPr marL="514350" indent="-514350">
              <a:buFont typeface="+mj-lt"/>
              <a:buAutoNum type="arabicPeriod"/>
            </a:pPr>
            <a:r>
              <a:rPr lang="en-US" dirty="0">
                <a:solidFill>
                  <a:schemeClr val="tx1"/>
                </a:solidFill>
              </a:rPr>
              <a:t>2018 New Form Guidelines</a:t>
            </a:r>
          </a:p>
          <a:p>
            <a:pPr marL="514350" indent="-514350">
              <a:buFont typeface="+mj-lt"/>
              <a:buAutoNum type="arabicPeriod"/>
            </a:pPr>
            <a:r>
              <a:rPr lang="en-US" dirty="0" smtClean="0">
                <a:solidFill>
                  <a:schemeClr val="tx1"/>
                </a:solidFill>
              </a:rPr>
              <a:t>Discharge </a:t>
            </a:r>
            <a:r>
              <a:rPr lang="en-US" dirty="0">
                <a:solidFill>
                  <a:schemeClr val="tx1"/>
                </a:solidFill>
              </a:rPr>
              <a:t>Guidelines to Single Adult </a:t>
            </a:r>
            <a:r>
              <a:rPr lang="en-US" dirty="0" smtClean="0">
                <a:solidFill>
                  <a:schemeClr val="tx1"/>
                </a:solidFill>
              </a:rPr>
              <a:t>Shelters</a:t>
            </a:r>
          </a:p>
          <a:p>
            <a:pPr marL="514350" indent="-514350">
              <a:buFont typeface="+mj-lt"/>
              <a:buAutoNum type="arabicPeriod"/>
            </a:pPr>
            <a:r>
              <a:rPr lang="en-US" dirty="0" smtClean="0">
                <a:solidFill>
                  <a:schemeClr val="tx1"/>
                </a:solidFill>
              </a:rPr>
              <a:t>The Referral Process</a:t>
            </a:r>
          </a:p>
          <a:p>
            <a:pPr marL="514350" indent="-514350">
              <a:buFont typeface="+mj-lt"/>
              <a:buAutoNum type="arabicPeriod"/>
            </a:pPr>
            <a:r>
              <a:rPr lang="en-US" dirty="0" smtClean="0">
                <a:solidFill>
                  <a:schemeClr val="tx1"/>
                </a:solidFill>
              </a:rPr>
              <a:t>The HCF-DHS Referral Form</a:t>
            </a:r>
          </a:p>
          <a:p>
            <a:pPr marL="514350" indent="-514350">
              <a:buFont typeface="+mj-lt"/>
              <a:buAutoNum type="arabicPeriod"/>
            </a:pPr>
            <a:r>
              <a:rPr lang="en-US" dirty="0" smtClean="0"/>
              <a:t>Resources for Healthcare Facilities</a:t>
            </a:r>
          </a:p>
          <a:p>
            <a:pPr marL="514350" indent="-514350">
              <a:buFont typeface="+mj-lt"/>
              <a:buAutoNum type="arabicPeriod"/>
            </a:pPr>
            <a:r>
              <a:rPr lang="en-US" dirty="0" smtClean="0"/>
              <a:t>Identifying and Supporting Homeless Patients</a:t>
            </a:r>
          </a:p>
          <a:p>
            <a:pPr marL="514350" indent="-514350">
              <a:buFont typeface="+mj-lt"/>
              <a:buAutoNum type="arabicPeriod"/>
            </a:pPr>
            <a:r>
              <a:rPr lang="en-US" dirty="0" smtClean="0"/>
              <a:t>Communication Between HCF and DHS Staff</a:t>
            </a:r>
          </a:p>
          <a:p>
            <a:pPr marL="514350" indent="-514350">
              <a:buFont typeface="+mj-lt"/>
              <a:buAutoNum type="arabicPeriod"/>
            </a:pPr>
            <a:r>
              <a:rPr lang="en-US" dirty="0" smtClean="0"/>
              <a:t>Data Collection</a:t>
            </a:r>
          </a:p>
          <a:p>
            <a:pPr marL="457200" lvl="1" indent="0">
              <a:buNone/>
            </a:pPr>
            <a:endParaRPr lang="en-US" dirty="0" smtClean="0"/>
          </a:p>
        </p:txBody>
      </p:sp>
      <p:sp>
        <p:nvSpPr>
          <p:cNvPr id="5" name="Slide Number Placeholder 4"/>
          <p:cNvSpPr>
            <a:spLocks noGrp="1"/>
          </p:cNvSpPr>
          <p:nvPr>
            <p:ph type="sldNum" sz="quarter" idx="12"/>
          </p:nvPr>
        </p:nvSpPr>
        <p:spPr/>
        <p:txBody>
          <a:bodyPr/>
          <a:lstStyle/>
          <a:p>
            <a:fld id="{88D5F020-4320-43EB-BAAA-522CFCF29541}" type="slidenum">
              <a:rPr lang="en-US" smtClean="0"/>
              <a:t>2</a:t>
            </a:fld>
            <a:endParaRPr lang="en-US"/>
          </a:p>
        </p:txBody>
      </p:sp>
    </p:spTree>
    <p:extLst>
      <p:ext uri="{BB962C8B-B14F-4D97-AF65-F5344CB8AC3E}">
        <p14:creationId xmlns:p14="http://schemas.microsoft.com/office/powerpoint/2010/main" val="2886167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46100"/>
            <a:ext cx="8596668" cy="939800"/>
          </a:xfrm>
        </p:spPr>
        <p:txBody>
          <a:bodyPr>
            <a:normAutofit/>
          </a:bodyPr>
          <a:lstStyle/>
          <a:p>
            <a:r>
              <a:rPr lang="en-US" sz="4000" dirty="0" smtClean="0"/>
              <a:t>The Referral Form</a:t>
            </a:r>
            <a:endParaRPr lang="en-US" sz="4000" dirty="0"/>
          </a:p>
        </p:txBody>
      </p:sp>
      <p:sp>
        <p:nvSpPr>
          <p:cNvPr id="3" name="Content Placeholder 2"/>
          <p:cNvSpPr>
            <a:spLocks noGrp="1"/>
          </p:cNvSpPr>
          <p:nvPr>
            <p:ph idx="1"/>
          </p:nvPr>
        </p:nvSpPr>
        <p:spPr>
          <a:xfrm>
            <a:off x="677334" y="1854200"/>
            <a:ext cx="8596668" cy="4187162"/>
          </a:xfrm>
        </p:spPr>
        <p:txBody>
          <a:bodyPr>
            <a:normAutofit/>
          </a:bodyPr>
          <a:lstStyle/>
          <a:p>
            <a:r>
              <a:rPr lang="en-US" sz="1700" dirty="0" smtClean="0"/>
              <a:t>Introduction and directions</a:t>
            </a:r>
          </a:p>
          <a:p>
            <a:r>
              <a:rPr lang="en-US" sz="1700" dirty="0" smtClean="0"/>
              <a:t>Section 1: Patient Demographic and Hospital Information</a:t>
            </a:r>
          </a:p>
          <a:p>
            <a:r>
              <a:rPr lang="en-US" sz="1700" dirty="0" smtClean="0"/>
              <a:t>Section 2: Past and Current Housing History</a:t>
            </a:r>
          </a:p>
          <a:p>
            <a:r>
              <a:rPr lang="en-US" sz="1700" dirty="0" smtClean="0"/>
              <a:t>Section 3: Clinical Information </a:t>
            </a:r>
          </a:p>
          <a:p>
            <a:r>
              <a:rPr lang="en-US" sz="1700" dirty="0" smtClean="0"/>
              <a:t>Section 4: Functional Status: Activities of Daily Living</a:t>
            </a:r>
          </a:p>
          <a:p>
            <a:r>
              <a:rPr lang="en-US" sz="1700" dirty="0" smtClean="0"/>
              <a:t>Section 5: Discharge Plan</a:t>
            </a:r>
          </a:p>
          <a:p>
            <a:r>
              <a:rPr lang="en-US" sz="1700" dirty="0" smtClean="0"/>
              <a:t>Section 6: </a:t>
            </a:r>
            <a:r>
              <a:rPr lang="en-US" sz="1700" dirty="0"/>
              <a:t>Treating </a:t>
            </a:r>
            <a:r>
              <a:rPr lang="en-US" sz="1700" dirty="0" smtClean="0"/>
              <a:t>Team Signature</a:t>
            </a:r>
            <a:endParaRPr lang="en-US" sz="1700" dirty="0"/>
          </a:p>
        </p:txBody>
      </p:sp>
      <p:sp>
        <p:nvSpPr>
          <p:cNvPr id="5" name="Slide Number Placeholder 4"/>
          <p:cNvSpPr>
            <a:spLocks noGrp="1"/>
          </p:cNvSpPr>
          <p:nvPr>
            <p:ph type="sldNum" sz="quarter" idx="12"/>
          </p:nvPr>
        </p:nvSpPr>
        <p:spPr/>
        <p:txBody>
          <a:bodyPr/>
          <a:lstStyle/>
          <a:p>
            <a:fld id="{88D5F020-4320-43EB-BAAA-522CFCF29541}" type="slidenum">
              <a:rPr lang="en-US" smtClean="0"/>
              <a:t>20</a:t>
            </a:fld>
            <a:endParaRPr lang="en-US"/>
          </a:p>
        </p:txBody>
      </p:sp>
      <p:sp>
        <p:nvSpPr>
          <p:cNvPr id="6" name="TextBox 5"/>
          <p:cNvSpPr txBox="1"/>
          <p:nvPr/>
        </p:nvSpPr>
        <p:spPr>
          <a:xfrm>
            <a:off x="2055463" y="4841033"/>
            <a:ext cx="6654800" cy="646331"/>
          </a:xfrm>
          <a:prstGeom prst="rect">
            <a:avLst/>
          </a:prstGeom>
          <a:solidFill>
            <a:schemeClr val="bg1"/>
          </a:solidFill>
          <a:ln w="34925">
            <a:solidFill>
              <a:schemeClr val="accent1">
                <a:lumMod val="50000"/>
              </a:schemeClr>
            </a:solidFill>
          </a:ln>
        </p:spPr>
        <p:txBody>
          <a:bodyPr wrap="square" rtlCol="0">
            <a:spAutoFit/>
          </a:bodyPr>
          <a:lstStyle/>
          <a:p>
            <a:r>
              <a:rPr lang="en-US" dirty="0" smtClean="0"/>
              <a:t>Shaded sections (in yellow) are required to be filled out by the HCF</a:t>
            </a:r>
          </a:p>
        </p:txBody>
      </p:sp>
    </p:spTree>
    <p:extLst>
      <p:ext uri="{BB962C8B-B14F-4D97-AF65-F5344CB8AC3E}">
        <p14:creationId xmlns:p14="http://schemas.microsoft.com/office/powerpoint/2010/main" val="1071536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190842" y="0"/>
            <a:ext cx="6006598" cy="6858000"/>
          </a:xfrm>
          <a:prstGeom prst="rect">
            <a:avLst/>
          </a:prstGeom>
        </p:spPr>
      </p:pic>
      <p:sp>
        <p:nvSpPr>
          <p:cNvPr id="3" name="Slide Number Placeholder 2"/>
          <p:cNvSpPr>
            <a:spLocks noGrp="1"/>
          </p:cNvSpPr>
          <p:nvPr>
            <p:ph type="sldNum" sz="quarter" idx="12"/>
          </p:nvPr>
        </p:nvSpPr>
        <p:spPr/>
        <p:txBody>
          <a:bodyPr/>
          <a:lstStyle/>
          <a:p>
            <a:fld id="{1136D62F-BC59-42E6-A3EA-0DA61D919F77}" type="slidenum">
              <a:rPr lang="en-US" smtClean="0"/>
              <a:t>21</a:t>
            </a:fld>
            <a:endParaRPr lang="en-US"/>
          </a:p>
        </p:txBody>
      </p:sp>
      <p:sp>
        <p:nvSpPr>
          <p:cNvPr id="4" name="Footer Placeholder 3"/>
          <p:cNvSpPr>
            <a:spLocks noGrp="1"/>
          </p:cNvSpPr>
          <p:nvPr>
            <p:ph type="ftr" sz="quarter" idx="11"/>
          </p:nvPr>
        </p:nvSpPr>
        <p:spPr>
          <a:xfrm>
            <a:off x="0" y="6460300"/>
            <a:ext cx="4114800" cy="365125"/>
          </a:xfrm>
        </p:spPr>
        <p:txBody>
          <a:bodyPr/>
          <a:lstStyle/>
          <a:p>
            <a:r>
              <a:rPr lang="en-US" smtClean="0"/>
              <a:t>Guidance for Healthcare Facilities Completing the New Institutional Referral</a:t>
            </a:r>
            <a:endParaRPr lang="en-US"/>
          </a:p>
        </p:txBody>
      </p:sp>
      <p:sp>
        <p:nvSpPr>
          <p:cNvPr id="13" name="Content Placeholder 2"/>
          <p:cNvSpPr>
            <a:spLocks noGrp="1"/>
          </p:cNvSpPr>
          <p:nvPr>
            <p:ph idx="1"/>
          </p:nvPr>
        </p:nvSpPr>
        <p:spPr>
          <a:xfrm>
            <a:off x="335664" y="1200151"/>
            <a:ext cx="4579236" cy="5206336"/>
          </a:xfrm>
        </p:spPr>
        <p:txBody>
          <a:bodyPr>
            <a:normAutofit/>
          </a:bodyPr>
          <a:lstStyle/>
          <a:p>
            <a:pPr marL="0" indent="0">
              <a:buNone/>
            </a:pPr>
            <a:r>
              <a:rPr lang="en-US" dirty="0" smtClean="0"/>
              <a:t>Introduction and directions	</a:t>
            </a:r>
          </a:p>
          <a:p>
            <a:pPr lvl="1"/>
            <a:r>
              <a:rPr lang="en-US" sz="1800" dirty="0" smtClean="0"/>
              <a:t>Includes directions on completing the form, where to send, and timeline</a:t>
            </a:r>
          </a:p>
          <a:p>
            <a:pPr lvl="1"/>
            <a:r>
              <a:rPr lang="en-US" sz="1800" dirty="0" smtClean="0"/>
              <a:t>Has information on medical appropriateness criteria, relative exclusion criteria</a:t>
            </a:r>
          </a:p>
          <a:p>
            <a:pPr lvl="1"/>
            <a:r>
              <a:rPr lang="en-US" sz="1800" dirty="0" smtClean="0"/>
              <a:t>Information for DHS use only in determining appropriateness of referral and other data collection variables</a:t>
            </a:r>
          </a:p>
          <a:p>
            <a:pPr lvl="1"/>
            <a:r>
              <a:rPr lang="en-US" sz="1800" dirty="0" smtClean="0"/>
              <a:t>All required sections will be shaded in YELLOW</a:t>
            </a:r>
          </a:p>
        </p:txBody>
      </p:sp>
      <p:sp>
        <p:nvSpPr>
          <p:cNvPr id="15" name="Title 1"/>
          <p:cNvSpPr>
            <a:spLocks noGrp="1"/>
          </p:cNvSpPr>
          <p:nvPr>
            <p:ph type="title"/>
          </p:nvPr>
        </p:nvSpPr>
        <p:spPr>
          <a:xfrm>
            <a:off x="335664" y="260350"/>
            <a:ext cx="5017386" cy="939800"/>
          </a:xfrm>
        </p:spPr>
        <p:txBody>
          <a:bodyPr>
            <a:normAutofit/>
          </a:bodyPr>
          <a:lstStyle/>
          <a:p>
            <a:r>
              <a:rPr lang="en-US" sz="4000" dirty="0" smtClean="0"/>
              <a:t>The Referral Form</a:t>
            </a:r>
            <a:endParaRPr lang="en-US" sz="4000" dirty="0"/>
          </a:p>
        </p:txBody>
      </p:sp>
    </p:spTree>
    <p:extLst>
      <p:ext uri="{BB962C8B-B14F-4D97-AF65-F5344CB8AC3E}">
        <p14:creationId xmlns:p14="http://schemas.microsoft.com/office/powerpoint/2010/main" val="2469795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28508" y="2383"/>
            <a:ext cx="5763491" cy="6855617"/>
          </a:xfrm>
          <a:prstGeom prst="rect">
            <a:avLst/>
          </a:prstGeom>
        </p:spPr>
      </p:pic>
      <p:sp>
        <p:nvSpPr>
          <p:cNvPr id="2" name="Slide Number Placeholder 1"/>
          <p:cNvSpPr>
            <a:spLocks noGrp="1"/>
          </p:cNvSpPr>
          <p:nvPr>
            <p:ph type="sldNum" sz="quarter" idx="12"/>
          </p:nvPr>
        </p:nvSpPr>
        <p:spPr/>
        <p:txBody>
          <a:bodyPr/>
          <a:lstStyle/>
          <a:p>
            <a:fld id="{1136D62F-BC59-42E6-A3EA-0DA61D919F77}" type="slidenum">
              <a:rPr lang="en-US" smtClean="0"/>
              <a:t>22</a:t>
            </a:fld>
            <a:endParaRPr lang="en-US"/>
          </a:p>
        </p:txBody>
      </p:sp>
      <p:sp>
        <p:nvSpPr>
          <p:cNvPr id="7" name="Footer Placeholder 6"/>
          <p:cNvSpPr>
            <a:spLocks noGrp="1"/>
          </p:cNvSpPr>
          <p:nvPr>
            <p:ph type="ftr" sz="quarter" idx="11"/>
          </p:nvPr>
        </p:nvSpPr>
        <p:spPr>
          <a:xfrm>
            <a:off x="0" y="6492875"/>
            <a:ext cx="4114800" cy="365125"/>
          </a:xfrm>
        </p:spPr>
        <p:txBody>
          <a:bodyPr/>
          <a:lstStyle/>
          <a:p>
            <a:r>
              <a:rPr lang="en-US" dirty="0" smtClean="0"/>
              <a:t>Guidance for Healthcare Facilities Completing the New Institutional Referral</a:t>
            </a:r>
            <a:endParaRPr lang="en-US" dirty="0"/>
          </a:p>
        </p:txBody>
      </p:sp>
      <p:sp>
        <p:nvSpPr>
          <p:cNvPr id="9" name="Content Placeholder 2"/>
          <p:cNvSpPr>
            <a:spLocks noGrp="1"/>
          </p:cNvSpPr>
          <p:nvPr>
            <p:ph idx="1"/>
          </p:nvPr>
        </p:nvSpPr>
        <p:spPr>
          <a:xfrm>
            <a:off x="677334" y="1282037"/>
            <a:ext cx="4212166" cy="5124449"/>
          </a:xfrm>
        </p:spPr>
        <p:txBody>
          <a:bodyPr>
            <a:normAutofit/>
          </a:bodyPr>
          <a:lstStyle/>
          <a:p>
            <a:pPr marL="0" indent="0">
              <a:buNone/>
            </a:pPr>
            <a:r>
              <a:rPr lang="en-US" dirty="0" smtClean="0"/>
              <a:t>Absolute and relative exclusion criteria</a:t>
            </a:r>
          </a:p>
          <a:p>
            <a:pPr lvl="1"/>
            <a:r>
              <a:rPr lang="en-US" sz="1800" dirty="0"/>
              <a:t>Includes </a:t>
            </a:r>
            <a:r>
              <a:rPr lang="en-US" sz="1800" dirty="0" smtClean="0"/>
              <a:t>information </a:t>
            </a:r>
            <a:r>
              <a:rPr lang="en-US" sz="1800" dirty="0"/>
              <a:t>on medical appropriateness </a:t>
            </a:r>
            <a:r>
              <a:rPr lang="en-US" sz="1800" dirty="0" smtClean="0"/>
              <a:t>criteria and </a:t>
            </a:r>
            <a:r>
              <a:rPr lang="en-US" sz="1800" dirty="0"/>
              <a:t>relative exclusion criteria</a:t>
            </a:r>
          </a:p>
          <a:p>
            <a:pPr lvl="1"/>
            <a:r>
              <a:rPr lang="en-US" sz="1800" dirty="0" smtClean="0"/>
              <a:t>If a patient meets any of the conditions listed in the absolute exclusion criteria then a referral should not be sent</a:t>
            </a:r>
          </a:p>
          <a:p>
            <a:pPr lvl="1"/>
            <a:r>
              <a:rPr lang="en-US" sz="1800" dirty="0" smtClean="0"/>
              <a:t>If a patient meets any of the conditions listed in the relative exclusion criteria a referral may be sent but follow-up information may be requested</a:t>
            </a:r>
            <a:endParaRPr lang="en-US" sz="1500" dirty="0"/>
          </a:p>
        </p:txBody>
      </p:sp>
      <p:sp>
        <p:nvSpPr>
          <p:cNvPr id="10" name="Title 1"/>
          <p:cNvSpPr>
            <a:spLocks noGrp="1"/>
          </p:cNvSpPr>
          <p:nvPr>
            <p:ph type="title"/>
          </p:nvPr>
        </p:nvSpPr>
        <p:spPr>
          <a:xfrm>
            <a:off x="505884" y="342237"/>
            <a:ext cx="4694766" cy="939800"/>
          </a:xfrm>
        </p:spPr>
        <p:txBody>
          <a:bodyPr>
            <a:normAutofit/>
          </a:bodyPr>
          <a:lstStyle/>
          <a:p>
            <a:r>
              <a:rPr lang="en-US" sz="4000" dirty="0" smtClean="0"/>
              <a:t>The Referral Form</a:t>
            </a:r>
            <a:endParaRPr lang="en-US" sz="4000" dirty="0"/>
          </a:p>
        </p:txBody>
      </p:sp>
    </p:spTree>
    <p:extLst>
      <p:ext uri="{BB962C8B-B14F-4D97-AF65-F5344CB8AC3E}">
        <p14:creationId xmlns:p14="http://schemas.microsoft.com/office/powerpoint/2010/main" val="4184867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25491" y="19741"/>
            <a:ext cx="5666509" cy="6838259"/>
          </a:xfrm>
          <a:prstGeom prst="rect">
            <a:avLst/>
          </a:prstGeom>
        </p:spPr>
      </p:pic>
      <p:sp>
        <p:nvSpPr>
          <p:cNvPr id="2" name="Slide Number Placeholder 1"/>
          <p:cNvSpPr>
            <a:spLocks noGrp="1"/>
          </p:cNvSpPr>
          <p:nvPr>
            <p:ph type="sldNum" sz="quarter" idx="12"/>
          </p:nvPr>
        </p:nvSpPr>
        <p:spPr/>
        <p:txBody>
          <a:bodyPr/>
          <a:lstStyle/>
          <a:p>
            <a:fld id="{1136D62F-BC59-42E6-A3EA-0DA61D919F77}" type="slidenum">
              <a:rPr lang="en-US" smtClean="0"/>
              <a:t>23</a:t>
            </a:fld>
            <a:endParaRPr lang="en-US"/>
          </a:p>
        </p:txBody>
      </p:sp>
      <p:sp>
        <p:nvSpPr>
          <p:cNvPr id="3" name="Footer Placeholder 2"/>
          <p:cNvSpPr>
            <a:spLocks noGrp="1"/>
          </p:cNvSpPr>
          <p:nvPr>
            <p:ph type="ftr" sz="quarter" idx="11"/>
          </p:nvPr>
        </p:nvSpPr>
        <p:spPr>
          <a:xfrm>
            <a:off x="0" y="6492875"/>
            <a:ext cx="4114800" cy="365125"/>
          </a:xfrm>
        </p:spPr>
        <p:txBody>
          <a:bodyPr/>
          <a:lstStyle/>
          <a:p>
            <a:r>
              <a:rPr lang="en-US" smtClean="0"/>
              <a:t>Guidance for Healthcare Facilities Completing the New Institutional Referral</a:t>
            </a:r>
            <a:endParaRPr lang="en-US"/>
          </a:p>
        </p:txBody>
      </p:sp>
      <p:sp>
        <p:nvSpPr>
          <p:cNvPr id="9" name="Content Placeholder 2"/>
          <p:cNvSpPr>
            <a:spLocks noGrp="1"/>
          </p:cNvSpPr>
          <p:nvPr>
            <p:ph idx="1"/>
          </p:nvPr>
        </p:nvSpPr>
        <p:spPr>
          <a:xfrm>
            <a:off x="677334" y="1282037"/>
            <a:ext cx="4186766" cy="5124449"/>
          </a:xfrm>
          <a:ln>
            <a:noFill/>
          </a:ln>
        </p:spPr>
        <p:txBody>
          <a:bodyPr>
            <a:normAutofit/>
          </a:bodyPr>
          <a:lstStyle/>
          <a:p>
            <a:pPr marL="0" indent="0">
              <a:buNone/>
            </a:pPr>
            <a:r>
              <a:rPr lang="en-US" dirty="0" smtClean="0"/>
              <a:t>DHS determination and HCF contact information </a:t>
            </a:r>
          </a:p>
          <a:p>
            <a:pPr lvl="1"/>
            <a:r>
              <a:rPr lang="en-US" sz="1800" dirty="0" smtClean="0"/>
              <a:t>DHS determination section</a:t>
            </a:r>
          </a:p>
          <a:p>
            <a:pPr lvl="2"/>
            <a:r>
              <a:rPr lang="en-US" sz="1600" dirty="0" smtClean="0"/>
              <a:t>Should only be completed by DHS site staff or OMD staff</a:t>
            </a:r>
          </a:p>
          <a:p>
            <a:pPr lvl="2"/>
            <a:r>
              <a:rPr lang="en-US" sz="1600" dirty="0" smtClean="0"/>
              <a:t>Must be filled out upon receipt of the referral and receipt of the client</a:t>
            </a:r>
          </a:p>
          <a:p>
            <a:pPr lvl="2"/>
            <a:endParaRPr lang="en-US" sz="1600" dirty="0"/>
          </a:p>
          <a:p>
            <a:pPr lvl="1"/>
            <a:r>
              <a:rPr lang="en-US" sz="1800" dirty="0" smtClean="0"/>
              <a:t>HCF section (bottom half of the form) should be filled out by HCF</a:t>
            </a:r>
          </a:p>
          <a:p>
            <a:pPr lvl="1"/>
            <a:r>
              <a:rPr lang="en-US" sz="1800" dirty="0"/>
              <a:t>Required for all referral submissions</a:t>
            </a:r>
          </a:p>
        </p:txBody>
      </p:sp>
      <p:sp>
        <p:nvSpPr>
          <p:cNvPr id="10" name="Title 1"/>
          <p:cNvSpPr>
            <a:spLocks noGrp="1"/>
          </p:cNvSpPr>
          <p:nvPr>
            <p:ph type="title"/>
          </p:nvPr>
        </p:nvSpPr>
        <p:spPr>
          <a:xfrm>
            <a:off x="505884" y="342237"/>
            <a:ext cx="4694766" cy="939800"/>
          </a:xfrm>
        </p:spPr>
        <p:txBody>
          <a:bodyPr>
            <a:normAutofit/>
          </a:bodyPr>
          <a:lstStyle/>
          <a:p>
            <a:r>
              <a:rPr lang="en-US" sz="4000" dirty="0" smtClean="0"/>
              <a:t>The Referral Form</a:t>
            </a:r>
            <a:endParaRPr lang="en-US" sz="4000" dirty="0"/>
          </a:p>
        </p:txBody>
      </p:sp>
      <p:sp>
        <p:nvSpPr>
          <p:cNvPr id="12" name="Rectangle 11"/>
          <p:cNvSpPr/>
          <p:nvPr/>
        </p:nvSpPr>
        <p:spPr>
          <a:xfrm>
            <a:off x="1133856" y="5097131"/>
            <a:ext cx="3730244" cy="901700"/>
          </a:xfrm>
          <a:prstGeom prst="rect">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926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97782" y="-2838"/>
            <a:ext cx="5694218" cy="6860838"/>
          </a:xfrm>
          <a:prstGeom prst="rect">
            <a:avLst/>
          </a:prstGeom>
        </p:spPr>
      </p:pic>
      <p:sp>
        <p:nvSpPr>
          <p:cNvPr id="2" name="Slide Number Placeholder 1"/>
          <p:cNvSpPr>
            <a:spLocks noGrp="1"/>
          </p:cNvSpPr>
          <p:nvPr>
            <p:ph type="sldNum" sz="quarter" idx="12"/>
          </p:nvPr>
        </p:nvSpPr>
        <p:spPr/>
        <p:txBody>
          <a:bodyPr/>
          <a:lstStyle/>
          <a:p>
            <a:fld id="{1136D62F-BC59-42E6-A3EA-0DA61D919F77}" type="slidenum">
              <a:rPr lang="en-US" smtClean="0"/>
              <a:t>24</a:t>
            </a:fld>
            <a:endParaRPr lang="en-US"/>
          </a:p>
        </p:txBody>
      </p:sp>
      <p:sp>
        <p:nvSpPr>
          <p:cNvPr id="3" name="Footer Placeholder 2"/>
          <p:cNvSpPr>
            <a:spLocks noGrp="1"/>
          </p:cNvSpPr>
          <p:nvPr>
            <p:ph type="ftr" sz="quarter" idx="11"/>
          </p:nvPr>
        </p:nvSpPr>
        <p:spPr>
          <a:xfrm>
            <a:off x="745" y="6492875"/>
            <a:ext cx="4114800" cy="365125"/>
          </a:xfrm>
        </p:spPr>
        <p:txBody>
          <a:bodyPr/>
          <a:lstStyle/>
          <a:p>
            <a:r>
              <a:rPr lang="en-US" dirty="0" smtClean="0"/>
              <a:t>Guidance for Healthcare Facilities Completing the New Institutional Referral</a:t>
            </a:r>
            <a:endParaRPr lang="en-US" dirty="0"/>
          </a:p>
        </p:txBody>
      </p:sp>
      <p:sp>
        <p:nvSpPr>
          <p:cNvPr id="20" name="Content Placeholder 2"/>
          <p:cNvSpPr>
            <a:spLocks noGrp="1"/>
          </p:cNvSpPr>
          <p:nvPr>
            <p:ph idx="1"/>
          </p:nvPr>
        </p:nvSpPr>
        <p:spPr>
          <a:xfrm>
            <a:off x="677334" y="1282037"/>
            <a:ext cx="4224866" cy="5124449"/>
          </a:xfrm>
        </p:spPr>
        <p:txBody>
          <a:bodyPr>
            <a:normAutofit/>
          </a:bodyPr>
          <a:lstStyle/>
          <a:p>
            <a:pPr marL="0" indent="0">
              <a:buNone/>
            </a:pPr>
            <a:r>
              <a:rPr lang="en-US" dirty="0" smtClean="0"/>
              <a:t>Section 1: Patient Demographic and Hospital Information</a:t>
            </a:r>
          </a:p>
          <a:p>
            <a:pPr lvl="1"/>
            <a:r>
              <a:rPr lang="en-US" sz="1800" dirty="0" smtClean="0"/>
              <a:t>Basic patient demographic information</a:t>
            </a:r>
          </a:p>
          <a:p>
            <a:pPr lvl="1"/>
            <a:r>
              <a:rPr lang="en-US" sz="1800" dirty="0" smtClean="0"/>
              <a:t>Contact information for the HCF treatment team staff</a:t>
            </a:r>
          </a:p>
          <a:p>
            <a:pPr lvl="1"/>
            <a:r>
              <a:rPr lang="en-US" sz="1800" dirty="0" smtClean="0"/>
              <a:t>Instructions on referring the patient to the correct DHS facility or OMD </a:t>
            </a:r>
          </a:p>
          <a:p>
            <a:pPr lvl="1"/>
            <a:r>
              <a:rPr lang="en-US" sz="1800" dirty="0" smtClean="0"/>
              <a:t>Required for all referral submissions</a:t>
            </a:r>
          </a:p>
        </p:txBody>
      </p:sp>
      <p:sp>
        <p:nvSpPr>
          <p:cNvPr id="21" name="Title 1"/>
          <p:cNvSpPr>
            <a:spLocks noGrp="1"/>
          </p:cNvSpPr>
          <p:nvPr>
            <p:ph type="title"/>
          </p:nvPr>
        </p:nvSpPr>
        <p:spPr>
          <a:xfrm>
            <a:off x="505884" y="342237"/>
            <a:ext cx="4694766" cy="939800"/>
          </a:xfrm>
        </p:spPr>
        <p:txBody>
          <a:bodyPr>
            <a:normAutofit/>
          </a:bodyPr>
          <a:lstStyle/>
          <a:p>
            <a:r>
              <a:rPr lang="en-US" sz="4000" dirty="0" smtClean="0"/>
              <a:t>The Referral Form</a:t>
            </a:r>
            <a:endParaRPr lang="en-US" sz="4000" dirty="0"/>
          </a:p>
        </p:txBody>
      </p:sp>
      <p:sp>
        <p:nvSpPr>
          <p:cNvPr id="22" name="Rectangle 21"/>
          <p:cNvSpPr/>
          <p:nvPr/>
        </p:nvSpPr>
        <p:spPr>
          <a:xfrm>
            <a:off x="994410" y="4224528"/>
            <a:ext cx="3628390" cy="676656"/>
          </a:xfrm>
          <a:prstGeom prst="rect">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524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04654" y="0"/>
            <a:ext cx="5687346" cy="6858000"/>
          </a:xfrm>
          <a:prstGeom prst="rect">
            <a:avLst/>
          </a:prstGeom>
          <a:ln>
            <a:solidFill>
              <a:schemeClr val="tx1"/>
            </a:solidFill>
          </a:ln>
        </p:spPr>
      </p:pic>
      <p:sp>
        <p:nvSpPr>
          <p:cNvPr id="3" name="Footer Placeholder 2"/>
          <p:cNvSpPr>
            <a:spLocks noGrp="1"/>
          </p:cNvSpPr>
          <p:nvPr>
            <p:ph type="ftr" sz="quarter" idx="11"/>
          </p:nvPr>
        </p:nvSpPr>
        <p:spPr>
          <a:xfrm>
            <a:off x="0" y="6492182"/>
            <a:ext cx="4114800" cy="365125"/>
          </a:xfrm>
        </p:spPr>
        <p:txBody>
          <a:bodyPr/>
          <a:lstStyle/>
          <a:p>
            <a:r>
              <a:rPr lang="en-US" dirty="0" smtClean="0"/>
              <a:t>Guidance for Healthcare Facilities Completing the New Institutional Referral</a:t>
            </a:r>
            <a:endParaRPr lang="en-US" dirty="0"/>
          </a:p>
        </p:txBody>
      </p:sp>
      <p:sp>
        <p:nvSpPr>
          <p:cNvPr id="13" name="Content Placeholder 2"/>
          <p:cNvSpPr>
            <a:spLocks noGrp="1"/>
          </p:cNvSpPr>
          <p:nvPr>
            <p:ph idx="1"/>
          </p:nvPr>
        </p:nvSpPr>
        <p:spPr>
          <a:xfrm>
            <a:off x="677334" y="1282037"/>
            <a:ext cx="4072466" cy="5124449"/>
          </a:xfrm>
        </p:spPr>
        <p:txBody>
          <a:bodyPr>
            <a:normAutofit/>
          </a:bodyPr>
          <a:lstStyle/>
          <a:p>
            <a:pPr marL="0" indent="0">
              <a:buNone/>
            </a:pPr>
            <a:r>
              <a:rPr lang="en-US" dirty="0" smtClean="0"/>
              <a:t>The DHS ADL Assessment form</a:t>
            </a:r>
          </a:p>
          <a:p>
            <a:pPr lvl="1"/>
            <a:r>
              <a:rPr lang="en-US" sz="1800" dirty="0" smtClean="0"/>
              <a:t>Patients must score a 12 to be considered appropriate for shelter</a:t>
            </a:r>
          </a:p>
          <a:p>
            <a:pPr lvl="1"/>
            <a:r>
              <a:rPr lang="en-US" sz="1800" dirty="0" smtClean="0"/>
              <a:t>If a patient scores less than a 12 they are not appropriate for shelter and the HCF staff should not continue to fill out the referral form. </a:t>
            </a:r>
          </a:p>
          <a:p>
            <a:pPr lvl="1"/>
            <a:r>
              <a:rPr lang="en-US" sz="1800" dirty="0"/>
              <a:t>Required for all referral submissions</a:t>
            </a:r>
          </a:p>
        </p:txBody>
      </p:sp>
      <p:sp>
        <p:nvSpPr>
          <p:cNvPr id="14" name="Title 1"/>
          <p:cNvSpPr>
            <a:spLocks noGrp="1"/>
          </p:cNvSpPr>
          <p:nvPr>
            <p:ph type="title"/>
          </p:nvPr>
        </p:nvSpPr>
        <p:spPr>
          <a:xfrm>
            <a:off x="505884" y="342237"/>
            <a:ext cx="4694766" cy="939800"/>
          </a:xfrm>
        </p:spPr>
        <p:txBody>
          <a:bodyPr>
            <a:normAutofit/>
          </a:bodyPr>
          <a:lstStyle/>
          <a:p>
            <a:r>
              <a:rPr lang="en-US" sz="4000" dirty="0" smtClean="0"/>
              <a:t>The Referral Form</a:t>
            </a:r>
            <a:endParaRPr lang="en-US" sz="4000" dirty="0"/>
          </a:p>
        </p:txBody>
      </p:sp>
      <p:sp>
        <p:nvSpPr>
          <p:cNvPr id="16" name="Rectangle 15"/>
          <p:cNvSpPr/>
          <p:nvPr/>
        </p:nvSpPr>
        <p:spPr>
          <a:xfrm>
            <a:off x="994410" y="4140200"/>
            <a:ext cx="3755390" cy="698499"/>
          </a:xfrm>
          <a:prstGeom prst="rect">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483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40128" y="0"/>
            <a:ext cx="5751871" cy="6858000"/>
          </a:xfrm>
          <a:prstGeom prst="rect">
            <a:avLst/>
          </a:prstGeom>
        </p:spPr>
      </p:pic>
      <p:sp>
        <p:nvSpPr>
          <p:cNvPr id="2" name="Slide Number Placeholder 1"/>
          <p:cNvSpPr>
            <a:spLocks noGrp="1"/>
          </p:cNvSpPr>
          <p:nvPr>
            <p:ph type="sldNum" sz="quarter" idx="12"/>
          </p:nvPr>
        </p:nvSpPr>
        <p:spPr/>
        <p:txBody>
          <a:bodyPr/>
          <a:lstStyle/>
          <a:p>
            <a:fld id="{1136D62F-BC59-42E6-A3EA-0DA61D919F77}" type="slidenum">
              <a:rPr lang="en-US" smtClean="0"/>
              <a:t>26</a:t>
            </a:fld>
            <a:endParaRPr lang="en-US"/>
          </a:p>
        </p:txBody>
      </p:sp>
      <p:sp>
        <p:nvSpPr>
          <p:cNvPr id="3" name="Footer Placeholder 2"/>
          <p:cNvSpPr>
            <a:spLocks noGrp="1"/>
          </p:cNvSpPr>
          <p:nvPr>
            <p:ph type="ftr" sz="quarter" idx="11"/>
          </p:nvPr>
        </p:nvSpPr>
        <p:spPr>
          <a:xfrm>
            <a:off x="0" y="6484051"/>
            <a:ext cx="4114800" cy="365125"/>
          </a:xfrm>
        </p:spPr>
        <p:txBody>
          <a:bodyPr/>
          <a:lstStyle/>
          <a:p>
            <a:r>
              <a:rPr lang="en-US" dirty="0" smtClean="0"/>
              <a:t>Guidance for Healthcare Facilities Completing the New Institutional Referral</a:t>
            </a:r>
            <a:endParaRPr lang="en-US" dirty="0"/>
          </a:p>
        </p:txBody>
      </p:sp>
      <p:sp>
        <p:nvSpPr>
          <p:cNvPr id="15" name="Content Placeholder 2"/>
          <p:cNvSpPr>
            <a:spLocks noGrp="1"/>
          </p:cNvSpPr>
          <p:nvPr>
            <p:ph idx="1"/>
          </p:nvPr>
        </p:nvSpPr>
        <p:spPr>
          <a:xfrm>
            <a:off x="677334" y="1282037"/>
            <a:ext cx="4034366" cy="5124449"/>
          </a:xfrm>
        </p:spPr>
        <p:txBody>
          <a:bodyPr>
            <a:normAutofit/>
          </a:bodyPr>
          <a:lstStyle/>
          <a:p>
            <a:pPr marL="0" indent="0">
              <a:buNone/>
            </a:pPr>
            <a:r>
              <a:rPr lang="en-US" dirty="0" smtClean="0"/>
              <a:t>Section 2: Past and Current Housing History</a:t>
            </a:r>
          </a:p>
          <a:p>
            <a:pPr lvl="1"/>
            <a:r>
              <a:rPr lang="en-US" sz="1800" dirty="0" smtClean="0"/>
              <a:t>Prior housing history</a:t>
            </a:r>
          </a:p>
          <a:p>
            <a:pPr lvl="2"/>
            <a:r>
              <a:rPr lang="en-US" sz="1600" dirty="0" smtClean="0"/>
              <a:t>Only one radio button should be selected</a:t>
            </a:r>
          </a:p>
          <a:p>
            <a:pPr lvl="1"/>
            <a:r>
              <a:rPr lang="en-US" sz="1800" dirty="0"/>
              <a:t>R</a:t>
            </a:r>
            <a:r>
              <a:rPr lang="en-US" sz="1800" dirty="0" smtClean="0"/>
              <a:t>easons for current homelessness</a:t>
            </a:r>
          </a:p>
          <a:p>
            <a:pPr lvl="2"/>
            <a:r>
              <a:rPr lang="en-US" sz="1600" dirty="0"/>
              <a:t>Only one radio button should be </a:t>
            </a:r>
            <a:r>
              <a:rPr lang="en-US" sz="1600" dirty="0" smtClean="0"/>
              <a:t>selected</a:t>
            </a:r>
            <a:endParaRPr lang="en-US" sz="1800" dirty="0" smtClean="0"/>
          </a:p>
          <a:p>
            <a:pPr lvl="1"/>
            <a:r>
              <a:rPr lang="en-US" sz="1800" dirty="0"/>
              <a:t>E</a:t>
            </a:r>
            <a:r>
              <a:rPr lang="en-US" sz="1800" dirty="0" smtClean="0"/>
              <a:t>fforts to place patient in alternative housing</a:t>
            </a:r>
          </a:p>
          <a:p>
            <a:pPr lvl="2"/>
            <a:r>
              <a:rPr lang="en-US" sz="1600" dirty="0" smtClean="0"/>
              <a:t>Please list all attempts</a:t>
            </a:r>
          </a:p>
          <a:p>
            <a:pPr lvl="1"/>
            <a:r>
              <a:rPr lang="en-US" sz="1800" dirty="0"/>
              <a:t>Required only for NEW clients</a:t>
            </a:r>
          </a:p>
          <a:p>
            <a:pPr lvl="1"/>
            <a:endParaRPr lang="en-US" sz="1500" dirty="0" smtClean="0"/>
          </a:p>
        </p:txBody>
      </p:sp>
      <p:sp>
        <p:nvSpPr>
          <p:cNvPr id="17" name="Title 1"/>
          <p:cNvSpPr>
            <a:spLocks noGrp="1"/>
          </p:cNvSpPr>
          <p:nvPr>
            <p:ph type="title"/>
          </p:nvPr>
        </p:nvSpPr>
        <p:spPr>
          <a:xfrm>
            <a:off x="505884" y="342237"/>
            <a:ext cx="4694766" cy="939800"/>
          </a:xfrm>
        </p:spPr>
        <p:txBody>
          <a:bodyPr>
            <a:normAutofit/>
          </a:bodyPr>
          <a:lstStyle/>
          <a:p>
            <a:r>
              <a:rPr lang="en-US" sz="4000" dirty="0" smtClean="0"/>
              <a:t>The Referral Form</a:t>
            </a:r>
            <a:endParaRPr lang="en-US" sz="4000" dirty="0"/>
          </a:p>
        </p:txBody>
      </p:sp>
      <p:sp>
        <p:nvSpPr>
          <p:cNvPr id="18" name="Rectangle 17"/>
          <p:cNvSpPr/>
          <p:nvPr/>
        </p:nvSpPr>
        <p:spPr>
          <a:xfrm>
            <a:off x="994622" y="5279917"/>
            <a:ext cx="3717290" cy="484171"/>
          </a:xfrm>
          <a:prstGeom prst="rect">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5918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33876" y="0"/>
            <a:ext cx="5958124" cy="6858000"/>
          </a:xfrm>
          <a:prstGeom prst="rect">
            <a:avLst/>
          </a:prstGeom>
        </p:spPr>
      </p:pic>
      <p:sp>
        <p:nvSpPr>
          <p:cNvPr id="2" name="Slide Number Placeholder 1"/>
          <p:cNvSpPr>
            <a:spLocks noGrp="1"/>
          </p:cNvSpPr>
          <p:nvPr>
            <p:ph type="sldNum" sz="quarter" idx="12"/>
          </p:nvPr>
        </p:nvSpPr>
        <p:spPr/>
        <p:txBody>
          <a:bodyPr/>
          <a:lstStyle/>
          <a:p>
            <a:fld id="{1136D62F-BC59-42E6-A3EA-0DA61D919F77}" type="slidenum">
              <a:rPr lang="en-US" smtClean="0"/>
              <a:t>27</a:t>
            </a:fld>
            <a:endParaRPr lang="en-US"/>
          </a:p>
        </p:txBody>
      </p:sp>
      <p:sp>
        <p:nvSpPr>
          <p:cNvPr id="3" name="Footer Placeholder 2"/>
          <p:cNvSpPr>
            <a:spLocks noGrp="1"/>
          </p:cNvSpPr>
          <p:nvPr>
            <p:ph type="ftr" sz="quarter" idx="11"/>
          </p:nvPr>
        </p:nvSpPr>
        <p:spPr>
          <a:xfrm>
            <a:off x="0" y="6492875"/>
            <a:ext cx="4114800" cy="365125"/>
          </a:xfrm>
        </p:spPr>
        <p:txBody>
          <a:bodyPr/>
          <a:lstStyle/>
          <a:p>
            <a:r>
              <a:rPr lang="en-US" dirty="0" smtClean="0"/>
              <a:t>Guidance for Healthcare Facilities Completing the New Institutional Referral</a:t>
            </a:r>
            <a:endParaRPr lang="en-US" dirty="0"/>
          </a:p>
        </p:txBody>
      </p:sp>
      <p:sp>
        <p:nvSpPr>
          <p:cNvPr id="11" name="Content Placeholder 2"/>
          <p:cNvSpPr>
            <a:spLocks noGrp="1"/>
          </p:cNvSpPr>
          <p:nvPr>
            <p:ph idx="1"/>
          </p:nvPr>
        </p:nvSpPr>
        <p:spPr>
          <a:xfrm>
            <a:off x="677334" y="1282037"/>
            <a:ext cx="4034366" cy="5124449"/>
          </a:xfrm>
        </p:spPr>
        <p:txBody>
          <a:bodyPr>
            <a:normAutofit/>
          </a:bodyPr>
          <a:lstStyle/>
          <a:p>
            <a:pPr marL="0" indent="0">
              <a:buNone/>
            </a:pPr>
            <a:r>
              <a:rPr lang="en-US" dirty="0" smtClean="0"/>
              <a:t>Section 2: Past and Current Housing History</a:t>
            </a:r>
          </a:p>
          <a:p>
            <a:pPr lvl="1"/>
            <a:r>
              <a:rPr lang="en-US" sz="1800" dirty="0" smtClean="0"/>
              <a:t>Prior housing history</a:t>
            </a:r>
          </a:p>
          <a:p>
            <a:pPr lvl="2"/>
            <a:r>
              <a:rPr lang="en-US" sz="1600" dirty="0" smtClean="0"/>
              <a:t>Only one radio button should be selected</a:t>
            </a:r>
          </a:p>
          <a:p>
            <a:pPr lvl="1"/>
            <a:r>
              <a:rPr lang="en-US" sz="1800" dirty="0"/>
              <a:t>R</a:t>
            </a:r>
            <a:r>
              <a:rPr lang="en-US" sz="1800" dirty="0" smtClean="0"/>
              <a:t>easons for current homelessness</a:t>
            </a:r>
          </a:p>
          <a:p>
            <a:pPr lvl="2"/>
            <a:r>
              <a:rPr lang="en-US" sz="1600" dirty="0"/>
              <a:t>Only one radio button should be </a:t>
            </a:r>
            <a:r>
              <a:rPr lang="en-US" sz="1600" dirty="0" smtClean="0"/>
              <a:t>selected</a:t>
            </a:r>
            <a:endParaRPr lang="en-US" sz="1800" dirty="0" smtClean="0"/>
          </a:p>
          <a:p>
            <a:pPr lvl="1"/>
            <a:r>
              <a:rPr lang="en-US" sz="1800" dirty="0"/>
              <a:t>E</a:t>
            </a:r>
            <a:r>
              <a:rPr lang="en-US" sz="1800" dirty="0" smtClean="0"/>
              <a:t>fforts to place patient in alternative housing</a:t>
            </a:r>
          </a:p>
          <a:p>
            <a:pPr lvl="2"/>
            <a:r>
              <a:rPr lang="en-US" sz="1600" dirty="0"/>
              <a:t>Please list all attempts</a:t>
            </a:r>
          </a:p>
          <a:p>
            <a:pPr lvl="1"/>
            <a:r>
              <a:rPr lang="en-US" sz="1800" dirty="0" smtClean="0"/>
              <a:t>Required </a:t>
            </a:r>
            <a:r>
              <a:rPr lang="en-US" sz="1800" dirty="0"/>
              <a:t>only for NEW clients</a:t>
            </a:r>
          </a:p>
          <a:p>
            <a:pPr lvl="1"/>
            <a:endParaRPr lang="en-US" sz="1500" dirty="0" smtClean="0"/>
          </a:p>
        </p:txBody>
      </p:sp>
      <p:sp>
        <p:nvSpPr>
          <p:cNvPr id="12" name="Title 1"/>
          <p:cNvSpPr>
            <a:spLocks noGrp="1"/>
          </p:cNvSpPr>
          <p:nvPr>
            <p:ph type="title"/>
          </p:nvPr>
        </p:nvSpPr>
        <p:spPr>
          <a:xfrm>
            <a:off x="505884" y="342237"/>
            <a:ext cx="4694766" cy="939800"/>
          </a:xfrm>
        </p:spPr>
        <p:txBody>
          <a:bodyPr>
            <a:normAutofit/>
          </a:bodyPr>
          <a:lstStyle/>
          <a:p>
            <a:r>
              <a:rPr lang="en-US" sz="4000" dirty="0" smtClean="0"/>
              <a:t>The Referral Form</a:t>
            </a:r>
            <a:endParaRPr lang="en-US" sz="4000" dirty="0"/>
          </a:p>
        </p:txBody>
      </p:sp>
      <p:sp>
        <p:nvSpPr>
          <p:cNvPr id="13" name="Rectangle 12"/>
          <p:cNvSpPr/>
          <p:nvPr/>
        </p:nvSpPr>
        <p:spPr>
          <a:xfrm>
            <a:off x="994622" y="5292980"/>
            <a:ext cx="3717290" cy="484171"/>
          </a:xfrm>
          <a:prstGeom prst="rect">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719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66260" y="0"/>
            <a:ext cx="5725740" cy="6858000"/>
          </a:xfrm>
          <a:prstGeom prst="rect">
            <a:avLst/>
          </a:prstGeom>
        </p:spPr>
      </p:pic>
      <p:sp>
        <p:nvSpPr>
          <p:cNvPr id="2" name="Slide Number Placeholder 1"/>
          <p:cNvSpPr>
            <a:spLocks noGrp="1"/>
          </p:cNvSpPr>
          <p:nvPr>
            <p:ph type="sldNum" sz="quarter" idx="12"/>
          </p:nvPr>
        </p:nvSpPr>
        <p:spPr/>
        <p:txBody>
          <a:bodyPr/>
          <a:lstStyle/>
          <a:p>
            <a:fld id="{1136D62F-BC59-42E6-A3EA-0DA61D919F77}" type="slidenum">
              <a:rPr lang="en-US" smtClean="0"/>
              <a:t>28</a:t>
            </a:fld>
            <a:endParaRPr lang="en-US"/>
          </a:p>
        </p:txBody>
      </p:sp>
      <p:sp>
        <p:nvSpPr>
          <p:cNvPr id="15" name="Content Placeholder 2"/>
          <p:cNvSpPr>
            <a:spLocks noGrp="1"/>
          </p:cNvSpPr>
          <p:nvPr>
            <p:ph idx="1"/>
          </p:nvPr>
        </p:nvSpPr>
        <p:spPr>
          <a:xfrm>
            <a:off x="677334" y="1282037"/>
            <a:ext cx="4097866" cy="5124449"/>
          </a:xfrm>
        </p:spPr>
        <p:txBody>
          <a:bodyPr>
            <a:normAutofit lnSpcReduction="10000"/>
          </a:bodyPr>
          <a:lstStyle/>
          <a:p>
            <a:pPr marL="0" indent="0">
              <a:buNone/>
            </a:pPr>
            <a:r>
              <a:rPr lang="en-US" dirty="0" smtClean="0"/>
              <a:t>Section 3: Clinical Information </a:t>
            </a:r>
          </a:p>
          <a:p>
            <a:pPr lvl="1"/>
            <a:r>
              <a:rPr lang="en-US" sz="1800" dirty="0" smtClean="0"/>
              <a:t>Reason for current admission</a:t>
            </a:r>
          </a:p>
          <a:p>
            <a:pPr lvl="2"/>
            <a:r>
              <a:rPr lang="en-US" sz="1600" dirty="0" smtClean="0"/>
              <a:t>Only one radio button should be selected</a:t>
            </a:r>
          </a:p>
          <a:p>
            <a:pPr lvl="1"/>
            <a:r>
              <a:rPr lang="en-US" sz="1800" dirty="0" smtClean="0"/>
              <a:t>Information on client if admitted due to violent or threatening behaviors</a:t>
            </a:r>
          </a:p>
          <a:p>
            <a:pPr lvl="2"/>
            <a:r>
              <a:rPr lang="en-US" sz="1600" dirty="0" smtClean="0"/>
              <a:t>If patient was admitted due to violent or threatening behaviors, follow up questions 1-5 are required</a:t>
            </a:r>
          </a:p>
          <a:p>
            <a:pPr lvl="1"/>
            <a:r>
              <a:rPr lang="en-US" sz="1800" dirty="0" smtClean="0"/>
              <a:t>Arson and hospitalization history</a:t>
            </a:r>
          </a:p>
          <a:p>
            <a:pPr lvl="1"/>
            <a:r>
              <a:rPr lang="en-US" sz="1800" dirty="0" smtClean="0"/>
              <a:t>Diagnoses upon discharge  information</a:t>
            </a:r>
          </a:p>
          <a:p>
            <a:pPr lvl="1"/>
            <a:r>
              <a:rPr lang="en-US" sz="1800" dirty="0"/>
              <a:t>Required for all referral submissions</a:t>
            </a:r>
          </a:p>
          <a:p>
            <a:pPr lvl="1"/>
            <a:endParaRPr lang="en-US" sz="1500" dirty="0" smtClean="0"/>
          </a:p>
        </p:txBody>
      </p:sp>
      <p:sp>
        <p:nvSpPr>
          <p:cNvPr id="16" name="Title 1"/>
          <p:cNvSpPr>
            <a:spLocks noGrp="1"/>
          </p:cNvSpPr>
          <p:nvPr>
            <p:ph type="title"/>
          </p:nvPr>
        </p:nvSpPr>
        <p:spPr>
          <a:xfrm>
            <a:off x="505884" y="342237"/>
            <a:ext cx="4694766" cy="939800"/>
          </a:xfrm>
        </p:spPr>
        <p:txBody>
          <a:bodyPr>
            <a:normAutofit/>
          </a:bodyPr>
          <a:lstStyle/>
          <a:p>
            <a:r>
              <a:rPr lang="en-US" sz="4000" dirty="0" smtClean="0"/>
              <a:t>The Referral Form</a:t>
            </a:r>
            <a:endParaRPr lang="en-US" sz="4000" dirty="0"/>
          </a:p>
        </p:txBody>
      </p:sp>
      <p:sp>
        <p:nvSpPr>
          <p:cNvPr id="17" name="Rectangle 16"/>
          <p:cNvSpPr/>
          <p:nvPr/>
        </p:nvSpPr>
        <p:spPr>
          <a:xfrm>
            <a:off x="1121622" y="5708469"/>
            <a:ext cx="3209290" cy="515707"/>
          </a:xfrm>
          <a:prstGeom prst="rect">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285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45382" y="27484"/>
            <a:ext cx="5846618" cy="6830515"/>
          </a:xfrm>
          <a:prstGeom prst="rect">
            <a:avLst/>
          </a:prstGeom>
        </p:spPr>
      </p:pic>
      <p:sp>
        <p:nvSpPr>
          <p:cNvPr id="3" name="Slide Number Placeholder 2"/>
          <p:cNvSpPr>
            <a:spLocks noGrp="1"/>
          </p:cNvSpPr>
          <p:nvPr>
            <p:ph type="sldNum" sz="quarter" idx="12"/>
          </p:nvPr>
        </p:nvSpPr>
        <p:spPr/>
        <p:txBody>
          <a:bodyPr/>
          <a:lstStyle/>
          <a:p>
            <a:fld id="{1136D62F-BC59-42E6-A3EA-0DA61D919F77}" type="slidenum">
              <a:rPr lang="en-US" smtClean="0"/>
              <a:t>29</a:t>
            </a:fld>
            <a:endParaRPr lang="en-US"/>
          </a:p>
        </p:txBody>
      </p:sp>
      <p:sp>
        <p:nvSpPr>
          <p:cNvPr id="4" name="Footer Placeholder 3"/>
          <p:cNvSpPr>
            <a:spLocks noGrp="1"/>
          </p:cNvSpPr>
          <p:nvPr>
            <p:ph type="ftr" sz="quarter" idx="11"/>
          </p:nvPr>
        </p:nvSpPr>
        <p:spPr>
          <a:xfrm>
            <a:off x="0" y="6492875"/>
            <a:ext cx="4114800" cy="365125"/>
          </a:xfrm>
        </p:spPr>
        <p:txBody>
          <a:bodyPr/>
          <a:lstStyle/>
          <a:p>
            <a:r>
              <a:rPr lang="en-US" dirty="0" smtClean="0"/>
              <a:t>Guidance for Healthcare Facilities Completing the New Institutional Referral</a:t>
            </a:r>
            <a:endParaRPr lang="en-US" dirty="0"/>
          </a:p>
        </p:txBody>
      </p:sp>
      <p:sp>
        <p:nvSpPr>
          <p:cNvPr id="7" name="Content Placeholder 2"/>
          <p:cNvSpPr>
            <a:spLocks noGrp="1"/>
          </p:cNvSpPr>
          <p:nvPr>
            <p:ph idx="1"/>
          </p:nvPr>
        </p:nvSpPr>
        <p:spPr>
          <a:xfrm>
            <a:off x="677334" y="1282037"/>
            <a:ext cx="4097866" cy="5124449"/>
          </a:xfrm>
        </p:spPr>
        <p:txBody>
          <a:bodyPr>
            <a:normAutofit lnSpcReduction="10000"/>
          </a:bodyPr>
          <a:lstStyle/>
          <a:p>
            <a:pPr marL="0" indent="0">
              <a:buNone/>
            </a:pPr>
            <a:r>
              <a:rPr lang="en-US" dirty="0" smtClean="0"/>
              <a:t>Section 3: Clinical Information </a:t>
            </a:r>
          </a:p>
          <a:p>
            <a:pPr lvl="1"/>
            <a:r>
              <a:rPr lang="en-US" sz="1800" dirty="0" smtClean="0"/>
              <a:t>Reason for current admission</a:t>
            </a:r>
          </a:p>
          <a:p>
            <a:pPr lvl="2"/>
            <a:r>
              <a:rPr lang="en-US" sz="1600" dirty="0" smtClean="0"/>
              <a:t>Only one radio button should be selected</a:t>
            </a:r>
          </a:p>
          <a:p>
            <a:pPr lvl="1"/>
            <a:r>
              <a:rPr lang="en-US" sz="1800" dirty="0" smtClean="0"/>
              <a:t>Information on client if admitted due to violent or threatening behaviors</a:t>
            </a:r>
          </a:p>
          <a:p>
            <a:pPr lvl="2"/>
            <a:r>
              <a:rPr lang="en-US" sz="1600" dirty="0" smtClean="0"/>
              <a:t>If patient was admitted due to violent or threatening behaviors, follow up questions 1-5 are required</a:t>
            </a:r>
          </a:p>
          <a:p>
            <a:pPr lvl="1"/>
            <a:r>
              <a:rPr lang="en-US" sz="1800" dirty="0" smtClean="0"/>
              <a:t>Arson and hospitalization history</a:t>
            </a:r>
          </a:p>
          <a:p>
            <a:pPr lvl="1"/>
            <a:r>
              <a:rPr lang="en-US" sz="1800" dirty="0" smtClean="0"/>
              <a:t>Diagnoses upon discharge  information</a:t>
            </a:r>
          </a:p>
          <a:p>
            <a:pPr lvl="1"/>
            <a:r>
              <a:rPr lang="en-US" sz="1800" dirty="0"/>
              <a:t>Required for all referral submissions</a:t>
            </a:r>
          </a:p>
          <a:p>
            <a:pPr lvl="1"/>
            <a:endParaRPr lang="en-US" sz="1500" dirty="0" smtClean="0"/>
          </a:p>
        </p:txBody>
      </p:sp>
      <p:sp>
        <p:nvSpPr>
          <p:cNvPr id="8" name="Title 1"/>
          <p:cNvSpPr>
            <a:spLocks noGrp="1"/>
          </p:cNvSpPr>
          <p:nvPr>
            <p:ph type="title"/>
          </p:nvPr>
        </p:nvSpPr>
        <p:spPr>
          <a:xfrm>
            <a:off x="505884" y="342237"/>
            <a:ext cx="4694766" cy="939800"/>
          </a:xfrm>
        </p:spPr>
        <p:txBody>
          <a:bodyPr>
            <a:normAutofit/>
          </a:bodyPr>
          <a:lstStyle/>
          <a:p>
            <a:r>
              <a:rPr lang="en-US" sz="4000" dirty="0" smtClean="0"/>
              <a:t>The Referral Form</a:t>
            </a:r>
            <a:endParaRPr lang="en-US" sz="4000" dirty="0"/>
          </a:p>
        </p:txBody>
      </p:sp>
      <p:sp>
        <p:nvSpPr>
          <p:cNvPr id="9" name="Rectangle 8"/>
          <p:cNvSpPr/>
          <p:nvPr/>
        </p:nvSpPr>
        <p:spPr>
          <a:xfrm>
            <a:off x="1121622" y="5708469"/>
            <a:ext cx="3209290" cy="515707"/>
          </a:xfrm>
          <a:prstGeom prst="rect">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458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of the Institutional Referral Procedure</a:t>
            </a:r>
            <a:endParaRPr lang="en-US" dirty="0"/>
          </a:p>
        </p:txBody>
      </p:sp>
      <p:sp>
        <p:nvSpPr>
          <p:cNvPr id="3" name="Content Placeholder 2"/>
          <p:cNvSpPr>
            <a:spLocks noGrp="1"/>
          </p:cNvSpPr>
          <p:nvPr>
            <p:ph idx="1"/>
          </p:nvPr>
        </p:nvSpPr>
        <p:spPr/>
        <p:txBody>
          <a:bodyPr>
            <a:normAutofit fontScale="77500" lnSpcReduction="20000"/>
          </a:bodyPr>
          <a:lstStyle/>
          <a:p>
            <a:r>
              <a:rPr lang="en-US" dirty="0"/>
              <a:t>For </a:t>
            </a:r>
            <a:r>
              <a:rPr lang="en-US" dirty="0" smtClean="0"/>
              <a:t>clients </a:t>
            </a:r>
            <a:r>
              <a:rPr lang="en-US" dirty="0"/>
              <a:t>new to DHS only, screen for referrals where </a:t>
            </a:r>
            <a:r>
              <a:rPr lang="en-US" dirty="0" smtClean="0"/>
              <a:t>insufficient </a:t>
            </a:r>
            <a:r>
              <a:rPr lang="en-US" dirty="0"/>
              <a:t>placement efforts were made:</a:t>
            </a:r>
          </a:p>
          <a:p>
            <a:pPr lvl="1"/>
            <a:r>
              <a:rPr lang="en-US" dirty="0"/>
              <a:t>HCF will attempt more </a:t>
            </a:r>
            <a:r>
              <a:rPr lang="en-US" dirty="0" smtClean="0"/>
              <a:t>placements </a:t>
            </a:r>
            <a:r>
              <a:rPr lang="en-US" dirty="0"/>
              <a:t>or </a:t>
            </a:r>
            <a:r>
              <a:rPr lang="en-US" dirty="0" smtClean="0"/>
              <a:t>document </a:t>
            </a:r>
            <a:r>
              <a:rPr lang="en-US" dirty="0"/>
              <a:t>their efforts in more details</a:t>
            </a:r>
          </a:p>
          <a:p>
            <a:r>
              <a:rPr lang="en-US" dirty="0" smtClean="0"/>
              <a:t>Screen for referrals of persons from health care facilities (HCF) who may be medically inappropriate for shelter and cannot obtain the level of care needed in shelter:</a:t>
            </a:r>
          </a:p>
          <a:p>
            <a:pPr lvl="1"/>
            <a:r>
              <a:rPr lang="en-US" dirty="0" smtClean="0"/>
              <a:t>Avoid shelter entry</a:t>
            </a:r>
          </a:p>
          <a:p>
            <a:pPr lvl="1"/>
            <a:r>
              <a:rPr lang="en-US" dirty="0" smtClean="0"/>
              <a:t>Place in appropriate level of care</a:t>
            </a:r>
          </a:p>
          <a:p>
            <a:r>
              <a:rPr lang="en-US" dirty="0" smtClean="0"/>
              <a:t>Coordinate discharge and care for persons discharged to shelter who are medically appropriate for shelter but have significant medical needs</a:t>
            </a:r>
          </a:p>
          <a:p>
            <a:pPr lvl="1"/>
            <a:r>
              <a:rPr lang="en-US" dirty="0" smtClean="0"/>
              <a:t>Communication</a:t>
            </a:r>
          </a:p>
          <a:p>
            <a:pPr lvl="1"/>
            <a:r>
              <a:rPr lang="en-US" dirty="0" smtClean="0"/>
              <a:t>Coordination</a:t>
            </a:r>
          </a:p>
          <a:p>
            <a:pPr lvl="1"/>
            <a:r>
              <a:rPr lang="en-US" dirty="0" smtClean="0"/>
              <a:t>Improve health outcomes</a:t>
            </a:r>
          </a:p>
          <a:p>
            <a:pPr lvl="1"/>
            <a:r>
              <a:rPr lang="en-US" dirty="0" smtClean="0"/>
              <a:t>Reduce high utilization</a:t>
            </a:r>
            <a:endParaRPr lang="en-US" dirty="0"/>
          </a:p>
        </p:txBody>
      </p:sp>
      <p:sp>
        <p:nvSpPr>
          <p:cNvPr id="5" name="Slide Number Placeholder 4"/>
          <p:cNvSpPr>
            <a:spLocks noGrp="1"/>
          </p:cNvSpPr>
          <p:nvPr>
            <p:ph type="sldNum" sz="quarter" idx="12"/>
          </p:nvPr>
        </p:nvSpPr>
        <p:spPr/>
        <p:txBody>
          <a:bodyPr/>
          <a:lstStyle/>
          <a:p>
            <a:fld id="{88D5F020-4320-43EB-BAAA-522CFCF29541}" type="slidenum">
              <a:rPr lang="en-US" smtClean="0"/>
              <a:t>3</a:t>
            </a:fld>
            <a:endParaRPr lang="en-US"/>
          </a:p>
        </p:txBody>
      </p:sp>
    </p:spTree>
    <p:extLst>
      <p:ext uri="{BB962C8B-B14F-4D97-AF65-F5344CB8AC3E}">
        <p14:creationId xmlns:p14="http://schemas.microsoft.com/office/powerpoint/2010/main" val="31904060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02582" y="0"/>
            <a:ext cx="5389418" cy="6857661"/>
          </a:xfrm>
          <a:prstGeom prst="rect">
            <a:avLst/>
          </a:prstGeom>
        </p:spPr>
      </p:pic>
      <p:sp>
        <p:nvSpPr>
          <p:cNvPr id="3" name="Slide Number Placeholder 2"/>
          <p:cNvSpPr>
            <a:spLocks noGrp="1"/>
          </p:cNvSpPr>
          <p:nvPr>
            <p:ph type="sldNum" sz="quarter" idx="12"/>
          </p:nvPr>
        </p:nvSpPr>
        <p:spPr/>
        <p:txBody>
          <a:bodyPr/>
          <a:lstStyle/>
          <a:p>
            <a:fld id="{1136D62F-BC59-42E6-A3EA-0DA61D919F77}" type="slidenum">
              <a:rPr lang="en-US" smtClean="0"/>
              <a:t>30</a:t>
            </a:fld>
            <a:endParaRPr lang="en-US"/>
          </a:p>
        </p:txBody>
      </p:sp>
      <p:sp>
        <p:nvSpPr>
          <p:cNvPr id="4" name="Footer Placeholder 3"/>
          <p:cNvSpPr>
            <a:spLocks noGrp="1"/>
          </p:cNvSpPr>
          <p:nvPr>
            <p:ph type="ftr" sz="quarter" idx="11"/>
          </p:nvPr>
        </p:nvSpPr>
        <p:spPr>
          <a:xfrm>
            <a:off x="0" y="6492536"/>
            <a:ext cx="4114800" cy="365125"/>
          </a:xfrm>
        </p:spPr>
        <p:txBody>
          <a:bodyPr/>
          <a:lstStyle/>
          <a:p>
            <a:r>
              <a:rPr lang="en-US" smtClean="0"/>
              <a:t>Guidance for Healthcare Facilities Completing the New Institutional Referral</a:t>
            </a:r>
            <a:endParaRPr lang="en-US"/>
          </a:p>
        </p:txBody>
      </p:sp>
      <p:sp>
        <p:nvSpPr>
          <p:cNvPr id="9" name="Content Placeholder 2"/>
          <p:cNvSpPr>
            <a:spLocks noGrp="1"/>
          </p:cNvSpPr>
          <p:nvPr>
            <p:ph idx="1"/>
          </p:nvPr>
        </p:nvSpPr>
        <p:spPr>
          <a:xfrm>
            <a:off x="677334" y="1282037"/>
            <a:ext cx="4097866" cy="5124449"/>
          </a:xfrm>
        </p:spPr>
        <p:txBody>
          <a:bodyPr>
            <a:normAutofit lnSpcReduction="10000"/>
          </a:bodyPr>
          <a:lstStyle/>
          <a:p>
            <a:pPr marL="0" indent="0">
              <a:buNone/>
            </a:pPr>
            <a:r>
              <a:rPr lang="en-US" dirty="0" smtClean="0"/>
              <a:t>Section 3: Clinical Information </a:t>
            </a:r>
          </a:p>
          <a:p>
            <a:pPr lvl="1"/>
            <a:r>
              <a:rPr lang="en-US" sz="1800" dirty="0" smtClean="0"/>
              <a:t>Reason for current admission</a:t>
            </a:r>
          </a:p>
          <a:p>
            <a:pPr lvl="2"/>
            <a:r>
              <a:rPr lang="en-US" sz="1600" dirty="0" smtClean="0"/>
              <a:t>Only one radio button should be selected</a:t>
            </a:r>
          </a:p>
          <a:p>
            <a:pPr lvl="1"/>
            <a:r>
              <a:rPr lang="en-US" sz="1800" dirty="0" smtClean="0"/>
              <a:t>Information on client if admitted due to violent or threatening behaviors</a:t>
            </a:r>
          </a:p>
          <a:p>
            <a:pPr lvl="2"/>
            <a:r>
              <a:rPr lang="en-US" sz="1600" dirty="0" smtClean="0"/>
              <a:t>If patient was admitted due to violent or threatening behaviors, follow up questions 1-5 are required</a:t>
            </a:r>
          </a:p>
          <a:p>
            <a:pPr lvl="1"/>
            <a:r>
              <a:rPr lang="en-US" sz="1800" dirty="0" smtClean="0"/>
              <a:t>Arson and hospitalization history</a:t>
            </a:r>
          </a:p>
          <a:p>
            <a:pPr lvl="1"/>
            <a:r>
              <a:rPr lang="en-US" sz="1800" dirty="0" smtClean="0"/>
              <a:t>Diagnoses upon discharge  information</a:t>
            </a:r>
          </a:p>
          <a:p>
            <a:pPr lvl="1"/>
            <a:r>
              <a:rPr lang="en-US" sz="1800" dirty="0"/>
              <a:t>Required for all referral submissions</a:t>
            </a:r>
          </a:p>
          <a:p>
            <a:pPr lvl="1"/>
            <a:endParaRPr lang="en-US" sz="1500" dirty="0" smtClean="0"/>
          </a:p>
        </p:txBody>
      </p:sp>
      <p:sp>
        <p:nvSpPr>
          <p:cNvPr id="10" name="Title 1"/>
          <p:cNvSpPr>
            <a:spLocks noGrp="1"/>
          </p:cNvSpPr>
          <p:nvPr>
            <p:ph type="title"/>
          </p:nvPr>
        </p:nvSpPr>
        <p:spPr>
          <a:xfrm>
            <a:off x="505884" y="342237"/>
            <a:ext cx="4694766" cy="939800"/>
          </a:xfrm>
        </p:spPr>
        <p:txBody>
          <a:bodyPr>
            <a:normAutofit/>
          </a:bodyPr>
          <a:lstStyle/>
          <a:p>
            <a:r>
              <a:rPr lang="en-US" sz="4000" dirty="0" smtClean="0"/>
              <a:t>The Referral Form</a:t>
            </a:r>
            <a:endParaRPr lang="en-US" sz="4000" dirty="0"/>
          </a:p>
        </p:txBody>
      </p:sp>
      <p:sp>
        <p:nvSpPr>
          <p:cNvPr id="11" name="Rectangle 10"/>
          <p:cNvSpPr/>
          <p:nvPr/>
        </p:nvSpPr>
        <p:spPr>
          <a:xfrm>
            <a:off x="1121622" y="5708469"/>
            <a:ext cx="3209290" cy="515707"/>
          </a:xfrm>
          <a:prstGeom prst="rect">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234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11636" y="21210"/>
            <a:ext cx="5680364" cy="6836790"/>
          </a:xfrm>
          <a:prstGeom prst="rect">
            <a:avLst/>
          </a:prstGeom>
        </p:spPr>
      </p:pic>
      <p:sp>
        <p:nvSpPr>
          <p:cNvPr id="3" name="Slide Number Placeholder 2"/>
          <p:cNvSpPr>
            <a:spLocks noGrp="1"/>
          </p:cNvSpPr>
          <p:nvPr>
            <p:ph type="sldNum" sz="quarter" idx="12"/>
          </p:nvPr>
        </p:nvSpPr>
        <p:spPr/>
        <p:txBody>
          <a:bodyPr/>
          <a:lstStyle/>
          <a:p>
            <a:fld id="{1136D62F-BC59-42E6-A3EA-0DA61D919F77}" type="slidenum">
              <a:rPr lang="en-US" smtClean="0"/>
              <a:t>31</a:t>
            </a:fld>
            <a:endParaRPr lang="en-US"/>
          </a:p>
        </p:txBody>
      </p:sp>
      <p:sp>
        <p:nvSpPr>
          <p:cNvPr id="4" name="Footer Placeholder 3"/>
          <p:cNvSpPr>
            <a:spLocks noGrp="1"/>
          </p:cNvSpPr>
          <p:nvPr>
            <p:ph type="ftr" sz="quarter" idx="11"/>
          </p:nvPr>
        </p:nvSpPr>
        <p:spPr>
          <a:xfrm>
            <a:off x="0" y="6492875"/>
            <a:ext cx="4114800" cy="365125"/>
          </a:xfrm>
        </p:spPr>
        <p:txBody>
          <a:bodyPr/>
          <a:lstStyle/>
          <a:p>
            <a:r>
              <a:rPr lang="en-US" smtClean="0"/>
              <a:t>Guidance for Healthcare Facilities Completing the New Institutional Referral</a:t>
            </a:r>
            <a:endParaRPr lang="en-US"/>
          </a:p>
        </p:txBody>
      </p:sp>
      <p:sp>
        <p:nvSpPr>
          <p:cNvPr id="9" name="Content Placeholder 2"/>
          <p:cNvSpPr>
            <a:spLocks noGrp="1"/>
          </p:cNvSpPr>
          <p:nvPr>
            <p:ph idx="1"/>
          </p:nvPr>
        </p:nvSpPr>
        <p:spPr>
          <a:xfrm>
            <a:off x="677334" y="1282037"/>
            <a:ext cx="4047066" cy="5124449"/>
          </a:xfrm>
        </p:spPr>
        <p:txBody>
          <a:bodyPr>
            <a:normAutofit/>
          </a:bodyPr>
          <a:lstStyle/>
          <a:p>
            <a:pPr marL="0" indent="0">
              <a:buNone/>
            </a:pPr>
            <a:r>
              <a:rPr lang="en-US" dirty="0" smtClean="0"/>
              <a:t>Section 4: Functional Status: Activities of Daily Living</a:t>
            </a:r>
          </a:p>
          <a:p>
            <a:pPr lvl="1"/>
            <a:r>
              <a:rPr lang="en-US" sz="1800" dirty="0" smtClean="0"/>
              <a:t>Information on relative exclusion criteria</a:t>
            </a:r>
          </a:p>
          <a:p>
            <a:pPr lvl="1"/>
            <a:r>
              <a:rPr lang="en-US" sz="1800" dirty="0" smtClean="0"/>
              <a:t>Any reasonable accommodation needs</a:t>
            </a:r>
          </a:p>
          <a:p>
            <a:pPr lvl="1"/>
            <a:r>
              <a:rPr lang="en-US" sz="1800" dirty="0" smtClean="0"/>
              <a:t>Link to the Reasonable Accommodation form online</a:t>
            </a:r>
          </a:p>
          <a:p>
            <a:pPr lvl="1"/>
            <a:r>
              <a:rPr lang="en-US" sz="1800" dirty="0" smtClean="0"/>
              <a:t>Durable medical equipment needs</a:t>
            </a:r>
          </a:p>
          <a:p>
            <a:pPr lvl="1"/>
            <a:r>
              <a:rPr lang="en-US" sz="1800" dirty="0" smtClean="0"/>
              <a:t>Medication list- can be attached or copy/pasted into the textbox provided</a:t>
            </a:r>
          </a:p>
          <a:p>
            <a:pPr lvl="1"/>
            <a:r>
              <a:rPr lang="en-US" sz="1800" dirty="0"/>
              <a:t>Required for all referral submissions</a:t>
            </a:r>
          </a:p>
        </p:txBody>
      </p:sp>
      <p:sp>
        <p:nvSpPr>
          <p:cNvPr id="10" name="Title 1"/>
          <p:cNvSpPr>
            <a:spLocks noGrp="1"/>
          </p:cNvSpPr>
          <p:nvPr>
            <p:ph type="title"/>
          </p:nvPr>
        </p:nvSpPr>
        <p:spPr>
          <a:xfrm>
            <a:off x="505884" y="342237"/>
            <a:ext cx="4694766" cy="939800"/>
          </a:xfrm>
        </p:spPr>
        <p:txBody>
          <a:bodyPr>
            <a:normAutofit/>
          </a:bodyPr>
          <a:lstStyle/>
          <a:p>
            <a:r>
              <a:rPr lang="en-US" sz="4000" dirty="0" smtClean="0"/>
              <a:t>The Referral Form</a:t>
            </a:r>
            <a:endParaRPr lang="en-US" sz="4000" dirty="0"/>
          </a:p>
        </p:txBody>
      </p:sp>
      <p:sp>
        <p:nvSpPr>
          <p:cNvPr id="11" name="Rectangle 10"/>
          <p:cNvSpPr/>
          <p:nvPr/>
        </p:nvSpPr>
        <p:spPr>
          <a:xfrm>
            <a:off x="1021803" y="5538585"/>
            <a:ext cx="3441064" cy="685339"/>
          </a:xfrm>
          <a:prstGeom prst="rect">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869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67055" y="2312"/>
            <a:ext cx="5624945" cy="6855687"/>
          </a:xfrm>
          <a:prstGeom prst="rect">
            <a:avLst/>
          </a:prstGeom>
        </p:spPr>
      </p:pic>
      <p:sp>
        <p:nvSpPr>
          <p:cNvPr id="3" name="Slide Number Placeholder 2"/>
          <p:cNvSpPr>
            <a:spLocks noGrp="1"/>
          </p:cNvSpPr>
          <p:nvPr>
            <p:ph type="sldNum" sz="quarter" idx="12"/>
          </p:nvPr>
        </p:nvSpPr>
        <p:spPr/>
        <p:txBody>
          <a:bodyPr/>
          <a:lstStyle/>
          <a:p>
            <a:fld id="{1136D62F-BC59-42E6-A3EA-0DA61D919F77}" type="slidenum">
              <a:rPr lang="en-US" smtClean="0"/>
              <a:t>32</a:t>
            </a:fld>
            <a:endParaRPr lang="en-US"/>
          </a:p>
        </p:txBody>
      </p:sp>
      <p:sp>
        <p:nvSpPr>
          <p:cNvPr id="4" name="Footer Placeholder 3"/>
          <p:cNvSpPr>
            <a:spLocks noGrp="1"/>
          </p:cNvSpPr>
          <p:nvPr>
            <p:ph type="ftr" sz="quarter" idx="11"/>
          </p:nvPr>
        </p:nvSpPr>
        <p:spPr>
          <a:xfrm>
            <a:off x="0" y="6492874"/>
            <a:ext cx="4114800" cy="365125"/>
          </a:xfrm>
        </p:spPr>
        <p:txBody>
          <a:bodyPr/>
          <a:lstStyle/>
          <a:p>
            <a:r>
              <a:rPr lang="en-US" dirty="0" smtClean="0"/>
              <a:t>Guidance for Healthcare Facilities Completing the New Institutional Referral</a:t>
            </a:r>
            <a:endParaRPr lang="en-US" dirty="0"/>
          </a:p>
        </p:txBody>
      </p:sp>
      <p:sp>
        <p:nvSpPr>
          <p:cNvPr id="9" name="Content Placeholder 2"/>
          <p:cNvSpPr>
            <a:spLocks noGrp="1"/>
          </p:cNvSpPr>
          <p:nvPr>
            <p:ph idx="1"/>
          </p:nvPr>
        </p:nvSpPr>
        <p:spPr>
          <a:xfrm>
            <a:off x="677334" y="1282037"/>
            <a:ext cx="4021666" cy="5124449"/>
          </a:xfrm>
        </p:spPr>
        <p:txBody>
          <a:bodyPr>
            <a:normAutofit/>
          </a:bodyPr>
          <a:lstStyle/>
          <a:p>
            <a:pPr marL="0" indent="0">
              <a:buNone/>
            </a:pPr>
            <a:r>
              <a:rPr lang="en-US" dirty="0" smtClean="0"/>
              <a:t>Section 4: Functional Status: Activities of Daily Living</a:t>
            </a:r>
          </a:p>
          <a:p>
            <a:pPr lvl="1"/>
            <a:r>
              <a:rPr lang="en-US" sz="1800" dirty="0" smtClean="0"/>
              <a:t>Information on relative exclusion criteria</a:t>
            </a:r>
          </a:p>
          <a:p>
            <a:pPr lvl="1"/>
            <a:r>
              <a:rPr lang="en-US" sz="1800" dirty="0" smtClean="0"/>
              <a:t>Any reasonable accommodation needs</a:t>
            </a:r>
          </a:p>
          <a:p>
            <a:pPr lvl="1"/>
            <a:r>
              <a:rPr lang="en-US" sz="1800" dirty="0" smtClean="0"/>
              <a:t>Link to the Reasonable Accommodation form online</a:t>
            </a:r>
          </a:p>
          <a:p>
            <a:pPr lvl="1"/>
            <a:r>
              <a:rPr lang="en-US" sz="1800" dirty="0" smtClean="0"/>
              <a:t>Durable medical equipment needs</a:t>
            </a:r>
          </a:p>
          <a:p>
            <a:pPr lvl="1"/>
            <a:r>
              <a:rPr lang="en-US" sz="1800" dirty="0"/>
              <a:t>Medication list- can be attached or copy/pasted into the textbox </a:t>
            </a:r>
            <a:r>
              <a:rPr lang="en-US" sz="1800" dirty="0" smtClean="0"/>
              <a:t>provided</a:t>
            </a:r>
          </a:p>
          <a:p>
            <a:pPr lvl="1"/>
            <a:r>
              <a:rPr lang="en-US" sz="1800" dirty="0"/>
              <a:t>Required for all referral submissions</a:t>
            </a:r>
          </a:p>
        </p:txBody>
      </p:sp>
      <p:sp>
        <p:nvSpPr>
          <p:cNvPr id="10" name="Rectangle 9"/>
          <p:cNvSpPr/>
          <p:nvPr/>
        </p:nvSpPr>
        <p:spPr>
          <a:xfrm>
            <a:off x="1094317" y="5538585"/>
            <a:ext cx="3187700" cy="685339"/>
          </a:xfrm>
          <a:prstGeom prst="rect">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505884" y="342237"/>
            <a:ext cx="4694766" cy="939800"/>
          </a:xfrm>
        </p:spPr>
        <p:txBody>
          <a:bodyPr>
            <a:normAutofit/>
          </a:bodyPr>
          <a:lstStyle/>
          <a:p>
            <a:r>
              <a:rPr lang="en-US" sz="4000" dirty="0" smtClean="0"/>
              <a:t>The Referral Form</a:t>
            </a:r>
            <a:endParaRPr lang="en-US" sz="4000" dirty="0"/>
          </a:p>
        </p:txBody>
      </p:sp>
    </p:spTree>
    <p:extLst>
      <p:ext uri="{BB962C8B-B14F-4D97-AF65-F5344CB8AC3E}">
        <p14:creationId xmlns:p14="http://schemas.microsoft.com/office/powerpoint/2010/main" val="3235359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3926" y="13854"/>
            <a:ext cx="5708073" cy="6844146"/>
          </a:xfrm>
          <a:prstGeom prst="rect">
            <a:avLst/>
          </a:prstGeom>
        </p:spPr>
      </p:pic>
      <p:sp>
        <p:nvSpPr>
          <p:cNvPr id="3" name="Slide Number Placeholder 2"/>
          <p:cNvSpPr>
            <a:spLocks noGrp="1"/>
          </p:cNvSpPr>
          <p:nvPr>
            <p:ph type="sldNum" sz="quarter" idx="12"/>
          </p:nvPr>
        </p:nvSpPr>
        <p:spPr/>
        <p:txBody>
          <a:bodyPr/>
          <a:lstStyle/>
          <a:p>
            <a:fld id="{1136D62F-BC59-42E6-A3EA-0DA61D919F77}" type="slidenum">
              <a:rPr lang="en-US" smtClean="0"/>
              <a:t>33</a:t>
            </a:fld>
            <a:endParaRPr lang="en-US"/>
          </a:p>
        </p:txBody>
      </p:sp>
      <p:sp>
        <p:nvSpPr>
          <p:cNvPr id="4" name="Footer Placeholder 3"/>
          <p:cNvSpPr>
            <a:spLocks noGrp="1"/>
          </p:cNvSpPr>
          <p:nvPr>
            <p:ph type="ftr" sz="quarter" idx="11"/>
          </p:nvPr>
        </p:nvSpPr>
        <p:spPr>
          <a:xfrm>
            <a:off x="0" y="6492875"/>
            <a:ext cx="4114800" cy="365125"/>
          </a:xfrm>
        </p:spPr>
        <p:txBody>
          <a:bodyPr/>
          <a:lstStyle/>
          <a:p>
            <a:r>
              <a:rPr lang="en-US" dirty="0" smtClean="0"/>
              <a:t>Guidance for Healthcare Facilities Completing the New Institutional Referral</a:t>
            </a:r>
            <a:endParaRPr lang="en-US" dirty="0"/>
          </a:p>
        </p:txBody>
      </p:sp>
      <p:sp>
        <p:nvSpPr>
          <p:cNvPr id="11" name="Content Placeholder 2"/>
          <p:cNvSpPr>
            <a:spLocks noGrp="1"/>
          </p:cNvSpPr>
          <p:nvPr>
            <p:ph idx="1"/>
          </p:nvPr>
        </p:nvSpPr>
        <p:spPr>
          <a:xfrm>
            <a:off x="677334" y="1282037"/>
            <a:ext cx="4008966" cy="4900235"/>
          </a:xfrm>
        </p:spPr>
        <p:txBody>
          <a:bodyPr>
            <a:normAutofit/>
          </a:bodyPr>
          <a:lstStyle/>
          <a:p>
            <a:pPr marL="0" indent="0">
              <a:buNone/>
            </a:pPr>
            <a:r>
              <a:rPr lang="en-US" dirty="0" smtClean="0"/>
              <a:t>Section 5: Discharge Plan</a:t>
            </a:r>
          </a:p>
          <a:p>
            <a:pPr lvl="1"/>
            <a:r>
              <a:rPr lang="en-US" sz="1800" dirty="0" smtClean="0"/>
              <a:t>All follow-up appointments that have been made at time of referral submission</a:t>
            </a:r>
          </a:p>
          <a:p>
            <a:pPr lvl="1"/>
            <a:r>
              <a:rPr lang="en-US" sz="1800" dirty="0" smtClean="0"/>
              <a:t>If the HCF is still making follow-up plans, submit plans by day of discharge</a:t>
            </a:r>
          </a:p>
          <a:p>
            <a:pPr lvl="1"/>
            <a:r>
              <a:rPr lang="en-US" sz="1800" dirty="0" smtClean="0"/>
              <a:t>All discharged patients must have at least a follow-up appointment with a PCP</a:t>
            </a:r>
          </a:p>
          <a:p>
            <a:pPr lvl="1"/>
            <a:r>
              <a:rPr lang="en-US" sz="1800" dirty="0" smtClean="0"/>
              <a:t>Please note that referrals to a walk in clinic are not acceptable follow-up plans</a:t>
            </a:r>
          </a:p>
          <a:p>
            <a:pPr lvl="1"/>
            <a:r>
              <a:rPr lang="en-US" sz="1800" dirty="0"/>
              <a:t>Required for all referral submissions</a:t>
            </a:r>
          </a:p>
        </p:txBody>
      </p:sp>
      <p:sp>
        <p:nvSpPr>
          <p:cNvPr id="12" name="Title 1"/>
          <p:cNvSpPr>
            <a:spLocks noGrp="1"/>
          </p:cNvSpPr>
          <p:nvPr>
            <p:ph type="title"/>
          </p:nvPr>
        </p:nvSpPr>
        <p:spPr>
          <a:xfrm>
            <a:off x="505884" y="342237"/>
            <a:ext cx="4694766" cy="939800"/>
          </a:xfrm>
        </p:spPr>
        <p:txBody>
          <a:bodyPr>
            <a:normAutofit/>
          </a:bodyPr>
          <a:lstStyle/>
          <a:p>
            <a:r>
              <a:rPr lang="en-US" sz="4000" dirty="0" smtClean="0"/>
              <a:t>The Referral Form</a:t>
            </a:r>
            <a:endParaRPr lang="en-US" sz="4000" dirty="0"/>
          </a:p>
        </p:txBody>
      </p:sp>
      <p:sp>
        <p:nvSpPr>
          <p:cNvPr id="15" name="Rectangle 14"/>
          <p:cNvSpPr/>
          <p:nvPr/>
        </p:nvSpPr>
        <p:spPr>
          <a:xfrm>
            <a:off x="1092200" y="5515550"/>
            <a:ext cx="3454400" cy="666722"/>
          </a:xfrm>
          <a:prstGeom prst="rect">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8809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71855" y="0"/>
            <a:ext cx="5320144" cy="6784484"/>
          </a:xfrm>
          <a:prstGeom prst="rect">
            <a:avLst/>
          </a:prstGeom>
        </p:spPr>
      </p:pic>
      <p:sp>
        <p:nvSpPr>
          <p:cNvPr id="3" name="Slide Number Placeholder 2"/>
          <p:cNvSpPr>
            <a:spLocks noGrp="1"/>
          </p:cNvSpPr>
          <p:nvPr>
            <p:ph type="sldNum" sz="quarter" idx="12"/>
          </p:nvPr>
        </p:nvSpPr>
        <p:spPr/>
        <p:txBody>
          <a:bodyPr/>
          <a:lstStyle/>
          <a:p>
            <a:fld id="{1136D62F-BC59-42E6-A3EA-0DA61D919F77}" type="slidenum">
              <a:rPr lang="en-US" smtClean="0"/>
              <a:t>34</a:t>
            </a:fld>
            <a:endParaRPr lang="en-US"/>
          </a:p>
        </p:txBody>
      </p:sp>
      <p:sp>
        <p:nvSpPr>
          <p:cNvPr id="4" name="Footer Placeholder 3"/>
          <p:cNvSpPr>
            <a:spLocks noGrp="1"/>
          </p:cNvSpPr>
          <p:nvPr>
            <p:ph type="ftr" sz="quarter" idx="11"/>
          </p:nvPr>
        </p:nvSpPr>
        <p:spPr>
          <a:xfrm>
            <a:off x="0" y="6492875"/>
            <a:ext cx="4114800" cy="365125"/>
          </a:xfrm>
        </p:spPr>
        <p:txBody>
          <a:bodyPr/>
          <a:lstStyle/>
          <a:p>
            <a:r>
              <a:rPr lang="en-US" dirty="0" smtClean="0"/>
              <a:t>Guidance for Healthcare Facilities Completing the New Institutional Referral</a:t>
            </a:r>
            <a:endParaRPr lang="en-US" dirty="0"/>
          </a:p>
        </p:txBody>
      </p:sp>
      <p:sp>
        <p:nvSpPr>
          <p:cNvPr id="7" name="Content Placeholder 2"/>
          <p:cNvSpPr>
            <a:spLocks noGrp="1"/>
          </p:cNvSpPr>
          <p:nvPr>
            <p:ph idx="1"/>
          </p:nvPr>
        </p:nvSpPr>
        <p:spPr>
          <a:xfrm>
            <a:off x="677334" y="1282037"/>
            <a:ext cx="4097866" cy="5124449"/>
          </a:xfrm>
        </p:spPr>
        <p:txBody>
          <a:bodyPr>
            <a:normAutofit/>
          </a:bodyPr>
          <a:lstStyle/>
          <a:p>
            <a:pPr marL="0" indent="0">
              <a:buNone/>
            </a:pPr>
            <a:r>
              <a:rPr lang="en-US" dirty="0" smtClean="0"/>
              <a:t>Section 6: Treatment Team Approval</a:t>
            </a:r>
          </a:p>
          <a:p>
            <a:pPr lvl="1"/>
            <a:r>
              <a:rPr lang="en-US" sz="1800" dirty="0" smtClean="0"/>
              <a:t>Must be approved by at least one member of the treatment team</a:t>
            </a:r>
          </a:p>
          <a:p>
            <a:pPr lvl="1"/>
            <a:r>
              <a:rPr lang="en-US" sz="1800" dirty="0" smtClean="0"/>
              <a:t>Required for all referral submissions</a:t>
            </a:r>
            <a:endParaRPr lang="en-US" sz="1800" dirty="0"/>
          </a:p>
        </p:txBody>
      </p:sp>
      <p:sp>
        <p:nvSpPr>
          <p:cNvPr id="8" name="Title 1"/>
          <p:cNvSpPr>
            <a:spLocks noGrp="1"/>
          </p:cNvSpPr>
          <p:nvPr>
            <p:ph type="title"/>
          </p:nvPr>
        </p:nvSpPr>
        <p:spPr>
          <a:xfrm>
            <a:off x="505884" y="342237"/>
            <a:ext cx="4694766" cy="939800"/>
          </a:xfrm>
        </p:spPr>
        <p:txBody>
          <a:bodyPr>
            <a:normAutofit/>
          </a:bodyPr>
          <a:lstStyle/>
          <a:p>
            <a:r>
              <a:rPr lang="en-US" sz="4000" dirty="0" smtClean="0"/>
              <a:t>The Referral Form</a:t>
            </a:r>
            <a:endParaRPr lang="en-US" sz="4000" dirty="0"/>
          </a:p>
        </p:txBody>
      </p:sp>
      <p:sp>
        <p:nvSpPr>
          <p:cNvPr id="9" name="Rectangle 8"/>
          <p:cNvSpPr/>
          <p:nvPr/>
        </p:nvSpPr>
        <p:spPr>
          <a:xfrm>
            <a:off x="942234" y="2645172"/>
            <a:ext cx="3568065" cy="640080"/>
          </a:xfrm>
          <a:prstGeom prst="rect">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964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528" y="2529840"/>
            <a:ext cx="8596668" cy="985520"/>
          </a:xfrm>
        </p:spPr>
        <p:txBody>
          <a:bodyPr/>
          <a:lstStyle/>
          <a:p>
            <a:pPr algn="ctr"/>
            <a:r>
              <a:rPr lang="en-US" dirty="0" smtClean="0"/>
              <a:t>QUESTIONS???</a:t>
            </a:r>
            <a:endParaRPr lang="en-US" dirty="0"/>
          </a:p>
        </p:txBody>
      </p:sp>
      <p:sp>
        <p:nvSpPr>
          <p:cNvPr id="5" name="Slide Number Placeholder 4"/>
          <p:cNvSpPr>
            <a:spLocks noGrp="1"/>
          </p:cNvSpPr>
          <p:nvPr>
            <p:ph type="sldNum" sz="quarter" idx="12"/>
          </p:nvPr>
        </p:nvSpPr>
        <p:spPr/>
        <p:txBody>
          <a:bodyPr/>
          <a:lstStyle/>
          <a:p>
            <a:fld id="{88D5F020-4320-43EB-BAAA-522CFCF29541}" type="slidenum">
              <a:rPr lang="en-US" smtClean="0"/>
              <a:t>35</a:t>
            </a:fld>
            <a:endParaRPr lang="en-US"/>
          </a:p>
        </p:txBody>
      </p:sp>
    </p:spTree>
    <p:extLst>
      <p:ext uri="{BB962C8B-B14F-4D97-AF65-F5344CB8AC3E}">
        <p14:creationId xmlns:p14="http://schemas.microsoft.com/office/powerpoint/2010/main" val="4052156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14206"/>
            <a:ext cx="8596668" cy="1320800"/>
          </a:xfrm>
        </p:spPr>
        <p:txBody>
          <a:bodyPr/>
          <a:lstStyle/>
          <a:p>
            <a:r>
              <a:rPr lang="en-US" dirty="0" smtClean="0"/>
              <a:t>Identifying and Assisting Homeless Patients</a:t>
            </a:r>
            <a:endParaRPr lang="en-US" dirty="0"/>
          </a:p>
        </p:txBody>
      </p:sp>
      <p:sp>
        <p:nvSpPr>
          <p:cNvPr id="3" name="Content Placeholder 2"/>
          <p:cNvSpPr>
            <a:spLocks noGrp="1"/>
          </p:cNvSpPr>
          <p:nvPr>
            <p:ph idx="1"/>
          </p:nvPr>
        </p:nvSpPr>
        <p:spPr>
          <a:xfrm>
            <a:off x="859715" y="1835006"/>
            <a:ext cx="8743950" cy="4664686"/>
          </a:xfrm>
        </p:spPr>
        <p:txBody>
          <a:bodyPr>
            <a:normAutofit fontScale="92500" lnSpcReduction="20000"/>
          </a:bodyPr>
          <a:lstStyle/>
          <a:p>
            <a:r>
              <a:rPr lang="en-US" sz="1600" dirty="0" smtClean="0"/>
              <a:t>To facilitate a faster referral and ensure that DHS has time to review all incoming referrals, it is necessary to identify if a patient is homeless early in the hospital stay.</a:t>
            </a:r>
          </a:p>
          <a:p>
            <a:endParaRPr lang="en-US" sz="1600" dirty="0" smtClean="0"/>
          </a:p>
          <a:p>
            <a:r>
              <a:rPr lang="en-US" sz="1600" dirty="0" smtClean="0"/>
              <a:t>The following questions may be asked to ascertain if a patient is or may become homeless during their inpatient stay: </a:t>
            </a:r>
          </a:p>
          <a:p>
            <a:pPr marL="457200" lvl="1" indent="0">
              <a:buNone/>
            </a:pPr>
            <a:r>
              <a:rPr lang="en-US" dirty="0"/>
              <a:t> 1- Where did you stay last night? </a:t>
            </a:r>
          </a:p>
          <a:p>
            <a:pPr marL="457200" lvl="1" indent="0">
              <a:buNone/>
            </a:pPr>
            <a:r>
              <a:rPr lang="en-US" dirty="0"/>
              <a:t>2- Can you return to this place upon discharge?</a:t>
            </a:r>
          </a:p>
          <a:p>
            <a:pPr marL="457200" lvl="1" indent="0">
              <a:buNone/>
            </a:pPr>
            <a:r>
              <a:rPr lang="en-US" dirty="0"/>
              <a:t>3- If not, is there other housing where you can stay upon discharge</a:t>
            </a:r>
            <a:r>
              <a:rPr lang="en-US" dirty="0" smtClean="0"/>
              <a:t>?</a:t>
            </a:r>
          </a:p>
          <a:p>
            <a:pPr marL="457200" lvl="1" indent="0">
              <a:buNone/>
            </a:pPr>
            <a:endParaRPr lang="en-US" dirty="0"/>
          </a:p>
          <a:p>
            <a:r>
              <a:rPr lang="en-US" sz="1600" dirty="0" smtClean="0"/>
              <a:t>State that they will not be treated differently at the hospital if they are homeless or unstably housed.</a:t>
            </a:r>
          </a:p>
          <a:p>
            <a:r>
              <a:rPr lang="en-US" sz="1600" dirty="0" smtClean="0"/>
              <a:t>Identifying social determinants of health is critical to improving health outcomes and reducing inappropriately high utilization of medical services </a:t>
            </a:r>
          </a:p>
          <a:p>
            <a:pPr lvl="1"/>
            <a:r>
              <a:rPr lang="en-US" dirty="0" smtClean="0"/>
              <a:t>See </a:t>
            </a:r>
            <a:r>
              <a:rPr lang="en-US" dirty="0" err="1" smtClean="0"/>
              <a:t>Billioux</a:t>
            </a:r>
            <a:r>
              <a:rPr lang="en-US" dirty="0" smtClean="0"/>
              <a:t> A, Standardized Screening for Health-Related Social Needs in Clinical Settings. National Academy of Medicine, 2017.</a:t>
            </a:r>
          </a:p>
          <a:p>
            <a:endParaRPr lang="en-US" dirty="0" smtClean="0"/>
          </a:p>
          <a:p>
            <a:pPr marL="457200" lvl="1" indent="0">
              <a:buNone/>
            </a:pPr>
            <a:r>
              <a:rPr lang="en-US" sz="1800" dirty="0" smtClean="0"/>
              <a:t>	</a:t>
            </a:r>
          </a:p>
        </p:txBody>
      </p:sp>
      <p:sp>
        <p:nvSpPr>
          <p:cNvPr id="5" name="Slide Number Placeholder 4"/>
          <p:cNvSpPr>
            <a:spLocks noGrp="1"/>
          </p:cNvSpPr>
          <p:nvPr>
            <p:ph type="sldNum" sz="quarter" idx="12"/>
          </p:nvPr>
        </p:nvSpPr>
        <p:spPr/>
        <p:txBody>
          <a:bodyPr/>
          <a:lstStyle/>
          <a:p>
            <a:fld id="{88D5F020-4320-43EB-BAAA-522CFCF29541}" type="slidenum">
              <a:rPr lang="en-US" smtClean="0"/>
              <a:t>36</a:t>
            </a:fld>
            <a:endParaRPr lang="en-US"/>
          </a:p>
        </p:txBody>
      </p:sp>
    </p:spTree>
    <p:extLst>
      <p:ext uri="{BB962C8B-B14F-4D97-AF65-F5344CB8AC3E}">
        <p14:creationId xmlns:p14="http://schemas.microsoft.com/office/powerpoint/2010/main" val="1533087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Identifying </a:t>
            </a:r>
            <a:r>
              <a:rPr lang="en-US" dirty="0" smtClean="0"/>
              <a:t>and Assisting Homeless Patients</a:t>
            </a:r>
            <a:endParaRPr lang="en-US" dirty="0"/>
          </a:p>
        </p:txBody>
      </p:sp>
      <p:sp>
        <p:nvSpPr>
          <p:cNvPr id="3" name="Content Placeholder 2"/>
          <p:cNvSpPr>
            <a:spLocks noGrp="1"/>
          </p:cNvSpPr>
          <p:nvPr>
            <p:ph idx="1"/>
          </p:nvPr>
        </p:nvSpPr>
        <p:spPr/>
        <p:txBody>
          <a:bodyPr>
            <a:normAutofit fontScale="92500" lnSpcReduction="10000"/>
          </a:bodyPr>
          <a:lstStyle/>
          <a:p>
            <a:pPr marL="400050"/>
            <a:r>
              <a:rPr lang="en-US" dirty="0"/>
              <a:t>If the patient cannot return to housing, the HCF should assist them in any referrals to HRA or other housing support resources</a:t>
            </a:r>
          </a:p>
          <a:p>
            <a:pPr marL="400050"/>
            <a:r>
              <a:rPr lang="en-US" dirty="0"/>
              <a:t>If the patient is being discharged after a long inpatient stay the HCF should provide evidence of applications to permanent housing or support </a:t>
            </a:r>
            <a:r>
              <a:rPr lang="en-US" dirty="0" smtClean="0"/>
              <a:t>programs</a:t>
            </a:r>
          </a:p>
          <a:p>
            <a:pPr marL="400050"/>
            <a:r>
              <a:rPr lang="en-US" dirty="0" smtClean="0"/>
              <a:t>If a patient needs assistance with ADLs or skilled nursing care, they need to be referred elsewhere</a:t>
            </a:r>
            <a:endParaRPr lang="en-US" dirty="0"/>
          </a:p>
          <a:p>
            <a:pPr marL="400050"/>
            <a:r>
              <a:rPr lang="en-US" dirty="0"/>
              <a:t>If the patient stayed on the street or in a shelter, please call the DHS Referral </a:t>
            </a:r>
            <a:r>
              <a:rPr lang="en-US" dirty="0" smtClean="0"/>
              <a:t>Line at 212-361-5590</a:t>
            </a:r>
            <a:endParaRPr lang="en-US" dirty="0"/>
          </a:p>
          <a:p>
            <a:pPr marL="400050"/>
            <a:r>
              <a:rPr lang="en-US" dirty="0"/>
              <a:t>If the patient stayed at a friend’s house, at a relative’s house, etc., and state they cannot return there upon discharge, please call HRA at</a:t>
            </a:r>
            <a:r>
              <a:rPr lang="en-US" dirty="0" smtClean="0"/>
              <a:t>: 718-557-1399</a:t>
            </a:r>
            <a:endParaRPr lang="en-US" dirty="0"/>
          </a:p>
          <a:p>
            <a:r>
              <a:rPr lang="en-US" dirty="0" smtClean="0"/>
              <a:t>If a patient has development disabilities, contact OPWDD at: 646-766-3276</a:t>
            </a:r>
            <a:endParaRPr lang="en-US" dirty="0"/>
          </a:p>
        </p:txBody>
      </p:sp>
      <p:sp>
        <p:nvSpPr>
          <p:cNvPr id="5" name="Slide Number Placeholder 4"/>
          <p:cNvSpPr>
            <a:spLocks noGrp="1"/>
          </p:cNvSpPr>
          <p:nvPr>
            <p:ph type="sldNum" sz="quarter" idx="12"/>
          </p:nvPr>
        </p:nvSpPr>
        <p:spPr/>
        <p:txBody>
          <a:bodyPr/>
          <a:lstStyle/>
          <a:p>
            <a:fld id="{88D5F020-4320-43EB-BAAA-522CFCF29541}" type="slidenum">
              <a:rPr lang="en-US" smtClean="0"/>
              <a:t>37</a:t>
            </a:fld>
            <a:endParaRPr lang="en-US"/>
          </a:p>
        </p:txBody>
      </p:sp>
    </p:spTree>
    <p:extLst>
      <p:ext uri="{BB962C8B-B14F-4D97-AF65-F5344CB8AC3E}">
        <p14:creationId xmlns:p14="http://schemas.microsoft.com/office/powerpoint/2010/main" val="15973948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262732" cy="1320800"/>
          </a:xfrm>
        </p:spPr>
        <p:txBody>
          <a:bodyPr/>
          <a:lstStyle/>
          <a:p>
            <a:r>
              <a:rPr lang="en-US" dirty="0"/>
              <a:t>Assisting Patients </a:t>
            </a:r>
            <a:r>
              <a:rPr lang="en-US" dirty="0" smtClean="0"/>
              <a:t>At-Risk of Homelessness</a:t>
            </a:r>
            <a:endParaRPr lang="en-US" dirty="0"/>
          </a:p>
        </p:txBody>
      </p:sp>
      <p:sp>
        <p:nvSpPr>
          <p:cNvPr id="3" name="Content Placeholder 2"/>
          <p:cNvSpPr>
            <a:spLocks noGrp="1"/>
          </p:cNvSpPr>
          <p:nvPr>
            <p:ph idx="1"/>
          </p:nvPr>
        </p:nvSpPr>
        <p:spPr>
          <a:xfrm>
            <a:off x="677334" y="1657702"/>
            <a:ext cx="8743950" cy="4664686"/>
          </a:xfrm>
        </p:spPr>
        <p:txBody>
          <a:bodyPr>
            <a:normAutofit/>
          </a:bodyPr>
          <a:lstStyle/>
          <a:p>
            <a:pPr marL="400050"/>
            <a:r>
              <a:rPr lang="en-US" dirty="0"/>
              <a:t>If the patient has a place to return but this housing is at risk: </a:t>
            </a:r>
          </a:p>
          <a:p>
            <a:pPr marL="57150" indent="0">
              <a:buNone/>
            </a:pPr>
            <a:endParaRPr lang="en-US" dirty="0"/>
          </a:p>
          <a:p>
            <a:pPr marL="800100" lvl="1"/>
            <a:r>
              <a:rPr lang="en-US" dirty="0"/>
              <a:t>To refer to </a:t>
            </a:r>
            <a:r>
              <a:rPr lang="en-US" dirty="0" err="1"/>
              <a:t>Homebase</a:t>
            </a:r>
            <a:r>
              <a:rPr lang="en-US" dirty="0"/>
              <a:t> for eviction prevention, mediation with landlord or primary tenants, or temporary assistance, call 311 for the nearest </a:t>
            </a:r>
            <a:r>
              <a:rPr lang="en-US" dirty="0" err="1"/>
              <a:t>Homebase</a:t>
            </a:r>
            <a:r>
              <a:rPr lang="en-US" dirty="0"/>
              <a:t> office or go to </a:t>
            </a:r>
          </a:p>
          <a:p>
            <a:pPr marL="914400" lvl="2" indent="0">
              <a:buNone/>
            </a:pPr>
            <a:r>
              <a:rPr lang="en-US" dirty="0">
                <a:hlinkClick r:id="rId2"/>
              </a:rPr>
              <a:t>https://www1.nyc.gov/site/hra/help/homebase.page</a:t>
            </a:r>
            <a:r>
              <a:rPr lang="en-US" dirty="0"/>
              <a:t>.   </a:t>
            </a:r>
            <a:r>
              <a:rPr lang="en-US" sz="1600" dirty="0"/>
              <a:t>Please call to make an appointment.</a:t>
            </a:r>
          </a:p>
          <a:p>
            <a:pPr marL="914400" lvl="2" indent="0">
              <a:buNone/>
            </a:pPr>
            <a:endParaRPr lang="en-US" dirty="0"/>
          </a:p>
          <a:p>
            <a:pPr lvl="1"/>
            <a:r>
              <a:rPr lang="en-US" dirty="0"/>
              <a:t>If the patient has rent arrears, HRA provides grants at local Job Centers in order to cover arrears and prevent eviction </a:t>
            </a:r>
            <a:r>
              <a:rPr lang="en-US" dirty="0" smtClean="0">
                <a:hlinkClick r:id="rId3"/>
              </a:rPr>
              <a:t>https</a:t>
            </a:r>
            <a:r>
              <a:rPr lang="en-US" dirty="0">
                <a:hlinkClick r:id="rId3"/>
              </a:rPr>
              <a:t>://www1.nyc.gov/site/hra/help/cash-assistance.page</a:t>
            </a:r>
            <a:endParaRPr lang="en-US" dirty="0"/>
          </a:p>
          <a:p>
            <a:pPr lvl="1"/>
            <a:endParaRPr lang="en-US" dirty="0"/>
          </a:p>
          <a:p>
            <a:pPr marL="800100" lvl="1"/>
            <a:r>
              <a:rPr lang="en-US" dirty="0"/>
              <a:t>For ongoing rental assistance, SEPS is the ongoing rental assistance program available in the community for single adults who meet the eligibility criteria (see next slide).</a:t>
            </a:r>
          </a:p>
          <a:p>
            <a:pPr marL="514350" lvl="1" indent="0">
              <a:buNone/>
            </a:pPr>
            <a:endParaRPr lang="en-US" dirty="0"/>
          </a:p>
          <a:p>
            <a:pPr marL="800100" lvl="1"/>
            <a:endParaRPr lang="en-US" dirty="0" smtClean="0"/>
          </a:p>
          <a:p>
            <a:pPr marL="800100" lvl="1"/>
            <a:endParaRPr lang="en-US" dirty="0" smtClean="0"/>
          </a:p>
          <a:p>
            <a:pPr marL="400050"/>
            <a:endParaRPr lang="en-US" dirty="0"/>
          </a:p>
          <a:p>
            <a:pPr marL="400050"/>
            <a:endParaRPr lang="en-US" dirty="0" smtClean="0"/>
          </a:p>
        </p:txBody>
      </p:sp>
      <p:sp>
        <p:nvSpPr>
          <p:cNvPr id="5" name="Slide Number Placeholder 4"/>
          <p:cNvSpPr>
            <a:spLocks noGrp="1"/>
          </p:cNvSpPr>
          <p:nvPr>
            <p:ph type="sldNum" sz="quarter" idx="12"/>
          </p:nvPr>
        </p:nvSpPr>
        <p:spPr/>
        <p:txBody>
          <a:bodyPr/>
          <a:lstStyle/>
          <a:p>
            <a:fld id="{88D5F020-4320-43EB-BAAA-522CFCF29541}" type="slidenum">
              <a:rPr lang="en-US" smtClean="0"/>
              <a:t>38</a:t>
            </a:fld>
            <a:endParaRPr lang="en-US"/>
          </a:p>
        </p:txBody>
      </p:sp>
    </p:spTree>
    <p:extLst>
      <p:ext uri="{BB962C8B-B14F-4D97-AF65-F5344CB8AC3E}">
        <p14:creationId xmlns:p14="http://schemas.microsoft.com/office/powerpoint/2010/main" val="33664642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251974" cy="1320800"/>
          </a:xfrm>
        </p:spPr>
        <p:txBody>
          <a:bodyPr/>
          <a:lstStyle/>
          <a:p>
            <a:r>
              <a:rPr lang="en-US" dirty="0"/>
              <a:t>Assisting Patients At-Risk of Homelessness</a:t>
            </a:r>
          </a:p>
        </p:txBody>
      </p:sp>
      <p:sp>
        <p:nvSpPr>
          <p:cNvPr id="3" name="Content Placeholder 2"/>
          <p:cNvSpPr>
            <a:spLocks noGrp="1"/>
          </p:cNvSpPr>
          <p:nvPr>
            <p:ph idx="1"/>
          </p:nvPr>
        </p:nvSpPr>
        <p:spPr>
          <a:xfrm>
            <a:off x="838200" y="1512277"/>
            <a:ext cx="8743950" cy="4664686"/>
          </a:xfrm>
        </p:spPr>
        <p:txBody>
          <a:bodyPr numCol="2">
            <a:normAutofit/>
          </a:bodyPr>
          <a:lstStyle/>
          <a:p>
            <a:pPr marL="400050"/>
            <a:r>
              <a:rPr lang="en-US" dirty="0" smtClean="0"/>
              <a:t>SEPS is available for single adults living in the community who meet the following criteria:</a:t>
            </a:r>
          </a:p>
          <a:p>
            <a:pPr marL="800100" lvl="1"/>
            <a:r>
              <a:rPr lang="en-US" dirty="0" smtClean="0"/>
              <a:t>Income below 200% of the federal poverty line </a:t>
            </a:r>
          </a:p>
          <a:p>
            <a:pPr marL="800100" lvl="1"/>
            <a:r>
              <a:rPr lang="en-US" dirty="0" smtClean="0"/>
              <a:t>A veteran at-risk of shelter entry OR </a:t>
            </a:r>
          </a:p>
          <a:p>
            <a:pPr marL="800100" lvl="1"/>
            <a:r>
              <a:rPr lang="en-US" dirty="0" smtClean="0"/>
              <a:t>In eviction proceedings or evicted within the past year and one of the following criteria:</a:t>
            </a:r>
          </a:p>
          <a:p>
            <a:pPr marL="1200150" lvl="2"/>
            <a:r>
              <a:rPr lang="en-US" dirty="0" smtClean="0"/>
              <a:t>Active APS case</a:t>
            </a:r>
          </a:p>
          <a:p>
            <a:pPr marL="1200150" lvl="2"/>
            <a:r>
              <a:rPr lang="en-US" dirty="0" smtClean="0"/>
              <a:t>Shelter history</a:t>
            </a:r>
          </a:p>
          <a:p>
            <a:pPr marL="1200150" lvl="2"/>
            <a:r>
              <a:rPr lang="en-US" dirty="0" smtClean="0"/>
              <a:t>Rent controlled apartment</a:t>
            </a:r>
          </a:p>
          <a:p>
            <a:pPr marL="1200150" lvl="2"/>
            <a:endParaRPr lang="en-US" dirty="0"/>
          </a:p>
          <a:p>
            <a:pPr marL="1200150" lvl="2"/>
            <a:endParaRPr lang="en-US" dirty="0" smtClean="0"/>
          </a:p>
          <a:p>
            <a:pPr marL="400050"/>
            <a:r>
              <a:rPr lang="en-US" dirty="0" smtClean="0"/>
              <a:t>Apply for SEPS at </a:t>
            </a:r>
            <a:r>
              <a:rPr lang="en-US" dirty="0" err="1" smtClean="0"/>
              <a:t>Riseboro</a:t>
            </a:r>
            <a:r>
              <a:rPr lang="en-US" dirty="0" smtClean="0"/>
              <a:t> for housing in Brooklyn, Queens and Staten Island and at </a:t>
            </a:r>
            <a:r>
              <a:rPr lang="en-US" dirty="0" err="1" smtClean="0"/>
              <a:t>Bronxworks</a:t>
            </a:r>
            <a:r>
              <a:rPr lang="en-US" dirty="0" smtClean="0"/>
              <a:t> in the Bronx and Manhattan</a:t>
            </a:r>
            <a:endParaRPr lang="en-US" dirty="0"/>
          </a:p>
          <a:p>
            <a:pPr marL="800100" lvl="2" indent="0">
              <a:buNone/>
            </a:pPr>
            <a:r>
              <a:rPr lang="en-US" b="1" dirty="0" err="1"/>
              <a:t>Riseboro</a:t>
            </a:r>
            <a:r>
              <a:rPr lang="en-US" b="1" dirty="0"/>
              <a:t> - Brownsville</a:t>
            </a:r>
            <a:endParaRPr lang="en-US" dirty="0"/>
          </a:p>
          <a:p>
            <a:pPr marL="800100" lvl="2" indent="0">
              <a:buNone/>
            </a:pPr>
            <a:r>
              <a:rPr lang="en-US" dirty="0"/>
              <a:t>145 East 98</a:t>
            </a:r>
            <a:r>
              <a:rPr lang="en-US" baseline="30000" dirty="0"/>
              <a:t>th</a:t>
            </a:r>
            <a:r>
              <a:rPr lang="en-US" dirty="0"/>
              <a:t> Street Brooklyn, NY 11212</a:t>
            </a:r>
          </a:p>
          <a:p>
            <a:pPr marL="800100" lvl="2" indent="0">
              <a:buNone/>
            </a:pPr>
            <a:r>
              <a:rPr lang="en-US" dirty="0"/>
              <a:t>Call </a:t>
            </a:r>
            <a:r>
              <a:rPr lang="en-US" dirty="0" smtClean="0"/>
              <a:t>917-819-3200 </a:t>
            </a:r>
            <a:r>
              <a:rPr lang="en-US" dirty="0"/>
              <a:t>for an </a:t>
            </a:r>
            <a:r>
              <a:rPr lang="en-US" dirty="0" smtClean="0"/>
              <a:t>appointment</a:t>
            </a:r>
          </a:p>
          <a:p>
            <a:pPr marL="800100" lvl="2" indent="0">
              <a:buNone/>
            </a:pPr>
            <a:r>
              <a:rPr lang="en-US" b="1" dirty="0" err="1"/>
              <a:t>Riseboro</a:t>
            </a:r>
            <a:r>
              <a:rPr lang="en-US" b="1" dirty="0"/>
              <a:t> - </a:t>
            </a:r>
            <a:r>
              <a:rPr lang="en-US" b="1" dirty="0" err="1"/>
              <a:t>Bushwick</a:t>
            </a:r>
            <a:endParaRPr lang="en-US" dirty="0"/>
          </a:p>
          <a:p>
            <a:pPr marL="800100" lvl="2" indent="0">
              <a:buNone/>
            </a:pPr>
            <a:r>
              <a:rPr lang="en-US" dirty="0"/>
              <a:t>1475 Myrtle Avenue Brooklyn, NY 11237</a:t>
            </a:r>
          </a:p>
          <a:p>
            <a:pPr marL="800100" lvl="2" indent="0">
              <a:buNone/>
            </a:pPr>
            <a:r>
              <a:rPr lang="en-US" dirty="0"/>
              <a:t>Call 347-295-3738 for an appointment</a:t>
            </a:r>
          </a:p>
          <a:p>
            <a:pPr marL="800100" lvl="2" indent="0">
              <a:buNone/>
            </a:pPr>
            <a:r>
              <a:rPr lang="en-US" b="1" dirty="0" err="1"/>
              <a:t>Bronxworks</a:t>
            </a:r>
            <a:endParaRPr lang="en-US" dirty="0"/>
          </a:p>
          <a:p>
            <a:pPr marL="800100" lvl="2" indent="0">
              <a:buNone/>
            </a:pPr>
            <a:r>
              <a:rPr lang="en-US" dirty="0"/>
              <a:t>630 Jackson Avenue, Bronx, NY 11455</a:t>
            </a:r>
          </a:p>
          <a:p>
            <a:pPr marL="800100" lvl="2" indent="0">
              <a:buNone/>
            </a:pPr>
            <a:r>
              <a:rPr lang="en-US" dirty="0"/>
              <a:t>Call 929-252-7110 for an appointment</a:t>
            </a:r>
          </a:p>
          <a:p>
            <a:pPr marL="400050" lvl="1" indent="0">
              <a:buNone/>
            </a:pPr>
            <a:endParaRPr lang="en-US" dirty="0"/>
          </a:p>
        </p:txBody>
      </p:sp>
      <p:sp>
        <p:nvSpPr>
          <p:cNvPr id="5" name="Slide Number Placeholder 4"/>
          <p:cNvSpPr>
            <a:spLocks noGrp="1"/>
          </p:cNvSpPr>
          <p:nvPr>
            <p:ph type="sldNum" sz="quarter" idx="12"/>
          </p:nvPr>
        </p:nvSpPr>
        <p:spPr/>
        <p:txBody>
          <a:bodyPr/>
          <a:lstStyle/>
          <a:p>
            <a:fld id="{88D5F020-4320-43EB-BAAA-522CFCF29541}" type="slidenum">
              <a:rPr lang="en-US" smtClean="0"/>
              <a:t>39</a:t>
            </a:fld>
            <a:endParaRPr lang="en-US"/>
          </a:p>
        </p:txBody>
      </p:sp>
    </p:spTree>
    <p:extLst>
      <p:ext uri="{BB962C8B-B14F-4D97-AF65-F5344CB8AC3E}">
        <p14:creationId xmlns:p14="http://schemas.microsoft.com/office/powerpoint/2010/main" val="3617367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t>
            </a:r>
            <a:r>
              <a:rPr lang="en-US" dirty="0"/>
              <a:t>S</a:t>
            </a:r>
            <a:r>
              <a:rPr lang="en-US" dirty="0" smtClean="0"/>
              <a:t>helter </a:t>
            </a:r>
            <a:r>
              <a:rPr lang="en-US" dirty="0"/>
              <a:t>S</a:t>
            </a:r>
            <a:r>
              <a:rPr lang="en-US" dirty="0" smtClean="0"/>
              <a:t>ystem</a:t>
            </a:r>
            <a:endParaRPr lang="en-US" dirty="0"/>
          </a:p>
        </p:txBody>
      </p:sp>
      <p:sp>
        <p:nvSpPr>
          <p:cNvPr id="3" name="Content Placeholder 2"/>
          <p:cNvSpPr>
            <a:spLocks noGrp="1"/>
          </p:cNvSpPr>
          <p:nvPr>
            <p:ph idx="1"/>
          </p:nvPr>
        </p:nvSpPr>
        <p:spPr>
          <a:xfrm>
            <a:off x="677334" y="1739900"/>
            <a:ext cx="9171516" cy="4927599"/>
          </a:xfrm>
        </p:spPr>
        <p:txBody>
          <a:bodyPr>
            <a:normAutofit/>
          </a:bodyPr>
          <a:lstStyle/>
          <a:p>
            <a:r>
              <a:rPr lang="en-US" b="1" dirty="0" smtClean="0"/>
              <a:t>There are no respite and no medical shelters in the DHS shelter system</a:t>
            </a:r>
          </a:p>
          <a:p>
            <a:endParaRPr lang="en-US" sz="1500" dirty="0" smtClean="0"/>
          </a:p>
          <a:p>
            <a:r>
              <a:rPr lang="en-US" sz="1500" dirty="0" smtClean="0"/>
              <a:t>DHS </a:t>
            </a:r>
            <a:r>
              <a:rPr lang="en-US" sz="1500" dirty="0"/>
              <a:t>p</a:t>
            </a:r>
            <a:r>
              <a:rPr lang="en-US" sz="1500" dirty="0" smtClean="0"/>
              <a:t>rograms within the scope of the Referral Form:</a:t>
            </a:r>
          </a:p>
          <a:p>
            <a:pPr lvl="1"/>
            <a:r>
              <a:rPr lang="en-US" sz="1500" dirty="0" smtClean="0"/>
              <a:t>Single Adult Shelters</a:t>
            </a:r>
          </a:p>
          <a:p>
            <a:pPr lvl="1"/>
            <a:r>
              <a:rPr lang="en-US" sz="1500" dirty="0" smtClean="0"/>
              <a:t>DHS Street Solutions sites</a:t>
            </a:r>
          </a:p>
          <a:p>
            <a:r>
              <a:rPr lang="en-US" sz="1500" dirty="0" smtClean="0"/>
              <a:t>Home care cannot be provided on an ongoing basis</a:t>
            </a:r>
          </a:p>
          <a:p>
            <a:r>
              <a:rPr lang="en-US" sz="1500" dirty="0" smtClean="0"/>
              <a:t>All single adult clients have to be able to perform their ADLs</a:t>
            </a:r>
          </a:p>
          <a:p>
            <a:r>
              <a:rPr lang="en-US" sz="1500" dirty="0" smtClean="0"/>
              <a:t>Pregnant </a:t>
            </a:r>
            <a:r>
              <a:rPr lang="en-US" sz="1500" dirty="0"/>
              <a:t>women should be referred to family intake</a:t>
            </a:r>
          </a:p>
          <a:p>
            <a:endParaRPr lang="en-US" dirty="0" smtClean="0"/>
          </a:p>
          <a:p>
            <a:pPr lvl="1"/>
            <a:endParaRPr lang="en-US" dirty="0"/>
          </a:p>
        </p:txBody>
      </p:sp>
      <p:sp>
        <p:nvSpPr>
          <p:cNvPr id="5" name="Slide Number Placeholder 4"/>
          <p:cNvSpPr>
            <a:spLocks noGrp="1"/>
          </p:cNvSpPr>
          <p:nvPr>
            <p:ph type="sldNum" sz="quarter" idx="12"/>
          </p:nvPr>
        </p:nvSpPr>
        <p:spPr/>
        <p:txBody>
          <a:bodyPr/>
          <a:lstStyle/>
          <a:p>
            <a:fld id="{88D5F020-4320-43EB-BAAA-522CFCF29541}" type="slidenum">
              <a:rPr lang="en-US" smtClean="0"/>
              <a:t>4</a:t>
            </a:fld>
            <a:endParaRPr lang="en-US"/>
          </a:p>
        </p:txBody>
      </p:sp>
    </p:spTree>
    <p:extLst>
      <p:ext uri="{BB962C8B-B14F-4D97-AF65-F5344CB8AC3E}">
        <p14:creationId xmlns:p14="http://schemas.microsoft.com/office/powerpoint/2010/main" val="3888519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36820" y="1110521"/>
            <a:ext cx="4800600" cy="5023579"/>
          </a:xfrm>
        </p:spPr>
        <p:txBody>
          <a:bodyPr>
            <a:normAutofit fontScale="55000" lnSpcReduction="20000"/>
          </a:bodyPr>
          <a:lstStyle/>
          <a:p>
            <a:pPr>
              <a:buClr>
                <a:schemeClr val="accent1">
                  <a:lumMod val="60000"/>
                  <a:lumOff val="40000"/>
                </a:schemeClr>
              </a:buClr>
            </a:pPr>
            <a:r>
              <a:rPr lang="en-US" sz="3300" dirty="0">
                <a:solidFill>
                  <a:prstClr val="black"/>
                </a:solidFill>
              </a:rPr>
              <a:t>Permanent affordable housing with voluntary support services. </a:t>
            </a:r>
          </a:p>
          <a:p>
            <a:pPr>
              <a:buClr>
                <a:srgbClr val="FF0000"/>
              </a:buClr>
            </a:pPr>
            <a:endParaRPr lang="en-US" sz="3300" dirty="0">
              <a:solidFill>
                <a:prstClr val="black"/>
              </a:solidFill>
            </a:endParaRPr>
          </a:p>
          <a:p>
            <a:pPr lvl="1">
              <a:buClr>
                <a:schemeClr val="accent1">
                  <a:lumMod val="60000"/>
                  <a:lumOff val="40000"/>
                </a:schemeClr>
              </a:buClr>
              <a:buFont typeface="Wingdings" panose="05000000000000000000" pitchFamily="2" charset="2"/>
              <a:buChar char="§"/>
            </a:pPr>
            <a:r>
              <a:rPr lang="en-US" sz="3300" u="sng" dirty="0" smtClean="0">
                <a:solidFill>
                  <a:prstClr val="black"/>
                </a:solidFill>
              </a:rPr>
              <a:t>Congregate</a:t>
            </a:r>
            <a:r>
              <a:rPr lang="en-US" sz="3300" dirty="0">
                <a:solidFill>
                  <a:prstClr val="black"/>
                </a:solidFill>
              </a:rPr>
              <a:t>: One building, often combined with affordable housing for the community</a:t>
            </a:r>
          </a:p>
          <a:p>
            <a:pPr lvl="1">
              <a:buClr>
                <a:schemeClr val="accent1">
                  <a:lumMod val="60000"/>
                  <a:lumOff val="40000"/>
                </a:schemeClr>
              </a:buClr>
              <a:buFont typeface="Wingdings" panose="05000000000000000000" pitchFamily="2" charset="2"/>
              <a:buChar char="§"/>
            </a:pPr>
            <a:r>
              <a:rPr lang="en-US" sz="3300" u="sng" dirty="0" smtClean="0">
                <a:solidFill>
                  <a:prstClr val="black"/>
                </a:solidFill>
              </a:rPr>
              <a:t>Scattered-site</a:t>
            </a:r>
            <a:r>
              <a:rPr lang="en-US" sz="3300" dirty="0">
                <a:solidFill>
                  <a:prstClr val="black"/>
                </a:solidFill>
              </a:rPr>
              <a:t>: Private market apartments rented in the community in which clients are visited by case managers</a:t>
            </a:r>
          </a:p>
          <a:p>
            <a:pPr>
              <a:buClr>
                <a:srgbClr val="FF0000"/>
              </a:buClr>
            </a:pPr>
            <a:endParaRPr lang="en-US" sz="3300" dirty="0">
              <a:solidFill>
                <a:prstClr val="black"/>
              </a:solidFill>
            </a:endParaRPr>
          </a:p>
          <a:p>
            <a:pPr>
              <a:buClr>
                <a:schemeClr val="accent1">
                  <a:lumMod val="60000"/>
                  <a:lumOff val="40000"/>
                </a:schemeClr>
              </a:buClr>
            </a:pPr>
            <a:r>
              <a:rPr lang="en-US" sz="3300" dirty="0">
                <a:solidFill>
                  <a:prstClr val="black"/>
                </a:solidFill>
              </a:rPr>
              <a:t>Clients have their own units and pay 30% of their income toward rent</a:t>
            </a:r>
          </a:p>
          <a:p>
            <a:pPr marL="0" indent="0">
              <a:buClr>
                <a:srgbClr val="FF0000"/>
              </a:buClr>
              <a:buNone/>
            </a:pPr>
            <a:endParaRPr lang="en-US" sz="3300" dirty="0">
              <a:solidFill>
                <a:prstClr val="black"/>
              </a:solidFill>
            </a:endParaRPr>
          </a:p>
          <a:p>
            <a:pPr>
              <a:buClr>
                <a:schemeClr val="accent1">
                  <a:lumMod val="60000"/>
                  <a:lumOff val="40000"/>
                </a:schemeClr>
              </a:buClr>
            </a:pPr>
            <a:r>
              <a:rPr lang="en-US" sz="3300" dirty="0">
                <a:solidFill>
                  <a:prstClr val="black"/>
                </a:solidFill>
              </a:rPr>
              <a:t>Access to on-site social services to promote community integration and support to achieve maximum </a:t>
            </a:r>
            <a:r>
              <a:rPr lang="en-US" sz="3300" dirty="0" smtClean="0">
                <a:solidFill>
                  <a:prstClr val="black"/>
                </a:solidFill>
              </a:rPr>
              <a:t>independence</a:t>
            </a:r>
            <a:endParaRPr lang="en-US" sz="3300" dirty="0">
              <a:solidFill>
                <a:prstClr val="black"/>
              </a:solidFill>
            </a:endParaRPr>
          </a:p>
          <a:p>
            <a:pPr marL="0" indent="0">
              <a:buClr>
                <a:srgbClr val="FF0000"/>
              </a:buClr>
              <a:buNone/>
            </a:pPr>
            <a:endParaRPr lang="en-US" sz="3800" dirty="0">
              <a:solidFill>
                <a:prstClr val="black"/>
              </a:solidFill>
              <a:latin typeface="Garamond" panose="02020404030301010803" pitchFamily="18" charset="0"/>
            </a:endParaRPr>
          </a:p>
          <a:p>
            <a:pPr>
              <a:buClr>
                <a:srgbClr val="FF0000"/>
              </a:buClr>
            </a:pPr>
            <a:endParaRPr lang="en-US" sz="2600" dirty="0">
              <a:solidFill>
                <a:prstClr val="black"/>
              </a:solidFill>
              <a:latin typeface="Garamond" panose="02020404030301010803" pitchFamily="18" charset="0"/>
            </a:endParaRPr>
          </a:p>
          <a:p>
            <a:pPr>
              <a:buClr>
                <a:srgbClr val="FF0000"/>
              </a:buClr>
            </a:pPr>
            <a:endParaRPr lang="en-US" dirty="0" smtClean="0">
              <a:solidFill>
                <a:prstClr val="black"/>
              </a:solidFill>
              <a:latin typeface="Garamond" panose="02020404030301010803" pitchFamily="18" charset="0"/>
            </a:endParaRPr>
          </a:p>
          <a:p>
            <a:pPr marL="0" indent="0">
              <a:buClr>
                <a:srgbClr val="FF0000"/>
              </a:buClr>
              <a:buNone/>
            </a:pPr>
            <a:endParaRPr lang="en-US" sz="2400" dirty="0">
              <a:solidFill>
                <a:prstClr val="black"/>
              </a:solidFill>
            </a:endParaRPr>
          </a:p>
          <a:p>
            <a:pPr lvl="0">
              <a:buClr>
                <a:srgbClr val="FF0000"/>
              </a:buClr>
              <a:buFont typeface="Wingdings" panose="05000000000000000000" pitchFamily="2" charset="2"/>
              <a:buChar char="Ø"/>
            </a:pPr>
            <a:endParaRPr lang="en-US" sz="2200" dirty="0">
              <a:solidFill>
                <a:prstClr val="black"/>
              </a:solidFill>
            </a:endParaRPr>
          </a:p>
          <a:p>
            <a:pPr>
              <a:buClr>
                <a:srgbClr val="FF0000"/>
              </a:buClr>
              <a:buFont typeface="Wingdings" panose="05000000000000000000" pitchFamily="2" charset="2"/>
              <a:buChar char="Ø"/>
            </a:pPr>
            <a:endParaRPr lang="en-US" dirty="0" smtClean="0"/>
          </a:p>
          <a:p>
            <a:pPr marL="0" indent="0">
              <a:buClr>
                <a:srgbClr val="FF0000"/>
              </a:buClr>
              <a:buNone/>
            </a:pPr>
            <a:endParaRPr lang="en-US" dirty="0" smtClean="0"/>
          </a:p>
        </p:txBody>
      </p:sp>
      <p:sp>
        <p:nvSpPr>
          <p:cNvPr id="5" name="Title 4"/>
          <p:cNvSpPr>
            <a:spLocks noGrp="1"/>
          </p:cNvSpPr>
          <p:nvPr>
            <p:ph type="title"/>
          </p:nvPr>
        </p:nvSpPr>
        <p:spPr>
          <a:xfrm>
            <a:off x="819462" y="320318"/>
            <a:ext cx="8229600" cy="990600"/>
          </a:xfrm>
        </p:spPr>
        <p:txBody>
          <a:bodyPr>
            <a:normAutofit/>
          </a:bodyPr>
          <a:lstStyle/>
          <a:p>
            <a:r>
              <a:rPr lang="en-US" dirty="0"/>
              <a:t>What is Supportive Housing?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4428" y="1499017"/>
            <a:ext cx="3367503" cy="4139784"/>
          </a:xfrm>
          <a:prstGeom prst="rect">
            <a:avLst/>
          </a:prstGeom>
        </p:spPr>
      </p:pic>
      <p:sp>
        <p:nvSpPr>
          <p:cNvPr id="8" name="TextBox 7"/>
          <p:cNvSpPr txBox="1"/>
          <p:nvPr/>
        </p:nvSpPr>
        <p:spPr>
          <a:xfrm>
            <a:off x="7060481" y="5770255"/>
            <a:ext cx="3524013" cy="530915"/>
          </a:xfrm>
          <a:prstGeom prst="rect">
            <a:avLst/>
          </a:prstGeom>
          <a:noFill/>
        </p:spPr>
        <p:txBody>
          <a:bodyPr wrap="square" rtlCol="0">
            <a:spAutoFit/>
          </a:bodyPr>
          <a:lstStyle/>
          <a:p>
            <a:r>
              <a:rPr lang="en-US" sz="1050" dirty="0">
                <a:latin typeface="Garamond" panose="02020404030301010803" pitchFamily="18" charset="0"/>
              </a:rPr>
              <a:t>Jericho Project’s Kingsbridge Veterans Residence CD 14</a:t>
            </a:r>
          </a:p>
          <a:p>
            <a:endParaRPr lang="en-US" dirty="0"/>
          </a:p>
        </p:txBody>
      </p:sp>
    </p:spTree>
    <p:extLst>
      <p:ext uri="{BB962C8B-B14F-4D97-AF65-F5344CB8AC3E}">
        <p14:creationId xmlns:p14="http://schemas.microsoft.com/office/powerpoint/2010/main" val="4118011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413" y="534649"/>
            <a:ext cx="8596668" cy="1320800"/>
          </a:xfrm>
        </p:spPr>
        <p:txBody>
          <a:bodyPr>
            <a:normAutofit/>
          </a:bodyPr>
          <a:lstStyle/>
          <a:p>
            <a:r>
              <a:rPr lang="en-US" dirty="0"/>
              <a:t>Who is Served in Supportive Housing?</a:t>
            </a:r>
          </a:p>
        </p:txBody>
      </p:sp>
      <p:sp>
        <p:nvSpPr>
          <p:cNvPr id="3" name="Content Placeholder 2"/>
          <p:cNvSpPr>
            <a:spLocks noGrp="1"/>
          </p:cNvSpPr>
          <p:nvPr>
            <p:ph idx="1"/>
          </p:nvPr>
        </p:nvSpPr>
        <p:spPr>
          <a:xfrm>
            <a:off x="557413" y="1311640"/>
            <a:ext cx="7869836" cy="4969239"/>
          </a:xfrm>
        </p:spPr>
        <p:txBody>
          <a:bodyPr>
            <a:normAutofit/>
          </a:bodyPr>
          <a:lstStyle/>
          <a:p>
            <a:r>
              <a:rPr lang="en-US" dirty="0">
                <a:solidFill>
                  <a:prstClr val="black"/>
                </a:solidFill>
              </a:rPr>
              <a:t>Homeless individuals living with mental illness and/or struggling with substance use disorders</a:t>
            </a:r>
          </a:p>
          <a:p>
            <a:r>
              <a:rPr lang="en-US" dirty="0">
                <a:solidFill>
                  <a:prstClr val="black"/>
                </a:solidFill>
              </a:rPr>
              <a:t>Individuals with HIV/AIDS </a:t>
            </a:r>
          </a:p>
          <a:p>
            <a:r>
              <a:rPr lang="en-US" dirty="0">
                <a:solidFill>
                  <a:prstClr val="black"/>
                </a:solidFill>
              </a:rPr>
              <a:t>Youth aging out of foster care  </a:t>
            </a:r>
          </a:p>
          <a:p>
            <a:r>
              <a:rPr lang="en-US" dirty="0">
                <a:solidFill>
                  <a:prstClr val="black"/>
                </a:solidFill>
              </a:rPr>
              <a:t>High-risk homeless families in which the head of household living with mental illness, substance use disorders, and/or HIV/AIDS</a:t>
            </a:r>
          </a:p>
          <a:p>
            <a:r>
              <a:rPr lang="en-US" dirty="0">
                <a:solidFill>
                  <a:prstClr val="black"/>
                </a:solidFill>
              </a:rPr>
              <a:t>Homeless veterans with a disabling condition</a:t>
            </a:r>
          </a:p>
          <a:p>
            <a:r>
              <a:rPr lang="en-US" dirty="0">
                <a:solidFill>
                  <a:prstClr val="black"/>
                </a:solidFill>
              </a:rPr>
              <a:t>High-cost Medicaid recipients who are homeless and living with a disabling </a:t>
            </a:r>
            <a:r>
              <a:rPr lang="en-US" dirty="0" smtClean="0">
                <a:solidFill>
                  <a:prstClr val="black"/>
                </a:solidFill>
              </a:rPr>
              <a:t>condition</a:t>
            </a:r>
            <a:endParaRPr lang="en-US" dirty="0"/>
          </a:p>
        </p:txBody>
      </p:sp>
    </p:spTree>
    <p:extLst>
      <p:ext uri="{BB962C8B-B14F-4D97-AF65-F5344CB8AC3E}">
        <p14:creationId xmlns:p14="http://schemas.microsoft.com/office/powerpoint/2010/main" val="2423350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908" y="527154"/>
            <a:ext cx="8596668" cy="1320800"/>
          </a:xfrm>
        </p:spPr>
        <p:txBody>
          <a:bodyPr>
            <a:normAutofit/>
          </a:bodyPr>
          <a:lstStyle/>
          <a:p>
            <a:r>
              <a:rPr lang="en-US" dirty="0" smtClean="0"/>
              <a:t>Services Provided in Supportive Housing</a:t>
            </a:r>
            <a:endParaRPr lang="en-US" dirty="0"/>
          </a:p>
        </p:txBody>
      </p:sp>
      <p:sp>
        <p:nvSpPr>
          <p:cNvPr id="3" name="Content Placeholder 2"/>
          <p:cNvSpPr>
            <a:spLocks noGrp="1"/>
          </p:cNvSpPr>
          <p:nvPr>
            <p:ph idx="1"/>
          </p:nvPr>
        </p:nvSpPr>
        <p:spPr>
          <a:xfrm>
            <a:off x="624868" y="1351120"/>
            <a:ext cx="8596668" cy="3880773"/>
          </a:xfrm>
        </p:spPr>
        <p:txBody>
          <a:bodyPr>
            <a:noAutofit/>
          </a:bodyPr>
          <a:lstStyle/>
          <a:p>
            <a:r>
              <a:rPr lang="en-US" sz="2000" dirty="0" smtClean="0"/>
              <a:t>Person-centered planning to develop effective goals related to housing stability, financial security, and progress toward recovery.</a:t>
            </a:r>
          </a:p>
          <a:p>
            <a:pPr marL="0" indent="0">
              <a:buNone/>
            </a:pPr>
            <a:endParaRPr lang="en-US" sz="2000" dirty="0" smtClean="0"/>
          </a:p>
          <a:p>
            <a:r>
              <a:rPr lang="en-US" sz="2000" dirty="0" smtClean="0"/>
              <a:t>Evidence based approaches such as Motivational Interviewing, Health and Wellness Self-Management, and Trauma Informed case management.</a:t>
            </a:r>
          </a:p>
          <a:p>
            <a:pPr marL="0" indent="0">
              <a:buNone/>
            </a:pPr>
            <a:endParaRPr lang="en-US" sz="2000" dirty="0" smtClean="0"/>
          </a:p>
          <a:p>
            <a:r>
              <a:rPr lang="en-US" sz="2000" dirty="0" smtClean="0"/>
              <a:t>Utilization of peer services and tenant participation activities for inclusive and comprehensive program operations.</a:t>
            </a:r>
          </a:p>
          <a:p>
            <a:pPr marL="0" indent="0">
              <a:buNone/>
            </a:pPr>
            <a:endParaRPr lang="en-US" sz="2000" dirty="0" smtClean="0"/>
          </a:p>
          <a:p>
            <a:r>
              <a:rPr lang="en-US" sz="2000" dirty="0" smtClean="0"/>
              <a:t>On site services and community service linkage to support residents to achieve their recovery goals and foster independence.</a:t>
            </a:r>
            <a:endParaRPr lang="en-US" sz="2000" dirty="0"/>
          </a:p>
        </p:txBody>
      </p:sp>
    </p:spTree>
    <p:extLst>
      <p:ext uri="{BB962C8B-B14F-4D97-AF65-F5344CB8AC3E}">
        <p14:creationId xmlns:p14="http://schemas.microsoft.com/office/powerpoint/2010/main" val="25895883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228600"/>
            <a:ext cx="9131300" cy="1143000"/>
          </a:xfrm>
        </p:spPr>
        <p:txBody>
          <a:bodyPr>
            <a:noAutofit/>
          </a:bodyPr>
          <a:lstStyle/>
          <a:p>
            <a:r>
              <a:rPr lang="en-US" sz="2800" dirty="0"/>
              <a:t>Mayoral  Commitment</a:t>
            </a:r>
            <a:r>
              <a:rPr lang="en-US" sz="2800" dirty="0" smtClean="0"/>
              <a:t>: Creating </a:t>
            </a:r>
            <a:r>
              <a:rPr lang="en-US" sz="2800" dirty="0"/>
              <a:t>15,000 Supportive Housing Units in Next 15 </a:t>
            </a:r>
            <a:r>
              <a:rPr lang="en-US" sz="2800" dirty="0" smtClean="0"/>
              <a:t>Years</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47274015"/>
              </p:ext>
            </p:extLst>
          </p:nvPr>
        </p:nvGraphicFramePr>
        <p:xfrm>
          <a:off x="473333" y="1233054"/>
          <a:ext cx="10628558" cy="4850282"/>
        </p:xfrm>
        <a:graphic>
          <a:graphicData uri="http://schemas.openxmlformats.org/drawingml/2006/table">
            <a:tbl>
              <a:tblPr firstRow="1" bandRow="1">
                <a:tableStyleId>{5C22544A-7EE6-4342-B048-85BDC9FD1C3A}</a:tableStyleId>
              </a:tblPr>
              <a:tblGrid>
                <a:gridCol w="5007687">
                  <a:extLst>
                    <a:ext uri="{9D8B030D-6E8A-4147-A177-3AD203B41FA5}">
                      <a16:colId xmlns:a16="http://schemas.microsoft.com/office/drawing/2014/main" val="20000"/>
                    </a:ext>
                  </a:extLst>
                </a:gridCol>
                <a:gridCol w="2242950">
                  <a:extLst>
                    <a:ext uri="{9D8B030D-6E8A-4147-A177-3AD203B41FA5}">
                      <a16:colId xmlns:a16="http://schemas.microsoft.com/office/drawing/2014/main" val="20001"/>
                    </a:ext>
                  </a:extLst>
                </a:gridCol>
                <a:gridCol w="1760324">
                  <a:extLst>
                    <a:ext uri="{9D8B030D-6E8A-4147-A177-3AD203B41FA5}">
                      <a16:colId xmlns:a16="http://schemas.microsoft.com/office/drawing/2014/main" val="20002"/>
                    </a:ext>
                  </a:extLst>
                </a:gridCol>
                <a:gridCol w="1617597">
                  <a:extLst>
                    <a:ext uri="{9D8B030D-6E8A-4147-A177-3AD203B41FA5}">
                      <a16:colId xmlns:a16="http://schemas.microsoft.com/office/drawing/2014/main" val="20003"/>
                    </a:ext>
                  </a:extLst>
                </a:gridCol>
              </a:tblGrid>
              <a:tr h="385491">
                <a:tc>
                  <a:txBody>
                    <a:bodyPr/>
                    <a:lstStyle/>
                    <a:p>
                      <a:pPr marL="0" marR="0" algn="ctr">
                        <a:spcBef>
                          <a:spcPts val="0"/>
                        </a:spcBef>
                        <a:spcAft>
                          <a:spcPts val="0"/>
                        </a:spcAft>
                      </a:pPr>
                      <a:r>
                        <a:rPr lang="en-US" sz="2000" dirty="0">
                          <a:effectLst/>
                        </a:rPr>
                        <a:t>Population</a:t>
                      </a:r>
                      <a:endParaRPr lang="en-US" sz="2000" dirty="0">
                        <a:effectLst/>
                        <a:latin typeface="Calibri"/>
                        <a:ea typeface="Calibri"/>
                        <a:cs typeface="Times New Roman"/>
                      </a:endParaRPr>
                    </a:p>
                  </a:txBody>
                  <a:tcPr marL="57860" marR="57860" marT="0" marB="0" anchor="ctr"/>
                </a:tc>
                <a:tc>
                  <a:txBody>
                    <a:bodyPr/>
                    <a:lstStyle/>
                    <a:p>
                      <a:pPr marL="0" marR="0" algn="ctr">
                        <a:spcBef>
                          <a:spcPts val="0"/>
                        </a:spcBef>
                        <a:spcAft>
                          <a:spcPts val="0"/>
                        </a:spcAft>
                      </a:pPr>
                      <a:r>
                        <a:rPr lang="en-US" sz="2000" dirty="0" smtClean="0">
                          <a:effectLst/>
                          <a:latin typeface="Calibri"/>
                          <a:ea typeface="Calibri"/>
                          <a:cs typeface="Times New Roman"/>
                        </a:rPr>
                        <a:t>Housing</a:t>
                      </a:r>
                      <a:r>
                        <a:rPr lang="en-US" sz="2000" baseline="0" dirty="0" smtClean="0">
                          <a:effectLst/>
                          <a:latin typeface="Calibri"/>
                          <a:ea typeface="Calibri"/>
                          <a:cs typeface="Times New Roman"/>
                        </a:rPr>
                        <a:t> Type</a:t>
                      </a:r>
                      <a:endParaRPr lang="en-US" sz="2000" dirty="0">
                        <a:effectLst/>
                        <a:latin typeface="Calibri"/>
                        <a:ea typeface="Calibri"/>
                        <a:cs typeface="Times New Roman"/>
                      </a:endParaRPr>
                    </a:p>
                  </a:txBody>
                  <a:tcPr marL="57860" marR="57860" marT="0" marB="0" anchor="ctr"/>
                </a:tc>
                <a:tc>
                  <a:txBody>
                    <a:bodyPr/>
                    <a:lstStyle/>
                    <a:p>
                      <a:pPr marL="0" marR="0" algn="ctr">
                        <a:spcBef>
                          <a:spcPts val="0"/>
                        </a:spcBef>
                        <a:spcAft>
                          <a:spcPts val="0"/>
                        </a:spcAft>
                      </a:pPr>
                      <a:r>
                        <a:rPr lang="en-US" sz="1300" dirty="0">
                          <a:effectLst/>
                        </a:rPr>
                        <a:t>Estimated Projections</a:t>
                      </a:r>
                      <a:endParaRPr lang="en-US" sz="900" dirty="0">
                        <a:effectLst/>
                        <a:latin typeface="Calibri"/>
                        <a:ea typeface="Calibri"/>
                        <a:cs typeface="Times New Roman"/>
                      </a:endParaRPr>
                    </a:p>
                  </a:txBody>
                  <a:tcPr marL="57860" marR="57860" marT="0" marB="0" anchor="ctr"/>
                </a:tc>
                <a:tc>
                  <a:txBody>
                    <a:bodyPr/>
                    <a:lstStyle/>
                    <a:p>
                      <a:pPr marL="0" marR="0" algn="ctr">
                        <a:spcBef>
                          <a:spcPts val="0"/>
                        </a:spcBef>
                        <a:spcAft>
                          <a:spcPts val="0"/>
                        </a:spcAft>
                      </a:pPr>
                      <a:r>
                        <a:rPr lang="en-US" sz="1300" dirty="0">
                          <a:effectLst/>
                        </a:rPr>
                        <a:t>Total by Population</a:t>
                      </a:r>
                      <a:endParaRPr lang="en-US" sz="900" dirty="0">
                        <a:effectLst/>
                        <a:latin typeface="Calibri"/>
                        <a:ea typeface="Calibri"/>
                        <a:cs typeface="Times New Roman"/>
                      </a:endParaRPr>
                    </a:p>
                  </a:txBody>
                  <a:tcPr marL="57860" marR="57860" marT="0" marB="0" anchor="ctr"/>
                </a:tc>
                <a:extLst>
                  <a:ext uri="{0D108BD9-81ED-4DB2-BD59-A6C34878D82A}">
                    <a16:rowId xmlns:a16="http://schemas.microsoft.com/office/drawing/2014/main" val="10000"/>
                  </a:ext>
                </a:extLst>
              </a:tr>
              <a:tr h="266878">
                <a:tc>
                  <a:txBody>
                    <a:bodyPr/>
                    <a:lstStyle/>
                    <a:p>
                      <a:pPr marL="0" marR="0" algn="l">
                        <a:spcBef>
                          <a:spcPts val="0"/>
                        </a:spcBef>
                        <a:spcAft>
                          <a:spcPts val="0"/>
                        </a:spcAft>
                      </a:pPr>
                      <a:r>
                        <a:rPr lang="en-US" sz="1600" b="1" dirty="0">
                          <a:effectLst/>
                        </a:rPr>
                        <a:t>Single </a:t>
                      </a:r>
                      <a:r>
                        <a:rPr lang="en-US" sz="1600" b="1" dirty="0" smtClean="0">
                          <a:effectLst/>
                        </a:rPr>
                        <a:t>Adults </a:t>
                      </a:r>
                      <a:r>
                        <a:rPr lang="en-US" sz="1400" b="0" dirty="0" smtClean="0">
                          <a:effectLst/>
                        </a:rPr>
                        <a:t>With </a:t>
                      </a:r>
                      <a:r>
                        <a:rPr lang="en-US" sz="1400" b="0" dirty="0">
                          <a:effectLst/>
                        </a:rPr>
                        <a:t>SMI/SUD</a:t>
                      </a:r>
                      <a:endParaRPr lang="en-US" sz="1400" b="0" dirty="0">
                        <a:effectLst/>
                        <a:latin typeface="Calibri"/>
                        <a:ea typeface="Calibri"/>
                        <a:cs typeface="Times New Roman"/>
                      </a:endParaRPr>
                    </a:p>
                  </a:txBody>
                  <a:tcPr marL="57860" marR="57860" marT="0" marB="0" anchor="b"/>
                </a:tc>
                <a:tc>
                  <a:txBody>
                    <a:bodyPr/>
                    <a:lstStyle/>
                    <a:p>
                      <a:endParaRPr lang="en-US" dirty="0"/>
                    </a:p>
                  </a:txBody>
                  <a:tcPr marL="57860" marR="57860" marT="0" marB="0" anchor="b"/>
                </a:tc>
                <a:tc>
                  <a:txBody>
                    <a:bodyPr/>
                    <a:lstStyle/>
                    <a:p>
                      <a:pPr marL="0" marR="0" algn="ctr">
                        <a:spcBef>
                          <a:spcPts val="0"/>
                        </a:spcBef>
                        <a:spcAft>
                          <a:spcPts val="0"/>
                        </a:spcAft>
                      </a:pPr>
                      <a:r>
                        <a:rPr lang="en-US" sz="1400" b="1" dirty="0">
                          <a:effectLst/>
                        </a:rPr>
                        <a:t> </a:t>
                      </a:r>
                      <a:endParaRPr lang="en-US" sz="1400" b="1" dirty="0">
                        <a:effectLst/>
                        <a:latin typeface="Calibri"/>
                        <a:ea typeface="Calibri"/>
                        <a:cs typeface="Times New Roman"/>
                      </a:endParaRPr>
                    </a:p>
                  </a:txBody>
                  <a:tcPr marL="57860" marR="57860" marT="0" marB="0" anchor="b"/>
                </a:tc>
                <a:tc>
                  <a:txBody>
                    <a:bodyPr/>
                    <a:lstStyle/>
                    <a:p>
                      <a:pPr marL="0" marR="0" algn="ctr">
                        <a:spcBef>
                          <a:spcPts val="0"/>
                        </a:spcBef>
                        <a:spcAft>
                          <a:spcPts val="0"/>
                        </a:spcAft>
                      </a:pPr>
                      <a:r>
                        <a:rPr lang="en-US" sz="1600" b="1" dirty="0">
                          <a:effectLst/>
                        </a:rPr>
                        <a:t>10,673</a:t>
                      </a:r>
                      <a:endParaRPr lang="en-US" sz="1600" b="1" dirty="0">
                        <a:effectLst/>
                        <a:latin typeface="Calibri"/>
                        <a:ea typeface="Calibri"/>
                        <a:cs typeface="Times New Roman"/>
                      </a:endParaRPr>
                    </a:p>
                  </a:txBody>
                  <a:tcPr marL="57860" marR="57860" marT="0" marB="0" anchor="b"/>
                </a:tc>
                <a:extLst>
                  <a:ext uri="{0D108BD9-81ED-4DB2-BD59-A6C34878D82A}">
                    <a16:rowId xmlns:a16="http://schemas.microsoft.com/office/drawing/2014/main" val="10001"/>
                  </a:ext>
                </a:extLst>
              </a:tr>
              <a:tr h="266878">
                <a:tc>
                  <a:txBody>
                    <a:bodyPr/>
                    <a:lstStyle/>
                    <a:p>
                      <a:endParaRPr lang="en-US" dirty="0"/>
                    </a:p>
                  </a:txBody>
                  <a:tcPr marL="57860" marR="57860" marT="0" marB="0" anchor="b"/>
                </a:tc>
                <a:tc>
                  <a:txBody>
                    <a:bodyPr/>
                    <a:lstStyle/>
                    <a:p>
                      <a:pPr marL="0" marR="0" algn="ctr">
                        <a:spcBef>
                          <a:spcPts val="0"/>
                        </a:spcBef>
                        <a:spcAft>
                          <a:spcPts val="0"/>
                        </a:spcAft>
                      </a:pPr>
                      <a:r>
                        <a:rPr lang="en-US" sz="1400" dirty="0">
                          <a:effectLst/>
                        </a:rPr>
                        <a:t>Congregate</a:t>
                      </a:r>
                      <a:endParaRPr lang="en-US" sz="1400" dirty="0">
                        <a:effectLst/>
                        <a:latin typeface="Calibri"/>
                        <a:ea typeface="Calibri"/>
                        <a:cs typeface="Times New Roman"/>
                      </a:endParaRPr>
                    </a:p>
                  </a:txBody>
                  <a:tcPr marL="57860" marR="57860" marT="0" marB="0" anchor="b"/>
                </a:tc>
                <a:tc>
                  <a:txBody>
                    <a:bodyPr/>
                    <a:lstStyle/>
                    <a:p>
                      <a:pPr marL="0" marR="0" algn="ctr">
                        <a:spcBef>
                          <a:spcPts val="0"/>
                        </a:spcBef>
                        <a:spcAft>
                          <a:spcPts val="0"/>
                        </a:spcAft>
                      </a:pPr>
                      <a:r>
                        <a:rPr lang="en-US" sz="1600" dirty="0">
                          <a:effectLst/>
                        </a:rPr>
                        <a:t>5,155</a:t>
                      </a:r>
                      <a:endParaRPr lang="en-US" sz="1600" dirty="0">
                        <a:effectLst/>
                        <a:latin typeface="Calibri"/>
                        <a:ea typeface="Calibri"/>
                        <a:cs typeface="Times New Roman"/>
                      </a:endParaRPr>
                    </a:p>
                  </a:txBody>
                  <a:tcPr marL="57860" marR="57860" marT="0" marB="0" anchor="b"/>
                </a:tc>
                <a:tc>
                  <a:txBody>
                    <a:bodyPr/>
                    <a:lstStyle/>
                    <a:p>
                      <a:pPr algn="ctr"/>
                      <a:endParaRPr lang="en-US" sz="1600" dirty="0">
                        <a:effectLst/>
                        <a:latin typeface="Calibri"/>
                      </a:endParaRPr>
                    </a:p>
                  </a:txBody>
                  <a:tcPr marL="57860" marR="57860" marT="0" marB="0" anchor="b"/>
                </a:tc>
                <a:extLst>
                  <a:ext uri="{0D108BD9-81ED-4DB2-BD59-A6C34878D82A}">
                    <a16:rowId xmlns:a16="http://schemas.microsoft.com/office/drawing/2014/main" val="10002"/>
                  </a:ext>
                </a:extLst>
              </a:tr>
              <a:tr h="266878">
                <a:tc>
                  <a:txBody>
                    <a:bodyPr/>
                    <a:lstStyle/>
                    <a:p>
                      <a:endParaRPr lang="en-US" dirty="0"/>
                    </a:p>
                  </a:txBody>
                  <a:tcPr marL="57860" marR="57860" marT="0" marB="0" anchor="b"/>
                </a:tc>
                <a:tc>
                  <a:txBody>
                    <a:bodyPr/>
                    <a:lstStyle/>
                    <a:p>
                      <a:pPr marL="0" marR="0" algn="ctr">
                        <a:spcBef>
                          <a:spcPts val="0"/>
                        </a:spcBef>
                        <a:spcAft>
                          <a:spcPts val="0"/>
                        </a:spcAft>
                      </a:pPr>
                      <a:r>
                        <a:rPr lang="en-US" sz="1400" dirty="0">
                          <a:effectLst/>
                        </a:rPr>
                        <a:t>Scattered-Site</a:t>
                      </a:r>
                      <a:endParaRPr lang="en-US" sz="1400" dirty="0">
                        <a:effectLst/>
                        <a:latin typeface="Calibri"/>
                        <a:ea typeface="Calibri"/>
                        <a:cs typeface="Times New Roman"/>
                      </a:endParaRPr>
                    </a:p>
                  </a:txBody>
                  <a:tcPr marL="57860" marR="57860" marT="0" marB="0" anchor="b"/>
                </a:tc>
                <a:tc>
                  <a:txBody>
                    <a:bodyPr/>
                    <a:lstStyle/>
                    <a:p>
                      <a:pPr marL="0" marR="0" algn="ctr">
                        <a:spcBef>
                          <a:spcPts val="0"/>
                        </a:spcBef>
                        <a:spcAft>
                          <a:spcPts val="0"/>
                        </a:spcAft>
                      </a:pPr>
                      <a:r>
                        <a:rPr lang="en-US" sz="1600" dirty="0">
                          <a:effectLst/>
                        </a:rPr>
                        <a:t>5,518</a:t>
                      </a:r>
                      <a:endParaRPr lang="en-US" sz="1600" dirty="0">
                        <a:effectLst/>
                        <a:latin typeface="Calibri"/>
                        <a:ea typeface="Calibri"/>
                        <a:cs typeface="Times New Roman"/>
                      </a:endParaRPr>
                    </a:p>
                  </a:txBody>
                  <a:tcPr marL="57860" marR="57860" marT="0" marB="0" anchor="b"/>
                </a:tc>
                <a:tc>
                  <a:txBody>
                    <a:bodyPr/>
                    <a:lstStyle/>
                    <a:p>
                      <a:pPr algn="ctr"/>
                      <a:endParaRPr lang="en-US" sz="1600" dirty="0">
                        <a:effectLst/>
                        <a:latin typeface="Calibri"/>
                      </a:endParaRPr>
                    </a:p>
                  </a:txBody>
                  <a:tcPr marL="57860" marR="57860" marT="0" marB="0" anchor="b"/>
                </a:tc>
                <a:extLst>
                  <a:ext uri="{0D108BD9-81ED-4DB2-BD59-A6C34878D82A}">
                    <a16:rowId xmlns:a16="http://schemas.microsoft.com/office/drawing/2014/main" val="10003"/>
                  </a:ext>
                </a:extLst>
              </a:tr>
              <a:tr h="266878">
                <a:tc>
                  <a:txBody>
                    <a:bodyPr/>
                    <a:lstStyle/>
                    <a:p>
                      <a:pPr marL="0" marR="0" algn="l">
                        <a:spcBef>
                          <a:spcPts val="0"/>
                        </a:spcBef>
                        <a:spcAft>
                          <a:spcPts val="0"/>
                        </a:spcAft>
                      </a:pPr>
                      <a:r>
                        <a:rPr lang="en-US" sz="1600" b="1" dirty="0">
                          <a:effectLst/>
                        </a:rPr>
                        <a:t>Adult </a:t>
                      </a:r>
                      <a:r>
                        <a:rPr lang="en-US" sz="1600" b="1" dirty="0" smtClean="0">
                          <a:effectLst/>
                        </a:rPr>
                        <a:t>Families</a:t>
                      </a:r>
                      <a:r>
                        <a:rPr lang="en-US" sz="1600" b="1" baseline="0" dirty="0" smtClean="0">
                          <a:effectLst/>
                        </a:rPr>
                        <a:t> </a:t>
                      </a:r>
                      <a:r>
                        <a:rPr lang="en-US" sz="1400" dirty="0" smtClean="0">
                          <a:effectLst/>
                        </a:rPr>
                        <a:t>Head of Household with SMI/SUD</a:t>
                      </a:r>
                      <a:endParaRPr lang="en-US" sz="1400" dirty="0">
                        <a:effectLst/>
                        <a:latin typeface="+mn-lt"/>
                        <a:ea typeface="Calibri"/>
                        <a:cs typeface="Times New Roman"/>
                      </a:endParaRPr>
                    </a:p>
                  </a:txBody>
                  <a:tcPr marL="57860" marR="57860" marT="0" marB="0" anchor="b"/>
                </a:tc>
                <a:tc>
                  <a:txBody>
                    <a:bodyPr/>
                    <a:lstStyle/>
                    <a:p>
                      <a:pPr algn="ctr"/>
                      <a:endParaRPr lang="en-US" sz="1400" dirty="0"/>
                    </a:p>
                  </a:txBody>
                  <a:tcPr marL="57860" marR="57860" marT="0" marB="0" anchor="b"/>
                </a:tc>
                <a:tc>
                  <a:txBody>
                    <a:bodyPr/>
                    <a:lstStyle/>
                    <a:p>
                      <a:pPr algn="l"/>
                      <a:endParaRPr lang="en-US" sz="1600" b="1" dirty="0">
                        <a:effectLst/>
                        <a:latin typeface="Calibri"/>
                      </a:endParaRPr>
                    </a:p>
                  </a:txBody>
                  <a:tcPr marL="57860" marR="57860" marT="0" marB="0" anchor="b"/>
                </a:tc>
                <a:tc>
                  <a:txBody>
                    <a:bodyPr/>
                    <a:lstStyle/>
                    <a:p>
                      <a:pPr marL="0" marR="0" algn="ctr">
                        <a:spcBef>
                          <a:spcPts val="0"/>
                        </a:spcBef>
                        <a:spcAft>
                          <a:spcPts val="0"/>
                        </a:spcAft>
                      </a:pPr>
                      <a:r>
                        <a:rPr lang="en-US" sz="1600" b="1" dirty="0" smtClean="0">
                          <a:effectLst/>
                        </a:rPr>
                        <a:t>  1,004</a:t>
                      </a:r>
                      <a:endParaRPr lang="en-US" sz="1600" b="1" dirty="0">
                        <a:effectLst/>
                        <a:latin typeface="Calibri"/>
                        <a:ea typeface="Calibri"/>
                        <a:cs typeface="Times New Roman"/>
                      </a:endParaRPr>
                    </a:p>
                  </a:txBody>
                  <a:tcPr marL="57860" marR="57860" marT="0" marB="0" anchor="b"/>
                </a:tc>
                <a:extLst>
                  <a:ext uri="{0D108BD9-81ED-4DB2-BD59-A6C34878D82A}">
                    <a16:rowId xmlns:a16="http://schemas.microsoft.com/office/drawing/2014/main" val="10004"/>
                  </a:ext>
                </a:extLst>
              </a:tr>
              <a:tr h="266878">
                <a:tc>
                  <a:txBody>
                    <a:bodyPr/>
                    <a:lstStyle/>
                    <a:p>
                      <a:endParaRPr lang="en-US" dirty="0"/>
                    </a:p>
                  </a:txBody>
                  <a:tcPr marL="57860" marR="57860" marT="0" marB="0" anchor="b"/>
                </a:tc>
                <a:tc>
                  <a:txBody>
                    <a:bodyPr/>
                    <a:lstStyle/>
                    <a:p>
                      <a:pPr marL="0" marR="0" algn="ctr">
                        <a:spcBef>
                          <a:spcPts val="0"/>
                        </a:spcBef>
                        <a:spcAft>
                          <a:spcPts val="0"/>
                        </a:spcAft>
                      </a:pPr>
                      <a:r>
                        <a:rPr lang="en-US" sz="1400" dirty="0">
                          <a:effectLst/>
                        </a:rPr>
                        <a:t>Congregate</a:t>
                      </a:r>
                      <a:endParaRPr lang="en-US" sz="1400" dirty="0">
                        <a:effectLst/>
                        <a:latin typeface="Calibri"/>
                        <a:ea typeface="Calibri"/>
                        <a:cs typeface="Times New Roman"/>
                      </a:endParaRPr>
                    </a:p>
                  </a:txBody>
                  <a:tcPr marL="57860" marR="57860" marT="0" marB="0" anchor="b"/>
                </a:tc>
                <a:tc>
                  <a:txBody>
                    <a:bodyPr/>
                    <a:lstStyle/>
                    <a:p>
                      <a:pPr marL="0" marR="0" algn="ctr">
                        <a:spcBef>
                          <a:spcPts val="0"/>
                        </a:spcBef>
                        <a:spcAft>
                          <a:spcPts val="0"/>
                        </a:spcAft>
                      </a:pPr>
                      <a:r>
                        <a:rPr lang="en-US" sz="1600" dirty="0">
                          <a:effectLst/>
                        </a:rPr>
                        <a:t>341</a:t>
                      </a:r>
                      <a:endParaRPr lang="en-US" sz="1600" dirty="0">
                        <a:effectLst/>
                        <a:latin typeface="Calibri"/>
                        <a:ea typeface="Calibri"/>
                        <a:cs typeface="Times New Roman"/>
                      </a:endParaRPr>
                    </a:p>
                  </a:txBody>
                  <a:tcPr marL="57860" marR="57860" marT="0" marB="0" anchor="b"/>
                </a:tc>
                <a:tc>
                  <a:txBody>
                    <a:bodyPr/>
                    <a:lstStyle/>
                    <a:p>
                      <a:pPr algn="ctr"/>
                      <a:endParaRPr lang="en-US" sz="1600" dirty="0">
                        <a:effectLst/>
                        <a:latin typeface="Calibri"/>
                      </a:endParaRPr>
                    </a:p>
                  </a:txBody>
                  <a:tcPr marL="57860" marR="57860" marT="0" marB="0" anchor="b"/>
                </a:tc>
                <a:extLst>
                  <a:ext uri="{0D108BD9-81ED-4DB2-BD59-A6C34878D82A}">
                    <a16:rowId xmlns:a16="http://schemas.microsoft.com/office/drawing/2014/main" val="10005"/>
                  </a:ext>
                </a:extLst>
              </a:tr>
              <a:tr h="266878">
                <a:tc>
                  <a:txBody>
                    <a:bodyPr/>
                    <a:lstStyle/>
                    <a:p>
                      <a:endParaRPr lang="en-US" dirty="0"/>
                    </a:p>
                  </a:txBody>
                  <a:tcPr marL="57860" marR="57860" marT="0" marB="0" anchor="b"/>
                </a:tc>
                <a:tc>
                  <a:txBody>
                    <a:bodyPr/>
                    <a:lstStyle/>
                    <a:p>
                      <a:pPr marL="0" marR="0" algn="ctr">
                        <a:spcBef>
                          <a:spcPts val="0"/>
                        </a:spcBef>
                        <a:spcAft>
                          <a:spcPts val="0"/>
                        </a:spcAft>
                      </a:pPr>
                      <a:r>
                        <a:rPr lang="en-US" sz="1400" dirty="0">
                          <a:effectLst/>
                        </a:rPr>
                        <a:t>Scattered-Site</a:t>
                      </a:r>
                      <a:endParaRPr lang="en-US" sz="1400" dirty="0">
                        <a:effectLst/>
                        <a:latin typeface="Calibri"/>
                        <a:ea typeface="Calibri"/>
                        <a:cs typeface="Times New Roman"/>
                      </a:endParaRPr>
                    </a:p>
                  </a:txBody>
                  <a:tcPr marL="57860" marR="57860" marT="0" marB="0" anchor="b"/>
                </a:tc>
                <a:tc>
                  <a:txBody>
                    <a:bodyPr/>
                    <a:lstStyle/>
                    <a:p>
                      <a:pPr marL="0" marR="0" algn="ctr">
                        <a:spcBef>
                          <a:spcPts val="0"/>
                        </a:spcBef>
                        <a:spcAft>
                          <a:spcPts val="0"/>
                        </a:spcAft>
                      </a:pPr>
                      <a:r>
                        <a:rPr lang="en-US" sz="1600" dirty="0">
                          <a:effectLst/>
                        </a:rPr>
                        <a:t>663</a:t>
                      </a:r>
                      <a:endParaRPr lang="en-US" sz="1600" dirty="0">
                        <a:effectLst/>
                        <a:latin typeface="Calibri"/>
                        <a:ea typeface="Calibri"/>
                        <a:cs typeface="Times New Roman"/>
                      </a:endParaRPr>
                    </a:p>
                  </a:txBody>
                  <a:tcPr marL="57860" marR="57860" marT="0" marB="0" anchor="b"/>
                </a:tc>
                <a:tc>
                  <a:txBody>
                    <a:bodyPr/>
                    <a:lstStyle/>
                    <a:p>
                      <a:pPr algn="ctr"/>
                      <a:endParaRPr lang="en-US" sz="1600" dirty="0">
                        <a:effectLst/>
                        <a:latin typeface="Calibri"/>
                      </a:endParaRPr>
                    </a:p>
                  </a:txBody>
                  <a:tcPr marL="57860" marR="57860" marT="0" marB="0" anchor="b"/>
                </a:tc>
                <a:extLst>
                  <a:ext uri="{0D108BD9-81ED-4DB2-BD59-A6C34878D82A}">
                    <a16:rowId xmlns:a16="http://schemas.microsoft.com/office/drawing/2014/main" val="10006"/>
                  </a:ext>
                </a:extLst>
              </a:tr>
              <a:tr h="266878">
                <a:tc>
                  <a:txBody>
                    <a:bodyPr/>
                    <a:lstStyle/>
                    <a:p>
                      <a:pPr marL="0" marR="0" algn="l">
                        <a:spcBef>
                          <a:spcPts val="0"/>
                        </a:spcBef>
                        <a:spcAft>
                          <a:spcPts val="0"/>
                        </a:spcAft>
                      </a:pPr>
                      <a:r>
                        <a:rPr lang="en-US" sz="1600" b="1" dirty="0">
                          <a:effectLst/>
                        </a:rPr>
                        <a:t>Families with Children </a:t>
                      </a:r>
                      <a:endParaRPr lang="en-US" sz="1600" b="1" dirty="0">
                        <a:effectLst/>
                        <a:latin typeface="Calibri"/>
                        <a:ea typeface="Calibri"/>
                        <a:cs typeface="Times New Roman"/>
                      </a:endParaRPr>
                    </a:p>
                  </a:txBody>
                  <a:tcPr marL="57860" marR="57860" marT="0" marB="0" anchor="b"/>
                </a:tc>
                <a:tc>
                  <a:txBody>
                    <a:bodyPr/>
                    <a:lstStyle/>
                    <a:p>
                      <a:pPr algn="ctr"/>
                      <a:endParaRPr lang="en-US" sz="1400" dirty="0"/>
                    </a:p>
                  </a:txBody>
                  <a:tcPr marL="57860" marR="57860" marT="0" marB="0" anchor="b"/>
                </a:tc>
                <a:tc>
                  <a:txBody>
                    <a:bodyPr/>
                    <a:lstStyle/>
                    <a:p>
                      <a:pPr algn="l"/>
                      <a:endParaRPr lang="en-US" sz="1600" b="1" dirty="0">
                        <a:effectLst/>
                        <a:latin typeface="Calibri"/>
                      </a:endParaRPr>
                    </a:p>
                  </a:txBody>
                  <a:tcPr marL="57860" marR="57860" marT="0" marB="0" anchor="b"/>
                </a:tc>
                <a:tc>
                  <a:txBody>
                    <a:bodyPr/>
                    <a:lstStyle/>
                    <a:p>
                      <a:pPr marL="0" marR="0" algn="ctr">
                        <a:spcBef>
                          <a:spcPts val="0"/>
                        </a:spcBef>
                        <a:spcAft>
                          <a:spcPts val="0"/>
                        </a:spcAft>
                      </a:pPr>
                      <a:r>
                        <a:rPr lang="en-US" sz="1600" b="1" dirty="0" smtClean="0">
                          <a:effectLst/>
                        </a:rPr>
                        <a:t>  2,087</a:t>
                      </a:r>
                      <a:endParaRPr lang="en-US" sz="1600" b="1" dirty="0">
                        <a:effectLst/>
                        <a:latin typeface="Calibri"/>
                        <a:ea typeface="Calibri"/>
                        <a:cs typeface="Times New Roman"/>
                      </a:endParaRPr>
                    </a:p>
                  </a:txBody>
                  <a:tcPr marL="57860" marR="57860" marT="0" marB="0" anchor="b"/>
                </a:tc>
                <a:extLst>
                  <a:ext uri="{0D108BD9-81ED-4DB2-BD59-A6C34878D82A}">
                    <a16:rowId xmlns:a16="http://schemas.microsoft.com/office/drawing/2014/main" val="10007"/>
                  </a:ext>
                </a:extLst>
              </a:tr>
              <a:tr h="229882">
                <a:tc>
                  <a:txBody>
                    <a:bodyPr/>
                    <a:lstStyle/>
                    <a:p>
                      <a:pPr marL="0" marR="0" algn="r">
                        <a:spcBef>
                          <a:spcPts val="0"/>
                        </a:spcBef>
                        <a:spcAft>
                          <a:spcPts val="0"/>
                        </a:spcAft>
                      </a:pPr>
                      <a:r>
                        <a:rPr lang="en-US" sz="1400" dirty="0" smtClean="0">
                          <a:effectLst/>
                        </a:rPr>
                        <a:t>Head </a:t>
                      </a:r>
                      <a:r>
                        <a:rPr lang="en-US" sz="1400" dirty="0">
                          <a:effectLst/>
                        </a:rPr>
                        <a:t>of Household with </a:t>
                      </a:r>
                      <a:r>
                        <a:rPr lang="en-US" sz="1400" dirty="0" smtClean="0">
                          <a:effectLst/>
                        </a:rPr>
                        <a:t>SMI/SUD</a:t>
                      </a:r>
                      <a:endParaRPr lang="en-US" sz="1400" dirty="0">
                        <a:effectLst/>
                        <a:latin typeface="Calibri"/>
                        <a:ea typeface="Calibri"/>
                        <a:cs typeface="Times New Roman"/>
                      </a:endParaRPr>
                    </a:p>
                  </a:txBody>
                  <a:tcPr marL="57860" marR="57860" marT="0" marB="0" anchor="b"/>
                </a:tc>
                <a:tc>
                  <a:txBody>
                    <a:bodyPr/>
                    <a:lstStyle/>
                    <a:p>
                      <a:pPr marL="0" marR="0" algn="ctr">
                        <a:spcBef>
                          <a:spcPts val="0"/>
                        </a:spcBef>
                        <a:spcAft>
                          <a:spcPts val="0"/>
                        </a:spcAft>
                      </a:pPr>
                      <a:r>
                        <a:rPr lang="en-US" sz="1400" dirty="0">
                          <a:effectLst/>
                        </a:rPr>
                        <a:t>Congregate</a:t>
                      </a:r>
                      <a:endParaRPr lang="en-US" sz="1400" dirty="0">
                        <a:effectLst/>
                        <a:latin typeface="Calibri"/>
                        <a:ea typeface="Calibri"/>
                        <a:cs typeface="Times New Roman"/>
                      </a:endParaRPr>
                    </a:p>
                  </a:txBody>
                  <a:tcPr marL="57860" marR="57860" marT="0" marB="0" anchor="b"/>
                </a:tc>
                <a:tc>
                  <a:txBody>
                    <a:bodyPr/>
                    <a:lstStyle/>
                    <a:p>
                      <a:pPr marL="0" marR="0" algn="ctr">
                        <a:spcBef>
                          <a:spcPts val="0"/>
                        </a:spcBef>
                        <a:spcAft>
                          <a:spcPts val="0"/>
                        </a:spcAft>
                      </a:pPr>
                      <a:r>
                        <a:rPr lang="en-US" sz="1600" dirty="0">
                          <a:effectLst/>
                        </a:rPr>
                        <a:t>654</a:t>
                      </a:r>
                      <a:endParaRPr lang="en-US" sz="1600" dirty="0">
                        <a:effectLst/>
                        <a:latin typeface="Calibri"/>
                        <a:ea typeface="Calibri"/>
                        <a:cs typeface="Times New Roman"/>
                      </a:endParaRPr>
                    </a:p>
                  </a:txBody>
                  <a:tcPr marL="57860" marR="57860" marT="0" marB="0" anchor="b"/>
                </a:tc>
                <a:tc>
                  <a:txBody>
                    <a:bodyPr/>
                    <a:lstStyle/>
                    <a:p>
                      <a:pPr algn="ctr"/>
                      <a:endParaRPr lang="en-US" sz="1600" dirty="0">
                        <a:effectLst/>
                        <a:latin typeface="Calibri"/>
                      </a:endParaRPr>
                    </a:p>
                  </a:txBody>
                  <a:tcPr marL="57860" marR="57860" marT="0" marB="0" anchor="b"/>
                </a:tc>
                <a:extLst>
                  <a:ext uri="{0D108BD9-81ED-4DB2-BD59-A6C34878D82A}">
                    <a16:rowId xmlns:a16="http://schemas.microsoft.com/office/drawing/2014/main" val="10008"/>
                  </a:ext>
                </a:extLst>
              </a:tr>
              <a:tr h="200145">
                <a:tc>
                  <a:txBody>
                    <a:bodyPr/>
                    <a:lstStyle/>
                    <a:p>
                      <a:pPr marL="0" marR="0" algn="r">
                        <a:spcBef>
                          <a:spcPts val="0"/>
                        </a:spcBef>
                        <a:spcAft>
                          <a:spcPts val="0"/>
                        </a:spcAft>
                      </a:pPr>
                      <a:endParaRPr lang="en-US" sz="1400" dirty="0">
                        <a:effectLst/>
                        <a:latin typeface="Calibri"/>
                        <a:ea typeface="Calibri"/>
                        <a:cs typeface="Times New Roman"/>
                      </a:endParaRPr>
                    </a:p>
                  </a:txBody>
                  <a:tcPr marL="57860" marR="57860" marT="0" marB="0" anchor="b"/>
                </a:tc>
                <a:tc>
                  <a:txBody>
                    <a:bodyPr/>
                    <a:lstStyle/>
                    <a:p>
                      <a:pPr marL="0" marR="0" algn="ctr">
                        <a:spcBef>
                          <a:spcPts val="0"/>
                        </a:spcBef>
                        <a:spcAft>
                          <a:spcPts val="0"/>
                        </a:spcAft>
                      </a:pPr>
                      <a:r>
                        <a:rPr lang="en-US" sz="1400" dirty="0">
                          <a:effectLst/>
                        </a:rPr>
                        <a:t>Scattered-Site</a:t>
                      </a:r>
                      <a:endParaRPr lang="en-US" sz="1400" dirty="0">
                        <a:effectLst/>
                        <a:latin typeface="Calibri"/>
                        <a:ea typeface="Calibri"/>
                        <a:cs typeface="Times New Roman"/>
                      </a:endParaRPr>
                    </a:p>
                  </a:txBody>
                  <a:tcPr marL="57860" marR="57860" marT="0" marB="0" anchor="b"/>
                </a:tc>
                <a:tc>
                  <a:txBody>
                    <a:bodyPr/>
                    <a:lstStyle/>
                    <a:p>
                      <a:pPr marL="0" marR="0" algn="ctr">
                        <a:spcBef>
                          <a:spcPts val="0"/>
                        </a:spcBef>
                        <a:spcAft>
                          <a:spcPts val="0"/>
                        </a:spcAft>
                      </a:pPr>
                      <a:r>
                        <a:rPr lang="en-US" sz="1600" dirty="0">
                          <a:effectLst/>
                        </a:rPr>
                        <a:t>982</a:t>
                      </a:r>
                      <a:endParaRPr lang="en-US" sz="1600" dirty="0">
                        <a:effectLst/>
                        <a:latin typeface="Calibri"/>
                        <a:ea typeface="Calibri"/>
                        <a:cs typeface="Times New Roman"/>
                      </a:endParaRPr>
                    </a:p>
                  </a:txBody>
                  <a:tcPr marL="57860" marR="57860" marT="0" marB="0" anchor="b"/>
                </a:tc>
                <a:tc>
                  <a:txBody>
                    <a:bodyPr/>
                    <a:lstStyle/>
                    <a:p>
                      <a:pPr algn="ctr"/>
                      <a:endParaRPr lang="en-US" sz="1600" dirty="0">
                        <a:effectLst/>
                        <a:latin typeface="Calibri"/>
                      </a:endParaRPr>
                    </a:p>
                  </a:txBody>
                  <a:tcPr marL="57860" marR="57860" marT="0" marB="0" anchor="b"/>
                </a:tc>
                <a:extLst>
                  <a:ext uri="{0D108BD9-81ED-4DB2-BD59-A6C34878D82A}">
                    <a16:rowId xmlns:a16="http://schemas.microsoft.com/office/drawing/2014/main" val="10009"/>
                  </a:ext>
                </a:extLst>
              </a:tr>
              <a:tr h="40028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rPr>
                        <a:t>Young Adults, Ages 18-25</a:t>
                      </a:r>
                      <a:r>
                        <a:rPr lang="en-US" sz="1400" baseline="0" dirty="0" smtClean="0">
                          <a:effectLst/>
                        </a:rPr>
                        <a:t> </a:t>
                      </a:r>
                      <a:r>
                        <a:rPr lang="en-US" sz="1400" dirty="0" smtClean="0">
                          <a:effectLst/>
                        </a:rPr>
                        <a:t>w</a:t>
                      </a:r>
                      <a:r>
                        <a:rPr lang="en-US" sz="1400" dirty="0">
                          <a:effectLst/>
                        </a:rPr>
                        <a:t>/ Children or </a:t>
                      </a:r>
                      <a:r>
                        <a:rPr lang="en-US" sz="1400" dirty="0" smtClean="0">
                          <a:effectLst/>
                        </a:rPr>
                        <a:t>Pregnant Women</a:t>
                      </a:r>
                      <a:r>
                        <a:rPr lang="en-US" sz="1400" baseline="0" dirty="0" smtClean="0">
                          <a:effectLst/>
                        </a:rPr>
                        <a:t> </a:t>
                      </a:r>
                    </a:p>
                  </a:txBody>
                  <a:tcPr marL="57860" marR="57860" marT="0" marB="0" anchor="b"/>
                </a:tc>
                <a:tc>
                  <a:txBody>
                    <a:bodyPr/>
                    <a:lstStyle/>
                    <a:p>
                      <a:pPr marL="0" marR="0" algn="ctr">
                        <a:spcBef>
                          <a:spcPts val="0"/>
                        </a:spcBef>
                        <a:spcAft>
                          <a:spcPts val="0"/>
                        </a:spcAft>
                      </a:pPr>
                      <a:r>
                        <a:rPr lang="en-US" sz="1400" dirty="0">
                          <a:effectLst/>
                        </a:rPr>
                        <a:t>Congregate</a:t>
                      </a:r>
                      <a:endParaRPr lang="en-US" sz="1400" dirty="0">
                        <a:effectLst/>
                        <a:latin typeface="Calibri"/>
                        <a:ea typeface="Calibri"/>
                        <a:cs typeface="Times New Roman"/>
                      </a:endParaRPr>
                    </a:p>
                  </a:txBody>
                  <a:tcPr marL="57860" marR="57860" marT="0" marB="0" anchor="b"/>
                </a:tc>
                <a:tc>
                  <a:txBody>
                    <a:bodyPr/>
                    <a:lstStyle/>
                    <a:p>
                      <a:pPr marL="0" marR="0" algn="ctr">
                        <a:spcBef>
                          <a:spcPts val="0"/>
                        </a:spcBef>
                        <a:spcAft>
                          <a:spcPts val="0"/>
                        </a:spcAft>
                      </a:pPr>
                      <a:r>
                        <a:rPr lang="en-US" sz="1600" dirty="0">
                          <a:effectLst/>
                        </a:rPr>
                        <a:t>361</a:t>
                      </a:r>
                      <a:endParaRPr lang="en-US" sz="1600" dirty="0">
                        <a:effectLst/>
                        <a:latin typeface="Calibri"/>
                        <a:ea typeface="Calibri"/>
                        <a:cs typeface="Times New Roman"/>
                      </a:endParaRPr>
                    </a:p>
                  </a:txBody>
                  <a:tcPr marL="57860" marR="57860" marT="0" marB="0" anchor="b"/>
                </a:tc>
                <a:tc>
                  <a:txBody>
                    <a:bodyPr/>
                    <a:lstStyle/>
                    <a:p>
                      <a:pPr algn="ctr"/>
                      <a:endParaRPr lang="en-US" sz="1600" dirty="0">
                        <a:effectLst/>
                        <a:latin typeface="Calibri"/>
                      </a:endParaRPr>
                    </a:p>
                  </a:txBody>
                  <a:tcPr marL="57860" marR="57860" marT="0" marB="0" anchor="b"/>
                </a:tc>
                <a:extLst>
                  <a:ext uri="{0D108BD9-81ED-4DB2-BD59-A6C34878D82A}">
                    <a16:rowId xmlns:a16="http://schemas.microsoft.com/office/drawing/2014/main" val="10010"/>
                  </a:ext>
                </a:extLst>
              </a:tr>
              <a:tr h="289160">
                <a:tc>
                  <a:txBody>
                    <a:bodyPr/>
                    <a:lstStyle/>
                    <a:p>
                      <a:pPr marL="0" marR="0" algn="r">
                        <a:spcBef>
                          <a:spcPts val="0"/>
                        </a:spcBef>
                        <a:spcAft>
                          <a:spcPts val="0"/>
                        </a:spcAft>
                      </a:pPr>
                      <a:endParaRPr lang="en-US" sz="900" dirty="0">
                        <a:effectLst/>
                        <a:latin typeface="Calibri"/>
                        <a:ea typeface="Calibri"/>
                        <a:cs typeface="Times New Roman"/>
                      </a:endParaRPr>
                    </a:p>
                  </a:txBody>
                  <a:tcPr marL="57860" marR="57860" marT="0" marB="0" anchor="b"/>
                </a:tc>
                <a:tc>
                  <a:txBody>
                    <a:bodyPr/>
                    <a:lstStyle/>
                    <a:p>
                      <a:pPr marL="0" marR="0" algn="ctr">
                        <a:spcBef>
                          <a:spcPts val="0"/>
                        </a:spcBef>
                        <a:spcAft>
                          <a:spcPts val="0"/>
                        </a:spcAft>
                      </a:pPr>
                      <a:r>
                        <a:rPr lang="en-US" sz="1400" dirty="0">
                          <a:effectLst/>
                        </a:rPr>
                        <a:t>Scattered-Site</a:t>
                      </a:r>
                      <a:endParaRPr lang="en-US" sz="1400" dirty="0">
                        <a:effectLst/>
                        <a:latin typeface="Calibri"/>
                        <a:ea typeface="Calibri"/>
                        <a:cs typeface="Times New Roman"/>
                      </a:endParaRPr>
                    </a:p>
                  </a:txBody>
                  <a:tcPr marL="57860" marR="57860" marT="0" marB="0" anchor="b"/>
                </a:tc>
                <a:tc>
                  <a:txBody>
                    <a:bodyPr/>
                    <a:lstStyle/>
                    <a:p>
                      <a:pPr marL="0" marR="0" algn="ctr">
                        <a:spcBef>
                          <a:spcPts val="0"/>
                        </a:spcBef>
                        <a:spcAft>
                          <a:spcPts val="0"/>
                        </a:spcAft>
                      </a:pPr>
                      <a:r>
                        <a:rPr lang="en-US" sz="1600" dirty="0">
                          <a:effectLst/>
                        </a:rPr>
                        <a:t>90</a:t>
                      </a:r>
                      <a:endParaRPr lang="en-US" sz="1600" dirty="0">
                        <a:effectLst/>
                        <a:latin typeface="Calibri"/>
                        <a:ea typeface="Calibri"/>
                        <a:cs typeface="Times New Roman"/>
                      </a:endParaRPr>
                    </a:p>
                  </a:txBody>
                  <a:tcPr marL="57860" marR="57860" marT="0" marB="0" anchor="b"/>
                </a:tc>
                <a:tc>
                  <a:txBody>
                    <a:bodyPr/>
                    <a:lstStyle/>
                    <a:p>
                      <a:pPr algn="ctr"/>
                      <a:endParaRPr lang="en-US" sz="1600" dirty="0">
                        <a:effectLst/>
                        <a:latin typeface="Calibri"/>
                      </a:endParaRPr>
                    </a:p>
                  </a:txBody>
                  <a:tcPr marL="57860" marR="57860" marT="0" marB="0" anchor="b"/>
                </a:tc>
                <a:extLst>
                  <a:ext uri="{0D108BD9-81ED-4DB2-BD59-A6C34878D82A}">
                    <a16:rowId xmlns:a16="http://schemas.microsoft.com/office/drawing/2014/main" val="10011"/>
                  </a:ext>
                </a:extLst>
              </a:tr>
              <a:tr h="289160">
                <a:tc>
                  <a:txBody>
                    <a:bodyPr/>
                    <a:lstStyle/>
                    <a:p>
                      <a:pPr marL="0" marR="0" algn="l">
                        <a:spcBef>
                          <a:spcPts val="0"/>
                        </a:spcBef>
                        <a:spcAft>
                          <a:spcPts val="0"/>
                        </a:spcAft>
                      </a:pPr>
                      <a:r>
                        <a:rPr lang="en-US" sz="1600" b="1" dirty="0" smtClean="0">
                          <a:effectLst/>
                          <a:latin typeface="+mn-lt"/>
                          <a:ea typeface="Calibri"/>
                          <a:cs typeface="Times New Roman"/>
                        </a:rPr>
                        <a:t>Young Adult</a:t>
                      </a:r>
                      <a:r>
                        <a:rPr lang="en-US" sz="1600" b="1" baseline="0" dirty="0" smtClean="0">
                          <a:effectLst/>
                          <a:latin typeface="+mn-lt"/>
                          <a:ea typeface="Calibri"/>
                          <a:cs typeface="Times New Roman"/>
                        </a:rPr>
                        <a:t> Singles, Ages 18-25</a:t>
                      </a:r>
                      <a:endParaRPr lang="en-US" sz="1600" b="1" dirty="0">
                        <a:effectLst/>
                        <a:latin typeface="+mn-lt"/>
                        <a:ea typeface="Calibri"/>
                        <a:cs typeface="Times New Roman"/>
                      </a:endParaRPr>
                    </a:p>
                  </a:txBody>
                  <a:tcPr marL="57860" marR="57860" marT="0" marB="0" anchor="b"/>
                </a:tc>
                <a:tc>
                  <a:txBody>
                    <a:bodyPr/>
                    <a:lstStyle/>
                    <a:p>
                      <a:pPr marL="0" marR="0" algn="ctr">
                        <a:spcBef>
                          <a:spcPts val="0"/>
                        </a:spcBef>
                        <a:spcAft>
                          <a:spcPts val="0"/>
                        </a:spcAft>
                      </a:pPr>
                      <a:endParaRPr lang="en-US" sz="1400" dirty="0">
                        <a:effectLst/>
                        <a:latin typeface="Calibri"/>
                        <a:ea typeface="Calibri"/>
                        <a:cs typeface="Times New Roman"/>
                      </a:endParaRPr>
                    </a:p>
                  </a:txBody>
                  <a:tcPr marL="57860" marR="57860" marT="0" marB="0" anchor="b"/>
                </a:tc>
                <a:tc>
                  <a:txBody>
                    <a:bodyPr/>
                    <a:lstStyle/>
                    <a:p>
                      <a:pPr marL="0" marR="0" algn="ctr">
                        <a:spcBef>
                          <a:spcPts val="0"/>
                        </a:spcBef>
                        <a:spcAft>
                          <a:spcPts val="0"/>
                        </a:spcAft>
                      </a:pPr>
                      <a:endParaRPr lang="en-US" sz="1600" dirty="0">
                        <a:effectLst/>
                        <a:latin typeface="Calibri"/>
                        <a:ea typeface="Calibri"/>
                        <a:cs typeface="Times New Roman"/>
                      </a:endParaRPr>
                    </a:p>
                  </a:txBody>
                  <a:tcPr marL="57860" marR="57860" marT="0" marB="0" anchor="b"/>
                </a:tc>
                <a:tc>
                  <a:txBody>
                    <a:bodyPr/>
                    <a:lstStyle/>
                    <a:p>
                      <a:pPr algn="ctr"/>
                      <a:r>
                        <a:rPr lang="en-US" sz="1600" b="1" dirty="0" smtClean="0">
                          <a:effectLst/>
                          <a:latin typeface="Calibri"/>
                        </a:rPr>
                        <a:t>1,236</a:t>
                      </a:r>
                      <a:endParaRPr lang="en-US" sz="1600" b="1" dirty="0">
                        <a:effectLst/>
                        <a:latin typeface="Calibri"/>
                      </a:endParaRPr>
                    </a:p>
                  </a:txBody>
                  <a:tcPr marL="57860" marR="57860" marT="0" marB="0" anchor="b"/>
                </a:tc>
                <a:extLst>
                  <a:ext uri="{0D108BD9-81ED-4DB2-BD59-A6C34878D82A}">
                    <a16:rowId xmlns:a16="http://schemas.microsoft.com/office/drawing/2014/main" val="10012"/>
                  </a:ext>
                </a:extLst>
              </a:tr>
              <a:tr h="266878">
                <a:tc>
                  <a:txBody>
                    <a:bodyPr/>
                    <a:lstStyle/>
                    <a:p>
                      <a:endParaRPr lang="en-US" dirty="0"/>
                    </a:p>
                  </a:txBody>
                  <a:tcPr marL="57860" marR="57860" marT="0" marB="0" anchor="b"/>
                </a:tc>
                <a:tc>
                  <a:txBody>
                    <a:bodyPr/>
                    <a:lstStyle/>
                    <a:p>
                      <a:pPr marL="0" marR="0" algn="ctr">
                        <a:spcBef>
                          <a:spcPts val="0"/>
                        </a:spcBef>
                        <a:spcAft>
                          <a:spcPts val="0"/>
                        </a:spcAft>
                      </a:pPr>
                      <a:r>
                        <a:rPr lang="en-US" sz="1400" dirty="0">
                          <a:effectLst/>
                        </a:rPr>
                        <a:t>Congregate</a:t>
                      </a:r>
                      <a:endParaRPr lang="en-US" sz="1400" dirty="0">
                        <a:effectLst/>
                        <a:latin typeface="Calibri"/>
                        <a:ea typeface="Calibri"/>
                        <a:cs typeface="Times New Roman"/>
                      </a:endParaRPr>
                    </a:p>
                  </a:txBody>
                  <a:tcPr marL="57860" marR="57860" marT="0" marB="0" anchor="b"/>
                </a:tc>
                <a:tc>
                  <a:txBody>
                    <a:bodyPr/>
                    <a:lstStyle/>
                    <a:p>
                      <a:pPr marL="0" marR="0" algn="ctr">
                        <a:spcBef>
                          <a:spcPts val="0"/>
                        </a:spcBef>
                        <a:spcAft>
                          <a:spcPts val="0"/>
                        </a:spcAft>
                      </a:pPr>
                      <a:r>
                        <a:rPr lang="en-US" sz="1600" dirty="0">
                          <a:effectLst/>
                        </a:rPr>
                        <a:t>989</a:t>
                      </a:r>
                      <a:endParaRPr lang="en-US" sz="1600" dirty="0">
                        <a:effectLst/>
                        <a:latin typeface="Calibri"/>
                        <a:ea typeface="Calibri"/>
                        <a:cs typeface="Times New Roman"/>
                      </a:endParaRPr>
                    </a:p>
                  </a:txBody>
                  <a:tcPr marL="57860" marR="57860" marT="0" marB="0" anchor="b"/>
                </a:tc>
                <a:tc>
                  <a:txBody>
                    <a:bodyPr/>
                    <a:lstStyle/>
                    <a:p>
                      <a:pPr algn="l"/>
                      <a:endParaRPr lang="en-US" sz="900" dirty="0">
                        <a:effectLst/>
                        <a:latin typeface="Calibri"/>
                      </a:endParaRPr>
                    </a:p>
                  </a:txBody>
                  <a:tcPr marL="57860" marR="57860" marT="0" marB="0" anchor="b"/>
                </a:tc>
                <a:extLst>
                  <a:ext uri="{0D108BD9-81ED-4DB2-BD59-A6C34878D82A}">
                    <a16:rowId xmlns:a16="http://schemas.microsoft.com/office/drawing/2014/main" val="10013"/>
                  </a:ext>
                </a:extLst>
              </a:tr>
              <a:tr h="266878">
                <a:tc>
                  <a:txBody>
                    <a:bodyPr/>
                    <a:lstStyle/>
                    <a:p>
                      <a:endParaRPr lang="en-US" dirty="0"/>
                    </a:p>
                  </a:txBody>
                  <a:tcPr marL="57860" marR="57860" marT="0" marB="0" anchor="b"/>
                </a:tc>
                <a:tc>
                  <a:txBody>
                    <a:bodyPr/>
                    <a:lstStyle/>
                    <a:p>
                      <a:pPr marL="0" marR="0" algn="ctr">
                        <a:spcBef>
                          <a:spcPts val="0"/>
                        </a:spcBef>
                        <a:spcAft>
                          <a:spcPts val="0"/>
                        </a:spcAft>
                      </a:pPr>
                      <a:r>
                        <a:rPr lang="en-US" sz="1400" dirty="0">
                          <a:effectLst/>
                        </a:rPr>
                        <a:t>Scattered-Site</a:t>
                      </a:r>
                      <a:endParaRPr lang="en-US" sz="1400" dirty="0">
                        <a:effectLst/>
                        <a:latin typeface="Calibri"/>
                        <a:ea typeface="Calibri"/>
                        <a:cs typeface="Times New Roman"/>
                      </a:endParaRPr>
                    </a:p>
                  </a:txBody>
                  <a:tcPr marL="57860" marR="57860" marT="0" marB="0" anchor="b"/>
                </a:tc>
                <a:tc>
                  <a:txBody>
                    <a:bodyPr/>
                    <a:lstStyle/>
                    <a:p>
                      <a:pPr marL="0" marR="0" algn="ctr">
                        <a:spcBef>
                          <a:spcPts val="0"/>
                        </a:spcBef>
                        <a:spcAft>
                          <a:spcPts val="0"/>
                        </a:spcAft>
                      </a:pPr>
                      <a:r>
                        <a:rPr lang="en-US" sz="1600" dirty="0">
                          <a:effectLst/>
                        </a:rPr>
                        <a:t>247</a:t>
                      </a:r>
                      <a:endParaRPr lang="en-US" sz="1600" dirty="0">
                        <a:effectLst/>
                        <a:latin typeface="Calibri"/>
                        <a:ea typeface="Calibri"/>
                        <a:cs typeface="Times New Roman"/>
                      </a:endParaRPr>
                    </a:p>
                  </a:txBody>
                  <a:tcPr marL="57860" marR="57860" marT="0" marB="0" anchor="b"/>
                </a:tc>
                <a:tc>
                  <a:txBody>
                    <a:bodyPr/>
                    <a:lstStyle/>
                    <a:p>
                      <a:pPr algn="l"/>
                      <a:endParaRPr lang="en-US" sz="900" dirty="0">
                        <a:effectLst/>
                        <a:latin typeface="Calibri"/>
                      </a:endParaRPr>
                    </a:p>
                  </a:txBody>
                  <a:tcPr marL="57860" marR="57860" marT="0" marB="0" anchor="b"/>
                </a:tc>
                <a:extLst>
                  <a:ext uri="{0D108BD9-81ED-4DB2-BD59-A6C34878D82A}">
                    <a16:rowId xmlns:a16="http://schemas.microsoft.com/office/drawing/2014/main" val="10014"/>
                  </a:ext>
                </a:extLst>
              </a:tr>
              <a:tr h="533757">
                <a:tc>
                  <a:txBody>
                    <a:bodyPr/>
                    <a:lstStyle/>
                    <a:p>
                      <a:pPr marL="0" marR="0" algn="ctr">
                        <a:spcBef>
                          <a:spcPts val="0"/>
                        </a:spcBef>
                        <a:spcAft>
                          <a:spcPts val="0"/>
                        </a:spcAft>
                      </a:pPr>
                      <a:r>
                        <a:rPr lang="en-US" sz="1800" b="1" dirty="0">
                          <a:effectLst/>
                        </a:rPr>
                        <a:t>                                              TOTAL </a:t>
                      </a:r>
                      <a:endParaRPr lang="en-US" sz="1800" b="1" dirty="0">
                        <a:effectLst/>
                        <a:latin typeface="Calibri"/>
                        <a:ea typeface="Calibri"/>
                        <a:cs typeface="Times New Roman"/>
                      </a:endParaRPr>
                    </a:p>
                  </a:txBody>
                  <a:tcPr marL="57860" marR="57860" marT="0" marB="0" anchor="ctr"/>
                </a:tc>
                <a:tc>
                  <a:txBody>
                    <a:bodyPr/>
                    <a:lstStyle/>
                    <a:p>
                      <a:pPr algn="ctr"/>
                      <a:endParaRPr lang="en-US" sz="1800" b="1" dirty="0"/>
                    </a:p>
                  </a:txBody>
                  <a:tcPr marL="57860" marR="57860" marT="0" marB="0" anchor="ctr"/>
                </a:tc>
                <a:tc>
                  <a:txBody>
                    <a:bodyPr/>
                    <a:lstStyle/>
                    <a:p>
                      <a:pPr marL="0" marR="0" algn="ctr">
                        <a:spcBef>
                          <a:spcPts val="0"/>
                        </a:spcBef>
                        <a:spcAft>
                          <a:spcPts val="0"/>
                        </a:spcAft>
                      </a:pPr>
                      <a:endParaRPr lang="en-US" sz="1800" b="1" dirty="0">
                        <a:effectLst/>
                        <a:latin typeface="Calibri"/>
                        <a:ea typeface="Calibri"/>
                        <a:cs typeface="Times New Roman"/>
                      </a:endParaRPr>
                    </a:p>
                  </a:txBody>
                  <a:tcPr marL="57860" marR="5786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effectLst/>
                        </a:rPr>
                        <a:t>15,000</a:t>
                      </a:r>
                      <a:endParaRPr lang="en-US" sz="1800" b="1" dirty="0" smtClean="0">
                        <a:effectLst/>
                        <a:latin typeface="+mn-lt"/>
                        <a:ea typeface="Calibri"/>
                        <a:cs typeface="Times New Roman"/>
                      </a:endParaRPr>
                    </a:p>
                  </a:txBody>
                  <a:tcPr marL="57860" marR="57860" marT="0"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1880256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93" y="384747"/>
            <a:ext cx="8596668" cy="1320800"/>
          </a:xfrm>
        </p:spPr>
        <p:txBody>
          <a:bodyPr/>
          <a:lstStyle/>
          <a:p>
            <a:r>
              <a:rPr lang="en-US" dirty="0"/>
              <a:t>Applying for Supportive Housing</a:t>
            </a:r>
          </a:p>
        </p:txBody>
      </p:sp>
      <p:sp>
        <p:nvSpPr>
          <p:cNvPr id="3" name="Content Placeholder 2"/>
          <p:cNvSpPr>
            <a:spLocks noGrp="1"/>
          </p:cNvSpPr>
          <p:nvPr>
            <p:ph idx="1"/>
          </p:nvPr>
        </p:nvSpPr>
        <p:spPr>
          <a:xfrm>
            <a:off x="587393" y="1161737"/>
            <a:ext cx="9202711" cy="5181600"/>
          </a:xfrm>
        </p:spPr>
        <p:txBody>
          <a:bodyPr>
            <a:noAutofit/>
          </a:bodyPr>
          <a:lstStyle/>
          <a:p>
            <a:r>
              <a:rPr lang="en-US" altLang="en-US" sz="1600" dirty="0"/>
              <a:t>HRA’s Placement Assessment and Client Tracking (PACT) unit</a:t>
            </a:r>
            <a:r>
              <a:rPr lang="en-US" sz="1600" dirty="0"/>
              <a:t> reviews housing applications submitted by </a:t>
            </a:r>
            <a:r>
              <a:rPr lang="en-US" sz="1600" dirty="0" smtClean="0"/>
              <a:t>acute </a:t>
            </a:r>
            <a:r>
              <a:rPr lang="en-US" sz="1600" dirty="0"/>
              <a:t>and long-term psychiatric hospitals, shelters, outreach teams, correctional facilities, and community-based agencies. </a:t>
            </a:r>
            <a:endParaRPr lang="en-US" sz="1600" dirty="0" smtClean="0"/>
          </a:p>
          <a:p>
            <a:r>
              <a:rPr lang="en-US" sz="1600" dirty="0" smtClean="0"/>
              <a:t>This </a:t>
            </a:r>
            <a:r>
              <a:rPr lang="en-US" sz="1600" dirty="0"/>
              <a:t>initiates the approval and placement process for a continuum of supportive housing options. </a:t>
            </a:r>
            <a:endParaRPr lang="en-US" sz="1600" dirty="0" smtClean="0"/>
          </a:p>
          <a:p>
            <a:r>
              <a:rPr lang="en-US" altLang="en-US" sz="1600" dirty="0" smtClean="0"/>
              <a:t>Annually</a:t>
            </a:r>
            <a:r>
              <a:rPr lang="en-US" altLang="en-US" sz="1600" dirty="0"/>
              <a:t>, the PACT unit reviews about 25,000 applications and 63% are approved for NY/NY and/or SMI housing.  </a:t>
            </a:r>
            <a:endParaRPr lang="en-US" altLang="en-US" sz="1600" dirty="0" smtClean="0"/>
          </a:p>
          <a:p>
            <a:r>
              <a:rPr lang="en-US" altLang="en-US" dirty="0" smtClean="0"/>
              <a:t>Generally</a:t>
            </a:r>
            <a:r>
              <a:rPr lang="en-US" altLang="en-US" dirty="0"/>
              <a:t>, an application for supportive housing requires the following:</a:t>
            </a:r>
          </a:p>
          <a:p>
            <a:pPr marL="795338" indent="-331788"/>
            <a:r>
              <a:rPr lang="en-US" altLang="en-US" sz="1600" dirty="0" smtClean="0"/>
              <a:t>Psychiatric </a:t>
            </a:r>
            <a:r>
              <a:rPr lang="en-US" altLang="en-US" sz="1600" dirty="0"/>
              <a:t>evaluation, by an appropriately licensed professional</a:t>
            </a:r>
          </a:p>
          <a:p>
            <a:pPr marL="795338" indent="-331788"/>
            <a:r>
              <a:rPr lang="en-US" altLang="en-US" sz="1600" dirty="0"/>
              <a:t>Psychosocial Assessment </a:t>
            </a:r>
          </a:p>
          <a:p>
            <a:pPr marL="795338" indent="-331788"/>
            <a:r>
              <a:rPr lang="en-US" altLang="en-US" sz="1600" dirty="0"/>
              <a:t>Housing documentation (unsheltered stay)</a:t>
            </a:r>
          </a:p>
          <a:p>
            <a:r>
              <a:rPr lang="en-US" altLang="en-US" sz="1600" dirty="0" smtClean="0"/>
              <a:t>The </a:t>
            </a:r>
            <a:r>
              <a:rPr lang="en-US" altLang="en-US" sz="1600" dirty="0"/>
              <a:t>psychiatric and psychosocial assessment must be completed </a:t>
            </a:r>
            <a:r>
              <a:rPr lang="en-US" altLang="en-US" sz="1600" i="1" dirty="0" smtClean="0"/>
              <a:t>no </a:t>
            </a:r>
            <a:r>
              <a:rPr lang="en-US" altLang="en-US" sz="1600" i="1" dirty="0"/>
              <a:t>more </a:t>
            </a:r>
            <a:r>
              <a:rPr lang="en-US" altLang="en-US" sz="1600" dirty="0"/>
              <a:t>than 6 months prior to submission of the application. </a:t>
            </a:r>
            <a:endParaRPr lang="en-US" altLang="en-US" sz="1600" dirty="0" smtClean="0"/>
          </a:p>
          <a:p>
            <a:r>
              <a:rPr lang="en-US" altLang="en-US" sz="1600" dirty="0" smtClean="0"/>
              <a:t>Application </a:t>
            </a:r>
            <a:r>
              <a:rPr lang="en-US" altLang="en-US" sz="1600" dirty="0"/>
              <a:t>criteria can be found in the “What’s New” section of </a:t>
            </a:r>
            <a:r>
              <a:rPr lang="en-US" altLang="en-US" sz="1600" dirty="0" err="1"/>
              <a:t>PACTWeb</a:t>
            </a:r>
            <a:r>
              <a:rPr lang="en-US" altLang="en-US" sz="1600" dirty="0"/>
              <a:t>.</a:t>
            </a:r>
          </a:p>
          <a:p>
            <a:pPr marL="342900" lvl="1" indent="-342900"/>
            <a:endParaRPr lang="en-US" altLang="en-US" dirty="0"/>
          </a:p>
          <a:p>
            <a:pPr marL="0" indent="0">
              <a:buNone/>
            </a:pPr>
            <a:endParaRPr lang="en-US" altLang="en-US" sz="1600" dirty="0"/>
          </a:p>
          <a:p>
            <a:endParaRPr lang="en-US" sz="1600" dirty="0"/>
          </a:p>
        </p:txBody>
      </p:sp>
    </p:spTree>
    <p:extLst>
      <p:ext uri="{BB962C8B-B14F-4D97-AF65-F5344CB8AC3E}">
        <p14:creationId xmlns:p14="http://schemas.microsoft.com/office/powerpoint/2010/main" val="1364960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849" y="459700"/>
            <a:ext cx="8596668" cy="1320800"/>
          </a:xfrm>
        </p:spPr>
        <p:txBody>
          <a:bodyPr>
            <a:normAutofit/>
          </a:bodyPr>
          <a:lstStyle/>
          <a:p>
            <a:r>
              <a:rPr lang="en-US" dirty="0" smtClean="0"/>
              <a:t>The Supportive Housing Coordinated Assessment Survey</a:t>
            </a:r>
            <a:endParaRPr lang="en-US" dirty="0"/>
          </a:p>
        </p:txBody>
      </p:sp>
      <p:sp>
        <p:nvSpPr>
          <p:cNvPr id="3" name="Content Placeholder 2"/>
          <p:cNvSpPr>
            <a:spLocks noGrp="1"/>
          </p:cNvSpPr>
          <p:nvPr>
            <p:ph idx="1"/>
          </p:nvPr>
        </p:nvSpPr>
        <p:spPr>
          <a:xfrm>
            <a:off x="579897" y="1898261"/>
            <a:ext cx="8596668" cy="3880773"/>
          </a:xfrm>
        </p:spPr>
        <p:txBody>
          <a:bodyPr>
            <a:normAutofit lnSpcReduction="10000"/>
          </a:bodyPr>
          <a:lstStyle/>
          <a:p>
            <a:r>
              <a:rPr lang="en-US" altLang="en-US" dirty="0" smtClean="0"/>
              <a:t>Prior to initiating a supportive housing application, it is recommended that a coordinated assessment survey is completed.  </a:t>
            </a:r>
          </a:p>
          <a:p>
            <a:r>
              <a:rPr lang="en-US" altLang="en-US" dirty="0" smtClean="0"/>
              <a:t>The Coordinated assessment survey:</a:t>
            </a:r>
          </a:p>
          <a:p>
            <a:pPr lvl="1">
              <a:lnSpc>
                <a:spcPct val="150000"/>
              </a:lnSpc>
              <a:buClrTx/>
              <a:buFont typeface="Arial"/>
              <a:buChar char="•"/>
            </a:pPr>
            <a:r>
              <a:rPr lang="en-US" sz="1800" dirty="0" smtClean="0">
                <a:solidFill>
                  <a:srgbClr val="000000"/>
                </a:solidFill>
              </a:rPr>
              <a:t>Is accessible to all PACT users </a:t>
            </a:r>
          </a:p>
          <a:p>
            <a:pPr lvl="1">
              <a:lnSpc>
                <a:spcPct val="150000"/>
              </a:lnSpc>
              <a:buClrTx/>
              <a:buFont typeface="Arial"/>
              <a:buChar char="•"/>
            </a:pPr>
            <a:r>
              <a:rPr lang="en-US" sz="1800" dirty="0">
                <a:solidFill>
                  <a:srgbClr val="000000"/>
                </a:solidFill>
              </a:rPr>
              <a:t>G</a:t>
            </a:r>
            <a:r>
              <a:rPr lang="en-US" sz="1800" dirty="0" smtClean="0">
                <a:solidFill>
                  <a:srgbClr val="000000"/>
                </a:solidFill>
              </a:rPr>
              <a:t>enerates a list of supportive housing and rental subsidies the household is potentially eligible for</a:t>
            </a:r>
          </a:p>
          <a:p>
            <a:pPr lvl="1">
              <a:lnSpc>
                <a:spcPct val="150000"/>
              </a:lnSpc>
              <a:buClrTx/>
              <a:buFont typeface="Arial"/>
              <a:buChar char="•"/>
            </a:pPr>
            <a:r>
              <a:rPr lang="en-US" sz="1800" dirty="0" smtClean="0">
                <a:solidFill>
                  <a:srgbClr val="000000"/>
                </a:solidFill>
              </a:rPr>
              <a:t>If the Survey returns a ‘match’ on a client: income and identifying documents (i.e. SS card, birth certificate) and prior supportive housing applications for the last five years are available</a:t>
            </a:r>
          </a:p>
          <a:p>
            <a:pPr marL="0" indent="0">
              <a:buNone/>
            </a:pPr>
            <a:endParaRPr lang="en-US" altLang="en-US" dirty="0" smtClean="0"/>
          </a:p>
          <a:p>
            <a:endParaRPr lang="en-US" dirty="0"/>
          </a:p>
        </p:txBody>
      </p:sp>
    </p:spTree>
    <p:extLst>
      <p:ext uri="{BB962C8B-B14F-4D97-AF65-F5344CB8AC3E}">
        <p14:creationId xmlns:p14="http://schemas.microsoft.com/office/powerpoint/2010/main" val="3029915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39318"/>
          </a:xfrm>
        </p:spPr>
        <p:txBody>
          <a:bodyPr/>
          <a:lstStyle/>
          <a:p>
            <a:r>
              <a:rPr lang="en-US" dirty="0"/>
              <a:t>Supportive Housing Referral/Placement</a:t>
            </a:r>
          </a:p>
        </p:txBody>
      </p:sp>
      <p:sp>
        <p:nvSpPr>
          <p:cNvPr id="3" name="Content Placeholder 2"/>
          <p:cNvSpPr>
            <a:spLocks noGrp="1"/>
          </p:cNvSpPr>
          <p:nvPr>
            <p:ph idx="1"/>
          </p:nvPr>
        </p:nvSpPr>
        <p:spPr>
          <a:xfrm>
            <a:off x="579898" y="1463546"/>
            <a:ext cx="8596668" cy="3880773"/>
          </a:xfrm>
        </p:spPr>
        <p:txBody>
          <a:bodyPr>
            <a:noAutofit/>
          </a:bodyPr>
          <a:lstStyle/>
          <a:p>
            <a:pPr marL="0" indent="0">
              <a:buNone/>
            </a:pPr>
            <a:r>
              <a:rPr lang="en-US" altLang="en-US" dirty="0"/>
              <a:t>Placement Agencies assist in referral and placement process:</a:t>
            </a:r>
          </a:p>
          <a:p>
            <a:pPr lvl="1"/>
            <a:r>
              <a:rPr lang="en-US" altLang="en-US" sz="1800" dirty="0"/>
              <a:t>For NY/NY III approved individuals or families, PACT system electronically notifies the referral source and the appropriate Placement Agency – HRA/DSS, HASA, ACS, SOMH</a:t>
            </a:r>
          </a:p>
          <a:p>
            <a:pPr lvl="1"/>
            <a:r>
              <a:rPr lang="en-US" altLang="en-US" sz="1800" dirty="0"/>
              <a:t>HRA/DSS makes electronic referrals of eligible clients for six (6) of the NY/NY III categories of permanent supportive </a:t>
            </a:r>
            <a:r>
              <a:rPr lang="en-US" altLang="en-US" sz="1800" dirty="0" smtClean="0"/>
              <a:t>housing</a:t>
            </a:r>
            <a:endParaRPr lang="en-US" altLang="en-US" sz="1800" dirty="0"/>
          </a:p>
          <a:p>
            <a:pPr lvl="1"/>
            <a:r>
              <a:rPr lang="en-US" altLang="en-US" sz="1800" dirty="0"/>
              <a:t>NYC 15/15 approvals- Referrals/Placement Agency HRA/DSS</a:t>
            </a:r>
          </a:p>
          <a:p>
            <a:pPr lvl="1"/>
            <a:r>
              <a:rPr lang="en-US" altLang="en-US" sz="1800" dirty="0"/>
              <a:t>For SMI and NY/NY I/II, the approved individuals are referred/placed by the referral source or through SPOA (managed by CUCS)</a:t>
            </a:r>
          </a:p>
          <a:p>
            <a:pPr lvl="1"/>
            <a:r>
              <a:rPr lang="en-US" altLang="en-US" sz="1800" dirty="0"/>
              <a:t>CUCS publishes a NYC Vacancy Update every two weeks with housing provider intake contacts</a:t>
            </a:r>
          </a:p>
          <a:p>
            <a:pPr lvl="1"/>
            <a:r>
              <a:rPr lang="en-US" altLang="en-US" sz="1800" dirty="0"/>
              <a:t>CUCS provides housing consultation and referral assistance by phone</a:t>
            </a:r>
          </a:p>
          <a:p>
            <a:endParaRPr lang="en-US" dirty="0"/>
          </a:p>
        </p:txBody>
      </p:sp>
    </p:spTree>
    <p:extLst>
      <p:ext uri="{BB962C8B-B14F-4D97-AF65-F5344CB8AC3E}">
        <p14:creationId xmlns:p14="http://schemas.microsoft.com/office/powerpoint/2010/main" val="8980260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Supportive Housing Resources</a:t>
            </a:r>
          </a:p>
        </p:txBody>
      </p:sp>
      <p:sp>
        <p:nvSpPr>
          <p:cNvPr id="3" name="Content Placeholder 2"/>
          <p:cNvSpPr>
            <a:spLocks noGrp="1"/>
          </p:cNvSpPr>
          <p:nvPr>
            <p:ph idx="1"/>
          </p:nvPr>
        </p:nvSpPr>
        <p:spPr>
          <a:xfrm>
            <a:off x="624868" y="1568478"/>
            <a:ext cx="8596668" cy="3880773"/>
          </a:xfrm>
        </p:spPr>
        <p:txBody>
          <a:bodyPr/>
          <a:lstStyle/>
          <a:p>
            <a:r>
              <a:rPr lang="en-US" altLang="en-US" dirty="0"/>
              <a:t>Contact the HRA technical user support for training and access to the Supportive Housing Application at 929-221-4515. </a:t>
            </a:r>
          </a:p>
          <a:p>
            <a:endParaRPr lang="en-US" altLang="en-US" dirty="0"/>
          </a:p>
          <a:p>
            <a:r>
              <a:rPr lang="en-US" altLang="en-US" dirty="0"/>
              <a:t>Contact CUCS housing referral assistance at 212-801-3333.</a:t>
            </a:r>
          </a:p>
          <a:p>
            <a:endParaRPr lang="en-US" altLang="en-US" dirty="0"/>
          </a:p>
          <a:p>
            <a:r>
              <a:rPr lang="en-US" altLang="en-US" dirty="0"/>
              <a:t>Visit CUCS website for SPOA process, vacancy update and other resources: cucs.org </a:t>
            </a:r>
            <a:endParaRPr lang="en-US" altLang="en-US" dirty="0" smtClean="0"/>
          </a:p>
          <a:p>
            <a:pPr marL="0" indent="0">
              <a:buNone/>
            </a:pPr>
            <a:endParaRPr lang="en-US" altLang="en-US" dirty="0"/>
          </a:p>
          <a:p>
            <a:r>
              <a:rPr lang="en-US" dirty="0" smtClean="0"/>
              <a:t>For placement information, or to find out the status of an application, contact Fuad Rasulov, Program Manager at (212) 607-2409 or rasulovf@hra.nyc.gov</a:t>
            </a:r>
            <a:r>
              <a:rPr lang="en-US" dirty="0" smtClean="0">
                <a:latin typeface="Garamond" panose="02020404030301010803" pitchFamily="18" charset="0"/>
              </a:rPr>
              <a:t>.</a:t>
            </a:r>
            <a:endParaRPr lang="en-US" dirty="0">
              <a:latin typeface="Garamond" panose="02020404030301010803" pitchFamily="18" charset="0"/>
            </a:endParaRPr>
          </a:p>
        </p:txBody>
      </p:sp>
    </p:spTree>
    <p:extLst>
      <p:ext uri="{BB962C8B-B14F-4D97-AF65-F5344CB8AC3E}">
        <p14:creationId xmlns:p14="http://schemas.microsoft.com/office/powerpoint/2010/main" val="6804804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with DHS Site Staff</a:t>
            </a:r>
            <a:endParaRPr lang="en-US" dirty="0"/>
          </a:p>
        </p:txBody>
      </p:sp>
      <p:sp>
        <p:nvSpPr>
          <p:cNvPr id="3" name="Content Placeholder 2"/>
          <p:cNvSpPr>
            <a:spLocks noGrp="1"/>
          </p:cNvSpPr>
          <p:nvPr>
            <p:ph idx="1"/>
          </p:nvPr>
        </p:nvSpPr>
        <p:spPr>
          <a:xfrm>
            <a:off x="838200" y="1582615"/>
            <a:ext cx="9010650" cy="4594348"/>
          </a:xfrm>
        </p:spPr>
        <p:txBody>
          <a:bodyPr>
            <a:noAutofit/>
          </a:bodyPr>
          <a:lstStyle/>
          <a:p>
            <a:r>
              <a:rPr lang="en-US" dirty="0" smtClean="0"/>
              <a:t>Communication between DHS sites and HCF is crucial for the wellbeing of our patients/clients</a:t>
            </a:r>
          </a:p>
          <a:p>
            <a:r>
              <a:rPr lang="en-US" dirty="0" smtClean="0"/>
              <a:t>HCF and DHS staff who are located within a short distance of each other are encouraged to set up visits and have the staff tour each facility to better understand the workflows and pathways of the other facility</a:t>
            </a:r>
          </a:p>
          <a:p>
            <a:r>
              <a:rPr lang="en-US" dirty="0" smtClean="0"/>
              <a:t>HCF will be provided with name, phone number, and email of the DHS site reviewer (on-site director or intake coordinator) when calling the DHS Referral Line to facilitate communication </a:t>
            </a:r>
          </a:p>
          <a:p>
            <a:r>
              <a:rPr lang="en-US" dirty="0" smtClean="0"/>
              <a:t>HCF will be provided a list of shelter/sites directors name, telephone number and email address</a:t>
            </a:r>
          </a:p>
          <a:p>
            <a:r>
              <a:rPr lang="en-US" dirty="0" smtClean="0"/>
              <a:t>Phone numbers and emails of referring HCF staff and treating physician should be noted on the referral to facilitate care coordination and communication</a:t>
            </a:r>
            <a:endParaRPr lang="en-US" dirty="0"/>
          </a:p>
        </p:txBody>
      </p:sp>
      <p:sp>
        <p:nvSpPr>
          <p:cNvPr id="5" name="Slide Number Placeholder 4"/>
          <p:cNvSpPr>
            <a:spLocks noGrp="1"/>
          </p:cNvSpPr>
          <p:nvPr>
            <p:ph type="sldNum" sz="quarter" idx="12"/>
          </p:nvPr>
        </p:nvSpPr>
        <p:spPr/>
        <p:txBody>
          <a:bodyPr/>
          <a:lstStyle/>
          <a:p>
            <a:fld id="{88D5F020-4320-43EB-BAAA-522CFCF29541}" type="slidenum">
              <a:rPr lang="en-US" smtClean="0"/>
              <a:t>48</a:t>
            </a:fld>
            <a:endParaRPr lang="en-US"/>
          </a:p>
        </p:txBody>
      </p:sp>
    </p:spTree>
    <p:extLst>
      <p:ext uri="{BB962C8B-B14F-4D97-AF65-F5344CB8AC3E}">
        <p14:creationId xmlns:p14="http://schemas.microsoft.com/office/powerpoint/2010/main" val="21629471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and Receiving Emails</a:t>
            </a:r>
            <a:endParaRPr lang="en-US" dirty="0"/>
          </a:p>
        </p:txBody>
      </p:sp>
      <p:sp>
        <p:nvSpPr>
          <p:cNvPr id="3" name="Content Placeholder 2"/>
          <p:cNvSpPr>
            <a:spLocks noGrp="1"/>
          </p:cNvSpPr>
          <p:nvPr>
            <p:ph idx="1"/>
          </p:nvPr>
        </p:nvSpPr>
        <p:spPr>
          <a:xfrm>
            <a:off x="677334" y="1595121"/>
            <a:ext cx="8596668" cy="4446242"/>
          </a:xfrm>
        </p:spPr>
        <p:txBody>
          <a:bodyPr>
            <a:normAutofit/>
          </a:bodyPr>
          <a:lstStyle/>
          <a:p>
            <a:r>
              <a:rPr lang="en-US" dirty="0" smtClean="0"/>
              <a:t>HCF are required due to HIPAA regulations to send encrypted emails.</a:t>
            </a:r>
          </a:p>
          <a:p>
            <a:pPr lvl="1"/>
            <a:r>
              <a:rPr lang="en-US" dirty="0" smtClean="0"/>
              <a:t>These emails may be sent ‘as normal’ or via a third party encryption site such as </a:t>
            </a:r>
            <a:r>
              <a:rPr lang="en-US" dirty="0" err="1" smtClean="0"/>
              <a:t>Kiteworks</a:t>
            </a:r>
            <a:r>
              <a:rPr lang="en-US" dirty="0" smtClean="0"/>
              <a:t> depending on the email server that is used by the referring healthcare facility</a:t>
            </a:r>
          </a:p>
          <a:p>
            <a:r>
              <a:rPr lang="en-US" dirty="0" smtClean="0"/>
              <a:t>DHS recipients of emails may need, depending on the type of encryption to register and log into an encryption site such as </a:t>
            </a:r>
            <a:r>
              <a:rPr lang="en-US" dirty="0" err="1" smtClean="0"/>
              <a:t>Kiteworks</a:t>
            </a:r>
            <a:r>
              <a:rPr lang="en-US" dirty="0" smtClean="0"/>
              <a:t>.</a:t>
            </a:r>
          </a:p>
          <a:p>
            <a:pPr lvl="1"/>
            <a:r>
              <a:rPr lang="en-US" dirty="0" smtClean="0"/>
              <a:t>OMD suggests that DHS site staff set up the same username and password for all encryption sites that are used to access emails. </a:t>
            </a:r>
          </a:p>
          <a:p>
            <a:pPr lvl="1"/>
            <a:r>
              <a:rPr lang="en-US" dirty="0" smtClean="0"/>
              <a:t>This username and password should be shared with all individuals who will be receiving encrypted emails. </a:t>
            </a:r>
          </a:p>
          <a:p>
            <a:pPr lvl="1"/>
            <a:r>
              <a:rPr lang="en-US" dirty="0" smtClean="0"/>
              <a:t>If DHS staff have any questions or concerns about accessing encrypted emails through a third party, please contact the Office of the Medical Director at DHS-HCFReferral@dhs.nyc.gov</a:t>
            </a:r>
            <a:endParaRPr lang="en-US" dirty="0"/>
          </a:p>
        </p:txBody>
      </p:sp>
      <p:sp>
        <p:nvSpPr>
          <p:cNvPr id="4" name="Slide Number Placeholder 3"/>
          <p:cNvSpPr>
            <a:spLocks noGrp="1"/>
          </p:cNvSpPr>
          <p:nvPr>
            <p:ph type="sldNum" sz="quarter" idx="12"/>
          </p:nvPr>
        </p:nvSpPr>
        <p:spPr/>
        <p:txBody>
          <a:bodyPr/>
          <a:lstStyle/>
          <a:p>
            <a:fld id="{88D5F020-4320-43EB-BAAA-522CFCF29541}" type="slidenum">
              <a:rPr lang="en-US" smtClean="0"/>
              <a:t>49</a:t>
            </a:fld>
            <a:endParaRPr lang="en-US"/>
          </a:p>
        </p:txBody>
      </p:sp>
    </p:spTree>
    <p:extLst>
      <p:ext uri="{BB962C8B-B14F-4D97-AF65-F5344CB8AC3E}">
        <p14:creationId xmlns:p14="http://schemas.microsoft.com/office/powerpoint/2010/main" val="3196572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Adult Shelter System</a:t>
            </a:r>
            <a:endParaRPr lang="en-US" dirty="0"/>
          </a:p>
        </p:txBody>
      </p:sp>
      <p:sp>
        <p:nvSpPr>
          <p:cNvPr id="3" name="Content Placeholder 2"/>
          <p:cNvSpPr>
            <a:spLocks noGrp="1"/>
          </p:cNvSpPr>
          <p:nvPr>
            <p:ph idx="1"/>
          </p:nvPr>
        </p:nvSpPr>
        <p:spPr>
          <a:xfrm>
            <a:off x="677334" y="1461343"/>
            <a:ext cx="9025466" cy="4580020"/>
          </a:xfrm>
        </p:spPr>
        <p:txBody>
          <a:bodyPr>
            <a:normAutofit fontScale="55000" lnSpcReduction="20000"/>
          </a:bodyPr>
          <a:lstStyle/>
          <a:p>
            <a:r>
              <a:rPr lang="en-US" sz="2300" dirty="0" smtClean="0"/>
              <a:t>Congregate </a:t>
            </a:r>
            <a:r>
              <a:rPr lang="en-US" sz="2300" dirty="0"/>
              <a:t>settings with shared bathrooms</a:t>
            </a:r>
          </a:p>
          <a:p>
            <a:r>
              <a:rPr lang="en-US" sz="2300" dirty="0"/>
              <a:t>3 intake </a:t>
            </a:r>
            <a:r>
              <a:rPr lang="en-US" sz="2300" dirty="0" smtClean="0"/>
              <a:t>facilities:</a:t>
            </a:r>
          </a:p>
          <a:p>
            <a:pPr lvl="2"/>
            <a:r>
              <a:rPr lang="en-US" sz="2100" dirty="0" smtClean="0"/>
              <a:t>Men</a:t>
            </a:r>
            <a:r>
              <a:rPr lang="en-US" sz="2100" dirty="0"/>
              <a:t>: 30</a:t>
            </a:r>
            <a:r>
              <a:rPr lang="en-US" sz="2100" baseline="30000" dirty="0"/>
              <a:t>th</a:t>
            </a:r>
            <a:r>
              <a:rPr lang="en-US" sz="2100" dirty="0"/>
              <a:t> St. </a:t>
            </a:r>
            <a:endParaRPr lang="en-US" sz="2100" dirty="0" smtClean="0"/>
          </a:p>
          <a:p>
            <a:pPr lvl="2"/>
            <a:r>
              <a:rPr lang="en-US" sz="2100" dirty="0" smtClean="0"/>
              <a:t>Women</a:t>
            </a:r>
            <a:r>
              <a:rPr lang="en-US" sz="2100" dirty="0"/>
              <a:t>: Franklin St. and Help Women’s Center (HWC</a:t>
            </a:r>
            <a:r>
              <a:rPr lang="en-US" sz="2100" dirty="0" smtClean="0"/>
              <a:t>)</a:t>
            </a:r>
            <a:endParaRPr lang="en-US" sz="2100" dirty="0"/>
          </a:p>
          <a:p>
            <a:r>
              <a:rPr lang="en-US" sz="2300" dirty="0"/>
              <a:t>6 single adult assessment shelters </a:t>
            </a:r>
            <a:endParaRPr lang="en-US" sz="2300" dirty="0" smtClean="0"/>
          </a:p>
          <a:p>
            <a:pPr lvl="2"/>
            <a:r>
              <a:rPr lang="en-US" sz="2100" dirty="0" smtClean="0"/>
              <a:t>4 </a:t>
            </a:r>
            <a:r>
              <a:rPr lang="en-US" sz="2100" dirty="0"/>
              <a:t>for men </a:t>
            </a:r>
          </a:p>
          <a:p>
            <a:pPr lvl="2"/>
            <a:r>
              <a:rPr lang="en-US" sz="2100" dirty="0" smtClean="0"/>
              <a:t>2 </a:t>
            </a:r>
            <a:r>
              <a:rPr lang="en-US" sz="2100" dirty="0"/>
              <a:t>for </a:t>
            </a:r>
            <a:r>
              <a:rPr lang="en-US" sz="2100" dirty="0" smtClean="0"/>
              <a:t>women</a:t>
            </a:r>
            <a:endParaRPr lang="en-US" sz="2100" dirty="0"/>
          </a:p>
          <a:p>
            <a:r>
              <a:rPr lang="en-US" sz="2300" dirty="0"/>
              <a:t>Has various shelters </a:t>
            </a:r>
            <a:r>
              <a:rPr lang="en-US" sz="2300" dirty="0" smtClean="0"/>
              <a:t>including:</a:t>
            </a:r>
          </a:p>
          <a:p>
            <a:pPr lvl="2"/>
            <a:r>
              <a:rPr lang="en-US" sz="1900" dirty="0" smtClean="0"/>
              <a:t>Employment</a:t>
            </a:r>
          </a:p>
          <a:p>
            <a:pPr lvl="2"/>
            <a:r>
              <a:rPr lang="en-US" sz="1900" dirty="0" smtClean="0"/>
              <a:t>General</a:t>
            </a:r>
          </a:p>
          <a:p>
            <a:pPr lvl="2"/>
            <a:r>
              <a:rPr lang="en-US" sz="1900" dirty="0"/>
              <a:t>M</a:t>
            </a:r>
            <a:r>
              <a:rPr lang="en-US" sz="1900" dirty="0" smtClean="0"/>
              <a:t>ental health (MH) </a:t>
            </a:r>
          </a:p>
          <a:p>
            <a:pPr lvl="2"/>
            <a:r>
              <a:rPr lang="en-US" sz="1900" dirty="0"/>
              <a:t>S</a:t>
            </a:r>
            <a:r>
              <a:rPr lang="en-US" sz="1900" dirty="0" smtClean="0"/>
              <a:t>ubstance use (SUD)</a:t>
            </a:r>
          </a:p>
          <a:p>
            <a:pPr lvl="2"/>
            <a:r>
              <a:rPr lang="en-US" sz="1900" dirty="0" smtClean="0"/>
              <a:t>And </a:t>
            </a:r>
            <a:r>
              <a:rPr lang="en-US" sz="1900" dirty="0"/>
              <a:t>a small number of semi-specialized (veterans, young adult, LBGTQI, older adults</a:t>
            </a:r>
            <a:r>
              <a:rPr lang="en-US" sz="1900" dirty="0" smtClean="0"/>
              <a:t>)</a:t>
            </a:r>
          </a:p>
          <a:p>
            <a:r>
              <a:rPr lang="en-US" sz="2500" dirty="0" smtClean="0"/>
              <a:t>MH and SUD shelters are served by MH and SUD providers</a:t>
            </a:r>
          </a:p>
          <a:p>
            <a:r>
              <a:rPr lang="en-US" sz="2500" dirty="0" smtClean="0"/>
              <a:t>Shelters do not provide nursing services or 24 hrs medical services </a:t>
            </a:r>
            <a:endParaRPr lang="en-US" sz="2500" dirty="0"/>
          </a:p>
          <a:p>
            <a:pPr lvl="1"/>
            <a:r>
              <a:rPr lang="en-US" sz="2100" dirty="0"/>
              <a:t>Home care is not possible except a limited number of services offered by Visiting Nurse Services on a case-by-case basis</a:t>
            </a:r>
          </a:p>
          <a:p>
            <a:endParaRPr lang="en-US" dirty="0"/>
          </a:p>
        </p:txBody>
      </p:sp>
      <p:sp>
        <p:nvSpPr>
          <p:cNvPr id="5" name="Slide Number Placeholder 4"/>
          <p:cNvSpPr>
            <a:spLocks noGrp="1"/>
          </p:cNvSpPr>
          <p:nvPr>
            <p:ph type="sldNum" sz="quarter" idx="12"/>
          </p:nvPr>
        </p:nvSpPr>
        <p:spPr/>
        <p:txBody>
          <a:bodyPr/>
          <a:lstStyle/>
          <a:p>
            <a:fld id="{88D5F020-4320-43EB-BAAA-522CFCF29541}" type="slidenum">
              <a:rPr lang="en-US" smtClean="0"/>
              <a:t>5</a:t>
            </a:fld>
            <a:endParaRPr lang="en-US"/>
          </a:p>
        </p:txBody>
      </p:sp>
    </p:spTree>
    <p:extLst>
      <p:ext uri="{BB962C8B-B14F-4D97-AF65-F5344CB8AC3E}">
        <p14:creationId xmlns:p14="http://schemas.microsoft.com/office/powerpoint/2010/main" val="6813584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477139" y="4315420"/>
            <a:ext cx="2605514" cy="117320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anose="02020603050405020304" pitchFamily="18" charset="0"/>
                <a:cs typeface="Times New Roman" panose="02020603050405020304" pitchFamily="18" charset="0"/>
              </a:rPr>
              <a:t>If the patient can be accommodated, appropriate discharge plan is made and patient is discharged to the Safe Haven</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6159763" y="5713370"/>
            <a:ext cx="1922890" cy="114463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anose="02020603050405020304" pitchFamily="18" charset="0"/>
                <a:cs typeface="Times New Roman" panose="02020603050405020304" pitchFamily="18" charset="0"/>
              </a:rPr>
              <a:t>If the patient cannot be accommodated, the HCF and Safe Haven will communicate</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8373513" y="4297202"/>
            <a:ext cx="2314654" cy="125079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anose="02020603050405020304" pitchFamily="18" charset="0"/>
                <a:cs typeface="Times New Roman" panose="02020603050405020304" pitchFamily="18" charset="0"/>
              </a:rPr>
              <a:t>HCF contacts borough outreach team and works with the team to create an appropriate discharge plan </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4525216" y="900252"/>
            <a:ext cx="2786985" cy="1044930"/>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anose="02020603050405020304" pitchFamily="18" charset="0"/>
                <a:cs typeface="Times New Roman" panose="02020603050405020304" pitchFamily="18" charset="0"/>
              </a:rPr>
              <a:t>The HCF calls HCF referral line at 212-361-5590 to determine if the client has a current shelter of record</a:t>
            </a:r>
            <a:endParaRPr lang="en-US" sz="1400" dirty="0">
              <a:solidFill>
                <a:schemeClr val="tx1"/>
              </a:solidFill>
              <a:latin typeface="Times New Roman" panose="02020603050405020304" pitchFamily="18" charset="0"/>
              <a:cs typeface="Times New Roman" panose="02020603050405020304" pitchFamily="18" charset="0"/>
            </a:endParaRPr>
          </a:p>
        </p:txBody>
      </p:sp>
      <p:cxnSp>
        <p:nvCxnSpPr>
          <p:cNvPr id="17" name="Straight Arrow Connector 16"/>
          <p:cNvCxnSpPr/>
          <p:nvPr/>
        </p:nvCxnSpPr>
        <p:spPr>
          <a:xfrm>
            <a:off x="7312545" y="1526428"/>
            <a:ext cx="1516662" cy="7865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250904" y="3080108"/>
            <a:ext cx="1" cy="3053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528040" y="2347329"/>
            <a:ext cx="2554613" cy="76505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imes New Roman" panose="02020603050405020304" pitchFamily="18" charset="0"/>
                <a:cs typeface="Times New Roman" panose="02020603050405020304" pitchFamily="18" charset="0"/>
              </a:rPr>
              <a:t>Patient was in a Safe Haven within the past year and is willing to return</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240287" y="2347329"/>
            <a:ext cx="2538082" cy="7503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imes New Roman" panose="02020603050405020304" pitchFamily="18" charset="0"/>
                <a:cs typeface="Times New Roman" panose="02020603050405020304" pitchFamily="18" charset="0"/>
              </a:rPr>
              <a:t>Patient has not been in a DHS shelter ever or within in the past year but is willing to go</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4" name="Rounded Rectangle 23"/>
          <p:cNvSpPr/>
          <p:nvPr/>
        </p:nvSpPr>
        <p:spPr>
          <a:xfrm>
            <a:off x="8373513" y="2347329"/>
            <a:ext cx="2807024" cy="7503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imes New Roman" panose="02020603050405020304" pitchFamily="18" charset="0"/>
                <a:cs typeface="Times New Roman" panose="02020603050405020304" pitchFamily="18" charset="0"/>
              </a:rPr>
              <a:t>The patient </a:t>
            </a:r>
            <a:r>
              <a:rPr lang="en-US" sz="1400" b="1" dirty="0">
                <a:solidFill>
                  <a:schemeClr val="tx1"/>
                </a:solidFill>
                <a:latin typeface="Times New Roman" panose="02020603050405020304" pitchFamily="18" charset="0"/>
                <a:cs typeface="Times New Roman" panose="02020603050405020304" pitchFamily="18" charset="0"/>
              </a:rPr>
              <a:t>i</a:t>
            </a:r>
            <a:r>
              <a:rPr lang="en-US" sz="1400" b="1" dirty="0" smtClean="0">
                <a:solidFill>
                  <a:schemeClr val="tx1"/>
                </a:solidFill>
                <a:latin typeface="Times New Roman" panose="02020603050405020304" pitchFamily="18" charset="0"/>
                <a:cs typeface="Times New Roman" panose="02020603050405020304" pitchFamily="18" charset="0"/>
              </a:rPr>
              <a:t>s street homeless and is unwilling to go to shelter</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2871625" y="2334714"/>
            <a:ext cx="2225844" cy="76296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imes New Roman" panose="02020603050405020304" pitchFamily="18" charset="0"/>
                <a:cs typeface="Times New Roman" panose="02020603050405020304" pitchFamily="18" charset="0"/>
              </a:rPr>
              <a:t>Patient was in shelter within past year and is willing to return</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1485090" y="999106"/>
            <a:ext cx="2346007" cy="856846"/>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anose="02020603050405020304" pitchFamily="18" charset="0"/>
                <a:cs typeface="Times New Roman" panose="02020603050405020304" pitchFamily="18" charset="0"/>
              </a:rPr>
              <a:t>A healthcare facility (HCF) determines they have a homeless patient with no alternative options</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184781" y="3407018"/>
            <a:ext cx="10995755" cy="567943"/>
          </a:xfrm>
          <a:prstGeom prst="roundRect">
            <a:avLst/>
          </a:prstGeom>
          <a:solidFill>
            <a:srgbClr val="FADC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anose="02020603050405020304" pitchFamily="18" charset="0"/>
                <a:cs typeface="Times New Roman" panose="02020603050405020304" pitchFamily="18" charset="0"/>
              </a:rPr>
              <a:t>HCF fills out Referral Form at </a:t>
            </a:r>
            <a:r>
              <a:rPr lang="en-US" sz="1400" dirty="0">
                <a:hlinkClick r:id="rId2"/>
              </a:rPr>
              <a:t>https://</a:t>
            </a:r>
            <a:r>
              <a:rPr lang="en-US" sz="1400" dirty="0" smtClean="0">
                <a:hlinkClick r:id="rId2"/>
              </a:rPr>
              <a:t>www1.nyc.gov/site/dhs/shelter/singleadults/single-adults-hospital.page</a:t>
            </a:r>
            <a:r>
              <a:rPr lang="en-US" sz="1400" dirty="0" smtClean="0">
                <a:solidFill>
                  <a:schemeClr val="tx1"/>
                </a:solidFill>
                <a:latin typeface="Times New Roman" panose="02020603050405020304" pitchFamily="18" charset="0"/>
                <a:cs typeface="Times New Roman" panose="02020603050405020304" pitchFamily="18" charset="0"/>
              </a:rPr>
              <a:t>, and emails the form to the receiving shelter, Safe Haven, Outreach Team, Medical Director’s Office, or women’s intake as appropriate</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30" name="Rounded Rectangle 29"/>
          <p:cNvSpPr/>
          <p:nvPr/>
        </p:nvSpPr>
        <p:spPr>
          <a:xfrm>
            <a:off x="301222" y="4325221"/>
            <a:ext cx="4554227" cy="59061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anose="02020603050405020304" pitchFamily="18" charset="0"/>
                <a:cs typeface="Times New Roman" panose="02020603050405020304" pitchFamily="18" charset="0"/>
              </a:rPr>
              <a:t>HCF will receive a determination regarding the medical appropriateness of the patient within 2 business days</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31" name="Rounded Rectangle 30"/>
          <p:cNvSpPr/>
          <p:nvPr/>
        </p:nvSpPr>
        <p:spPr>
          <a:xfrm>
            <a:off x="184781" y="5313099"/>
            <a:ext cx="2760912" cy="154490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anose="02020603050405020304" pitchFamily="18" charset="0"/>
                <a:cs typeface="Times New Roman" panose="02020603050405020304" pitchFamily="18" charset="0"/>
              </a:rPr>
              <a:t>If the patient is not appropriate for discharge to a DHS shelter, the HCF may be offered resources if available to create a safe discharge plan for the patient to a more appropriate setting</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32" name="Rounded Rectangle 31"/>
          <p:cNvSpPr/>
          <p:nvPr/>
        </p:nvSpPr>
        <p:spPr>
          <a:xfrm>
            <a:off x="2945693" y="5313007"/>
            <a:ext cx="2531446" cy="15137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anose="02020603050405020304" pitchFamily="18" charset="0"/>
                <a:cs typeface="Times New Roman" panose="02020603050405020304" pitchFamily="18" charset="0"/>
              </a:rPr>
              <a:t>If the patient is appropriate for shelter the HCF can plan to discharge the patient between the hours of 9:00am and 3:00pm Monday-Friday</a:t>
            </a:r>
            <a:endParaRPr lang="en-US" sz="1400" dirty="0">
              <a:solidFill>
                <a:schemeClr val="tx1"/>
              </a:solidFill>
              <a:latin typeface="Times New Roman" panose="02020603050405020304" pitchFamily="18" charset="0"/>
              <a:cs typeface="Times New Roman" panose="02020603050405020304" pitchFamily="18" charset="0"/>
            </a:endParaRPr>
          </a:p>
        </p:txBody>
      </p:sp>
      <p:cxnSp>
        <p:nvCxnSpPr>
          <p:cNvPr id="35" name="Straight Arrow Connector 34"/>
          <p:cNvCxnSpPr/>
          <p:nvPr/>
        </p:nvCxnSpPr>
        <p:spPr>
          <a:xfrm flipH="1">
            <a:off x="6804428" y="3146746"/>
            <a:ext cx="4" cy="2870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849962" y="1806326"/>
            <a:ext cx="2656415" cy="5283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578309" y="1949770"/>
            <a:ext cx="327589" cy="3849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298887" y="1969478"/>
            <a:ext cx="56943" cy="3652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834504" y="1454306"/>
            <a:ext cx="690712" cy="488"/>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147102" y="4922597"/>
            <a:ext cx="0" cy="3985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831097" y="4922597"/>
            <a:ext cx="0" cy="3985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0" idx="0"/>
          </p:cNvCxnSpPr>
          <p:nvPr/>
        </p:nvCxnSpPr>
        <p:spPr>
          <a:xfrm>
            <a:off x="2578335" y="3974961"/>
            <a:ext cx="1" cy="3502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147102" y="3097680"/>
            <a:ext cx="0" cy="3003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3831097" y="3120142"/>
            <a:ext cx="874" cy="2879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779896" y="5488625"/>
            <a:ext cx="0" cy="237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779896" y="3999478"/>
            <a:ext cx="0" cy="3012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ph type="title"/>
          </p:nvPr>
        </p:nvSpPr>
        <p:spPr>
          <a:xfrm>
            <a:off x="811695" y="40051"/>
            <a:ext cx="10515600" cy="959371"/>
          </a:xfrm>
        </p:spPr>
        <p:txBody>
          <a:bodyPr>
            <a:normAutofit/>
          </a:bodyPr>
          <a:lstStyle/>
          <a:p>
            <a:r>
              <a:rPr lang="en-US" sz="4000" dirty="0" smtClean="0"/>
              <a:t>The Referral Process- Workflow</a:t>
            </a:r>
            <a:endParaRPr lang="en-US" sz="4000" dirty="0"/>
          </a:p>
        </p:txBody>
      </p:sp>
      <p:cxnSp>
        <p:nvCxnSpPr>
          <p:cNvPr id="33" name="Straight Arrow Connector 32"/>
          <p:cNvCxnSpPr/>
          <p:nvPr/>
        </p:nvCxnSpPr>
        <p:spPr>
          <a:xfrm>
            <a:off x="9250904" y="3974961"/>
            <a:ext cx="0" cy="309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88D5F020-4320-43EB-BAAA-522CFCF29541}" type="slidenum">
              <a:rPr lang="en-US" smtClean="0"/>
              <a:t>50</a:t>
            </a:fld>
            <a:endParaRPr lang="en-US"/>
          </a:p>
        </p:txBody>
      </p:sp>
    </p:spTree>
    <p:extLst>
      <p:ext uri="{BB962C8B-B14F-4D97-AF65-F5344CB8AC3E}">
        <p14:creationId xmlns:p14="http://schemas.microsoft.com/office/powerpoint/2010/main" val="4690999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62125"/>
            <a:ext cx="8596668" cy="895350"/>
          </a:xfrm>
        </p:spPr>
        <p:txBody>
          <a:bodyPr>
            <a:normAutofit/>
          </a:bodyPr>
          <a:lstStyle/>
          <a:p>
            <a:pPr algn="ctr"/>
            <a:r>
              <a:rPr lang="en-US" sz="4400" dirty="0" smtClean="0"/>
              <a:t>Thank you!</a:t>
            </a:r>
            <a:endParaRPr lang="en-US" sz="4400" dirty="0"/>
          </a:p>
        </p:txBody>
      </p:sp>
      <p:sp>
        <p:nvSpPr>
          <p:cNvPr id="5" name="Content Placeholder 4"/>
          <p:cNvSpPr>
            <a:spLocks noGrp="1"/>
          </p:cNvSpPr>
          <p:nvPr>
            <p:ph idx="1"/>
          </p:nvPr>
        </p:nvSpPr>
        <p:spPr>
          <a:xfrm>
            <a:off x="677334" y="3644900"/>
            <a:ext cx="8596668" cy="1786862"/>
          </a:xfrm>
        </p:spPr>
        <p:txBody>
          <a:bodyPr>
            <a:normAutofit fontScale="92500" lnSpcReduction="20000"/>
          </a:bodyPr>
          <a:lstStyle/>
          <a:p>
            <a:r>
              <a:rPr lang="en-US" dirty="0" smtClean="0"/>
              <a:t>If you have any questions or comments on the new form, please reach out to Terre Pring at </a:t>
            </a:r>
            <a:r>
              <a:rPr lang="en-US" dirty="0" smtClean="0">
                <a:hlinkClick r:id="rId2"/>
              </a:rPr>
              <a:t>pringt@dhs.nyc.gov</a:t>
            </a:r>
            <a:endParaRPr lang="en-US" dirty="0"/>
          </a:p>
          <a:p>
            <a:r>
              <a:rPr lang="en-US" dirty="0" smtClean="0"/>
              <a:t>For discussion about clients being referred, contact Felicia Martin at </a:t>
            </a:r>
            <a:r>
              <a:rPr lang="en-US" dirty="0" smtClean="0">
                <a:hlinkClick r:id="rId3"/>
              </a:rPr>
              <a:t>fmartin@dhs.nyc.gov</a:t>
            </a:r>
            <a:r>
              <a:rPr lang="en-US" dirty="0" smtClean="0"/>
              <a:t> or Fabienne Laraque at </a:t>
            </a:r>
            <a:r>
              <a:rPr lang="en-US" dirty="0" smtClean="0">
                <a:hlinkClick r:id="rId4"/>
              </a:rPr>
              <a:t>flaraque@dhs.nyc.gov</a:t>
            </a:r>
            <a:r>
              <a:rPr lang="en-US" dirty="0" smtClean="0"/>
              <a:t> </a:t>
            </a:r>
            <a:endParaRPr lang="en-US" dirty="0"/>
          </a:p>
          <a:p>
            <a:pPr marL="0" indent="0" algn="ctr">
              <a:buNone/>
            </a:pPr>
            <a:endParaRPr lang="en-US" dirty="0" smtClean="0"/>
          </a:p>
          <a:p>
            <a:pPr marL="0" indent="0" algn="ctr">
              <a:buNone/>
            </a:pPr>
            <a:r>
              <a:rPr lang="en-US" dirty="0" smtClean="0"/>
              <a:t>The referral form and procedure will be rolled out on July 1, 2018.</a:t>
            </a:r>
          </a:p>
          <a:p>
            <a:pPr marL="0" indent="0">
              <a:buNone/>
            </a:pPr>
            <a:endParaRPr lang="en-US" dirty="0"/>
          </a:p>
        </p:txBody>
      </p:sp>
      <p:sp>
        <p:nvSpPr>
          <p:cNvPr id="6" name="Slide Number Placeholder 5"/>
          <p:cNvSpPr>
            <a:spLocks noGrp="1"/>
          </p:cNvSpPr>
          <p:nvPr>
            <p:ph type="sldNum" sz="quarter" idx="12"/>
          </p:nvPr>
        </p:nvSpPr>
        <p:spPr/>
        <p:txBody>
          <a:bodyPr/>
          <a:lstStyle/>
          <a:p>
            <a:fld id="{88D5F020-4320-43EB-BAAA-522CFCF29541}" type="slidenum">
              <a:rPr lang="en-US" smtClean="0"/>
              <a:t>51</a:t>
            </a:fld>
            <a:endParaRPr lang="en-US"/>
          </a:p>
        </p:txBody>
      </p:sp>
    </p:spTree>
    <p:extLst>
      <p:ext uri="{BB962C8B-B14F-4D97-AF65-F5344CB8AC3E}">
        <p14:creationId xmlns:p14="http://schemas.microsoft.com/office/powerpoint/2010/main" val="1845213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1741"/>
          </a:xfrm>
        </p:spPr>
        <p:txBody>
          <a:bodyPr/>
          <a:lstStyle/>
          <a:p>
            <a:r>
              <a:rPr lang="en-US" dirty="0" smtClean="0"/>
              <a:t>DHS Street Solutions</a:t>
            </a:r>
            <a:endParaRPr lang="en-US" dirty="0"/>
          </a:p>
        </p:txBody>
      </p:sp>
      <p:sp>
        <p:nvSpPr>
          <p:cNvPr id="3" name="Content Placeholder 2"/>
          <p:cNvSpPr>
            <a:spLocks noGrp="1"/>
          </p:cNvSpPr>
          <p:nvPr>
            <p:ph idx="1"/>
          </p:nvPr>
        </p:nvSpPr>
        <p:spPr>
          <a:xfrm>
            <a:off x="677334" y="1461342"/>
            <a:ext cx="8949266" cy="4580019"/>
          </a:xfrm>
        </p:spPr>
        <p:txBody>
          <a:bodyPr>
            <a:normAutofit fontScale="77500" lnSpcReduction="20000"/>
          </a:bodyPr>
          <a:lstStyle/>
          <a:p>
            <a:r>
              <a:rPr lang="en-US" sz="2300" b="1" dirty="0" smtClean="0"/>
              <a:t>Drop-in Centers</a:t>
            </a:r>
          </a:p>
          <a:p>
            <a:pPr lvl="1"/>
            <a:r>
              <a:rPr lang="en-US" sz="1900" dirty="0" smtClean="0"/>
              <a:t>Showers, food, services</a:t>
            </a:r>
          </a:p>
          <a:p>
            <a:pPr lvl="1"/>
            <a:r>
              <a:rPr lang="en-US" sz="2100" dirty="0" smtClean="0"/>
              <a:t>6 </a:t>
            </a:r>
            <a:r>
              <a:rPr lang="en-US" sz="1900" dirty="0" smtClean="0"/>
              <a:t>operational in all five boroughs</a:t>
            </a:r>
            <a:endParaRPr lang="en-US" sz="1900" dirty="0"/>
          </a:p>
          <a:p>
            <a:r>
              <a:rPr lang="en-US" sz="2300" b="1" dirty="0" smtClean="0"/>
              <a:t>Outreach</a:t>
            </a:r>
          </a:p>
          <a:p>
            <a:pPr lvl="1"/>
            <a:r>
              <a:rPr lang="en-US" sz="1900" dirty="0" smtClean="0"/>
              <a:t>24/7 proactive canvassing, outreach, and engagement across the five boroughs, including streets and subways </a:t>
            </a:r>
          </a:p>
          <a:p>
            <a:r>
              <a:rPr lang="en-US" sz="2100" b="1" dirty="0" smtClean="0"/>
              <a:t>Safe Havens</a:t>
            </a:r>
          </a:p>
          <a:p>
            <a:pPr lvl="1"/>
            <a:r>
              <a:rPr lang="en-US" sz="1900" dirty="0" smtClean="0"/>
              <a:t>16 Safe Haven shelters</a:t>
            </a:r>
          </a:p>
          <a:p>
            <a:pPr lvl="1"/>
            <a:r>
              <a:rPr lang="en-US" sz="1900" dirty="0" smtClean="0"/>
              <a:t>Solely take referrals from experienced street outreach teams</a:t>
            </a:r>
          </a:p>
          <a:p>
            <a:pPr lvl="1"/>
            <a:r>
              <a:rPr lang="en-US" sz="1900" dirty="0" smtClean="0"/>
              <a:t>Low-barrier programs and flexible requirements, no curfew and private or semi-private rooms with shared bathrooms</a:t>
            </a:r>
          </a:p>
          <a:p>
            <a:pPr lvl="1"/>
            <a:r>
              <a:rPr lang="en-US" sz="1900" dirty="0" smtClean="0"/>
              <a:t>Safe Haven staff are trained to manage the variety of behaviors and situations of chronically street homeless clients and most have on-site medical care</a:t>
            </a:r>
          </a:p>
          <a:p>
            <a:pPr lvl="1"/>
            <a:r>
              <a:rPr lang="en-US" sz="1900" dirty="0" smtClean="0"/>
              <a:t>Most have on–site care at varying levels but they are not skilled nursing facilities, </a:t>
            </a:r>
            <a:r>
              <a:rPr lang="en-US" sz="1900" u="sng" dirty="0" smtClean="0"/>
              <a:t>no DHS facilities provide skilled nursing or overnight medical services</a:t>
            </a:r>
          </a:p>
          <a:p>
            <a:r>
              <a:rPr lang="en-US" sz="2100" dirty="0" smtClean="0"/>
              <a:t>Please note that patients should never be discharged to the street</a:t>
            </a:r>
            <a:endParaRPr lang="en-US" sz="2100" dirty="0"/>
          </a:p>
          <a:p>
            <a:endParaRPr lang="en-US" dirty="0"/>
          </a:p>
        </p:txBody>
      </p:sp>
      <p:sp>
        <p:nvSpPr>
          <p:cNvPr id="5" name="Slide Number Placeholder 4"/>
          <p:cNvSpPr>
            <a:spLocks noGrp="1"/>
          </p:cNvSpPr>
          <p:nvPr>
            <p:ph type="sldNum" sz="quarter" idx="12"/>
          </p:nvPr>
        </p:nvSpPr>
        <p:spPr/>
        <p:txBody>
          <a:bodyPr/>
          <a:lstStyle/>
          <a:p>
            <a:fld id="{88D5F020-4320-43EB-BAAA-522CFCF29541}" type="slidenum">
              <a:rPr lang="en-US" smtClean="0"/>
              <a:t>6</a:t>
            </a:fld>
            <a:endParaRPr lang="en-US"/>
          </a:p>
        </p:txBody>
      </p:sp>
    </p:spTree>
    <p:extLst>
      <p:ext uri="{BB962C8B-B14F-4D97-AF65-F5344CB8AC3E}">
        <p14:creationId xmlns:p14="http://schemas.microsoft.com/office/powerpoint/2010/main" val="2131014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5067"/>
          </a:xfrm>
        </p:spPr>
        <p:txBody>
          <a:bodyPr/>
          <a:lstStyle/>
          <a:p>
            <a:r>
              <a:rPr lang="en-US" dirty="0" smtClean="0"/>
              <a:t>The Referral</a:t>
            </a:r>
            <a:r>
              <a:rPr lang="en-US" dirty="0" smtClean="0">
                <a:solidFill>
                  <a:srgbClr val="FF0000"/>
                </a:solidFill>
              </a:rPr>
              <a:t> </a:t>
            </a:r>
            <a:r>
              <a:rPr lang="en-US" dirty="0" smtClean="0"/>
              <a:t>Procedure</a:t>
            </a:r>
            <a:endParaRPr lang="en-US" dirty="0"/>
          </a:p>
        </p:txBody>
      </p:sp>
      <p:sp>
        <p:nvSpPr>
          <p:cNvPr id="3" name="Content Placeholder 2"/>
          <p:cNvSpPr>
            <a:spLocks noGrp="1"/>
          </p:cNvSpPr>
          <p:nvPr>
            <p:ph idx="1"/>
          </p:nvPr>
        </p:nvSpPr>
        <p:spPr>
          <a:xfrm>
            <a:off x="677334" y="1591733"/>
            <a:ext cx="8596668" cy="4449629"/>
          </a:xfrm>
        </p:spPr>
        <p:txBody>
          <a:bodyPr>
            <a:normAutofit/>
          </a:bodyPr>
          <a:lstStyle/>
          <a:p>
            <a:r>
              <a:rPr lang="en-US" sz="1500" dirty="0" smtClean="0"/>
              <a:t>Provides:</a:t>
            </a:r>
          </a:p>
          <a:p>
            <a:pPr lvl="1"/>
            <a:r>
              <a:rPr lang="en-US" sz="1500" dirty="0" smtClean="0"/>
              <a:t>A clear understanding of how to refer a patient from a healthcare facility (HCF) to the DHS shelter system</a:t>
            </a:r>
          </a:p>
          <a:p>
            <a:pPr lvl="1"/>
            <a:r>
              <a:rPr lang="en-US" sz="1500" dirty="0" smtClean="0"/>
              <a:t>Overview of the shelter system</a:t>
            </a:r>
          </a:p>
          <a:p>
            <a:pPr lvl="1"/>
            <a:r>
              <a:rPr lang="en-US" sz="1500" dirty="0" smtClean="0"/>
              <a:t>Criteria for medical appropriateness and inappropriateness</a:t>
            </a:r>
          </a:p>
          <a:p>
            <a:pPr lvl="1"/>
            <a:r>
              <a:rPr lang="en-US" sz="1500" dirty="0" smtClean="0"/>
              <a:t>Information on alternatives to shelter for patients who are homeless or unstably housed</a:t>
            </a:r>
          </a:p>
          <a:p>
            <a:pPr lvl="1"/>
            <a:r>
              <a:rPr lang="en-US" sz="1500" dirty="0" smtClean="0"/>
              <a:t>Roles and responsibilities for DHS sites, the DHS Office of the Medial Director (OMD), and HCF</a:t>
            </a:r>
          </a:p>
          <a:p>
            <a:pPr lvl="1"/>
            <a:r>
              <a:rPr lang="en-US" sz="1500" dirty="0" smtClean="0"/>
              <a:t>Found at: </a:t>
            </a:r>
            <a:r>
              <a:rPr lang="en-US" sz="1500" dirty="0">
                <a:hlinkClick r:id="rId2"/>
              </a:rPr>
              <a:t>https://www1.nyc.gov/site/dhs/shelter/singleadults/single-adults-hospital.page</a:t>
            </a:r>
            <a:endParaRPr lang="en-US" sz="1500" dirty="0"/>
          </a:p>
          <a:p>
            <a:pPr lvl="1"/>
            <a:endParaRPr lang="en-US" sz="1800" dirty="0" smtClean="0"/>
          </a:p>
        </p:txBody>
      </p:sp>
      <p:sp>
        <p:nvSpPr>
          <p:cNvPr id="5" name="Slide Number Placeholder 4"/>
          <p:cNvSpPr>
            <a:spLocks noGrp="1"/>
          </p:cNvSpPr>
          <p:nvPr>
            <p:ph type="sldNum" sz="quarter" idx="12"/>
          </p:nvPr>
        </p:nvSpPr>
        <p:spPr/>
        <p:txBody>
          <a:bodyPr/>
          <a:lstStyle/>
          <a:p>
            <a:fld id="{88D5F020-4320-43EB-BAAA-522CFCF29541}" type="slidenum">
              <a:rPr lang="en-US" smtClean="0"/>
              <a:t>7</a:t>
            </a:fld>
            <a:endParaRPr lang="en-US"/>
          </a:p>
        </p:txBody>
      </p:sp>
    </p:spTree>
    <p:extLst>
      <p:ext uri="{BB962C8B-B14F-4D97-AF65-F5344CB8AC3E}">
        <p14:creationId xmlns:p14="http://schemas.microsoft.com/office/powerpoint/2010/main" val="1451297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7334" y="283202"/>
            <a:ext cx="10515600" cy="974361"/>
          </a:xfrm>
        </p:spPr>
        <p:txBody>
          <a:bodyPr>
            <a:normAutofit/>
          </a:bodyPr>
          <a:lstStyle/>
          <a:p>
            <a:r>
              <a:rPr lang="en-US" sz="4000" dirty="0" smtClean="0"/>
              <a:t>2018 </a:t>
            </a:r>
            <a:r>
              <a:rPr lang="en-US" sz="4000" dirty="0" smtClean="0">
                <a:solidFill>
                  <a:srgbClr val="FF0000"/>
                </a:solidFill>
              </a:rPr>
              <a:t>New</a:t>
            </a:r>
            <a:r>
              <a:rPr lang="en-US" sz="4000" dirty="0" smtClean="0"/>
              <a:t> Form Guidelines</a:t>
            </a:r>
            <a:endParaRPr lang="en-US" sz="4000" dirty="0"/>
          </a:p>
        </p:txBody>
      </p:sp>
      <p:sp>
        <p:nvSpPr>
          <p:cNvPr id="6" name="Content Placeholder 2"/>
          <p:cNvSpPr>
            <a:spLocks noGrp="1"/>
          </p:cNvSpPr>
          <p:nvPr>
            <p:ph idx="1"/>
          </p:nvPr>
        </p:nvSpPr>
        <p:spPr>
          <a:xfrm>
            <a:off x="677333" y="1257563"/>
            <a:ext cx="9096253" cy="5148924"/>
          </a:xfrm>
        </p:spPr>
        <p:txBody>
          <a:bodyPr>
            <a:normAutofit/>
          </a:bodyPr>
          <a:lstStyle/>
          <a:p>
            <a:r>
              <a:rPr lang="en-US" dirty="0" smtClean="0"/>
              <a:t>Single form sent at a single point in time</a:t>
            </a:r>
          </a:p>
          <a:p>
            <a:r>
              <a:rPr lang="en-US" dirty="0" smtClean="0">
                <a:solidFill>
                  <a:srgbClr val="FF0000"/>
                </a:solidFill>
              </a:rPr>
              <a:t>Must be emailed to the appropriate DHS facility/office</a:t>
            </a:r>
          </a:p>
          <a:p>
            <a:pPr lvl="1"/>
            <a:r>
              <a:rPr lang="en-US" dirty="0" smtClean="0"/>
              <a:t>Please note that typing the form is best practice however if this is not possible handwritten forms will be accepted</a:t>
            </a:r>
          </a:p>
          <a:p>
            <a:pPr lvl="1"/>
            <a:r>
              <a:rPr lang="en-US" dirty="0" smtClean="0"/>
              <a:t>After July 1, faxes will not longer be accepted and all forms must be emailed to the appropriate site  </a:t>
            </a:r>
          </a:p>
          <a:p>
            <a:r>
              <a:rPr lang="en-US" dirty="0" smtClean="0"/>
              <a:t>Determinations will be made with in 1 business day for inpatient stays less than 30 days, and within 2 business days for inpatient stays 30 days or more  </a:t>
            </a:r>
          </a:p>
          <a:p>
            <a:r>
              <a:rPr lang="en-US" dirty="0" smtClean="0"/>
              <a:t>Specific criteria for medical appropriateness</a:t>
            </a:r>
            <a:r>
              <a:rPr lang="en-US" dirty="0"/>
              <a:t> </a:t>
            </a:r>
            <a:r>
              <a:rPr lang="en-US" dirty="0" smtClean="0"/>
              <a:t>must be met</a:t>
            </a:r>
          </a:p>
          <a:p>
            <a:r>
              <a:rPr lang="en-US" dirty="0" smtClean="0"/>
              <a:t>Form, procedure, and training presentation found at: </a:t>
            </a:r>
            <a:r>
              <a:rPr lang="en-US" dirty="0">
                <a:hlinkClick r:id="rId3"/>
              </a:rPr>
              <a:t>https://</a:t>
            </a:r>
            <a:r>
              <a:rPr lang="en-US" dirty="0" smtClean="0">
                <a:hlinkClick r:id="rId3"/>
              </a:rPr>
              <a:t>www1.nyc.gov/site/dhs/shelter/singleadults/single-adults-hospital.page</a:t>
            </a:r>
            <a:endParaRPr lang="en-US" dirty="0" smtClean="0"/>
          </a:p>
          <a:p>
            <a:r>
              <a:rPr lang="en-US" dirty="0" smtClean="0"/>
              <a:t>Rigorous data collection methods</a:t>
            </a:r>
          </a:p>
          <a:p>
            <a:endParaRPr lang="en-US" dirty="0"/>
          </a:p>
        </p:txBody>
      </p:sp>
      <p:sp>
        <p:nvSpPr>
          <p:cNvPr id="2" name="Slide Number Placeholder 1"/>
          <p:cNvSpPr>
            <a:spLocks noGrp="1"/>
          </p:cNvSpPr>
          <p:nvPr>
            <p:ph type="sldNum" sz="quarter" idx="12"/>
          </p:nvPr>
        </p:nvSpPr>
        <p:spPr/>
        <p:txBody>
          <a:bodyPr/>
          <a:lstStyle/>
          <a:p>
            <a:fld id="{88D5F020-4320-43EB-BAAA-522CFCF29541}" type="slidenum">
              <a:rPr lang="en-US" smtClean="0"/>
              <a:t>8</a:t>
            </a:fld>
            <a:endParaRPr lang="en-US"/>
          </a:p>
        </p:txBody>
      </p:sp>
    </p:spTree>
    <p:extLst>
      <p:ext uri="{BB962C8B-B14F-4D97-AF65-F5344CB8AC3E}">
        <p14:creationId xmlns:p14="http://schemas.microsoft.com/office/powerpoint/2010/main" val="3338302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88276"/>
            <a:ext cx="9419166" cy="1320800"/>
          </a:xfrm>
        </p:spPr>
        <p:txBody>
          <a:bodyPr/>
          <a:lstStyle/>
          <a:p>
            <a:r>
              <a:rPr lang="en-US" dirty="0"/>
              <a:t>Discharge Guidelines for Single Adult Shelters</a:t>
            </a:r>
          </a:p>
        </p:txBody>
      </p:sp>
      <p:sp>
        <p:nvSpPr>
          <p:cNvPr id="3" name="Content Placeholder 2"/>
          <p:cNvSpPr>
            <a:spLocks noGrp="1"/>
          </p:cNvSpPr>
          <p:nvPr>
            <p:ph idx="1"/>
          </p:nvPr>
        </p:nvSpPr>
        <p:spPr>
          <a:xfrm>
            <a:off x="677334" y="1709077"/>
            <a:ext cx="8596668" cy="4332285"/>
          </a:xfrm>
        </p:spPr>
        <p:txBody>
          <a:bodyPr>
            <a:normAutofit lnSpcReduction="10000"/>
          </a:bodyPr>
          <a:lstStyle/>
          <a:p>
            <a:r>
              <a:rPr lang="en-US" sz="1500" dirty="0"/>
              <a:t>HCF will receive a response from DHS </a:t>
            </a:r>
            <a:r>
              <a:rPr lang="en-US" sz="1500" dirty="0" smtClean="0"/>
              <a:t>within:</a:t>
            </a:r>
          </a:p>
          <a:p>
            <a:pPr lvl="1"/>
            <a:r>
              <a:rPr lang="en-US" dirty="0" smtClean="0"/>
              <a:t>1 </a:t>
            </a:r>
            <a:r>
              <a:rPr lang="en-US" dirty="0"/>
              <a:t>business day for stays less than </a:t>
            </a:r>
            <a:r>
              <a:rPr lang="en-US" dirty="0" smtClean="0"/>
              <a:t>30 days </a:t>
            </a:r>
          </a:p>
          <a:p>
            <a:pPr lvl="1"/>
            <a:r>
              <a:rPr lang="en-US" dirty="0" smtClean="0"/>
              <a:t>2 </a:t>
            </a:r>
            <a:r>
              <a:rPr lang="en-US" dirty="0"/>
              <a:t>business days for stays </a:t>
            </a:r>
            <a:r>
              <a:rPr lang="en-US" dirty="0" smtClean="0"/>
              <a:t>30 </a:t>
            </a:r>
            <a:r>
              <a:rPr lang="en-US" dirty="0"/>
              <a:t>days or more</a:t>
            </a:r>
          </a:p>
          <a:p>
            <a:r>
              <a:rPr lang="en-US" sz="1500" dirty="0"/>
              <a:t>Once a positive determination is received, HCF </a:t>
            </a:r>
            <a:r>
              <a:rPr lang="en-US" sz="1500" dirty="0" smtClean="0"/>
              <a:t>can </a:t>
            </a:r>
            <a:r>
              <a:rPr lang="en-US" sz="1500" dirty="0"/>
              <a:t>discharge </a:t>
            </a:r>
            <a:r>
              <a:rPr lang="en-US" sz="1500" dirty="0" smtClean="0"/>
              <a:t>the client, but </a:t>
            </a:r>
            <a:r>
              <a:rPr lang="en-US" sz="1500" b="1" dirty="0"/>
              <a:t>only between </a:t>
            </a:r>
            <a:r>
              <a:rPr lang="en-US" sz="1500" dirty="0"/>
              <a:t>the hours of 9:00am and </a:t>
            </a:r>
            <a:r>
              <a:rPr lang="en-US" sz="1500" dirty="0" smtClean="0"/>
              <a:t>3:00pm Mon-Fri</a:t>
            </a:r>
            <a:endParaRPr lang="en-US" sz="1500" dirty="0"/>
          </a:p>
          <a:p>
            <a:r>
              <a:rPr lang="en-US" sz="1500" dirty="0" smtClean="0"/>
              <a:t>Only </a:t>
            </a:r>
            <a:r>
              <a:rPr lang="en-US" sz="1500" dirty="0"/>
              <a:t>patients who are able to live entirely independently </a:t>
            </a:r>
            <a:r>
              <a:rPr lang="en-US" sz="1500" dirty="0" smtClean="0"/>
              <a:t>(perform ADLs) </a:t>
            </a:r>
            <a:r>
              <a:rPr lang="en-US" sz="1500" dirty="0"/>
              <a:t>are </a:t>
            </a:r>
            <a:r>
              <a:rPr lang="en-US" sz="1500" dirty="0" smtClean="0"/>
              <a:t>appropriate </a:t>
            </a:r>
          </a:p>
          <a:p>
            <a:pPr lvl="1"/>
            <a:r>
              <a:rPr lang="en-US" dirty="0" smtClean="0"/>
              <a:t>Patients may have limitations or special needs, including: </a:t>
            </a:r>
            <a:endParaRPr lang="en-US" dirty="0"/>
          </a:p>
          <a:p>
            <a:pPr lvl="2"/>
            <a:r>
              <a:rPr lang="en-US" sz="1600" dirty="0" smtClean="0"/>
              <a:t>Medical assistance up </a:t>
            </a:r>
            <a:r>
              <a:rPr lang="en-US" sz="1600" dirty="0"/>
              <a:t>to twice per day by a visiting nurse</a:t>
            </a:r>
          </a:p>
          <a:p>
            <a:pPr lvl="2"/>
            <a:r>
              <a:rPr lang="en-US" sz="1600" dirty="0" smtClean="0"/>
              <a:t>Wounds that are not </a:t>
            </a:r>
            <a:r>
              <a:rPr lang="en-US" sz="1600" dirty="0"/>
              <a:t>overly weeping and draining</a:t>
            </a:r>
          </a:p>
          <a:p>
            <a:pPr lvl="2"/>
            <a:r>
              <a:rPr lang="en-US" sz="1600" dirty="0" smtClean="0"/>
              <a:t>Needed </a:t>
            </a:r>
            <a:r>
              <a:rPr lang="en-US" sz="1600" dirty="0"/>
              <a:t>access to a temporary bed for rest</a:t>
            </a:r>
          </a:p>
          <a:p>
            <a:pPr lvl="2"/>
            <a:r>
              <a:rPr lang="en-US" sz="1600" dirty="0" smtClean="0"/>
              <a:t>Use of </a:t>
            </a:r>
            <a:r>
              <a:rPr lang="en-US" sz="1600" dirty="0"/>
              <a:t>ambulatory </a:t>
            </a:r>
            <a:r>
              <a:rPr lang="en-US" sz="1600" dirty="0" smtClean="0"/>
              <a:t>aids, enhanced equipment, </a:t>
            </a:r>
            <a:r>
              <a:rPr lang="en-US" sz="1600" dirty="0"/>
              <a:t>or a first floor placement</a:t>
            </a:r>
          </a:p>
          <a:p>
            <a:pPr lvl="2"/>
            <a:r>
              <a:rPr lang="en-US" sz="1600" dirty="0" smtClean="0"/>
              <a:t>Medically </a:t>
            </a:r>
            <a:r>
              <a:rPr lang="en-US" sz="1600" dirty="0"/>
              <a:t>necessary diet</a:t>
            </a:r>
          </a:p>
          <a:p>
            <a:pPr lvl="2"/>
            <a:r>
              <a:rPr lang="en-US" sz="1600" dirty="0" smtClean="0"/>
              <a:t>Use of </a:t>
            </a:r>
            <a:r>
              <a:rPr lang="en-US" sz="1600" dirty="0"/>
              <a:t>an oxygen </a:t>
            </a:r>
            <a:r>
              <a:rPr lang="en-US" sz="1600" dirty="0" smtClean="0"/>
              <a:t>concentrator</a:t>
            </a:r>
            <a:endParaRPr lang="en-US" sz="1600" dirty="0"/>
          </a:p>
          <a:p>
            <a:endParaRPr lang="en-US" dirty="0"/>
          </a:p>
          <a:p>
            <a:endParaRPr lang="en-US" dirty="0"/>
          </a:p>
        </p:txBody>
      </p:sp>
      <p:sp>
        <p:nvSpPr>
          <p:cNvPr id="7" name="Slide Number Placeholder 6"/>
          <p:cNvSpPr>
            <a:spLocks noGrp="1"/>
          </p:cNvSpPr>
          <p:nvPr>
            <p:ph type="sldNum" sz="quarter" idx="12"/>
          </p:nvPr>
        </p:nvSpPr>
        <p:spPr/>
        <p:txBody>
          <a:bodyPr/>
          <a:lstStyle/>
          <a:p>
            <a:fld id="{88D5F020-4320-43EB-BAAA-522CFCF29541}" type="slidenum">
              <a:rPr lang="en-US" smtClean="0"/>
              <a:t>9</a:t>
            </a:fld>
            <a:endParaRPr lang="en-US"/>
          </a:p>
        </p:txBody>
      </p:sp>
    </p:spTree>
    <p:extLst>
      <p:ext uri="{BB962C8B-B14F-4D97-AF65-F5344CB8AC3E}">
        <p14:creationId xmlns:p14="http://schemas.microsoft.com/office/powerpoint/2010/main" val="1387641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8098</TotalTime>
  <Words>4669</Words>
  <Application>Microsoft Office PowerPoint</Application>
  <PresentationFormat>Widescreen</PresentationFormat>
  <Paragraphs>540</Paragraphs>
  <Slides>51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Garamond</vt:lpstr>
      <vt:lpstr>Times New Roman</vt:lpstr>
      <vt:lpstr>Trebuchet MS</vt:lpstr>
      <vt:lpstr>Wingdings</vt:lpstr>
      <vt:lpstr>Wingdings 3</vt:lpstr>
      <vt:lpstr>Facet</vt:lpstr>
      <vt:lpstr>Institutional Referral Process for Single Adults from Inpatient Departments of Healthcare Facilities to DHS Facilities</vt:lpstr>
      <vt:lpstr>Overview</vt:lpstr>
      <vt:lpstr>Goals of the Institutional Referral Procedure</vt:lpstr>
      <vt:lpstr>Overview of Shelter System</vt:lpstr>
      <vt:lpstr>Single Adult Shelter System</vt:lpstr>
      <vt:lpstr>DHS Street Solutions</vt:lpstr>
      <vt:lpstr>The Referral Procedure</vt:lpstr>
      <vt:lpstr>2018 New Form Guidelines</vt:lpstr>
      <vt:lpstr>Discharge Guidelines for Single Adult Shelters</vt:lpstr>
      <vt:lpstr>Discharge Guidelines for Single Adult Shelters</vt:lpstr>
      <vt:lpstr>Absolute Exclusion Criteria</vt:lpstr>
      <vt:lpstr>Relative Exclusion Criteria</vt:lpstr>
      <vt:lpstr>Reasonable Accommodation Form</vt:lpstr>
      <vt:lpstr>The Referral Process</vt:lpstr>
      <vt:lpstr>The Referral Process</vt:lpstr>
      <vt:lpstr>The Referral Process - Discharge Coordination</vt:lpstr>
      <vt:lpstr>The Referral Process - Inappropriate Referrals</vt:lpstr>
      <vt:lpstr>The Referral Process- Roles and Responsibilities</vt:lpstr>
      <vt:lpstr>QUESTIONS???</vt:lpstr>
      <vt:lpstr>The Referral Form</vt:lpstr>
      <vt:lpstr>The Referral Form</vt:lpstr>
      <vt:lpstr>The Referral Form</vt:lpstr>
      <vt:lpstr>The Referral Form</vt:lpstr>
      <vt:lpstr>The Referral Form</vt:lpstr>
      <vt:lpstr>The Referral Form</vt:lpstr>
      <vt:lpstr>The Referral Form</vt:lpstr>
      <vt:lpstr>The Referral Form</vt:lpstr>
      <vt:lpstr>The Referral Form</vt:lpstr>
      <vt:lpstr>The Referral Form</vt:lpstr>
      <vt:lpstr>The Referral Form</vt:lpstr>
      <vt:lpstr>The Referral Form</vt:lpstr>
      <vt:lpstr>The Referral Form</vt:lpstr>
      <vt:lpstr>The Referral Form</vt:lpstr>
      <vt:lpstr>The Referral Form</vt:lpstr>
      <vt:lpstr>QUESTIONS???</vt:lpstr>
      <vt:lpstr>Identifying and Assisting Homeless Patients</vt:lpstr>
      <vt:lpstr>Identifying and Assisting Homeless Patients</vt:lpstr>
      <vt:lpstr>Assisting Patients At-Risk of Homelessness</vt:lpstr>
      <vt:lpstr>Assisting Patients At-Risk of Homelessness</vt:lpstr>
      <vt:lpstr>What is Supportive Housing?</vt:lpstr>
      <vt:lpstr>Who is Served in Supportive Housing?</vt:lpstr>
      <vt:lpstr>Services Provided in Supportive Housing</vt:lpstr>
      <vt:lpstr>Mayoral  Commitment: Creating 15,000 Supportive Housing Units in Next 15 Years</vt:lpstr>
      <vt:lpstr>Applying for Supportive Housing</vt:lpstr>
      <vt:lpstr>The Supportive Housing Coordinated Assessment Survey</vt:lpstr>
      <vt:lpstr>Supportive Housing Referral/Placement</vt:lpstr>
      <vt:lpstr>Supportive Housing Resources</vt:lpstr>
      <vt:lpstr>Communicating with DHS Site Staff</vt:lpstr>
      <vt:lpstr>Sending and Receiving Emails</vt:lpstr>
      <vt:lpstr>The Referral Process- Workflow</vt:lpstr>
      <vt:lpstr>Thank you!</vt:lpstr>
    </vt:vector>
  </TitlesOfParts>
  <Company>Deparment of Homeless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Referral Process for Single Adults from Inpatient Medical Facilities to DHS Facilities</dc:title>
  <dc:creator>Therese  Pring</dc:creator>
  <cp:lastModifiedBy>Therese  Pring</cp:lastModifiedBy>
  <cp:revision>57</cp:revision>
  <cp:lastPrinted>2018-05-22T18:18:33Z</cp:lastPrinted>
  <dcterms:created xsi:type="dcterms:W3CDTF">2018-03-22T16:37:32Z</dcterms:created>
  <dcterms:modified xsi:type="dcterms:W3CDTF">2018-06-28T19:37:15Z</dcterms:modified>
</cp:coreProperties>
</file>