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56" r:id="rId5"/>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3550"/>
    <a:srgbClr val="D7DAE5"/>
    <a:srgbClr val="9CA4C0"/>
    <a:srgbClr val="A3B89C"/>
    <a:srgbClr val="C7BEA9"/>
    <a:srgbClr val="D1D487"/>
    <a:srgbClr val="B09C6F"/>
    <a:srgbClr val="6E3012"/>
    <a:srgbClr val="B39B8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A169AC-0073-4DD8-8062-0160F1B2C76E}" v="3226" dt="2025-11-19T03:54:41.362"/>
    <p1510:client id="{D1C0EE53-00C3-4DCD-8887-7A3FE0D2CAE5}" v="3070" dt="2025-11-19T03:35:12.798"/>
    <p1510:client id="{E5598B01-70B9-4BE5-9EF0-30B216D8C1DB}" v="1" dt="2025-11-19T18:59:56.5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33" d="100"/>
          <a:sy n="33" d="100"/>
        </p:scale>
        <p:origin x="12" y="-401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jintao Huang" userId="S::hejintao.huang@cooper.edu::5ca5199f-ebe8-4651-81c5-5c7475d5b704" providerId="AD" clId="Web-{E5598B01-70B9-4BE5-9EF0-30B216D8C1DB}"/>
    <pc:docChg chg="modSld">
      <pc:chgData name="Hejintao Huang" userId="S::hejintao.huang@cooper.edu::5ca5199f-ebe8-4651-81c5-5c7475d5b704" providerId="AD" clId="Web-{E5598B01-70B9-4BE5-9EF0-30B216D8C1DB}" dt="2025-11-19T18:59:56.530" v="0" actId="1076"/>
      <pc:docMkLst>
        <pc:docMk/>
      </pc:docMkLst>
      <pc:sldChg chg="modSp">
        <pc:chgData name="Hejintao Huang" userId="S::hejintao.huang@cooper.edu::5ca5199f-ebe8-4651-81c5-5c7475d5b704" providerId="AD" clId="Web-{E5598B01-70B9-4BE5-9EF0-30B216D8C1DB}" dt="2025-11-19T18:59:56.530" v="0" actId="1076"/>
        <pc:sldMkLst>
          <pc:docMk/>
          <pc:sldMk cId="109857222" sldId="256"/>
        </pc:sldMkLst>
        <pc:picChg chg="mod">
          <ac:chgData name="Hejintao Huang" userId="S::hejintao.huang@cooper.edu::5ca5199f-ebe8-4651-81c5-5c7475d5b704" providerId="AD" clId="Web-{E5598B01-70B9-4BE5-9EF0-30B216D8C1DB}" dt="2025-11-19T18:59:56.530" v="0" actId="1076"/>
          <ac:picMkLst>
            <pc:docMk/>
            <pc:sldMk cId="109857222" sldId="256"/>
            <ac:picMk id="1032" creationId="{05FAB646-CB41-B5A9-AF44-4DFC719B569C}"/>
          </ac:picMkLst>
        </pc:pic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11-17T21:15:02.089"/>
    </inkml:context>
    <inkml:brush xml:id="br0">
      <inkml:brushProperty name="width" value="0.1" units="cm"/>
      <inkml:brushProperty name="height" value="0.1" units="cm"/>
    </inkml:brush>
  </inkml:definitions>
  <inkml:trace contextRef="#ctx0" brushRef="#br0">26419 2401 16383 0 0,'0'86'0'0'0,"0"31"0"0"0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4BF9FE-5B79-451D-B8FC-EB2E5C5C7300}" type="datetimeFigureOut">
              <a:rPr lang="en-US" smtClean="0"/>
              <a:t>11/19/2025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14B9BC-8D20-40F3-BBFB-D7296B45A7A3}" type="slidenum">
              <a:rPr lang="en-US" smtClean="0"/>
              <a:t>‹#›</a:t>
            </a:fld>
            <a:endParaRPr lang="en-US"/>
          </a:p>
        </p:txBody>
      </p:sp>
    </p:spTree>
    <p:extLst>
      <p:ext uri="{BB962C8B-B14F-4D97-AF65-F5344CB8AC3E}">
        <p14:creationId xmlns:p14="http://schemas.microsoft.com/office/powerpoint/2010/main" val="14619175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D14B9BC-8D20-40F3-BBFB-D7296B45A7A3}" type="slidenum">
              <a:rPr lang="en-US" smtClean="0"/>
              <a:t>1</a:t>
            </a:fld>
            <a:endParaRPr lang="en-US"/>
          </a:p>
        </p:txBody>
      </p:sp>
    </p:spTree>
    <p:extLst>
      <p:ext uri="{BB962C8B-B14F-4D97-AF65-F5344CB8AC3E}">
        <p14:creationId xmlns:p14="http://schemas.microsoft.com/office/powerpoint/2010/main" val="33801109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954954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616612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73638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55994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tint val="82000"/>
                  </a:schemeClr>
                </a:solidFill>
              </a:defRPr>
            </a:lvl1pPr>
            <a:lvl2pPr marL="2194560" indent="0">
              <a:buNone/>
              <a:defRPr sz="9600">
                <a:solidFill>
                  <a:schemeClr val="tx1">
                    <a:tint val="82000"/>
                  </a:schemeClr>
                </a:solidFill>
              </a:defRPr>
            </a:lvl2pPr>
            <a:lvl3pPr marL="4389120" indent="0">
              <a:buNone/>
              <a:defRPr sz="8640">
                <a:solidFill>
                  <a:schemeClr val="tx1">
                    <a:tint val="82000"/>
                  </a:schemeClr>
                </a:solidFill>
              </a:defRPr>
            </a:lvl3pPr>
            <a:lvl4pPr marL="6583680" indent="0">
              <a:buNone/>
              <a:defRPr sz="7680">
                <a:solidFill>
                  <a:schemeClr val="tx1">
                    <a:tint val="82000"/>
                  </a:schemeClr>
                </a:solidFill>
              </a:defRPr>
            </a:lvl4pPr>
            <a:lvl5pPr marL="8778240" indent="0">
              <a:buNone/>
              <a:defRPr sz="7680">
                <a:solidFill>
                  <a:schemeClr val="tx1">
                    <a:tint val="82000"/>
                  </a:schemeClr>
                </a:solidFill>
              </a:defRPr>
            </a:lvl5pPr>
            <a:lvl6pPr marL="10972800" indent="0">
              <a:buNone/>
              <a:defRPr sz="7680">
                <a:solidFill>
                  <a:schemeClr val="tx1">
                    <a:tint val="82000"/>
                  </a:schemeClr>
                </a:solidFill>
              </a:defRPr>
            </a:lvl6pPr>
            <a:lvl7pPr marL="13167360" indent="0">
              <a:buNone/>
              <a:defRPr sz="7680">
                <a:solidFill>
                  <a:schemeClr val="tx1">
                    <a:tint val="82000"/>
                  </a:schemeClr>
                </a:solidFill>
              </a:defRPr>
            </a:lvl7pPr>
            <a:lvl8pPr marL="15361920" indent="0">
              <a:buNone/>
              <a:defRPr sz="7680">
                <a:solidFill>
                  <a:schemeClr val="tx1">
                    <a:tint val="82000"/>
                  </a:schemeClr>
                </a:solidFill>
              </a:defRPr>
            </a:lvl8pPr>
            <a:lvl9pPr marL="17556480" indent="0">
              <a:buNone/>
              <a:defRPr sz="768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47274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633127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11/19/2025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687599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11/19/2025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003229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661485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393066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660647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82000"/>
                  </a:schemeClr>
                </a:solidFill>
              </a:defRPr>
            </a:lvl1pPr>
          </a:lstStyle>
          <a:p>
            <a:fld id="{846CE7D5-CF57-46EF-B807-FDD0502418D4}" type="datetimeFigureOut">
              <a:rPr lang="en-US" smtClean="0"/>
              <a:t>11/19/2025</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1849144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customXml" Target="../ink/ink1.xml"/><Relationship Id="rId7"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doi.org/10.1002/macp.202100488" TargetMode="External"/><Relationship Id="rId5" Type="http://schemas.openxmlformats.org/officeDocument/2006/relationships/hyperlink" Target="https://www.witpress.com/elibrary/wit-transactions-on-ecology-and-the-environment/84/15562" TargetMode="External"/><Relationship Id="rId10" Type="http://schemas.openxmlformats.org/officeDocument/2006/relationships/image" Target="../media/image4.jpeg"/><Relationship Id="rId4" Type="http://schemas.openxmlformats.org/officeDocument/2006/relationships/image" Target="../media/image1.png"/><Relationship Id="rId9"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7DAE5"/>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ABCF046-2F37-2195-2A9C-89FE5AEE38FF}"/>
              </a:ext>
            </a:extLst>
          </p:cNvPr>
          <p:cNvSpPr/>
          <p:nvPr/>
        </p:nvSpPr>
        <p:spPr>
          <a:xfrm>
            <a:off x="0" y="0"/>
            <a:ext cx="43891200" cy="42918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109728" tIns="54864" rIns="109728" bIns="54864" rtlCol="0" anchor="t"/>
          <a:lstStyle/>
          <a:p>
            <a:pPr algn="ctr"/>
            <a:endParaRPr lang="en-US" sz="280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mc:AlternateContent xmlns:mc="http://schemas.openxmlformats.org/markup-compatibility/2006" xmlns:p14="http://schemas.microsoft.com/office/powerpoint/2010/main">
        <mc:Choice Requires="p14">
          <p:contentPart p14:bwMode="auto" r:id="rId3">
            <p14:nvContentPartPr>
              <p14:cNvPr id="36" name="Ink 35">
                <a:extLst>
                  <a:ext uri="{FF2B5EF4-FFF2-40B4-BE49-F238E27FC236}">
                    <a16:creationId xmlns:a16="http://schemas.microsoft.com/office/drawing/2014/main" id="{E7295BD6-DDE3-7D9B-69EC-2D806727A8B9}"/>
                  </a:ext>
                </a:extLst>
              </p14:cNvPr>
              <p14:cNvContentPartPr/>
              <p14:nvPr/>
            </p14:nvContentPartPr>
            <p14:xfrm>
              <a:off x="55623322" y="-2405017"/>
              <a:ext cx="73189" cy="73189"/>
            </p14:xfrm>
          </p:contentPart>
        </mc:Choice>
        <mc:Fallback xmlns="">
          <p:pic>
            <p:nvPicPr>
              <p:cNvPr id="36" name="Ink 35">
                <a:extLst>
                  <a:ext uri="{FF2B5EF4-FFF2-40B4-BE49-F238E27FC236}">
                    <a16:creationId xmlns:a16="http://schemas.microsoft.com/office/drawing/2014/main" id="{E7295BD6-DDE3-7D9B-69EC-2D806727A8B9}"/>
                  </a:ext>
                </a:extLst>
              </p:cNvPr>
              <p:cNvPicPr/>
              <p:nvPr/>
            </p:nvPicPr>
            <p:blipFill>
              <a:blip r:embed="rId4"/>
              <a:stretch>
                <a:fillRect/>
              </a:stretch>
            </p:blipFill>
            <p:spPr>
              <a:xfrm>
                <a:off x="51963872" y="-2422955"/>
                <a:ext cx="7318900" cy="108707"/>
              </a:xfrm>
              <a:prstGeom prst="rect">
                <a:avLst/>
              </a:prstGeom>
            </p:spPr>
          </p:pic>
        </mc:Fallback>
      </mc:AlternateContent>
      <p:sp>
        <p:nvSpPr>
          <p:cNvPr id="88" name="Rectangle 87">
            <a:extLst>
              <a:ext uri="{FF2B5EF4-FFF2-40B4-BE49-F238E27FC236}">
                <a16:creationId xmlns:a16="http://schemas.microsoft.com/office/drawing/2014/main" id="{1864D01E-D333-836B-69CC-3695AEF40847}"/>
              </a:ext>
            </a:extLst>
          </p:cNvPr>
          <p:cNvSpPr/>
          <p:nvPr/>
        </p:nvSpPr>
        <p:spPr>
          <a:xfrm>
            <a:off x="3770461" y="503028"/>
            <a:ext cx="35045387" cy="332003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09728" tIns="54864" rIns="109728" bIns="54864" rtlCol="0" anchor="ctr"/>
          <a:lstStyle/>
          <a:p>
            <a:pPr algn="ctr"/>
            <a:r>
              <a:rPr lang="en-US" sz="9600" b="1">
                <a:solidFill>
                  <a:schemeClr val="tx1"/>
                </a:solidFill>
                <a:latin typeface="Calibri" panose="020F0502020204030204" pitchFamily="34" charset="0"/>
                <a:ea typeface="Calibri" panose="020F0502020204030204" pitchFamily="34" charset="0"/>
                <a:cs typeface="Calibri" panose="020F0502020204030204" pitchFamily="34" charset="0"/>
              </a:rPr>
              <a:t>Vinyl Flooring: Post-Consumer Reusability</a:t>
            </a:r>
            <a:endParaRPr lang="en-US" sz="960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r>
              <a:rPr lang="en-US" sz="4800">
                <a:solidFill>
                  <a:schemeClr val="tx1"/>
                </a:solidFill>
                <a:latin typeface="Calibri" panose="020F0502020204030204" pitchFamily="34" charset="0"/>
                <a:ea typeface="Calibri" panose="020F0502020204030204" pitchFamily="34" charset="0"/>
                <a:cs typeface="Calibri" panose="020F0502020204030204" pitchFamily="34" charset="0"/>
              </a:rPr>
              <a:t>By: Amy </a:t>
            </a:r>
            <a:r>
              <a:rPr lang="en-US" sz="4800" err="1">
                <a:solidFill>
                  <a:schemeClr val="tx1"/>
                </a:solidFill>
                <a:latin typeface="Calibri" panose="020F0502020204030204" pitchFamily="34" charset="0"/>
                <a:ea typeface="Calibri" panose="020F0502020204030204" pitchFamily="34" charset="0"/>
                <a:cs typeface="Calibri" panose="020F0502020204030204" pitchFamily="34" charset="0"/>
              </a:rPr>
              <a:t>Beloume</a:t>
            </a:r>
            <a:r>
              <a:rPr lang="en-US" sz="4800">
                <a:solidFill>
                  <a:schemeClr val="tx1"/>
                </a:solidFill>
                <a:latin typeface="Calibri" panose="020F0502020204030204" pitchFamily="34" charset="0"/>
                <a:ea typeface="Calibri" panose="020F0502020204030204" pitchFamily="34" charset="0"/>
                <a:cs typeface="Calibri" panose="020F0502020204030204" pitchFamily="34" charset="0"/>
              </a:rPr>
              <a:t>, Matthew Fung, Kezia Smith</a:t>
            </a:r>
          </a:p>
          <a:p>
            <a:pPr algn="ctr"/>
            <a:r>
              <a:rPr lang="en-US" sz="4800">
                <a:solidFill>
                  <a:schemeClr val="tx1"/>
                </a:solidFill>
                <a:latin typeface="Calibri" panose="020F0502020204030204" pitchFamily="34" charset="0"/>
                <a:ea typeface="Calibri" panose="020F0502020204030204" pitchFamily="34" charset="0"/>
                <a:cs typeface="Calibri" panose="020F0502020204030204" pitchFamily="34" charset="0"/>
              </a:rPr>
              <a:t>ESC-210-C: Materials Science</a:t>
            </a:r>
          </a:p>
          <a:p>
            <a:pPr algn="ctr"/>
            <a:r>
              <a:rPr lang="en-US" sz="4800">
                <a:solidFill>
                  <a:schemeClr val="tx1"/>
                </a:solidFill>
                <a:latin typeface="Calibri" panose="020F0502020204030204" pitchFamily="34" charset="0"/>
                <a:ea typeface="Calibri" panose="020F0502020204030204" pitchFamily="34" charset="0"/>
                <a:cs typeface="Calibri" panose="020F0502020204030204" pitchFamily="34" charset="0"/>
              </a:rPr>
              <a:t>Professor Huang</a:t>
            </a:r>
            <a:endParaRPr lang="en-US" sz="500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90" name="Rectangle 89">
            <a:extLst>
              <a:ext uri="{FF2B5EF4-FFF2-40B4-BE49-F238E27FC236}">
                <a16:creationId xmlns:a16="http://schemas.microsoft.com/office/drawing/2014/main" id="{1B0C6109-A808-47F1-00A5-F212508F8834}"/>
              </a:ext>
            </a:extLst>
          </p:cNvPr>
          <p:cNvSpPr/>
          <p:nvPr/>
        </p:nvSpPr>
        <p:spPr>
          <a:xfrm>
            <a:off x="578357" y="4794828"/>
            <a:ext cx="12774726" cy="13894688"/>
          </a:xfrm>
          <a:prstGeom prst="rect">
            <a:avLst/>
          </a:prstGeom>
          <a:solidFill>
            <a:schemeClr val="bg1"/>
          </a:solidFill>
          <a:ln w="5080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109728" tIns="54864" rIns="109728" bIns="54864" rtlCol="0" anchor="t"/>
          <a:lstStyle/>
          <a:p>
            <a:pPr algn="ctr">
              <a:spcAft>
                <a:spcPts val="600"/>
              </a:spcAft>
            </a:pPr>
            <a:r>
              <a:rPr lang="en-US" sz="5000" b="1">
                <a:solidFill>
                  <a:srgbClr val="2A3550"/>
                </a:solidFill>
                <a:latin typeface="Calibri" panose="020F0502020204030204" pitchFamily="34" charset="0"/>
                <a:ea typeface="Calibri" panose="020F0502020204030204" pitchFamily="34" charset="0"/>
                <a:cs typeface="Calibri" panose="020F0502020204030204" pitchFamily="34" charset="0"/>
              </a:rPr>
              <a:t>Background</a:t>
            </a:r>
          </a:p>
          <a:p>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Vinyl flooring, (alternatively named polyvinyl chloride (PVC) and luxury vinyl tile (LVT) flooring), was first formulated in 1930 from sodium chloride, and contains </a:t>
            </a:r>
            <a:r>
              <a:rPr lang="en-US" sz="3600" b="1">
                <a:solidFill>
                  <a:schemeClr val="tx1"/>
                </a:solidFill>
                <a:latin typeface="Calibri" panose="020F0502020204030204" pitchFamily="34" charset="0"/>
                <a:ea typeface="Calibri" panose="020F0502020204030204" pitchFamily="34" charset="0"/>
                <a:cs typeface="Calibri" panose="020F0502020204030204" pitchFamily="34" charset="0"/>
              </a:rPr>
              <a:t>43%</a:t>
            </a: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 raw petrochemical materials by mass.¹ PVC is used mainly due to its durability, water resistance and aesthetic versatility. Yet, due to the concern of “unavoidable waste” in PVC flooring, focus has shifted to reducing, reusing and recycling material waste, converting PVC into usable, post-consumer product.²</a:t>
            </a:r>
          </a:p>
          <a:p>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r>
              <a:rPr lang="en-US" sz="3600" b="1">
                <a:solidFill>
                  <a:schemeClr val="tx1"/>
                </a:solidFill>
                <a:latin typeface="Calibri" panose="020F0502020204030204" pitchFamily="34" charset="0"/>
                <a:ea typeface="Calibri" panose="020F0502020204030204" pitchFamily="34" charset="0"/>
                <a:cs typeface="Calibri" panose="020F0502020204030204" pitchFamily="34" charset="0"/>
              </a:rPr>
              <a:t>Figure 1. </a:t>
            </a: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Scraps of PVC Flooring Before the Recycling Process³</a:t>
            </a:r>
          </a:p>
          <a:p>
            <a:pPr algn="ctr"/>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92" name="Rectangle 91">
            <a:extLst>
              <a:ext uri="{FF2B5EF4-FFF2-40B4-BE49-F238E27FC236}">
                <a16:creationId xmlns:a16="http://schemas.microsoft.com/office/drawing/2014/main" id="{317E0771-4341-AFCB-69D0-B2D82108F604}"/>
              </a:ext>
            </a:extLst>
          </p:cNvPr>
          <p:cNvSpPr/>
          <p:nvPr/>
        </p:nvSpPr>
        <p:spPr>
          <a:xfrm>
            <a:off x="30480965" y="4825113"/>
            <a:ext cx="12774726" cy="13031666"/>
          </a:xfrm>
          <a:prstGeom prst="rect">
            <a:avLst/>
          </a:prstGeom>
          <a:solidFill>
            <a:schemeClr val="bg1"/>
          </a:solidFill>
          <a:ln w="5080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109728" tIns="54864" rIns="109728" bIns="54864" rtlCol="0" anchor="t"/>
          <a:lstStyle/>
          <a:p>
            <a:pPr algn="ctr">
              <a:spcAft>
                <a:spcPts val="600"/>
              </a:spcAft>
            </a:pPr>
            <a:r>
              <a:rPr lang="en-US" sz="5000" b="1">
                <a:solidFill>
                  <a:srgbClr val="2A3550"/>
                </a:solidFill>
                <a:latin typeface="Calibri" panose="020F0502020204030204" pitchFamily="34" charset="0"/>
                <a:ea typeface="Calibri" panose="020F0502020204030204" pitchFamily="34" charset="0"/>
                <a:cs typeface="Calibri" panose="020F0502020204030204" pitchFamily="34" charset="0"/>
              </a:rPr>
              <a:t>Material Properties of PVC</a:t>
            </a:r>
          </a:p>
          <a:p>
            <a:pPr algn="ctr"/>
            <a:r>
              <a:rPr lang="en-US" sz="4000" b="1">
                <a:solidFill>
                  <a:schemeClr val="tx1"/>
                </a:solidFill>
                <a:latin typeface="Calibri" panose="020F0502020204030204" pitchFamily="34" charset="0"/>
                <a:ea typeface="Calibri" panose="020F0502020204030204" pitchFamily="34" charset="0"/>
                <a:cs typeface="Calibri" panose="020F0502020204030204" pitchFamily="34" charset="0"/>
              </a:rPr>
              <a:t>Physical ⁸</a:t>
            </a: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Oil resistant</a:t>
            </a: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Durable</a:t>
            </a: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Fire retardant</a:t>
            </a: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Processable</a:t>
            </a: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Malleable</a:t>
            </a:r>
          </a:p>
          <a:p>
            <a:pPr algn="ctr"/>
            <a:r>
              <a:rPr lang="en-US" sz="4000" b="1">
                <a:solidFill>
                  <a:schemeClr val="tx1"/>
                </a:solidFill>
                <a:latin typeface="Calibri" panose="020F0502020204030204" pitchFamily="34" charset="0"/>
                <a:ea typeface="Calibri" panose="020F0502020204030204" pitchFamily="34" charset="0"/>
                <a:cs typeface="Calibri" panose="020F0502020204030204" pitchFamily="34" charset="0"/>
              </a:rPr>
              <a:t>Mechanical ⁹ ¹⁰</a:t>
            </a: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Density: 0.0419 – 0.0596 lb/in³ </a:t>
            </a: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Specific Gravity: 1.3-1.7</a:t>
            </a: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Compressive Strength: 7,250-8,120 psi</a:t>
            </a: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Tensile Strength: 7,300 psi</a:t>
            </a: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Flexural Strength: 4,060-14,100 psi</a:t>
            </a: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Elongation at Break/Yield: 24-145%</a:t>
            </a: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Young’s Modulus: 3.5-10 psi</a:t>
            </a: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Flexural Modulus: 3-8 psi</a:t>
            </a:r>
            <a:endParaRPr lang="en-US" sz="3600" b="1">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r>
              <a:rPr lang="en-US" sz="4000" b="1">
                <a:solidFill>
                  <a:schemeClr val="tx1"/>
                </a:solidFill>
                <a:latin typeface="Calibri" panose="020F0502020204030204" pitchFamily="34" charset="0"/>
                <a:ea typeface="Calibri" panose="020F0502020204030204" pitchFamily="34" charset="0"/>
                <a:cs typeface="Calibri" panose="020F0502020204030204" pitchFamily="34" charset="0"/>
              </a:rPr>
              <a:t>Chemical</a:t>
            </a:r>
            <a:r>
              <a:rPr lang="en-US" sz="4000">
                <a:solidFill>
                  <a:schemeClr val="tx1"/>
                </a:solidFill>
                <a:latin typeface="Calibri" panose="020F0502020204030204" pitchFamily="34" charset="0"/>
                <a:ea typeface="Calibri" panose="020F0502020204030204" pitchFamily="34" charset="0"/>
                <a:cs typeface="Calibri" panose="020F0502020204030204" pitchFamily="34" charset="0"/>
              </a:rPr>
              <a:t> ¹¹ ¹²</a:t>
            </a:r>
            <a:endParaRPr lang="en-US" sz="4000" b="1">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Acid and alkali-resistant</a:t>
            </a: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Soluble in aromatic hydrocarbons, ketones, cyclic ethers</a:t>
            </a: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Insoluble in organic solvents</a:t>
            </a: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Resistant to change in molecular structure</a:t>
            </a: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Chemically bonded on a hydrogen polymer </a:t>
            </a: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Chlorinated and halogenated</a:t>
            </a:r>
          </a:p>
        </p:txBody>
      </p:sp>
      <p:sp>
        <p:nvSpPr>
          <p:cNvPr id="2" name="Rectangle 1">
            <a:extLst>
              <a:ext uri="{FF2B5EF4-FFF2-40B4-BE49-F238E27FC236}">
                <a16:creationId xmlns:a16="http://schemas.microsoft.com/office/drawing/2014/main" id="{84BB86FD-1BC0-97C7-67DA-3308147CC5F8}"/>
              </a:ext>
            </a:extLst>
          </p:cNvPr>
          <p:cNvSpPr/>
          <p:nvPr/>
        </p:nvSpPr>
        <p:spPr>
          <a:xfrm>
            <a:off x="14192249" y="4818185"/>
            <a:ext cx="15525751" cy="22289966"/>
          </a:xfrm>
          <a:prstGeom prst="rect">
            <a:avLst/>
          </a:prstGeom>
          <a:solidFill>
            <a:schemeClr val="bg1"/>
          </a:solidFill>
          <a:ln w="5080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109728" tIns="54864" rIns="109728" bIns="54864" rtlCol="0" anchor="t"/>
          <a:lstStyle/>
          <a:p>
            <a:pPr algn="ctr">
              <a:spcAft>
                <a:spcPts val="600"/>
              </a:spcAft>
            </a:pPr>
            <a:r>
              <a:rPr lang="en-US" sz="5000" b="1">
                <a:solidFill>
                  <a:srgbClr val="2A3550"/>
                </a:solidFill>
                <a:latin typeface="Calibri" panose="020F0502020204030204" pitchFamily="34" charset="0"/>
                <a:ea typeface="Calibri" panose="020F0502020204030204" pitchFamily="34" charset="0"/>
                <a:cs typeface="Calibri" panose="020F0502020204030204" pitchFamily="34" charset="0"/>
              </a:rPr>
              <a:t>Recyclability Proposals for PVC Flooring</a:t>
            </a:r>
          </a:p>
          <a:p>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The following are a few proposed recycling methods in literature:</a:t>
            </a: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Pyrolysis and combustion – a method of slowly heating PVC to isolate simpler compounds for energy recovery. ⁴</a:t>
            </a: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Window profiles – PVC in the outer frame and sash of a window may reduce heating costs by </a:t>
            </a:r>
            <a:r>
              <a:rPr lang="en-US" sz="3600" b="1">
                <a:solidFill>
                  <a:schemeClr val="tx1"/>
                </a:solidFill>
                <a:latin typeface="Calibri" panose="020F0502020204030204" pitchFamily="34" charset="0"/>
                <a:ea typeface="Calibri" panose="020F0502020204030204" pitchFamily="34" charset="0"/>
                <a:cs typeface="Calibri" panose="020F0502020204030204" pitchFamily="34" charset="0"/>
              </a:rPr>
              <a:t>20% </a:t>
            </a: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in the average apartment. ⁴</a:t>
            </a: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Light concrete – with suitable insulation, use in floors and walls can decrease carbon emissions by </a:t>
            </a:r>
            <a:r>
              <a:rPr lang="en-US" sz="3600" b="1">
                <a:solidFill>
                  <a:schemeClr val="tx1"/>
                </a:solidFill>
                <a:latin typeface="Calibri" panose="020F0502020204030204" pitchFamily="34" charset="0"/>
                <a:ea typeface="Calibri" panose="020F0502020204030204" pitchFamily="34" charset="0"/>
                <a:cs typeface="Calibri" panose="020F0502020204030204" pitchFamily="34" charset="0"/>
              </a:rPr>
              <a:t>16 kg (~35 </a:t>
            </a:r>
            <a:r>
              <a:rPr lang="en-US" sz="3600" b="1" err="1">
                <a:solidFill>
                  <a:schemeClr val="tx1"/>
                </a:solidFill>
                <a:latin typeface="Calibri" panose="020F0502020204030204" pitchFamily="34" charset="0"/>
                <a:ea typeface="Calibri" panose="020F0502020204030204" pitchFamily="34" charset="0"/>
                <a:cs typeface="Calibri" panose="020F0502020204030204" pitchFamily="34" charset="0"/>
              </a:rPr>
              <a:t>lb</a:t>
            </a:r>
            <a:r>
              <a:rPr lang="en-US" sz="3600" b="1">
                <a:solidFill>
                  <a:schemeClr val="tx1"/>
                </a:solidFill>
                <a:latin typeface="Calibri" panose="020F0502020204030204" pitchFamily="34" charset="0"/>
                <a:ea typeface="Calibri" panose="020F0502020204030204" pitchFamily="34" charset="0"/>
                <a:cs typeface="Calibri" panose="020F0502020204030204" pitchFamily="34" charset="0"/>
              </a:rPr>
              <a:t>).</a:t>
            </a: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 ⁵</a:t>
            </a:r>
          </a:p>
          <a:p>
            <a:pPr marL="571500" indent="-571500">
              <a:buFont typeface="Arial" panose="020B0604020202020204" pitchFamily="34" charset="0"/>
              <a:buChar char="•"/>
            </a:pPr>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571500" indent="-571500">
              <a:buFont typeface="Arial" panose="020B0604020202020204" pitchFamily="34" charset="0"/>
              <a:buChar char="•"/>
            </a:pPr>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571500" indent="-571500">
              <a:buFont typeface="Arial" panose="020B0604020202020204" pitchFamily="34" charset="0"/>
              <a:buChar char="•"/>
            </a:pPr>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571500" indent="-571500">
              <a:buFont typeface="Arial" panose="020B0604020202020204" pitchFamily="34" charset="0"/>
              <a:buChar char="•"/>
            </a:pPr>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571500" indent="-571500">
              <a:buFont typeface="Arial" panose="020B0604020202020204" pitchFamily="34" charset="0"/>
              <a:buChar char="•"/>
            </a:pPr>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571500" indent="-571500">
              <a:buFont typeface="Arial" panose="020B0604020202020204" pitchFamily="34" charset="0"/>
              <a:buChar char="•"/>
            </a:pPr>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571500" indent="-571500">
              <a:buFont typeface="Arial" panose="020B0604020202020204" pitchFamily="34" charset="0"/>
              <a:buChar char="•"/>
            </a:pPr>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571500" indent="-571500">
              <a:buFont typeface="Arial" panose="020B0604020202020204" pitchFamily="34" charset="0"/>
              <a:buChar char="•"/>
            </a:pPr>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571500" indent="-571500">
              <a:buFont typeface="Arial" panose="020B0604020202020204" pitchFamily="34" charset="0"/>
              <a:buChar char="•"/>
            </a:pPr>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571500" indent="-571500">
              <a:buFont typeface="Arial" panose="020B0604020202020204" pitchFamily="34" charset="0"/>
              <a:buChar char="•"/>
            </a:pPr>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endParaRPr lang="en-US" sz="3600" b="1">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spcAft>
                <a:spcPts val="600"/>
              </a:spcAft>
            </a:pPr>
            <a:r>
              <a:rPr lang="en-US" sz="3600" b="1">
                <a:solidFill>
                  <a:schemeClr val="tx1"/>
                </a:solidFill>
                <a:latin typeface="Calibri" panose="020F0502020204030204" pitchFamily="34" charset="0"/>
                <a:ea typeface="Calibri" panose="020F0502020204030204" pitchFamily="34" charset="0"/>
                <a:cs typeface="Calibri" panose="020F0502020204030204" pitchFamily="34" charset="0"/>
              </a:rPr>
              <a:t>Figure 2. </a:t>
            </a: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Flow Chart of PVC Recycling into Reusable Post-Consumer Product⁶</a:t>
            </a:r>
          </a:p>
          <a:p>
            <a:pPr>
              <a:spcAft>
                <a:spcPts val="600"/>
              </a:spcAft>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PVC recycling can be bifurcated into two processes:</a:t>
            </a:r>
          </a:p>
          <a:p>
            <a:pPr marL="1028700" lvl="1" indent="-571500">
              <a:buFont typeface="Arial" panose="020B0604020202020204" pitchFamily="34" charset="0"/>
              <a:buChar char="•"/>
            </a:pPr>
            <a:r>
              <a:rPr lang="en-US" sz="3600" i="1">
                <a:solidFill>
                  <a:schemeClr val="tx1"/>
                </a:solidFill>
                <a:latin typeface="Calibri" panose="020F0502020204030204" pitchFamily="34" charset="0"/>
                <a:ea typeface="Calibri" panose="020F0502020204030204" pitchFamily="34" charset="0"/>
                <a:cs typeface="Calibri" panose="020F0502020204030204" pitchFamily="34" charset="0"/>
              </a:rPr>
              <a:t>Feedstock</a:t>
            </a: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 – energy recovery and thermal decomposition, HCl recovered</a:t>
            </a:r>
          </a:p>
          <a:p>
            <a:pPr marL="1028700" lvl="1" indent="-571500">
              <a:buFont typeface="Arial" panose="020B0604020202020204" pitchFamily="34" charset="0"/>
              <a:buChar char="•"/>
            </a:pPr>
            <a:r>
              <a:rPr lang="en-US" sz="3600" i="1">
                <a:solidFill>
                  <a:schemeClr val="tx1"/>
                </a:solidFill>
                <a:latin typeface="Calibri" panose="020F0502020204030204" pitchFamily="34" charset="0"/>
                <a:ea typeface="Calibri" panose="020F0502020204030204" pitchFamily="34" charset="0"/>
                <a:cs typeface="Calibri" panose="020F0502020204030204" pitchFamily="34" charset="0"/>
              </a:rPr>
              <a:t>Mechanical</a:t>
            </a: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 – reusage or formation into post-consumer products</a:t>
            </a:r>
          </a:p>
          <a:p>
            <a:pPr>
              <a:spcBef>
                <a:spcPts val="1800"/>
              </a:spcBef>
              <a:spcAft>
                <a:spcPts val="1200"/>
              </a:spcAft>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The mechanical method is deemed more efficient; waste can be processed in the same factory of manufacture. PVC material can then be used in admixtures. For PVC powder blends to achieve similar properties to raw materials, additives and mineral fillers are necessary. This process can conserve up to 90% more energy compared to the processing of purely raw materials.¹</a:t>
            </a:r>
          </a:p>
          <a:p>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028700" lvl="1" indent="-571500">
              <a:buFont typeface="Arial" panose="020B0604020202020204" pitchFamily="34" charset="0"/>
              <a:buChar char="•"/>
            </a:pPr>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028700" lvl="1" indent="-571500">
              <a:buFont typeface="Arial" panose="020B0604020202020204" pitchFamily="34" charset="0"/>
              <a:buChar char="•"/>
            </a:pPr>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028700" lvl="1" indent="-571500">
              <a:buFont typeface="Arial" panose="020B0604020202020204" pitchFamily="34" charset="0"/>
              <a:buChar char="•"/>
            </a:pPr>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028700" lvl="1" indent="-571500">
              <a:buFont typeface="Arial" panose="020B0604020202020204" pitchFamily="34" charset="0"/>
              <a:buChar char="•"/>
            </a:pPr>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028700" lvl="1" indent="-571500">
              <a:buFont typeface="Arial" panose="020B0604020202020204" pitchFamily="34" charset="0"/>
              <a:buChar char="•"/>
            </a:pPr>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028700" lvl="1" indent="-571500">
              <a:buFont typeface="Arial" panose="020B0604020202020204" pitchFamily="34" charset="0"/>
              <a:buChar char="•"/>
            </a:pPr>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028700" lvl="1" indent="-571500">
              <a:buFont typeface="Arial" panose="020B0604020202020204" pitchFamily="34" charset="0"/>
              <a:buChar char="•"/>
            </a:pPr>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028700" lvl="1" indent="-571500">
              <a:buFont typeface="Arial" panose="020B0604020202020204" pitchFamily="34" charset="0"/>
              <a:buChar char="•"/>
            </a:pPr>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pPr lvl="1" algn="ctr"/>
            <a:endParaRPr lang="en-US" sz="3600" b="1">
              <a:solidFill>
                <a:schemeClr val="tx1"/>
              </a:solidFill>
              <a:latin typeface="Calibri" panose="020F0502020204030204" pitchFamily="34" charset="0"/>
              <a:ea typeface="Calibri" panose="020F0502020204030204" pitchFamily="34" charset="0"/>
              <a:cs typeface="Calibri" panose="020F0502020204030204" pitchFamily="34" charset="0"/>
            </a:endParaRPr>
          </a:p>
          <a:p>
            <a:pPr lvl="1" algn="ctr"/>
            <a:r>
              <a:rPr lang="en-US" sz="3600" b="1">
                <a:solidFill>
                  <a:schemeClr val="tx1"/>
                </a:solidFill>
                <a:latin typeface="Calibri" panose="020F0502020204030204" pitchFamily="34" charset="0"/>
                <a:ea typeface="Calibri" panose="020F0502020204030204" pitchFamily="34" charset="0"/>
                <a:cs typeface="Calibri" panose="020F0502020204030204" pitchFamily="34" charset="0"/>
              </a:rPr>
              <a:t>Figure 3. </a:t>
            </a: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Mechanical and Solvent-Based Recycling for the PVC Polymer⁷</a:t>
            </a:r>
            <a:r>
              <a:rPr lang="en-US" sz="3600" b="1">
                <a:solidFill>
                  <a:schemeClr val="tx1"/>
                </a:solidFill>
                <a:latin typeface="Calibri" panose="020F0502020204030204" pitchFamily="34" charset="0"/>
                <a:ea typeface="Calibri" panose="020F0502020204030204" pitchFamily="34" charset="0"/>
                <a:cs typeface="Calibri" panose="020F0502020204030204" pitchFamily="34" charset="0"/>
              </a:rPr>
              <a:t> </a:t>
            </a:r>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028700" lvl="1" indent="-571500">
              <a:buFont typeface="Arial" panose="020B0604020202020204" pitchFamily="34" charset="0"/>
              <a:buChar char="•"/>
            </a:pPr>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6" name="Rectangle 5">
            <a:extLst>
              <a:ext uri="{FF2B5EF4-FFF2-40B4-BE49-F238E27FC236}">
                <a16:creationId xmlns:a16="http://schemas.microsoft.com/office/drawing/2014/main" id="{B26E89D3-BB37-D24C-C8F0-E34C1BA2B869}"/>
              </a:ext>
            </a:extLst>
          </p:cNvPr>
          <p:cNvSpPr/>
          <p:nvPr/>
        </p:nvSpPr>
        <p:spPr>
          <a:xfrm>
            <a:off x="635509" y="27851100"/>
            <a:ext cx="29139643" cy="4564271"/>
          </a:xfrm>
          <a:prstGeom prst="rect">
            <a:avLst/>
          </a:prstGeom>
          <a:solidFill>
            <a:schemeClr val="bg1"/>
          </a:solidFill>
          <a:ln w="5080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109728" tIns="54864" rIns="109728" bIns="54864" rtlCol="0" anchor="t"/>
          <a:lstStyle/>
          <a:p>
            <a:pPr algn="ctr"/>
            <a:r>
              <a:rPr lang="en-US" sz="3200" b="1">
                <a:solidFill>
                  <a:schemeClr val="tx1"/>
                </a:solidFill>
                <a:latin typeface="Calibri" panose="020F0502020204030204" pitchFamily="34" charset="0"/>
                <a:ea typeface="Calibri" panose="020F0502020204030204" pitchFamily="34" charset="0"/>
                <a:cs typeface="Calibri" panose="020F0502020204030204" pitchFamily="34" charset="0"/>
              </a:rPr>
              <a:t>References</a:t>
            </a:r>
            <a:endParaRPr lang="en-US" sz="3200" b="1">
              <a:solidFill>
                <a:srgbClr val="FF0000"/>
              </a:solidFill>
              <a:latin typeface="Calibri" panose="020F0502020204030204" pitchFamily="34" charset="0"/>
              <a:ea typeface="Calibri" panose="020F0502020204030204" pitchFamily="34" charset="0"/>
              <a:cs typeface="Calibri" panose="020F0502020204030204" pitchFamily="34" charset="0"/>
            </a:endParaRPr>
          </a:p>
          <a:p>
            <a:pPr marL="742950" indent="-742950">
              <a:buAutoNum type="arabicPeriod"/>
            </a:pP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Lewandowski, K., </a:t>
            </a:r>
            <a:r>
              <a:rPr lang="en-US" sz="2000" err="1">
                <a:solidFill>
                  <a:schemeClr val="tx1"/>
                </a:solidFill>
                <a:latin typeface="Calibri" panose="020F0502020204030204" pitchFamily="34" charset="0"/>
                <a:ea typeface="Calibri" panose="020F0502020204030204" pitchFamily="34" charset="0"/>
                <a:cs typeface="Calibri" panose="020F0502020204030204" pitchFamily="34" charset="0"/>
              </a:rPr>
              <a:t>Skorczewska</a:t>
            </a: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 K. (2022). A brief review of poly(vinyl chloride) (PVC) recycling. </a:t>
            </a:r>
            <a:r>
              <a:rPr lang="en-US" sz="2000" i="1">
                <a:solidFill>
                  <a:schemeClr val="tx1"/>
                </a:solidFill>
                <a:latin typeface="Calibri" panose="020F0502020204030204" pitchFamily="34" charset="0"/>
                <a:ea typeface="Calibri" panose="020F0502020204030204" pitchFamily="34" charset="0"/>
                <a:cs typeface="Calibri" panose="020F0502020204030204" pitchFamily="34" charset="0"/>
              </a:rPr>
              <a:t>Polymers (Basel)</a:t>
            </a: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en-US" sz="2000" i="1">
                <a:solidFill>
                  <a:schemeClr val="tx1"/>
                </a:solidFill>
                <a:latin typeface="Calibri" panose="020F0502020204030204" pitchFamily="34" charset="0"/>
                <a:ea typeface="Calibri" panose="020F0502020204030204" pitchFamily="34" charset="0"/>
                <a:cs typeface="Calibri" panose="020F0502020204030204" pitchFamily="34" charset="0"/>
              </a:rPr>
              <a:t> 14</a:t>
            </a: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(15), 3035. </a:t>
            </a:r>
            <a:r>
              <a:rPr lang="en-US" sz="2000" err="1">
                <a:solidFill>
                  <a:schemeClr val="tx1"/>
                </a:solidFill>
                <a:latin typeface="Calibri" panose="020F0502020204030204" pitchFamily="34" charset="0"/>
                <a:ea typeface="Calibri" panose="020F0502020204030204" pitchFamily="34" charset="0"/>
                <a:cs typeface="Calibri" panose="020F0502020204030204" pitchFamily="34" charset="0"/>
              </a:rPr>
              <a:t>doi</a:t>
            </a: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 10.3390/polym14153035</a:t>
            </a:r>
          </a:p>
          <a:p>
            <a:pPr marL="742950" indent="-742950">
              <a:buFontTx/>
              <a:buAutoNum type="arabicPeriod"/>
            </a:pP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Contract Flooring Association (CFA). (2021). Zero avoidable waste in flooring - Towards a circular economy. </a:t>
            </a:r>
            <a:r>
              <a:rPr lang="en-US" sz="2000" i="1">
                <a:solidFill>
                  <a:schemeClr val="tx1"/>
                </a:solidFill>
                <a:latin typeface="Calibri" panose="020F0502020204030204" pitchFamily="34" charset="0"/>
                <a:ea typeface="Calibri" panose="020F0502020204030204" pitchFamily="34" charset="0"/>
                <a:cs typeface="Calibri" panose="020F0502020204030204" pitchFamily="34" charset="0"/>
              </a:rPr>
              <a:t>Axion</a:t>
            </a: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a:t>
            </a:r>
          </a:p>
          <a:p>
            <a:pPr marL="742950" indent="-742950">
              <a:buFontTx/>
              <a:buAutoNum type="arabicPeriod"/>
            </a:pP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Hickman, D. (2022, April 22). </a:t>
            </a:r>
            <a:r>
              <a:rPr lang="en-US" sz="2000" i="1">
                <a:solidFill>
                  <a:schemeClr val="tx1"/>
                </a:solidFill>
                <a:latin typeface="Calibri" panose="020F0502020204030204" pitchFamily="34" charset="0"/>
                <a:ea typeface="Calibri" panose="020F0502020204030204" pitchFamily="34" charset="0"/>
                <a:cs typeface="Calibri" panose="020F0502020204030204" pitchFamily="34" charset="0"/>
              </a:rPr>
              <a:t>Using PVC in a sustainable way</a:t>
            </a: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2000" err="1">
                <a:solidFill>
                  <a:schemeClr val="tx1"/>
                </a:solidFill>
                <a:latin typeface="Calibri" panose="020F0502020204030204" pitchFamily="34" charset="0"/>
                <a:ea typeface="Calibri" panose="020F0502020204030204" pitchFamily="34" charset="0"/>
                <a:cs typeface="Calibri" panose="020F0502020204030204" pitchFamily="34" charset="0"/>
              </a:rPr>
              <a:t>ChemistryViews</a:t>
            </a: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 https://www.chemistryviews</a:t>
            </a:r>
            <a:r>
              <a:rPr lang="en-US" sz="2000"/>
              <a:t>.org/details/ezine/9638841/Using_PVC_in_a_Sustainable_Way/ </a:t>
            </a:r>
            <a:endParaRPr lang="en-US" sz="200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742950" indent="-742950">
              <a:buAutoNum type="arabicPeriod"/>
            </a:pPr>
            <a:r>
              <a:rPr lang="en-US" sz="2000" err="1">
                <a:solidFill>
                  <a:schemeClr val="tx1"/>
                </a:solidFill>
                <a:latin typeface="Calibri" panose="020F0502020204030204" pitchFamily="34" charset="0"/>
                <a:ea typeface="Calibri" panose="020F0502020204030204" pitchFamily="34" charset="0"/>
                <a:cs typeface="Calibri" panose="020F0502020204030204" pitchFamily="34" charset="0"/>
              </a:rPr>
              <a:t>Kajda-Szcześniak</a:t>
            </a: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 M., &amp; Czop, M. (2022). Comparison of pyrolysis and combustion processes of vinyl floor panels using thermogravimetric analysis (TG-FTIR) in terms of the circular economy. </a:t>
            </a:r>
            <a:r>
              <a:rPr lang="en-US" sz="2000" i="1">
                <a:solidFill>
                  <a:schemeClr val="tx1"/>
                </a:solidFill>
                <a:latin typeface="Calibri" panose="020F0502020204030204" pitchFamily="34" charset="0"/>
                <a:ea typeface="Calibri" panose="020F0502020204030204" pitchFamily="34" charset="0"/>
                <a:cs typeface="Calibri" panose="020F0502020204030204" pitchFamily="34" charset="0"/>
              </a:rPr>
              <a:t>Energies</a:t>
            </a: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 15(4), 1516. https://doi.org/10.3390/en15041516</a:t>
            </a:r>
          </a:p>
          <a:p>
            <a:pPr marL="742950" indent="-742950">
              <a:buAutoNum type="arabicPeriod"/>
            </a:pP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Piana, M. (2005). The PVC industry’s contribution to sustainability in the building and construction sector. </a:t>
            </a:r>
            <a:r>
              <a:rPr lang="en-US" sz="2000" i="1">
                <a:solidFill>
                  <a:schemeClr val="tx1"/>
                </a:solidFill>
                <a:latin typeface="Calibri" panose="020F0502020204030204" pitchFamily="34" charset="0"/>
                <a:ea typeface="Calibri" panose="020F0502020204030204" pitchFamily="34" charset="0"/>
                <a:cs typeface="Calibri" panose="020F0502020204030204" pitchFamily="34" charset="0"/>
              </a:rPr>
              <a:t>In Sustainable Development and Planning II, Vol 1</a:t>
            </a: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https://www.witpress.com/elibrary/wit-transactions-on-ecology-and-the-environment/84/15562</a:t>
            </a:r>
            <a:endParaRPr lang="en-US" sz="200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742950" indent="-742950">
              <a:buFontTx/>
              <a:buAutoNum type="arabicPeriod"/>
            </a:pP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Wagner, S., </a:t>
            </a:r>
            <a:r>
              <a:rPr lang="en-US" sz="2000" err="1">
                <a:solidFill>
                  <a:schemeClr val="tx1"/>
                </a:solidFill>
                <a:latin typeface="Calibri" panose="020F0502020204030204" pitchFamily="34" charset="0"/>
                <a:ea typeface="Calibri" panose="020F0502020204030204" pitchFamily="34" charset="0"/>
                <a:cs typeface="Calibri" panose="020F0502020204030204" pitchFamily="34" charset="0"/>
              </a:rPr>
              <a:t>Schlummer</a:t>
            </a: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 M. (2024). Application of solvent-based dissolution for the recycling of polyvinyl chloride flooring waste containing restricted phthalate plasticizers. </a:t>
            </a:r>
            <a:r>
              <a:rPr lang="en-US" sz="2000" i="1">
                <a:solidFill>
                  <a:schemeClr val="tx1"/>
                </a:solidFill>
                <a:latin typeface="Calibri" panose="020F0502020204030204" pitchFamily="34" charset="0"/>
                <a:ea typeface="Calibri" panose="020F0502020204030204" pitchFamily="34" charset="0"/>
                <a:cs typeface="Calibri" panose="020F0502020204030204" pitchFamily="34" charset="0"/>
              </a:rPr>
              <a:t>Resources, Conservation and Recycling</a:t>
            </a: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2000" i="1">
                <a:solidFill>
                  <a:schemeClr val="tx1"/>
                </a:solidFill>
                <a:latin typeface="Calibri" panose="020F0502020204030204" pitchFamily="34" charset="0"/>
                <a:ea typeface="Calibri" panose="020F0502020204030204" pitchFamily="34" charset="0"/>
                <a:cs typeface="Calibri" panose="020F0502020204030204" pitchFamily="34" charset="0"/>
              </a:rPr>
              <a:t>211</a:t>
            </a: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 107889</a:t>
            </a:r>
          </a:p>
          <a:p>
            <a:pPr marL="742950" indent="-742950">
              <a:buFontTx/>
              <a:buAutoNum type="arabicPeriod"/>
            </a:pP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Mangold, H., </a:t>
            </a:r>
            <a:r>
              <a:rPr lang="en-US" sz="2000" err="1">
                <a:solidFill>
                  <a:schemeClr val="tx1"/>
                </a:solidFill>
                <a:latin typeface="Calibri" panose="020F0502020204030204" pitchFamily="34" charset="0"/>
                <a:ea typeface="Calibri" panose="020F0502020204030204" pitchFamily="34" charset="0"/>
                <a:cs typeface="Calibri" panose="020F0502020204030204" pitchFamily="34" charset="0"/>
              </a:rPr>
              <a:t>Vacano</a:t>
            </a: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 B. (2022). The frontier of plastics recycling: Rethinking waste as a resource for high-value applications. </a:t>
            </a:r>
            <a:r>
              <a:rPr lang="en-US" sz="2000" i="1">
                <a:solidFill>
                  <a:schemeClr val="tx1"/>
                </a:solidFill>
                <a:latin typeface="Calibri" panose="020F0502020204030204" pitchFamily="34" charset="0"/>
                <a:ea typeface="Calibri" panose="020F0502020204030204" pitchFamily="34" charset="0"/>
                <a:cs typeface="Calibri" panose="020F0502020204030204" pitchFamily="34" charset="0"/>
              </a:rPr>
              <a:t>Macromolecular Chemistry and Physics, 223</a:t>
            </a: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(13), 2100488. </a:t>
            </a:r>
            <a:r>
              <a:rPr lang="en-US">
                <a:solidFill>
                  <a:schemeClr val="tx1"/>
                </a:solidFill>
                <a:latin typeface="Calibri" panose="020F0502020204030204" pitchFamily="34" charset="0"/>
                <a:ea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https://doi.org/10.1002/macp.202100488</a:t>
            </a:r>
            <a:endParaRPr lang="en-US" sz="200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742950" indent="-742950">
              <a:buFontTx/>
              <a:buAutoNum type="arabicPeriod"/>
            </a:pPr>
            <a:r>
              <a:rPr lang="en-US" sz="2000" i="1">
                <a:solidFill>
                  <a:schemeClr val="tx1"/>
                </a:solidFill>
                <a:latin typeface="Calibri" panose="020F0502020204030204" pitchFamily="34" charset="0"/>
                <a:ea typeface="Calibri" panose="020F0502020204030204" pitchFamily="34" charset="0"/>
                <a:cs typeface="Calibri" panose="020F0502020204030204" pitchFamily="34" charset="0"/>
              </a:rPr>
              <a:t>PVC’s physical properties</a:t>
            </a: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 ECVM. (2019, December 12). https://pvc.org/about-pvc-old/pvcs-physical-properties/ </a:t>
            </a:r>
          </a:p>
          <a:p>
            <a:pPr marL="742950" indent="-742950">
              <a:buFontTx/>
              <a:buAutoNum type="arabicPeriod"/>
            </a:pP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Overview of materials for PVC, rigid grade. (n.d.). https://www.matweb.com/search/datasheet_print.aspx?matguid=69642362cb864d25b8f6eb9d02092ecf </a:t>
            </a:r>
          </a:p>
          <a:p>
            <a:pPr marL="742950" indent="-742950">
              <a:buFontTx/>
              <a:buAutoNum type="arabicPeriod"/>
            </a:pP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Sarker, M., Rashid, M. M. (2012). Polyvinyl chloride (PVC) waste plastic treatment using zinc oxide (</a:t>
            </a:r>
            <a:r>
              <a:rPr lang="en-US" sz="2000" err="1">
                <a:solidFill>
                  <a:schemeClr val="tx1"/>
                </a:solidFill>
                <a:latin typeface="Calibri" panose="020F0502020204030204" pitchFamily="34" charset="0"/>
                <a:ea typeface="Calibri" panose="020F0502020204030204" pitchFamily="34" charset="0"/>
                <a:cs typeface="Calibri" panose="020F0502020204030204" pitchFamily="34" charset="0"/>
              </a:rPr>
              <a:t>ZnO</a:t>
            </a: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 with activated carbon and produced hydrocarbon fuel for petroleum refinery. </a:t>
            </a:r>
            <a:r>
              <a:rPr lang="en-US" sz="2000" i="1">
                <a:solidFill>
                  <a:schemeClr val="tx1"/>
                </a:solidFill>
                <a:latin typeface="Calibri" panose="020F0502020204030204" pitchFamily="34" charset="0"/>
                <a:ea typeface="Calibri" panose="020F0502020204030204" pitchFamily="34" charset="0"/>
                <a:cs typeface="Calibri" panose="020F0502020204030204" pitchFamily="34" charset="0"/>
              </a:rPr>
              <a:t>International Journal of Engineering and Science</a:t>
            </a: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2000" i="1">
                <a:solidFill>
                  <a:schemeClr val="tx1"/>
                </a:solidFill>
                <a:latin typeface="Calibri" panose="020F0502020204030204" pitchFamily="34" charset="0"/>
                <a:ea typeface="Calibri" panose="020F0502020204030204" pitchFamily="34" charset="0"/>
                <a:cs typeface="Calibri" panose="020F0502020204030204" pitchFamily="34" charset="0"/>
              </a:rPr>
              <a:t>1</a:t>
            </a: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(8), 29-41. www.researchinventy.com</a:t>
            </a:r>
          </a:p>
          <a:p>
            <a:pPr marL="742950" indent="-742950">
              <a:buFontTx/>
              <a:buAutoNum type="arabicPeriod"/>
            </a:pP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PVC’s physical properties. PVC. (n.d.). http://www.seepvcforum.com/en/content/6-pvc-s-physical-properties </a:t>
            </a:r>
          </a:p>
          <a:p>
            <a:pPr marL="742950" indent="-742950">
              <a:buFontTx/>
              <a:buAutoNum type="arabicPeriod"/>
            </a:pP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Office of General Services. (2022). Approved EO 4 specifications: Floor coverings. </a:t>
            </a:r>
            <a:r>
              <a:rPr lang="en-US" sz="2000" i="1" err="1">
                <a:solidFill>
                  <a:schemeClr val="tx1"/>
                </a:solidFill>
                <a:latin typeface="Calibri" panose="020F0502020204030204" pitchFamily="34" charset="0"/>
                <a:ea typeface="Calibri" panose="020F0502020204030204" pitchFamily="34" charset="0"/>
                <a:cs typeface="Calibri" panose="020F0502020204030204" pitchFamily="34" charset="0"/>
              </a:rPr>
              <a:t>GreenNY</a:t>
            </a: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 1-7</a:t>
            </a:r>
          </a:p>
          <a:p>
            <a:pPr marL="742950" indent="-742950">
              <a:buFontTx/>
              <a:buAutoNum type="arabicPeriod"/>
            </a:pP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New York City Housing Authority (NYCHA). (2025, May 8). NYCHA Design Guidelines, Apartment Renovation. https://designguidelines.nycha.info/apartment-renovation/</a:t>
            </a:r>
          </a:p>
          <a:p>
            <a:pPr marL="742950" indent="-742950">
              <a:buFontTx/>
              <a:buAutoNum type="arabicPeriod"/>
            </a:pPr>
            <a:r>
              <a:rPr lang="en-US" sz="2000">
                <a:solidFill>
                  <a:schemeClr val="tx1"/>
                </a:solidFill>
                <a:latin typeface="Calibri" panose="020F0502020204030204" pitchFamily="34" charset="0"/>
                <a:ea typeface="Calibri" panose="020F0502020204030204" pitchFamily="34" charset="0"/>
                <a:cs typeface="Calibri" panose="020F0502020204030204" pitchFamily="34" charset="0"/>
              </a:rPr>
              <a:t>New York City Department of Sanitation (DSNY). (n.d.). Construction Debris. https://www.nyc.gov/site/dsny/collection/get-rid-of/construction-debris.page</a:t>
            </a:r>
          </a:p>
          <a:p>
            <a:pPr marL="742950" indent="-742950">
              <a:buFontTx/>
              <a:buAutoNum type="arabicPeriod"/>
            </a:pPr>
            <a:endParaRPr lang="en-US" sz="2400">
              <a:solidFill>
                <a:schemeClr val="tx1"/>
              </a:solidFill>
              <a:latin typeface="Calibri" panose="020F0502020204030204" pitchFamily="34" charset="0"/>
              <a:ea typeface="Calibri" panose="020F0502020204030204" pitchFamily="34" charset="0"/>
              <a:cs typeface="Calibri" panose="020F0502020204030204" pitchFamily="34" charset="0"/>
            </a:endParaRPr>
          </a:p>
          <a:p>
            <a:endParaRPr lang="en-US" sz="280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pic>
        <p:nvPicPr>
          <p:cNvPr id="1026" name="Picture 2" descr="Application of solvent-based dissolution for the recycling of  polyvinylchloride flooring waste containing restricted phthalate  plasticizers - ScienceDirect">
            <a:extLst>
              <a:ext uri="{FF2B5EF4-FFF2-40B4-BE49-F238E27FC236}">
                <a16:creationId xmlns:a16="http://schemas.microsoft.com/office/drawing/2014/main" id="{3F66412C-9E57-F0C2-647F-2AA2CB5F11E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038411" y="9583206"/>
            <a:ext cx="13814378" cy="5888998"/>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A colorful logo on a black background&#10;&#10;AI-generated content may be incorrect.">
            <a:extLst>
              <a:ext uri="{FF2B5EF4-FFF2-40B4-BE49-F238E27FC236}">
                <a16:creationId xmlns:a16="http://schemas.microsoft.com/office/drawing/2014/main" id="{2DA5E7D5-3628-6506-609C-E4AA1F2DD83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2182028" y="543795"/>
            <a:ext cx="5143500" cy="3238500"/>
          </a:xfrm>
          <a:prstGeom prst="rect">
            <a:avLst/>
          </a:prstGeom>
        </p:spPr>
      </p:pic>
      <p:sp>
        <p:nvSpPr>
          <p:cNvPr id="10" name="Rectangle 9">
            <a:extLst>
              <a:ext uri="{FF2B5EF4-FFF2-40B4-BE49-F238E27FC236}">
                <a16:creationId xmlns:a16="http://schemas.microsoft.com/office/drawing/2014/main" id="{6E6E9A58-F723-8516-CC9E-991150B0D953}"/>
              </a:ext>
            </a:extLst>
          </p:cNvPr>
          <p:cNvSpPr/>
          <p:nvPr/>
        </p:nvSpPr>
        <p:spPr>
          <a:xfrm>
            <a:off x="30480965" y="18648749"/>
            <a:ext cx="12774726" cy="13766622"/>
          </a:xfrm>
          <a:prstGeom prst="rect">
            <a:avLst/>
          </a:prstGeom>
          <a:solidFill>
            <a:schemeClr val="bg1"/>
          </a:solidFill>
          <a:ln w="5080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109728" tIns="54864" rIns="109728" bIns="54864" rtlCol="0" anchor="t"/>
          <a:lstStyle/>
          <a:p>
            <a:pPr algn="ctr">
              <a:spcAft>
                <a:spcPts val="600"/>
              </a:spcAft>
            </a:pPr>
            <a:r>
              <a:rPr lang="en-US" sz="5000" b="1">
                <a:solidFill>
                  <a:srgbClr val="2A3550"/>
                </a:solidFill>
                <a:latin typeface="Calibri" panose="020F0502020204030204" pitchFamily="34" charset="0"/>
                <a:ea typeface="Calibri" panose="020F0502020204030204" pitchFamily="34" charset="0"/>
                <a:cs typeface="Calibri" panose="020F0502020204030204" pitchFamily="34" charset="0"/>
              </a:rPr>
              <a:t>NYC-Specific Context</a:t>
            </a:r>
          </a:p>
          <a:p>
            <a:pPr>
              <a:spcBef>
                <a:spcPts val="600"/>
              </a:spcBef>
              <a:spcAft>
                <a:spcPts val="600"/>
              </a:spcAft>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Under Executive Order 4, the New York State Office of General Services (NYSOGS) issued the following specifications regarding floor coverings in 2022:¹²</a:t>
            </a: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Carpet and other floor coverings (including PVC flooring) emit volatile and semi-volatile organic compounds (VOCs and SVOCs)</a:t>
            </a: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Phthalates, once used as plasticizers in PVC flooring, have been discontinued due to VOCs, and replaced by dioctyl terephthalate (DOTP).</a:t>
            </a: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“Resilient” flooring includes PVC flooring, defined as non-textile flooring produced in the form of tiles and sheets.</a:t>
            </a: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All entities involved in procuring flooring must limit to the best extent possible all PVC and recycled PVC.</a:t>
            </a: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Chlorinated materials, including PVC, should not be intentionally added.</a:t>
            </a:r>
          </a:p>
          <a:p>
            <a:pPr marL="571500" indent="-571500">
              <a:buFont typeface="Arial" panose="020B0604020202020204" pitchFamily="34" charset="0"/>
              <a:buChar char="•"/>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Should the NYSOGS issue a new contract regarding flooring, there will be an additional clause for carpet/carpet tiles devoid of PVC or perfluorinated chemicals (PFCs).</a:t>
            </a:r>
          </a:p>
          <a:p>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Based on information from NYCHA and other government agencies, vinyl flooring is used in a high number of older buildings. According to the NYCHA Design Guidelines, the use of vinyl finishes (which include PVCs and any other petrochemical vinyl) is prohibited.</a:t>
            </a:r>
            <a:r>
              <a:rPr lang="en-US" sz="3600" baseline="30000">
                <a:solidFill>
                  <a:schemeClr val="tx1"/>
                </a:solidFill>
                <a:latin typeface="Calibri" panose="020F0502020204030204" pitchFamily="34" charset="0"/>
                <a:ea typeface="Calibri" panose="020F0502020204030204" pitchFamily="34" charset="0"/>
                <a:cs typeface="Calibri" panose="020F0502020204030204" pitchFamily="34" charset="0"/>
              </a:rPr>
              <a:t>13</a:t>
            </a:r>
          </a:p>
          <a:p>
            <a:pPr>
              <a:spcBef>
                <a:spcPts val="600"/>
              </a:spcBef>
              <a:spcAft>
                <a:spcPts val="600"/>
              </a:spcAft>
            </a:pP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The NYC Department of Sanitation recommends that vinyl and laminate flooring and tiles should be disposed as trash</a:t>
            </a:r>
            <a:r>
              <a:rPr lang="en-US" sz="3600">
                <a:solidFill>
                  <a:srgbClr val="2A3550"/>
                </a:solidFill>
                <a:latin typeface="Calibri" panose="020F0502020204030204" pitchFamily="34" charset="0"/>
                <a:ea typeface="Calibri" panose="020F0502020204030204" pitchFamily="34" charset="0"/>
                <a:cs typeface="Calibri" panose="020F0502020204030204" pitchFamily="34" charset="0"/>
              </a:rPr>
              <a:t>. </a:t>
            </a:r>
            <a:r>
              <a:rPr lang="en-US" sz="3600" baseline="30000">
                <a:solidFill>
                  <a:srgbClr val="2A3550"/>
                </a:solidFill>
                <a:latin typeface="Calibri" panose="020F0502020204030204" pitchFamily="34" charset="0"/>
                <a:ea typeface="Calibri" panose="020F0502020204030204" pitchFamily="34" charset="0"/>
                <a:cs typeface="Calibri" panose="020F0502020204030204" pitchFamily="34" charset="0"/>
              </a:rPr>
              <a:t>14</a:t>
            </a:r>
          </a:p>
          <a:p>
            <a:endParaRPr lang="en-US" sz="360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pic>
        <p:nvPicPr>
          <p:cNvPr id="1030" name="Picture 6" descr="The Frontier of Plastics Recycling: Rethinking Waste as a Resource for  High‐Value Applications - Mangold - 2022 - Macromolecular Chemistry and  Physics - Wiley Online Library">
            <a:extLst>
              <a:ext uri="{FF2B5EF4-FFF2-40B4-BE49-F238E27FC236}">
                <a16:creationId xmlns:a16="http://schemas.microsoft.com/office/drawing/2014/main" id="{6257F07C-2BE1-EBB2-BA5A-88D9030298A7}"/>
              </a:ext>
            </a:extLst>
          </p:cNvPr>
          <p:cNvPicPr>
            <a:picLocks noChangeAspect="1" noChangeArrowheads="1"/>
          </p:cNvPicPr>
          <p:nvPr/>
        </p:nvPicPr>
        <p:blipFill rotWithShape="1">
          <a:blip r:embed="rId9">
            <a:extLst>
              <a:ext uri="{28A0092B-C50C-407E-A947-70E740481C1C}">
                <a14:useLocalDpi xmlns:a14="http://schemas.microsoft.com/office/drawing/2010/main" val="0"/>
              </a:ext>
            </a:extLst>
          </a:blip>
          <a:srcRect t="-715" b="37103"/>
          <a:stretch>
            <a:fillRect/>
          </a:stretch>
        </p:blipFill>
        <p:spPr bwMode="auto">
          <a:xfrm>
            <a:off x="15758538" y="20960332"/>
            <a:ext cx="12374123" cy="5368308"/>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D46BD065-F9B3-A797-7A90-D521D28C7F8D}"/>
              </a:ext>
            </a:extLst>
          </p:cNvPr>
          <p:cNvSpPr/>
          <p:nvPr/>
        </p:nvSpPr>
        <p:spPr>
          <a:xfrm>
            <a:off x="570190" y="19507933"/>
            <a:ext cx="12774726" cy="7600218"/>
          </a:xfrm>
          <a:prstGeom prst="rect">
            <a:avLst/>
          </a:prstGeom>
          <a:solidFill>
            <a:schemeClr val="bg1"/>
          </a:solidFill>
          <a:ln w="5080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lIns="109728" tIns="54864" rIns="109728" bIns="54864" rtlCol="0" anchor="t"/>
          <a:lstStyle/>
          <a:p>
            <a:pPr algn="ctr"/>
            <a:r>
              <a:rPr lang="en-US" sz="5000" b="1" dirty="0">
                <a:solidFill>
                  <a:srgbClr val="2A3550"/>
                </a:solidFill>
                <a:latin typeface="Calibri" panose="020F0502020204030204" pitchFamily="34" charset="0"/>
                <a:ea typeface="Calibri" panose="020F0502020204030204" pitchFamily="34" charset="0"/>
                <a:cs typeface="Calibri" panose="020F0502020204030204" pitchFamily="34" charset="0"/>
              </a:rPr>
              <a:t>Discussion</a:t>
            </a:r>
          </a:p>
          <a:p>
            <a:r>
              <a:rPr lang="en-US" sz="3600" dirty="0">
                <a:solidFill>
                  <a:schemeClr val="tx1"/>
                </a:solidFill>
                <a:latin typeface="Calibri" panose="020F0502020204030204" pitchFamily="34" charset="0"/>
                <a:ea typeface="Calibri" panose="020F0502020204030204" pitchFamily="34" charset="0"/>
                <a:cs typeface="Calibri" panose="020F0502020204030204" pitchFamily="34" charset="0"/>
              </a:rPr>
              <a:t>As of right now, most PVC flooring is simply disposed of, rather than  being recycled or reused. Even though PVC has been criticized for its environmental and health impacts, it is also a useful material when managed properly. Approaches like pyrolysis, combustion, and mechanical recycling show that PVC can be used in ways that reduce harm and conserve energy. </a:t>
            </a:r>
          </a:p>
          <a:p>
            <a:endParaRPr lang="en-US" sz="36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r>
              <a:rPr lang="en-US" sz="3600" dirty="0">
                <a:solidFill>
                  <a:schemeClr val="tx1"/>
                </a:solidFill>
                <a:latin typeface="Calibri" panose="020F0502020204030204" pitchFamily="34" charset="0"/>
                <a:ea typeface="Calibri" panose="020F0502020204030204" pitchFamily="34" charset="0"/>
                <a:cs typeface="Calibri" panose="020F0502020204030204" pitchFamily="34" charset="0"/>
              </a:rPr>
              <a:t>In New York City, the recyclability proposals should be </a:t>
            </a:r>
            <a:r>
              <a:rPr lang="en-US" sz="3600">
                <a:solidFill>
                  <a:schemeClr val="tx1"/>
                </a:solidFill>
                <a:latin typeface="Calibri" panose="020F0502020204030204" pitchFamily="34" charset="0"/>
                <a:ea typeface="Calibri" panose="020F0502020204030204" pitchFamily="34" charset="0"/>
                <a:cs typeface="Calibri" panose="020F0502020204030204" pitchFamily="34" charset="0"/>
              </a:rPr>
              <a:t>implemented. </a:t>
            </a:r>
            <a:r>
              <a:rPr lang="en-US" sz="3600" dirty="0">
                <a:solidFill>
                  <a:schemeClr val="tx1"/>
                </a:solidFill>
                <a:latin typeface="Calibri" panose="020F0502020204030204" pitchFamily="34" charset="0"/>
                <a:ea typeface="Calibri" panose="020F0502020204030204" pitchFamily="34" charset="0"/>
                <a:cs typeface="Calibri" panose="020F0502020204030204" pitchFamily="34" charset="0"/>
              </a:rPr>
              <a:t>PVC flooring is common in older residential and public buildings, and during renovation projects the flooring is sent to landfills. Implementing these proposals would reduce waste. </a:t>
            </a:r>
          </a:p>
          <a:p>
            <a:endParaRPr lang="en-US" sz="3600" dirty="0">
              <a:solidFill>
                <a:srgbClr val="2A3550"/>
              </a:solidFill>
              <a:latin typeface="Calibri" panose="020F0502020204030204" pitchFamily="34" charset="0"/>
              <a:ea typeface="Calibri" panose="020F0502020204030204" pitchFamily="34" charset="0"/>
              <a:cs typeface="Calibri" panose="020F0502020204030204" pitchFamily="34" charset="0"/>
            </a:endParaRPr>
          </a:p>
          <a:p>
            <a:endParaRPr lang="en-US" sz="3600" dirty="0">
              <a:solidFill>
                <a:srgbClr val="2A3550"/>
              </a:solidFill>
              <a:latin typeface="Calibri" panose="020F0502020204030204" pitchFamily="34" charset="0"/>
              <a:ea typeface="Calibri" panose="020F0502020204030204" pitchFamily="34" charset="0"/>
              <a:cs typeface="Calibri" panose="020F0502020204030204" pitchFamily="34" charset="0"/>
            </a:endParaRPr>
          </a:p>
        </p:txBody>
      </p:sp>
      <p:pic>
        <p:nvPicPr>
          <p:cNvPr id="1032" name="Picture 8" descr="Used PVC flooring is collected and delivered to the recycling plant.">
            <a:extLst>
              <a:ext uri="{FF2B5EF4-FFF2-40B4-BE49-F238E27FC236}">
                <a16:creationId xmlns:a16="http://schemas.microsoft.com/office/drawing/2014/main" id="{05FAB646-CB41-B5A9-AF44-4DFC719B569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16947" y="9353988"/>
            <a:ext cx="9481994" cy="71250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8572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ReferenceId xmlns="870bdc97-b700-40ef-b43f-6c389a28169b" xsi:nil="true"/>
    <lcf76f155ced4ddcb4097134ff3c332f xmlns="870bdc97-b700-40ef-b43f-6c389a28169b">
      <Terms xmlns="http://schemas.microsoft.com/office/infopath/2007/PartnerControls"/>
    </lcf76f155ced4ddcb4097134ff3c332f>
    <TaxCatchAll xmlns="8d1c4dec-7110-4f26-953f-19d81d1bc82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B777C610E2E1A449CD2E455F71AE443" ma:contentTypeVersion="12" ma:contentTypeDescription="Create a new document." ma:contentTypeScope="" ma:versionID="3da905f5ed90c88dc9570c5d470049d7">
  <xsd:schema xmlns:xsd="http://www.w3.org/2001/XMLSchema" xmlns:xs="http://www.w3.org/2001/XMLSchema" xmlns:p="http://schemas.microsoft.com/office/2006/metadata/properties" xmlns:ns2="870bdc97-b700-40ef-b43f-6c389a28169b" xmlns:ns3="8d1c4dec-7110-4f26-953f-19d81d1bc821" targetNamespace="http://schemas.microsoft.com/office/2006/metadata/properties" ma:root="true" ma:fieldsID="2f802bd4f58ee0a0fe63b0542ef651c8" ns2:_="" ns3:_="">
    <xsd:import namespace="870bdc97-b700-40ef-b43f-6c389a28169b"/>
    <xsd:import namespace="8d1c4dec-7110-4f26-953f-19d81d1bc821"/>
    <xsd:element name="properties">
      <xsd:complexType>
        <xsd:sequence>
          <xsd:element name="documentManagement">
            <xsd:complexType>
              <xsd:all>
                <xsd:element ref="ns2:ReferenceId" minOccurs="0"/>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0bdc97-b700-40ef-b43f-6c389a28169b" elementFormDefault="qualified">
    <xsd:import namespace="http://schemas.microsoft.com/office/2006/documentManagement/types"/>
    <xsd:import namespace="http://schemas.microsoft.com/office/infopath/2007/PartnerControls"/>
    <xsd:element name="ReferenceId" ma:index="8" nillable="true" ma:displayName="ReferenceId" ma:indexed="true" ma:internalName="ReferenceId">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b9370d91-3805-45da-a301-33c56663209a"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d1c4dec-7110-4f26-953f-19d81d1bc8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01331649-74d1-4bd9-a343-5b592a5887f7}" ma:internalName="TaxCatchAll" ma:showField="CatchAllData" ma:web="8d1c4dec-7110-4f26-953f-19d81d1bc8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1EA0DD0-9BD5-428F-BD52-167A1367C857}">
  <ds:schemaRefs>
    <ds:schemaRef ds:uri="http://schemas.microsoft.com/office/2006/metadata/properties"/>
    <ds:schemaRef ds:uri="http://schemas.microsoft.com/office/infopath/2007/PartnerControls"/>
    <ds:schemaRef ds:uri="870bdc97-b700-40ef-b43f-6c389a28169b"/>
    <ds:schemaRef ds:uri="8d1c4dec-7110-4f26-953f-19d81d1bc821"/>
  </ds:schemaRefs>
</ds:datastoreItem>
</file>

<file path=customXml/itemProps2.xml><?xml version="1.0" encoding="utf-8"?>
<ds:datastoreItem xmlns:ds="http://schemas.openxmlformats.org/officeDocument/2006/customXml" ds:itemID="{4357A075-E0CD-442C-8083-F6BAD815C767}">
  <ds:schemaRefs>
    <ds:schemaRef ds:uri="http://schemas.microsoft.com/sharepoint/v3/contenttype/forms"/>
  </ds:schemaRefs>
</ds:datastoreItem>
</file>

<file path=customXml/itemProps3.xml><?xml version="1.0" encoding="utf-8"?>
<ds:datastoreItem xmlns:ds="http://schemas.openxmlformats.org/officeDocument/2006/customXml" ds:itemID="{F98487E5-6DFB-40C7-A466-AD608D1784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0bdc97-b700-40ef-b43f-6c389a28169b"/>
    <ds:schemaRef ds:uri="8d1c4dec-7110-4f26-953f-19d81d1bc8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1258</Words>
  <Application>Microsoft Office PowerPoint</Application>
  <PresentationFormat>Custom</PresentationFormat>
  <Paragraphs>106</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Amy Beloume</cp:lastModifiedBy>
  <cp:revision>2</cp:revision>
  <cp:lastPrinted>2025-11-19T03:31:47Z</cp:lastPrinted>
  <dcterms:created xsi:type="dcterms:W3CDTF">2025-11-17T20:08:42Z</dcterms:created>
  <dcterms:modified xsi:type="dcterms:W3CDTF">2025-11-19T18:59:56Z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0x0101004B777C610E2E1A449CD2E455F71AE443</vt:lpwstr>
  </property>
  <property fmtid="{D5CDD505-2E9C-101B-9397-08002B2CF9AE}" pid="3" name="MediaServiceImageTags">
    <vt:lpwstr/>
  </property>
</Properties>
</file>