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72" r:id="rId11"/>
    <p:sldId id="266" r:id="rId12"/>
    <p:sldId id="268" r:id="rId13"/>
    <p:sldId id="267"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1" autoAdjust="0"/>
    <p:restoredTop sz="94660"/>
  </p:normalViewPr>
  <p:slideViewPr>
    <p:cSldViewPr snapToGrid="0">
      <p:cViewPr varScale="1">
        <p:scale>
          <a:sx n="58" d="100"/>
          <a:sy n="58" d="100"/>
        </p:scale>
        <p:origin x="108" y="27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smb-ddc.msctwisln01.nycnet\ddc401\MatthewTe\01%20DDC%20Pandemic\Town+Gown\Presentations\Master%20Contract%20Use.10-15-24.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smb-ddc.msctwisln01.nycnet\ddc401\MatthewTe\01%20DDC%20Pandemic\Town+Gown\Presentations\Master%20Contract%20Use.10-15-24.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smb-ddc.msctwisln01.nycnet\ddc401\MatthewTe\01%20DDC%20Pandemic\Town+Gown\Presentations\Master%20Contract%20Use.10-15-24.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smb-ddc.msctwisln01.nycnet\ddc401\MatthewTe\01%20DDC%20Pandemic\Town+Gown\Presentations\Master%20Contract%20Use.10-15-24.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RFP Total</a:t>
            </a:r>
            <a:r>
              <a:rPr lang="en-US" baseline="0"/>
              <a:t> </a:t>
            </a:r>
            <a:r>
              <a:rPr lang="en-US"/>
              <a:t>Budgeted</a:t>
            </a:r>
            <a:r>
              <a:rPr lang="en-US" baseline="0"/>
              <a:t> Amounts/Calendar Year</a:t>
            </a:r>
            <a:r>
              <a:rPr lang="en-US"/>
              <a:t>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Sheet1!$F$6</c:f>
              <c:strCache>
                <c:ptCount val="1"/>
                <c:pt idx="0">
                  <c:v>Budgeted Amounts</c:v>
                </c:pt>
              </c:strCache>
            </c:strRef>
          </c:tx>
          <c:spPr>
            <a:ln w="28575" cap="rnd">
              <a:solidFill>
                <a:schemeClr val="accent1"/>
              </a:solidFill>
              <a:round/>
            </a:ln>
            <a:effectLst/>
          </c:spPr>
          <c:marker>
            <c:symbol val="none"/>
          </c:marker>
          <c:cat>
            <c:numRef>
              <c:f>Sheet1!$G$5:$P$5</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Sheet1!$G$6:$P$6</c:f>
              <c:numCache>
                <c:formatCode>"$"#,##0_);[Red]\("$"#,##0\)</c:formatCode>
                <c:ptCount val="10"/>
                <c:pt idx="0">
                  <c:v>50000</c:v>
                </c:pt>
                <c:pt idx="1">
                  <c:v>810000</c:v>
                </c:pt>
                <c:pt idx="2">
                  <c:v>120000</c:v>
                </c:pt>
                <c:pt idx="3">
                  <c:v>3300000</c:v>
                </c:pt>
                <c:pt idx="4">
                  <c:v>2345000</c:v>
                </c:pt>
                <c:pt idx="5">
                  <c:v>0</c:v>
                </c:pt>
                <c:pt idx="6">
                  <c:v>100000</c:v>
                </c:pt>
                <c:pt idx="7">
                  <c:v>2560000</c:v>
                </c:pt>
                <c:pt idx="8">
                  <c:v>300000</c:v>
                </c:pt>
                <c:pt idx="9">
                  <c:v>519000</c:v>
                </c:pt>
              </c:numCache>
            </c:numRef>
          </c:val>
          <c:smooth val="0"/>
          <c:extLst>
            <c:ext xmlns:c16="http://schemas.microsoft.com/office/drawing/2014/chart" uri="{C3380CC4-5D6E-409C-BE32-E72D297353CC}">
              <c16:uniqueId val="{00000000-6891-4AE9-AF96-2AEB84BBA62E}"/>
            </c:ext>
          </c:extLst>
        </c:ser>
        <c:dLbls>
          <c:showLegendKey val="0"/>
          <c:showVal val="0"/>
          <c:showCatName val="0"/>
          <c:showSerName val="0"/>
          <c:showPercent val="0"/>
          <c:showBubbleSize val="0"/>
        </c:dLbls>
        <c:smooth val="0"/>
        <c:axId val="690833136"/>
        <c:axId val="690834576"/>
      </c:lineChart>
      <c:catAx>
        <c:axId val="6908331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90834576"/>
        <c:crosses val="autoZero"/>
        <c:auto val="1"/>
        <c:lblAlgn val="ctr"/>
        <c:lblOffset val="100"/>
        <c:noMultiLvlLbl val="0"/>
      </c:catAx>
      <c:valAx>
        <c:axId val="690834576"/>
        <c:scaling>
          <c:orientation val="minMax"/>
        </c:scaling>
        <c:delete val="0"/>
        <c:axPos val="l"/>
        <c:majorGridlines>
          <c:spPr>
            <a:ln w="9525" cap="flat" cmpd="sng" algn="ctr">
              <a:solidFill>
                <a:schemeClr val="tx1">
                  <a:lumMod val="15000"/>
                  <a:lumOff val="85000"/>
                </a:schemeClr>
              </a:solidFill>
              <a:round/>
            </a:ln>
            <a:effectLst/>
          </c:spPr>
        </c:majorGridlines>
        <c:numFmt formatCode="&quot;$&quot;#,##0_);[Red]\(&quot;$&quot;#,##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908331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RFPs/Calendar</a:t>
            </a:r>
            <a:r>
              <a:rPr lang="en-US" baseline="0"/>
              <a:t> Year</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Sheet1!$F$3</c:f>
              <c:strCache>
                <c:ptCount val="1"/>
                <c:pt idx="0">
                  <c:v>RFPs</c:v>
                </c:pt>
              </c:strCache>
            </c:strRef>
          </c:tx>
          <c:spPr>
            <a:ln w="28575" cap="rnd">
              <a:solidFill>
                <a:schemeClr val="accent1"/>
              </a:solidFill>
              <a:round/>
            </a:ln>
            <a:effectLst/>
          </c:spPr>
          <c:marker>
            <c:symbol val="none"/>
          </c:marker>
          <c:cat>
            <c:strRef>
              <c:f>Sheet1!$G$2:$P$2</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Sheet1!$G$3:$P$3</c:f>
              <c:numCache>
                <c:formatCode>General</c:formatCode>
                <c:ptCount val="10"/>
                <c:pt idx="0">
                  <c:v>1</c:v>
                </c:pt>
                <c:pt idx="1">
                  <c:v>6</c:v>
                </c:pt>
                <c:pt idx="2">
                  <c:v>1</c:v>
                </c:pt>
                <c:pt idx="3">
                  <c:v>2</c:v>
                </c:pt>
                <c:pt idx="4">
                  <c:v>4</c:v>
                </c:pt>
                <c:pt idx="5">
                  <c:v>0</c:v>
                </c:pt>
                <c:pt idx="6">
                  <c:v>1</c:v>
                </c:pt>
                <c:pt idx="7">
                  <c:v>2</c:v>
                </c:pt>
                <c:pt idx="8">
                  <c:v>2</c:v>
                </c:pt>
                <c:pt idx="9">
                  <c:v>2</c:v>
                </c:pt>
              </c:numCache>
            </c:numRef>
          </c:val>
          <c:smooth val="0"/>
          <c:extLst>
            <c:ext xmlns:c16="http://schemas.microsoft.com/office/drawing/2014/chart" uri="{C3380CC4-5D6E-409C-BE32-E72D297353CC}">
              <c16:uniqueId val="{00000000-0366-4B0B-8BB6-4F94E5189927}"/>
            </c:ext>
          </c:extLst>
        </c:ser>
        <c:dLbls>
          <c:showLegendKey val="0"/>
          <c:showVal val="0"/>
          <c:showCatName val="0"/>
          <c:showSerName val="0"/>
          <c:showPercent val="0"/>
          <c:showBubbleSize val="0"/>
        </c:dLbls>
        <c:smooth val="0"/>
        <c:axId val="691087744"/>
        <c:axId val="691085224"/>
      </c:lineChart>
      <c:catAx>
        <c:axId val="6910877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91085224"/>
        <c:crosses val="autoZero"/>
        <c:auto val="1"/>
        <c:lblAlgn val="ctr"/>
        <c:lblOffset val="100"/>
        <c:noMultiLvlLbl val="0"/>
      </c:catAx>
      <c:valAx>
        <c:axId val="6910852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910877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Awarded Task Orders/Academic Institution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Sheet1!$R$3</c:f>
              <c:strCache>
                <c:ptCount val="1"/>
                <c:pt idx="0">
                  <c:v>Awarded Task Orders</c:v>
                </c:pt>
              </c:strCache>
            </c:strRef>
          </c:tx>
          <c:spPr>
            <a:solidFill>
              <a:schemeClr val="accent1"/>
            </a:solidFill>
            <a:ln>
              <a:noFill/>
            </a:ln>
            <a:effectLst/>
          </c:spPr>
          <c:invertIfNegative val="0"/>
          <c:cat>
            <c:strRef>
              <c:f>Sheet1!$S$2:$AB$2</c:f>
              <c:strCache>
                <c:ptCount val="10"/>
                <c:pt idx="0">
                  <c:v>NYU</c:v>
                </c:pt>
                <c:pt idx="1">
                  <c:v>Tufts</c:v>
                </c:pt>
                <c:pt idx="2">
                  <c:v>Pratt</c:v>
                </c:pt>
                <c:pt idx="3">
                  <c:v>CUNY</c:v>
                </c:pt>
                <c:pt idx="4">
                  <c:v>Manhattan</c:v>
                </c:pt>
                <c:pt idx="5">
                  <c:v>Columbia</c:v>
                </c:pt>
                <c:pt idx="6">
                  <c:v>Drexel</c:v>
                </c:pt>
                <c:pt idx="7">
                  <c:v>New School</c:v>
                </c:pt>
                <c:pt idx="8">
                  <c:v>NYIT</c:v>
                </c:pt>
                <c:pt idx="9">
                  <c:v>Cornell</c:v>
                </c:pt>
              </c:strCache>
            </c:strRef>
          </c:cat>
          <c:val>
            <c:numRef>
              <c:f>Sheet1!$S$3:$AB$3</c:f>
              <c:numCache>
                <c:formatCode>General</c:formatCode>
                <c:ptCount val="10"/>
                <c:pt idx="0">
                  <c:v>4</c:v>
                </c:pt>
                <c:pt idx="1">
                  <c:v>3</c:v>
                </c:pt>
                <c:pt idx="2">
                  <c:v>2</c:v>
                </c:pt>
                <c:pt idx="3">
                  <c:v>2</c:v>
                </c:pt>
                <c:pt idx="4">
                  <c:v>2</c:v>
                </c:pt>
                <c:pt idx="5">
                  <c:v>2</c:v>
                </c:pt>
                <c:pt idx="6">
                  <c:v>1</c:v>
                </c:pt>
                <c:pt idx="7">
                  <c:v>1</c:v>
                </c:pt>
                <c:pt idx="8">
                  <c:v>1</c:v>
                </c:pt>
                <c:pt idx="9">
                  <c:v>1</c:v>
                </c:pt>
              </c:numCache>
            </c:numRef>
          </c:val>
          <c:extLst>
            <c:ext xmlns:c16="http://schemas.microsoft.com/office/drawing/2014/chart" uri="{C3380CC4-5D6E-409C-BE32-E72D297353CC}">
              <c16:uniqueId val="{00000000-C9F9-48F3-8CC7-6C47BD849E16}"/>
            </c:ext>
          </c:extLst>
        </c:ser>
        <c:dLbls>
          <c:showLegendKey val="0"/>
          <c:showVal val="0"/>
          <c:showCatName val="0"/>
          <c:showSerName val="0"/>
          <c:showPercent val="0"/>
          <c:showBubbleSize val="0"/>
        </c:dLbls>
        <c:gapWidth val="219"/>
        <c:overlap val="-27"/>
        <c:axId val="695348592"/>
        <c:axId val="695350392"/>
      </c:barChart>
      <c:catAx>
        <c:axId val="6953485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95350392"/>
        <c:crosses val="autoZero"/>
        <c:auto val="1"/>
        <c:lblAlgn val="ctr"/>
        <c:lblOffset val="100"/>
        <c:noMultiLvlLbl val="0"/>
      </c:catAx>
      <c:valAx>
        <c:axId val="6953503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9534859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RFPs/Agency</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cat>
            <c:strRef>
              <c:f>'[Master Contract Use.10-15-24.xlsx]Sheet1'!$D$33:$D$39</c:f>
              <c:strCache>
                <c:ptCount val="7"/>
                <c:pt idx="0">
                  <c:v>DEP </c:v>
                </c:pt>
                <c:pt idx="1">
                  <c:v>DOT</c:v>
                </c:pt>
                <c:pt idx="2">
                  <c:v>DDC</c:v>
                </c:pt>
                <c:pt idx="3">
                  <c:v>DOB </c:v>
                </c:pt>
                <c:pt idx="4">
                  <c:v>OTI</c:v>
                </c:pt>
                <c:pt idx="5">
                  <c:v>DCAS</c:v>
                </c:pt>
                <c:pt idx="6">
                  <c:v>DOC </c:v>
                </c:pt>
              </c:strCache>
            </c:strRef>
          </c:cat>
          <c:val>
            <c:numRef>
              <c:f>'[Master Contract Use.10-15-24.xlsx]Sheet1'!$E$33:$E$39</c:f>
              <c:numCache>
                <c:formatCode>General</c:formatCode>
                <c:ptCount val="7"/>
                <c:pt idx="0">
                  <c:v>8</c:v>
                </c:pt>
                <c:pt idx="1">
                  <c:v>4</c:v>
                </c:pt>
                <c:pt idx="2">
                  <c:v>4</c:v>
                </c:pt>
                <c:pt idx="3">
                  <c:v>2</c:v>
                </c:pt>
                <c:pt idx="4">
                  <c:v>1</c:v>
                </c:pt>
                <c:pt idx="5">
                  <c:v>1</c:v>
                </c:pt>
                <c:pt idx="6">
                  <c:v>1</c:v>
                </c:pt>
              </c:numCache>
            </c:numRef>
          </c:val>
          <c:extLst>
            <c:ext xmlns:c16="http://schemas.microsoft.com/office/drawing/2014/chart" uri="{C3380CC4-5D6E-409C-BE32-E72D297353CC}">
              <c16:uniqueId val="{00000000-FB57-45AF-AD27-E99B5B3DA762}"/>
            </c:ext>
          </c:extLst>
        </c:ser>
        <c:dLbls>
          <c:showLegendKey val="0"/>
          <c:showVal val="0"/>
          <c:showCatName val="0"/>
          <c:showSerName val="0"/>
          <c:showPercent val="0"/>
          <c:showBubbleSize val="0"/>
        </c:dLbls>
        <c:gapWidth val="219"/>
        <c:overlap val="-27"/>
        <c:axId val="699641488"/>
        <c:axId val="699644368"/>
      </c:barChart>
      <c:catAx>
        <c:axId val="6996414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99644368"/>
        <c:crosses val="autoZero"/>
        <c:auto val="1"/>
        <c:lblAlgn val="ctr"/>
        <c:lblOffset val="100"/>
        <c:noMultiLvlLbl val="0"/>
      </c:catAx>
      <c:valAx>
        <c:axId val="6996443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996414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2E0DD-17D2-DA1A-B1C5-76B23AF566A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7EA890F-390D-5B5D-9820-070FEC210F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0990B8D-1048-2674-BA64-519CFC0B50E7}"/>
              </a:ext>
            </a:extLst>
          </p:cNvPr>
          <p:cNvSpPr>
            <a:spLocks noGrp="1"/>
          </p:cNvSpPr>
          <p:nvPr>
            <p:ph type="dt" sz="half" idx="10"/>
          </p:nvPr>
        </p:nvSpPr>
        <p:spPr/>
        <p:txBody>
          <a:bodyPr/>
          <a:lstStyle/>
          <a:p>
            <a:fld id="{B2322716-407C-45D8-8A63-A6CB970056D6}" type="datetimeFigureOut">
              <a:rPr lang="en-US" smtClean="0"/>
              <a:t>10/18/2024</a:t>
            </a:fld>
            <a:endParaRPr lang="en-US"/>
          </a:p>
        </p:txBody>
      </p:sp>
      <p:sp>
        <p:nvSpPr>
          <p:cNvPr id="5" name="Footer Placeholder 4">
            <a:extLst>
              <a:ext uri="{FF2B5EF4-FFF2-40B4-BE49-F238E27FC236}">
                <a16:creationId xmlns:a16="http://schemas.microsoft.com/office/drawing/2014/main" id="{3BD74799-C8A4-2E5D-632A-811C4DD224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AA7F24-69F4-8A8B-831A-B9EDEE415A32}"/>
              </a:ext>
            </a:extLst>
          </p:cNvPr>
          <p:cNvSpPr>
            <a:spLocks noGrp="1"/>
          </p:cNvSpPr>
          <p:nvPr>
            <p:ph type="sldNum" sz="quarter" idx="12"/>
          </p:nvPr>
        </p:nvSpPr>
        <p:spPr/>
        <p:txBody>
          <a:bodyPr/>
          <a:lstStyle/>
          <a:p>
            <a:fld id="{D26C39A4-BA12-42E1-9868-71833BCA42D0}" type="slidenum">
              <a:rPr lang="en-US" smtClean="0"/>
              <a:t>‹#›</a:t>
            </a:fld>
            <a:endParaRPr lang="en-US"/>
          </a:p>
        </p:txBody>
      </p:sp>
    </p:spTree>
    <p:extLst>
      <p:ext uri="{BB962C8B-B14F-4D97-AF65-F5344CB8AC3E}">
        <p14:creationId xmlns:p14="http://schemas.microsoft.com/office/powerpoint/2010/main" val="1479749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5B239-4143-AF9E-ADB0-E7A7575F1AD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760E867-4BBB-D400-5905-3BB75FE7852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B2F6B9-B9ED-CE84-A845-755BB159C62C}"/>
              </a:ext>
            </a:extLst>
          </p:cNvPr>
          <p:cNvSpPr>
            <a:spLocks noGrp="1"/>
          </p:cNvSpPr>
          <p:nvPr>
            <p:ph type="dt" sz="half" idx="10"/>
          </p:nvPr>
        </p:nvSpPr>
        <p:spPr/>
        <p:txBody>
          <a:bodyPr/>
          <a:lstStyle/>
          <a:p>
            <a:fld id="{B2322716-407C-45D8-8A63-A6CB970056D6}" type="datetimeFigureOut">
              <a:rPr lang="en-US" smtClean="0"/>
              <a:t>10/18/2024</a:t>
            </a:fld>
            <a:endParaRPr lang="en-US"/>
          </a:p>
        </p:txBody>
      </p:sp>
      <p:sp>
        <p:nvSpPr>
          <p:cNvPr id="5" name="Footer Placeholder 4">
            <a:extLst>
              <a:ext uri="{FF2B5EF4-FFF2-40B4-BE49-F238E27FC236}">
                <a16:creationId xmlns:a16="http://schemas.microsoft.com/office/drawing/2014/main" id="{A09E507F-5DF2-003F-628C-F0AC42DE6E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1F36FE-4F12-BB33-FBF2-B7E246CF08D2}"/>
              </a:ext>
            </a:extLst>
          </p:cNvPr>
          <p:cNvSpPr>
            <a:spLocks noGrp="1"/>
          </p:cNvSpPr>
          <p:nvPr>
            <p:ph type="sldNum" sz="quarter" idx="12"/>
          </p:nvPr>
        </p:nvSpPr>
        <p:spPr/>
        <p:txBody>
          <a:bodyPr/>
          <a:lstStyle/>
          <a:p>
            <a:fld id="{D26C39A4-BA12-42E1-9868-71833BCA42D0}" type="slidenum">
              <a:rPr lang="en-US" smtClean="0"/>
              <a:t>‹#›</a:t>
            </a:fld>
            <a:endParaRPr lang="en-US"/>
          </a:p>
        </p:txBody>
      </p:sp>
    </p:spTree>
    <p:extLst>
      <p:ext uri="{BB962C8B-B14F-4D97-AF65-F5344CB8AC3E}">
        <p14:creationId xmlns:p14="http://schemas.microsoft.com/office/powerpoint/2010/main" val="55969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BDF4C22-E3FD-B005-8C54-61111321C10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768B588-0201-1F3F-9117-9779377EC20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BEC399-3F05-C9A6-7A8B-5AD6A99D9A20}"/>
              </a:ext>
            </a:extLst>
          </p:cNvPr>
          <p:cNvSpPr>
            <a:spLocks noGrp="1"/>
          </p:cNvSpPr>
          <p:nvPr>
            <p:ph type="dt" sz="half" idx="10"/>
          </p:nvPr>
        </p:nvSpPr>
        <p:spPr/>
        <p:txBody>
          <a:bodyPr/>
          <a:lstStyle/>
          <a:p>
            <a:fld id="{B2322716-407C-45D8-8A63-A6CB970056D6}" type="datetimeFigureOut">
              <a:rPr lang="en-US" smtClean="0"/>
              <a:t>10/18/2024</a:t>
            </a:fld>
            <a:endParaRPr lang="en-US"/>
          </a:p>
        </p:txBody>
      </p:sp>
      <p:sp>
        <p:nvSpPr>
          <p:cNvPr id="5" name="Footer Placeholder 4">
            <a:extLst>
              <a:ext uri="{FF2B5EF4-FFF2-40B4-BE49-F238E27FC236}">
                <a16:creationId xmlns:a16="http://schemas.microsoft.com/office/drawing/2014/main" id="{36464EFC-AC39-200B-3F77-8D8CF1BC12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76D20A-471C-6A6A-F2FF-D611A9FDBB31}"/>
              </a:ext>
            </a:extLst>
          </p:cNvPr>
          <p:cNvSpPr>
            <a:spLocks noGrp="1"/>
          </p:cNvSpPr>
          <p:nvPr>
            <p:ph type="sldNum" sz="quarter" idx="12"/>
          </p:nvPr>
        </p:nvSpPr>
        <p:spPr/>
        <p:txBody>
          <a:bodyPr/>
          <a:lstStyle/>
          <a:p>
            <a:fld id="{D26C39A4-BA12-42E1-9868-71833BCA42D0}" type="slidenum">
              <a:rPr lang="en-US" smtClean="0"/>
              <a:t>‹#›</a:t>
            </a:fld>
            <a:endParaRPr lang="en-US"/>
          </a:p>
        </p:txBody>
      </p:sp>
    </p:spTree>
    <p:extLst>
      <p:ext uri="{BB962C8B-B14F-4D97-AF65-F5344CB8AC3E}">
        <p14:creationId xmlns:p14="http://schemas.microsoft.com/office/powerpoint/2010/main" val="1875749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D2A73C-694E-35B0-73E7-A50C951FAB5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6A122-442B-9983-CF5F-41D153C5C31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4DBF55-BE20-588D-3E20-F55DF40A1368}"/>
              </a:ext>
            </a:extLst>
          </p:cNvPr>
          <p:cNvSpPr>
            <a:spLocks noGrp="1"/>
          </p:cNvSpPr>
          <p:nvPr>
            <p:ph type="dt" sz="half" idx="10"/>
          </p:nvPr>
        </p:nvSpPr>
        <p:spPr/>
        <p:txBody>
          <a:bodyPr/>
          <a:lstStyle/>
          <a:p>
            <a:fld id="{B2322716-407C-45D8-8A63-A6CB970056D6}" type="datetimeFigureOut">
              <a:rPr lang="en-US" smtClean="0"/>
              <a:t>10/18/2024</a:t>
            </a:fld>
            <a:endParaRPr lang="en-US"/>
          </a:p>
        </p:txBody>
      </p:sp>
      <p:sp>
        <p:nvSpPr>
          <p:cNvPr id="5" name="Footer Placeholder 4">
            <a:extLst>
              <a:ext uri="{FF2B5EF4-FFF2-40B4-BE49-F238E27FC236}">
                <a16:creationId xmlns:a16="http://schemas.microsoft.com/office/drawing/2014/main" id="{569916E6-8833-CE00-8156-4C8E3DEEEF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0B7802-6FF1-3270-1DB9-C76DBF7C4CB9}"/>
              </a:ext>
            </a:extLst>
          </p:cNvPr>
          <p:cNvSpPr>
            <a:spLocks noGrp="1"/>
          </p:cNvSpPr>
          <p:nvPr>
            <p:ph type="sldNum" sz="quarter" idx="12"/>
          </p:nvPr>
        </p:nvSpPr>
        <p:spPr/>
        <p:txBody>
          <a:bodyPr/>
          <a:lstStyle/>
          <a:p>
            <a:fld id="{D26C39A4-BA12-42E1-9868-71833BCA42D0}" type="slidenum">
              <a:rPr lang="en-US" smtClean="0"/>
              <a:t>‹#›</a:t>
            </a:fld>
            <a:endParaRPr lang="en-US"/>
          </a:p>
        </p:txBody>
      </p:sp>
    </p:spTree>
    <p:extLst>
      <p:ext uri="{BB962C8B-B14F-4D97-AF65-F5344CB8AC3E}">
        <p14:creationId xmlns:p14="http://schemas.microsoft.com/office/powerpoint/2010/main" val="1540763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92B3E-DD0A-55AA-7997-921FF2B55F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83306EA-07D5-7AFE-7E68-B72727A3122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673C54E-D630-C019-0FC9-10F6DD4BD105}"/>
              </a:ext>
            </a:extLst>
          </p:cNvPr>
          <p:cNvSpPr>
            <a:spLocks noGrp="1"/>
          </p:cNvSpPr>
          <p:nvPr>
            <p:ph type="dt" sz="half" idx="10"/>
          </p:nvPr>
        </p:nvSpPr>
        <p:spPr/>
        <p:txBody>
          <a:bodyPr/>
          <a:lstStyle/>
          <a:p>
            <a:fld id="{B2322716-407C-45D8-8A63-A6CB970056D6}" type="datetimeFigureOut">
              <a:rPr lang="en-US" smtClean="0"/>
              <a:t>10/18/2024</a:t>
            </a:fld>
            <a:endParaRPr lang="en-US"/>
          </a:p>
        </p:txBody>
      </p:sp>
      <p:sp>
        <p:nvSpPr>
          <p:cNvPr id="5" name="Footer Placeholder 4">
            <a:extLst>
              <a:ext uri="{FF2B5EF4-FFF2-40B4-BE49-F238E27FC236}">
                <a16:creationId xmlns:a16="http://schemas.microsoft.com/office/drawing/2014/main" id="{EAA61873-1E0C-72ED-B8D6-6E2558E43F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F73CAD-6878-8B3D-3770-232268077626}"/>
              </a:ext>
            </a:extLst>
          </p:cNvPr>
          <p:cNvSpPr>
            <a:spLocks noGrp="1"/>
          </p:cNvSpPr>
          <p:nvPr>
            <p:ph type="sldNum" sz="quarter" idx="12"/>
          </p:nvPr>
        </p:nvSpPr>
        <p:spPr/>
        <p:txBody>
          <a:bodyPr/>
          <a:lstStyle/>
          <a:p>
            <a:fld id="{D26C39A4-BA12-42E1-9868-71833BCA42D0}" type="slidenum">
              <a:rPr lang="en-US" smtClean="0"/>
              <a:t>‹#›</a:t>
            </a:fld>
            <a:endParaRPr lang="en-US"/>
          </a:p>
        </p:txBody>
      </p:sp>
    </p:spTree>
    <p:extLst>
      <p:ext uri="{BB962C8B-B14F-4D97-AF65-F5344CB8AC3E}">
        <p14:creationId xmlns:p14="http://schemas.microsoft.com/office/powerpoint/2010/main" val="1590281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D9536-BC00-BE9C-B4A1-A9B5F11CFC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356DF6-2CEF-83D5-7FD0-B50EE97B457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EEA84E1-D0FD-F784-76E2-449AEC36A1C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E2DE632-0F5E-4495-BA62-6DD8C7262B2F}"/>
              </a:ext>
            </a:extLst>
          </p:cNvPr>
          <p:cNvSpPr>
            <a:spLocks noGrp="1"/>
          </p:cNvSpPr>
          <p:nvPr>
            <p:ph type="dt" sz="half" idx="10"/>
          </p:nvPr>
        </p:nvSpPr>
        <p:spPr/>
        <p:txBody>
          <a:bodyPr/>
          <a:lstStyle/>
          <a:p>
            <a:fld id="{B2322716-407C-45D8-8A63-A6CB970056D6}" type="datetimeFigureOut">
              <a:rPr lang="en-US" smtClean="0"/>
              <a:t>10/18/2024</a:t>
            </a:fld>
            <a:endParaRPr lang="en-US"/>
          </a:p>
        </p:txBody>
      </p:sp>
      <p:sp>
        <p:nvSpPr>
          <p:cNvPr id="6" name="Footer Placeholder 5">
            <a:extLst>
              <a:ext uri="{FF2B5EF4-FFF2-40B4-BE49-F238E27FC236}">
                <a16:creationId xmlns:a16="http://schemas.microsoft.com/office/drawing/2014/main" id="{AF7E23E4-DF42-A764-7216-D81F33DBD0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2E1C8E-8149-B4DE-3F98-537EDD01424E}"/>
              </a:ext>
            </a:extLst>
          </p:cNvPr>
          <p:cNvSpPr>
            <a:spLocks noGrp="1"/>
          </p:cNvSpPr>
          <p:nvPr>
            <p:ph type="sldNum" sz="quarter" idx="12"/>
          </p:nvPr>
        </p:nvSpPr>
        <p:spPr/>
        <p:txBody>
          <a:bodyPr/>
          <a:lstStyle/>
          <a:p>
            <a:fld id="{D26C39A4-BA12-42E1-9868-71833BCA42D0}" type="slidenum">
              <a:rPr lang="en-US" smtClean="0"/>
              <a:t>‹#›</a:t>
            </a:fld>
            <a:endParaRPr lang="en-US"/>
          </a:p>
        </p:txBody>
      </p:sp>
    </p:spTree>
    <p:extLst>
      <p:ext uri="{BB962C8B-B14F-4D97-AF65-F5344CB8AC3E}">
        <p14:creationId xmlns:p14="http://schemas.microsoft.com/office/powerpoint/2010/main" val="2167316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CF8B2-2D96-C1C3-F279-3F82509423D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C6E692-CD51-D6BF-381F-09878F1223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E23318-117A-0884-C903-71D61A95B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57C4CF-0739-0382-D97A-67F5A0F42F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6A20F3C-2A10-ACF4-C9CA-C397989E40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DF8D54-42F7-1A88-01F1-A280FBCB233C}"/>
              </a:ext>
            </a:extLst>
          </p:cNvPr>
          <p:cNvSpPr>
            <a:spLocks noGrp="1"/>
          </p:cNvSpPr>
          <p:nvPr>
            <p:ph type="dt" sz="half" idx="10"/>
          </p:nvPr>
        </p:nvSpPr>
        <p:spPr/>
        <p:txBody>
          <a:bodyPr/>
          <a:lstStyle/>
          <a:p>
            <a:fld id="{B2322716-407C-45D8-8A63-A6CB970056D6}" type="datetimeFigureOut">
              <a:rPr lang="en-US" smtClean="0"/>
              <a:t>10/18/2024</a:t>
            </a:fld>
            <a:endParaRPr lang="en-US"/>
          </a:p>
        </p:txBody>
      </p:sp>
      <p:sp>
        <p:nvSpPr>
          <p:cNvPr id="8" name="Footer Placeholder 7">
            <a:extLst>
              <a:ext uri="{FF2B5EF4-FFF2-40B4-BE49-F238E27FC236}">
                <a16:creationId xmlns:a16="http://schemas.microsoft.com/office/drawing/2014/main" id="{0B7C9215-4E28-0F55-3543-C82BD7AFD93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48DD195-C6A4-D954-8D74-4C5D30DFA6D2}"/>
              </a:ext>
            </a:extLst>
          </p:cNvPr>
          <p:cNvSpPr>
            <a:spLocks noGrp="1"/>
          </p:cNvSpPr>
          <p:nvPr>
            <p:ph type="sldNum" sz="quarter" idx="12"/>
          </p:nvPr>
        </p:nvSpPr>
        <p:spPr/>
        <p:txBody>
          <a:bodyPr/>
          <a:lstStyle/>
          <a:p>
            <a:fld id="{D26C39A4-BA12-42E1-9868-71833BCA42D0}" type="slidenum">
              <a:rPr lang="en-US" smtClean="0"/>
              <a:t>‹#›</a:t>
            </a:fld>
            <a:endParaRPr lang="en-US"/>
          </a:p>
        </p:txBody>
      </p:sp>
    </p:spTree>
    <p:extLst>
      <p:ext uri="{BB962C8B-B14F-4D97-AF65-F5344CB8AC3E}">
        <p14:creationId xmlns:p14="http://schemas.microsoft.com/office/powerpoint/2010/main" val="3749069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E996D-0E16-FBD4-6DE8-32106359F0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9E3BD45-9F7A-9946-6443-723A2C2E48EA}"/>
              </a:ext>
            </a:extLst>
          </p:cNvPr>
          <p:cNvSpPr>
            <a:spLocks noGrp="1"/>
          </p:cNvSpPr>
          <p:nvPr>
            <p:ph type="dt" sz="half" idx="10"/>
          </p:nvPr>
        </p:nvSpPr>
        <p:spPr/>
        <p:txBody>
          <a:bodyPr/>
          <a:lstStyle/>
          <a:p>
            <a:fld id="{B2322716-407C-45D8-8A63-A6CB970056D6}" type="datetimeFigureOut">
              <a:rPr lang="en-US" smtClean="0"/>
              <a:t>10/18/2024</a:t>
            </a:fld>
            <a:endParaRPr lang="en-US"/>
          </a:p>
        </p:txBody>
      </p:sp>
      <p:sp>
        <p:nvSpPr>
          <p:cNvPr id="4" name="Footer Placeholder 3">
            <a:extLst>
              <a:ext uri="{FF2B5EF4-FFF2-40B4-BE49-F238E27FC236}">
                <a16:creationId xmlns:a16="http://schemas.microsoft.com/office/drawing/2014/main" id="{D6AB09DF-8FCB-83F4-BB61-360363B757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92AA327-0071-F607-777F-640E2B48D521}"/>
              </a:ext>
            </a:extLst>
          </p:cNvPr>
          <p:cNvSpPr>
            <a:spLocks noGrp="1"/>
          </p:cNvSpPr>
          <p:nvPr>
            <p:ph type="sldNum" sz="quarter" idx="12"/>
          </p:nvPr>
        </p:nvSpPr>
        <p:spPr/>
        <p:txBody>
          <a:bodyPr/>
          <a:lstStyle/>
          <a:p>
            <a:fld id="{D26C39A4-BA12-42E1-9868-71833BCA42D0}" type="slidenum">
              <a:rPr lang="en-US" smtClean="0"/>
              <a:t>‹#›</a:t>
            </a:fld>
            <a:endParaRPr lang="en-US"/>
          </a:p>
        </p:txBody>
      </p:sp>
    </p:spTree>
    <p:extLst>
      <p:ext uri="{BB962C8B-B14F-4D97-AF65-F5344CB8AC3E}">
        <p14:creationId xmlns:p14="http://schemas.microsoft.com/office/powerpoint/2010/main" val="1059206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0EFBDE-0855-FA9B-46E7-6AE5F7CDEF85}"/>
              </a:ext>
            </a:extLst>
          </p:cNvPr>
          <p:cNvSpPr>
            <a:spLocks noGrp="1"/>
          </p:cNvSpPr>
          <p:nvPr>
            <p:ph type="dt" sz="half" idx="10"/>
          </p:nvPr>
        </p:nvSpPr>
        <p:spPr/>
        <p:txBody>
          <a:bodyPr/>
          <a:lstStyle/>
          <a:p>
            <a:fld id="{B2322716-407C-45D8-8A63-A6CB970056D6}" type="datetimeFigureOut">
              <a:rPr lang="en-US" smtClean="0"/>
              <a:t>10/18/2024</a:t>
            </a:fld>
            <a:endParaRPr lang="en-US"/>
          </a:p>
        </p:txBody>
      </p:sp>
      <p:sp>
        <p:nvSpPr>
          <p:cNvPr id="3" name="Footer Placeholder 2">
            <a:extLst>
              <a:ext uri="{FF2B5EF4-FFF2-40B4-BE49-F238E27FC236}">
                <a16:creationId xmlns:a16="http://schemas.microsoft.com/office/drawing/2014/main" id="{608C41E2-5A88-6406-9374-39D38E96377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BB62C61-1DA7-6A8F-1139-2B90220D1099}"/>
              </a:ext>
            </a:extLst>
          </p:cNvPr>
          <p:cNvSpPr>
            <a:spLocks noGrp="1"/>
          </p:cNvSpPr>
          <p:nvPr>
            <p:ph type="sldNum" sz="quarter" idx="12"/>
          </p:nvPr>
        </p:nvSpPr>
        <p:spPr/>
        <p:txBody>
          <a:bodyPr/>
          <a:lstStyle/>
          <a:p>
            <a:fld id="{D26C39A4-BA12-42E1-9868-71833BCA42D0}" type="slidenum">
              <a:rPr lang="en-US" smtClean="0"/>
              <a:t>‹#›</a:t>
            </a:fld>
            <a:endParaRPr lang="en-US"/>
          </a:p>
        </p:txBody>
      </p:sp>
    </p:spTree>
    <p:extLst>
      <p:ext uri="{BB962C8B-B14F-4D97-AF65-F5344CB8AC3E}">
        <p14:creationId xmlns:p14="http://schemas.microsoft.com/office/powerpoint/2010/main" val="1805801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7DF0D-EA60-6A39-E8A5-64A10C9B4F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89158D3-A06E-4D73-F626-8A743A126E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B01F075-5310-CB5B-1AD9-3EF89CA27D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578772-7ED1-A938-0A1A-CAB86898764E}"/>
              </a:ext>
            </a:extLst>
          </p:cNvPr>
          <p:cNvSpPr>
            <a:spLocks noGrp="1"/>
          </p:cNvSpPr>
          <p:nvPr>
            <p:ph type="dt" sz="half" idx="10"/>
          </p:nvPr>
        </p:nvSpPr>
        <p:spPr/>
        <p:txBody>
          <a:bodyPr/>
          <a:lstStyle/>
          <a:p>
            <a:fld id="{B2322716-407C-45D8-8A63-A6CB970056D6}" type="datetimeFigureOut">
              <a:rPr lang="en-US" smtClean="0"/>
              <a:t>10/18/2024</a:t>
            </a:fld>
            <a:endParaRPr lang="en-US"/>
          </a:p>
        </p:txBody>
      </p:sp>
      <p:sp>
        <p:nvSpPr>
          <p:cNvPr id="6" name="Footer Placeholder 5">
            <a:extLst>
              <a:ext uri="{FF2B5EF4-FFF2-40B4-BE49-F238E27FC236}">
                <a16:creationId xmlns:a16="http://schemas.microsoft.com/office/drawing/2014/main" id="{D60D1FD9-F0CB-EEDB-5068-3AC8E73688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4EDCBD-8644-36C1-524E-79472DC8C396}"/>
              </a:ext>
            </a:extLst>
          </p:cNvPr>
          <p:cNvSpPr>
            <a:spLocks noGrp="1"/>
          </p:cNvSpPr>
          <p:nvPr>
            <p:ph type="sldNum" sz="quarter" idx="12"/>
          </p:nvPr>
        </p:nvSpPr>
        <p:spPr/>
        <p:txBody>
          <a:bodyPr/>
          <a:lstStyle/>
          <a:p>
            <a:fld id="{D26C39A4-BA12-42E1-9868-71833BCA42D0}" type="slidenum">
              <a:rPr lang="en-US" smtClean="0"/>
              <a:t>‹#›</a:t>
            </a:fld>
            <a:endParaRPr lang="en-US"/>
          </a:p>
        </p:txBody>
      </p:sp>
    </p:spTree>
    <p:extLst>
      <p:ext uri="{BB962C8B-B14F-4D97-AF65-F5344CB8AC3E}">
        <p14:creationId xmlns:p14="http://schemas.microsoft.com/office/powerpoint/2010/main" val="2490243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76B2C-7DFC-E4CC-1AA2-1A26436A90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004D247-AA89-510A-1B0A-98A77B23FB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32FE72E-6AC9-254B-EEA6-8BCE7B9F13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BD3A9F9-D779-A27E-DA2C-2C4735151BA5}"/>
              </a:ext>
            </a:extLst>
          </p:cNvPr>
          <p:cNvSpPr>
            <a:spLocks noGrp="1"/>
          </p:cNvSpPr>
          <p:nvPr>
            <p:ph type="dt" sz="half" idx="10"/>
          </p:nvPr>
        </p:nvSpPr>
        <p:spPr/>
        <p:txBody>
          <a:bodyPr/>
          <a:lstStyle/>
          <a:p>
            <a:fld id="{B2322716-407C-45D8-8A63-A6CB970056D6}" type="datetimeFigureOut">
              <a:rPr lang="en-US" smtClean="0"/>
              <a:t>10/18/2024</a:t>
            </a:fld>
            <a:endParaRPr lang="en-US"/>
          </a:p>
        </p:txBody>
      </p:sp>
      <p:sp>
        <p:nvSpPr>
          <p:cNvPr id="6" name="Footer Placeholder 5">
            <a:extLst>
              <a:ext uri="{FF2B5EF4-FFF2-40B4-BE49-F238E27FC236}">
                <a16:creationId xmlns:a16="http://schemas.microsoft.com/office/drawing/2014/main" id="{C26DF749-1599-68FD-23D2-C9CCE5D2D7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998ECB-1727-5435-798B-2B444EABD902}"/>
              </a:ext>
            </a:extLst>
          </p:cNvPr>
          <p:cNvSpPr>
            <a:spLocks noGrp="1"/>
          </p:cNvSpPr>
          <p:nvPr>
            <p:ph type="sldNum" sz="quarter" idx="12"/>
          </p:nvPr>
        </p:nvSpPr>
        <p:spPr/>
        <p:txBody>
          <a:bodyPr/>
          <a:lstStyle/>
          <a:p>
            <a:fld id="{D26C39A4-BA12-42E1-9868-71833BCA42D0}" type="slidenum">
              <a:rPr lang="en-US" smtClean="0"/>
              <a:t>‹#›</a:t>
            </a:fld>
            <a:endParaRPr lang="en-US"/>
          </a:p>
        </p:txBody>
      </p:sp>
    </p:spTree>
    <p:extLst>
      <p:ext uri="{BB962C8B-B14F-4D97-AF65-F5344CB8AC3E}">
        <p14:creationId xmlns:p14="http://schemas.microsoft.com/office/powerpoint/2010/main" val="2939883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78B7AAE-275F-8FD6-45D6-A67E2C90F2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AF0A33C-38E4-D7DD-7A14-8D1FAC98CA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1B593C-92C8-6E7E-F60C-8895E415B6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322716-407C-45D8-8A63-A6CB970056D6}" type="datetimeFigureOut">
              <a:rPr lang="en-US" smtClean="0"/>
              <a:t>10/18/2024</a:t>
            </a:fld>
            <a:endParaRPr lang="en-US"/>
          </a:p>
        </p:txBody>
      </p:sp>
      <p:sp>
        <p:nvSpPr>
          <p:cNvPr id="5" name="Footer Placeholder 4">
            <a:extLst>
              <a:ext uri="{FF2B5EF4-FFF2-40B4-BE49-F238E27FC236}">
                <a16:creationId xmlns:a16="http://schemas.microsoft.com/office/drawing/2014/main" id="{A36EC03D-227A-B333-A7C4-406399F62C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DBB31AA-746E-4412-BFF0-D097306518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6C39A4-BA12-42E1-9868-71833BCA42D0}" type="slidenum">
              <a:rPr lang="en-US" smtClean="0"/>
              <a:t>‹#›</a:t>
            </a:fld>
            <a:endParaRPr lang="en-US"/>
          </a:p>
        </p:txBody>
      </p:sp>
    </p:spTree>
    <p:extLst>
      <p:ext uri="{BB962C8B-B14F-4D97-AF65-F5344CB8AC3E}">
        <p14:creationId xmlns:p14="http://schemas.microsoft.com/office/powerpoint/2010/main" val="24556116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te@ddc.nyc.gov"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hyperlink" Target="https://www1.nyc.gov/site/ddc/about/town-gown.page"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hyperlink" Target="http://www.fordham.edu/" TargetMode="External"/><Relationship Id="rId13" Type="http://schemas.openxmlformats.org/officeDocument/2006/relationships/hyperlink" Target="https://www.pratt.edu/" TargetMode="External"/><Relationship Id="rId3" Type="http://schemas.openxmlformats.org/officeDocument/2006/relationships/hyperlink" Target="https://www.brooklaw.edu/" TargetMode="External"/><Relationship Id="rId7" Type="http://schemas.openxmlformats.org/officeDocument/2006/relationships/hyperlink" Target="http://drexel.edu/" TargetMode="External"/><Relationship Id="rId12" Type="http://schemas.openxmlformats.org/officeDocument/2006/relationships/hyperlink" Target="http://www.pace.edu/" TargetMode="External"/><Relationship Id="rId2" Type="http://schemas.openxmlformats.org/officeDocument/2006/relationships/image" Target="../media/image1.png"/><Relationship Id="rId16" Type="http://schemas.openxmlformats.org/officeDocument/2006/relationships/hyperlink" Target="http://www.newschool.edu/" TargetMode="External"/><Relationship Id="rId1" Type="http://schemas.openxmlformats.org/officeDocument/2006/relationships/slideLayout" Target="../slideLayouts/slideLayout7.xml"/><Relationship Id="rId6" Type="http://schemas.openxmlformats.org/officeDocument/2006/relationships/hyperlink" Target="https://www.cornell.edu/" TargetMode="External"/><Relationship Id="rId11" Type="http://schemas.openxmlformats.org/officeDocument/2006/relationships/hyperlink" Target="http://www.nyu.edu/" TargetMode="External"/><Relationship Id="rId5" Type="http://schemas.openxmlformats.org/officeDocument/2006/relationships/hyperlink" Target="http://www.columbia.edu/" TargetMode="External"/><Relationship Id="rId15" Type="http://schemas.openxmlformats.org/officeDocument/2006/relationships/hyperlink" Target="http://cooper.edu/" TargetMode="External"/><Relationship Id="rId10" Type="http://schemas.openxmlformats.org/officeDocument/2006/relationships/hyperlink" Target="http://www.nyit.edu/" TargetMode="External"/><Relationship Id="rId4" Type="http://schemas.openxmlformats.org/officeDocument/2006/relationships/hyperlink" Target="http://www2.cuny.edu/" TargetMode="External"/><Relationship Id="rId9" Type="http://schemas.openxmlformats.org/officeDocument/2006/relationships/hyperlink" Target="https://manhattan.edu/" TargetMode="External"/><Relationship Id="rId14" Type="http://schemas.openxmlformats.org/officeDocument/2006/relationships/hyperlink" Target="https://www.suny.edu/"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mailto:matthewte@ddc.nyc.gov"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52AA9078-A384-30D6-1066-B579487F141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33685" y="325290"/>
            <a:ext cx="6524625" cy="914400"/>
          </a:xfrm>
          <a:prstGeom prst="rect">
            <a:avLst/>
          </a:prstGeom>
          <a:noFill/>
          <a:ln>
            <a:noFill/>
          </a:ln>
        </p:spPr>
      </p:pic>
      <p:sp>
        <p:nvSpPr>
          <p:cNvPr id="4" name="TextBox 3">
            <a:extLst>
              <a:ext uri="{FF2B5EF4-FFF2-40B4-BE49-F238E27FC236}">
                <a16:creationId xmlns:a16="http://schemas.microsoft.com/office/drawing/2014/main" id="{6D6151B5-425A-EDE8-E694-73BF3D16068E}"/>
              </a:ext>
            </a:extLst>
          </p:cNvPr>
          <p:cNvSpPr txBox="1"/>
          <p:nvPr/>
        </p:nvSpPr>
        <p:spPr>
          <a:xfrm>
            <a:off x="2242165" y="1945478"/>
            <a:ext cx="7707667" cy="4284250"/>
          </a:xfrm>
          <a:prstGeom prst="rect">
            <a:avLst/>
          </a:prstGeom>
          <a:noFill/>
        </p:spPr>
        <p:txBody>
          <a:bodyPr wrap="square">
            <a:spAutoFit/>
          </a:bodyPr>
          <a:lstStyle/>
          <a:p>
            <a:pPr marL="0" marR="0" algn="ctr">
              <a:spcBef>
                <a:spcPts val="0"/>
              </a:spcBef>
              <a:spcAft>
                <a:spcPts val="0"/>
              </a:spcAft>
              <a:tabLst>
                <a:tab pos="2971800" algn="ctr"/>
                <a:tab pos="5943600" algn="r"/>
              </a:tabLs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Town+Gown:NYC Master Academic Consortium Contract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tabLst>
                <a:tab pos="2971800" algn="ctr"/>
                <a:tab pos="5943600" algn="r"/>
              </a:tabLs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and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tabLst>
                <a:tab pos="2971800" algn="ctr"/>
                <a:tab pos="5943600" algn="r"/>
              </a:tabLst>
            </a:pPr>
            <a:r>
              <a:rPr lang="en-US" sz="2400" b="1"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rPr>
              <a:t>Master Applied Construction Innovation Research Services Contract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solidFill>
                  <a:srgbClr val="353744"/>
                </a:solidFill>
                <a:effectLst/>
                <a:latin typeface="Calibri" panose="020F0502020204030204" pitchFamily="34" charset="0"/>
                <a:ea typeface="Calibri" panose="020F0502020204030204" pitchFamily="34" charset="0"/>
                <a:cs typeface="ProximaNova-Regular"/>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tabLst>
                <a:tab pos="2971800" algn="ctr"/>
                <a:tab pos="5943600" algn="r"/>
              </a:tabLs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tabLst>
                <a:tab pos="2971800" algn="ctr"/>
                <a:tab pos="5943600" algn="r"/>
              </a:tabLst>
            </a:pPr>
            <a:r>
              <a:rPr lang="en-US" dirty="0">
                <a:effectLst/>
                <a:latin typeface="Calibri" panose="020F0502020204030204" pitchFamily="34" charset="0"/>
                <a:ea typeface="Calibri" panose="020F0502020204030204" pitchFamily="34" charset="0"/>
                <a:cs typeface="Times New Roman" panose="02020603050405020304" pitchFamily="18" charset="0"/>
              </a:rPr>
              <a:t>Procurement Leaders Meeting</a:t>
            </a:r>
          </a:p>
          <a:p>
            <a:pPr marL="0" marR="0" algn="ctr">
              <a:spcBef>
                <a:spcPts val="0"/>
              </a:spcBef>
              <a:spcAft>
                <a:spcPts val="0"/>
              </a:spcAft>
              <a:tabLst>
                <a:tab pos="2971800" algn="ctr"/>
                <a:tab pos="5943600" algn="r"/>
              </a:tabLst>
            </a:pPr>
            <a:r>
              <a:rPr lang="en-US" dirty="0">
                <a:effectLst/>
                <a:latin typeface="Calibri" panose="020F0502020204030204" pitchFamily="34" charset="0"/>
                <a:ea typeface="Calibri" panose="020F0502020204030204" pitchFamily="34" charset="0"/>
                <a:cs typeface="Times New Roman" panose="02020603050405020304" pitchFamily="18" charset="0"/>
              </a:rPr>
              <a:t>October 17, 2024</a:t>
            </a:r>
          </a:p>
          <a:p>
            <a:pPr marL="0" marR="0" algn="ctr">
              <a:spcBef>
                <a:spcPts val="0"/>
              </a:spcBef>
              <a:spcAft>
                <a:spcPts val="0"/>
              </a:spcAft>
              <a:tabLst>
                <a:tab pos="2971800" algn="ctr"/>
                <a:tab pos="5943600" algn="r"/>
              </a:tabLst>
            </a:pPr>
            <a:r>
              <a:rPr lang="en-US"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ctr">
              <a:spcBef>
                <a:spcPts val="0"/>
              </a:spcBef>
              <a:spcAft>
                <a:spcPts val="0"/>
              </a:spcAft>
              <a:tabLst>
                <a:tab pos="2971800" algn="ctr"/>
                <a:tab pos="5943600" algn="r"/>
              </a:tabLst>
            </a:pPr>
            <a:r>
              <a:rPr lang="en-US"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ctr">
              <a:spcBef>
                <a:spcPts val="0"/>
              </a:spcBef>
              <a:spcAft>
                <a:spcPts val="0"/>
              </a:spcAft>
              <a:tabLst>
                <a:tab pos="2971800" algn="ctr"/>
                <a:tab pos="5943600" algn="r"/>
              </a:tabLst>
            </a:pPr>
            <a:r>
              <a:rPr lang="en-US" dirty="0">
                <a:effectLst/>
                <a:latin typeface="Calibri" panose="020F0502020204030204" pitchFamily="34" charset="0"/>
                <a:ea typeface="Calibri" panose="020F0502020204030204" pitchFamily="34" charset="0"/>
                <a:cs typeface="Times New Roman" panose="02020603050405020304" pitchFamily="18" charset="0"/>
              </a:rPr>
              <a:t>Terri Matthews, Director, Town+Gown</a:t>
            </a:r>
          </a:p>
          <a:p>
            <a:pPr marL="0" marR="0" algn="ctr">
              <a:spcBef>
                <a:spcPts val="0"/>
              </a:spcBef>
              <a:spcAft>
                <a:spcPts val="0"/>
              </a:spcAft>
              <a:tabLst>
                <a:tab pos="2971800" algn="ctr"/>
                <a:tab pos="5943600" algn="r"/>
              </a:tabLst>
            </a:pPr>
            <a:r>
              <a:rPr lang="en-US" dirty="0">
                <a:effectLst/>
                <a:latin typeface="Calibri" panose="020F0502020204030204" pitchFamily="34" charset="0"/>
                <a:ea typeface="Calibri" panose="020F0502020204030204" pitchFamily="34" charset="0"/>
                <a:cs typeface="Times New Roman" panose="02020603050405020304" pitchFamily="18" charset="0"/>
              </a:rPr>
              <a:t>@</a:t>
            </a:r>
            <a:r>
              <a:rPr lang="en-US"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matthewte@ddc.nyc.gov</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tabLst>
                <a:tab pos="2971800" algn="ctr"/>
                <a:tab pos="5943600" algn="r"/>
              </a:tabLst>
            </a:pPr>
            <a:r>
              <a:rPr lang="en-US" dirty="0">
                <a:effectLst/>
                <a:latin typeface="Calibri" panose="020F0502020204030204" pitchFamily="34" charset="0"/>
                <a:ea typeface="Calibri" panose="020F0502020204030204" pitchFamily="34" charset="0"/>
                <a:cs typeface="Times New Roman" panose="02020603050405020304" pitchFamily="18" charset="0"/>
              </a:rPr>
              <a:t>Program Webpage </a:t>
            </a:r>
          </a:p>
          <a:p>
            <a:pPr marL="0" marR="0" algn="ctr">
              <a:spcBef>
                <a:spcPts val="0"/>
              </a:spcBef>
              <a:spcAft>
                <a:spcPts val="0"/>
              </a:spcAft>
              <a:tabLst>
                <a:tab pos="2971800" algn="ctr"/>
                <a:tab pos="5943600" algn="r"/>
              </a:tabLst>
            </a:pPr>
            <a:r>
              <a:rPr lang="en-US" dirty="0">
                <a:effectLst/>
                <a:latin typeface="Calibri" panose="020F0502020204030204" pitchFamily="34" charset="0"/>
                <a:ea typeface="Calibri" panose="020F0502020204030204" pitchFamily="34" charset="0"/>
                <a:cs typeface="Times New Roman" panose="02020603050405020304" pitchFamily="18" charset="0"/>
              </a:rPr>
              <a:t>@</a:t>
            </a:r>
            <a:r>
              <a:rPr lang="en-US"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https://www1.nyc.gov/site/ddc/about/town-gown.page</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72026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5F9A65C-8B1A-512B-15A4-68EF640A4C3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301386" y="254413"/>
            <a:ext cx="6524625" cy="914400"/>
          </a:xfrm>
          <a:prstGeom prst="rect">
            <a:avLst/>
          </a:prstGeom>
          <a:noFill/>
          <a:ln>
            <a:noFill/>
          </a:ln>
        </p:spPr>
      </p:pic>
      <p:sp>
        <p:nvSpPr>
          <p:cNvPr id="4" name="TextBox 3">
            <a:extLst>
              <a:ext uri="{FF2B5EF4-FFF2-40B4-BE49-F238E27FC236}">
                <a16:creationId xmlns:a16="http://schemas.microsoft.com/office/drawing/2014/main" id="{FC373AE3-A931-A66A-C91C-E155961EB3D1}"/>
              </a:ext>
            </a:extLst>
          </p:cNvPr>
          <p:cNvSpPr txBox="1"/>
          <p:nvPr/>
        </p:nvSpPr>
        <p:spPr>
          <a:xfrm>
            <a:off x="947650" y="1562793"/>
            <a:ext cx="10823171" cy="4639475"/>
          </a:xfrm>
          <a:prstGeom prst="rect">
            <a:avLst/>
          </a:prstGeom>
          <a:noFill/>
        </p:spPr>
        <p:txBody>
          <a:bodyPr wrap="square">
            <a:spAutoFit/>
          </a:bodyPr>
          <a:lstStyle/>
          <a:p>
            <a:pPr marL="0" marR="0">
              <a:lnSpc>
                <a:spcPct val="115000"/>
              </a:lnSpc>
              <a:spcBef>
                <a:spcPts val="0"/>
              </a:spcBef>
              <a:spcAft>
                <a:spcPts val="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PROCESS DETAILS</a:t>
            </a:r>
          </a:p>
          <a:p>
            <a:pPr marL="0" marR="0">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dirty="0">
                <a:effectLst/>
                <a:latin typeface="Calibri" panose="020F0502020204030204" pitchFamily="34" charset="0"/>
                <a:ea typeface="Calibri" panose="020F0502020204030204" pitchFamily="34" charset="0"/>
                <a:cs typeface="Times New Roman" panose="02020603050405020304" pitchFamily="18" charset="0"/>
              </a:rPr>
              <a:t>Template RFP, Proposal in Response and Task Order work together to make the process as easy as possible:</a:t>
            </a:r>
          </a:p>
          <a:p>
            <a:pPr marL="0" marR="0">
              <a:lnSpc>
                <a:spcPct val="115000"/>
              </a:lnSpc>
              <a:spcBef>
                <a:spcPts val="0"/>
              </a:spcBef>
              <a:spcAft>
                <a:spcPts val="0"/>
              </a:spcAft>
            </a:pPr>
            <a:r>
              <a:rPr lang="en-US"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15000"/>
              </a:lnSpc>
              <a:spcBef>
                <a:spcPts val="0"/>
              </a:spcBef>
              <a:spcAft>
                <a:spcPts val="0"/>
              </a:spcAft>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Town+Gown will work with the agency on the RFP, T+G will review and finalize it before T+G releases it to the vendor pool to assure compliance with Master Contract provisions; agency has option to use </a:t>
            </a:r>
            <a:r>
              <a:rPr lang="en-US" dirty="0" err="1">
                <a:effectLst/>
                <a:latin typeface="Calibri" panose="020F0502020204030204" pitchFamily="34" charset="0"/>
                <a:ea typeface="Calibri" panose="020F0502020204030204" pitchFamily="34" charset="0"/>
                <a:cs typeface="Times New Roman" panose="02020603050405020304" pitchFamily="18" charset="0"/>
              </a:rPr>
              <a:t>PASSPort</a:t>
            </a:r>
            <a:r>
              <a:rPr lang="en-US" dirty="0">
                <a:effectLst/>
                <a:latin typeface="Calibri" panose="020F0502020204030204" pitchFamily="34" charset="0"/>
                <a:ea typeface="Calibri" panose="020F0502020204030204" pitchFamily="34" charset="0"/>
                <a:cs typeface="Times New Roman" panose="02020603050405020304" pitchFamily="18" charset="0"/>
              </a:rPr>
              <a:t> for an additional release of the RFP to the vendor contacts via the master contract catalog </a:t>
            </a:r>
          </a:p>
          <a:p>
            <a:pPr marL="228600" marR="0">
              <a:lnSpc>
                <a:spcPct val="115000"/>
              </a:lnSpc>
              <a:spcBef>
                <a:spcPts val="0"/>
              </a:spcBef>
              <a:spcAft>
                <a:spcPts val="0"/>
              </a:spcAft>
            </a:pPr>
            <a:r>
              <a:rPr lang="en-US"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15000"/>
              </a:lnSpc>
              <a:spcBef>
                <a:spcPts val="0"/>
              </a:spcBef>
              <a:spcAft>
                <a:spcPts val="0"/>
              </a:spcAft>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Agencies receive Proposals in Response directly from researchers and evaluate them (evaluation template available on the T+G </a:t>
            </a:r>
            <a:r>
              <a:rPr lang="en-US">
                <a:effectLst/>
                <a:latin typeface="Calibri" panose="020F0502020204030204" pitchFamily="34" charset="0"/>
                <a:ea typeface="Calibri" panose="020F0502020204030204" pitchFamily="34" charset="0"/>
                <a:cs typeface="Times New Roman" panose="02020603050405020304" pitchFamily="18" charset="0"/>
              </a:rPr>
              <a:t>webpage)</a:t>
            </a:r>
          </a:p>
          <a:p>
            <a:pPr marR="0" lvl="0">
              <a:lnSpc>
                <a:spcPct val="115000"/>
              </a:lnSpc>
              <a:spcBef>
                <a:spcPts val="0"/>
              </a:spcBef>
              <a:spcAft>
                <a:spcPts val="0"/>
              </a:spcAft>
            </a:pPr>
            <a:endParaRPr lang="en-US">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Once the agency determines the apparent winner and conducts any necessary negotiation, the agency and T+G will work together to turn the awarded Proposal into the Task Order, which the agency registers with the Comptroller; agency has the option to use </a:t>
            </a:r>
            <a:r>
              <a:rPr lang="en-US" dirty="0" err="1">
                <a:effectLst/>
                <a:latin typeface="Calibri" panose="020F0502020204030204" pitchFamily="34" charset="0"/>
                <a:ea typeface="Calibri" panose="020F0502020204030204" pitchFamily="34" charset="0"/>
                <a:cs typeface="Times New Roman" panose="02020603050405020304" pitchFamily="18" charset="0"/>
              </a:rPr>
              <a:t>PASSPort</a:t>
            </a:r>
            <a:r>
              <a:rPr lang="en-US" dirty="0">
                <a:effectLst/>
                <a:latin typeface="Calibri" panose="020F0502020204030204" pitchFamily="34" charset="0"/>
                <a:ea typeface="Calibri" panose="020F0502020204030204" pitchFamily="34" charset="0"/>
                <a:cs typeface="Times New Roman" panose="02020603050405020304" pitchFamily="18" charset="0"/>
              </a:rPr>
              <a:t> for the Task Order execution and registration</a:t>
            </a:r>
            <a:endParaRPr lang="en-US" dirty="0"/>
          </a:p>
        </p:txBody>
      </p:sp>
    </p:spTree>
    <p:extLst>
      <p:ext uri="{BB962C8B-B14F-4D97-AF65-F5344CB8AC3E}">
        <p14:creationId xmlns:p14="http://schemas.microsoft.com/office/powerpoint/2010/main" val="14697601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175323A-F896-3A3A-946E-3904D0C7393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33687" y="214044"/>
            <a:ext cx="6524625" cy="914400"/>
          </a:xfrm>
          <a:prstGeom prst="rect">
            <a:avLst/>
          </a:prstGeom>
          <a:noFill/>
          <a:ln>
            <a:noFill/>
          </a:ln>
        </p:spPr>
      </p:pic>
      <p:sp>
        <p:nvSpPr>
          <p:cNvPr id="4" name="TextBox 3">
            <a:extLst>
              <a:ext uri="{FF2B5EF4-FFF2-40B4-BE49-F238E27FC236}">
                <a16:creationId xmlns:a16="http://schemas.microsoft.com/office/drawing/2014/main" id="{7E8D1F2E-A243-F74E-7704-A39AE8369464}"/>
              </a:ext>
            </a:extLst>
          </p:cNvPr>
          <p:cNvSpPr txBox="1"/>
          <p:nvPr/>
        </p:nvSpPr>
        <p:spPr>
          <a:xfrm>
            <a:off x="631767" y="1342505"/>
            <a:ext cx="11172306" cy="5301451"/>
          </a:xfrm>
          <a:prstGeom prst="rect">
            <a:avLst/>
          </a:prstGeom>
          <a:noFill/>
        </p:spPr>
        <p:txBody>
          <a:bodyPr wrap="square">
            <a:spAutoFit/>
          </a:bodyPr>
          <a:lstStyle/>
          <a:p>
            <a:pPr marL="0" marR="0">
              <a:lnSpc>
                <a:spcPct val="107000"/>
              </a:lnSpc>
              <a:spcBef>
                <a:spcPts val="0"/>
              </a:spcBef>
              <a:spcAft>
                <a:spcPts val="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FIRST AMENDMENT TO MASTER ACADEMIC CONSORTIUM CONTRACT (provisions already in other master contract)</a:t>
            </a: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Incorporates the new 2018 Appendix A insurance provisions wholesale, replacing the prior insurance provisions; contains an easy-to-understand chart of required insurance, which is now in the template RFP—agencies are able to omit insurance that is not statutorily mandated, and most, if not all, faculty-directed research does not require professional liability insurance.  </a:t>
            </a:r>
          </a:p>
          <a:p>
            <a:pPr marL="342900" marR="0" lvl="0" indent="-342900">
              <a:lnSpc>
                <a:spcPct val="115000"/>
              </a:lnSpc>
              <a:spcBef>
                <a:spcPts val="0"/>
              </a:spcBef>
              <a:spcAft>
                <a:spcPts val="0"/>
              </a:spcAft>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Permits Academic Practitioners to reimburse Consultants for long-distance travel to New York City, consistent with City policy, all other City contracts, and the provisions of Directive No. 6.</a:t>
            </a:r>
          </a:p>
          <a:p>
            <a:pPr marL="342900" marR="0" lvl="0" indent="-342900">
              <a:lnSpc>
                <a:spcPct val="115000"/>
              </a:lnSpc>
              <a:spcBef>
                <a:spcPts val="0"/>
              </a:spcBef>
              <a:spcAft>
                <a:spcPts val="0"/>
              </a:spcAft>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Revises App. A, Section 5.08 to outline the route to publication using Confidential Materials and to work better with Sections 6.01 A and 6.01B publication provisions.</a:t>
            </a:r>
          </a:p>
          <a:p>
            <a:pPr marL="342900" marR="0" lvl="0" indent="-342900">
              <a:lnSpc>
                <a:spcPct val="115000"/>
              </a:lnSpc>
              <a:spcBef>
                <a:spcPts val="0"/>
              </a:spcBef>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Revises App. A, Section 6.01B to require an agency to </a:t>
            </a:r>
            <a:r>
              <a:rPr lang="en-US" dirty="0">
                <a:effectLst/>
                <a:latin typeface="Calibri" panose="020F0502020204030204" pitchFamily="34" charset="0"/>
                <a:ea typeface="Times New Roman" panose="02020603050405020304" pitchFamily="18" charset="0"/>
                <a:cs typeface="Times New Roman" panose="02020603050405020304" pitchFamily="18" charset="0"/>
              </a:rPr>
              <a:t>indicate in the Mini RFP the nature of the license it will grant to the Academic Partner to use the Copyrightable Materials for publication purposes when an agency chooses or is required (e.g., FEMA funds) to elect the provisions of Section 6.01B, as approved by DDC.</a:t>
            </a:r>
          </a:p>
          <a:p>
            <a:pPr marL="342900" marR="0" lvl="0" indent="-342900">
              <a:lnSpc>
                <a:spcPct val="115000"/>
              </a:lnSpc>
              <a:spcBef>
                <a:spcPts val="0"/>
              </a:spcBef>
              <a:spcAft>
                <a:spcPts val="800"/>
              </a:spcAft>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Eliminates reference to Appendix B, which is the Innovative Procurement approval document, and changes all references to Appendix C, which are the template documents, to become Appendix B.</a:t>
            </a:r>
            <a:endParaRPr lang="en-US" dirty="0"/>
          </a:p>
        </p:txBody>
      </p:sp>
    </p:spTree>
    <p:extLst>
      <p:ext uri="{BB962C8B-B14F-4D97-AF65-F5344CB8AC3E}">
        <p14:creationId xmlns:p14="http://schemas.microsoft.com/office/powerpoint/2010/main" val="4053544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9F37549-A086-D473-2621-77BC31A7F93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33687" y="444731"/>
            <a:ext cx="6524625" cy="914400"/>
          </a:xfrm>
          <a:prstGeom prst="rect">
            <a:avLst/>
          </a:prstGeom>
          <a:noFill/>
          <a:ln>
            <a:noFill/>
          </a:ln>
        </p:spPr>
      </p:pic>
      <p:sp>
        <p:nvSpPr>
          <p:cNvPr id="4" name="TextBox 3">
            <a:extLst>
              <a:ext uri="{FF2B5EF4-FFF2-40B4-BE49-F238E27FC236}">
                <a16:creationId xmlns:a16="http://schemas.microsoft.com/office/drawing/2014/main" id="{6972145D-804B-E63B-4B87-88EAF7DED213}"/>
              </a:ext>
            </a:extLst>
          </p:cNvPr>
          <p:cNvSpPr txBox="1"/>
          <p:nvPr/>
        </p:nvSpPr>
        <p:spPr>
          <a:xfrm>
            <a:off x="532014" y="1945178"/>
            <a:ext cx="10972801" cy="1727652"/>
          </a:xfrm>
          <a:prstGeom prst="rect">
            <a:avLst/>
          </a:prstGeom>
          <a:noFill/>
        </p:spPr>
        <p:txBody>
          <a:bodyPr wrap="square">
            <a:spAutoFit/>
          </a:bodyPr>
          <a:lstStyle/>
          <a:p>
            <a:pPr marL="0" marR="0">
              <a:lnSpc>
                <a:spcPct val="115000"/>
              </a:lnSpc>
              <a:spcBef>
                <a:spcPts val="0"/>
              </a:spcBef>
              <a:spcAft>
                <a:spcPts val="800"/>
              </a:spcAft>
            </a:pPr>
            <a:r>
              <a:rPr lang="en-US" sz="2400" b="1" dirty="0">
                <a:effectLst/>
                <a:latin typeface="Calibri" panose="020F0502020204030204" pitchFamily="34" charset="0"/>
                <a:ea typeface="Times New Roman" panose="02020603050405020304" pitchFamily="18" charset="0"/>
                <a:cs typeface="Times New Roman" panose="02020603050405020304" pitchFamily="18" charset="0"/>
              </a:rPr>
              <a:t>REMINDER RE: OPTIONAL PROVISION FOR AGENCY CONSIDERATION</a:t>
            </a:r>
          </a:p>
          <a:p>
            <a:r>
              <a:rPr lang="en-US" dirty="0">
                <a:effectLst/>
                <a:latin typeface="Calibri" panose="020F0502020204030204" pitchFamily="34" charset="0"/>
                <a:ea typeface="Calibri" panose="020F0502020204030204" pitchFamily="34" charset="0"/>
                <a:cs typeface="Times New Roman" panose="02020603050405020304" pitchFamily="18" charset="0"/>
              </a:rPr>
              <a:t>Section 3.2 (e) of the Master Contract permits an agency’s RFP to allow the Consultant to use a percentage equivalent of academic contract effort when making requisitions for payment in place of using the hourly rate calculation required by Section 4.2(b)(3) so that payments can look more like professional services payment requisitions, and permits an agency to make multiple awards under an RFP.</a:t>
            </a:r>
            <a:endParaRPr lang="en-US" dirty="0"/>
          </a:p>
        </p:txBody>
      </p:sp>
    </p:spTree>
    <p:extLst>
      <p:ext uri="{BB962C8B-B14F-4D97-AF65-F5344CB8AC3E}">
        <p14:creationId xmlns:p14="http://schemas.microsoft.com/office/powerpoint/2010/main" val="21034150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D70ADE9-5E57-A792-55E1-2C4D3F3826C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33687" y="211975"/>
            <a:ext cx="6524625" cy="914400"/>
          </a:xfrm>
          <a:prstGeom prst="rect">
            <a:avLst/>
          </a:prstGeom>
          <a:noFill/>
          <a:ln>
            <a:noFill/>
          </a:ln>
        </p:spPr>
      </p:pic>
      <p:sp>
        <p:nvSpPr>
          <p:cNvPr id="4" name="TextBox 3">
            <a:extLst>
              <a:ext uri="{FF2B5EF4-FFF2-40B4-BE49-F238E27FC236}">
                <a16:creationId xmlns:a16="http://schemas.microsoft.com/office/drawing/2014/main" id="{3661EF5C-AD11-CB17-87EF-9B86F6853336}"/>
              </a:ext>
            </a:extLst>
          </p:cNvPr>
          <p:cNvSpPr txBox="1"/>
          <p:nvPr/>
        </p:nvSpPr>
        <p:spPr>
          <a:xfrm>
            <a:off x="0" y="1126375"/>
            <a:ext cx="12192000" cy="5860194"/>
          </a:xfrm>
          <a:prstGeom prst="rect">
            <a:avLst/>
          </a:prstGeom>
          <a:noFill/>
        </p:spPr>
        <p:txBody>
          <a:bodyPr wrap="square">
            <a:spAutoFit/>
          </a:bodyPr>
          <a:lstStyle/>
          <a:p>
            <a:pPr marL="0" marR="0">
              <a:lnSpc>
                <a:spcPct val="115000"/>
              </a:lnSpc>
              <a:spcBef>
                <a:spcPts val="0"/>
              </a:spcBef>
              <a:spcAft>
                <a:spcPts val="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PROTOCOLS</a:t>
            </a:r>
          </a:p>
          <a:p>
            <a:pPr marL="228600" marR="0">
              <a:lnSpc>
                <a:spcPct val="115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Soliciting GAC Advice on Academic Research before Procurement Activities Get Underway</a:t>
            </a:r>
            <a:r>
              <a:rPr lang="en-US" sz="1800" dirty="0">
                <a:effectLst/>
                <a:latin typeface="Calibri" panose="020F0502020204030204" pitchFamily="34" charset="0"/>
                <a:ea typeface="Calibri" panose="020F0502020204030204" pitchFamily="34" charset="0"/>
                <a:cs typeface="Times New Roman" panose="02020603050405020304" pitchFamily="18" charset="0"/>
              </a:rPr>
              <a:t>.  Agencies have expressed ideas for a research project under the Master Contract but wanted first to know whether their ideas are actually suitable for academic research, instead of work by consultants.  This protocol would involve an email from Town+Gown  requesting information from the schools and receiving written responses that Town+Gown would forward to the agency.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2860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RFP Pipeline Advance Notice</a:t>
            </a:r>
            <a:r>
              <a:rPr lang="en-US" sz="1800" dirty="0">
                <a:effectLst/>
                <a:latin typeface="Calibri" panose="020F0502020204030204" pitchFamily="34" charset="0"/>
                <a:ea typeface="Calibri" panose="020F0502020204030204" pitchFamily="34" charset="0"/>
                <a:cs typeface="Times New Roman" panose="02020603050405020304" pitchFamily="18" charset="0"/>
              </a:rPr>
              <a:t>.  For more complex scopes of research when the 45-day return period may still be challenging the GAC schools, this protocol permits T+G to give them advance notice of RFPs in the pipeline so they to identify the right researchers early and have them ready to field Proposals in Response as soon as the RFP is officially released.  The time for Town+Gown: NYC to send advance notice would be when the agency alerts Town+Gown: NYC that is fairly certain that it will proceed with an RFP.  </a:t>
            </a:r>
            <a:r>
              <a:rPr lang="en-US" sz="1800" i="1" dirty="0">
                <a:effectLst/>
                <a:latin typeface="Calibri" panose="020F0502020204030204" pitchFamily="34" charset="0"/>
                <a:ea typeface="Calibri" panose="020F0502020204030204" pitchFamily="34" charset="0"/>
                <a:cs typeface="Times New Roman" panose="02020603050405020304" pitchFamily="18" charset="0"/>
              </a:rPr>
              <a:t>Note: we may also extend the standard return period in consultation with the agencies.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28600" marR="0">
              <a:lnSpc>
                <a:spcPct val="107000"/>
              </a:lnSpc>
              <a:spcBef>
                <a:spcPts val="0"/>
              </a:spcBef>
              <a:spcAft>
                <a:spcPts val="800"/>
              </a:spcAft>
            </a:pPr>
            <a:r>
              <a:rPr lang="en-US" sz="1800" i="1" dirty="0">
                <a:effectLst/>
                <a:latin typeface="Calibri" panose="020F0502020204030204" pitchFamily="34"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b="1" dirty="0" err="1">
                <a:solidFill>
                  <a:srgbClr val="000000"/>
                </a:solidFill>
                <a:effectLst/>
                <a:latin typeface="Calibri" panose="020F0502020204030204" pitchFamily="34" charset="0"/>
                <a:ea typeface="Calibri" panose="020F0502020204030204" pitchFamily="34" charset="0"/>
              </a:rPr>
              <a:t>Agency+Academics</a:t>
            </a:r>
            <a:r>
              <a:rPr lang="en-US" sz="1800" b="1" dirty="0">
                <a:solidFill>
                  <a:srgbClr val="000000"/>
                </a:solidFill>
                <a:effectLst/>
                <a:latin typeface="Calibri" panose="020F0502020204030204" pitchFamily="34" charset="0"/>
                <a:ea typeface="Calibri" panose="020F0502020204030204" pitchFamily="34" charset="0"/>
              </a:rPr>
              <a:t> Research Exchange (R/EX) Events</a:t>
            </a:r>
            <a:r>
              <a:rPr lang="en-US" sz="1800" dirty="0">
                <a:solidFill>
                  <a:srgbClr val="000000"/>
                </a:solidFill>
                <a:effectLst/>
                <a:latin typeface="Calibri" panose="020F0502020204030204" pitchFamily="34" charset="0"/>
                <a:ea typeface="Calibri" panose="020F0502020204030204" pitchFamily="34" charset="0"/>
              </a:rPr>
              <a:t>.</a:t>
            </a:r>
            <a:r>
              <a:rPr lang="en-US" sz="1800" i="1" dirty="0">
                <a:solidFill>
                  <a:srgbClr val="000000"/>
                </a:solidFill>
                <a:effectLst/>
                <a:latin typeface="Calibri" panose="020F0502020204030204" pitchFamily="34" charset="0"/>
                <a:ea typeface="Calibri" panose="020F0502020204030204" pitchFamily="34" charset="0"/>
              </a:rPr>
              <a:t>  </a:t>
            </a:r>
            <a:r>
              <a:rPr lang="en-US" sz="1800" dirty="0">
                <a:solidFill>
                  <a:srgbClr val="000000"/>
                </a:solidFill>
                <a:effectLst/>
                <a:latin typeface="Calibri" panose="020F0502020204030204" pitchFamily="34" charset="0"/>
                <a:ea typeface="Calibri" panose="020F0502020204030204" pitchFamily="34" charset="0"/>
              </a:rPr>
              <a:t>The first R/EX event on </a:t>
            </a:r>
            <a:r>
              <a:rPr lang="en-US" dirty="0">
                <a:solidFill>
                  <a:srgbClr val="000000"/>
                </a:solidFill>
                <a:latin typeface="Calibri" panose="020F0502020204030204" pitchFamily="34" charset="0"/>
                <a:ea typeface="Calibri" panose="020F0502020204030204" pitchFamily="34" charset="0"/>
              </a:rPr>
              <a:t>9/24/24</a:t>
            </a:r>
            <a:r>
              <a:rPr lang="en-US" sz="1800" dirty="0">
                <a:solidFill>
                  <a:srgbClr val="000000"/>
                </a:solidFill>
                <a:effectLst/>
                <a:latin typeface="Calibri" panose="020F0502020204030204" pitchFamily="34" charset="0"/>
                <a:ea typeface="Calibri" panose="020F0502020204030204" pitchFamily="34" charset="0"/>
              </a:rPr>
              <a:t> with DEP and DOT was a streamlined version of the old 2017-2018 </a:t>
            </a:r>
            <a:r>
              <a:rPr lang="en-US" sz="1800" dirty="0" err="1">
                <a:solidFill>
                  <a:srgbClr val="000000"/>
                </a:solidFill>
                <a:effectLst/>
                <a:latin typeface="Calibri" panose="020F0502020204030204" pitchFamily="34" charset="0"/>
                <a:ea typeface="Calibri" panose="020F0502020204030204" pitchFamily="34" charset="0"/>
              </a:rPr>
              <a:t>Agency+GAC</a:t>
            </a:r>
            <a:r>
              <a:rPr lang="en-US" sz="1800" dirty="0">
                <a:solidFill>
                  <a:srgbClr val="000000"/>
                </a:solidFill>
                <a:effectLst/>
                <a:latin typeface="Calibri" panose="020F0502020204030204" pitchFamily="34" charset="0"/>
                <a:ea typeface="Calibri" panose="020F0502020204030204" pitchFamily="34" charset="0"/>
              </a:rPr>
              <a:t> research meetings.  Academic and agency researchers present what they are working on, using the 2 minute/slide “</a:t>
            </a:r>
            <a:r>
              <a:rPr lang="en-US" sz="1800" dirty="0" err="1">
                <a:solidFill>
                  <a:srgbClr val="000000"/>
                </a:solidFill>
                <a:effectLst/>
                <a:latin typeface="Calibri" panose="020F0502020204030204" pitchFamily="34" charset="0"/>
                <a:ea typeface="Calibri" panose="020F0502020204030204" pitchFamily="34" charset="0"/>
              </a:rPr>
              <a:t>Pitchfest</a:t>
            </a:r>
            <a:r>
              <a:rPr lang="en-US" sz="1800" dirty="0">
                <a:solidFill>
                  <a:srgbClr val="000000"/>
                </a:solidFill>
                <a:effectLst/>
                <a:latin typeface="Calibri" panose="020F0502020204030204" pitchFamily="34" charset="0"/>
                <a:ea typeface="Calibri" panose="020F0502020204030204" pitchFamily="34" charset="0"/>
              </a:rPr>
              <a:t>” model, to exchange knowledge and research ideas, to identify commonalities for them to consider collaborative approaches outside the procurement process.  There were 60 presentations with researchers from 10 academic institutions, and close to 100 participants.  T+G plans to conduct similar R/EX Events with other city agencies—please let us know if your agency would be interested in learning about this opportunity.</a:t>
            </a:r>
            <a:r>
              <a:rPr lang="en-US" sz="1800" dirty="0">
                <a:effectLst/>
                <a:latin typeface="Calibri" panose="020F0502020204030204" pitchFamily="34" charset="0"/>
                <a:ea typeface="Times New Roman" panose="02020603050405020304" pitchFamily="18" charset="0"/>
              </a:rPr>
              <a:t> </a:t>
            </a:r>
            <a:endParaRPr lang="en-US" dirty="0"/>
          </a:p>
        </p:txBody>
      </p:sp>
    </p:spTree>
    <p:extLst>
      <p:ext uri="{BB962C8B-B14F-4D97-AF65-F5344CB8AC3E}">
        <p14:creationId xmlns:p14="http://schemas.microsoft.com/office/powerpoint/2010/main" val="19117465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3F71290-6144-D130-1203-4F702DB9A6D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17309" y="710739"/>
            <a:ext cx="6524625" cy="914400"/>
          </a:xfrm>
          <a:prstGeom prst="rect">
            <a:avLst/>
          </a:prstGeom>
          <a:noFill/>
          <a:ln>
            <a:noFill/>
          </a:ln>
        </p:spPr>
      </p:pic>
      <p:sp>
        <p:nvSpPr>
          <p:cNvPr id="8" name="TextBox 7">
            <a:extLst>
              <a:ext uri="{FF2B5EF4-FFF2-40B4-BE49-F238E27FC236}">
                <a16:creationId xmlns:a16="http://schemas.microsoft.com/office/drawing/2014/main" id="{0F69C393-89FB-9425-D64A-B15F6A836CF0}"/>
              </a:ext>
            </a:extLst>
          </p:cNvPr>
          <p:cNvSpPr txBox="1"/>
          <p:nvPr/>
        </p:nvSpPr>
        <p:spPr>
          <a:xfrm>
            <a:off x="133004" y="1784440"/>
            <a:ext cx="11621192" cy="470000"/>
          </a:xfrm>
          <a:prstGeom prst="rect">
            <a:avLst/>
          </a:prstGeom>
          <a:noFill/>
        </p:spPr>
        <p:txBody>
          <a:bodyPr wrap="square">
            <a:spAutoFit/>
          </a:bodyPr>
          <a:lstStyle/>
          <a:p>
            <a:pPr marL="0" marR="0">
              <a:lnSpc>
                <a:spcPct val="107000"/>
              </a:lnSpc>
              <a:spcBef>
                <a:spcPts val="0"/>
              </a:spcBef>
              <a:spcAft>
                <a:spcPts val="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RESULTS.1  MASTER CONTRACT PROJECTS SUPPORT NYC POLICY CHANGE</a:t>
            </a:r>
          </a:p>
        </p:txBody>
      </p:sp>
      <p:pic>
        <p:nvPicPr>
          <p:cNvPr id="9" name="Picture 8">
            <a:extLst>
              <a:ext uri="{FF2B5EF4-FFF2-40B4-BE49-F238E27FC236}">
                <a16:creationId xmlns:a16="http://schemas.microsoft.com/office/drawing/2014/main" id="{DC9AD7C8-7F1B-B90B-DEE9-A8344E7F4AB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2385" y="2623796"/>
            <a:ext cx="3531533" cy="1600494"/>
          </a:xfrm>
          <a:prstGeom prst="rect">
            <a:avLst/>
          </a:prstGeom>
        </p:spPr>
      </p:pic>
      <p:pic>
        <p:nvPicPr>
          <p:cNvPr id="10" name="Picture 9">
            <a:extLst>
              <a:ext uri="{FF2B5EF4-FFF2-40B4-BE49-F238E27FC236}">
                <a16:creationId xmlns:a16="http://schemas.microsoft.com/office/drawing/2014/main" id="{F823DDCD-A5DB-6F43-E0DD-C7168570407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76382" y="2366915"/>
            <a:ext cx="7331075" cy="1857375"/>
          </a:xfrm>
          <a:prstGeom prst="rect">
            <a:avLst/>
          </a:prstGeom>
        </p:spPr>
      </p:pic>
      <p:pic>
        <p:nvPicPr>
          <p:cNvPr id="11" name="Picture 10">
            <a:extLst>
              <a:ext uri="{FF2B5EF4-FFF2-40B4-BE49-F238E27FC236}">
                <a16:creationId xmlns:a16="http://schemas.microsoft.com/office/drawing/2014/main" id="{AE078DFC-2DEF-2B3F-9B3F-E3C84ADC40D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864744" y="4506858"/>
            <a:ext cx="7997825" cy="1943100"/>
          </a:xfrm>
          <a:prstGeom prst="rect">
            <a:avLst/>
          </a:prstGeom>
        </p:spPr>
      </p:pic>
    </p:spTree>
    <p:extLst>
      <p:ext uri="{BB962C8B-B14F-4D97-AF65-F5344CB8AC3E}">
        <p14:creationId xmlns:p14="http://schemas.microsoft.com/office/powerpoint/2010/main" val="19646864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CF0B6A5-E25F-BF81-7ADA-F576CB4D7A6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33687" y="261851"/>
            <a:ext cx="6524625" cy="914400"/>
          </a:xfrm>
          <a:prstGeom prst="rect">
            <a:avLst/>
          </a:prstGeom>
          <a:noFill/>
          <a:ln>
            <a:noFill/>
          </a:ln>
        </p:spPr>
      </p:pic>
      <p:sp>
        <p:nvSpPr>
          <p:cNvPr id="4" name="TextBox 3">
            <a:extLst>
              <a:ext uri="{FF2B5EF4-FFF2-40B4-BE49-F238E27FC236}">
                <a16:creationId xmlns:a16="http://schemas.microsoft.com/office/drawing/2014/main" id="{863EF393-9DF4-3E9D-0D54-749F67B171E1}"/>
              </a:ext>
            </a:extLst>
          </p:cNvPr>
          <p:cNvSpPr txBox="1"/>
          <p:nvPr/>
        </p:nvSpPr>
        <p:spPr>
          <a:xfrm>
            <a:off x="897773" y="1812175"/>
            <a:ext cx="10241281" cy="3274743"/>
          </a:xfrm>
          <a:prstGeom prst="rect">
            <a:avLst/>
          </a:prstGeom>
          <a:noFill/>
        </p:spPr>
        <p:txBody>
          <a:bodyPr wrap="square">
            <a:spAutoFit/>
          </a:bodyPr>
          <a:lstStyle/>
          <a:p>
            <a:pPr marL="0" marR="0">
              <a:lnSpc>
                <a:spcPct val="107000"/>
              </a:lnSpc>
              <a:spcBef>
                <a:spcPts val="0"/>
              </a:spcBef>
              <a:spcAft>
                <a:spcPts val="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RESULTS.2  MASTER CONTRACT UTILIZATION</a:t>
            </a: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21 RFPs leading to Task Orders with 19 awards to 9 out of the 14 schools*—one DEP RFP is at award stage and one DEP RFP just released</a:t>
            </a:r>
          </a:p>
          <a:p>
            <a:pPr marL="342900" marR="0" lvl="0" indent="-342900">
              <a:lnSpc>
                <a:spcPct val="115000"/>
              </a:lnSpc>
              <a:spcBef>
                <a:spcPts val="0"/>
              </a:spcBef>
              <a:spcAft>
                <a:spcPts val="0"/>
              </a:spcAft>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Funding levels range from $50,000 to $2.5 M, with the average funding level at approximately $349,000 and the mean at $100,000.</a:t>
            </a:r>
          </a:p>
          <a:p>
            <a:pPr marL="342900" marR="0" lvl="0" indent="-342900">
              <a:lnSpc>
                <a:spcPct val="115000"/>
              </a:lnSpc>
              <a:spcBef>
                <a:spcPts val="0"/>
              </a:spcBef>
              <a:spcAft>
                <a:spcPts val="0"/>
              </a:spcAft>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7 agencies have used the Master Contract to date, with DEP as the highest user (@ 8), followed by DOT and DDC (@ 4 each). </a:t>
            </a:r>
          </a:p>
          <a:p>
            <a:pPr marL="0" marR="0">
              <a:lnSpc>
                <a:spcPct val="107000"/>
              </a:lnSpc>
              <a:spcBef>
                <a:spcPts val="0"/>
              </a:spcBef>
              <a:spcAft>
                <a:spcPts val="0"/>
              </a:spcAft>
            </a:pPr>
            <a:r>
              <a:rPr lang="en-US"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dirty="0">
                <a:effectLst/>
                <a:latin typeface="Calibri" panose="020F0502020204030204" pitchFamily="34" charset="0"/>
                <a:ea typeface="Calibri" panose="020F0502020204030204" pitchFamily="34" charset="0"/>
                <a:cs typeface="Times New Roman" panose="02020603050405020304" pitchFamily="18" charset="0"/>
              </a:rPr>
              <a:t> Nifty charts to follow!</a:t>
            </a:r>
          </a:p>
        </p:txBody>
      </p:sp>
      <p:sp>
        <p:nvSpPr>
          <p:cNvPr id="6" name="TextBox 5">
            <a:extLst>
              <a:ext uri="{FF2B5EF4-FFF2-40B4-BE49-F238E27FC236}">
                <a16:creationId xmlns:a16="http://schemas.microsoft.com/office/drawing/2014/main" id="{11B89DB2-DF4A-5B40-98C1-E3B60E6AE7E1}"/>
              </a:ext>
            </a:extLst>
          </p:cNvPr>
          <p:cNvSpPr txBox="1"/>
          <p:nvPr/>
        </p:nvSpPr>
        <p:spPr>
          <a:xfrm>
            <a:off x="897773" y="5637061"/>
            <a:ext cx="10540540" cy="307777"/>
          </a:xfrm>
          <a:prstGeom prst="rect">
            <a:avLst/>
          </a:prstGeom>
          <a:noFill/>
        </p:spPr>
        <p:txBody>
          <a:bodyPr wrap="square">
            <a:spAutoFit/>
          </a:bodyPr>
          <a:lstStyle/>
          <a:p>
            <a:r>
              <a:rPr lang="en-US" sz="1400" dirty="0">
                <a:effectLst/>
                <a:latin typeface="Calibri" panose="020F0502020204030204" pitchFamily="34" charset="0"/>
                <a:ea typeface="Calibri" panose="020F0502020204030204" pitchFamily="34" charset="0"/>
                <a:cs typeface="Times New Roman" panose="02020603050405020304" pitchFamily="18" charset="0"/>
              </a:rPr>
              <a:t>* Tufts cancelled its master contract due to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PASSPort</a:t>
            </a:r>
            <a:r>
              <a:rPr lang="en-US" sz="1400" dirty="0">
                <a:effectLst/>
                <a:latin typeface="Calibri" panose="020F0502020204030204" pitchFamily="34" charset="0"/>
                <a:ea typeface="Calibri" panose="020F0502020204030204" pitchFamily="34" charset="0"/>
                <a:cs typeface="Times New Roman" panose="02020603050405020304" pitchFamily="18" charset="0"/>
              </a:rPr>
              <a:t>, so 10 out of 15 schools since the beginning</a:t>
            </a:r>
            <a:endParaRPr lang="en-US" sz="1400" dirty="0"/>
          </a:p>
        </p:txBody>
      </p:sp>
    </p:spTree>
    <p:extLst>
      <p:ext uri="{BB962C8B-B14F-4D97-AF65-F5344CB8AC3E}">
        <p14:creationId xmlns:p14="http://schemas.microsoft.com/office/powerpoint/2010/main" val="5421751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16601E5-55B4-2948-3D22-7ADD1B7542F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33687" y="145472"/>
            <a:ext cx="6524625" cy="914400"/>
          </a:xfrm>
          <a:prstGeom prst="rect">
            <a:avLst/>
          </a:prstGeom>
          <a:noFill/>
          <a:ln>
            <a:noFill/>
          </a:ln>
        </p:spPr>
      </p:pic>
      <p:graphicFrame>
        <p:nvGraphicFramePr>
          <p:cNvPr id="3" name="Chart 2">
            <a:extLst>
              <a:ext uri="{FF2B5EF4-FFF2-40B4-BE49-F238E27FC236}">
                <a16:creationId xmlns:a16="http://schemas.microsoft.com/office/drawing/2014/main" id="{55F35867-D7B4-464B-968E-5C151C2C06B1}"/>
              </a:ext>
            </a:extLst>
          </p:cNvPr>
          <p:cNvGraphicFramePr/>
          <p:nvPr>
            <p:extLst>
              <p:ext uri="{D42A27DB-BD31-4B8C-83A1-F6EECF244321}">
                <p14:modId xmlns:p14="http://schemas.microsoft.com/office/powerpoint/2010/main" val="954081112"/>
              </p:ext>
            </p:extLst>
          </p:nvPr>
        </p:nvGraphicFramePr>
        <p:xfrm>
          <a:off x="431309" y="1059872"/>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Chart 3">
            <a:extLst>
              <a:ext uri="{FF2B5EF4-FFF2-40B4-BE49-F238E27FC236}">
                <a16:creationId xmlns:a16="http://schemas.microsoft.com/office/drawing/2014/main" id="{A9884760-4E53-2148-8FD4-1124689FDD85}"/>
              </a:ext>
            </a:extLst>
          </p:cNvPr>
          <p:cNvGraphicFramePr/>
          <p:nvPr>
            <p:extLst>
              <p:ext uri="{D42A27DB-BD31-4B8C-83A1-F6EECF244321}">
                <p14:modId xmlns:p14="http://schemas.microsoft.com/office/powerpoint/2010/main" val="4226520576"/>
              </p:ext>
            </p:extLst>
          </p:nvPr>
        </p:nvGraphicFramePr>
        <p:xfrm>
          <a:off x="6869084" y="1226128"/>
          <a:ext cx="4572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 name="Chart 4">
            <a:extLst>
              <a:ext uri="{FF2B5EF4-FFF2-40B4-BE49-F238E27FC236}">
                <a16:creationId xmlns:a16="http://schemas.microsoft.com/office/drawing/2014/main" id="{988F9CEF-83BE-1C4F-C0D9-AF6312E1501E}"/>
              </a:ext>
            </a:extLst>
          </p:cNvPr>
          <p:cNvGraphicFramePr/>
          <p:nvPr>
            <p:extLst>
              <p:ext uri="{D42A27DB-BD31-4B8C-83A1-F6EECF244321}">
                <p14:modId xmlns:p14="http://schemas.microsoft.com/office/powerpoint/2010/main" val="3497178690"/>
              </p:ext>
            </p:extLst>
          </p:nvPr>
        </p:nvGraphicFramePr>
        <p:xfrm>
          <a:off x="431309" y="3969328"/>
          <a:ext cx="4572000" cy="27432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6" name="Chart 5">
            <a:extLst>
              <a:ext uri="{FF2B5EF4-FFF2-40B4-BE49-F238E27FC236}">
                <a16:creationId xmlns:a16="http://schemas.microsoft.com/office/drawing/2014/main" id="{595B6305-93D7-91D2-2760-04BDBD2251FA}"/>
              </a:ext>
            </a:extLst>
          </p:cNvPr>
          <p:cNvGraphicFramePr/>
          <p:nvPr>
            <p:extLst>
              <p:ext uri="{D42A27DB-BD31-4B8C-83A1-F6EECF244321}">
                <p14:modId xmlns:p14="http://schemas.microsoft.com/office/powerpoint/2010/main" val="264019321"/>
              </p:ext>
            </p:extLst>
          </p:nvPr>
        </p:nvGraphicFramePr>
        <p:xfrm>
          <a:off x="6869084" y="3969328"/>
          <a:ext cx="4572000" cy="274320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136664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030AEB0-B22C-4948-DE0E-CFD6DE235FB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33687" y="401489"/>
            <a:ext cx="6524625" cy="914400"/>
          </a:xfrm>
          <a:prstGeom prst="rect">
            <a:avLst/>
          </a:prstGeom>
          <a:noFill/>
          <a:ln>
            <a:noFill/>
          </a:ln>
        </p:spPr>
      </p:pic>
      <p:sp>
        <p:nvSpPr>
          <p:cNvPr id="6" name="TextBox 5">
            <a:extLst>
              <a:ext uri="{FF2B5EF4-FFF2-40B4-BE49-F238E27FC236}">
                <a16:creationId xmlns:a16="http://schemas.microsoft.com/office/drawing/2014/main" id="{B50C1826-304C-9578-B956-F8BEA61EE899}"/>
              </a:ext>
            </a:extLst>
          </p:cNvPr>
          <p:cNvSpPr txBox="1"/>
          <p:nvPr/>
        </p:nvSpPr>
        <p:spPr>
          <a:xfrm>
            <a:off x="1280160" y="1895302"/>
            <a:ext cx="9426633" cy="4169859"/>
          </a:xfrm>
          <a:prstGeom prst="rect">
            <a:avLst/>
          </a:prstGeom>
          <a:noFill/>
        </p:spPr>
        <p:txBody>
          <a:bodyPr wrap="square">
            <a:spAutoFit/>
          </a:bodyPr>
          <a:lstStyle/>
          <a:p>
            <a:pPr marL="0" marR="0">
              <a:lnSpc>
                <a:spcPct val="107000"/>
              </a:lnSpc>
              <a:spcBef>
                <a:spcPts val="0"/>
              </a:spcBef>
              <a:spcAft>
                <a:spcPts val="80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TOWN+GOWN/NYC  </a:t>
            </a:r>
          </a:p>
          <a:p>
            <a:pPr marL="285750" indent="-285750">
              <a:buFont typeface="Arial" panose="020B0604020202020204" pitchFamily="34" charset="0"/>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unique and innovative New York City-based university-community partnership bringing academics and practitioners together on Built Environment research</a:t>
            </a:r>
          </a:p>
          <a:p>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action research program, with academics and practitioners as equals in knowledge creatio</a:t>
            </a:r>
            <a:r>
              <a:rPr lang="en-US" dirty="0">
                <a:latin typeface="Calibri" panose="020F0502020204030204" pitchFamily="34" charset="0"/>
                <a:ea typeface="Calibri" panose="020F0502020204030204" pitchFamily="34" charset="0"/>
                <a:cs typeface="Times New Roman" panose="02020603050405020304" pitchFamily="18" charset="0"/>
              </a:rPr>
              <a:t>n</a:t>
            </a:r>
          </a:p>
          <a:p>
            <a:pPr marL="742950" marR="0" lvl="1" indent="-285750">
              <a:lnSpc>
                <a:spcPct val="107000"/>
              </a:lnSpc>
              <a:spcBef>
                <a:spcPts val="0"/>
              </a:spcBef>
              <a:spcAft>
                <a:spcPts val="800"/>
              </a:spcAft>
              <a:buFont typeface="Arial" panose="020B0604020202020204" pitchFamily="34" charset="0"/>
              <a:buChar char="•"/>
              <a:tabLst>
                <a:tab pos="9144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practitioner is an active participant in research, </a:t>
            </a:r>
            <a:r>
              <a:rPr lang="en-US" i="1" dirty="0">
                <a:effectLst/>
                <a:latin typeface="Calibri" panose="020F0502020204030204" pitchFamily="34" charset="0"/>
                <a:ea typeface="Calibri" panose="020F0502020204030204" pitchFamily="34" charset="0"/>
                <a:cs typeface="Times New Roman" panose="02020603050405020304" pitchFamily="18" charset="0"/>
              </a:rPr>
              <a:t>not a research subject</a:t>
            </a:r>
            <a:r>
              <a:rPr lang="en-US" dirty="0">
                <a:effectLst/>
                <a:latin typeface="Calibri" panose="020F0502020204030204" pitchFamily="34" charset="0"/>
                <a:ea typeface="Calibri" panose="020F0502020204030204" pitchFamily="34" charset="0"/>
                <a:cs typeface="Times New Roman" panose="02020603050405020304" pitchFamily="18" charset="0"/>
              </a:rPr>
              <a:t>, so that, from the start, applied research will be of value and use to the practitioner</a:t>
            </a:r>
          </a:p>
          <a:p>
            <a:pPr marL="342900" marR="0" lvl="0" indent="-342900">
              <a:lnSpc>
                <a:spcPct val="107000"/>
              </a:lnSpc>
              <a:spcBef>
                <a:spcPts val="0"/>
              </a:spcBef>
              <a:spcAft>
                <a:spcPts val="800"/>
              </a:spcAft>
              <a:buFont typeface="Arial" panose="020B0604020202020204" pitchFamily="34" charset="0"/>
              <a:buChar char="•"/>
              <a:tabLst>
                <a:tab pos="4572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increases applied built environment research, using New York City as a laboratory, and transfers and translates research results to inform and support changes in practices and policies</a:t>
            </a:r>
          </a:p>
          <a:p>
            <a:pPr marL="342900" marR="0" lvl="0" indent="-342900">
              <a:lnSpc>
                <a:spcPct val="107000"/>
              </a:lnSpc>
              <a:spcBef>
                <a:spcPts val="0"/>
              </a:spcBef>
              <a:spcAft>
                <a:spcPts val="800"/>
              </a:spcAft>
              <a:buFont typeface="Arial" panose="020B0604020202020204" pitchFamily="34" charset="0"/>
              <a:buChar char="•"/>
              <a:tabLst>
                <a:tab pos="4572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two mechanisms:</a:t>
            </a:r>
          </a:p>
          <a:p>
            <a:pPr marL="742950" marR="0" lvl="1" indent="-285750">
              <a:lnSpc>
                <a:spcPct val="107000"/>
              </a:lnSpc>
              <a:spcBef>
                <a:spcPts val="0"/>
              </a:spcBef>
              <a:spcAft>
                <a:spcPts val="800"/>
              </a:spcAft>
              <a:buFont typeface="Arial" panose="020B0604020202020204" pitchFamily="34" charset="0"/>
              <a:buChar char="•"/>
              <a:tabLst>
                <a:tab pos="9144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faculty directed research component ( = funded research)</a:t>
            </a:r>
          </a:p>
          <a:p>
            <a:pPr marL="742950" marR="0" lvl="1" indent="-285750">
              <a:lnSpc>
                <a:spcPct val="107000"/>
              </a:lnSpc>
              <a:spcBef>
                <a:spcPts val="0"/>
              </a:spcBef>
              <a:spcAft>
                <a:spcPts val="800"/>
              </a:spcAft>
              <a:buFont typeface="Arial" panose="020B0604020202020204" pitchFamily="34" charset="0"/>
              <a:buChar char="•"/>
              <a:tabLst>
                <a:tab pos="914400" algn="l"/>
                <a:tab pos="11430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experiential learning component (= “free” research) </a:t>
            </a:r>
          </a:p>
        </p:txBody>
      </p:sp>
    </p:spTree>
    <p:extLst>
      <p:ext uri="{BB962C8B-B14F-4D97-AF65-F5344CB8AC3E}">
        <p14:creationId xmlns:p14="http://schemas.microsoft.com/office/powerpoint/2010/main" val="2987753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5465AE62-01EC-DF9C-D354-EDA9536E7D2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33687" y="328353"/>
            <a:ext cx="6524625" cy="914400"/>
          </a:xfrm>
          <a:prstGeom prst="rect">
            <a:avLst/>
          </a:prstGeom>
          <a:noFill/>
          <a:ln>
            <a:noFill/>
          </a:ln>
        </p:spPr>
      </p:pic>
      <p:sp>
        <p:nvSpPr>
          <p:cNvPr id="4" name="TextBox 3">
            <a:extLst>
              <a:ext uri="{FF2B5EF4-FFF2-40B4-BE49-F238E27FC236}">
                <a16:creationId xmlns:a16="http://schemas.microsoft.com/office/drawing/2014/main" id="{19E43E2C-21C2-EDE2-EE69-C9312A6104AF}"/>
              </a:ext>
            </a:extLst>
          </p:cNvPr>
          <p:cNvSpPr txBox="1"/>
          <p:nvPr/>
        </p:nvSpPr>
        <p:spPr>
          <a:xfrm>
            <a:off x="351905" y="1372909"/>
            <a:ext cx="11488189" cy="5485091"/>
          </a:xfrm>
          <a:prstGeom prst="rect">
            <a:avLst/>
          </a:prstGeom>
          <a:noFill/>
        </p:spPr>
        <p:txBody>
          <a:bodyPr wrap="square">
            <a:spAutoFit/>
          </a:bodyPr>
          <a:lstStyle/>
          <a:p>
            <a:pPr marL="0" marR="0">
              <a:lnSpc>
                <a:spcPct val="107000"/>
              </a:lnSpc>
              <a:spcBef>
                <a:spcPts val="0"/>
              </a:spcBef>
              <a:spcAft>
                <a:spcPts val="80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FACULTY-DIRECTED RESEARCH COMPONENT—Two Master Contract Options</a:t>
            </a:r>
          </a:p>
          <a:p>
            <a:pPr marL="342900" marR="0" lvl="0" indent="-342900">
              <a:lnSpc>
                <a:spcPct val="107000"/>
              </a:lnSpc>
              <a:spcBef>
                <a:spcPts val="0"/>
              </a:spcBef>
              <a:spcAft>
                <a:spcPts val="0"/>
              </a:spcAft>
              <a:buFont typeface="Symbol" panose="05050102010706020507" pitchFamily="18" charset="2"/>
              <a:buChar char=""/>
            </a:pPr>
            <a:r>
              <a:rPr lang="en-US" sz="1600" b="1" dirty="0">
                <a:effectLst/>
                <a:latin typeface="Calibri" panose="020F0502020204030204" pitchFamily="34" charset="0"/>
                <a:ea typeface="Calibri" panose="020F0502020204030204" pitchFamily="34" charset="0"/>
                <a:cs typeface="Times New Roman" panose="02020603050405020304" pitchFamily="18" charset="0"/>
              </a:rPr>
              <a:t>Master Academic Consortium Contract</a:t>
            </a:r>
            <a:r>
              <a:rPr lang="en-US" sz="1600" dirty="0">
                <a:effectLst/>
                <a:latin typeface="Calibri" panose="020F0502020204030204" pitchFamily="34" charset="0"/>
                <a:ea typeface="Calibri" panose="020F0502020204030204" pitchFamily="34" charset="0"/>
                <a:cs typeface="Times New Roman" panose="02020603050405020304" pitchFamily="18" charset="0"/>
              </a:rPr>
              <a:t> for general academic research with 14 schools in vendor pool</a:t>
            </a:r>
          </a:p>
          <a:p>
            <a:pPr marL="45720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buFont typeface="Arial" panose="020B0604020202020204" pitchFamily="34" charset="0"/>
              <a:buChar char="•"/>
              <a:tabLst>
                <a:tab pos="685800" algn="l"/>
              </a:tabLst>
            </a:pPr>
            <a:r>
              <a:rPr lang="en-US" sz="14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3"/>
              </a:rPr>
              <a:t>Brooklyn Law School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buFont typeface="Arial" panose="020B0604020202020204" pitchFamily="34" charset="0"/>
              <a:buChar char="•"/>
              <a:tabLst>
                <a:tab pos="685800" algn="l"/>
              </a:tabLst>
            </a:pPr>
            <a:r>
              <a:rPr lang="en-US" sz="14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4"/>
              </a:rPr>
              <a:t>City University of New York</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buFont typeface="Arial" panose="020B0604020202020204" pitchFamily="34" charset="0"/>
              <a:buChar char="•"/>
              <a:tabLst>
                <a:tab pos="685800" algn="l"/>
              </a:tabLst>
            </a:pPr>
            <a:r>
              <a:rPr lang="en-US" sz="14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5"/>
              </a:rPr>
              <a:t>Columbia University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buFont typeface="Arial" panose="020B0604020202020204" pitchFamily="34" charset="0"/>
              <a:buChar char="•"/>
              <a:tabLst>
                <a:tab pos="685800" algn="l"/>
              </a:tabLst>
            </a:pPr>
            <a:r>
              <a:rPr lang="en-US" sz="14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6"/>
              </a:rPr>
              <a:t>Cornell University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buFont typeface="Arial" panose="020B0604020202020204" pitchFamily="34" charset="0"/>
              <a:buChar char="•"/>
              <a:tabLst>
                <a:tab pos="685800" algn="l"/>
              </a:tabLst>
            </a:pPr>
            <a:r>
              <a:rPr lang="en-US" sz="14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7"/>
              </a:rPr>
              <a:t>Drexel University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buFont typeface="Arial" panose="020B0604020202020204" pitchFamily="34" charset="0"/>
              <a:buChar char="•"/>
              <a:tabLst>
                <a:tab pos="685800" algn="l"/>
              </a:tabLst>
            </a:pPr>
            <a:r>
              <a:rPr lang="en-US" sz="14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8"/>
              </a:rPr>
              <a:t>Fordham University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buFont typeface="Arial" panose="020B0604020202020204" pitchFamily="34" charset="0"/>
              <a:buChar char="•"/>
              <a:tabLst>
                <a:tab pos="685800" algn="l"/>
              </a:tabLst>
            </a:pPr>
            <a:r>
              <a:rPr lang="en-US" sz="14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9"/>
              </a:rPr>
              <a:t>Manhattan College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buFont typeface="Arial" panose="020B0604020202020204" pitchFamily="34" charset="0"/>
              <a:buChar char="•"/>
              <a:tabLst>
                <a:tab pos="685800" algn="l"/>
              </a:tabLst>
            </a:pPr>
            <a:r>
              <a:rPr lang="en-US" sz="14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10"/>
              </a:rPr>
              <a:t>New York Institute of Technology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buFont typeface="Arial" panose="020B0604020202020204" pitchFamily="34" charset="0"/>
              <a:buChar char="•"/>
              <a:tabLst>
                <a:tab pos="685800" algn="l"/>
              </a:tabLst>
            </a:pPr>
            <a:r>
              <a:rPr lang="en-US" sz="14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11"/>
              </a:rPr>
              <a:t>New York University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buFont typeface="Arial" panose="020B0604020202020204" pitchFamily="34" charset="0"/>
              <a:buChar char="•"/>
              <a:tabLst>
                <a:tab pos="685800" algn="l"/>
              </a:tabLst>
            </a:pPr>
            <a:r>
              <a:rPr lang="en-US" sz="14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12"/>
              </a:rPr>
              <a:t>Pace University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buFont typeface="Arial" panose="020B0604020202020204" pitchFamily="34" charset="0"/>
              <a:buChar char="•"/>
              <a:tabLst>
                <a:tab pos="685800" algn="l"/>
              </a:tabLst>
            </a:pPr>
            <a:r>
              <a:rPr lang="en-US" sz="14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13"/>
              </a:rPr>
              <a:t>Pratt Institute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buFont typeface="Arial" panose="020B0604020202020204" pitchFamily="34" charset="0"/>
              <a:buChar char="•"/>
              <a:tabLst>
                <a:tab pos="685800" algn="l"/>
              </a:tabLst>
            </a:pPr>
            <a:r>
              <a:rPr lang="en-US" sz="14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14"/>
              </a:rPr>
              <a:t>State University of New York</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buFont typeface="Arial" panose="020B0604020202020204" pitchFamily="34" charset="0"/>
              <a:buChar char="•"/>
              <a:tabLst>
                <a:tab pos="685800" algn="l"/>
              </a:tabLst>
            </a:pPr>
            <a:r>
              <a:rPr lang="en-US" sz="14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15"/>
              </a:rPr>
              <a:t>The Cooper Union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buFont typeface="Arial" panose="020B0604020202020204" pitchFamily="34" charset="0"/>
              <a:buChar char="•"/>
              <a:tabLst>
                <a:tab pos="685800" algn="l"/>
              </a:tabLst>
            </a:pPr>
            <a:r>
              <a:rPr lang="en-US" sz="14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16"/>
              </a:rPr>
              <a:t>The New School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685800" marR="0">
              <a:lnSpc>
                <a:spcPct val="107000"/>
              </a:lnSpc>
              <a:spcBef>
                <a:spcPts val="0"/>
              </a:spcBef>
              <a:spcAft>
                <a:spcPts val="0"/>
              </a:spcAft>
            </a:pPr>
            <a:r>
              <a:rPr lang="en-US" sz="200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1600" b="1"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rPr>
              <a:t>Master Applied Construction Innovation Research Services Contract</a:t>
            </a:r>
            <a:r>
              <a:rPr lang="en-US" sz="1600" dirty="0">
                <a:effectLst/>
                <a:latin typeface="Calibri" panose="020F0502020204030204" pitchFamily="34" charset="0"/>
                <a:ea typeface="Calibri" panose="020F0502020204030204" pitchFamily="34" charset="0"/>
                <a:cs typeface="Calibri" panose="020F0502020204030204" pitchFamily="34" charset="0"/>
              </a:rPr>
              <a:t> </a:t>
            </a:r>
            <a:r>
              <a:rPr lang="en-US" sz="160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for targeted applied practice-based innovation research in construction, engineering design, and management with the Institute of Design and Construction Innovation Hub at New York University, Tandon School of Engineering (“Institute”).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16810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588EE86-6FCB-112B-16B4-70A692CB220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33687" y="178724"/>
            <a:ext cx="6524625" cy="914400"/>
          </a:xfrm>
          <a:prstGeom prst="rect">
            <a:avLst/>
          </a:prstGeom>
          <a:noFill/>
          <a:ln>
            <a:noFill/>
          </a:ln>
        </p:spPr>
      </p:pic>
      <p:sp>
        <p:nvSpPr>
          <p:cNvPr id="4" name="TextBox 3">
            <a:extLst>
              <a:ext uri="{FF2B5EF4-FFF2-40B4-BE49-F238E27FC236}">
                <a16:creationId xmlns:a16="http://schemas.microsoft.com/office/drawing/2014/main" id="{14411649-11E5-5AE2-889F-B25854C3035C}"/>
              </a:ext>
            </a:extLst>
          </p:cNvPr>
          <p:cNvSpPr txBox="1"/>
          <p:nvPr/>
        </p:nvSpPr>
        <p:spPr>
          <a:xfrm>
            <a:off x="610120" y="1210088"/>
            <a:ext cx="5291916" cy="461665"/>
          </a:xfrm>
          <a:prstGeom prst="rect">
            <a:avLst/>
          </a:prstGeom>
          <a:noFill/>
        </p:spPr>
        <p:txBody>
          <a:bodyPr wrap="square">
            <a:spAutoFit/>
          </a:bodyPr>
          <a:lstStyle/>
          <a:p>
            <a:r>
              <a:rPr lang="en-US" sz="2400" b="1" dirty="0">
                <a:effectLst/>
                <a:latin typeface="Calibri" panose="020F0502020204030204" pitchFamily="34" charset="0"/>
                <a:ea typeface="Calibri" panose="020F0502020204030204" pitchFamily="34" charset="0"/>
                <a:cs typeface="Times New Roman" panose="02020603050405020304" pitchFamily="18" charset="0"/>
              </a:rPr>
              <a:t>EXPERIENTIAL LEARNING COMPONENT </a:t>
            </a:r>
            <a:endParaRPr lang="en-US" sz="2400" b="1" dirty="0"/>
          </a:p>
        </p:txBody>
      </p:sp>
      <p:pic>
        <p:nvPicPr>
          <p:cNvPr id="5" name="Picture 4">
            <a:extLst>
              <a:ext uri="{FF2B5EF4-FFF2-40B4-BE49-F238E27FC236}">
                <a16:creationId xmlns:a16="http://schemas.microsoft.com/office/drawing/2014/main" id="{C49D0B26-BD21-43CD-0C54-3C2D1495A60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20555" y="1210087"/>
            <a:ext cx="4105275" cy="5524500"/>
          </a:xfrm>
          <a:prstGeom prst="rect">
            <a:avLst/>
          </a:prstGeom>
        </p:spPr>
      </p:pic>
    </p:spTree>
    <p:extLst>
      <p:ext uri="{BB962C8B-B14F-4D97-AF65-F5344CB8AC3E}">
        <p14:creationId xmlns:p14="http://schemas.microsoft.com/office/powerpoint/2010/main" val="1092633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1E22D29-CA26-F948-5B7B-BDC71C74882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33687" y="228600"/>
            <a:ext cx="6524625" cy="914400"/>
          </a:xfrm>
          <a:prstGeom prst="rect">
            <a:avLst/>
          </a:prstGeom>
          <a:noFill/>
          <a:ln>
            <a:noFill/>
          </a:ln>
        </p:spPr>
      </p:pic>
      <p:sp>
        <p:nvSpPr>
          <p:cNvPr id="4" name="TextBox 3">
            <a:extLst>
              <a:ext uri="{FF2B5EF4-FFF2-40B4-BE49-F238E27FC236}">
                <a16:creationId xmlns:a16="http://schemas.microsoft.com/office/drawing/2014/main" id="{A854F3A9-33AC-56E6-D991-C5025F0D1B86}"/>
              </a:ext>
            </a:extLst>
          </p:cNvPr>
          <p:cNvSpPr txBox="1"/>
          <p:nvPr/>
        </p:nvSpPr>
        <p:spPr>
          <a:xfrm>
            <a:off x="498765" y="1339426"/>
            <a:ext cx="4006734" cy="2445862"/>
          </a:xfrm>
          <a:prstGeom prst="rect">
            <a:avLst/>
          </a:prstGeom>
          <a:noFill/>
        </p:spPr>
        <p:txBody>
          <a:bodyPr wrap="square">
            <a:spAutoFit/>
          </a:bodyPr>
          <a:lstStyle/>
          <a:p>
            <a:pPr marL="0" marR="0">
              <a:lnSpc>
                <a:spcPct val="107000"/>
              </a:lnSpc>
              <a:spcBef>
                <a:spcPts val="0"/>
              </a:spcBef>
              <a:spcAft>
                <a:spcPts val="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BUILT ENVIRONMENT ACADEMIC DISCPLININARY FRAMEWORK</a:t>
            </a:r>
          </a:p>
          <a:p>
            <a:pPr marL="0" marR="0">
              <a:lnSpc>
                <a:spcPct val="107000"/>
              </a:lnSpc>
              <a:spcBef>
                <a:spcPts val="0"/>
              </a:spcBef>
              <a:spcAft>
                <a:spcPts val="0"/>
              </a:spcAft>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Permits Most Types of Research Agencies Need</a:t>
            </a:r>
          </a:p>
        </p:txBody>
      </p:sp>
      <p:pic>
        <p:nvPicPr>
          <p:cNvPr id="5" name="Picture 4">
            <a:extLst>
              <a:ext uri="{FF2B5EF4-FFF2-40B4-BE49-F238E27FC236}">
                <a16:creationId xmlns:a16="http://schemas.microsoft.com/office/drawing/2014/main" id="{4312477A-80E0-F992-233B-9900DA09EF6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88378" y="1339426"/>
            <a:ext cx="7159335" cy="5238783"/>
          </a:xfrm>
          <a:prstGeom prst="rect">
            <a:avLst/>
          </a:prstGeom>
        </p:spPr>
      </p:pic>
    </p:spTree>
    <p:extLst>
      <p:ext uri="{BB962C8B-B14F-4D97-AF65-F5344CB8AC3E}">
        <p14:creationId xmlns:p14="http://schemas.microsoft.com/office/powerpoint/2010/main" val="2312620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FBFA4CA-8206-D876-3C5A-2DD7BFA91AF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33687" y="32292"/>
            <a:ext cx="6524625" cy="914400"/>
          </a:xfrm>
          <a:prstGeom prst="rect">
            <a:avLst/>
          </a:prstGeom>
          <a:noFill/>
          <a:ln>
            <a:noFill/>
          </a:ln>
        </p:spPr>
      </p:pic>
      <p:sp>
        <p:nvSpPr>
          <p:cNvPr id="3" name="Rectangle 2">
            <a:extLst>
              <a:ext uri="{FF2B5EF4-FFF2-40B4-BE49-F238E27FC236}">
                <a16:creationId xmlns:a16="http://schemas.microsoft.com/office/drawing/2014/main" id="{44887D10-6075-3E16-AC39-F00C35251CCD}"/>
              </a:ext>
            </a:extLst>
          </p:cNvPr>
          <p:cNvSpPr>
            <a:spLocks noChangeArrowheads="1"/>
          </p:cNvSpPr>
          <p:nvPr/>
        </p:nvSpPr>
        <p:spPr bwMode="auto">
          <a:xfrm>
            <a:off x="938212" y="321183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 name="Rectangle 3">
            <a:extLst>
              <a:ext uri="{FF2B5EF4-FFF2-40B4-BE49-F238E27FC236}">
                <a16:creationId xmlns:a16="http://schemas.microsoft.com/office/drawing/2014/main" id="{7B46BA4D-C003-5276-9EEE-AD448B04CCF9}"/>
              </a:ext>
            </a:extLst>
          </p:cNvPr>
          <p:cNvSpPr>
            <a:spLocks noChangeArrowheads="1"/>
          </p:cNvSpPr>
          <p:nvPr/>
        </p:nvSpPr>
        <p:spPr bwMode="auto">
          <a:xfrm>
            <a:off x="318653" y="1039266"/>
            <a:ext cx="11502045" cy="5693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PROCUREMENT BACKGROUND</a:t>
            </a:r>
            <a:endParaRPr kumimoji="0" lang="en-US" altLang="en-US" sz="24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Master Academic Consortium Contract</a:t>
            </a:r>
            <a:endParaRPr kumimoji="0" lang="en-US" altLang="en-US"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Town+Gown’s 2008-2009 incubation period involved a small group of public and private stakeholders to seek a model to increase built environment research</a:t>
            </a:r>
            <a:endParaRPr kumimoji="0" lang="en-US" altLang="en-US"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Experiential Learning Component launched in 2009-2010. </a:t>
            </a:r>
            <a:endParaRPr kumimoji="0" lang="en-US" altLang="en-US"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Faculty-Directed Learning Component commenced in 2009-2010 with </a:t>
            </a:r>
            <a:r>
              <a:rPr kumimoji="0" lang="en-US" altLang="en-US" b="1"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innovative procurement</a:t>
            </a:r>
            <a:r>
              <a:rPr kumimoji="0" lang="en-US" altLang="en-US"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 method to create the Master Contract:</a:t>
            </a:r>
          </a:p>
          <a:p>
            <a:pPr lvl="1">
              <a:buFontTx/>
              <a:buChar char="•"/>
            </a:pPr>
            <a:r>
              <a:rPr kumimoji="0" lang="en-US" altLang="en-US"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master contract form operating via task orders</a:t>
            </a:r>
          </a:p>
          <a:p>
            <a:pPr lvl="1">
              <a:buFontTx/>
              <a:buChar char="•"/>
            </a:pPr>
            <a:r>
              <a:rPr kumimoji="0" lang="en-US" altLang="en-US"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open-ended procurement (ended 1 year after date of first contract registration)</a:t>
            </a:r>
          </a:p>
          <a:p>
            <a:pPr lvl="1">
              <a:buFontTx/>
              <a:buChar char="•"/>
            </a:pPr>
            <a:r>
              <a:rPr kumimoji="0" lang="en-US" altLang="en-US"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negotiated acquisition feature permitted schools to participate in drafting of contract</a:t>
            </a:r>
          </a:p>
          <a:p>
            <a:pPr>
              <a:buFontTx/>
              <a:buChar char="•"/>
            </a:pPr>
            <a:r>
              <a:rPr kumimoji="0" lang="en-US" altLang="en-US"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Option to extend term for five years in process</a:t>
            </a:r>
            <a:endParaRPr kumimoji="0" lang="en-US" altLang="en-US"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b="1" i="0" u="none" strike="noStrike" cap="none" normalizeH="0" baseline="0" dirty="0">
              <a:ln>
                <a:noFill/>
              </a:ln>
              <a:solidFill>
                <a:srgbClr val="333333"/>
              </a:solidFill>
              <a:effectLst/>
              <a:latin typeface="+mn-lt"/>
              <a:ea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333333"/>
                </a:solidFill>
                <a:effectLst/>
                <a:latin typeface="+mn-lt"/>
                <a:ea typeface="Calibri" panose="020F0502020204030204" pitchFamily="34" charset="0"/>
                <a:cs typeface="Calibri" panose="020F0502020204030204" pitchFamily="34" charset="0"/>
              </a:rPr>
              <a:t>Master Applied Construction Innovation Research Services Contract</a:t>
            </a:r>
            <a:endParaRPr kumimoji="0" lang="en-US" altLang="en-US"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333333"/>
                </a:solidFill>
                <a:effectLst/>
                <a:latin typeface="+mn-lt"/>
                <a:ea typeface="Calibri" panose="020F0502020204030204" pitchFamily="34" charset="0"/>
                <a:cs typeface="Calibri" panose="020F0502020204030204" pitchFamily="34" charset="0"/>
              </a:rPr>
              <a:t>The Institute is a membership-based and industry-supported academic research center that conducts applied and practice-based research on innovation in construction, engineering design, and management aimed at improving efficiency and cost control, while emphasizing sustainability, fiscal responsibility, and safety, within a collaborative platform of faculty and industry members who are experienced and independent experts. </a:t>
            </a:r>
            <a:endParaRPr kumimoji="0" lang="en-US" altLang="en-US"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333333"/>
                </a:solidFill>
                <a:effectLst/>
                <a:latin typeface="+mn-lt"/>
                <a:ea typeface="Calibri" panose="020F0502020204030204" pitchFamily="34" charset="0"/>
                <a:cs typeface="Calibri" panose="020F0502020204030204" pitchFamily="34" charset="0"/>
              </a:rPr>
              <a:t>First master contract with a membership-based research center used the </a:t>
            </a:r>
            <a:r>
              <a:rPr kumimoji="0" lang="en-US" altLang="en-US" b="1" i="0" u="none" strike="noStrike" cap="none" normalizeH="0" baseline="0" dirty="0">
                <a:ln>
                  <a:noFill/>
                </a:ln>
                <a:solidFill>
                  <a:srgbClr val="333333"/>
                </a:solidFill>
                <a:effectLst/>
                <a:latin typeface="+mn-lt"/>
                <a:ea typeface="Calibri" panose="020F0502020204030204" pitchFamily="34" charset="0"/>
                <a:cs typeface="Calibri" panose="020F0502020204030204" pitchFamily="34" charset="0"/>
              </a:rPr>
              <a:t>negotiated acquisition</a:t>
            </a:r>
            <a:r>
              <a:rPr kumimoji="0" lang="en-US" altLang="en-US" b="0" i="0" u="none" strike="noStrike" cap="none" normalizeH="0" baseline="0" dirty="0">
                <a:ln>
                  <a:noFill/>
                </a:ln>
                <a:solidFill>
                  <a:srgbClr val="333333"/>
                </a:solidFill>
                <a:effectLst/>
                <a:latin typeface="+mn-lt"/>
                <a:ea typeface="Calibri" panose="020F0502020204030204" pitchFamily="34" charset="0"/>
                <a:cs typeface="Calibri" panose="020F0502020204030204" pitchFamily="34" charset="0"/>
              </a:rPr>
              <a:t> method and is distinct from the other master contract.</a:t>
            </a:r>
            <a:endParaRPr kumimoji="0" lang="en-US" altLang="en-US" b="0" i="0" u="none" strike="noStrike" cap="none" normalizeH="0" baseline="0" dirty="0">
              <a:ln>
                <a:noFill/>
              </a:ln>
              <a:solidFill>
                <a:schemeClr val="tx1"/>
              </a:solidFill>
              <a:effectLst/>
              <a:latin typeface="+mn-lt"/>
            </a:endParaRPr>
          </a:p>
        </p:txBody>
      </p:sp>
    </p:spTree>
    <p:extLst>
      <p:ext uri="{BB962C8B-B14F-4D97-AF65-F5344CB8AC3E}">
        <p14:creationId xmlns:p14="http://schemas.microsoft.com/office/powerpoint/2010/main" val="14321720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EA3878B-14DF-240E-5A2F-6D6D0EBDBCB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33687" y="444731"/>
            <a:ext cx="6524625" cy="914400"/>
          </a:xfrm>
          <a:prstGeom prst="rect">
            <a:avLst/>
          </a:prstGeom>
          <a:noFill/>
          <a:ln>
            <a:noFill/>
          </a:ln>
        </p:spPr>
      </p:pic>
      <p:sp>
        <p:nvSpPr>
          <p:cNvPr id="4" name="TextBox 3">
            <a:extLst>
              <a:ext uri="{FF2B5EF4-FFF2-40B4-BE49-F238E27FC236}">
                <a16:creationId xmlns:a16="http://schemas.microsoft.com/office/drawing/2014/main" id="{019BB0FE-F915-EC32-76E5-0BF1477BCB8A}"/>
              </a:ext>
            </a:extLst>
          </p:cNvPr>
          <p:cNvSpPr txBox="1"/>
          <p:nvPr/>
        </p:nvSpPr>
        <p:spPr>
          <a:xfrm>
            <a:off x="1047404" y="1645921"/>
            <a:ext cx="9742515" cy="4327082"/>
          </a:xfrm>
          <a:prstGeom prst="rect">
            <a:avLst/>
          </a:prstGeom>
          <a:noFill/>
        </p:spPr>
        <p:txBody>
          <a:bodyPr wrap="square">
            <a:spAutoFit/>
          </a:bodyPr>
          <a:lstStyle/>
          <a:p>
            <a:pPr marL="0" marR="0">
              <a:lnSpc>
                <a:spcPct val="107000"/>
              </a:lnSpc>
              <a:spcBef>
                <a:spcPts val="0"/>
              </a:spcBef>
              <a:spcAft>
                <a:spcPts val="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FEATURES OF BOTH MASTER CONTRACTS</a:t>
            </a:r>
          </a:p>
          <a:p>
            <a:pPr marL="45720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easy and quick way for agencies, with their own funds, to tap faculty-level academic knowledge and expertise</a:t>
            </a:r>
          </a:p>
          <a:p>
            <a:pPr marL="342900" marR="0" lvl="0" indent="-342900">
              <a:lnSpc>
                <a:spcPct val="107000"/>
              </a:lnSpc>
              <a:spcBef>
                <a:spcPts val="0"/>
              </a:spcBef>
              <a:spcAft>
                <a:spcPts val="0"/>
              </a:spcAft>
              <a:buFont typeface="Symbol" panose="05050102010706020507" pitchFamily="18" charset="2"/>
              <a:buChar char=""/>
            </a:pPr>
            <a:r>
              <a:rPr lang="en-US" dirty="0">
                <a:solidFill>
                  <a:srgbClr val="221E1F"/>
                </a:solidFill>
                <a:effectLst/>
                <a:latin typeface="Calibri" panose="020F0502020204030204" pitchFamily="34" charset="0"/>
                <a:ea typeface="Calibri" panose="020F0502020204030204" pitchFamily="34" charset="0"/>
                <a:cs typeface="Aileron"/>
              </a:rPr>
              <a:t>significantly reduces overall procurement time compared to stand-alone RFPs, since</a:t>
            </a:r>
            <a:r>
              <a:rPr lang="en-US" dirty="0">
                <a:effectLst/>
                <a:latin typeface="Calibri" panose="020F0502020204030204" pitchFamily="34" charset="0"/>
                <a:ea typeface="Calibri" panose="020F0502020204030204" pitchFamily="34" charset="0"/>
                <a:cs typeface="Times New Roman" panose="02020603050405020304" pitchFamily="18" charset="0"/>
              </a:rPr>
              <a:t> users submit short-form RFPs, quickly transforming awarded proposals into short-form task orders—all template documents are on the Town+Gown website</a:t>
            </a:r>
          </a:p>
          <a:p>
            <a:pPr marL="342900" marR="0" lvl="0" indent="-342900">
              <a:lnSpc>
                <a:spcPct val="107000"/>
              </a:lnSpc>
              <a:spcBef>
                <a:spcPts val="0"/>
              </a:spcBef>
              <a:spcAft>
                <a:spcPts val="0"/>
              </a:spcAft>
              <a:buFont typeface="Symbol" panose="05050102010706020507" pitchFamily="18" charset="2"/>
              <a:buChar char=""/>
            </a:pPr>
            <a:r>
              <a:rPr lang="en-US" dirty="0">
                <a:solidFill>
                  <a:srgbClr val="221E1F"/>
                </a:solidFill>
                <a:effectLst/>
                <a:latin typeface="Calibri" panose="020F0502020204030204" pitchFamily="34" charset="0"/>
                <a:ea typeface="Calibri" panose="020F0502020204030204" pitchFamily="34" charset="0"/>
                <a:cs typeface="Aileron"/>
              </a:rPr>
              <a:t>contains intellectual property, confidentiality, cost-accounting, collaboration, and subcontracting provisions that are suitable for academic research as distinct from professional consultant services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permits third-party funds to fund projects or to supplement city funds for projects</a:t>
            </a:r>
          </a:p>
          <a:p>
            <a:pPr marL="342900" marR="0" lvl="0" indent="-342900">
              <a:lnSpc>
                <a:spcPct val="107000"/>
              </a:lnSpc>
              <a:spcBef>
                <a:spcPts val="0"/>
              </a:spcBef>
              <a:spcAft>
                <a:spcPts val="0"/>
              </a:spcAft>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academic institutions can collaborate with each other (Master Academic Consortium Contract), merging their research strengths to address interdisciplinary nature of built environment issues; academic institution can collaborate with private sector experts (Master Applied Innovation Research Services Contract) to bring innovative practices to bear.</a:t>
            </a:r>
            <a:endParaRPr lang="en-US" dirty="0"/>
          </a:p>
        </p:txBody>
      </p:sp>
    </p:spTree>
    <p:extLst>
      <p:ext uri="{BB962C8B-B14F-4D97-AF65-F5344CB8AC3E}">
        <p14:creationId xmlns:p14="http://schemas.microsoft.com/office/powerpoint/2010/main" val="969445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327BB27-429C-24B9-D0DE-6358FB95998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33687" y="211975"/>
            <a:ext cx="6524625" cy="914400"/>
          </a:xfrm>
          <a:prstGeom prst="rect">
            <a:avLst/>
          </a:prstGeom>
          <a:noFill/>
          <a:ln>
            <a:noFill/>
          </a:ln>
        </p:spPr>
      </p:pic>
      <p:sp>
        <p:nvSpPr>
          <p:cNvPr id="4" name="TextBox 3">
            <a:extLst>
              <a:ext uri="{FF2B5EF4-FFF2-40B4-BE49-F238E27FC236}">
                <a16:creationId xmlns:a16="http://schemas.microsoft.com/office/drawing/2014/main" id="{E8991181-A196-B82E-831D-0ADE357DE6CC}"/>
              </a:ext>
            </a:extLst>
          </p:cNvPr>
          <p:cNvSpPr txBox="1"/>
          <p:nvPr/>
        </p:nvSpPr>
        <p:spPr>
          <a:xfrm>
            <a:off x="0" y="1126375"/>
            <a:ext cx="12036829" cy="5820696"/>
          </a:xfrm>
          <a:prstGeom prst="rect">
            <a:avLst/>
          </a:prstGeom>
          <a:noFill/>
        </p:spPr>
        <p:txBody>
          <a:bodyPr wrap="square">
            <a:spAutoFit/>
          </a:bodyPr>
          <a:lstStyle/>
          <a:p>
            <a:pPr marL="0" marR="0">
              <a:lnSpc>
                <a:spcPct val="115000"/>
              </a:lnSpc>
              <a:spcBef>
                <a:spcPts val="0"/>
              </a:spcBef>
              <a:spcAft>
                <a:spcPts val="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WHEN AN AGENCY IS THINKING OF USING EITHER MASTER CONTRACT </a:t>
            </a:r>
            <a:r>
              <a:rPr lang="en-US" sz="2400" b="1" i="1" dirty="0">
                <a:effectLst/>
                <a:latin typeface="Calibri" panose="020F0502020204030204" pitchFamily="34" charset="0"/>
                <a:ea typeface="Calibri" panose="020F0502020204030204" pitchFamily="34" charset="0"/>
                <a:cs typeface="Times New Roman" panose="02020603050405020304" pitchFamily="18" charset="0"/>
              </a:rPr>
              <a:t>. . . </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i="1" dirty="0">
                <a:effectLst/>
                <a:latin typeface="Calibri" panose="020F0502020204030204" pitchFamily="34" charset="0"/>
                <a:ea typeface="Calibri" panose="020F0502020204030204" pitchFamily="34" charset="0"/>
                <a:cs typeface="Times New Roman" panose="02020603050405020304" pitchFamily="18" charset="0"/>
              </a:rPr>
              <a:t>Notify T+G of Intent to Use a Master Contract.  </a:t>
            </a:r>
            <a:r>
              <a:rPr lang="en-US" dirty="0">
                <a:effectLst/>
                <a:latin typeface="Calibri" panose="020F0502020204030204" pitchFamily="34" charset="0"/>
                <a:ea typeface="Calibri" panose="020F0502020204030204" pitchFamily="34" charset="0"/>
                <a:cs typeface="Times New Roman" panose="02020603050405020304" pitchFamily="18" charset="0"/>
              </a:rPr>
              <a:t>Please call or email Terri Matthews (212 313 3546 or </a:t>
            </a:r>
            <a:r>
              <a:rPr lang="en-US"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matthewte@ddc.nyc.gov</a:t>
            </a:r>
            <a:r>
              <a:rPr lang="en-US" dirty="0">
                <a:effectLst/>
                <a:latin typeface="Calibri" panose="020F0502020204030204" pitchFamily="34" charset="0"/>
                <a:ea typeface="Calibri" panose="020F0502020204030204" pitchFamily="34" charset="0"/>
                <a:cs typeface="Times New Roman" panose="02020603050405020304" pitchFamily="18" charset="0"/>
              </a:rPr>
              <a:t>) or send the form on the Town+Gown: NYC webpage per above to notify T+G when you know that your agency’s program staff is serious about using the Master Contract for a Research Project. </a:t>
            </a:r>
          </a:p>
          <a:p>
            <a:pPr marL="742950" marR="0" lvl="1" indent="-285750">
              <a:lnSpc>
                <a:spcPct val="115000"/>
              </a:lnSpc>
              <a:spcBef>
                <a:spcPts val="0"/>
              </a:spcBef>
              <a:spcAft>
                <a:spcPts val="0"/>
              </a:spcAft>
              <a:buFont typeface="Courier New" panose="02070309020205020404" pitchFamily="49" charset="0"/>
              <a:buChar char="o"/>
            </a:pPr>
            <a:r>
              <a:rPr lang="en-US" dirty="0">
                <a:effectLst/>
                <a:latin typeface="Calibri" panose="020F0502020204030204" pitchFamily="34" charset="0"/>
                <a:ea typeface="Calibri" panose="020F0502020204030204" pitchFamily="34" charset="0"/>
                <a:cs typeface="Times New Roman" panose="02020603050405020304" pitchFamily="18" charset="0"/>
              </a:rPr>
              <a:t>Local Law 63 Compliance—new trigger = $1 Million as of 10/01/24</a:t>
            </a:r>
          </a:p>
          <a:p>
            <a:pPr marL="742950" marR="0" lvl="1" indent="-285750">
              <a:lnSpc>
                <a:spcPct val="115000"/>
              </a:lnSpc>
              <a:spcBef>
                <a:spcPts val="0"/>
              </a:spcBef>
              <a:spcAft>
                <a:spcPts val="0"/>
              </a:spcAft>
              <a:buFont typeface="Courier New" panose="02070309020205020404" pitchFamily="49" charset="0"/>
              <a:buChar char="o"/>
            </a:pPr>
            <a:r>
              <a:rPr lang="en-US" dirty="0">
                <a:effectLst/>
                <a:latin typeface="Calibri" panose="020F0502020204030204" pitchFamily="34" charset="0"/>
                <a:ea typeface="Calibri" panose="020F0502020204030204" pitchFamily="34" charset="0"/>
                <a:cs typeface="Times New Roman" panose="02020603050405020304" pitchFamily="18" charset="0"/>
              </a:rPr>
              <a:t>Alerts Town+Gown to the amount budgeted/allocated for research project, so Town+Gown can assure that all Master Contracts have sufficient capacity amounts associated with them in FMS to handle all RFPs in the pipeline</a:t>
            </a:r>
          </a:p>
          <a:p>
            <a:pPr marL="742950" marR="0" lvl="1" indent="-285750">
              <a:lnSpc>
                <a:spcPct val="115000"/>
              </a:lnSpc>
              <a:spcBef>
                <a:spcPts val="0"/>
              </a:spcBef>
              <a:spcAft>
                <a:spcPts val="0"/>
              </a:spcAft>
              <a:buFont typeface="Courier New" panose="02070309020205020404" pitchFamily="49" charset="0"/>
              <a:buChar char="o"/>
            </a:pPr>
            <a:r>
              <a:rPr lang="en-US" dirty="0">
                <a:effectLst/>
                <a:latin typeface="Calibri" panose="020F0502020204030204" pitchFamily="34" charset="0"/>
                <a:ea typeface="Calibri" panose="020F0502020204030204" pitchFamily="34" charset="0"/>
                <a:cs typeface="Times New Roman" panose="02020603050405020304" pitchFamily="18" charset="0"/>
              </a:rPr>
              <a:t>Master Contracts have been registered so that </a:t>
            </a:r>
            <a:r>
              <a:rPr lang="en-US" dirty="0">
                <a:effectLst/>
                <a:latin typeface="Calibri" panose="020F0502020204030204" pitchFamily="34" charset="0"/>
                <a:ea typeface="Times New Roman" panose="02020603050405020304" pitchFamily="18" charset="0"/>
                <a:cs typeface="Times New Roman" panose="02020603050405020304" pitchFamily="18" charset="0"/>
              </a:rPr>
              <a:t>DEP, DOT, DDC, Parks, DCAS, DHMH, DOB and DOC can access the Master Contracts without a separate registration action; if your agency is not listed above, Town+Gown will amend the Master Contract so that your agency can access it.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15000"/>
              </a:lnSpc>
              <a:spcBef>
                <a:spcPts val="0"/>
              </a:spcBef>
              <a:spcAft>
                <a:spcPts val="0"/>
              </a:spcAft>
              <a:buFont typeface="Symbol" panose="05050102010706020507" pitchFamily="18" charset="2"/>
              <a:buChar char=""/>
            </a:pPr>
            <a:r>
              <a:rPr lang="en-US" i="1" dirty="0">
                <a:effectLst/>
                <a:latin typeface="Calibri" panose="020F0502020204030204" pitchFamily="34" charset="0"/>
                <a:ea typeface="Calibri" panose="020F0502020204030204" pitchFamily="34" charset="0"/>
                <a:cs typeface="Times New Roman" panose="02020603050405020304" pitchFamily="18" charset="0"/>
              </a:rPr>
              <a:t>Review Master Contract Provisions.  </a:t>
            </a:r>
            <a:r>
              <a:rPr lang="en-US" dirty="0">
                <a:effectLst/>
                <a:latin typeface="Calibri" panose="020F0502020204030204" pitchFamily="34" charset="0"/>
                <a:ea typeface="Calibri" panose="020F0502020204030204" pitchFamily="34" charset="0"/>
                <a:cs typeface="Times New Roman" panose="02020603050405020304" pitchFamily="18" charset="0"/>
              </a:rPr>
              <a:t>The Master Contracts have payment features and Appendix A features suitable for faculty-directed research that are different than City standard consultant contract provisions; Master Contract Sections 3.2 and 3.3 cover academic budgeting principles and PPB Rule application; innovative procurement for Master Contract defers compliance with the City’s insurance requirements until Task Order award, but agency elects non-statutory insurance in RFP; App. A Section 6.01 A and B are options for academic publication—if agency elects B, it must include the terms of the license to publish in RFP.</a:t>
            </a:r>
            <a:endParaRPr lang="en-US" dirty="0"/>
          </a:p>
        </p:txBody>
      </p:sp>
    </p:spTree>
    <p:extLst>
      <p:ext uri="{BB962C8B-B14F-4D97-AF65-F5344CB8AC3E}">
        <p14:creationId xmlns:p14="http://schemas.microsoft.com/office/powerpoint/2010/main" val="16182694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1829CAA-AF2B-6269-C3BD-D3D2790AD39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33687" y="428105"/>
            <a:ext cx="6524625" cy="914400"/>
          </a:xfrm>
          <a:prstGeom prst="rect">
            <a:avLst/>
          </a:prstGeom>
          <a:noFill/>
          <a:ln>
            <a:noFill/>
          </a:ln>
        </p:spPr>
      </p:pic>
      <p:sp>
        <p:nvSpPr>
          <p:cNvPr id="4" name="TextBox 3">
            <a:extLst>
              <a:ext uri="{FF2B5EF4-FFF2-40B4-BE49-F238E27FC236}">
                <a16:creationId xmlns:a16="http://schemas.microsoft.com/office/drawing/2014/main" id="{D67BB99A-2A46-36BC-CFD6-641E5CB7F162}"/>
              </a:ext>
            </a:extLst>
          </p:cNvPr>
          <p:cNvSpPr txBox="1"/>
          <p:nvPr/>
        </p:nvSpPr>
        <p:spPr>
          <a:xfrm>
            <a:off x="548640" y="1342505"/>
            <a:ext cx="11089178" cy="5404043"/>
          </a:xfrm>
          <a:prstGeom prst="rect">
            <a:avLst/>
          </a:prstGeom>
          <a:noFill/>
        </p:spPr>
        <p:txBody>
          <a:bodyPr wrap="square">
            <a:spAutoFit/>
          </a:bodyPr>
          <a:lstStyle/>
          <a:p>
            <a:pPr>
              <a:lnSpc>
                <a:spcPct val="107000"/>
              </a:lnSpc>
              <a:spcAft>
                <a:spcPts val="80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ASPIRATIONAL 120-DAY PROCESS--Master Contract structure is faster than a stand-alone procurement</a:t>
            </a:r>
          </a:p>
          <a:p>
            <a:pPr marL="342900" marR="0" lvl="0" indent="-342900">
              <a:lnSpc>
                <a:spcPct val="115000"/>
              </a:lnSpc>
              <a:spcBef>
                <a:spcPts val="0"/>
              </a:spcBef>
              <a:spcAft>
                <a:spcPts val="0"/>
              </a:spcAft>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The first 45-day period </a:t>
            </a:r>
          </a:p>
          <a:p>
            <a:pPr marL="800100" lvl="1" indent="-342900">
              <a:lnSpc>
                <a:spcPct val="115000"/>
              </a:lnSpc>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Researchers have 45 calendar days to respond to an agency RFP after Town+Gown sends RFP to academic institutions </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i="1" dirty="0">
                <a:effectLst/>
                <a:latin typeface="Calibri" panose="020F0502020204030204" pitchFamily="34" charset="0"/>
                <a:ea typeface="Calibri" panose="020F0502020204030204" pitchFamily="34" charset="0"/>
                <a:cs typeface="Times New Roman" panose="02020603050405020304" pitchFamily="18" charset="0"/>
              </a:rPr>
              <a:t>Note—The process “clock” does not include the time it takes between agency indication of interest and finalization of the RFP</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685800" marR="0">
              <a:lnSpc>
                <a:spcPct val="115000"/>
              </a:lnSpc>
              <a:spcBef>
                <a:spcPts val="0"/>
              </a:spcBef>
              <a:spcAft>
                <a:spcPts val="0"/>
              </a:spcAft>
            </a:pPr>
            <a:r>
              <a:rPr lang="en-US"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15000"/>
              </a:lnSpc>
              <a:spcBef>
                <a:spcPts val="0"/>
              </a:spcBef>
              <a:spcAft>
                <a:spcPts val="0"/>
              </a:spcAft>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The second 45-day period (could be shorter)</a:t>
            </a:r>
          </a:p>
          <a:p>
            <a:pPr marL="800100" lvl="1" indent="-342900">
              <a:lnSpc>
                <a:spcPct val="115000"/>
              </a:lnSpc>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Agency evaluates Proposals in Response and turns awarded Proposal into the Task Order for registration with Comptroller’s Office</a:t>
            </a:r>
          </a:p>
          <a:p>
            <a:pPr marL="1200150" lvl="2" indent="-285750">
              <a:lnSpc>
                <a:spcPct val="115000"/>
              </a:lnSpc>
              <a:buFont typeface="Courier New" panose="02070309020205020404" pitchFamily="49" charset="0"/>
              <a:buChar char="o"/>
            </a:pPr>
            <a:r>
              <a:rPr lang="en-US" dirty="0">
                <a:effectLst/>
                <a:latin typeface="Calibri" panose="020F0502020204030204" pitchFamily="34" charset="0"/>
                <a:ea typeface="Calibri" panose="020F0502020204030204" pitchFamily="34" charset="0"/>
                <a:cs typeface="Times New Roman" panose="02020603050405020304" pitchFamily="18" charset="0"/>
              </a:rPr>
              <a:t>Responsibility determinations are not required for Task Orders, but it is advisable to make sure the awardee institution is up to date in the </a:t>
            </a:r>
            <a:r>
              <a:rPr lang="en-US" dirty="0" err="1">
                <a:effectLst/>
                <a:latin typeface="Calibri" panose="020F0502020204030204" pitchFamily="34" charset="0"/>
                <a:ea typeface="Calibri" panose="020F0502020204030204" pitchFamily="34" charset="0"/>
                <a:cs typeface="Times New Roman" panose="02020603050405020304" pitchFamily="18" charset="0"/>
              </a:rPr>
              <a:t>PASSPort</a:t>
            </a:r>
            <a:r>
              <a:rPr lang="en-US" dirty="0">
                <a:effectLst/>
                <a:latin typeface="Calibri" panose="020F0502020204030204" pitchFamily="34" charset="0"/>
                <a:ea typeface="Calibri" panose="020F0502020204030204" pitchFamily="34" charset="0"/>
                <a:cs typeface="Times New Roman" panose="02020603050405020304" pitchFamily="18" charset="0"/>
              </a:rPr>
              <a:t> system.</a:t>
            </a:r>
          </a:p>
          <a:p>
            <a:pPr marL="0" marR="0">
              <a:lnSpc>
                <a:spcPct val="107000"/>
              </a:lnSpc>
              <a:spcBef>
                <a:spcPts val="0"/>
              </a:spcBef>
              <a:spcAft>
                <a:spcPts val="0"/>
              </a:spcAft>
            </a:pPr>
            <a:r>
              <a:rPr lang="en-US"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15000"/>
              </a:lnSpc>
              <a:spcBef>
                <a:spcPts val="0"/>
              </a:spcBef>
              <a:spcAft>
                <a:spcPts val="0"/>
              </a:spcAft>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The last 30-day period</a:t>
            </a:r>
            <a:r>
              <a:rPr lang="en-US" u="sng" dirty="0">
                <a:effectLst/>
                <a:latin typeface="Calibri" panose="020F0502020204030204" pitchFamily="34" charset="0"/>
                <a:ea typeface="Calibri" panose="020F0502020204030204" pitchFamily="34" charset="0"/>
                <a:cs typeface="Times New Roman" panose="02020603050405020304" pitchFamily="18" charset="0"/>
              </a:rPr>
              <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15000"/>
              </a:lnSpc>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Comptroller’s Office registration within 30 days--experience with the Comptroller’s Office on all Task Orders has been good</a:t>
            </a:r>
            <a:endParaRPr lang="en-US" dirty="0"/>
          </a:p>
        </p:txBody>
      </p:sp>
    </p:spTree>
    <p:extLst>
      <p:ext uri="{BB962C8B-B14F-4D97-AF65-F5344CB8AC3E}">
        <p14:creationId xmlns:p14="http://schemas.microsoft.com/office/powerpoint/2010/main" val="27573135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TotalTime>
  <Words>2019</Words>
  <Application>Microsoft Office PowerPoint</Application>
  <PresentationFormat>Widescreen</PresentationFormat>
  <Paragraphs>122</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Courier New</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NYC DDC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 Terri (DDC)</dc:creator>
  <cp:lastModifiedBy>Matthews, Terri (DDC)</cp:lastModifiedBy>
  <cp:revision>4</cp:revision>
  <dcterms:created xsi:type="dcterms:W3CDTF">2024-10-16T17:26:24Z</dcterms:created>
  <dcterms:modified xsi:type="dcterms:W3CDTF">2024-10-18T20:49:59Z</dcterms:modified>
</cp:coreProperties>
</file>