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1" r:id="rId8"/>
    <p:sldId id="264" r:id="rId9"/>
    <p:sldId id="267" r:id="rId10"/>
    <p:sldId id="265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BF3EA-2112-DA95-6D00-55537C0EB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BAE835-0E2E-D6B7-FBA6-8602BB830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0358B-FA5F-AB1C-BD84-C6C50672E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A2BE-BEC3-4451-B2B1-F2973331D2D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91B57-9F02-FEEE-C617-560B738F8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0A96F-2C8E-4276-8BB5-C933E9BD9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E9EF-8B7A-4239-B117-5F991B1A0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26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45536-ED28-2366-9B0D-188349E7A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D6FF2-17B8-C837-C30D-7961CE68C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873C-10E7-5832-B6FC-9FF731A95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A2BE-BEC3-4451-B2B1-F2973331D2D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60A45-45B4-1D61-6B73-FEA173B49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91D6D-6238-11A1-F6BF-D092BF6AB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E9EF-8B7A-4239-B117-5F991B1A0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9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7463B7-C0FF-698B-E751-0E273FAB01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91224D-1024-130E-A0B7-2483ECA9AF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F76D8-F49B-CFD9-F2E1-666E63F25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A2BE-BEC3-4451-B2B1-F2973331D2D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2B824-A749-33FB-9DB6-927F1E7C1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C4513-DA1D-CB47-3C34-B64F36CF2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E9EF-8B7A-4239-B117-5F991B1A0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3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8921E-09CB-E559-EE22-BD5874E76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F4593-BBE1-0C9E-8499-20FC480E5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0732C-E9BE-6574-49B0-87FBDB93B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A2BE-BEC3-4451-B2B1-F2973331D2D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2EC63-4A0B-1FCF-6783-32564B779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DB833-5139-FA16-74B8-FFA4FB2BD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E9EF-8B7A-4239-B117-5F991B1A0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89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35EB6-1F82-C7ED-9C49-D8916B993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F5731C-590A-BFF6-1E59-D44F9F169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DB390-BC75-AF98-4A5F-8CBF8CD4D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A2BE-BEC3-4451-B2B1-F2973331D2D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9AF4B-6CBB-1A9F-3628-5F9957B04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9139A-2B02-7F8F-B16C-2165DF91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E9EF-8B7A-4239-B117-5F991B1A0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4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4ACF4-9C1B-7C74-3B35-BAAF75935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B8BBC-2D1F-C5F3-3858-9429A05B1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160E99-99F6-23BE-E096-BD0CDA139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0E52E-2323-7BAE-F1B4-5E6FD901E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A2BE-BEC3-4451-B2B1-F2973331D2D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6DE70-0B1D-A85C-99D0-212DCA3F8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07B5C8-5D31-13F4-BAB7-2A319CB9B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E9EF-8B7A-4239-B117-5F991B1A0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01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FBB88-4E68-01AC-A719-2A03C98C1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EC782-A09E-A26B-3DCD-D3A29224F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8B52DF-73D7-252A-D15D-9B01EF5AA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DF3995-D2A2-5AA9-5673-32B27AF9B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A6BF74-28EE-B773-1D4A-F5A140CD51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2FDC72-A912-8068-8846-4B874CDB0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A2BE-BEC3-4451-B2B1-F2973331D2D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74F33E-8525-71CE-667E-10191B2A3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F5572A-1F73-46AA-E472-36722703E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E9EF-8B7A-4239-B117-5F991B1A0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1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66760-A451-D991-D0BF-62EE8218E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2F5905-CFB2-C4CF-D570-30EE1E5B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A2BE-BEC3-4451-B2B1-F2973331D2D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F2F861-92F0-727A-7FAF-08DD036D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D7FF39-9F08-BF58-559D-E9245F1A8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E9EF-8B7A-4239-B117-5F991B1A0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66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BFE11E-1812-FFE8-5AE0-AF7BB8095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A2BE-BEC3-4451-B2B1-F2973331D2D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279295-71DA-CE84-6BDD-6CD405684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3E25B-05D0-5899-4909-9978535E8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E9EF-8B7A-4239-B117-5F991B1A0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02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5C941-A7D9-9FAF-DDA7-BD7A05B78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C22EF-8635-D418-480B-FEF2D7599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0B348-D2E2-A777-FEC2-15BD09482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5AB7BE-8722-604D-F7CA-BC3877193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A2BE-BEC3-4451-B2B1-F2973331D2D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FBCFB-D256-AC7A-5CCF-1F8A3F59C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45268-FB96-8DC9-ADB2-B6581758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E9EF-8B7A-4239-B117-5F991B1A0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84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AB844-0C1F-E2CF-B374-AB01F96B0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1681A-1886-4D33-EB8B-C426901EFB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7B885E-F460-E6C7-DC45-1EFACB488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6579D-4F96-E151-170D-52151495A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A2BE-BEC3-4451-B2B1-F2973331D2D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A6F61-3CF2-F112-9553-FAFF20055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DC372-F4C1-012A-2317-30336D8F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E9EF-8B7A-4239-B117-5F991B1A0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80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B44B26-2427-089F-27C4-0E1943F4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698EB-01C4-4F38-E7AE-F09035779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0727E-F612-1E4A-DB60-A523A68D9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77A2BE-BEC3-4451-B2B1-F2973331D2D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B0F31-D6A7-CFCD-3B04-3FB32DF5C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8260F-203B-DD3D-B545-A9DA14014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3AE9EF-8B7A-4239-B117-5F991B1A0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9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kathleen.prather@dec.ny.gov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tencategeo.us/en-us/solutions/dewatering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ec.ny.gov/chemical/8821.html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dec.ny.gov/sites/default/files/2024-05/finalsswmp20232.pdf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475E0A-71B4-70E2-4E02-2879C179E249}"/>
              </a:ext>
            </a:extLst>
          </p:cNvPr>
          <p:cNvSpPr txBox="1"/>
          <p:nvPr/>
        </p:nvSpPr>
        <p:spPr>
          <a:xfrm>
            <a:off x="1923245" y="1558344"/>
            <a:ext cx="834551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Amasis MT Pro" panose="02040504050005020304" pitchFamily="18" charset="0"/>
            </a:endParaRPr>
          </a:p>
          <a:p>
            <a:endParaRPr lang="en-US" b="1" dirty="0">
              <a:latin typeface="Amasis MT Pro" panose="02040504050005020304" pitchFamily="18" charset="0"/>
            </a:endParaRPr>
          </a:p>
          <a:p>
            <a:endParaRPr lang="en-US" b="1" dirty="0">
              <a:latin typeface="Amasis MT Pro" panose="02040504050005020304" pitchFamily="18" charset="0"/>
            </a:endParaRPr>
          </a:p>
          <a:p>
            <a:pPr algn="ctr"/>
            <a:endParaRPr lang="en-US" b="1" dirty="0">
              <a:latin typeface="Amasis MT Pro" panose="02040504050005020304" pitchFamily="18" charset="0"/>
            </a:endParaRPr>
          </a:p>
          <a:p>
            <a:pPr algn="ctr"/>
            <a:endParaRPr lang="en-US" b="1" dirty="0">
              <a:latin typeface="Amasis MT Pro" panose="02040504050005020304" pitchFamily="18" charset="0"/>
            </a:endParaRPr>
          </a:p>
          <a:p>
            <a:pPr algn="ctr"/>
            <a:r>
              <a:rPr lang="en-US" sz="2400" b="1" dirty="0">
                <a:latin typeface="Amasis MT Pro" panose="02040504050005020304" pitchFamily="18" charset="0"/>
              </a:rPr>
              <a:t>Mud, Glorious Mud: A Dive into Dredged Material (URR.12)</a:t>
            </a:r>
            <a:endParaRPr lang="en-US" sz="2400" dirty="0">
              <a:latin typeface="Amasis MT Pro" panose="02040504050005020304" pitchFamily="18" charset="0"/>
            </a:endParaRPr>
          </a:p>
          <a:p>
            <a:pPr algn="ctr"/>
            <a:endParaRPr lang="en-US" sz="2400" b="1" dirty="0">
              <a:latin typeface="Amasis MT Pro" panose="02040504050005020304" pitchFamily="18" charset="0"/>
            </a:endParaRPr>
          </a:p>
          <a:p>
            <a:pPr algn="ctr"/>
            <a:r>
              <a:rPr lang="en-US" sz="2400" b="1" dirty="0">
                <a:latin typeface="Amasis MT Pro" panose="02040504050005020304" pitchFamily="18" charset="0"/>
              </a:rPr>
              <a:t>Navigational Dredge Material and NYS DEC Regulations</a:t>
            </a:r>
            <a:endParaRPr lang="en-US" sz="2400" dirty="0">
              <a:latin typeface="Amasis MT Pro" panose="02040504050005020304" pitchFamily="18" charset="0"/>
            </a:endParaRPr>
          </a:p>
          <a:p>
            <a:pPr algn="ctr"/>
            <a:endParaRPr lang="en-US" sz="2400" dirty="0">
              <a:latin typeface="Amasis MT Pro" panose="02040504050005020304" pitchFamily="18" charset="0"/>
            </a:endParaRPr>
          </a:p>
          <a:p>
            <a:pPr algn="ctr"/>
            <a:r>
              <a:rPr lang="en-US" sz="2400" dirty="0">
                <a:latin typeface="Amasis MT Pro" panose="02040504050005020304" pitchFamily="18" charset="0"/>
              </a:rPr>
              <a:t>Terri Matthews, Director, Town+Gown:NYC</a:t>
            </a:r>
          </a:p>
          <a:p>
            <a:pPr algn="ctr"/>
            <a:r>
              <a:rPr lang="en-US" sz="2400" i="1" dirty="0">
                <a:latin typeface="Amasis MT Pro" panose="02040504050005020304" pitchFamily="18" charset="0"/>
              </a:rPr>
              <a:t>with help from Kathleen Prather, NYS DEC</a:t>
            </a:r>
          </a:p>
          <a:p>
            <a:pPr algn="ctr"/>
            <a:endParaRPr lang="en-US" b="1" dirty="0">
              <a:latin typeface="Amasis MT Pro" panose="02040504050005020304" pitchFamily="18" charset="0"/>
            </a:endParaRPr>
          </a:p>
          <a:p>
            <a:pPr algn="ctr"/>
            <a:endParaRPr lang="en-US" dirty="0">
              <a:latin typeface="Amasis MT Pro" panose="020405040500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A42992-1718-371C-A5E4-437B6EFE2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7" y="1558344"/>
            <a:ext cx="6524625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957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758064-F52A-B689-5D8B-22E1E48A8320}"/>
              </a:ext>
            </a:extLst>
          </p:cNvPr>
          <p:cNvSpPr txBox="1"/>
          <p:nvPr/>
        </p:nvSpPr>
        <p:spPr>
          <a:xfrm>
            <a:off x="162232" y="383914"/>
            <a:ext cx="118872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masis MT Pro" panose="02040504050005020304" pitchFamily="18" charset="0"/>
              </a:rPr>
              <a:t>Part 361 Material Recovery Facilities</a:t>
            </a:r>
          </a:p>
          <a:p>
            <a:endParaRPr lang="en-US" sz="2000" dirty="0">
              <a:latin typeface="Amasis MT Pro" panose="02040504050005020304" pitchFamily="18" charset="0"/>
            </a:endParaRPr>
          </a:p>
          <a:p>
            <a:r>
              <a:rPr lang="en-US" sz="2000" dirty="0">
                <a:latin typeface="Amasis MT Pro" panose="02040504050005020304" pitchFamily="18" charset="0"/>
              </a:rPr>
              <a:t>If NDM requires amendment or even passive dewatering </a:t>
            </a:r>
            <a:r>
              <a:rPr lang="en-US" sz="2000" i="1" dirty="0">
                <a:latin typeface="Amasis MT Pro" panose="02040504050005020304" pitchFamily="18" charset="0"/>
              </a:rPr>
              <a:t>or any other kind of processing that is not on the site of dredging, it is not covered by a BUD and this activity needs </a:t>
            </a:r>
            <a:r>
              <a:rPr lang="en-US" sz="2000" b="1" i="1" dirty="0">
                <a:latin typeface="Amasis MT Pro" panose="02040504050005020304" pitchFamily="18" charset="0"/>
              </a:rPr>
              <a:t>solid waste facility authorization   </a:t>
            </a:r>
          </a:p>
          <a:p>
            <a:endParaRPr lang="en-US" sz="2000" dirty="0">
              <a:latin typeface="Amasis MT Pro" panose="02040504050005020304" pitchFamily="18" charset="0"/>
            </a:endParaRPr>
          </a:p>
          <a:p>
            <a:r>
              <a:rPr lang="en-US" sz="2000" dirty="0">
                <a:latin typeface="Amasis MT Pro" panose="02040504050005020304" pitchFamily="18" charset="0"/>
              </a:rPr>
              <a:t>Subpart 361-9 Navigational Dredged Material Handling and Recovery Facilities</a:t>
            </a:r>
          </a:p>
          <a:p>
            <a:endParaRPr lang="en-US" sz="2000" dirty="0">
              <a:latin typeface="Amasis MT Pro" panose="02040504050005020304" pitchFamily="18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D73"/>
                </a:solidFill>
                <a:latin typeface="Amasis MT Pro" panose="02040504050005020304" pitchFamily="18" charset="0"/>
              </a:rPr>
              <a:t>Exemption</a:t>
            </a:r>
            <a:r>
              <a:rPr lang="en-US" sz="2000" dirty="0">
                <a:latin typeface="Amasis MT Pro" panose="02040504050005020304" pitchFamily="18" charset="0"/>
              </a:rPr>
              <a:t> for NDM processing on site of generation or same ownership or control (360.14(b)(1))-- most NDM handling and recovery facilities will be 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Amasis MT Pro" panose="02040504050005020304" pitchFamily="18" charset="0"/>
              </a:rPr>
              <a:t>EXEMPT </a:t>
            </a:r>
            <a:r>
              <a:rPr lang="en-US" sz="2000" dirty="0">
                <a:latin typeface="Amasis MT Pro" panose="02040504050005020304" pitchFamily="18" charset="0"/>
              </a:rPr>
              <a:t>due to same ownership or control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D73"/>
                </a:solidFill>
                <a:latin typeface="Amasis MT Pro" panose="02040504050005020304" pitchFamily="18" charset="0"/>
              </a:rPr>
              <a:t>Registration</a:t>
            </a:r>
            <a:r>
              <a:rPr lang="en-US" sz="2000" dirty="0">
                <a:latin typeface="Amasis MT Pro" panose="02040504050005020304" pitchFamily="18" charset="0"/>
              </a:rPr>
              <a:t> for sites where NDM is amended with </a:t>
            </a:r>
            <a:r>
              <a:rPr lang="en-US" sz="2000" dirty="0" err="1">
                <a:latin typeface="Amasis MT Pro" panose="02040504050005020304" pitchFamily="18" charset="0"/>
              </a:rPr>
              <a:t>portland</a:t>
            </a:r>
            <a:r>
              <a:rPr lang="en-US" sz="2000" dirty="0">
                <a:latin typeface="Amasis MT Pro" panose="02040504050005020304" pitchFamily="18" charset="0"/>
              </a:rPr>
              <a:t> cement or dewatered on pads or in geotextile tubes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D73"/>
                </a:solidFill>
                <a:latin typeface="Amasis MT Pro" panose="02040504050005020304" pitchFamily="18" charset="0"/>
              </a:rPr>
              <a:t>Permit</a:t>
            </a:r>
            <a:r>
              <a:rPr lang="en-US" sz="2000" b="1" dirty="0">
                <a:latin typeface="Amasis MT Pro" panose="02040504050005020304" pitchFamily="18" charset="0"/>
              </a:rPr>
              <a:t> </a:t>
            </a:r>
            <a:r>
              <a:rPr lang="en-US" sz="2000" dirty="0">
                <a:latin typeface="Amasis MT Pro" panose="02040504050005020304" pitchFamily="18" charset="0"/>
              </a:rPr>
              <a:t>for other sites/facilities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D73"/>
                </a:solidFill>
                <a:latin typeface="Amasis MT Pro" panose="02040504050005020304" pitchFamily="18" charset="0"/>
              </a:rPr>
              <a:t>Outputs</a:t>
            </a:r>
            <a:r>
              <a:rPr lang="en-US" sz="2000" dirty="0">
                <a:latin typeface="Amasis MT Pro" panose="02040504050005020304" pitchFamily="18" charset="0"/>
              </a:rPr>
              <a:t> - NDM from these facilities:</a:t>
            </a:r>
          </a:p>
          <a:p>
            <a:pPr marL="552437" lvl="1" indent="-380990"/>
            <a:endParaRPr lang="en-US" sz="2000" b="1" dirty="0">
              <a:latin typeface="Amasis MT Pro" panose="02040504050005020304" pitchFamily="18" charset="0"/>
            </a:endParaRPr>
          </a:p>
          <a:p>
            <a:pPr marL="552437" lvl="1" indent="-380990"/>
            <a:r>
              <a:rPr lang="en-US" sz="2000" b="1" dirty="0">
                <a:latin typeface="Amasis MT Pro" panose="02040504050005020304" pitchFamily="18" charset="0"/>
              </a:rPr>
              <a:t>Case Specific BUD </a:t>
            </a:r>
            <a:r>
              <a:rPr lang="en-US" sz="2000" dirty="0">
                <a:latin typeface="Amasis MT Pro" panose="02040504050005020304" pitchFamily="18" charset="0"/>
              </a:rPr>
              <a:t>– 360.12(e) for use as Fill, Cover or aggregate.</a:t>
            </a:r>
          </a:p>
          <a:p>
            <a:pPr marL="552437" lvl="1" indent="-380990"/>
            <a:endParaRPr lang="en-US" sz="2000" b="1" dirty="0">
              <a:latin typeface="Amasis MT Pro" panose="02040504050005020304" pitchFamily="18" charset="0"/>
            </a:endParaRPr>
          </a:p>
          <a:p>
            <a:pPr marL="552437" lvl="1" indent="-380990"/>
            <a:r>
              <a:rPr lang="en-US" sz="2000" b="1" dirty="0">
                <a:latin typeface="Amasis MT Pro" panose="02040504050005020304" pitchFamily="18" charset="0"/>
              </a:rPr>
              <a:t>Alternative Operational Cover </a:t>
            </a:r>
            <a:r>
              <a:rPr lang="en-US" sz="2000" dirty="0">
                <a:latin typeface="Amasis MT Pro" panose="02040504050005020304" pitchFamily="18" charset="0"/>
              </a:rPr>
              <a:t>at landfills - 363-6.21(c)</a:t>
            </a:r>
          </a:p>
          <a:p>
            <a:pPr marL="552437" lvl="1" indent="-380990"/>
            <a:endParaRPr lang="en-US" sz="2000" dirty="0">
              <a:latin typeface="Amasis MT Pro" panose="02040504050005020304" pitchFamily="18" charset="0"/>
            </a:endParaRPr>
          </a:p>
          <a:p>
            <a:pPr marL="0" lvl="1"/>
            <a:r>
              <a:rPr lang="en-US" sz="2000" i="1" dirty="0">
                <a:latin typeface="Amasis MT Pro" panose="02040504050005020304" pitchFamily="18" charset="0"/>
              </a:rPr>
              <a:t>Since 361-9 came into existence in November 2017, no entity has registered or received a permit to process NDM under this regulation.</a:t>
            </a:r>
          </a:p>
          <a:p>
            <a:pPr marL="552437" lvl="1" indent="-380990"/>
            <a:endParaRPr lang="en-US" sz="2000" dirty="0">
              <a:latin typeface="Amasis MT Pro" panose="020405040500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275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4CCA4D-E9FC-CAD5-29CD-3F88AF7CC818}"/>
              </a:ext>
            </a:extLst>
          </p:cNvPr>
          <p:cNvSpPr txBox="1"/>
          <p:nvPr/>
        </p:nvSpPr>
        <p:spPr>
          <a:xfrm>
            <a:off x="1637071" y="1578077"/>
            <a:ext cx="842916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masis MT Pro" panose="02040504050005020304" pitchFamily="18" charset="0"/>
              </a:rPr>
              <a:t>FURTHER QUESTIONS?</a:t>
            </a:r>
          </a:p>
          <a:p>
            <a:endParaRPr lang="en-US" sz="2400" b="1" dirty="0">
              <a:latin typeface="Amasis MT Pro" panose="02040504050005020304" pitchFamily="18" charset="0"/>
            </a:endParaRPr>
          </a:p>
          <a:p>
            <a:r>
              <a:rPr lang="en-US" sz="2400" b="1" dirty="0">
                <a:latin typeface="Amasis MT Pro" panose="02040504050005020304" pitchFamily="18" charset="0"/>
              </a:rPr>
              <a:t>Kathleen A. Prather, P.E</a:t>
            </a:r>
            <a:r>
              <a:rPr lang="en-US" sz="2400" b="1">
                <a:latin typeface="Amasis MT Pro" panose="02040504050005020304" pitchFamily="18" charset="0"/>
              </a:rPr>
              <a:t>. </a:t>
            </a:r>
          </a:p>
          <a:p>
            <a:r>
              <a:rPr lang="en-US" sz="2400">
                <a:latin typeface="Amasis MT Pro" panose="02040504050005020304" pitchFamily="18" charset="0"/>
              </a:rPr>
              <a:t>Supervisor</a:t>
            </a:r>
            <a:r>
              <a:rPr lang="en-US" sz="2400" dirty="0">
                <a:latin typeface="Amasis MT Pro" panose="02040504050005020304" pitchFamily="18" charset="0"/>
              </a:rPr>
              <a:t>, Solid Waste Recovery and Medical Waste Section </a:t>
            </a:r>
          </a:p>
          <a:p>
            <a:r>
              <a:rPr lang="en-US" sz="2400" dirty="0">
                <a:latin typeface="Amasis MT Pro" panose="02040504050005020304" pitchFamily="18" charset="0"/>
              </a:rPr>
              <a:t>Division of Materials Management</a:t>
            </a:r>
          </a:p>
          <a:p>
            <a:r>
              <a:rPr lang="en-US" sz="2400" dirty="0">
                <a:latin typeface="Amasis MT Pro" panose="02040504050005020304" pitchFamily="18" charset="0"/>
              </a:rPr>
              <a:t> </a:t>
            </a:r>
          </a:p>
          <a:p>
            <a:r>
              <a:rPr lang="en-US" sz="2400" b="1" dirty="0">
                <a:latin typeface="Amasis MT Pro" panose="02040504050005020304" pitchFamily="18" charset="0"/>
              </a:rPr>
              <a:t>New York State Department of Environmental Conservation </a:t>
            </a:r>
            <a:endParaRPr lang="en-US" sz="2400" dirty="0">
              <a:latin typeface="Amasis MT Pro" panose="02040504050005020304" pitchFamily="18" charset="0"/>
            </a:endParaRPr>
          </a:p>
          <a:p>
            <a:r>
              <a:rPr lang="en-US" sz="2400" dirty="0">
                <a:latin typeface="Amasis MT Pro" panose="02040504050005020304" pitchFamily="18" charset="0"/>
              </a:rPr>
              <a:t>625 Broadway, Albany, NY  12233-7260</a:t>
            </a:r>
          </a:p>
          <a:p>
            <a:r>
              <a:rPr lang="en-US" sz="2400" dirty="0">
                <a:latin typeface="Amasis MT Pro" panose="02040504050005020304" pitchFamily="18" charset="0"/>
              </a:rPr>
              <a:t>P: (518) 402-8678  |  F: (518) 402-9024  |  </a:t>
            </a:r>
            <a:r>
              <a:rPr lang="en-US" sz="2400" u="sng" dirty="0">
                <a:latin typeface="Amasis MT Pro" panose="02040504050005020304" pitchFamily="18" charset="0"/>
                <a:hlinkClick r:id="rId2"/>
              </a:rPr>
              <a:t>kathleen.prather@dec.ny.gov</a:t>
            </a:r>
            <a:endParaRPr lang="en-US" sz="2400" dirty="0">
              <a:latin typeface="Amasis MT Pro" panose="020405040500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793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116D2D-D9D6-CE93-8050-ACF6F83A40B9}"/>
              </a:ext>
            </a:extLst>
          </p:cNvPr>
          <p:cNvSpPr txBox="1"/>
          <p:nvPr/>
        </p:nvSpPr>
        <p:spPr>
          <a:xfrm>
            <a:off x="639096" y="471949"/>
            <a:ext cx="1091380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masis MT Pro" panose="02040504050005020304" pitchFamily="18" charset="0"/>
              </a:rPr>
              <a:t>Federal and State Law Context</a:t>
            </a:r>
          </a:p>
          <a:p>
            <a:endParaRPr lang="en-US" sz="2000" dirty="0">
              <a:latin typeface="Amasis MT Pro" panose="02040504050005020304" pitchFamily="18" charset="0"/>
            </a:endParaRPr>
          </a:p>
          <a:p>
            <a:r>
              <a:rPr lang="en-US" sz="2000" dirty="0">
                <a:latin typeface="Amasis MT Pro" panose="02040504050005020304" pitchFamily="18" charset="0"/>
              </a:rPr>
              <a:t>The federal </a:t>
            </a:r>
            <a:r>
              <a:rPr lang="en-US" sz="2000" b="1" dirty="0">
                <a:latin typeface="Amasis MT Pro" panose="02040504050005020304" pitchFamily="18" charset="0"/>
              </a:rPr>
              <a:t>Resource Conservation and Recovery Act</a:t>
            </a:r>
            <a:r>
              <a:rPr lang="en-US" sz="2000" dirty="0">
                <a:latin typeface="Amasis MT Pro" panose="02040504050005020304" pitchFamily="18" charset="0"/>
              </a:rPr>
              <a:t> (RCRA), enacted in 1976, is the nation’s comprehensive federal framework for the management of solid and hazardous waste.</a:t>
            </a:r>
          </a:p>
          <a:p>
            <a:r>
              <a:rPr lang="en-US" sz="2000" dirty="0">
                <a:latin typeface="Amasis MT Pro" panose="02040504050005020304" pitchFamily="18" charset="0"/>
              </a:rPr>
              <a:t>Under RCRA §1004 (27), solid waste is understood to be:</a:t>
            </a:r>
          </a:p>
          <a:p>
            <a:r>
              <a:rPr lang="en-US" sz="2000" dirty="0">
                <a:latin typeface="Amasis MT Pro" panose="02040504050005020304" pitchFamily="18" charset="0"/>
              </a:rPr>
              <a:t> </a:t>
            </a:r>
          </a:p>
          <a:p>
            <a:pPr marL="457200"/>
            <a:r>
              <a:rPr lang="en-US" sz="2000" dirty="0">
                <a:latin typeface="Amasis MT Pro" panose="02040504050005020304" pitchFamily="18" charset="0"/>
              </a:rPr>
              <a:t>“any garbage, refuse, sludge... and other discarded material, including solid, liquid, semisolid, or contained gaseous material resulting from industrial, commercial, mining, and agricultural operations, and from community activities”</a:t>
            </a:r>
          </a:p>
          <a:p>
            <a:r>
              <a:rPr lang="en-US" sz="2000" dirty="0">
                <a:latin typeface="Amasis MT Pro" panose="02040504050005020304" pitchFamily="18" charset="0"/>
              </a:rPr>
              <a:t> </a:t>
            </a:r>
          </a:p>
          <a:p>
            <a:r>
              <a:rPr lang="en-US" sz="2000" dirty="0">
                <a:latin typeface="Amasis MT Pro" panose="02040504050005020304" pitchFamily="18" charset="0"/>
              </a:rPr>
              <a:t>RCRA, Subtitle D, addresses non-hazardous municipal and industrial waste. Pursuant to RCRA § 4001, instead of relying on direct federal permitting or enforcement, </a:t>
            </a:r>
            <a:r>
              <a:rPr lang="en-US" sz="2000" b="1" dirty="0">
                <a:latin typeface="Amasis MT Pro" panose="02040504050005020304" pitchFamily="18" charset="0"/>
              </a:rPr>
              <a:t>the core function encourages state and local governments to develop comprehensive plans themselves</a:t>
            </a:r>
            <a:r>
              <a:rPr lang="en-US" sz="2000" dirty="0">
                <a:latin typeface="Amasis MT Pro" panose="02040504050005020304" pitchFamily="18" charset="0"/>
              </a:rPr>
              <a:t>.</a:t>
            </a:r>
          </a:p>
          <a:p>
            <a:endParaRPr lang="en-US" sz="2000" dirty="0">
              <a:latin typeface="Amasis MT Pro" panose="02040504050005020304" pitchFamily="18" charset="0"/>
            </a:endParaRPr>
          </a:p>
          <a:p>
            <a:r>
              <a:rPr lang="en-US" sz="2000" dirty="0">
                <a:latin typeface="Amasis MT Pro" panose="02040504050005020304" pitchFamily="18" charset="0"/>
              </a:rPr>
              <a:t>In 1988, the NYS Solid Waste Management Act (Act) included the State’s Solid Waste Management Plan. The Act prioritized a four-part hierarchy of solid waste management to decrease and redirect the amount of recyclable and reusable solid waste away from the landfills, which includes: (2) </a:t>
            </a:r>
            <a:r>
              <a:rPr lang="en-US" sz="2000" b="1" dirty="0">
                <a:latin typeface="Amasis MT Pro" panose="02040504050005020304" pitchFamily="18" charset="0"/>
              </a:rPr>
              <a:t>reuse material for the purpose for which it was originally intended or to recycle material that cannot be reused</a:t>
            </a:r>
            <a:r>
              <a:rPr lang="en-US" b="1" dirty="0">
                <a:latin typeface="Amasis MT Pro" panose="02040504050005020304" pitchFamily="18" charset="0"/>
              </a:rPr>
              <a:t>.</a:t>
            </a:r>
            <a:endParaRPr lang="en-US" dirty="0">
              <a:latin typeface="Amasis MT Pro" panose="02040504050005020304" pitchFamily="18" charset="0"/>
            </a:endParaRPr>
          </a:p>
          <a:p>
            <a:endParaRPr lang="en-US" sz="2000" dirty="0"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919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7B0190-089E-EFC6-7FC9-2FBDC3B5570D}"/>
              </a:ext>
            </a:extLst>
          </p:cNvPr>
          <p:cNvSpPr txBox="1"/>
          <p:nvPr/>
        </p:nvSpPr>
        <p:spPr>
          <a:xfrm>
            <a:off x="206477" y="151179"/>
            <a:ext cx="1187245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masis MT Pro" panose="02040504050005020304" pitchFamily="18" charset="0"/>
              </a:rPr>
              <a:t>Historical Context</a:t>
            </a:r>
          </a:p>
          <a:p>
            <a:endParaRPr lang="en-US" sz="2000" dirty="0">
              <a:latin typeface="Amasis MT Pro" panose="02040504050005020304" pitchFamily="18" charset="0"/>
            </a:endParaRPr>
          </a:p>
          <a:p>
            <a:r>
              <a:rPr lang="en-US" sz="2000" dirty="0">
                <a:latin typeface="Amasis MT Pro" panose="02040504050005020304" pitchFamily="18" charset="0"/>
              </a:rPr>
              <a:t>In </a:t>
            </a:r>
            <a:r>
              <a:rPr lang="en-US" sz="2000" b="1" dirty="0">
                <a:latin typeface="Amasis MT Pro" panose="02040504050005020304" pitchFamily="18" charset="0"/>
              </a:rPr>
              <a:t>1991</a:t>
            </a:r>
            <a:r>
              <a:rPr lang="en-US" sz="2000" dirty="0">
                <a:latin typeface="Amasis MT Pro" panose="02040504050005020304" pitchFamily="18" charset="0"/>
              </a:rPr>
              <a:t>, the federal government established </a:t>
            </a:r>
            <a:r>
              <a:rPr lang="en-US" sz="2000" b="1" dirty="0">
                <a:latin typeface="Amasis MT Pro" panose="02040504050005020304" pitchFamily="18" charset="0"/>
              </a:rPr>
              <a:t>Part 258 regulations</a:t>
            </a:r>
            <a:r>
              <a:rPr lang="en-US" sz="2000" dirty="0">
                <a:latin typeface="Amasis MT Pro" panose="02040504050005020304" pitchFamily="18" charset="0"/>
              </a:rPr>
              <a:t>, which established minimum national criteria under RCRA and the Clean Water Act for all Municipal Solid Waste Landfills (MSWLFs).  </a:t>
            </a:r>
          </a:p>
          <a:p>
            <a:endParaRPr lang="en-US" sz="2000" dirty="0">
              <a:latin typeface="Amasis MT Pro" panose="02040504050005020304" pitchFamily="18" charset="0"/>
            </a:endParaRPr>
          </a:p>
          <a:p>
            <a:r>
              <a:rPr lang="en-US" sz="2000" dirty="0">
                <a:latin typeface="Amasis MT Pro" panose="02040504050005020304" pitchFamily="18" charset="0"/>
              </a:rPr>
              <a:t>In </a:t>
            </a:r>
            <a:r>
              <a:rPr lang="en-US" sz="2000" b="1" dirty="0">
                <a:latin typeface="Amasis MT Pro" panose="02040504050005020304" pitchFamily="18" charset="0"/>
              </a:rPr>
              <a:t>1993</a:t>
            </a:r>
            <a:r>
              <a:rPr lang="en-US" sz="2000" dirty="0">
                <a:latin typeface="Amasis MT Pro" panose="02040504050005020304" pitchFamily="18" charset="0"/>
              </a:rPr>
              <a:t>, NYSDEC updated the </a:t>
            </a:r>
            <a:r>
              <a:rPr lang="en-US" sz="2000" b="1" dirty="0">
                <a:latin typeface="Amasis MT Pro" panose="02040504050005020304" pitchFamily="18" charset="0"/>
              </a:rPr>
              <a:t>Part 360 regulations, </a:t>
            </a:r>
            <a:r>
              <a:rPr lang="en-US" sz="2000" dirty="0">
                <a:latin typeface="Amasis MT Pro" panose="02040504050005020304" pitchFamily="18" charset="0"/>
              </a:rPr>
              <a:t>issued pursuant to the Act, which govern solid waste, to comply with the federal government’s 1991 Part 258 regulations.   Beneficial Use Determination (BUD) regulations were greatly expanded.</a:t>
            </a:r>
          </a:p>
          <a:p>
            <a:endParaRPr lang="en-US" sz="2000" dirty="0">
              <a:latin typeface="Amasis MT Pro" panose="02040504050005020304" pitchFamily="18" charset="0"/>
            </a:endParaRPr>
          </a:p>
          <a:p>
            <a:r>
              <a:rPr lang="en-US" sz="2000" dirty="0">
                <a:latin typeface="Amasis MT Pro" panose="02040504050005020304" pitchFamily="18" charset="0"/>
              </a:rPr>
              <a:t>In </a:t>
            </a:r>
            <a:r>
              <a:rPr lang="en-US" sz="2000" b="1" dirty="0">
                <a:latin typeface="Amasis MT Pro" panose="02040504050005020304" pitchFamily="18" charset="0"/>
              </a:rPr>
              <a:t>2017</a:t>
            </a:r>
            <a:r>
              <a:rPr lang="en-US" sz="2000" dirty="0">
                <a:latin typeface="Amasis MT Pro" panose="02040504050005020304" pitchFamily="18" charset="0"/>
              </a:rPr>
              <a:t>, NYSDEC completely overhauled the Part 360 regulations, including for BUDs (Section 360.12)</a:t>
            </a:r>
          </a:p>
          <a:p>
            <a:r>
              <a:rPr lang="en-US" sz="2000" dirty="0">
                <a:latin typeface="Amasis MT Pro" panose="02040504050005020304" pitchFamily="18" charset="0"/>
              </a:rPr>
              <a:t> </a:t>
            </a:r>
          </a:p>
          <a:p>
            <a:pPr marL="457200" lvl="0"/>
            <a:r>
              <a:rPr lang="en-US" sz="2000" dirty="0">
                <a:latin typeface="Amasis MT Pro" panose="02040504050005020304" pitchFamily="18" charset="0"/>
              </a:rPr>
              <a:t>The Part 360 regulations state that the BUD petition must include a “justification that the waste functions as an effective substitute for the commercial product or raw material.”</a:t>
            </a:r>
          </a:p>
          <a:p>
            <a:pPr marL="457200"/>
            <a:r>
              <a:rPr lang="en-US" sz="2000" dirty="0">
                <a:latin typeface="Amasis MT Pro" panose="02040504050005020304" pitchFamily="18" charset="0"/>
              </a:rPr>
              <a:t> </a:t>
            </a:r>
          </a:p>
          <a:p>
            <a:pPr marL="457200" lvl="0"/>
            <a:r>
              <a:rPr lang="en-US" sz="2000" dirty="0">
                <a:latin typeface="Amasis MT Pro" panose="02040504050005020304" pitchFamily="18" charset="0"/>
              </a:rPr>
              <a:t>Once the NYSDEC grants a BUD, the waste material ceases to be considered a solid waste (for the purposes of Parts 360-365) when used as described in the BUD.</a:t>
            </a:r>
            <a:endParaRPr lang="en-US" sz="2000" b="1" dirty="0">
              <a:latin typeface="Amasis MT Pro" panose="02040504050005020304" pitchFamily="18" charset="0"/>
            </a:endParaRPr>
          </a:p>
          <a:p>
            <a:endParaRPr lang="en-US" sz="2000" b="1" dirty="0">
              <a:latin typeface="Amasis MT Pro" panose="02040504050005020304" pitchFamily="18" charset="0"/>
            </a:endParaRPr>
          </a:p>
          <a:p>
            <a:r>
              <a:rPr lang="en-US" sz="2000" b="1" dirty="0">
                <a:latin typeface="Amasis MT Pro" panose="02040504050005020304" pitchFamily="18" charset="0"/>
              </a:rPr>
              <a:t>NYSDEC 2023</a:t>
            </a:r>
            <a:r>
              <a:rPr lang="en-US" sz="2000" dirty="0">
                <a:latin typeface="Amasis MT Pro" panose="02040504050005020304" pitchFamily="18" charset="0"/>
              </a:rPr>
              <a:t> revisions to Part 360 regulations did not greatly change NDM BUD or processing facility requirements.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201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CD6433-696D-CBD9-CD50-CF101EA6007E}"/>
              </a:ext>
            </a:extLst>
          </p:cNvPr>
          <p:cNvSpPr txBox="1"/>
          <p:nvPr/>
        </p:nvSpPr>
        <p:spPr>
          <a:xfrm>
            <a:off x="589936" y="840658"/>
            <a:ext cx="1089905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masis MT Pro" panose="02040504050005020304" pitchFamily="18" charset="0"/>
              </a:rPr>
              <a:t>Part 360 Definition </a:t>
            </a:r>
          </a:p>
          <a:p>
            <a:endParaRPr lang="en-US" sz="2000" dirty="0">
              <a:latin typeface="Amasis MT Pro" panose="02040504050005020304" pitchFamily="18" charset="0"/>
            </a:endParaRPr>
          </a:p>
          <a:p>
            <a:r>
              <a:rPr lang="en-US" sz="2000" b="1" dirty="0">
                <a:latin typeface="Amasis MT Pro" panose="02040504050005020304" pitchFamily="18" charset="0"/>
              </a:rPr>
              <a:t>360.2(b)(181) </a:t>
            </a:r>
            <a:r>
              <a:rPr lang="en-US" sz="2000" dirty="0">
                <a:latin typeface="Amasis MT Pro" panose="02040504050005020304" pitchFamily="18" charset="0"/>
              </a:rPr>
              <a:t>– “Navigational dredged material (NDM)” – material, </a:t>
            </a:r>
            <a:r>
              <a:rPr lang="en-US" sz="2000" b="1" i="1" dirty="0">
                <a:solidFill>
                  <a:srgbClr val="002D73"/>
                </a:solidFill>
                <a:latin typeface="Amasis MT Pro" panose="02040504050005020304" pitchFamily="18" charset="0"/>
              </a:rPr>
              <a:t>other than material dredged primarily to remove contamination</a:t>
            </a:r>
            <a:r>
              <a:rPr lang="en-US" sz="2000" dirty="0">
                <a:latin typeface="Amasis MT Pro" panose="02040504050005020304" pitchFamily="18" charset="0"/>
              </a:rPr>
              <a:t>, which is dredged or excavated from the waters of the state, including </a:t>
            </a:r>
            <a:r>
              <a:rPr lang="en-US" sz="2000" b="1" i="1" dirty="0">
                <a:solidFill>
                  <a:srgbClr val="002D73"/>
                </a:solidFill>
                <a:latin typeface="Amasis MT Pro" panose="02040504050005020304" pitchFamily="18" charset="0"/>
              </a:rPr>
              <a:t>sediment, soil, mud, sand, shells, gravel or other aggregate</a:t>
            </a:r>
            <a:r>
              <a:rPr lang="en-US" sz="2000" dirty="0">
                <a:solidFill>
                  <a:srgbClr val="002D73"/>
                </a:solidFill>
                <a:latin typeface="Amasis MT Pro" panose="02040504050005020304" pitchFamily="18" charset="0"/>
              </a:rPr>
              <a:t>, </a:t>
            </a:r>
            <a:r>
              <a:rPr lang="en-US" sz="2000" dirty="0">
                <a:latin typeface="Amasis MT Pro" panose="02040504050005020304" pitchFamily="18" charset="0"/>
              </a:rPr>
              <a:t>for the direct or indirect </a:t>
            </a:r>
            <a:r>
              <a:rPr lang="en-US" sz="2000" b="1" i="1" dirty="0">
                <a:solidFill>
                  <a:srgbClr val="002D73"/>
                </a:solidFill>
                <a:latin typeface="Amasis MT Pro" panose="02040504050005020304" pitchFamily="18" charset="0"/>
              </a:rPr>
              <a:t>purpose of establishing, maintaining, or increasing water depth, or increasing the surface or cross-sectional area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000" dirty="0">
                <a:latin typeface="Amasis MT Pro" panose="02040504050005020304" pitchFamily="18" charset="0"/>
              </a:rPr>
              <a:t>of the water body.  </a:t>
            </a:r>
            <a:endParaRPr lang="en-US" sz="2000" b="1" dirty="0">
              <a:latin typeface="Amasis MT Pro" panose="02040504050005020304" pitchFamily="18" charset="0"/>
            </a:endParaRPr>
          </a:p>
          <a:p>
            <a:endParaRPr lang="en-US" sz="2000" dirty="0">
              <a:latin typeface="Amasis MT Pro" panose="02040504050005020304" pitchFamily="18" charset="0"/>
            </a:endParaRPr>
          </a:p>
          <a:p>
            <a:r>
              <a:rPr lang="en-US" sz="2000" dirty="0">
                <a:latin typeface="Amasis MT Pro" panose="02040504050005020304" pitchFamily="18" charset="0"/>
              </a:rPr>
              <a:t>This definition distinguishes NDM as </a:t>
            </a:r>
            <a:r>
              <a:rPr lang="en-US" sz="2000" b="1" i="1" dirty="0">
                <a:latin typeface="Amasis MT Pro" panose="02040504050005020304" pitchFamily="18" charset="0"/>
              </a:rPr>
              <a:t>Navigational </a:t>
            </a:r>
            <a:r>
              <a:rPr lang="en-US" sz="2000" dirty="0">
                <a:latin typeface="Amasis MT Pro" panose="02040504050005020304" pitchFamily="18" charset="0"/>
              </a:rPr>
              <a:t>versus </a:t>
            </a:r>
            <a:r>
              <a:rPr lang="en-US" sz="2000" b="1" i="1" dirty="0">
                <a:latin typeface="Amasis MT Pro" panose="02040504050005020304" pitchFamily="18" charset="0"/>
              </a:rPr>
              <a:t>Remedial</a:t>
            </a:r>
          </a:p>
          <a:p>
            <a:endParaRPr lang="en-US" sz="2000" dirty="0">
              <a:latin typeface="Amasis MT Pro" panose="020405040500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latin typeface="Amasis MT Pro" panose="02040504050005020304" pitchFamily="18" charset="0"/>
              </a:rPr>
              <a:t>not</a:t>
            </a:r>
            <a:r>
              <a:rPr lang="en-US" sz="2000" dirty="0">
                <a:latin typeface="Amasis MT Pro" panose="02040504050005020304" pitchFamily="18" charset="0"/>
              </a:rPr>
              <a:t> primarily to remove contamination but rather to alter dimensions of a water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latin typeface="Amasis MT Pro" panose="02040504050005020304" pitchFamily="18" charset="0"/>
              </a:rPr>
              <a:t>not</a:t>
            </a:r>
            <a:r>
              <a:rPr lang="en-US" sz="2000" dirty="0">
                <a:latin typeface="Amasis MT Pro" panose="02040504050005020304" pitchFamily="18" charset="0"/>
              </a:rPr>
              <a:t> from dredging to remove PCBs and other chemicals from rivers under state or federal Superfund projects or other cleanups   </a:t>
            </a:r>
          </a:p>
          <a:p>
            <a:endParaRPr lang="en-US" sz="2000" dirty="0">
              <a:latin typeface="Amasis MT Pro" panose="02040504050005020304" pitchFamily="18" charset="0"/>
            </a:endParaRPr>
          </a:p>
          <a:p>
            <a:r>
              <a:rPr lang="en-US" sz="2000" dirty="0">
                <a:latin typeface="Amasis MT Pro" panose="02040504050005020304" pitchFamily="18" charset="0"/>
              </a:rPr>
              <a:t>NDM is removed without respect to composition of the sediment, and ranges from very clean to being a hazardous waste</a:t>
            </a:r>
          </a:p>
        </p:txBody>
      </p:sp>
    </p:spTree>
    <p:extLst>
      <p:ext uri="{BB962C8B-B14F-4D97-AF65-F5344CB8AC3E}">
        <p14:creationId xmlns:p14="http://schemas.microsoft.com/office/powerpoint/2010/main" val="3439058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DE836D-EFD6-092C-0FCA-47935CC84321}"/>
              </a:ext>
            </a:extLst>
          </p:cNvPr>
          <p:cNvSpPr txBox="1"/>
          <p:nvPr/>
        </p:nvSpPr>
        <p:spPr>
          <a:xfrm>
            <a:off x="958646" y="751343"/>
            <a:ext cx="1048610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masis MT Pro" panose="02040504050005020304" pitchFamily="18" charset="0"/>
              </a:rPr>
              <a:t>Navigational Dredged Material (NDM) is a solid waste pursuant to NYS solid waste regulation except where </a:t>
            </a:r>
            <a:r>
              <a:rPr lang="en-US" sz="2000" b="1" dirty="0">
                <a:latin typeface="Amasis MT Pro" panose="02040504050005020304" pitchFamily="18" charset="0"/>
              </a:rPr>
              <a:t>excluded</a:t>
            </a:r>
            <a:r>
              <a:rPr lang="en-US" sz="2000" dirty="0">
                <a:latin typeface="Amasis MT Pro" panose="02040504050005020304" pitchFamily="18" charset="0"/>
              </a:rPr>
              <a:t> or when granted </a:t>
            </a:r>
            <a:r>
              <a:rPr lang="en-US" sz="2000" b="1" dirty="0">
                <a:latin typeface="Amasis MT Pro" panose="02040504050005020304" pitchFamily="18" charset="0"/>
              </a:rPr>
              <a:t>a beneficial use determination (BUD)</a:t>
            </a:r>
          </a:p>
          <a:p>
            <a:endParaRPr lang="en-US" sz="2000" dirty="0">
              <a:latin typeface="Amasis MT Pro" panose="02040504050005020304" pitchFamily="18" charset="0"/>
            </a:endParaRPr>
          </a:p>
          <a:p>
            <a:r>
              <a:rPr lang="en-US" sz="2000" dirty="0">
                <a:latin typeface="Amasis MT Pro" panose="02040504050005020304" pitchFamily="18" charset="0"/>
              </a:rPr>
              <a:t>BUDs can be </a:t>
            </a:r>
            <a:r>
              <a:rPr lang="en-US" sz="2000" b="1" dirty="0">
                <a:latin typeface="Amasis MT Pro" panose="02040504050005020304" pitchFamily="18" charset="0"/>
              </a:rPr>
              <a:t>pre-determined</a:t>
            </a:r>
            <a:r>
              <a:rPr lang="en-US" sz="2000" dirty="0">
                <a:latin typeface="Amasis MT Pro" panose="02040504050005020304" pitchFamily="18" charset="0"/>
              </a:rPr>
              <a:t> (no DEC review needed) or </a:t>
            </a:r>
            <a:r>
              <a:rPr lang="en-US" sz="2000" b="1" dirty="0">
                <a:latin typeface="Amasis MT Pro" panose="02040504050005020304" pitchFamily="18" charset="0"/>
              </a:rPr>
              <a:t>case-specific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000" dirty="0">
              <a:latin typeface="Amasis MT Pro" panose="02040504050005020304" pitchFamily="18" charset="0"/>
            </a:endParaRPr>
          </a:p>
          <a:p>
            <a:r>
              <a:rPr lang="en-US" sz="2000" dirty="0">
                <a:latin typeface="Amasis MT Pro" panose="02040504050005020304" pitchFamily="18" charset="0"/>
              </a:rPr>
              <a:t>Reasons for NDM BUDs for NDM:</a:t>
            </a:r>
          </a:p>
          <a:p>
            <a:endParaRPr lang="en-US" sz="2000" dirty="0">
              <a:latin typeface="Amasis MT Pro" panose="020405040500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sis MT Pro" panose="02040504050005020304" pitchFamily="18" charset="0"/>
              </a:rPr>
              <a:t>Possible </a:t>
            </a:r>
            <a:r>
              <a:rPr lang="en-US" sz="2000" b="1" i="1" dirty="0">
                <a:latin typeface="Amasis MT Pro" panose="02040504050005020304" pitchFamily="18" charset="0"/>
              </a:rPr>
              <a:t>adverse effects </a:t>
            </a:r>
            <a:r>
              <a:rPr lang="en-US" sz="2000" dirty="0">
                <a:latin typeface="Amasis MT Pro" panose="02040504050005020304" pitchFamily="18" charset="0"/>
              </a:rPr>
              <a:t>from contamination—physical or chemical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masis MT Pro" panose="02040504050005020304" pitchFamily="18" charset="0"/>
            </a:endParaRPr>
          </a:p>
          <a:p>
            <a:r>
              <a:rPr lang="en-US" sz="2000" dirty="0">
                <a:latin typeface="Amasis MT Pro" panose="02040504050005020304" pitchFamily="18" charset="0"/>
              </a:rPr>
              <a:t>NDM can be an </a:t>
            </a:r>
            <a:r>
              <a:rPr lang="en-US" sz="2000" b="1" i="1" dirty="0">
                <a:latin typeface="Amasis MT Pro" panose="02040504050005020304" pitchFamily="18" charset="0"/>
              </a:rPr>
              <a:t>effective substitute </a:t>
            </a:r>
            <a:r>
              <a:rPr lang="en-US" sz="2000" dirty="0">
                <a:latin typeface="Amasis MT Pro" panose="02040504050005020304" pitchFamily="18" charset="0"/>
              </a:rPr>
              <a:t>for soil or aggregate after dewatering, </a:t>
            </a:r>
          </a:p>
          <a:p>
            <a:r>
              <a:rPr lang="en-US" sz="2000" dirty="0">
                <a:latin typeface="Amasis MT Pro" panose="02040504050005020304" pitchFamily="18" charset="0"/>
              </a:rPr>
              <a:t>amending or processing.</a:t>
            </a:r>
          </a:p>
          <a:p>
            <a:endParaRPr lang="en-US" sz="2000" dirty="0">
              <a:latin typeface="Amasis MT Pro" panose="02040504050005020304" pitchFamily="18" charset="0"/>
            </a:endParaRPr>
          </a:p>
          <a:p>
            <a:pPr marL="0" lvl="1"/>
            <a:endParaRPr lang="en-US" sz="2000" dirty="0">
              <a:latin typeface="Amasis MT Pro" panose="02040504050005020304" pitchFamily="18" charset="0"/>
            </a:endParaRPr>
          </a:p>
          <a:p>
            <a:pPr marL="0" lvl="1"/>
            <a:r>
              <a:rPr lang="en-US" sz="2000" dirty="0">
                <a:latin typeface="Amasis MT Pro" panose="02040504050005020304" pitchFamily="18" charset="0"/>
              </a:rPr>
              <a:t>If NDM requires amendment or dewatering that is not taking place on the site of dredging, </a:t>
            </a:r>
            <a:r>
              <a:rPr lang="en-US" sz="2000" i="1" dirty="0">
                <a:latin typeface="Amasis MT Pro" panose="02040504050005020304" pitchFamily="18" charset="0"/>
              </a:rPr>
              <a:t>or any other kind of processing, </a:t>
            </a:r>
            <a:r>
              <a:rPr lang="en-US" sz="2000" dirty="0">
                <a:latin typeface="Amasis MT Pro" panose="02040504050005020304" pitchFamily="18" charset="0"/>
              </a:rPr>
              <a:t>this activity needs </a:t>
            </a:r>
            <a:r>
              <a:rPr lang="en-US" sz="2000" b="1" i="1" dirty="0">
                <a:latin typeface="Amasis MT Pro" panose="02040504050005020304" pitchFamily="18" charset="0"/>
              </a:rPr>
              <a:t>solid waste facility authorization under Subpart 361-9 </a:t>
            </a:r>
            <a:r>
              <a:rPr lang="en-US" sz="2000" dirty="0">
                <a:latin typeface="Amasis MT Pro" panose="02040504050005020304" pitchFamily="18" charset="0"/>
              </a:rPr>
              <a:t>in addition to a BUD for the final NDM product.</a:t>
            </a:r>
          </a:p>
          <a:p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Picture Source:  TenCate Geosynthetics Website:  </a:t>
            </a:r>
            <a:r>
              <a:rPr lang="en-US" sz="1000" dirty="0">
                <a:solidFill>
                  <a:prstClr val="black"/>
                </a:solidFill>
                <a:latin typeface="Calibri" panose="020F0502020204030204"/>
                <a:hlinkClick r:id="rId2"/>
              </a:rPr>
              <a:t>www.tencategeo.us/en-us/solutions/dewatering</a:t>
            </a:r>
            <a:endParaRPr lang="en-US" sz="1000" dirty="0">
              <a:latin typeface="Amasis MT Pro" panose="02040504050005020304" pitchFamily="18" charset="0"/>
            </a:endParaRPr>
          </a:p>
          <a:p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059437-4DB3-2092-E162-578862132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204" y="2067519"/>
            <a:ext cx="2411435" cy="272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01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845B05-23B5-359E-E22C-8DC9CEFB0E42}"/>
              </a:ext>
            </a:extLst>
          </p:cNvPr>
          <p:cNvSpPr txBox="1"/>
          <p:nvPr/>
        </p:nvSpPr>
        <p:spPr>
          <a:xfrm>
            <a:off x="796414" y="1327354"/>
            <a:ext cx="10677831" cy="353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masis MT Pro" panose="02040504050005020304" pitchFamily="18" charset="0"/>
              </a:rPr>
              <a:t>360.12(c) Beneficial Use:  Pre-Determined</a:t>
            </a:r>
          </a:p>
          <a:p>
            <a:endParaRPr lang="en-US" sz="2000" dirty="0">
              <a:latin typeface="Amasis MT Pro" panose="02040504050005020304" pitchFamily="18" charset="0"/>
            </a:endParaRPr>
          </a:p>
          <a:p>
            <a:r>
              <a:rPr lang="en-US" sz="2000" b="1" dirty="0">
                <a:latin typeface="Amasis MT Pro" panose="02040504050005020304" pitchFamily="18" charset="0"/>
              </a:rPr>
              <a:t>360.12(c)(1)(iii):  </a:t>
            </a:r>
            <a:r>
              <a:rPr lang="en-US" sz="2000" dirty="0">
                <a:latin typeface="Amasis MT Pro" panose="02040504050005020304" pitchFamily="18" charset="0"/>
              </a:rPr>
              <a:t>NDM used outside ecologically sensitive areas, as </a:t>
            </a:r>
            <a:r>
              <a:rPr lang="en-US" sz="2000" b="1" dirty="0">
                <a:solidFill>
                  <a:srgbClr val="002D73"/>
                </a:solidFill>
                <a:latin typeface="Amasis MT Pro" panose="02040504050005020304" pitchFamily="18" charset="0"/>
              </a:rPr>
              <a:t>commercial aggregate </a:t>
            </a:r>
            <a:r>
              <a:rPr lang="en-US" sz="2000" dirty="0">
                <a:latin typeface="Amasis MT Pro" panose="02040504050005020304" pitchFamily="18" charset="0"/>
              </a:rPr>
              <a:t>in place of sand or gravel if the NDM contains </a:t>
            </a:r>
            <a:r>
              <a:rPr lang="en-US" sz="2000" b="1" dirty="0">
                <a:solidFill>
                  <a:srgbClr val="002D73"/>
                </a:solidFill>
                <a:latin typeface="Amasis MT Pro" panose="02040504050005020304" pitchFamily="18" charset="0"/>
              </a:rPr>
              <a:t>at least 90 percent sand and gravel</a:t>
            </a:r>
            <a:r>
              <a:rPr lang="en-US" sz="2000" dirty="0">
                <a:latin typeface="Amasis MT Pro" panose="02040504050005020304" pitchFamily="18" charset="0"/>
              </a:rPr>
              <a:t>, as determined by a standard grain size analysis method approved by the department and performed by an independent laboratory, and if the </a:t>
            </a:r>
            <a:r>
              <a:rPr lang="en-US" sz="2000" b="1" dirty="0">
                <a:solidFill>
                  <a:srgbClr val="002D73"/>
                </a:solidFill>
                <a:latin typeface="Amasis MT Pro" panose="02040504050005020304" pitchFamily="18" charset="0"/>
              </a:rPr>
              <a:t>NDM contains less than 0.5 percent total organic carbon</a:t>
            </a:r>
            <a:r>
              <a:rPr lang="en-US" sz="2000" b="1" dirty="0">
                <a:latin typeface="Amasis MT Pro" panose="02040504050005020304" pitchFamily="18" charset="0"/>
              </a:rPr>
              <a:t>;</a:t>
            </a:r>
          </a:p>
          <a:p>
            <a:endParaRPr lang="en-US" sz="2000" b="1" dirty="0">
              <a:latin typeface="Amasis MT Pro" panose="02040504050005020304" pitchFamily="18" charset="0"/>
            </a:endParaRPr>
          </a:p>
          <a:p>
            <a:r>
              <a:rPr lang="en-US" sz="2000" b="1" dirty="0">
                <a:latin typeface="Amasis MT Pro" panose="02040504050005020304" pitchFamily="18" charset="0"/>
              </a:rPr>
              <a:t>360.12(c)(3)(xii):  </a:t>
            </a:r>
            <a:r>
              <a:rPr lang="en-US" sz="2000" b="1" dirty="0">
                <a:solidFill>
                  <a:srgbClr val="002D73"/>
                </a:solidFill>
                <a:latin typeface="Amasis MT Pro" panose="02040504050005020304" pitchFamily="18" charset="0"/>
              </a:rPr>
              <a:t>clay, till, or rock </a:t>
            </a:r>
            <a:r>
              <a:rPr lang="en-US" sz="2000" dirty="0">
                <a:latin typeface="Amasis MT Pro" panose="02040504050005020304" pitchFamily="18" charset="0"/>
              </a:rPr>
              <a:t>excavated as part of navigational dredging, which is </a:t>
            </a:r>
            <a:r>
              <a:rPr lang="en-US" sz="2000" b="1" dirty="0">
                <a:solidFill>
                  <a:srgbClr val="002D73"/>
                </a:solidFill>
                <a:latin typeface="Amasis MT Pro" panose="02040504050005020304" pitchFamily="18" charset="0"/>
              </a:rPr>
              <a:t>separated from overlying navigational dredged material</a:t>
            </a:r>
            <a:r>
              <a:rPr lang="en-US" sz="2000" dirty="0">
                <a:solidFill>
                  <a:srgbClr val="002D73"/>
                </a:solidFill>
                <a:latin typeface="Amasis MT Pro" panose="02040504050005020304" pitchFamily="18" charset="0"/>
              </a:rPr>
              <a:t> </a:t>
            </a:r>
            <a:r>
              <a:rPr lang="en-US" sz="2000" dirty="0">
                <a:latin typeface="Amasis MT Pro" panose="02040504050005020304" pitchFamily="18" charset="0"/>
              </a:rPr>
              <a:t>and used as fill or aggregate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45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E3A3D3-6A1A-5AD1-29F9-2448EFE9C15A}"/>
              </a:ext>
            </a:extLst>
          </p:cNvPr>
          <p:cNvSpPr txBox="1"/>
          <p:nvPr/>
        </p:nvSpPr>
        <p:spPr>
          <a:xfrm>
            <a:off x="766916" y="899653"/>
            <a:ext cx="967494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masis MT Pro" panose="02040504050005020304" pitchFamily="18" charset="0"/>
              </a:rPr>
              <a:t>360.12(e) Beneficial Use:  Case-Specific</a:t>
            </a:r>
          </a:p>
          <a:p>
            <a:endParaRPr lang="en-US" sz="2000" dirty="0">
              <a:latin typeface="Amasis MT Pro" panose="02040504050005020304" pitchFamily="18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>
                <a:latin typeface="Amasis MT Pro" panose="02040504050005020304" pitchFamily="18" charset="0"/>
              </a:rPr>
              <a:t>NDM BUD Petitions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>
                <a:latin typeface="Amasis MT Pro" panose="02040504050005020304" pitchFamily="18" charset="0"/>
              </a:rPr>
              <a:t>Contents of a petition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>
                <a:latin typeface="Amasis MT Pro" panose="02040504050005020304" pitchFamily="18" charset="0"/>
              </a:rPr>
              <a:t>Minimum sampling requirements (</a:t>
            </a:r>
            <a:r>
              <a:rPr lang="en-US" sz="2000" b="1" i="1" dirty="0">
                <a:solidFill>
                  <a:srgbClr val="002D73"/>
                </a:solidFill>
                <a:latin typeface="Amasis MT Pro" panose="02040504050005020304" pitchFamily="18" charset="0"/>
              </a:rPr>
              <a:t>sampling for a DEC or USACE dredging permit can be substituted!</a:t>
            </a:r>
            <a:r>
              <a:rPr lang="en-US" sz="2000" dirty="0">
                <a:latin typeface="Amasis MT Pro" panose="02040504050005020304" pitchFamily="18" charset="0"/>
              </a:rPr>
              <a:t>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masis MT Pro" panose="02040504050005020304" pitchFamily="18" charset="0"/>
              </a:rPr>
              <a:t>Parameter list in 360.12(e)(4)(i) is </a:t>
            </a:r>
            <a:r>
              <a:rPr lang="en-US" sz="2000" b="1" i="1" u="sng" dirty="0">
                <a:solidFill>
                  <a:schemeClr val="accent1">
                    <a:lumMod val="50000"/>
                  </a:schemeClr>
                </a:solidFill>
                <a:latin typeface="Amasis MT Pro" panose="02040504050005020304" pitchFamily="18" charset="0"/>
              </a:rPr>
              <a:t>general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000" dirty="0">
                <a:latin typeface="Amasis MT Pro" panose="02040504050005020304" pitchFamily="18" charset="0"/>
              </a:rPr>
              <a:t>– dredgers should always consult with DEC to develop a site-specific list!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>
                <a:latin typeface="Amasis MT Pro" panose="02040504050005020304" pitchFamily="18" charset="0"/>
              </a:rPr>
              <a:t>Use as fill or cover must meet 360.12(d) requirements for land placement of lower of Part 375 Residential and Groundwater Soil Cleanup Objectives (SCOs) or case-specific criteria based on placement location.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>
                <a:latin typeface="Amasis MT Pro" panose="02040504050005020304" pitchFamily="18" charset="0"/>
              </a:rPr>
              <a:t>Annual reporting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>
                <a:latin typeface="Amasis MT Pro" panose="02040504050005020304" pitchFamily="18" charset="0"/>
              </a:rPr>
              <a:t>Five-year expiration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000" dirty="0">
              <a:latin typeface="Amasis MT Pro" panose="02040504050005020304" pitchFamily="18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masis MT Pro" panose="02040504050005020304" pitchFamily="18" charset="0"/>
                <a:hlinkClick r:id="rId2"/>
              </a:rPr>
              <a:t>Beneficial Use Determinations (BUDs) - NYS Dept. of Environmental Conservation</a:t>
            </a:r>
            <a:endParaRPr lang="en-US" sz="2000" dirty="0">
              <a:solidFill>
                <a:prstClr val="black"/>
              </a:solidFill>
              <a:latin typeface="Amasis MT Pro" panose="02040504050005020304" pitchFamily="18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000" dirty="0">
              <a:latin typeface="Amasis MT Pro" panose="020405040500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897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0A563-F401-3494-1E4E-E45EEC383692}"/>
              </a:ext>
            </a:extLst>
          </p:cNvPr>
          <p:cNvSpPr txBox="1"/>
          <p:nvPr/>
        </p:nvSpPr>
        <p:spPr>
          <a:xfrm>
            <a:off x="1528916" y="132735"/>
            <a:ext cx="9134168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masis MT Pro" panose="02040504050005020304" pitchFamily="18" charset="0"/>
              </a:rPr>
              <a:t>Case-specific BUDs granted for NDM was the largest waste type from 2010-2022:</a:t>
            </a:r>
          </a:p>
          <a:p>
            <a:endParaRPr lang="en-US" sz="2000" u="sng" dirty="0">
              <a:latin typeface="Amasis MT Pro" panose="02040504050005020304" pitchFamily="18" charset="0"/>
              <a:hlinkClick r:id="rId2"/>
            </a:endParaRPr>
          </a:p>
          <a:p>
            <a:endParaRPr lang="en-US" u="sng" dirty="0">
              <a:hlinkClick r:id="rId2"/>
            </a:endParaRPr>
          </a:p>
          <a:p>
            <a:endParaRPr lang="en-US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endParaRPr lang="en-US" sz="1000" u="sng" dirty="0">
              <a:hlinkClick r:id="rId2"/>
            </a:endParaRPr>
          </a:p>
          <a:p>
            <a:r>
              <a:rPr lang="en-US" sz="1000" u="sng" dirty="0">
                <a:hlinkClick r:id="rId2"/>
              </a:rPr>
              <a:t>New York State Solid Waste Management Plan</a:t>
            </a:r>
            <a:r>
              <a:rPr lang="en-US" sz="1000" dirty="0"/>
              <a:t>, p. 18.</a:t>
            </a:r>
            <a:endParaRPr lang="en-US" dirty="0"/>
          </a:p>
        </p:txBody>
      </p:sp>
      <p:pic>
        <p:nvPicPr>
          <p:cNvPr id="3" name="Picture 2" descr="Chart, bar chart&#10;&#10;AI-generated content may be incorrect.">
            <a:extLst>
              <a:ext uri="{FF2B5EF4-FFF2-40B4-BE49-F238E27FC236}">
                <a16:creationId xmlns:a16="http://schemas.microsoft.com/office/drawing/2014/main" id="{BF01846C-8853-59F2-7939-E50C794EF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09" y="721246"/>
            <a:ext cx="4059981" cy="541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81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00858">
            <a:hlinkClick r:id="" action="ppaction://media"/>
            <a:extLst>
              <a:ext uri="{FF2B5EF4-FFF2-40B4-BE49-F238E27FC236}">
                <a16:creationId xmlns:a16="http://schemas.microsoft.com/office/drawing/2014/main" id="{B8946286-9046-C4B5-0C40-423A6EEAA0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2784" y="2275694"/>
            <a:ext cx="3398490" cy="2548869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810ED673-5D17-0881-0067-9AA96FAD1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609" y="2116647"/>
            <a:ext cx="3499607" cy="26247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986EFD-4900-4C0B-0CD1-0D9F81B830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0930" y="2199857"/>
            <a:ext cx="3499608" cy="26247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31B68-BCC4-0F96-0625-F6EF0A64434D}"/>
              </a:ext>
            </a:extLst>
          </p:cNvPr>
          <p:cNvSpPr txBox="1"/>
          <p:nvPr/>
        </p:nvSpPr>
        <p:spPr>
          <a:xfrm>
            <a:off x="5101977" y="855406"/>
            <a:ext cx="2129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masis MT Pro" panose="02040504050005020304" pitchFamily="18" charset="0"/>
              </a:rPr>
              <a:t>Amending NDM</a:t>
            </a:r>
          </a:p>
        </p:txBody>
      </p:sp>
    </p:spTree>
    <p:extLst>
      <p:ext uri="{BB962C8B-B14F-4D97-AF65-F5344CB8AC3E}">
        <p14:creationId xmlns:p14="http://schemas.microsoft.com/office/powerpoint/2010/main" val="358863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1191</Words>
  <Application>Microsoft Office PowerPoint</Application>
  <PresentationFormat>Widescreen</PresentationFormat>
  <Paragraphs>138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Amasis MT Pro</vt:lpstr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NYC DDC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Matthews, Terri (DDC)</dc:creator>
  <cp:lastModifiedBy>Matthews, Terri (DDC)</cp:lastModifiedBy>
  <cp:revision>8</cp:revision>
  <dcterms:created xsi:type="dcterms:W3CDTF">2025-11-12T22:00:27Z</dcterms:created>
  <dcterms:modified xsi:type="dcterms:W3CDTF">2025-11-14T17:27:54Z</dcterms:modified>
</cp:coreProperties>
</file>