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6" r:id="rId2"/>
    <p:sldMasterId id="2147483720" r:id="rId3"/>
    <p:sldMasterId id="2147483735" r:id="rId4"/>
    <p:sldMasterId id="2147483747" r:id="rId5"/>
  </p:sldMasterIdLst>
  <p:notesMasterIdLst>
    <p:notesMasterId r:id="rId38"/>
  </p:notesMasterIdLst>
  <p:handoutMasterIdLst>
    <p:handoutMasterId r:id="rId39"/>
  </p:handoutMasterIdLst>
  <p:sldIdLst>
    <p:sldId id="283" r:id="rId6"/>
    <p:sldId id="402" r:id="rId7"/>
    <p:sldId id="305" r:id="rId8"/>
    <p:sldId id="681" r:id="rId9"/>
    <p:sldId id="682" r:id="rId10"/>
    <p:sldId id="756" r:id="rId11"/>
    <p:sldId id="686" r:id="rId12"/>
    <p:sldId id="416" r:id="rId13"/>
    <p:sldId id="689" r:id="rId14"/>
    <p:sldId id="694" r:id="rId15"/>
    <p:sldId id="701" r:id="rId16"/>
    <p:sldId id="717" r:id="rId17"/>
    <p:sldId id="699" r:id="rId18"/>
    <p:sldId id="374" r:id="rId19"/>
    <p:sldId id="722" r:id="rId20"/>
    <p:sldId id="724" r:id="rId21"/>
    <p:sldId id="723" r:id="rId22"/>
    <p:sldId id="747" r:id="rId23"/>
    <p:sldId id="748" r:id="rId24"/>
    <p:sldId id="749" r:id="rId25"/>
    <p:sldId id="750" r:id="rId26"/>
    <p:sldId id="751" r:id="rId27"/>
    <p:sldId id="752" r:id="rId28"/>
    <p:sldId id="753" r:id="rId29"/>
    <p:sldId id="754" r:id="rId30"/>
    <p:sldId id="755" r:id="rId31"/>
    <p:sldId id="707" r:id="rId32"/>
    <p:sldId id="411" r:id="rId33"/>
    <p:sldId id="739" r:id="rId34"/>
    <p:sldId id="740" r:id="rId35"/>
    <p:sldId id="725" r:id="rId36"/>
    <p:sldId id="319" r:id="rId37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resentation" id="{98163414-6436-4403-A907-E68F24C8E159}">
          <p14:sldIdLst>
            <p14:sldId id="283"/>
            <p14:sldId id="402"/>
            <p14:sldId id="305"/>
            <p14:sldId id="681"/>
            <p14:sldId id="682"/>
            <p14:sldId id="756"/>
            <p14:sldId id="686"/>
            <p14:sldId id="416"/>
            <p14:sldId id="689"/>
            <p14:sldId id="694"/>
            <p14:sldId id="701"/>
            <p14:sldId id="717"/>
            <p14:sldId id="699"/>
            <p14:sldId id="374"/>
            <p14:sldId id="722"/>
            <p14:sldId id="724"/>
            <p14:sldId id="723"/>
            <p14:sldId id="747"/>
            <p14:sldId id="748"/>
            <p14:sldId id="749"/>
            <p14:sldId id="750"/>
            <p14:sldId id="751"/>
            <p14:sldId id="752"/>
            <p14:sldId id="753"/>
            <p14:sldId id="754"/>
            <p14:sldId id="755"/>
            <p14:sldId id="707"/>
            <p14:sldId id="411"/>
            <p14:sldId id="739"/>
            <p14:sldId id="740"/>
            <p14:sldId id="725"/>
            <p14:sldId id="319"/>
          </p14:sldIdLst>
        </p14:section>
        <p14:section name="UKCRIC Background" id="{91C21EA6-4C50-4C62-8BD6-5C639B3FF407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AEA"/>
    <a:srgbClr val="F8F8F8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9A0C2C-481E-4BF4-BE97-D6B9F3E6846E}" v="1384" dt="2025-05-28T12:10:49.6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05" autoAdjust="0"/>
    <p:restoredTop sz="91758" autoAdjust="0"/>
  </p:normalViewPr>
  <p:slideViewPr>
    <p:cSldViewPr snapToGrid="0" showGuides="1">
      <p:cViewPr varScale="1">
        <p:scale>
          <a:sx n="64" d="100"/>
          <a:sy n="64" d="100"/>
        </p:scale>
        <p:origin x="942" y="48"/>
      </p:cViewPr>
      <p:guideLst>
        <p:guide orient="horz" pos="2183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21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3E2ED3-E141-4EF7-B8E6-4F842B6F6459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668CA60B-3A57-4AB9-9636-6B2CA510DCAE}">
      <dgm:prSet phldrT="[Text]" custT="1"/>
      <dgm:spPr>
        <a:solidFill>
          <a:schemeClr val="tx1">
            <a:lumMod val="95000"/>
            <a:lumOff val="5000"/>
          </a:schemeClr>
        </a:solidFill>
      </dgm:spPr>
      <dgm:t>
        <a:bodyPr/>
        <a:lstStyle/>
        <a:p>
          <a:r>
            <a:rPr lang="en-GB" sz="1600" dirty="0"/>
            <a:t>Sensing</a:t>
          </a:r>
        </a:p>
      </dgm:t>
    </dgm:pt>
    <dgm:pt modelId="{96D1067B-D8E9-43BD-8913-9929770530F5}" type="parTrans" cxnId="{9B5E7CD4-5BE2-4280-A5C2-31C5CD35702C}">
      <dgm:prSet/>
      <dgm:spPr/>
      <dgm:t>
        <a:bodyPr/>
        <a:lstStyle/>
        <a:p>
          <a:endParaRPr lang="en-GB"/>
        </a:p>
      </dgm:t>
    </dgm:pt>
    <dgm:pt modelId="{8DC6DC07-E572-4CFA-8B55-AD4C117DE235}" type="sibTrans" cxnId="{9B5E7CD4-5BE2-4280-A5C2-31C5CD35702C}">
      <dgm:prSet/>
      <dgm:spPr/>
      <dgm:t>
        <a:bodyPr/>
        <a:lstStyle/>
        <a:p>
          <a:endParaRPr lang="en-GB"/>
        </a:p>
      </dgm:t>
    </dgm:pt>
    <dgm:pt modelId="{5498AB61-A652-44D6-BF62-89CBFA0175D1}">
      <dgm:prSet phldrT="[Text]" custT="1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sz="1600" dirty="0"/>
            <a:t>Navigation and mapping</a:t>
          </a:r>
        </a:p>
      </dgm:t>
    </dgm:pt>
    <dgm:pt modelId="{5F259B38-D445-4242-8094-9D1176637D3D}" type="parTrans" cxnId="{D9B71963-6B8E-4BB5-9130-7C0BE8A10D4A}">
      <dgm:prSet/>
      <dgm:spPr/>
      <dgm:t>
        <a:bodyPr/>
        <a:lstStyle/>
        <a:p>
          <a:endParaRPr lang="en-GB"/>
        </a:p>
      </dgm:t>
    </dgm:pt>
    <dgm:pt modelId="{688B3BD6-77A5-4826-AB23-E8BE6F8A57B5}" type="sibTrans" cxnId="{D9B71963-6B8E-4BB5-9130-7C0BE8A10D4A}">
      <dgm:prSet/>
      <dgm:spPr/>
      <dgm:t>
        <a:bodyPr/>
        <a:lstStyle/>
        <a:p>
          <a:endParaRPr lang="en-GB"/>
        </a:p>
      </dgm:t>
    </dgm:pt>
    <dgm:pt modelId="{46EEB3F0-0952-4D0B-B492-3FA27AA80E81}">
      <dgm:prSet phldrT="[Text]" custT="1"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r>
            <a:rPr lang="en-GB" sz="1600" dirty="0"/>
            <a:t>Communication</a:t>
          </a:r>
        </a:p>
      </dgm:t>
    </dgm:pt>
    <dgm:pt modelId="{CA3A6FBF-9662-491F-9149-A4FA8230F5AC}" type="parTrans" cxnId="{DFAB116F-4DD6-4E43-9605-21FB264BC4FD}">
      <dgm:prSet/>
      <dgm:spPr/>
      <dgm:t>
        <a:bodyPr/>
        <a:lstStyle/>
        <a:p>
          <a:endParaRPr lang="en-GB"/>
        </a:p>
      </dgm:t>
    </dgm:pt>
    <dgm:pt modelId="{60B7644A-0D67-4A98-BD1F-16D4D3EEC5A5}" type="sibTrans" cxnId="{DFAB116F-4DD6-4E43-9605-21FB264BC4FD}">
      <dgm:prSet/>
      <dgm:spPr/>
      <dgm:t>
        <a:bodyPr/>
        <a:lstStyle/>
        <a:p>
          <a:endParaRPr lang="en-GB"/>
        </a:p>
      </dgm:t>
    </dgm:pt>
    <dgm:pt modelId="{00DE8016-4667-4959-AE53-DDAAFB2B0A93}">
      <dgm:prSet phldrT="[Text]"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GB" sz="1600" dirty="0"/>
            <a:t>Data analytics</a:t>
          </a:r>
        </a:p>
      </dgm:t>
    </dgm:pt>
    <dgm:pt modelId="{4C656248-FD2A-4B05-952B-879FDC29A769}" type="parTrans" cxnId="{2FFD8913-1C6C-4D90-B0CC-7DD9E6CFB027}">
      <dgm:prSet/>
      <dgm:spPr/>
      <dgm:t>
        <a:bodyPr/>
        <a:lstStyle/>
        <a:p>
          <a:endParaRPr lang="en-GB"/>
        </a:p>
      </dgm:t>
    </dgm:pt>
    <dgm:pt modelId="{D163EE9B-E8C4-4BC6-BC33-BB029DA67D09}" type="sibTrans" cxnId="{2FFD8913-1C6C-4D90-B0CC-7DD9E6CFB027}">
      <dgm:prSet/>
      <dgm:spPr/>
      <dgm:t>
        <a:bodyPr/>
        <a:lstStyle/>
        <a:p>
          <a:endParaRPr lang="en-GB"/>
        </a:p>
      </dgm:t>
    </dgm:pt>
    <dgm:pt modelId="{84BCE80B-09BD-4DA2-A04B-6666697B4641}">
      <dgm:prSet phldrT="[Text]" custT="1"/>
      <dgm:spPr>
        <a:solidFill>
          <a:schemeClr val="tx1">
            <a:lumMod val="85000"/>
            <a:lumOff val="15000"/>
          </a:schemeClr>
        </a:solidFill>
      </dgm:spPr>
      <dgm:t>
        <a:bodyPr/>
        <a:lstStyle/>
        <a:p>
          <a:r>
            <a:rPr lang="en-GB" sz="1600" dirty="0"/>
            <a:t>Control</a:t>
          </a:r>
        </a:p>
      </dgm:t>
    </dgm:pt>
    <dgm:pt modelId="{58944A7A-E2EC-4AA2-973D-877E68EEF8D5}" type="parTrans" cxnId="{5C99005B-F90D-42B7-97F8-E7C393F4A2DE}">
      <dgm:prSet/>
      <dgm:spPr/>
      <dgm:t>
        <a:bodyPr/>
        <a:lstStyle/>
        <a:p>
          <a:endParaRPr lang="en-GB"/>
        </a:p>
      </dgm:t>
    </dgm:pt>
    <dgm:pt modelId="{902EC6CB-B8EE-4340-A4F7-1FC902E831A2}" type="sibTrans" cxnId="{5C99005B-F90D-42B7-97F8-E7C393F4A2DE}">
      <dgm:prSet/>
      <dgm:spPr/>
      <dgm:t>
        <a:bodyPr/>
        <a:lstStyle/>
        <a:p>
          <a:endParaRPr lang="en-GB"/>
        </a:p>
      </dgm:t>
    </dgm:pt>
    <dgm:pt modelId="{EA4F7DBA-38BA-4FD7-8F15-E9F00BDE0204}" type="pres">
      <dgm:prSet presAssocID="{823E2ED3-E141-4EF7-B8E6-4F842B6F6459}" presName="Name0" presStyleCnt="0">
        <dgm:presLayoutVars>
          <dgm:dir/>
          <dgm:resizeHandles val="exact"/>
        </dgm:presLayoutVars>
      </dgm:prSet>
      <dgm:spPr/>
    </dgm:pt>
    <dgm:pt modelId="{3116FF53-721D-4FFB-8CDD-C42D68E67BBF}" type="pres">
      <dgm:prSet presAssocID="{668CA60B-3A57-4AB9-9636-6B2CA510DCAE}" presName="parTxOnly" presStyleLbl="node1" presStyleIdx="0" presStyleCnt="5" custScaleY="75436" custLinFactNeighborY="35075">
        <dgm:presLayoutVars>
          <dgm:bulletEnabled val="1"/>
        </dgm:presLayoutVars>
      </dgm:prSet>
      <dgm:spPr/>
    </dgm:pt>
    <dgm:pt modelId="{51D9750A-05A9-4E98-A23C-8A773EA4DB74}" type="pres">
      <dgm:prSet presAssocID="{8DC6DC07-E572-4CFA-8B55-AD4C117DE235}" presName="parSpace" presStyleCnt="0"/>
      <dgm:spPr/>
    </dgm:pt>
    <dgm:pt modelId="{F0964BBA-AE2D-4186-9AC5-C743D4B4A8E4}" type="pres">
      <dgm:prSet presAssocID="{84BCE80B-09BD-4DA2-A04B-6666697B4641}" presName="parTxOnly" presStyleLbl="node1" presStyleIdx="1" presStyleCnt="5" custScaleY="75436" custLinFactNeighborY="35075">
        <dgm:presLayoutVars>
          <dgm:bulletEnabled val="1"/>
        </dgm:presLayoutVars>
      </dgm:prSet>
      <dgm:spPr/>
    </dgm:pt>
    <dgm:pt modelId="{7FBA63C6-287B-4F67-96EF-92FCCB6DB6BA}" type="pres">
      <dgm:prSet presAssocID="{902EC6CB-B8EE-4340-A4F7-1FC902E831A2}" presName="parSpace" presStyleCnt="0"/>
      <dgm:spPr/>
    </dgm:pt>
    <dgm:pt modelId="{52077125-80EC-49E6-9838-45AA38625695}" type="pres">
      <dgm:prSet presAssocID="{5498AB61-A652-44D6-BF62-89CBFA0175D1}" presName="parTxOnly" presStyleLbl="node1" presStyleIdx="2" presStyleCnt="5" custScaleY="75436" custLinFactNeighborX="4174" custLinFactNeighborY="35075">
        <dgm:presLayoutVars>
          <dgm:bulletEnabled val="1"/>
        </dgm:presLayoutVars>
      </dgm:prSet>
      <dgm:spPr/>
    </dgm:pt>
    <dgm:pt modelId="{F9AD9720-E102-4480-8CF1-F093A5CF77CC}" type="pres">
      <dgm:prSet presAssocID="{688B3BD6-77A5-4826-AB23-E8BE6F8A57B5}" presName="parSpace" presStyleCnt="0"/>
      <dgm:spPr/>
    </dgm:pt>
    <dgm:pt modelId="{F9B26734-9F9D-4FFB-9EA3-D3DD670F22F2}" type="pres">
      <dgm:prSet presAssocID="{46EEB3F0-0952-4D0B-B492-3FA27AA80E81}" presName="parTxOnly" presStyleLbl="node1" presStyleIdx="3" presStyleCnt="5" custScaleY="75436" custLinFactNeighborY="35075">
        <dgm:presLayoutVars>
          <dgm:bulletEnabled val="1"/>
        </dgm:presLayoutVars>
      </dgm:prSet>
      <dgm:spPr/>
    </dgm:pt>
    <dgm:pt modelId="{D3B50672-53A9-49A0-8C94-766A092D3C99}" type="pres">
      <dgm:prSet presAssocID="{60B7644A-0D67-4A98-BD1F-16D4D3EEC5A5}" presName="parSpace" presStyleCnt="0"/>
      <dgm:spPr/>
    </dgm:pt>
    <dgm:pt modelId="{47A49844-0050-44BC-B55C-122F88A56878}" type="pres">
      <dgm:prSet presAssocID="{00DE8016-4667-4959-AE53-DDAAFB2B0A93}" presName="parTxOnly" presStyleLbl="node1" presStyleIdx="4" presStyleCnt="5" custScaleY="75436" custLinFactNeighborY="35075">
        <dgm:presLayoutVars>
          <dgm:bulletEnabled val="1"/>
        </dgm:presLayoutVars>
      </dgm:prSet>
      <dgm:spPr/>
    </dgm:pt>
  </dgm:ptLst>
  <dgm:cxnLst>
    <dgm:cxn modelId="{2FFD8913-1C6C-4D90-B0CC-7DD9E6CFB027}" srcId="{823E2ED3-E141-4EF7-B8E6-4F842B6F6459}" destId="{00DE8016-4667-4959-AE53-DDAAFB2B0A93}" srcOrd="4" destOrd="0" parTransId="{4C656248-FD2A-4B05-952B-879FDC29A769}" sibTransId="{D163EE9B-E8C4-4BC6-BC33-BB029DA67D09}"/>
    <dgm:cxn modelId="{3E7D382A-41FE-4989-A471-54D729FE0303}" type="presOf" srcId="{5498AB61-A652-44D6-BF62-89CBFA0175D1}" destId="{52077125-80EC-49E6-9838-45AA38625695}" srcOrd="0" destOrd="0" presId="urn:microsoft.com/office/officeart/2005/8/layout/hChevron3"/>
    <dgm:cxn modelId="{5C99005B-F90D-42B7-97F8-E7C393F4A2DE}" srcId="{823E2ED3-E141-4EF7-B8E6-4F842B6F6459}" destId="{84BCE80B-09BD-4DA2-A04B-6666697B4641}" srcOrd="1" destOrd="0" parTransId="{58944A7A-E2EC-4AA2-973D-877E68EEF8D5}" sibTransId="{902EC6CB-B8EE-4340-A4F7-1FC902E831A2}"/>
    <dgm:cxn modelId="{8AB20441-D8F1-4D60-99A9-F31AEE9ED318}" type="presOf" srcId="{823E2ED3-E141-4EF7-B8E6-4F842B6F6459}" destId="{EA4F7DBA-38BA-4FD7-8F15-E9F00BDE0204}" srcOrd="0" destOrd="0" presId="urn:microsoft.com/office/officeart/2005/8/layout/hChevron3"/>
    <dgm:cxn modelId="{D9B71963-6B8E-4BB5-9130-7C0BE8A10D4A}" srcId="{823E2ED3-E141-4EF7-B8E6-4F842B6F6459}" destId="{5498AB61-A652-44D6-BF62-89CBFA0175D1}" srcOrd="2" destOrd="0" parTransId="{5F259B38-D445-4242-8094-9D1176637D3D}" sibTransId="{688B3BD6-77A5-4826-AB23-E8BE6F8A57B5}"/>
    <dgm:cxn modelId="{29156848-D985-4C59-8F3A-8E6588ABB5AE}" type="presOf" srcId="{668CA60B-3A57-4AB9-9636-6B2CA510DCAE}" destId="{3116FF53-721D-4FFB-8CDD-C42D68E67BBF}" srcOrd="0" destOrd="0" presId="urn:microsoft.com/office/officeart/2005/8/layout/hChevron3"/>
    <dgm:cxn modelId="{DFAB116F-4DD6-4E43-9605-21FB264BC4FD}" srcId="{823E2ED3-E141-4EF7-B8E6-4F842B6F6459}" destId="{46EEB3F0-0952-4D0B-B492-3FA27AA80E81}" srcOrd="3" destOrd="0" parTransId="{CA3A6FBF-9662-491F-9149-A4FA8230F5AC}" sibTransId="{60B7644A-0D67-4A98-BD1F-16D4D3EEC5A5}"/>
    <dgm:cxn modelId="{2547EB8B-5DC8-4234-ABDC-8F553E167F7A}" type="presOf" srcId="{46EEB3F0-0952-4D0B-B492-3FA27AA80E81}" destId="{F9B26734-9F9D-4FFB-9EA3-D3DD670F22F2}" srcOrd="0" destOrd="0" presId="urn:microsoft.com/office/officeart/2005/8/layout/hChevron3"/>
    <dgm:cxn modelId="{BAF4529B-B9D3-429C-AC96-FF4D6BC54D8C}" type="presOf" srcId="{84BCE80B-09BD-4DA2-A04B-6666697B4641}" destId="{F0964BBA-AE2D-4186-9AC5-C743D4B4A8E4}" srcOrd="0" destOrd="0" presId="urn:microsoft.com/office/officeart/2005/8/layout/hChevron3"/>
    <dgm:cxn modelId="{503C49A3-3D8B-4FF9-A490-53D9DEDFC78D}" type="presOf" srcId="{00DE8016-4667-4959-AE53-DDAAFB2B0A93}" destId="{47A49844-0050-44BC-B55C-122F88A56878}" srcOrd="0" destOrd="0" presId="urn:microsoft.com/office/officeart/2005/8/layout/hChevron3"/>
    <dgm:cxn modelId="{9B5E7CD4-5BE2-4280-A5C2-31C5CD35702C}" srcId="{823E2ED3-E141-4EF7-B8E6-4F842B6F6459}" destId="{668CA60B-3A57-4AB9-9636-6B2CA510DCAE}" srcOrd="0" destOrd="0" parTransId="{96D1067B-D8E9-43BD-8913-9929770530F5}" sibTransId="{8DC6DC07-E572-4CFA-8B55-AD4C117DE235}"/>
    <dgm:cxn modelId="{C2C7661F-BE43-4AC9-B7CF-453CF33169B4}" type="presParOf" srcId="{EA4F7DBA-38BA-4FD7-8F15-E9F00BDE0204}" destId="{3116FF53-721D-4FFB-8CDD-C42D68E67BBF}" srcOrd="0" destOrd="0" presId="urn:microsoft.com/office/officeart/2005/8/layout/hChevron3"/>
    <dgm:cxn modelId="{3F8BABA9-013F-4551-96A7-A4E8CBD86444}" type="presParOf" srcId="{EA4F7DBA-38BA-4FD7-8F15-E9F00BDE0204}" destId="{51D9750A-05A9-4E98-A23C-8A773EA4DB74}" srcOrd="1" destOrd="0" presId="urn:microsoft.com/office/officeart/2005/8/layout/hChevron3"/>
    <dgm:cxn modelId="{0C409121-0FFA-4957-BDBC-9906FF76745E}" type="presParOf" srcId="{EA4F7DBA-38BA-4FD7-8F15-E9F00BDE0204}" destId="{F0964BBA-AE2D-4186-9AC5-C743D4B4A8E4}" srcOrd="2" destOrd="0" presId="urn:microsoft.com/office/officeart/2005/8/layout/hChevron3"/>
    <dgm:cxn modelId="{DC167D7D-8A18-47A4-9999-4A397703C2D2}" type="presParOf" srcId="{EA4F7DBA-38BA-4FD7-8F15-E9F00BDE0204}" destId="{7FBA63C6-287B-4F67-96EF-92FCCB6DB6BA}" srcOrd="3" destOrd="0" presId="urn:microsoft.com/office/officeart/2005/8/layout/hChevron3"/>
    <dgm:cxn modelId="{97BCB5CC-381B-4A4B-8A00-658E24BA3DED}" type="presParOf" srcId="{EA4F7DBA-38BA-4FD7-8F15-E9F00BDE0204}" destId="{52077125-80EC-49E6-9838-45AA38625695}" srcOrd="4" destOrd="0" presId="urn:microsoft.com/office/officeart/2005/8/layout/hChevron3"/>
    <dgm:cxn modelId="{62D4A90F-1C9D-40E1-9772-62F0673499AE}" type="presParOf" srcId="{EA4F7DBA-38BA-4FD7-8F15-E9F00BDE0204}" destId="{F9AD9720-E102-4480-8CF1-F093A5CF77CC}" srcOrd="5" destOrd="0" presId="urn:microsoft.com/office/officeart/2005/8/layout/hChevron3"/>
    <dgm:cxn modelId="{E2007983-1B87-43AF-A1E5-F38F4D887A29}" type="presParOf" srcId="{EA4F7DBA-38BA-4FD7-8F15-E9F00BDE0204}" destId="{F9B26734-9F9D-4FFB-9EA3-D3DD670F22F2}" srcOrd="6" destOrd="0" presId="urn:microsoft.com/office/officeart/2005/8/layout/hChevron3"/>
    <dgm:cxn modelId="{DF88EE57-8D12-4D47-97FB-2408C0C4DF57}" type="presParOf" srcId="{EA4F7DBA-38BA-4FD7-8F15-E9F00BDE0204}" destId="{D3B50672-53A9-49A0-8C94-766A092D3C99}" srcOrd="7" destOrd="0" presId="urn:microsoft.com/office/officeart/2005/8/layout/hChevron3"/>
    <dgm:cxn modelId="{BCC97D5A-F35C-46CA-963C-1D2FF3C1DD3A}" type="presParOf" srcId="{EA4F7DBA-38BA-4FD7-8F15-E9F00BDE0204}" destId="{47A49844-0050-44BC-B55C-122F88A56878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16FF53-721D-4FFB-8CDD-C42D68E67BBF}">
      <dsp:nvSpPr>
        <dsp:cNvPr id="0" name=""/>
        <dsp:cNvSpPr/>
      </dsp:nvSpPr>
      <dsp:spPr>
        <a:xfrm>
          <a:off x="1223" y="1086550"/>
          <a:ext cx="2386138" cy="720003"/>
        </a:xfrm>
        <a:prstGeom prst="homePlate">
          <a:avLst/>
        </a:prstGeom>
        <a:solidFill>
          <a:schemeClr val="tx1">
            <a:lumMod val="95000"/>
            <a:lumOff val="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Sensing</a:t>
          </a:r>
        </a:p>
      </dsp:txBody>
      <dsp:txXfrm>
        <a:off x="1223" y="1086550"/>
        <a:ext cx="2206137" cy="720003"/>
      </dsp:txXfrm>
    </dsp:sp>
    <dsp:sp modelId="{F0964BBA-AE2D-4186-9AC5-C743D4B4A8E4}">
      <dsp:nvSpPr>
        <dsp:cNvPr id="0" name=""/>
        <dsp:cNvSpPr/>
      </dsp:nvSpPr>
      <dsp:spPr>
        <a:xfrm>
          <a:off x="1910134" y="1086550"/>
          <a:ext cx="2386138" cy="720003"/>
        </a:xfrm>
        <a:prstGeom prst="chevron">
          <a:avLst/>
        </a:prstGeom>
        <a:solidFill>
          <a:schemeClr val="tx1">
            <a:lumMod val="85000"/>
            <a:lumOff val="1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Control</a:t>
          </a:r>
        </a:p>
      </dsp:txBody>
      <dsp:txXfrm>
        <a:off x="2270136" y="1086550"/>
        <a:ext cx="1666135" cy="720003"/>
      </dsp:txXfrm>
    </dsp:sp>
    <dsp:sp modelId="{52077125-80EC-49E6-9838-45AA38625695}">
      <dsp:nvSpPr>
        <dsp:cNvPr id="0" name=""/>
        <dsp:cNvSpPr/>
      </dsp:nvSpPr>
      <dsp:spPr>
        <a:xfrm>
          <a:off x="3838965" y="1086550"/>
          <a:ext cx="2386138" cy="720003"/>
        </a:xfrm>
        <a:prstGeom prst="chevron">
          <a:avLst/>
        </a:prstGeom>
        <a:solidFill>
          <a:schemeClr val="tx1">
            <a:lumMod val="75000"/>
            <a:lumOff val="2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Navigation and mapping</a:t>
          </a:r>
        </a:p>
      </dsp:txBody>
      <dsp:txXfrm>
        <a:off x="4198967" y="1086550"/>
        <a:ext cx="1666135" cy="720003"/>
      </dsp:txXfrm>
    </dsp:sp>
    <dsp:sp modelId="{F9B26734-9F9D-4FFB-9EA3-D3DD670F22F2}">
      <dsp:nvSpPr>
        <dsp:cNvPr id="0" name=""/>
        <dsp:cNvSpPr/>
      </dsp:nvSpPr>
      <dsp:spPr>
        <a:xfrm>
          <a:off x="5727956" y="1086550"/>
          <a:ext cx="2386138" cy="720003"/>
        </a:xfrm>
        <a:prstGeom prst="chevron">
          <a:avLst/>
        </a:prstGeom>
        <a:solidFill>
          <a:schemeClr val="tx1">
            <a:lumMod val="65000"/>
            <a:lumOff val="3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Communication</a:t>
          </a:r>
        </a:p>
      </dsp:txBody>
      <dsp:txXfrm>
        <a:off x="6087958" y="1086550"/>
        <a:ext cx="1666135" cy="720003"/>
      </dsp:txXfrm>
    </dsp:sp>
    <dsp:sp modelId="{47A49844-0050-44BC-B55C-122F88A56878}">
      <dsp:nvSpPr>
        <dsp:cNvPr id="0" name=""/>
        <dsp:cNvSpPr/>
      </dsp:nvSpPr>
      <dsp:spPr>
        <a:xfrm>
          <a:off x="7636867" y="1086550"/>
          <a:ext cx="2386138" cy="720003"/>
        </a:xfrm>
        <a:prstGeom prst="chevron">
          <a:avLst/>
        </a:prstGeom>
        <a:solidFill>
          <a:schemeClr val="tx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Data analytics</a:t>
          </a:r>
        </a:p>
      </dsp:txBody>
      <dsp:txXfrm>
        <a:off x="7996869" y="1086550"/>
        <a:ext cx="1666135" cy="720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075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C7BE96-9456-41E5-B7A4-B09D39F65C10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075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B23DAD-5B0E-47B6-A1E7-29569FC20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8298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46056C47-E69E-4430-AEDB-B3B7050B0C60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B32A5A53-DF6B-4698-ACF0-2F6B7C412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58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2A5A53-DF6B-4698-ACF0-2F6B7C4121C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0541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4304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B09464-5658-F9B6-F75E-7BD39FA33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137A34-5A65-7078-5FE3-04D9028567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991ABA-21EF-09E5-53A1-CC068C62E5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D5E86A-1B6B-8672-98D6-41F113B01E4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7303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0CD3A-43ED-536B-7FB4-60388A05B8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8BB0A5-F7B2-D8A0-0995-DD9C5491A2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215C85-4EEC-3372-D2BC-8D309AD303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A4CF40-C19B-41FD-3D5E-1328BE3F514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24101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FAF37E-EA76-B950-D5AC-2ED8CD0F8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DC6388-D5E5-FEAE-3C36-E8810ED7FB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5BF374-1116-B973-3DF5-E49053D49D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C44453-46F4-F893-C426-368FFFAA9E7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2A5A53-DF6B-4698-ACF0-2F6B7C4121C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3460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69676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6C3D7B-4606-1533-7B2F-C33C2C2E1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214776-7D6A-CC74-1BE6-BAC5C79041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643A4D-BBA3-6AF9-8CF4-473F5E5AD8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6D071C-2609-6D54-EFCA-C8788FD58FE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72762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99C613-8BD7-9D55-A814-C7B8E58215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C99058-C4C2-313F-AAB4-B254723425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27AFD1-216F-A955-518A-2BB60092CB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3B06C5-D1B5-F16A-98A2-30C888348AB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01613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79580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8A076-ABD3-8AFA-110D-011B46B0B1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F30D71-FFBA-7920-11F6-54AEE73A72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F8DDB9-294B-6D51-201B-CD6B632D4D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79579-E90B-82CF-0724-FD26EBA368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31200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B1F5F-28DB-6C9D-14A3-E7ADDC07A0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40F3CD-ECC8-3468-BCF5-7CAA116922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B91332-C19C-DE92-472A-9F67104533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532230-71A5-D8D2-1D5D-C2AF5DA4C4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95953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7D35AD-5A13-E9AD-365F-4ED090D88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521380-D274-4F52-DAFF-899F4C20EE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60F58A-50FC-0338-8AED-5315AB5A30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2AEB91-5E9D-045C-84D5-841A7E1449E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97150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874320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chemeClr val="bg1"/>
              </a:solidFill>
              <a:latin typeface="Work Sans" panose="020B060402020202020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31B160-BCC4-4F4D-86FE-3918ED707A5F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9173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DC20BE-F8D1-D4C3-338D-CCC22BFA3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0787ED-43E7-3BA1-CF48-5EB6D26362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B517FA-13E3-529A-74F6-204A84DFDB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5C89D0-CC76-C017-0E3A-DF912A0557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1982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2A5A53-DF6B-4698-ACF0-2F6B7C4121CB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3446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65E7258-5015-C940-9E09-19F06184537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4626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04E505E-4683-884D-9D93-5317F4690B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692941"/>
            <a:ext cx="6785113" cy="165576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C199B5-4B0F-C14C-873C-5A020719C8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605670"/>
            <a:ext cx="5363817" cy="81500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rgbClr val="0099CB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48A55C8-F671-C246-AA6B-F4CF12883E1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61505" y="964096"/>
            <a:ext cx="3261800" cy="203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66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443BA-081F-DD42-A8DC-3481B292E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66CB4-55C5-4847-BF27-AD2AFD2D8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lnSpc>
                <a:spcPct val="100000"/>
              </a:lnSpc>
              <a:defRPr sz="2000"/>
            </a:lvl1pPr>
            <a:lvl2pPr>
              <a:lnSpc>
                <a:spcPct val="100000"/>
              </a:lnSpc>
              <a:defRPr sz="1800"/>
            </a:lvl2pPr>
            <a:lvl3pPr>
              <a:lnSpc>
                <a:spcPct val="100000"/>
              </a:lnSpc>
              <a:defRPr sz="1800"/>
            </a:lvl3pPr>
            <a:lvl4pPr>
              <a:lnSpc>
                <a:spcPct val="100000"/>
              </a:lnSpc>
              <a:defRPr sz="1800"/>
            </a:lvl4pPr>
            <a:lvl5pPr>
              <a:lnSpc>
                <a:spcPct val="100000"/>
              </a:lnSpc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3034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3BBB2-46CE-8243-A59C-3A34D20DE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938052" cy="132556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79BD3-5100-4644-9F8C-F577BFA4AF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5813"/>
            <a:ext cx="5181600" cy="4121150"/>
          </a:xfrm>
        </p:spPr>
        <p:txBody>
          <a:bodyPr/>
          <a:lstStyle>
            <a:lvl1pPr>
              <a:lnSpc>
                <a:spcPct val="100000"/>
              </a:lnSpc>
              <a:defRPr sz="2000"/>
            </a:lvl1pPr>
            <a:lvl2pPr>
              <a:lnSpc>
                <a:spcPct val="100000"/>
              </a:lnSpc>
              <a:defRPr sz="1800"/>
            </a:lvl2pPr>
            <a:lvl3pPr>
              <a:lnSpc>
                <a:spcPct val="100000"/>
              </a:lnSpc>
              <a:defRPr sz="1800"/>
            </a:lvl3pPr>
            <a:lvl4pPr>
              <a:lnSpc>
                <a:spcPct val="100000"/>
              </a:lnSpc>
              <a:defRPr sz="1800"/>
            </a:lvl4pPr>
            <a:lvl5pPr>
              <a:lnSpc>
                <a:spcPct val="100000"/>
              </a:lnSpc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54C8FC-B1D1-0349-869B-954B1572CE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5813"/>
            <a:ext cx="5181600" cy="4121150"/>
          </a:xfrm>
        </p:spPr>
        <p:txBody>
          <a:bodyPr/>
          <a:lstStyle>
            <a:lvl1pPr>
              <a:lnSpc>
                <a:spcPct val="100000"/>
              </a:lnSpc>
              <a:defRPr sz="2000"/>
            </a:lvl1pPr>
            <a:lvl2pPr>
              <a:lnSpc>
                <a:spcPct val="100000"/>
              </a:lnSpc>
              <a:defRPr sz="1800"/>
            </a:lvl2pPr>
            <a:lvl3pPr>
              <a:lnSpc>
                <a:spcPct val="100000"/>
              </a:lnSpc>
              <a:defRPr sz="1800"/>
            </a:lvl3pPr>
            <a:lvl4pPr>
              <a:lnSpc>
                <a:spcPct val="100000"/>
              </a:lnSpc>
              <a:defRPr sz="1800"/>
            </a:lvl4pPr>
            <a:lvl5pPr>
              <a:lnSpc>
                <a:spcPct val="100000"/>
              </a:lnSpc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2" name="Picture 11" descr="A picture containing clipart&#10;&#10;Description automatically generated">
            <a:extLst>
              <a:ext uri="{FF2B5EF4-FFF2-40B4-BE49-F238E27FC236}">
                <a16:creationId xmlns:a16="http://schemas.microsoft.com/office/drawing/2014/main" id="{84B99E31-9597-D24E-91EC-E4096360BFC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776252" y="573152"/>
            <a:ext cx="2612610" cy="909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669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5002B-27D8-E84C-8492-53FE6CC3C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61132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4204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52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637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312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27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415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495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482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637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1096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9" y="273065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7474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2505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8972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274652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52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65313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30779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2591520" y="0"/>
            <a:ext cx="9599520" cy="7704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subTitle"/>
          </p:nvPr>
        </p:nvSpPr>
        <p:spPr>
          <a:xfrm>
            <a:off x="1391520" y="836640"/>
            <a:ext cx="10704000" cy="60206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1367920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2591520" y="0"/>
            <a:ext cx="9599520" cy="7704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7" name="PlaceHolder 2"/>
          <p:cNvSpPr>
            <a:spLocks noGrp="1"/>
          </p:cNvSpPr>
          <p:nvPr>
            <p:ph type="body"/>
          </p:nvPr>
        </p:nvSpPr>
        <p:spPr>
          <a:xfrm>
            <a:off x="1391520" y="836640"/>
            <a:ext cx="10704000" cy="60206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256214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2591520" y="0"/>
            <a:ext cx="9599520" cy="7704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1391520" y="836640"/>
            <a:ext cx="5223360" cy="60206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6876480" y="836640"/>
            <a:ext cx="5223360" cy="60206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04175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2591520" y="0"/>
            <a:ext cx="9599520" cy="7704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5619372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subTitle"/>
          </p:nvPr>
        </p:nvSpPr>
        <p:spPr>
          <a:xfrm>
            <a:off x="2591520" y="0"/>
            <a:ext cx="9599520" cy="3572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8223628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2591520" y="0"/>
            <a:ext cx="9599520" cy="7704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1391520" y="836640"/>
            <a:ext cx="522336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1391520" y="3981600"/>
            <a:ext cx="522336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6" name="PlaceHolder 4"/>
          <p:cNvSpPr>
            <a:spLocks noGrp="1"/>
          </p:cNvSpPr>
          <p:nvPr>
            <p:ph type="body"/>
          </p:nvPr>
        </p:nvSpPr>
        <p:spPr>
          <a:xfrm>
            <a:off x="6876480" y="836640"/>
            <a:ext cx="5223360" cy="60206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059056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2591520" y="0"/>
            <a:ext cx="9599520" cy="7704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1391520" y="836640"/>
            <a:ext cx="5223360" cy="60206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6876480" y="836640"/>
            <a:ext cx="522336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0" name="PlaceHolder 4"/>
          <p:cNvSpPr>
            <a:spLocks noGrp="1"/>
          </p:cNvSpPr>
          <p:nvPr>
            <p:ph type="body"/>
          </p:nvPr>
        </p:nvSpPr>
        <p:spPr>
          <a:xfrm>
            <a:off x="6876480" y="3981600"/>
            <a:ext cx="522336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005995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2591520" y="0"/>
            <a:ext cx="9599520" cy="7704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1391520" y="836640"/>
            <a:ext cx="522336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6876480" y="836640"/>
            <a:ext cx="522336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1391520" y="3981600"/>
            <a:ext cx="1070400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806339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2591520" y="0"/>
            <a:ext cx="9599520" cy="7704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1391520" y="836640"/>
            <a:ext cx="1070400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1391520" y="3981600"/>
            <a:ext cx="1070400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653114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2591520" y="0"/>
            <a:ext cx="9599520" cy="7704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1391520" y="836640"/>
            <a:ext cx="522336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6876480" y="836640"/>
            <a:ext cx="522336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6876480" y="3981600"/>
            <a:ext cx="522336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2" name="PlaceHolder 5"/>
          <p:cNvSpPr>
            <a:spLocks noGrp="1"/>
          </p:cNvSpPr>
          <p:nvPr>
            <p:ph type="body"/>
          </p:nvPr>
        </p:nvSpPr>
        <p:spPr>
          <a:xfrm>
            <a:off x="1391520" y="3981600"/>
            <a:ext cx="5223360" cy="287172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980611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2591520" y="0"/>
            <a:ext cx="9599520" cy="7704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1391520" y="836640"/>
            <a:ext cx="10704000" cy="60206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1391520" y="836640"/>
            <a:ext cx="10704000" cy="60206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46" name="Picture 45"/>
          <p:cNvPicPr/>
          <p:nvPr/>
        </p:nvPicPr>
        <p:blipFill>
          <a:blip r:embed="rId2"/>
          <a:stretch/>
        </p:blipFill>
        <p:spPr>
          <a:xfrm>
            <a:off x="1712640" y="836640"/>
            <a:ext cx="10061280" cy="6020640"/>
          </a:xfrm>
          <a:prstGeom prst="rect">
            <a:avLst/>
          </a:prstGeom>
          <a:ln>
            <a:noFill/>
          </a:ln>
        </p:spPr>
      </p:pic>
      <p:pic>
        <p:nvPicPr>
          <p:cNvPr id="47" name="Picture 46"/>
          <p:cNvPicPr/>
          <p:nvPr/>
        </p:nvPicPr>
        <p:blipFill>
          <a:blip r:embed="rId2"/>
          <a:stretch/>
        </p:blipFill>
        <p:spPr>
          <a:xfrm>
            <a:off x="1712640" y="836640"/>
            <a:ext cx="10061280" cy="602064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411892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1478" y="836712"/>
            <a:ext cx="10705189" cy="60212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7" name="Title Placeholder 1"/>
          <p:cNvSpPr>
            <a:spLocks noGrp="1"/>
          </p:cNvSpPr>
          <p:nvPr>
            <p:ph type="title"/>
          </p:nvPr>
        </p:nvSpPr>
        <p:spPr>
          <a:xfrm>
            <a:off x="2591611" y="0"/>
            <a:ext cx="9600389" cy="77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3883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8565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1" y="2130447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1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2792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2093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5" y="4406922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5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3254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9702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8402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36885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7276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40" y="273057"/>
            <a:ext cx="6815666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8051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8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8545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09729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2" y="274644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1" y="274644"/>
            <a:ext cx="8026399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4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142895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7272370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434352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5514861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D11C879-F0FD-4266-23DC-41BBDC4383E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99364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9676105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CDF7DC4-F2D6-A0F9-15C4-8B0E38F9C96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09596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620216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697731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9165563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4306476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8599942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8413991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914400" y="2564904"/>
            <a:ext cx="10363200" cy="864096"/>
          </a:xfrm>
          <a:prstGeom prst="rect">
            <a:avLst/>
          </a:prstGeom>
        </p:spPr>
        <p:txBody>
          <a:bodyPr/>
          <a:lstStyle>
            <a:lvl1pPr>
              <a:defRPr sz="4200" b="1" i="0" cap="all">
                <a:solidFill>
                  <a:srgbClr val="1C496A"/>
                </a:solidFill>
                <a:latin typeface=""/>
              </a:defRPr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1828800" y="3861048"/>
            <a:ext cx="8534400" cy="694928"/>
          </a:xfrm>
          <a:prstGeom prst="rect">
            <a:avLst/>
          </a:prstGeom>
        </p:spPr>
        <p:txBody>
          <a:bodyPr/>
          <a:lstStyle>
            <a:lvl1pPr marL="0" indent="0" algn="ctr">
              <a:buFontTx/>
              <a:buNone/>
              <a:defRPr sz="2000" b="0" i="0" cap="all">
                <a:solidFill>
                  <a:srgbClr val="821619"/>
                </a:solidFill>
                <a:latin typeface=""/>
              </a:defRPr>
            </a:lvl1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2483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ormal Layout - No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39E6C-8166-B97F-5168-FD89C8FF6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1120213" cy="1325563"/>
          </a:xfrm>
        </p:spPr>
        <p:txBody>
          <a:bodyPr/>
          <a:lstStyle>
            <a:lvl1pPr>
              <a:defRPr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07E92-F1FF-632E-8B1B-7AEC05924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1120214" cy="4146663"/>
          </a:xfrm>
        </p:spPr>
        <p:txBody>
          <a:bodyPr/>
          <a:lstStyle>
            <a:lvl1pPr>
              <a:defRPr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  <a:lvl2pPr>
              <a:defRPr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2pPr>
            <a:lvl3pPr>
              <a:defRPr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45D5F4-CCCD-1B79-C33B-EC863E5A19D5}"/>
              </a:ext>
            </a:extLst>
          </p:cNvPr>
          <p:cNvSpPr/>
          <p:nvPr userDrawn="1"/>
        </p:nvSpPr>
        <p:spPr>
          <a:xfrm>
            <a:off x="-1200" y="6242288"/>
            <a:ext cx="12193200" cy="540000"/>
          </a:xfrm>
          <a:prstGeom prst="rect">
            <a:avLst/>
          </a:prstGeom>
          <a:solidFill>
            <a:srgbClr val="153969">
              <a:alpha val="74902"/>
            </a:srgbClr>
          </a:solidFill>
          <a:ln>
            <a:solidFill>
              <a:srgbClr val="172C51">
                <a:alpha val="18824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8759BF6A-180D-F561-6CC8-11979EC52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9FA06289-3B8B-4AB1-84DC-C2406F59844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5A67431-330B-0023-DBFB-F7EA259B8916}"/>
              </a:ext>
            </a:extLst>
          </p:cNvPr>
          <p:cNvSpPr/>
          <p:nvPr userDrawn="1"/>
        </p:nvSpPr>
        <p:spPr>
          <a:xfrm>
            <a:off x="0" y="6164319"/>
            <a:ext cx="12192000" cy="90000"/>
          </a:xfrm>
          <a:prstGeom prst="rect">
            <a:avLst/>
          </a:prstGeom>
          <a:solidFill>
            <a:srgbClr val="F1F02B">
              <a:alpha val="74902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443152-CA88-414A-94AB-30870C197273}"/>
              </a:ext>
            </a:extLst>
          </p:cNvPr>
          <p:cNvSpPr/>
          <p:nvPr userDrawn="1"/>
        </p:nvSpPr>
        <p:spPr>
          <a:xfrm>
            <a:off x="-1200" y="6790537"/>
            <a:ext cx="12193200" cy="90000"/>
          </a:xfrm>
          <a:prstGeom prst="rect">
            <a:avLst/>
          </a:prstGeom>
          <a:solidFill>
            <a:srgbClr val="7ACFE6">
              <a:alpha val="74902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3" name="Picture 2" descr="ICUD 2024">
            <a:extLst>
              <a:ext uri="{FF2B5EF4-FFF2-40B4-BE49-F238E27FC236}">
                <a16:creationId xmlns:a16="http://schemas.microsoft.com/office/drawing/2014/main" id="{21768D9F-213A-D5E5-EDE3-E0928D7BBC5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057" y="-49461"/>
            <a:ext cx="838200" cy="110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Placeholder 29">
            <a:extLst>
              <a:ext uri="{FF2B5EF4-FFF2-40B4-BE49-F238E27FC236}">
                <a16:creationId xmlns:a16="http://schemas.microsoft.com/office/drawing/2014/main" id="{12195C71-3CED-6F8F-E3FF-2CB2295702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36800" y="6371000"/>
            <a:ext cx="4114800" cy="335824"/>
          </a:xfrm>
        </p:spPr>
        <p:txBody>
          <a:bodyPr>
            <a:norm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GB" dirty="0"/>
              <a:t>Add Session Number here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2178C2-C0AF-FF62-CB76-6E78FB345211}"/>
              </a:ext>
            </a:extLst>
          </p:cNvPr>
          <p:cNvSpPr txBox="1"/>
          <p:nvPr userDrawn="1"/>
        </p:nvSpPr>
        <p:spPr>
          <a:xfrm>
            <a:off x="92437" y="6389479"/>
            <a:ext cx="34312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ICUD 2024  - June 2024 – Delft</a:t>
            </a:r>
            <a:endParaRPr lang="en-GB" sz="14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6432" y="58478"/>
            <a:ext cx="1920386" cy="408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845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image" Target="../media/image8.jpeg"/><Relationship Id="rId3" Type="http://schemas.openxmlformats.org/officeDocument/2006/relationships/slideLayout" Target="../slideLayouts/slideLayout19.xml"/><Relationship Id="rId21" Type="http://schemas.openxmlformats.org/officeDocument/2006/relationships/image" Target="../media/image11.jpeg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image" Target="../media/image7.jpeg"/><Relationship Id="rId25" Type="http://schemas.openxmlformats.org/officeDocument/2006/relationships/image" Target="../media/image15.jpeg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6.png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24" Type="http://schemas.openxmlformats.org/officeDocument/2006/relationships/image" Target="../media/image14.png"/><Relationship Id="rId5" Type="http://schemas.openxmlformats.org/officeDocument/2006/relationships/slideLayout" Target="../slideLayouts/slideLayout21.xml"/><Relationship Id="rId15" Type="http://schemas.openxmlformats.org/officeDocument/2006/relationships/theme" Target="../theme/theme3.xml"/><Relationship Id="rId23" Type="http://schemas.openxmlformats.org/officeDocument/2006/relationships/image" Target="../media/image13.png"/><Relationship Id="rId10" Type="http://schemas.openxmlformats.org/officeDocument/2006/relationships/slideLayout" Target="../slideLayouts/slideLayout26.xml"/><Relationship Id="rId19" Type="http://schemas.openxmlformats.org/officeDocument/2006/relationships/image" Target="../media/image9.jpeg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Relationship Id="rId22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slideLayout" Target="../slideLayouts/slideLayout53.xml"/><Relationship Id="rId17" Type="http://schemas.openxmlformats.org/officeDocument/2006/relationships/image" Target="../media/image17.jpeg"/><Relationship Id="rId2" Type="http://schemas.openxmlformats.org/officeDocument/2006/relationships/slideLayout" Target="../slideLayouts/slideLayout43.xml"/><Relationship Id="rId16" Type="http://schemas.openxmlformats.org/officeDocument/2006/relationships/theme" Target="../theme/theme5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Relationship Id="rId14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D6E26105-A4ED-1940-ADA2-0689639FB23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1999" cy="6864626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FBB2DC-181B-144C-A304-91365C2AE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91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0CFA55-E9C3-4B4D-A97F-BDB9B9DC6C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77277"/>
            <a:ext cx="10515600" cy="40996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5E1FE2C-FF83-2A4C-A150-272602C78E06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8886646" y="713442"/>
            <a:ext cx="2360091" cy="608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36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 algn="l" defTabSz="914400" rtl="0" eaLnBrk="1" latinLnBrk="0" hangingPunct="1">
        <a:lnSpc>
          <a:spcPts val="3600"/>
        </a:lnSpc>
        <a:spcBef>
          <a:spcPct val="0"/>
        </a:spcBef>
        <a:buNone/>
        <a:defRPr sz="3600" b="1" kern="1200">
          <a:solidFill>
            <a:srgbClr val="142A3E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6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77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AB3F21-DB89-4F77-ACF4-D2DFEC005D1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05/08/2025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77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77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1BDA7-CB25-49BD-8151-5425F82C92A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935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6"/>
          <p:cNvPicPr/>
          <p:nvPr/>
        </p:nvPicPr>
        <p:blipFill>
          <a:blip r:embed="rId16"/>
          <a:stretch/>
        </p:blipFill>
        <p:spPr>
          <a:xfrm>
            <a:off x="163200" y="152640"/>
            <a:ext cx="2283360" cy="431280"/>
          </a:xfrm>
          <a:prstGeom prst="rect">
            <a:avLst/>
          </a:prstGeom>
          <a:ln>
            <a:noFill/>
          </a:ln>
        </p:spPr>
      </p:pic>
      <p:pic>
        <p:nvPicPr>
          <p:cNvPr id="15" name="Picture 7"/>
          <p:cNvPicPr/>
          <p:nvPr/>
        </p:nvPicPr>
        <p:blipFill>
          <a:blip r:embed="rId17"/>
          <a:stretch/>
        </p:blipFill>
        <p:spPr>
          <a:xfrm>
            <a:off x="47520" y="3813120"/>
            <a:ext cx="1141920" cy="299160"/>
          </a:xfrm>
          <a:prstGeom prst="rect">
            <a:avLst/>
          </a:prstGeom>
          <a:ln w="9360">
            <a:noFill/>
          </a:ln>
        </p:spPr>
      </p:pic>
      <p:pic>
        <p:nvPicPr>
          <p:cNvPr id="2" name="Picture 8"/>
          <p:cNvPicPr/>
          <p:nvPr/>
        </p:nvPicPr>
        <p:blipFill>
          <a:blip r:embed="rId18"/>
          <a:stretch/>
        </p:blipFill>
        <p:spPr>
          <a:xfrm>
            <a:off x="43200" y="2166480"/>
            <a:ext cx="1104000" cy="181440"/>
          </a:xfrm>
          <a:prstGeom prst="rect">
            <a:avLst/>
          </a:prstGeom>
          <a:ln w="9360">
            <a:noFill/>
          </a:ln>
        </p:spPr>
      </p:pic>
      <p:pic>
        <p:nvPicPr>
          <p:cNvPr id="3" name="Picture 9"/>
          <p:cNvPicPr/>
          <p:nvPr/>
        </p:nvPicPr>
        <p:blipFill>
          <a:blip r:embed="rId19"/>
          <a:stretch/>
        </p:blipFill>
        <p:spPr>
          <a:xfrm>
            <a:off x="47520" y="2623680"/>
            <a:ext cx="1101120" cy="336600"/>
          </a:xfrm>
          <a:prstGeom prst="rect">
            <a:avLst/>
          </a:prstGeom>
          <a:ln>
            <a:noFill/>
          </a:ln>
        </p:spPr>
      </p:pic>
      <p:pic>
        <p:nvPicPr>
          <p:cNvPr id="4" name="Picture 20"/>
          <p:cNvPicPr/>
          <p:nvPr/>
        </p:nvPicPr>
        <p:blipFill>
          <a:blip r:embed="rId20"/>
          <a:stretch/>
        </p:blipFill>
        <p:spPr>
          <a:xfrm>
            <a:off x="40800" y="1098720"/>
            <a:ext cx="1100160" cy="313200"/>
          </a:xfrm>
          <a:prstGeom prst="rect">
            <a:avLst/>
          </a:prstGeom>
          <a:ln>
            <a:noFill/>
          </a:ln>
        </p:spPr>
      </p:pic>
      <p:pic>
        <p:nvPicPr>
          <p:cNvPr id="5" name="Picture 22"/>
          <p:cNvPicPr/>
          <p:nvPr/>
        </p:nvPicPr>
        <p:blipFill>
          <a:blip r:embed="rId21"/>
          <a:srcRect t="93098" r="67366"/>
          <a:stretch/>
        </p:blipFill>
        <p:spPr>
          <a:xfrm>
            <a:off x="47520" y="3249000"/>
            <a:ext cx="1088160" cy="267120"/>
          </a:xfrm>
          <a:prstGeom prst="rect">
            <a:avLst/>
          </a:prstGeom>
          <a:ln>
            <a:noFill/>
          </a:ln>
        </p:spPr>
      </p:pic>
      <p:pic>
        <p:nvPicPr>
          <p:cNvPr id="6" name="Picture 21"/>
          <p:cNvPicPr/>
          <p:nvPr/>
        </p:nvPicPr>
        <p:blipFill>
          <a:blip r:embed="rId22"/>
          <a:srcRect t="1472" b="2699"/>
          <a:stretch/>
        </p:blipFill>
        <p:spPr>
          <a:xfrm>
            <a:off x="47520" y="4401000"/>
            <a:ext cx="1228800" cy="415080"/>
          </a:xfrm>
          <a:prstGeom prst="rect">
            <a:avLst/>
          </a:prstGeom>
          <a:ln>
            <a:noFill/>
          </a:ln>
        </p:spPr>
      </p:pic>
      <p:pic>
        <p:nvPicPr>
          <p:cNvPr id="7" name="Picture 15"/>
          <p:cNvPicPr/>
          <p:nvPr/>
        </p:nvPicPr>
        <p:blipFill>
          <a:blip r:embed="rId23"/>
          <a:stretch/>
        </p:blipFill>
        <p:spPr>
          <a:xfrm>
            <a:off x="47520" y="5121720"/>
            <a:ext cx="1108320" cy="178920"/>
          </a:xfrm>
          <a:prstGeom prst="rect">
            <a:avLst/>
          </a:prstGeom>
          <a:ln>
            <a:noFill/>
          </a:ln>
        </p:spPr>
      </p:pic>
      <p:pic>
        <p:nvPicPr>
          <p:cNvPr id="8" name="Picture 23"/>
          <p:cNvPicPr/>
          <p:nvPr/>
        </p:nvPicPr>
        <p:blipFill>
          <a:blip r:embed="rId24"/>
          <a:stretch/>
        </p:blipFill>
        <p:spPr>
          <a:xfrm>
            <a:off x="170400" y="5589360"/>
            <a:ext cx="767520" cy="559800"/>
          </a:xfrm>
          <a:prstGeom prst="rect">
            <a:avLst/>
          </a:prstGeom>
          <a:ln>
            <a:noFill/>
          </a:ln>
        </p:spPr>
      </p:pic>
      <p:pic>
        <p:nvPicPr>
          <p:cNvPr id="9" name="Picture 15"/>
          <p:cNvPicPr/>
          <p:nvPr/>
        </p:nvPicPr>
        <p:blipFill>
          <a:blip r:embed="rId25"/>
          <a:stretch/>
        </p:blipFill>
        <p:spPr>
          <a:xfrm>
            <a:off x="47520" y="1700640"/>
            <a:ext cx="1074240" cy="190080"/>
          </a:xfrm>
          <a:prstGeom prst="rect">
            <a:avLst/>
          </a:prstGeom>
          <a:ln>
            <a:noFill/>
          </a:ln>
        </p:spPr>
      </p:pic>
      <p:sp>
        <p:nvSpPr>
          <p:cNvPr id="10" name="Line 1"/>
          <p:cNvSpPr/>
          <p:nvPr/>
        </p:nvSpPr>
        <p:spPr>
          <a:xfrm>
            <a:off x="0" y="771120"/>
            <a:ext cx="9744000" cy="0"/>
          </a:xfrm>
          <a:prstGeom prst="line">
            <a:avLst/>
          </a:prstGeom>
          <a:ln w="25560">
            <a:solidFill>
              <a:srgbClr val="808080"/>
            </a:solidFill>
            <a:round/>
          </a:ln>
        </p:spPr>
      </p:sp>
      <p:sp>
        <p:nvSpPr>
          <p:cNvPr id="11" name="Line 2"/>
          <p:cNvSpPr/>
          <p:nvPr/>
        </p:nvSpPr>
        <p:spPr>
          <a:xfrm>
            <a:off x="1227840" y="777600"/>
            <a:ext cx="0" cy="6080400"/>
          </a:xfrm>
          <a:prstGeom prst="line">
            <a:avLst/>
          </a:prstGeom>
          <a:ln w="25560">
            <a:solidFill>
              <a:schemeClr val="tx1">
                <a:lumMod val="50000"/>
                <a:lumOff val="50000"/>
              </a:schemeClr>
            </a:solidFill>
            <a:round/>
          </a:ln>
        </p:spPr>
      </p:sp>
      <p:sp>
        <p:nvSpPr>
          <p:cNvPr id="12" name="PlaceHolder 3"/>
          <p:cNvSpPr>
            <a:spLocks noGrp="1"/>
          </p:cNvSpPr>
          <p:nvPr>
            <p:ph type="title"/>
          </p:nvPr>
        </p:nvSpPr>
        <p:spPr>
          <a:xfrm>
            <a:off x="609600" y="273600"/>
            <a:ext cx="1097232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r>
              <a:rPr lang="en-GB" sz="4400">
                <a:latin typeface="Arial"/>
              </a:rPr>
              <a:t>Click to edit the title text format</a:t>
            </a:r>
            <a:endParaRPr/>
          </a:p>
        </p:txBody>
      </p:sp>
      <p:sp>
        <p:nvSpPr>
          <p:cNvPr id="13" name="PlaceHolder 4"/>
          <p:cNvSpPr>
            <a:spLocks noGrp="1"/>
          </p:cNvSpPr>
          <p:nvPr>
            <p:ph type="body"/>
          </p:nvPr>
        </p:nvSpPr>
        <p:spPr>
          <a:xfrm>
            <a:off x="609600" y="1604520"/>
            <a:ext cx="1097232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en-GB" sz="3200">
                <a:latin typeface="Arial"/>
              </a:rPr>
              <a:t>Click to edit the outline text format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GB" sz="2800">
                <a:latin typeface="Arial"/>
              </a:rPr>
              <a:t>Second Outline Level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GB" sz="2400">
                <a:latin typeface="Arial"/>
              </a:rPr>
              <a:t>Third Outline Level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GB" sz="2000">
                <a:latin typeface="Arial"/>
              </a:rPr>
              <a:t>Fourth Outline Level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GB" sz="2000">
                <a:latin typeface="Arial"/>
              </a:rPr>
              <a:t>Fifth Outline Level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GB" sz="2000">
                <a:latin typeface="Arial"/>
              </a:rPr>
              <a:t>Sixth Outline Level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GB" sz="2000">
                <a:latin typeface="Arial"/>
              </a:rPr>
              <a:t>Seventh Outline Level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698334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1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6"/>
            <a:ext cx="10972801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7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AB3F21-DB89-4F77-ACF4-D2DFEC005D16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1" y="635637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7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1BDA7-CB25-49BD-8151-5425F82C9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645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9E24FE5E-63EE-FA95-632C-65E2E6D18F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C8B34818-6F2F-3C44-8A80-56D1ECDDC6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14363" y="1571625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EAC8924C-7EAF-0C29-26A2-5B65DC844C92}"/>
              </a:ext>
            </a:extLst>
          </p:cNvPr>
          <p:cNvSpPr/>
          <p:nvPr userDrawn="1"/>
        </p:nvSpPr>
        <p:spPr>
          <a:xfrm>
            <a:off x="8543925" y="6299200"/>
            <a:ext cx="2679700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  <a:defRPr/>
            </a:pPr>
            <a:r>
              <a:rPr lang="en-US" altLang="zh-TW" kern="1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ISTT Educational Webinar </a:t>
            </a:r>
            <a:endParaRPr lang="zh-TW" altLang="zh-TW" sz="1400" kern="100" dirty="0">
              <a:solidFill>
                <a:schemeClr val="tx1">
                  <a:lumMod val="65000"/>
                  <a:lumOff val="35000"/>
                </a:schemeClr>
              </a:solidFill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  <p:pic>
        <p:nvPicPr>
          <p:cNvPr id="2053" name="図 3">
            <a:extLst>
              <a:ext uri="{FF2B5EF4-FFF2-40B4-BE49-F238E27FC236}">
                <a16:creationId xmlns:a16="http://schemas.microsoft.com/office/drawing/2014/main" id="{B7314EC2-C6BA-4094-A175-363BE1E890F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525" y="6251575"/>
            <a:ext cx="914400" cy="45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9169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0" r:id="rId13"/>
    <p:sldLayoutId id="2147483761" r:id="rId14"/>
    <p:sldLayoutId id="2147483762" r:id="rId15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emf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10" Type="http://schemas.openxmlformats.org/officeDocument/2006/relationships/image" Target="../media/image27.emf"/><Relationship Id="rId4" Type="http://schemas.openxmlformats.org/officeDocument/2006/relationships/image" Target="../media/image21.jpeg"/><Relationship Id="rId9" Type="http://schemas.openxmlformats.org/officeDocument/2006/relationships/image" Target="../media/image26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tmp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8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40.tm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4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8.png"/><Relationship Id="rId7" Type="http://schemas.openxmlformats.org/officeDocument/2006/relationships/image" Target="../media/image5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oleObject" Target="../embeddings/oleObject1.bin"/><Relationship Id="rId10" Type="http://schemas.openxmlformats.org/officeDocument/2006/relationships/image" Target="../media/image24.png"/><Relationship Id="rId4" Type="http://schemas.openxmlformats.org/officeDocument/2006/relationships/image" Target="../media/image49.jpeg"/><Relationship Id="rId9" Type="http://schemas.openxmlformats.org/officeDocument/2006/relationships/image" Target="../media/image26.e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11" Type="http://schemas.openxmlformats.org/officeDocument/2006/relationships/image" Target="../media/image24.png"/><Relationship Id="rId5" Type="http://schemas.openxmlformats.org/officeDocument/2006/relationships/oleObject" Target="../embeddings/oleObject1.bin"/><Relationship Id="rId10" Type="http://schemas.openxmlformats.org/officeDocument/2006/relationships/image" Target="../media/image26.emf"/><Relationship Id="rId4" Type="http://schemas.openxmlformats.org/officeDocument/2006/relationships/image" Target="../media/image49.jpeg"/><Relationship Id="rId9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jpeg"/><Relationship Id="rId4" Type="http://schemas.openxmlformats.org/officeDocument/2006/relationships/image" Target="../media/image5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55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6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4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55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83.png"/><Relationship Id="rId3" Type="http://schemas.openxmlformats.org/officeDocument/2006/relationships/image" Target="../media/image75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8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5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81.jpeg"/><Relationship Id="rId5" Type="http://schemas.openxmlformats.org/officeDocument/2006/relationships/diagramLayout" Target="../diagrams/layout1.xml"/><Relationship Id="rId10" Type="http://schemas.openxmlformats.org/officeDocument/2006/relationships/image" Target="../media/image80.jpeg"/><Relationship Id="rId4" Type="http://schemas.openxmlformats.org/officeDocument/2006/relationships/diagramData" Target="../diagrams/data1.xml"/><Relationship Id="rId9" Type="http://schemas.openxmlformats.org/officeDocument/2006/relationships/image" Target="../media/image79.jpeg"/><Relationship Id="rId14" Type="http://schemas.openxmlformats.org/officeDocument/2006/relationships/image" Target="../media/image8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cid:4fdd7075-ad2d-4017-a05a-b07d391e9211@adf.bham.ac.uk" TargetMode="External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2.xml"/><Relationship Id="rId5" Type="http://schemas.openxmlformats.org/officeDocument/2006/relationships/image" Target="cid:88823f0c-d2e3-4073-bb2e-be711409f655@adf.bham.ac.uk" TargetMode="External"/><Relationship Id="rId4" Type="http://schemas.openxmlformats.org/officeDocument/2006/relationships/image" Target="../media/image86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cid:ff0a66be-4862-474c-b98c-2f512271889f@adf.bham.ac.uk" TargetMode="External"/><Relationship Id="rId3" Type="http://schemas.openxmlformats.org/officeDocument/2006/relationships/image" Target="../media/image88.jpeg"/><Relationship Id="rId7" Type="http://schemas.openxmlformats.org/officeDocument/2006/relationships/image" Target="../media/image92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jpeg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cid:d43c4604-e7f3-4358-9218-51e3d2c13156@adf.bham.ac.uk" TargetMode="External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2.xml"/><Relationship Id="rId5" Type="http://schemas.openxmlformats.org/officeDocument/2006/relationships/image" Target="cid:1e4b93d4-dd22-424a-bd3f-5f431a65bf6f@adf.bham.ac.uk" TargetMode="External"/><Relationship Id="rId4" Type="http://schemas.openxmlformats.org/officeDocument/2006/relationships/image" Target="../media/image94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151" y="4089418"/>
            <a:ext cx="4684067" cy="135100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  <a:spcAft>
                <a:spcPts val="400"/>
              </a:spcAft>
            </a:pPr>
            <a:r>
              <a:rPr lang="en-GB" sz="3200" dirty="0">
                <a:solidFill>
                  <a:srgbClr val="FFFF00"/>
                </a:solidFill>
              </a:rPr>
              <a:t>Subsurface Engineering with 2075 In Mind</a:t>
            </a:r>
            <a:br>
              <a:rPr lang="en-GB" sz="3200" dirty="0">
                <a:solidFill>
                  <a:srgbClr val="FFFF00"/>
                </a:solidFill>
              </a:rPr>
            </a:br>
            <a:r>
              <a:rPr lang="en-GB" sz="900" dirty="0">
                <a:solidFill>
                  <a:srgbClr val="FFFF00"/>
                </a:solidFill>
              </a:rPr>
              <a:t>  </a:t>
            </a:r>
            <a:br>
              <a:rPr lang="en-GB" sz="3200" dirty="0">
                <a:solidFill>
                  <a:srgbClr val="FFFF00"/>
                </a:solidFill>
              </a:rPr>
            </a:br>
            <a:r>
              <a:rPr lang="en-GB" sz="3200" dirty="0">
                <a:solidFill>
                  <a:srgbClr val="FFFF00"/>
                </a:solidFill>
              </a:rPr>
              <a:t>– </a:t>
            </a:r>
            <a:r>
              <a:rPr lang="en-GB" sz="3200" i="1" dirty="0">
                <a:solidFill>
                  <a:srgbClr val="FFFF00"/>
                </a:solidFill>
              </a:rPr>
              <a:t>A UK Perspective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534" y="5683728"/>
            <a:ext cx="4469755" cy="1185001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itchFamily="34" charset="0"/>
                <a:ea typeface="ＭＳ Ｐゴシック" pitchFamily="32" charset="-128"/>
                <a:cs typeface="Arial" pitchFamily="34" charset="0"/>
              </a:rPr>
              <a:t>Professor Chris Rogers </a:t>
            </a:r>
            <a:br>
              <a:rPr lang="en-US" dirty="0">
                <a:solidFill>
                  <a:schemeClr val="bg1"/>
                </a:solidFill>
                <a:latin typeface="Arial" pitchFamily="34" charset="0"/>
                <a:ea typeface="ＭＳ Ｐゴシック" pitchFamily="32" charset="-128"/>
                <a:cs typeface="Arial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itchFamily="34" charset="0"/>
                <a:ea typeface="ＭＳ Ｐゴシック" pitchFamily="32" charset="-128"/>
                <a:cs typeface="Arial" pitchFamily="34" charset="0"/>
              </a:rPr>
              <a:t>University of Birmingham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1397" y="179627"/>
            <a:ext cx="2481739" cy="14100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Captur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1395" y="3253614"/>
            <a:ext cx="2481741" cy="1750473"/>
          </a:xfrm>
          <a:prstGeom prst="rect">
            <a:avLst/>
          </a:prstGeom>
        </p:spPr>
      </p:pic>
      <p:pic>
        <p:nvPicPr>
          <p:cNvPr id="6" name="Picture 5" descr="K:\Staff\Business\City-REDI\Projects\ULB\ULB Logo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395" y="1812230"/>
            <a:ext cx="2481741" cy="121885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11" descr="http://www.epsrc.ac.uk/SiteCollectionImages/epsrc-logos/master-hires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28672" y="5153025"/>
            <a:ext cx="2494464" cy="1459417"/>
          </a:xfrm>
          <a:prstGeom prst="rect">
            <a:avLst/>
          </a:prstGeom>
          <a:noFill/>
        </p:spPr>
      </p:pic>
      <p:pic>
        <p:nvPicPr>
          <p:cNvPr id="9" name="Picture 9" descr="MTU logo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711019" y="177779"/>
            <a:ext cx="2248190" cy="2237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EFEFB2A-ABCD-74AE-DB53-CD4F5E7793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75577" y="5523197"/>
            <a:ext cx="4595115" cy="10892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4487468-7121-5826-4957-8171FB5566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5577" y="3988807"/>
            <a:ext cx="4574005" cy="120267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CD1FCA0-81B1-61A4-5B88-F7B04ED17A0E}"/>
              </a:ext>
            </a:extLst>
          </p:cNvPr>
          <p:cNvSpPr/>
          <p:nvPr/>
        </p:nvSpPr>
        <p:spPr>
          <a:xfrm>
            <a:off x="7354467" y="2687995"/>
            <a:ext cx="4595115" cy="1015663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rPr>
              <a:t>Resilience Through Innovation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itchFamily="34" charset="0"/>
                <a:ea typeface="ＭＳ Ｐゴシック" pitchFamily="32" charset="-128"/>
                <a:cs typeface="Calibri" pitchFamily="34" charset="0"/>
              </a:rPr>
              <a:t>Critical Local Transport and Utility Infrastructure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itchFamily="34" charset="0"/>
              <a:ea typeface="ＭＳ Ｐゴシック" pitchFamily="32" charset="-128"/>
              <a:cs typeface="Calibri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9053D44-9DE0-61FD-B428-7F7D6FB0948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5956" y="179627"/>
            <a:ext cx="2209519" cy="2243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555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454" y="0"/>
            <a:ext cx="8423749" cy="1694169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Streets and the Urban Metabolism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842203" y="1800306"/>
            <a:ext cx="3349797" cy="49141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urban metabolism – the flows facilitating urban living: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People in vehicles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Access to public transport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Active travel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Goods delivery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Frontages to residences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Dwell spaces, place-making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Access to nature, flora …</a:t>
            </a:r>
          </a:p>
          <a:p>
            <a:pPr marL="269875" marR="0" lvl="0" indent="-269875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… and fauna – biodiversity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Ventilation, pollination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Buried utility services</a:t>
            </a:r>
          </a:p>
          <a:p>
            <a:pPr marL="269875" marR="0" lvl="0" indent="-2698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… water, gas, electricity, wastewater, data, ideas </a:t>
            </a:r>
          </a:p>
        </p:txBody>
      </p:sp>
      <p:pic>
        <p:nvPicPr>
          <p:cNvPr id="8" name="Picture 2"/>
          <p:cNvPicPr>
            <a:picLocks noChangeArrowheads="1"/>
          </p:cNvPicPr>
          <p:nvPr/>
        </p:nvPicPr>
        <p:blipFill>
          <a:blip r:embed="rId3">
            <a:lum bright="-6000" contrast="30000"/>
          </a:blip>
          <a:srcRect/>
          <a:stretch>
            <a:fillRect/>
          </a:stretch>
        </p:blipFill>
        <p:spPr bwMode="auto">
          <a:xfrm>
            <a:off x="61639" y="1746524"/>
            <a:ext cx="8642350" cy="5040312"/>
          </a:xfrm>
          <a:prstGeom prst="rec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124524" y="6452862"/>
            <a:ext cx="281207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Image credit: Dr Mike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Farrimond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, UKWIR</a:t>
            </a:r>
          </a:p>
        </p:txBody>
      </p:sp>
      <p:sp>
        <p:nvSpPr>
          <p:cNvPr id="3" name="AutoShape 4">
            <a:extLst>
              <a:ext uri="{FF2B5EF4-FFF2-40B4-BE49-F238E27FC236}">
                <a16:creationId xmlns:a16="http://schemas.microsoft.com/office/drawing/2014/main" id="{A21A8549-364E-70AB-463B-BEBDF6FC13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4964" y="5002700"/>
            <a:ext cx="1621535" cy="1276749"/>
          </a:xfrm>
          <a:prstGeom prst="irregularSeal2">
            <a:avLst/>
          </a:prstGeom>
          <a:solidFill>
            <a:srgbClr val="FFFF00"/>
          </a:solidFill>
          <a:ln w="3810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7620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Tree</a:t>
            </a:r>
          </a:p>
          <a:p>
            <a:pPr marL="0" marR="0" lvl="0" indent="0" algn="ctr" defTabSz="7620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Roots 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CF46F5-D9D6-56CD-E083-3BEA2D7823DD}"/>
              </a:ext>
            </a:extLst>
          </p:cNvPr>
          <p:cNvSpPr txBox="1"/>
          <p:nvPr/>
        </p:nvSpPr>
        <p:spPr>
          <a:xfrm>
            <a:off x="6023829" y="6013434"/>
            <a:ext cx="2534473" cy="646331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The veins and arteries supporting societies</a:t>
            </a:r>
          </a:p>
        </p:txBody>
      </p:sp>
    </p:spTree>
    <p:extLst>
      <p:ext uri="{BB962C8B-B14F-4D97-AF65-F5344CB8AC3E}">
        <p14:creationId xmlns:p14="http://schemas.microsoft.com/office/powerpoint/2010/main" val="367315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1496437" y="1242990"/>
            <a:ext cx="9405712" cy="5141238"/>
            <a:chOff x="440749" y="1334430"/>
            <a:chExt cx="9405712" cy="5141238"/>
          </a:xfrm>
        </p:grpSpPr>
        <p:sp>
          <p:nvSpPr>
            <p:cNvPr id="119" name="Rectangle 118"/>
            <p:cNvSpPr/>
            <p:nvPr/>
          </p:nvSpPr>
          <p:spPr>
            <a:xfrm>
              <a:off x="889092" y="1334430"/>
              <a:ext cx="8498609" cy="1818558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21197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3600">
                <a:solidFill>
                  <a:prstClr val="white"/>
                </a:solidFill>
                <a:latin typeface="Calibri"/>
              </a:endParaRPr>
            </a:p>
          </p:txBody>
        </p:sp>
        <p:grpSp>
          <p:nvGrpSpPr>
            <p:cNvPr id="4" name="Group 3"/>
            <p:cNvGrpSpPr/>
            <p:nvPr/>
          </p:nvGrpSpPr>
          <p:grpSpPr>
            <a:xfrm>
              <a:off x="440749" y="3757307"/>
              <a:ext cx="9405712" cy="2718361"/>
              <a:chOff x="440749" y="3757307"/>
              <a:chExt cx="9405712" cy="2718361"/>
            </a:xfrm>
          </p:grpSpPr>
          <p:grpSp>
            <p:nvGrpSpPr>
              <p:cNvPr id="2" name="Group 1"/>
              <p:cNvGrpSpPr/>
              <p:nvPr/>
            </p:nvGrpSpPr>
            <p:grpSpPr>
              <a:xfrm>
                <a:off x="440749" y="3757307"/>
                <a:ext cx="9149240" cy="2718361"/>
                <a:chOff x="440749" y="3757307"/>
                <a:chExt cx="9149240" cy="2718361"/>
              </a:xfrm>
            </p:grpSpPr>
            <p:grpSp>
              <p:nvGrpSpPr>
                <p:cNvPr id="120" name="Group 119"/>
                <p:cNvGrpSpPr/>
                <p:nvPr/>
              </p:nvGrpSpPr>
              <p:grpSpPr>
                <a:xfrm>
                  <a:off x="440749" y="4055850"/>
                  <a:ext cx="1760507" cy="1909206"/>
                  <a:chOff x="1262662" y="1453289"/>
                  <a:chExt cx="1596934" cy="1909206"/>
                </a:xfrm>
              </p:grpSpPr>
              <p:pic>
                <p:nvPicPr>
                  <p:cNvPr id="121" name="Picture 120" descr="https://www.gov.uk/government/uploads/system/uploads/attachment_data/file/321814/14-802-people- - Windows Internet Explorer"/>
                  <p:cNvPicPr>
                    <a:picLocks noChangeAspect="1"/>
                  </p:cNvPicPr>
                  <p:nvPr/>
                </p:nvPicPr>
                <p:blipFill rotWithShape="1"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432" t="9457" r="30889" b="2569"/>
                  <a:stretch/>
                </p:blipFill>
                <p:spPr>
                  <a:xfrm>
                    <a:off x="1340978" y="1453289"/>
                    <a:ext cx="598772" cy="787248"/>
                  </a:xfrm>
                  <a:prstGeom prst="rect">
                    <a:avLst/>
                  </a:prstGeom>
                  <a:ln w="3175">
                    <a:solidFill>
                      <a:schemeClr val="bg1">
                        <a:lumMod val="50000"/>
                      </a:schemeClr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</p:pic>
              <p:pic>
                <p:nvPicPr>
                  <p:cNvPr id="122" name="Picture 121" descr="https://www.gov.uk/government/uploads/system/uploads/attachment_data/file/321814/14-802-people- - Windows Internet Explorer"/>
                  <p:cNvPicPr>
                    <a:picLocks noChangeAspect="1"/>
                  </p:cNvPicPr>
                  <p:nvPr/>
                </p:nvPicPr>
                <p:blipFill rotWithShape="1"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432" t="9457" r="30889" b="2569"/>
                  <a:stretch/>
                </p:blipFill>
                <p:spPr>
                  <a:xfrm>
                    <a:off x="1414128" y="1528163"/>
                    <a:ext cx="598772" cy="787248"/>
                  </a:xfrm>
                  <a:prstGeom prst="rect">
                    <a:avLst/>
                  </a:prstGeom>
                  <a:ln w="3175">
                    <a:solidFill>
                      <a:schemeClr val="bg1">
                        <a:lumMod val="50000"/>
                      </a:schemeClr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</p:pic>
              <p:pic>
                <p:nvPicPr>
                  <p:cNvPr id="123" name="Picture 122" descr="https://www.gov.uk/government/uploads/system/uploads/attachment_data/file/321814/14-802-people- - Windows Internet Explorer"/>
                  <p:cNvPicPr>
                    <a:picLocks noChangeAspect="1"/>
                  </p:cNvPicPr>
                  <p:nvPr/>
                </p:nvPicPr>
                <p:blipFill rotWithShape="1"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432" t="9457" r="30889" b="2569"/>
                  <a:stretch/>
                </p:blipFill>
                <p:spPr>
                  <a:xfrm>
                    <a:off x="1608658" y="1625339"/>
                    <a:ext cx="598772" cy="787248"/>
                  </a:xfrm>
                  <a:prstGeom prst="rect">
                    <a:avLst/>
                  </a:prstGeom>
                  <a:ln w="3175">
                    <a:solidFill>
                      <a:schemeClr val="bg1">
                        <a:lumMod val="50000"/>
                      </a:schemeClr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</p:pic>
              <p:pic>
                <p:nvPicPr>
                  <p:cNvPr id="124" name="Picture 123" descr="https://www.gov.uk/government/uploads/system/uploads/attachment_data/file/321814/14-802-people- - Windows Internet Explorer"/>
                  <p:cNvPicPr>
                    <a:picLocks noChangeAspect="1"/>
                  </p:cNvPicPr>
                  <p:nvPr/>
                </p:nvPicPr>
                <p:blipFill rotWithShape="1"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432" t="9457" r="30889" b="2569"/>
                  <a:stretch/>
                </p:blipFill>
                <p:spPr>
                  <a:xfrm>
                    <a:off x="1560429" y="1677911"/>
                    <a:ext cx="598772" cy="787248"/>
                  </a:xfrm>
                  <a:prstGeom prst="rect">
                    <a:avLst/>
                  </a:prstGeom>
                  <a:ln w="3175">
                    <a:solidFill>
                      <a:schemeClr val="bg1">
                        <a:lumMod val="50000"/>
                      </a:schemeClr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</p:pic>
              <p:pic>
                <p:nvPicPr>
                  <p:cNvPr id="125" name="Picture 124" descr="https://www.gov.uk/government/uploads/system/uploads/attachment_data/file/321814/14-802-people- - Windows Internet Explorer"/>
                  <p:cNvPicPr>
                    <a:picLocks noChangeAspect="1"/>
                  </p:cNvPicPr>
                  <p:nvPr/>
                </p:nvPicPr>
                <p:blipFill rotWithShape="1"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432" t="9457" r="30889" b="2569"/>
                  <a:stretch/>
                </p:blipFill>
                <p:spPr>
                  <a:xfrm>
                    <a:off x="1633579" y="1752785"/>
                    <a:ext cx="598772" cy="787248"/>
                  </a:xfrm>
                  <a:prstGeom prst="rect">
                    <a:avLst/>
                  </a:prstGeom>
                  <a:ln w="3175">
                    <a:solidFill>
                      <a:schemeClr val="bg1">
                        <a:lumMod val="50000"/>
                      </a:schemeClr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</p:pic>
              <p:pic>
                <p:nvPicPr>
                  <p:cNvPr id="126" name="Picture 125" descr="https://www.gov.uk/government/uploads/system/uploads/attachment_data/file/321814/14-802-people- - Windows Internet Explorer"/>
                  <p:cNvPicPr>
                    <a:picLocks noChangeAspect="1"/>
                  </p:cNvPicPr>
                  <p:nvPr/>
                </p:nvPicPr>
                <p:blipFill rotWithShape="1"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432" t="9457" r="30889" b="2569"/>
                  <a:stretch/>
                </p:blipFill>
                <p:spPr>
                  <a:xfrm>
                    <a:off x="1828108" y="1849961"/>
                    <a:ext cx="598772" cy="787248"/>
                  </a:xfrm>
                  <a:prstGeom prst="rect">
                    <a:avLst/>
                  </a:prstGeom>
                  <a:ln w="3175">
                    <a:solidFill>
                      <a:schemeClr val="bg1">
                        <a:lumMod val="50000"/>
                      </a:schemeClr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</p:pic>
              <p:sp>
                <p:nvSpPr>
                  <p:cNvPr id="127" name="TextBox 126"/>
                  <p:cNvSpPr txBox="1"/>
                  <p:nvPr/>
                </p:nvSpPr>
                <p:spPr>
                  <a:xfrm>
                    <a:off x="1262662" y="3019568"/>
                    <a:ext cx="1596934" cy="342927"/>
                  </a:xfrm>
                  <a:prstGeom prst="rect">
                    <a:avLst/>
                  </a:prstGeom>
                  <a:noFill/>
                  <a:ln w="38100">
                    <a:noFill/>
                    <a:miter lim="800000"/>
                    <a:headEnd/>
                    <a:tailEnd/>
                  </a:ln>
                </p:spPr>
                <p:txBody>
                  <a:bodyPr wrap="none" lIns="65290" tIns="32645" rIns="65290" bIns="32645">
                    <a:spAutoFit/>
                  </a:bodyPr>
                  <a:lstStyle>
                    <a:defPPr>
                      <a:defRPr lang="en-US"/>
                    </a:defPPr>
                    <a:lvl1pPr algn="ctr" eaLnBrk="1" hangingPunct="1">
                      <a:buFontTx/>
                      <a:buNone/>
                      <a:defRPr sz="900">
                        <a:solidFill>
                          <a:schemeClr val="bg1"/>
                        </a:solidFill>
                        <a:ea typeface="MS PGothic" pitchFamily="34" charset="-128"/>
                      </a:defRPr>
                    </a:lvl1pPr>
                    <a:lvl2pPr marL="742950" indent="-285750" eaLnBrk="0" hangingPunct="0">
                      <a:spcBef>
                        <a:spcPct val="20000"/>
                      </a:spcBef>
                      <a:buFont typeface="Arial" pitchFamily="34" charset="0"/>
                      <a:buChar char="–"/>
                      <a:defRPr sz="2800">
                        <a:latin typeface="Calibri" pitchFamily="34" charset="0"/>
                      </a:defRPr>
                    </a:lvl2pPr>
                    <a:lvl3pPr marL="1143000" indent="-228600" eaLnBrk="0" hangingPunct="0">
                      <a:spcBef>
                        <a:spcPct val="20000"/>
                      </a:spcBef>
                      <a:buFont typeface="Arial" pitchFamily="34" charset="0"/>
                      <a:buChar char="•"/>
                      <a:defRPr sz="2400">
                        <a:latin typeface="Calibri" pitchFamily="34" charset="0"/>
                      </a:defRPr>
                    </a:lvl3pPr>
                    <a:lvl4pPr marL="1600200" indent="-228600" eaLnBrk="0" hangingPunct="0">
                      <a:spcBef>
                        <a:spcPct val="20000"/>
                      </a:spcBef>
                      <a:buFont typeface="Arial" pitchFamily="34" charset="0"/>
                      <a:buChar char="–"/>
                      <a:defRPr sz="2000">
                        <a:latin typeface="Calibri" pitchFamily="34" charset="0"/>
                      </a:defRPr>
                    </a:lvl4pPr>
                    <a:lvl5pPr marL="2057400" indent="-228600" eaLnBrk="0" hangingPunct="0">
                      <a:spcBef>
                        <a:spcPct val="20000"/>
                      </a:spcBef>
                      <a:buFont typeface="Arial" pitchFamily="34" charset="0"/>
                      <a:buChar char="»"/>
                      <a:defRPr sz="2000">
                        <a:latin typeface="Calibri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»"/>
                      <a:defRPr sz="2000">
                        <a:latin typeface="Calibri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»"/>
                      <a:defRPr sz="2000">
                        <a:latin typeface="Calibri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»"/>
                      <a:defRPr sz="2000">
                        <a:latin typeface="Calibri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»"/>
                      <a:defRPr sz="2000">
                        <a:latin typeface="Calibri" pitchFamily="34" charset="0"/>
                      </a:defRPr>
                    </a:lvl9pPr>
                  </a:lstStyle>
                  <a:p>
                    <a:r>
                      <a:rPr lang="en-GB" sz="1800" b="1" dirty="0">
                        <a:solidFill>
                          <a:prstClr val="black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Expert reviews</a:t>
                    </a:r>
                  </a:p>
                </p:txBody>
              </p:sp>
              <p:pic>
                <p:nvPicPr>
                  <p:cNvPr id="128" name="Picture 127" descr="https://www.gov.uk/government/uploads/system/uploads/attachment_data/file/321814/14-802-people- - Windows Internet Explorer"/>
                  <p:cNvPicPr>
                    <a:picLocks noChangeAspect="1"/>
                  </p:cNvPicPr>
                  <p:nvPr/>
                </p:nvPicPr>
                <p:blipFill rotWithShape="1"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432" t="9457" r="30889" b="2569"/>
                  <a:stretch/>
                </p:blipFill>
                <p:spPr>
                  <a:xfrm>
                    <a:off x="1779878" y="1902533"/>
                    <a:ext cx="598772" cy="787248"/>
                  </a:xfrm>
                  <a:prstGeom prst="rect">
                    <a:avLst/>
                  </a:prstGeom>
                  <a:ln w="3175">
                    <a:solidFill>
                      <a:schemeClr val="bg1">
                        <a:lumMod val="50000"/>
                      </a:schemeClr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</p:pic>
              <p:pic>
                <p:nvPicPr>
                  <p:cNvPr id="129" name="Picture 128" descr="https://www.gov.uk/government/uploads/system/uploads/attachment_data/file/358326/14-803-evolvin - Windows Internet Explorer"/>
                  <p:cNvPicPr>
                    <a:picLocks noChangeAspect="1"/>
                  </p:cNvPicPr>
                  <p:nvPr/>
                </p:nvPicPr>
                <p:blipFill rotWithShape="1">
                  <a:blip r:embed="rId3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432" t="8574" r="31000" b="3275"/>
                  <a:stretch/>
                </p:blipFill>
                <p:spPr>
                  <a:xfrm>
                    <a:off x="1853025" y="1977407"/>
                    <a:ext cx="608191" cy="803492"/>
                  </a:xfrm>
                  <a:prstGeom prst="rect">
                    <a:avLst/>
                  </a:prstGeom>
                  <a:ln w="3175">
                    <a:solidFill>
                      <a:schemeClr val="bg1">
                        <a:lumMod val="50000"/>
                      </a:schemeClr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</p:pic>
            </p:grpSp>
            <p:sp>
              <p:nvSpPr>
                <p:cNvPr id="130" name="TextBox 129"/>
                <p:cNvSpPr txBox="1"/>
                <p:nvPr/>
              </p:nvSpPr>
              <p:spPr>
                <a:xfrm>
                  <a:off x="7265225" y="6132741"/>
                  <a:ext cx="2324764" cy="342927"/>
                </a:xfrm>
                <a:prstGeom prst="rect">
                  <a:avLst/>
                </a:prstGeom>
                <a:noFill/>
                <a:ln w="38100">
                  <a:noFill/>
                  <a:miter lim="800000"/>
                  <a:headEnd/>
                  <a:tailEnd/>
                </a:ln>
              </p:spPr>
              <p:txBody>
                <a:bodyPr wrap="none" lIns="65290" tIns="32645" rIns="65290" bIns="32645">
                  <a:spAutoFit/>
                </a:bodyPr>
                <a:lstStyle>
                  <a:defPPr>
                    <a:defRPr lang="en-US"/>
                  </a:defPPr>
                  <a:lvl1pPr algn="ctr" eaLnBrk="1" hangingPunct="1">
                    <a:buFontTx/>
                    <a:buNone/>
                    <a:defRPr sz="900">
                      <a:solidFill>
                        <a:schemeClr val="bg1"/>
                      </a:solidFill>
                      <a:ea typeface="MS PGothic" pitchFamily="34" charset="-128"/>
                    </a:defRPr>
                  </a:lvl1pPr>
                  <a:lvl2pPr marL="742950" indent="-285750" eaLnBrk="0" hangingPunct="0">
                    <a:spcBef>
                      <a:spcPct val="20000"/>
                    </a:spcBef>
                    <a:buFont typeface="Arial" pitchFamily="34" charset="0"/>
                    <a:buChar char="–"/>
                    <a:defRPr sz="2800">
                      <a:latin typeface="Calibri" pitchFamily="34" charset="0"/>
                    </a:defRPr>
                  </a:lvl2pPr>
                  <a:lvl3pPr marL="1143000" indent="-228600" eaLnBrk="0" hangingPunct="0">
                    <a:spcBef>
                      <a:spcPct val="20000"/>
                    </a:spcBef>
                    <a:buFont typeface="Arial" pitchFamily="34" charset="0"/>
                    <a:buChar char="•"/>
                    <a:defRPr sz="2400">
                      <a:latin typeface="Calibri" pitchFamily="34" charset="0"/>
                    </a:defRPr>
                  </a:lvl3pPr>
                  <a:lvl4pPr marL="1600200" indent="-228600" eaLnBrk="0" hangingPunct="0">
                    <a:spcBef>
                      <a:spcPct val="20000"/>
                    </a:spcBef>
                    <a:buFont typeface="Arial" pitchFamily="34" charset="0"/>
                    <a:buChar char="–"/>
                    <a:defRPr sz="2000">
                      <a:latin typeface="Calibri" pitchFamily="34" charset="0"/>
                    </a:defRPr>
                  </a:lvl4pPr>
                  <a:lvl5pPr marL="2057400" indent="-228600" eaLnBrk="0" hangingPunct="0">
                    <a:spcBef>
                      <a:spcPct val="20000"/>
                    </a:spcBef>
                    <a:buFont typeface="Arial" pitchFamily="34" charset="0"/>
                    <a:buChar char="»"/>
                    <a:defRPr sz="2000">
                      <a:latin typeface="Calibri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»"/>
                    <a:defRPr sz="2000">
                      <a:latin typeface="Calibri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»"/>
                    <a:defRPr sz="2000">
                      <a:latin typeface="Calibri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»"/>
                    <a:defRPr sz="2000">
                      <a:latin typeface="Calibri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»"/>
                    <a:defRPr sz="2000">
                      <a:latin typeface="Calibri" pitchFamily="34" charset="0"/>
                    </a:defRPr>
                  </a:lvl9pPr>
                </a:lstStyle>
                <a:p>
                  <a:r>
                    <a:rPr lang="en-GB" sz="1800" b="1" dirty="0">
                      <a:solidFill>
                        <a:prstClr val="black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Scenarios &amp; visions</a:t>
                  </a:r>
                </a:p>
              </p:txBody>
            </p:sp>
            <p:sp>
              <p:nvSpPr>
                <p:cNvPr id="132" name="TextBox 131"/>
                <p:cNvSpPr txBox="1"/>
                <p:nvPr/>
              </p:nvSpPr>
              <p:spPr>
                <a:xfrm>
                  <a:off x="5803176" y="5600884"/>
                  <a:ext cx="1157779" cy="342927"/>
                </a:xfrm>
                <a:prstGeom prst="rect">
                  <a:avLst/>
                </a:prstGeom>
                <a:noFill/>
                <a:ln w="38100">
                  <a:noFill/>
                  <a:miter lim="800000"/>
                  <a:headEnd/>
                  <a:tailEnd/>
                </a:ln>
              </p:spPr>
              <p:txBody>
                <a:bodyPr wrap="none" lIns="65290" tIns="32645" rIns="65290" bIns="32645">
                  <a:spAutoFit/>
                </a:bodyPr>
                <a:lstStyle>
                  <a:defPPr>
                    <a:defRPr lang="en-US"/>
                  </a:defPPr>
                  <a:lvl1pPr algn="ctr" eaLnBrk="1" hangingPunct="1">
                    <a:buFontTx/>
                    <a:buNone/>
                    <a:defRPr sz="900">
                      <a:solidFill>
                        <a:schemeClr val="bg1"/>
                      </a:solidFill>
                      <a:ea typeface="MS PGothic" pitchFamily="34" charset="-128"/>
                    </a:defRPr>
                  </a:lvl1pPr>
                  <a:lvl2pPr marL="742950" indent="-285750" eaLnBrk="0" hangingPunct="0">
                    <a:spcBef>
                      <a:spcPct val="20000"/>
                    </a:spcBef>
                    <a:buFont typeface="Arial" pitchFamily="34" charset="0"/>
                    <a:buChar char="–"/>
                    <a:defRPr sz="2800">
                      <a:latin typeface="Calibri" pitchFamily="34" charset="0"/>
                    </a:defRPr>
                  </a:lvl2pPr>
                  <a:lvl3pPr marL="1143000" indent="-228600" eaLnBrk="0" hangingPunct="0">
                    <a:spcBef>
                      <a:spcPct val="20000"/>
                    </a:spcBef>
                    <a:buFont typeface="Arial" pitchFamily="34" charset="0"/>
                    <a:buChar char="•"/>
                    <a:defRPr sz="2400">
                      <a:latin typeface="Calibri" pitchFamily="34" charset="0"/>
                    </a:defRPr>
                  </a:lvl3pPr>
                  <a:lvl4pPr marL="1600200" indent="-228600" eaLnBrk="0" hangingPunct="0">
                    <a:spcBef>
                      <a:spcPct val="20000"/>
                    </a:spcBef>
                    <a:buFont typeface="Arial" pitchFamily="34" charset="0"/>
                    <a:buChar char="–"/>
                    <a:defRPr sz="2000">
                      <a:latin typeface="Calibri" pitchFamily="34" charset="0"/>
                    </a:defRPr>
                  </a:lvl4pPr>
                  <a:lvl5pPr marL="2057400" indent="-228600" eaLnBrk="0" hangingPunct="0">
                    <a:spcBef>
                      <a:spcPct val="20000"/>
                    </a:spcBef>
                    <a:buFont typeface="Arial" pitchFamily="34" charset="0"/>
                    <a:buChar char="»"/>
                    <a:defRPr sz="2000">
                      <a:latin typeface="Calibri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»"/>
                    <a:defRPr sz="2000">
                      <a:latin typeface="Calibri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»"/>
                    <a:defRPr sz="2000">
                      <a:latin typeface="Calibri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»"/>
                    <a:defRPr sz="2000">
                      <a:latin typeface="Calibri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»"/>
                    <a:defRPr sz="2000">
                      <a:latin typeface="Calibri" pitchFamily="34" charset="0"/>
                    </a:defRPr>
                  </a:lvl9pPr>
                </a:lstStyle>
                <a:p>
                  <a:r>
                    <a:rPr lang="en-GB" sz="1800" b="1" dirty="0">
                      <a:solidFill>
                        <a:prstClr val="black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Analytics</a:t>
                  </a:r>
                </a:p>
              </p:txBody>
            </p:sp>
            <p:grpSp>
              <p:nvGrpSpPr>
                <p:cNvPr id="138" name="Group 137"/>
                <p:cNvGrpSpPr/>
                <p:nvPr/>
              </p:nvGrpSpPr>
              <p:grpSpPr>
                <a:xfrm>
                  <a:off x="2404939" y="4243903"/>
                  <a:ext cx="2594064" cy="2212939"/>
                  <a:chOff x="1425662" y="4189630"/>
                  <a:chExt cx="1448635" cy="1392108"/>
                </a:xfrm>
              </p:grpSpPr>
              <p:pic>
                <p:nvPicPr>
                  <p:cNvPr id="139" name="Picture 9"/>
                  <p:cNvPicPr>
                    <a:picLocks noChangeAspect="1" noChangeArrowheads="1"/>
                  </p:cNvPicPr>
                  <p:nvPr/>
                </p:nvPicPr>
                <p:blipFill>
                  <a:blip r:embed="rId4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79259" y="4189630"/>
                    <a:ext cx="728757" cy="474336"/>
                  </a:xfrm>
                  <a:prstGeom prst="rect">
                    <a:avLst/>
                  </a:prstGeom>
                  <a:ln w="9525">
                    <a:solidFill>
                      <a:schemeClr val="bg1">
                        <a:lumMod val="50000"/>
                      </a:schemeClr>
                    </a:solidFill>
                    <a:miter lim="800000"/>
                    <a:headEnd/>
                    <a:tailEnd/>
                  </a:ln>
                  <a:effectLst>
                    <a:outerShdw blurRad="76200" dist="25400" dir="2700000" sx="103000" sy="103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</a:extLst>
                </p:spPr>
              </p:pic>
              <p:pic>
                <p:nvPicPr>
                  <p:cNvPr id="140" name="Picture 8"/>
                  <p:cNvPicPr>
                    <a:picLocks noChangeAspect="1" noChangeArrowheads="1"/>
                  </p:cNvPicPr>
                  <p:nvPr/>
                </p:nvPicPr>
                <p:blipFill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673910" y="4291275"/>
                    <a:ext cx="728416" cy="474336"/>
                  </a:xfrm>
                  <a:prstGeom prst="rect">
                    <a:avLst/>
                  </a:prstGeom>
                  <a:ln w="9525">
                    <a:solidFill>
                      <a:schemeClr val="bg1">
                        <a:lumMod val="50000"/>
                      </a:schemeClr>
                    </a:solidFill>
                    <a:miter lim="800000"/>
                    <a:headEnd/>
                    <a:tailEnd/>
                  </a:ln>
                  <a:effectLst>
                    <a:outerShdw blurRad="76200" dist="25400" dir="2700000" sx="103000" sy="103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</a:extLst>
                </p:spPr>
              </p:pic>
              <p:pic>
                <p:nvPicPr>
                  <p:cNvPr id="141" name="Picture 4"/>
                  <p:cNvPicPr>
                    <a:picLocks noChangeAspect="1" noChangeArrowheads="1"/>
                  </p:cNvPicPr>
                  <p:nvPr/>
                </p:nvPicPr>
                <p:blipFill>
                  <a:blip r:embed="rId6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768219" y="4392918"/>
                    <a:ext cx="731045" cy="474336"/>
                  </a:xfrm>
                  <a:prstGeom prst="rect">
                    <a:avLst/>
                  </a:prstGeom>
                  <a:ln w="9525">
                    <a:solidFill>
                      <a:schemeClr val="bg1">
                        <a:lumMod val="50000"/>
                      </a:schemeClr>
                    </a:solidFill>
                    <a:miter lim="800000"/>
                    <a:headEnd/>
                    <a:tailEnd/>
                  </a:ln>
                  <a:effectLst>
                    <a:outerShdw blurRad="76200" dist="25400" dir="2700000" sx="103000" sy="103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</a:extLst>
                </p:spPr>
              </p:pic>
              <p:pic>
                <p:nvPicPr>
                  <p:cNvPr id="142" name="Picture 7"/>
                  <p:cNvPicPr>
                    <a:picLocks noChangeAspect="1" noChangeArrowheads="1"/>
                  </p:cNvPicPr>
                  <p:nvPr/>
                </p:nvPicPr>
                <p:blipFill>
                  <a:blip r:embed="rId7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865157" y="4494561"/>
                    <a:ext cx="732153" cy="474336"/>
                  </a:xfrm>
                  <a:prstGeom prst="rect">
                    <a:avLst/>
                  </a:prstGeom>
                  <a:ln w="9525">
                    <a:solidFill>
                      <a:schemeClr val="bg1">
                        <a:lumMod val="50000"/>
                      </a:schemeClr>
                    </a:solidFill>
                    <a:miter lim="800000"/>
                    <a:headEnd/>
                    <a:tailEnd/>
                  </a:ln>
                  <a:effectLst>
                    <a:outerShdw blurRad="76200" dist="25400" dir="2700000" sx="103000" sy="103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</a:extLst>
                </p:spPr>
              </p:pic>
              <p:pic>
                <p:nvPicPr>
                  <p:cNvPr id="143" name="Picture 3"/>
                  <p:cNvPicPr>
                    <a:picLocks noChangeAspect="1" noChangeArrowheads="1"/>
                  </p:cNvPicPr>
                  <p:nvPr/>
                </p:nvPicPr>
                <p:blipFill>
                  <a:blip r:embed="rId8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963205" y="4596204"/>
                    <a:ext cx="730281" cy="474336"/>
                  </a:xfrm>
                  <a:prstGeom prst="rect">
                    <a:avLst/>
                  </a:prstGeom>
                  <a:ln w="9525">
                    <a:solidFill>
                      <a:schemeClr val="bg1">
                        <a:lumMod val="50000"/>
                      </a:schemeClr>
                    </a:solidFill>
                    <a:miter lim="800000"/>
                    <a:headEnd/>
                    <a:tailEnd/>
                  </a:ln>
                  <a:effectLst>
                    <a:outerShdw blurRad="76200" dist="25400" dir="2700000" sx="103000" sy="103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</a:extLst>
                </p:spPr>
              </p:pic>
              <p:pic>
                <p:nvPicPr>
                  <p:cNvPr id="144" name="Picture 2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9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653" t="373" r="694" b="755"/>
                  <a:stretch/>
                </p:blipFill>
                <p:spPr bwMode="auto">
                  <a:xfrm>
                    <a:off x="2059379" y="4697847"/>
                    <a:ext cx="727312" cy="474336"/>
                  </a:xfrm>
                  <a:prstGeom prst="rect">
                    <a:avLst/>
                  </a:prstGeom>
                  <a:ln w="9525">
                    <a:solidFill>
                      <a:schemeClr val="bg1">
                        <a:lumMod val="50000"/>
                      </a:schemeClr>
                    </a:solidFill>
                    <a:miter lim="800000"/>
                    <a:headEnd/>
                    <a:tailEnd/>
                  </a:ln>
                  <a:effectLst>
                    <a:outerShdw blurRad="76200" dist="25400" dir="2700000" sx="103000" sy="103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</a:extLst>
                </p:spPr>
              </p:pic>
              <p:sp>
                <p:nvSpPr>
                  <p:cNvPr id="145" name="TextBox 144"/>
                  <p:cNvSpPr txBox="1"/>
                  <p:nvPr/>
                </p:nvSpPr>
                <p:spPr>
                  <a:xfrm>
                    <a:off x="1425662" y="5366011"/>
                    <a:ext cx="1448635" cy="215727"/>
                  </a:xfrm>
                  <a:prstGeom prst="rect">
                    <a:avLst/>
                  </a:prstGeom>
                  <a:noFill/>
                  <a:ln w="38100">
                    <a:noFill/>
                    <a:miter lim="800000"/>
                    <a:headEnd/>
                    <a:tailEnd/>
                  </a:ln>
                </p:spPr>
                <p:txBody>
                  <a:bodyPr wrap="none" lIns="65290" tIns="32645" rIns="65290" bIns="32645">
                    <a:spAutoFit/>
                  </a:bodyPr>
                  <a:lstStyle>
                    <a:defPPr>
                      <a:defRPr lang="en-US"/>
                    </a:defPPr>
                    <a:lvl1pPr algn="ctr" eaLnBrk="1" hangingPunct="1">
                      <a:buFontTx/>
                      <a:buNone/>
                      <a:defRPr sz="900">
                        <a:solidFill>
                          <a:schemeClr val="bg1"/>
                        </a:solidFill>
                        <a:ea typeface="MS PGothic" pitchFamily="34" charset="-128"/>
                      </a:defRPr>
                    </a:lvl1pPr>
                    <a:lvl2pPr marL="742950" indent="-285750" eaLnBrk="0" hangingPunct="0">
                      <a:spcBef>
                        <a:spcPct val="20000"/>
                      </a:spcBef>
                      <a:buFont typeface="Arial" pitchFamily="34" charset="0"/>
                      <a:buChar char="–"/>
                      <a:defRPr sz="2800">
                        <a:latin typeface="Calibri" pitchFamily="34" charset="0"/>
                      </a:defRPr>
                    </a:lvl2pPr>
                    <a:lvl3pPr marL="1143000" indent="-228600" eaLnBrk="0" hangingPunct="0">
                      <a:spcBef>
                        <a:spcPct val="20000"/>
                      </a:spcBef>
                      <a:buFont typeface="Arial" pitchFamily="34" charset="0"/>
                      <a:buChar char="•"/>
                      <a:defRPr sz="2400">
                        <a:latin typeface="Calibri" pitchFamily="34" charset="0"/>
                      </a:defRPr>
                    </a:lvl3pPr>
                    <a:lvl4pPr marL="1600200" indent="-228600" eaLnBrk="0" hangingPunct="0">
                      <a:spcBef>
                        <a:spcPct val="20000"/>
                      </a:spcBef>
                      <a:buFont typeface="Arial" pitchFamily="34" charset="0"/>
                      <a:buChar char="–"/>
                      <a:defRPr sz="2000">
                        <a:latin typeface="Calibri" pitchFamily="34" charset="0"/>
                      </a:defRPr>
                    </a:lvl4pPr>
                    <a:lvl5pPr marL="2057400" indent="-228600" eaLnBrk="0" hangingPunct="0">
                      <a:spcBef>
                        <a:spcPct val="20000"/>
                      </a:spcBef>
                      <a:buFont typeface="Arial" pitchFamily="34" charset="0"/>
                      <a:buChar char="»"/>
                      <a:defRPr sz="2000">
                        <a:latin typeface="Calibri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»"/>
                      <a:defRPr sz="2000">
                        <a:latin typeface="Calibri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»"/>
                      <a:defRPr sz="2000">
                        <a:latin typeface="Calibri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»"/>
                      <a:defRPr sz="2000">
                        <a:latin typeface="Calibri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»"/>
                      <a:defRPr sz="2000">
                        <a:latin typeface="Calibri" pitchFamily="34" charset="0"/>
                      </a:defRPr>
                    </a:lvl9pPr>
                  </a:lstStyle>
                  <a:p>
                    <a:r>
                      <a:rPr lang="en-GB" sz="1800" b="1" dirty="0">
                        <a:solidFill>
                          <a:prstClr val="black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Future trends analysis</a:t>
                    </a:r>
                  </a:p>
                </p:txBody>
              </p:sp>
            </p:grpSp>
            <p:grpSp>
              <p:nvGrpSpPr>
                <p:cNvPr id="146" name="Group 145"/>
                <p:cNvGrpSpPr/>
                <p:nvPr/>
              </p:nvGrpSpPr>
              <p:grpSpPr>
                <a:xfrm>
                  <a:off x="4520455" y="3757307"/>
                  <a:ext cx="2348713" cy="1822001"/>
                  <a:chOff x="2946818" y="4237208"/>
                  <a:chExt cx="1370573" cy="1232700"/>
                </a:xfrm>
              </p:grpSpPr>
              <p:pic>
                <p:nvPicPr>
                  <p:cNvPr id="148" name="Picture 147"/>
                  <p:cNvPicPr>
                    <a:picLocks noChangeAspect="1"/>
                  </p:cNvPicPr>
                  <p:nvPr/>
                </p:nvPicPr>
                <p:blipFill rotWithShape="1">
                  <a:blip r:embed="rId10"/>
                  <a:srcRect/>
                  <a:stretch/>
                </p:blipFill>
                <p:spPr>
                  <a:xfrm>
                    <a:off x="3573832" y="4238205"/>
                    <a:ext cx="743559" cy="1231703"/>
                  </a:xfrm>
                  <a:prstGeom prst="rect">
                    <a:avLst/>
                  </a:prstGeom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</p:pic>
              <p:sp>
                <p:nvSpPr>
                  <p:cNvPr id="154" name="Oval 153"/>
                  <p:cNvSpPr/>
                  <p:nvPr/>
                </p:nvSpPr>
                <p:spPr>
                  <a:xfrm>
                    <a:off x="2946818" y="4237208"/>
                    <a:ext cx="175103" cy="312479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>
                      <a:solidFill>
                        <a:prstClr val="white"/>
                      </a:solidFill>
                      <a:latin typeface="Calibri"/>
                    </a:endParaRPr>
                  </a:p>
                </p:txBody>
              </p:sp>
            </p:grpSp>
          </p:grpSp>
          <p:pic>
            <p:nvPicPr>
              <p:cNvPr id="61" name="Picture 60"/>
              <p:cNvPicPr/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188092" y="3757308"/>
                <a:ext cx="2658369" cy="2346180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pic>
        <p:nvPicPr>
          <p:cNvPr id="23" name="Picture 7" descr="GOf Science_2935_SML_AW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1" y="127003"/>
            <a:ext cx="1792288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TextBox 23"/>
          <p:cNvSpPr txBox="1"/>
          <p:nvPr/>
        </p:nvSpPr>
        <p:spPr>
          <a:xfrm>
            <a:off x="3918698" y="567717"/>
            <a:ext cx="6757872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/>
            <a:r>
              <a:rPr lang="en-GB" sz="2400" b="1" dirty="0">
                <a:solidFill>
                  <a:srgbClr val="2119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dimensions of future cities were explored</a:t>
            </a:r>
          </a:p>
        </p:txBody>
      </p:sp>
      <p:grpSp>
        <p:nvGrpSpPr>
          <p:cNvPr id="155" name="Group 154"/>
          <p:cNvGrpSpPr/>
          <p:nvPr/>
        </p:nvGrpSpPr>
        <p:grpSpPr>
          <a:xfrm>
            <a:off x="1821626" y="1382752"/>
            <a:ext cx="8554859" cy="1363233"/>
            <a:chOff x="2091386" y="3139857"/>
            <a:chExt cx="6114443" cy="974348"/>
          </a:xfrm>
        </p:grpSpPr>
        <p:pic>
          <p:nvPicPr>
            <p:cNvPr id="156" name="Picture 155" descr="Screen Clipping"/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0636" t="22037" r="7846" b="66554"/>
            <a:stretch/>
          </p:blipFill>
          <p:spPr>
            <a:xfrm>
              <a:off x="2560209" y="3502205"/>
              <a:ext cx="612000" cy="612000"/>
            </a:xfrm>
            <a:prstGeom prst="ellipse">
              <a:avLst/>
            </a:prstGeom>
            <a:ln w="38100">
              <a:solidFill>
                <a:schemeClr val="tx1">
                  <a:lumMod val="75000"/>
                  <a:lumOff val="25000"/>
                </a:schemeClr>
              </a:solidFill>
            </a:ln>
          </p:spPr>
        </p:pic>
        <p:pic>
          <p:nvPicPr>
            <p:cNvPr id="157" name="Picture 156" descr="Screen Clipping"/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496" t="22671" r="80094" b="65920"/>
            <a:stretch/>
          </p:blipFill>
          <p:spPr>
            <a:xfrm>
              <a:off x="6327489" y="3502205"/>
              <a:ext cx="612000" cy="612000"/>
            </a:xfrm>
            <a:prstGeom prst="ellipse">
              <a:avLst/>
            </a:prstGeom>
            <a:ln w="38100">
              <a:solidFill>
                <a:schemeClr val="tx1">
                  <a:lumMod val="75000"/>
                  <a:lumOff val="25000"/>
                </a:schemeClr>
              </a:solidFill>
            </a:ln>
          </p:spPr>
        </p:pic>
        <p:pic>
          <p:nvPicPr>
            <p:cNvPr id="158" name="Picture 157" descr="Screen Clipping"/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295" t="4700" r="44295" b="83891"/>
            <a:stretch/>
          </p:blipFill>
          <p:spPr>
            <a:xfrm>
              <a:off x="5385669" y="3502205"/>
              <a:ext cx="612000" cy="612000"/>
            </a:xfrm>
            <a:prstGeom prst="ellipse">
              <a:avLst/>
            </a:prstGeom>
            <a:ln w="38100">
              <a:solidFill>
                <a:schemeClr val="tx1">
                  <a:lumMod val="75000"/>
                  <a:lumOff val="25000"/>
                </a:schemeClr>
              </a:solidFill>
            </a:ln>
          </p:spPr>
        </p:pic>
        <p:pic>
          <p:nvPicPr>
            <p:cNvPr id="159" name="Picture 158" descr="Screen Clipping"/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322" t="57715" r="80268" b="30876"/>
            <a:stretch/>
          </p:blipFill>
          <p:spPr>
            <a:xfrm>
              <a:off x="3502029" y="3502205"/>
              <a:ext cx="612000" cy="612000"/>
            </a:xfrm>
            <a:prstGeom prst="ellipse">
              <a:avLst/>
            </a:prstGeom>
            <a:ln w="38100">
              <a:solidFill>
                <a:schemeClr val="tx1">
                  <a:lumMod val="75000"/>
                  <a:lumOff val="25000"/>
                </a:schemeClr>
              </a:solidFill>
            </a:ln>
          </p:spPr>
        </p:pic>
        <p:pic>
          <p:nvPicPr>
            <p:cNvPr id="160" name="Picture 159" descr="Screen Clipping"/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295" t="75581" r="44295" b="13117"/>
            <a:stretch/>
          </p:blipFill>
          <p:spPr>
            <a:xfrm>
              <a:off x="7269309" y="3482358"/>
              <a:ext cx="612000" cy="612000"/>
            </a:xfrm>
            <a:prstGeom prst="ellipse">
              <a:avLst/>
            </a:prstGeom>
            <a:ln w="38100">
              <a:solidFill>
                <a:schemeClr val="tx1">
                  <a:lumMod val="75000"/>
                  <a:lumOff val="25000"/>
                </a:schemeClr>
              </a:solidFill>
            </a:ln>
          </p:spPr>
        </p:pic>
        <p:pic>
          <p:nvPicPr>
            <p:cNvPr id="161" name="Picture 160" descr="Screen Clipping"/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0636" t="58097" r="7846" b="30494"/>
            <a:stretch/>
          </p:blipFill>
          <p:spPr>
            <a:xfrm>
              <a:off x="4443849" y="3502205"/>
              <a:ext cx="612000" cy="612000"/>
            </a:xfrm>
            <a:prstGeom prst="ellipse">
              <a:avLst/>
            </a:prstGeom>
            <a:ln w="38100">
              <a:solidFill>
                <a:schemeClr val="tx1">
                  <a:lumMod val="75000"/>
                  <a:lumOff val="25000"/>
                </a:schemeClr>
              </a:solidFill>
            </a:ln>
          </p:spPr>
        </p:pic>
        <p:sp>
          <p:nvSpPr>
            <p:cNvPr id="162" name="TextBox 161"/>
            <p:cNvSpPr txBox="1"/>
            <p:nvPr/>
          </p:nvSpPr>
          <p:spPr>
            <a:xfrm>
              <a:off x="5283300" y="3139857"/>
              <a:ext cx="842465" cy="1979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LIVING</a:t>
              </a:r>
            </a:p>
          </p:txBody>
        </p:sp>
        <p:sp>
          <p:nvSpPr>
            <p:cNvPr id="163" name="TextBox 162"/>
            <p:cNvSpPr txBox="1"/>
            <p:nvPr/>
          </p:nvSpPr>
          <p:spPr>
            <a:xfrm>
              <a:off x="3349238" y="3139857"/>
              <a:ext cx="997546" cy="1979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ECONOMY</a:t>
              </a:r>
            </a:p>
          </p:txBody>
        </p:sp>
        <p:sp>
          <p:nvSpPr>
            <p:cNvPr id="164" name="TextBox 163"/>
            <p:cNvSpPr txBox="1"/>
            <p:nvPr/>
          </p:nvSpPr>
          <p:spPr>
            <a:xfrm>
              <a:off x="4109568" y="3139857"/>
              <a:ext cx="1327116" cy="1979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ENVIRONMENT</a:t>
              </a:r>
            </a:p>
          </p:txBody>
        </p:sp>
        <p:sp>
          <p:nvSpPr>
            <p:cNvPr id="165" name="TextBox 164"/>
            <p:cNvSpPr txBox="1"/>
            <p:nvPr/>
          </p:nvSpPr>
          <p:spPr>
            <a:xfrm>
              <a:off x="5978107" y="3139857"/>
              <a:ext cx="1327116" cy="1979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FORM</a:t>
              </a:r>
            </a:p>
          </p:txBody>
        </p:sp>
        <p:sp>
          <p:nvSpPr>
            <p:cNvPr id="166" name="TextBox 165"/>
            <p:cNvSpPr txBox="1"/>
            <p:nvPr/>
          </p:nvSpPr>
          <p:spPr>
            <a:xfrm>
              <a:off x="2091386" y="3139857"/>
              <a:ext cx="1525698" cy="1979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INFRASTRUCTURE</a:t>
              </a:r>
            </a:p>
          </p:txBody>
        </p:sp>
        <p:sp>
          <p:nvSpPr>
            <p:cNvPr id="167" name="TextBox 166"/>
            <p:cNvSpPr txBox="1"/>
            <p:nvPr/>
          </p:nvSpPr>
          <p:spPr>
            <a:xfrm>
              <a:off x="6878713" y="3139857"/>
              <a:ext cx="1327116" cy="1979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GOVERNANCE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5690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7" descr="GOf Science_2935_SML_A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56" y="178086"/>
            <a:ext cx="1625760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1182834" y="3703337"/>
            <a:ext cx="10716194" cy="3008319"/>
            <a:chOff x="350587" y="3757306"/>
            <a:chExt cx="11813860" cy="3008319"/>
          </a:xfrm>
        </p:grpSpPr>
        <p:grpSp>
          <p:nvGrpSpPr>
            <p:cNvPr id="120" name="Group 119"/>
            <p:cNvGrpSpPr/>
            <p:nvPr/>
          </p:nvGrpSpPr>
          <p:grpSpPr>
            <a:xfrm>
              <a:off x="350587" y="4055850"/>
              <a:ext cx="1940836" cy="1909206"/>
              <a:chOff x="1180877" y="1453289"/>
              <a:chExt cx="1760508" cy="1909206"/>
            </a:xfrm>
          </p:grpSpPr>
          <p:pic>
            <p:nvPicPr>
              <p:cNvPr id="121" name="Picture 120" descr="https://www.gov.uk/government/uploads/system/uploads/attachment_data/file/321814/14-802-people- - Windows Internet Explorer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432" t="9457" r="30889" b="2569"/>
              <a:stretch/>
            </p:blipFill>
            <p:spPr>
              <a:xfrm>
                <a:off x="1340978" y="1453289"/>
                <a:ext cx="598772" cy="787248"/>
              </a:xfrm>
              <a:prstGeom prst="rect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122" name="Picture 121" descr="https://www.gov.uk/government/uploads/system/uploads/attachment_data/file/321814/14-802-people- - Windows Internet Explorer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432" t="9457" r="30889" b="2569"/>
              <a:stretch/>
            </p:blipFill>
            <p:spPr>
              <a:xfrm>
                <a:off x="1414128" y="1528163"/>
                <a:ext cx="598772" cy="787248"/>
              </a:xfrm>
              <a:prstGeom prst="rect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123" name="Picture 122" descr="https://www.gov.uk/government/uploads/system/uploads/attachment_data/file/321814/14-802-people- - Windows Internet Explorer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432" t="9457" r="30889" b="2569"/>
              <a:stretch/>
            </p:blipFill>
            <p:spPr>
              <a:xfrm>
                <a:off x="1608658" y="1625339"/>
                <a:ext cx="598772" cy="787248"/>
              </a:xfrm>
              <a:prstGeom prst="rect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124" name="Picture 123" descr="https://www.gov.uk/government/uploads/system/uploads/attachment_data/file/321814/14-802-people- - Windows Internet Explorer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432" t="9457" r="30889" b="2569"/>
              <a:stretch/>
            </p:blipFill>
            <p:spPr>
              <a:xfrm>
                <a:off x="1560429" y="1677911"/>
                <a:ext cx="598772" cy="787248"/>
              </a:xfrm>
              <a:prstGeom prst="rect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125" name="Picture 124" descr="https://www.gov.uk/government/uploads/system/uploads/attachment_data/file/321814/14-802-people- - Windows Internet Explorer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432" t="9457" r="30889" b="2569"/>
              <a:stretch/>
            </p:blipFill>
            <p:spPr>
              <a:xfrm>
                <a:off x="1633579" y="1752785"/>
                <a:ext cx="598772" cy="787248"/>
              </a:xfrm>
              <a:prstGeom prst="rect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126" name="Picture 125" descr="https://www.gov.uk/government/uploads/system/uploads/attachment_data/file/321814/14-802-people- - Windows Internet Explorer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432" t="9457" r="30889" b="2569"/>
              <a:stretch/>
            </p:blipFill>
            <p:spPr>
              <a:xfrm>
                <a:off x="1828108" y="1849961"/>
                <a:ext cx="598772" cy="787248"/>
              </a:xfrm>
              <a:prstGeom prst="rect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sp>
            <p:nvSpPr>
              <p:cNvPr id="127" name="TextBox 126"/>
              <p:cNvSpPr txBox="1"/>
              <p:nvPr/>
            </p:nvSpPr>
            <p:spPr>
              <a:xfrm>
                <a:off x="1180877" y="3019568"/>
                <a:ext cx="1760508" cy="342927"/>
              </a:xfrm>
              <a:prstGeom prst="rect">
                <a:avLst/>
              </a:prstGeom>
              <a:noFill/>
              <a:ln w="38100">
                <a:noFill/>
                <a:miter lim="800000"/>
                <a:headEnd/>
                <a:tailEnd/>
              </a:ln>
            </p:spPr>
            <p:txBody>
              <a:bodyPr wrap="none" lIns="65290" tIns="32645" rIns="65290" bIns="32645">
                <a:spAutoFit/>
              </a:bodyPr>
              <a:lstStyle>
                <a:defPPr>
                  <a:defRPr lang="en-US"/>
                </a:defPPr>
                <a:lvl1pPr algn="ctr" eaLnBrk="1" hangingPunct="1">
                  <a:buFontTx/>
                  <a:buNone/>
                  <a:defRPr sz="900">
                    <a:solidFill>
                      <a:schemeClr val="bg1"/>
                    </a:solidFill>
                    <a:ea typeface="MS PGothic" pitchFamily="34" charset="-128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>
                    <a:latin typeface="Calibri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itchFamily="34" charset="0"/>
                    <a:ea typeface="MS PGothic" pitchFamily="34" charset="-128"/>
                    <a:cs typeface="Arial" pitchFamily="34" charset="0"/>
                  </a:rPr>
                  <a:t>Expert reviews</a:t>
                </a:r>
              </a:p>
            </p:txBody>
          </p:sp>
          <p:pic>
            <p:nvPicPr>
              <p:cNvPr id="128" name="Picture 127" descr="https://www.gov.uk/government/uploads/system/uploads/attachment_data/file/321814/14-802-people- - Windows Internet Explorer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432" t="9457" r="30889" b="2569"/>
              <a:stretch/>
            </p:blipFill>
            <p:spPr>
              <a:xfrm>
                <a:off x="1779878" y="1902533"/>
                <a:ext cx="598772" cy="787248"/>
              </a:xfrm>
              <a:prstGeom prst="rect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129" name="Picture 128" descr="https://www.gov.uk/government/uploads/system/uploads/attachment_data/file/358326/14-803-evolvin - Windows Internet Explorer"/>
              <p:cNvPicPr>
                <a:picLocks noChangeAspect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432" t="8574" r="31000" b="3275"/>
              <a:stretch/>
            </p:blipFill>
            <p:spPr>
              <a:xfrm>
                <a:off x="1853025" y="1977407"/>
                <a:ext cx="608191" cy="803492"/>
              </a:xfrm>
              <a:prstGeom prst="rect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</p:grpSp>
        <p:sp>
          <p:nvSpPr>
            <p:cNvPr id="130" name="TextBox 129"/>
            <p:cNvSpPr txBox="1"/>
            <p:nvPr/>
          </p:nvSpPr>
          <p:spPr>
            <a:xfrm>
              <a:off x="9601556" y="6403724"/>
              <a:ext cx="2562891" cy="342927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 lIns="65290" tIns="32645" rIns="65290" bIns="32645">
              <a:spAutoFit/>
            </a:bodyPr>
            <a:lstStyle>
              <a:defPPr>
                <a:defRPr lang="en-US"/>
              </a:defPPr>
              <a:lvl1pPr algn="ctr" eaLnBrk="1" hangingPunct="1">
                <a:buFontTx/>
                <a:buNone/>
                <a:defRPr sz="900">
                  <a:solidFill>
                    <a:schemeClr val="bg1"/>
                  </a:solidFill>
                  <a:ea typeface="MS PGothic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itchFamily="34" charset="0"/>
                <a:buChar char="–"/>
                <a:defRPr sz="2800">
                  <a:latin typeface="Calibri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itchFamily="34" charset="0"/>
                <a:buChar char="•"/>
                <a:defRPr sz="2400">
                  <a:latin typeface="Calibri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itchFamily="34" charset="0"/>
                <a:buChar char="–"/>
                <a:defRPr sz="2000">
                  <a:latin typeface="Calibri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itchFamily="34" charset="0"/>
                <a:buChar char="»"/>
                <a:defRPr sz="2000">
                  <a:latin typeface="Calibri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>
                  <a:latin typeface="Calibri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>
                  <a:latin typeface="Calibri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>
                  <a:latin typeface="Calibri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>
                  <a:latin typeface="Calibri" pitchFamily="34" charset="0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MS PGothic" pitchFamily="34" charset="-128"/>
                  <a:cs typeface="Arial" pitchFamily="34" charset="0"/>
                </a:rPr>
                <a:t>Scenarios &amp; visions</a:t>
              </a:r>
            </a:p>
          </p:txBody>
        </p:sp>
        <p:sp>
          <p:nvSpPr>
            <p:cNvPr id="132" name="TextBox 131"/>
            <p:cNvSpPr txBox="1"/>
            <p:nvPr/>
          </p:nvSpPr>
          <p:spPr>
            <a:xfrm>
              <a:off x="7010474" y="5899269"/>
              <a:ext cx="1276369" cy="342927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 lIns="65290" tIns="32645" rIns="65290" bIns="32645">
              <a:spAutoFit/>
            </a:bodyPr>
            <a:lstStyle>
              <a:defPPr>
                <a:defRPr lang="en-US"/>
              </a:defPPr>
              <a:lvl1pPr algn="ctr" eaLnBrk="1" hangingPunct="1">
                <a:buFontTx/>
                <a:buNone/>
                <a:defRPr sz="900">
                  <a:solidFill>
                    <a:schemeClr val="bg1"/>
                  </a:solidFill>
                  <a:ea typeface="MS PGothic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itchFamily="34" charset="0"/>
                <a:buChar char="–"/>
                <a:defRPr sz="2800">
                  <a:latin typeface="Calibri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itchFamily="34" charset="0"/>
                <a:buChar char="•"/>
                <a:defRPr sz="2400">
                  <a:latin typeface="Calibri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itchFamily="34" charset="0"/>
                <a:buChar char="–"/>
                <a:defRPr sz="2000">
                  <a:latin typeface="Calibri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itchFamily="34" charset="0"/>
                <a:buChar char="»"/>
                <a:defRPr sz="2000">
                  <a:latin typeface="Calibri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>
                  <a:latin typeface="Calibri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>
                  <a:latin typeface="Calibri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>
                  <a:latin typeface="Calibri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>
                  <a:latin typeface="Calibri" pitchFamily="34" charset="0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MS PGothic" pitchFamily="34" charset="-128"/>
                  <a:cs typeface="Arial" pitchFamily="34" charset="0"/>
                </a:rPr>
                <a:t>Analytics</a:t>
              </a:r>
            </a:p>
          </p:txBody>
        </p:sp>
        <p:grpSp>
          <p:nvGrpSpPr>
            <p:cNvPr id="138" name="Group 137"/>
            <p:cNvGrpSpPr/>
            <p:nvPr/>
          </p:nvGrpSpPr>
          <p:grpSpPr>
            <a:xfrm>
              <a:off x="2691617" y="4649613"/>
              <a:ext cx="2859780" cy="2116012"/>
              <a:chOff x="1585755" y="4444851"/>
              <a:chExt cx="1597022" cy="1331133"/>
            </a:xfrm>
          </p:grpSpPr>
          <p:pic>
            <p:nvPicPr>
              <p:cNvPr id="139" name="Picture 9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29783" y="4444851"/>
                <a:ext cx="728757" cy="474336"/>
              </a:xfrm>
              <a:prstGeom prst="rect">
                <a:avLst/>
              </a:prstGeom>
              <a:ln w="9525">
                <a:solidFill>
                  <a:schemeClr val="bg1">
                    <a:lumMod val="50000"/>
                  </a:schemeClr>
                </a:solidFill>
                <a:miter lim="800000"/>
                <a:headEnd/>
                <a:tailEnd/>
              </a:ln>
              <a:effectLst>
                <a:outerShdw blurRad="76200" dist="25400" dir="2700000" sx="103000" sy="103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</p:pic>
          <p:pic>
            <p:nvPicPr>
              <p:cNvPr id="140" name="Picture 8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24434" y="4546496"/>
                <a:ext cx="728416" cy="474336"/>
              </a:xfrm>
              <a:prstGeom prst="rect">
                <a:avLst/>
              </a:prstGeom>
              <a:ln w="9525">
                <a:solidFill>
                  <a:schemeClr val="bg1">
                    <a:lumMod val="50000"/>
                  </a:schemeClr>
                </a:solidFill>
                <a:miter lim="800000"/>
                <a:headEnd/>
                <a:tailEnd/>
              </a:ln>
              <a:effectLst>
                <a:outerShdw blurRad="76200" dist="25400" dir="2700000" sx="103000" sy="103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</p:pic>
          <p:pic>
            <p:nvPicPr>
              <p:cNvPr id="141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18743" y="4648139"/>
                <a:ext cx="731045" cy="474336"/>
              </a:xfrm>
              <a:prstGeom prst="rect">
                <a:avLst/>
              </a:prstGeom>
              <a:ln w="9525">
                <a:solidFill>
                  <a:schemeClr val="bg1">
                    <a:lumMod val="50000"/>
                  </a:schemeClr>
                </a:solidFill>
                <a:miter lim="800000"/>
                <a:headEnd/>
                <a:tailEnd/>
              </a:ln>
              <a:effectLst>
                <a:outerShdw blurRad="76200" dist="25400" dir="2700000" sx="103000" sy="103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</p:pic>
          <p:pic>
            <p:nvPicPr>
              <p:cNvPr id="142" name="Picture 7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15681" y="4749782"/>
                <a:ext cx="732153" cy="474336"/>
              </a:xfrm>
              <a:prstGeom prst="rect">
                <a:avLst/>
              </a:prstGeom>
              <a:ln w="9525">
                <a:solidFill>
                  <a:schemeClr val="bg1">
                    <a:lumMod val="50000"/>
                  </a:schemeClr>
                </a:solidFill>
                <a:miter lim="800000"/>
                <a:headEnd/>
                <a:tailEnd/>
              </a:ln>
              <a:effectLst>
                <a:outerShdw blurRad="76200" dist="25400" dir="2700000" sx="103000" sy="103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</p:pic>
          <p:pic>
            <p:nvPicPr>
              <p:cNvPr id="143" name="Picture 3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13729" y="4851425"/>
                <a:ext cx="730281" cy="474336"/>
              </a:xfrm>
              <a:prstGeom prst="rect">
                <a:avLst/>
              </a:prstGeom>
              <a:ln w="9525">
                <a:solidFill>
                  <a:schemeClr val="bg1">
                    <a:lumMod val="50000"/>
                  </a:schemeClr>
                </a:solidFill>
                <a:miter lim="800000"/>
                <a:headEnd/>
                <a:tailEnd/>
              </a:ln>
              <a:effectLst>
                <a:outerShdw blurRad="76200" dist="25400" dir="2700000" sx="103000" sy="103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</p:pic>
          <p:pic>
            <p:nvPicPr>
              <p:cNvPr id="144" name="Picture 2"/>
              <p:cNvPicPr>
                <a:picLocks noChangeAspect="1" noChangeArrowheads="1"/>
              </p:cNvPicPr>
              <p:nvPr/>
            </p:nvPicPr>
            <p:blipFill rotWithShape="1"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3" t="373" r="694" b="755"/>
              <a:stretch/>
            </p:blipFill>
            <p:spPr bwMode="auto">
              <a:xfrm>
                <a:off x="2309903" y="4953068"/>
                <a:ext cx="727312" cy="474336"/>
              </a:xfrm>
              <a:prstGeom prst="rect">
                <a:avLst/>
              </a:prstGeom>
              <a:ln w="9525">
                <a:solidFill>
                  <a:schemeClr val="bg1">
                    <a:lumMod val="50000"/>
                  </a:schemeClr>
                </a:solidFill>
                <a:miter lim="800000"/>
                <a:headEnd/>
                <a:tailEnd/>
              </a:ln>
              <a:effectLst>
                <a:outerShdw blurRad="76200" dist="25400" dir="2700000" sx="103000" sy="103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</p:pic>
          <p:sp>
            <p:nvSpPr>
              <p:cNvPr id="145" name="TextBox 144"/>
              <p:cNvSpPr txBox="1"/>
              <p:nvPr/>
            </p:nvSpPr>
            <p:spPr>
              <a:xfrm>
                <a:off x="1585755" y="5560257"/>
                <a:ext cx="1597022" cy="215727"/>
              </a:xfrm>
              <a:prstGeom prst="rect">
                <a:avLst/>
              </a:prstGeom>
              <a:noFill/>
              <a:ln w="38100">
                <a:noFill/>
                <a:miter lim="800000"/>
                <a:headEnd/>
                <a:tailEnd/>
              </a:ln>
            </p:spPr>
            <p:txBody>
              <a:bodyPr wrap="none" lIns="65290" tIns="32645" rIns="65290" bIns="32645">
                <a:spAutoFit/>
              </a:bodyPr>
              <a:lstStyle>
                <a:defPPr>
                  <a:defRPr lang="en-US"/>
                </a:defPPr>
                <a:lvl1pPr algn="ctr" eaLnBrk="1" hangingPunct="1">
                  <a:buFontTx/>
                  <a:buNone/>
                  <a:defRPr sz="900">
                    <a:solidFill>
                      <a:schemeClr val="bg1"/>
                    </a:solidFill>
                    <a:ea typeface="MS PGothic" pitchFamily="34" charset="-128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>
                    <a:latin typeface="Calibri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itchFamily="34" charset="0"/>
                    <a:ea typeface="MS PGothic" pitchFamily="34" charset="-128"/>
                    <a:cs typeface="Arial" pitchFamily="34" charset="0"/>
                  </a:rPr>
                  <a:t>Future trends analysis</a:t>
                </a:r>
              </a:p>
            </p:txBody>
          </p:sp>
        </p:grpSp>
        <p:grpSp>
          <p:nvGrpSpPr>
            <p:cNvPr id="146" name="Group 145"/>
            <p:cNvGrpSpPr/>
            <p:nvPr/>
          </p:nvGrpSpPr>
          <p:grpSpPr>
            <a:xfrm>
              <a:off x="4520455" y="3757306"/>
              <a:ext cx="3736912" cy="1844714"/>
              <a:chOff x="2946818" y="4237208"/>
              <a:chExt cx="2180646" cy="1248067"/>
            </a:xfrm>
          </p:grpSpPr>
          <p:pic>
            <p:nvPicPr>
              <p:cNvPr id="148" name="Picture 147"/>
              <p:cNvPicPr>
                <a:picLocks noChangeAspect="1"/>
              </p:cNvPicPr>
              <p:nvPr/>
            </p:nvPicPr>
            <p:blipFill rotWithShape="1">
              <a:blip r:embed="rId11"/>
              <a:srcRect/>
              <a:stretch/>
            </p:blipFill>
            <p:spPr>
              <a:xfrm>
                <a:off x="4383905" y="4253572"/>
                <a:ext cx="743559" cy="1231703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sp>
            <p:nvSpPr>
              <p:cNvPr id="154" name="Oval 153"/>
              <p:cNvSpPr/>
              <p:nvPr/>
            </p:nvSpPr>
            <p:spPr>
              <a:xfrm>
                <a:off x="2946818" y="4237208"/>
                <a:ext cx="175103" cy="31247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4" name="Group 3"/>
          <p:cNvGrpSpPr/>
          <p:nvPr/>
        </p:nvGrpSpPr>
        <p:grpSpPr>
          <a:xfrm>
            <a:off x="2129449" y="1784003"/>
            <a:ext cx="7598445" cy="1617837"/>
            <a:chOff x="765937" y="1182030"/>
            <a:chExt cx="8621764" cy="1818558"/>
          </a:xfrm>
        </p:grpSpPr>
        <p:sp>
          <p:nvSpPr>
            <p:cNvPr id="119" name="Rectangle 118"/>
            <p:cNvSpPr/>
            <p:nvPr/>
          </p:nvSpPr>
          <p:spPr>
            <a:xfrm>
              <a:off x="889092" y="1182030"/>
              <a:ext cx="8498609" cy="1818558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21197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155" name="Group 154"/>
            <p:cNvGrpSpPr/>
            <p:nvPr/>
          </p:nvGrpSpPr>
          <p:grpSpPr>
            <a:xfrm>
              <a:off x="765937" y="1382751"/>
              <a:ext cx="8554859" cy="1363233"/>
              <a:chOff x="2091386" y="3139857"/>
              <a:chExt cx="6114443" cy="974348"/>
            </a:xfrm>
          </p:grpSpPr>
          <p:pic>
            <p:nvPicPr>
              <p:cNvPr id="156" name="Picture 155" descr="Screen Clipping"/>
              <p:cNvPicPr>
                <a:picLocks noChangeAspect="1"/>
              </p:cNvPicPr>
              <p:nvPr/>
            </p:nvPicPr>
            <p:blipFill rotWithShape="1"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0636" t="22037" r="7846" b="66554"/>
              <a:stretch/>
            </p:blipFill>
            <p:spPr>
              <a:xfrm>
                <a:off x="2560209" y="3502205"/>
                <a:ext cx="612000" cy="612000"/>
              </a:xfrm>
              <a:prstGeom prst="ellipse">
                <a:avLst/>
              </a:prstGeom>
              <a:ln w="3810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</p:pic>
          <p:pic>
            <p:nvPicPr>
              <p:cNvPr id="157" name="Picture 156" descr="Screen Clipping"/>
              <p:cNvPicPr>
                <a:picLocks noChangeAspect="1"/>
              </p:cNvPicPr>
              <p:nvPr/>
            </p:nvPicPr>
            <p:blipFill rotWithShape="1"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496" t="22671" r="80094" b="65920"/>
              <a:stretch/>
            </p:blipFill>
            <p:spPr>
              <a:xfrm>
                <a:off x="6327489" y="3502205"/>
                <a:ext cx="612000" cy="612000"/>
              </a:xfrm>
              <a:prstGeom prst="ellipse">
                <a:avLst/>
              </a:prstGeom>
              <a:ln w="3810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</p:pic>
          <p:pic>
            <p:nvPicPr>
              <p:cNvPr id="158" name="Picture 157" descr="Screen Clipping"/>
              <p:cNvPicPr>
                <a:picLocks noChangeAspect="1"/>
              </p:cNvPicPr>
              <p:nvPr/>
            </p:nvPicPr>
            <p:blipFill rotWithShape="1"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4295" t="4700" r="44295" b="83891"/>
              <a:stretch/>
            </p:blipFill>
            <p:spPr>
              <a:xfrm>
                <a:off x="5385669" y="3502205"/>
                <a:ext cx="612000" cy="612000"/>
              </a:xfrm>
              <a:prstGeom prst="ellipse">
                <a:avLst/>
              </a:prstGeom>
              <a:ln w="3810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</p:pic>
          <p:pic>
            <p:nvPicPr>
              <p:cNvPr id="159" name="Picture 158" descr="Screen Clipping"/>
              <p:cNvPicPr>
                <a:picLocks noChangeAspect="1"/>
              </p:cNvPicPr>
              <p:nvPr/>
            </p:nvPicPr>
            <p:blipFill rotWithShape="1"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322" t="57715" r="80268" b="30876"/>
              <a:stretch/>
            </p:blipFill>
            <p:spPr>
              <a:xfrm>
                <a:off x="3502029" y="3502205"/>
                <a:ext cx="612000" cy="612000"/>
              </a:xfrm>
              <a:prstGeom prst="ellipse">
                <a:avLst/>
              </a:prstGeom>
              <a:ln w="3810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</p:pic>
          <p:pic>
            <p:nvPicPr>
              <p:cNvPr id="160" name="Picture 159" descr="Screen Clipping"/>
              <p:cNvPicPr>
                <a:picLocks noChangeAspect="1"/>
              </p:cNvPicPr>
              <p:nvPr/>
            </p:nvPicPr>
            <p:blipFill rotWithShape="1"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4295" t="75581" r="44295" b="13117"/>
              <a:stretch/>
            </p:blipFill>
            <p:spPr>
              <a:xfrm>
                <a:off x="7269309" y="3482358"/>
                <a:ext cx="612000" cy="612000"/>
              </a:xfrm>
              <a:prstGeom prst="ellipse">
                <a:avLst/>
              </a:prstGeom>
              <a:ln w="3810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</p:pic>
          <p:pic>
            <p:nvPicPr>
              <p:cNvPr id="161" name="Picture 160" descr="Screen Clipping"/>
              <p:cNvPicPr>
                <a:picLocks noChangeAspect="1"/>
              </p:cNvPicPr>
              <p:nvPr/>
            </p:nvPicPr>
            <p:blipFill rotWithShape="1"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0636" t="58097" r="7846" b="30494"/>
              <a:stretch/>
            </p:blipFill>
            <p:spPr>
              <a:xfrm>
                <a:off x="4443849" y="3502205"/>
                <a:ext cx="612000" cy="612000"/>
              </a:xfrm>
              <a:prstGeom prst="ellipse">
                <a:avLst/>
              </a:prstGeom>
              <a:ln w="3810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</p:pic>
          <p:sp>
            <p:nvSpPr>
              <p:cNvPr id="162" name="TextBox 161"/>
              <p:cNvSpPr txBox="1"/>
              <p:nvPr/>
            </p:nvSpPr>
            <p:spPr>
              <a:xfrm>
                <a:off x="5283300" y="3139857"/>
                <a:ext cx="842465" cy="2225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itchFamily="34" charset="0"/>
                    <a:ea typeface="ＭＳ Ｐゴシック" pitchFamily="34" charset="-128"/>
                    <a:cs typeface="Arial" pitchFamily="34" charset="0"/>
                  </a:rPr>
                  <a:t>LIVING</a:t>
                </a:r>
              </a:p>
            </p:txBody>
          </p:sp>
          <p:sp>
            <p:nvSpPr>
              <p:cNvPr id="163" name="TextBox 162"/>
              <p:cNvSpPr txBox="1"/>
              <p:nvPr/>
            </p:nvSpPr>
            <p:spPr>
              <a:xfrm>
                <a:off x="3349238" y="3139857"/>
                <a:ext cx="997546" cy="2225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itchFamily="34" charset="0"/>
                    <a:ea typeface="ＭＳ Ｐゴシック" pitchFamily="34" charset="-128"/>
                    <a:cs typeface="Arial" pitchFamily="34" charset="0"/>
                  </a:rPr>
                  <a:t>ECONOMY</a:t>
                </a:r>
              </a:p>
            </p:txBody>
          </p:sp>
          <p:sp>
            <p:nvSpPr>
              <p:cNvPr id="164" name="TextBox 163"/>
              <p:cNvSpPr txBox="1"/>
              <p:nvPr/>
            </p:nvSpPr>
            <p:spPr>
              <a:xfrm>
                <a:off x="4109568" y="3139857"/>
                <a:ext cx="1327116" cy="2225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itchFamily="34" charset="0"/>
                    <a:ea typeface="ＭＳ Ｐゴシック" pitchFamily="34" charset="-128"/>
                    <a:cs typeface="Arial" pitchFamily="34" charset="0"/>
                  </a:rPr>
                  <a:t>ENVIRONMENT</a:t>
                </a:r>
              </a:p>
            </p:txBody>
          </p:sp>
          <p:sp>
            <p:nvSpPr>
              <p:cNvPr id="165" name="TextBox 164"/>
              <p:cNvSpPr txBox="1"/>
              <p:nvPr/>
            </p:nvSpPr>
            <p:spPr>
              <a:xfrm>
                <a:off x="5978107" y="3139857"/>
                <a:ext cx="1327116" cy="2225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itchFamily="34" charset="0"/>
                    <a:ea typeface="ＭＳ Ｐゴシック" pitchFamily="34" charset="-128"/>
                    <a:cs typeface="Arial" pitchFamily="34" charset="0"/>
                  </a:rPr>
                  <a:t>FORM</a:t>
                </a:r>
              </a:p>
            </p:txBody>
          </p:sp>
          <p:sp>
            <p:nvSpPr>
              <p:cNvPr id="166" name="TextBox 165"/>
              <p:cNvSpPr txBox="1"/>
              <p:nvPr/>
            </p:nvSpPr>
            <p:spPr>
              <a:xfrm>
                <a:off x="2091386" y="3139857"/>
                <a:ext cx="1525698" cy="2225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itchFamily="34" charset="0"/>
                    <a:ea typeface="ＭＳ Ｐゴシック" pitchFamily="34" charset="-128"/>
                    <a:cs typeface="Arial" pitchFamily="34" charset="0"/>
                  </a:rPr>
                  <a:t>INFRASTRUCTURE</a:t>
                </a:r>
              </a:p>
            </p:txBody>
          </p:sp>
          <p:sp>
            <p:nvSpPr>
              <p:cNvPr id="167" name="TextBox 166"/>
              <p:cNvSpPr txBox="1"/>
              <p:nvPr/>
            </p:nvSpPr>
            <p:spPr>
              <a:xfrm>
                <a:off x="6878713" y="3139857"/>
                <a:ext cx="1327116" cy="2225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 pitchFamily="34" charset="0"/>
                    <a:ea typeface="ＭＳ Ｐゴシック" pitchFamily="34" charset="-128"/>
                    <a:cs typeface="Arial" pitchFamily="34" charset="0"/>
                  </a:rPr>
                  <a:t>GOVERNANCE</a:t>
                </a:r>
              </a:p>
            </p:txBody>
          </p:sp>
        </p:grpSp>
      </p:grpSp>
      <p:pic>
        <p:nvPicPr>
          <p:cNvPr id="61" name="Picture 60"/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8965" y="3690913"/>
            <a:ext cx="2411371" cy="234618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8" name="Group 47"/>
          <p:cNvGrpSpPr/>
          <p:nvPr/>
        </p:nvGrpSpPr>
        <p:grpSpPr>
          <a:xfrm>
            <a:off x="-66874" y="5562600"/>
            <a:ext cx="1258510" cy="1295400"/>
            <a:chOff x="-46300" y="5562600"/>
            <a:chExt cx="1387420" cy="1295400"/>
          </a:xfrm>
        </p:grpSpPr>
        <p:sp>
          <p:nvSpPr>
            <p:cNvPr id="49" name="Right Triangle 48"/>
            <p:cNvSpPr/>
            <p:nvPr/>
          </p:nvSpPr>
          <p:spPr>
            <a:xfrm>
              <a:off x="0" y="5562600"/>
              <a:ext cx="1341120" cy="1295400"/>
            </a:xfrm>
            <a:prstGeom prst="rtTriangle">
              <a:avLst/>
            </a:prstGeom>
            <a:solidFill>
              <a:srgbClr val="19194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-46300" y="6309360"/>
              <a:ext cx="8656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Arial" pitchFamily="34" charset="0"/>
              </a:endParaRPr>
            </a:p>
          </p:txBody>
        </p:sp>
      </p:grpSp>
      <p:sp>
        <p:nvSpPr>
          <p:cNvPr id="51" name="TextBox 50"/>
          <p:cNvSpPr txBox="1"/>
          <p:nvPr/>
        </p:nvSpPr>
        <p:spPr>
          <a:xfrm>
            <a:off x="2326017" y="554750"/>
            <a:ext cx="7478513" cy="830997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211973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Arial" pitchFamily="34" charset="0"/>
              </a:rPr>
              <a:t>For comprehensive evidence, we considered diverse methods, from multiple disciplines</a:t>
            </a:r>
          </a:p>
        </p:txBody>
      </p:sp>
      <p:pic>
        <p:nvPicPr>
          <p:cNvPr id="52" name="Picture 5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9076" y="197700"/>
            <a:ext cx="1874262" cy="424106"/>
          </a:xfrm>
          <a:prstGeom prst="rect">
            <a:avLst/>
          </a:prstGeom>
        </p:spPr>
      </p:pic>
      <p:sp>
        <p:nvSpPr>
          <p:cNvPr id="53" name="AutoShape 4"/>
          <p:cNvSpPr>
            <a:spLocks noChangeArrowheads="1"/>
          </p:cNvSpPr>
          <p:nvPr/>
        </p:nvSpPr>
        <p:spPr bwMode="auto">
          <a:xfrm>
            <a:off x="1911338" y="2239569"/>
            <a:ext cx="8825308" cy="4639914"/>
          </a:xfrm>
          <a:prstGeom prst="irregularSeal2">
            <a:avLst/>
          </a:prstGeom>
          <a:solidFill>
            <a:srgbClr val="FFFF00"/>
          </a:solidFill>
          <a:ln w="9525">
            <a:solidFill>
              <a:srgbClr val="5A5A5A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7620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1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4" charset="-128"/>
                <a:cs typeface="Arial" pitchFamily="34" charset="0"/>
              </a:rPr>
              <a:t>All city systems are interdependent </a:t>
            </a:r>
          </a:p>
          <a:p>
            <a:pPr marL="0" marR="0" lvl="0" indent="0" algn="ctr" defTabSz="7620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1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4" charset="-128"/>
                <a:cs typeface="Arial" pitchFamily="34" charset="0"/>
              </a:rPr>
              <a:t>to some degree … intervene in one </a:t>
            </a:r>
          </a:p>
          <a:p>
            <a:pPr marL="0" marR="0" lvl="0" indent="0" algn="ctr" defTabSz="7620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1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4" charset="-128"/>
                <a:cs typeface="Arial" pitchFamily="34" charset="0"/>
              </a:rPr>
              <a:t>system and others are impacted to </a:t>
            </a:r>
          </a:p>
          <a:p>
            <a:pPr marL="0" marR="0" lvl="0" indent="0" algn="ctr" defTabSz="7620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1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4" charset="-128"/>
                <a:cs typeface="Arial" pitchFamily="34" charset="0"/>
              </a:rPr>
              <a:t>a greater or lesser degree</a:t>
            </a:r>
          </a:p>
        </p:txBody>
      </p:sp>
    </p:spTree>
    <p:extLst>
      <p:ext uri="{BB962C8B-B14F-4D97-AF65-F5344CB8AC3E}">
        <p14:creationId xmlns:p14="http://schemas.microsoft.com/office/powerpoint/2010/main" val="2768265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E5EF5-B565-2325-E686-81FDD3886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AE52F-7495-4F42-5313-14500E872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9" y="0"/>
            <a:ext cx="7835462" cy="169068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Urban Underground Space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2804A-2422-B354-914E-F1C43B9FF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139" y="1909504"/>
            <a:ext cx="11939628" cy="51868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The subsurface has been described as: 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	“</a:t>
            </a:r>
            <a:r>
              <a:rPr lang="en-US" sz="2400" i="1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the final urban frontier waiting to be exploited by those who place the                                                    	first stake and thereby claim their space</a:t>
            </a:r>
            <a:r>
              <a:rPr lang="en-US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”	             </a:t>
            </a:r>
            <a:r>
              <a:rPr lang="en-US" sz="2400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(Admiraal and Cornaro, 2016)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There are international exemplars of good practice:</a:t>
            </a:r>
          </a:p>
          <a:p>
            <a:pPr marL="536575" lvl="1" indent="-357188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US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The Netherlands aims to create a uniform and detailed register of subsurface data</a:t>
            </a:r>
          </a:p>
          <a:p>
            <a:pPr marL="536575" lvl="1" indent="-357188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US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Helsinki was the first city in the world to create an Underground Masterplan (in 2009)</a:t>
            </a:r>
          </a:p>
          <a:p>
            <a:pPr marL="536575" lvl="1" indent="-357188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US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Space-constrained Singapore has a 3D Special Detailed Control Plan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And in the UK we have launched the</a:t>
            </a:r>
          </a:p>
          <a:p>
            <a:pPr marL="536575" lvl="1" indent="-357188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National Underground Assets Register (NUAR)</a:t>
            </a:r>
          </a:p>
          <a:p>
            <a:pPr marL="179387" lvl="1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</a:t>
            </a: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… following NETTWORK, Mapping the Underworld, and a UK Geospatial Commission</a:t>
            </a:r>
          </a:p>
        </p:txBody>
      </p:sp>
    </p:spTree>
    <p:extLst>
      <p:ext uri="{BB962C8B-B14F-4D97-AF65-F5344CB8AC3E}">
        <p14:creationId xmlns:p14="http://schemas.microsoft.com/office/powerpoint/2010/main" val="3477012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BDE8BB-6831-7CF1-3BA4-0BA96D096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17F9E-FED0-7AB1-64F9-066A16C5F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9" y="0"/>
            <a:ext cx="7835462" cy="169068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National Underground Assets Register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8BCFE-F4E7-4CBE-3221-0873F36312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139" y="1909504"/>
            <a:ext cx="11939628" cy="5186850"/>
          </a:xfrm>
        </p:spPr>
        <p:txBody>
          <a:bodyPr>
            <a:noAutofit/>
          </a:bodyPr>
          <a:lstStyle/>
          <a:p>
            <a:pPr marL="536575" lvl="1" indent="-357188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The National Underground Assets Register (NUAR)</a:t>
            </a:r>
          </a:p>
          <a:p>
            <a:pPr marL="179387" lvl="1" indent="0">
              <a:spcBef>
                <a:spcPts val="0"/>
              </a:spcBef>
              <a:spcAft>
                <a:spcPts val="400"/>
              </a:spcAft>
              <a:buNone/>
              <a:defRPr/>
            </a:pP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 … is a security-protected digital platform for sharing data on of buried pipes and cables</a:t>
            </a:r>
          </a:p>
          <a:p>
            <a:pPr marL="179387" lvl="1" indent="0">
              <a:spcBef>
                <a:spcPts val="0"/>
              </a:spcBef>
              <a:spcAft>
                <a:spcPts val="400"/>
              </a:spcAft>
              <a:buNone/>
              <a:defRPr/>
            </a:pP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 … along with geology, groundwater and other subsurface features</a:t>
            </a:r>
          </a:p>
          <a:p>
            <a:pPr marL="179387" lvl="1" indent="0">
              <a:spcBef>
                <a:spcPts val="0"/>
              </a:spcBef>
              <a:spcAft>
                <a:spcPts val="400"/>
              </a:spcAft>
              <a:buNone/>
              <a:defRPr/>
            </a:pP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 … should be an integrator of disparate datasets held in disparate places</a:t>
            </a:r>
          </a:p>
          <a:p>
            <a:pPr marL="0" indent="0">
              <a:spcBef>
                <a:spcPts val="0"/>
              </a:spcBef>
              <a:spcAft>
                <a:spcPts val="400"/>
              </a:spcAft>
              <a:buNone/>
            </a:pP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    … enables ‘digital twins’ to simulate the impacts of subsurface interventions</a:t>
            </a:r>
          </a:p>
          <a:p>
            <a:pPr marL="0" indent="0">
              <a:spcBef>
                <a:spcPts val="0"/>
              </a:spcBef>
              <a:spcAft>
                <a:spcPts val="400"/>
              </a:spcAft>
              <a:buNone/>
            </a:pP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    … fosters coordination and collaboration – </a:t>
            </a:r>
            <a:r>
              <a:rPr lang="en-GB" sz="2400" i="1" dirty="0" err="1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joineduppedness</a:t>
            </a: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features in systems thinking</a:t>
            </a:r>
            <a:endParaRPr lang="en-GB" dirty="0"/>
          </a:p>
          <a:p>
            <a:pPr marL="536575" lvl="1" indent="-357188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The UK Government’s </a:t>
            </a:r>
            <a:r>
              <a:rPr lang="en-GB" sz="2400" i="1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Foresight Future of the Subsurface </a:t>
            </a: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embraces a broader perspective</a:t>
            </a:r>
          </a:p>
          <a:p>
            <a:pPr marL="179387" lvl="1" indent="0">
              <a:spcBef>
                <a:spcPts val="0"/>
              </a:spcBef>
              <a:spcAft>
                <a:spcPts val="400"/>
              </a:spcAft>
              <a:buNone/>
              <a:defRPr/>
            </a:pP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 … calls for subsurface planning to be as rigorous as surface planning</a:t>
            </a:r>
          </a:p>
          <a:p>
            <a:pPr marL="179387" lvl="1" indent="0">
              <a:spcBef>
                <a:spcPts val="0"/>
              </a:spcBef>
              <a:spcAft>
                <a:spcPts val="400"/>
              </a:spcAft>
              <a:buNone/>
              <a:defRPr/>
            </a:pP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 … planning should be truly 3D, rather that 2D on the ground surface looking upwards</a:t>
            </a:r>
          </a:p>
          <a:p>
            <a:pPr marL="179387" lvl="1" indent="0">
              <a:spcBef>
                <a:spcPts val="0"/>
              </a:spcBef>
              <a:spcAft>
                <a:spcPts val="400"/>
              </a:spcAft>
              <a:buNone/>
              <a:defRPr/>
            </a:pP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 … the shallow subsurface is a complex, congested space and requires systemic practices</a:t>
            </a:r>
          </a:p>
          <a:p>
            <a:pPr marL="179387" lvl="1" indent="0">
              <a:spcBef>
                <a:spcPts val="0"/>
              </a:spcBef>
              <a:spcAft>
                <a:spcPts val="400"/>
              </a:spcAft>
              <a:buNone/>
              <a:defRPr/>
            </a:pP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 … synergistic systemic practices must extend to regulation – and all forms of governance</a:t>
            </a:r>
          </a:p>
          <a:p>
            <a:pPr marL="179387" lvl="1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endParaRPr lang="en-GB" sz="2400" i="1" dirty="0"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79387" lvl="1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endParaRPr lang="en-GB" sz="2400" i="1" dirty="0"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519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5FFE5-487A-F092-4331-CB9E54BAD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115CC-F45F-C793-D5BE-CC20F081C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454" y="0"/>
            <a:ext cx="8090115" cy="1684658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Roles and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AD303-786F-31C9-BDA5-940A2D9362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453" y="1875799"/>
            <a:ext cx="11324909" cy="4756007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  <a:defRPr/>
            </a:pPr>
            <a:r>
              <a:rPr lang="en-GB" sz="2400" dirty="0">
                <a:solidFill>
                  <a:schemeClr val="bg2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This leads to some fundamental questions:</a:t>
            </a:r>
          </a:p>
          <a:p>
            <a:pPr marL="536575" lvl="1" indent="-357188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GB" sz="2400" i="1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Who is responsible for looking after the urban subsurface, and for whom?</a:t>
            </a:r>
          </a:p>
          <a:p>
            <a:pPr marL="536575" lvl="1" indent="-357188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GB" sz="2400" i="1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What all the many and varied potential outcomes that we could achieve via our subsurface engineering?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defRPr/>
            </a:pPr>
            <a:r>
              <a:rPr lang="en-GB" sz="2400" dirty="0">
                <a:solidFill>
                  <a:schemeClr val="bg2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Adapting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Brundtland’s (1987) definition of sustainability …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en-GB" sz="24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“subsurface engineers should engineer to meet the needs of today without		compromising the ability of future subsurface engineers to meet their own needs”</a:t>
            </a: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This is not (just) for sustainability and resilience – some might say “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nice to have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” – but </a:t>
            </a:r>
          </a:p>
          <a:p>
            <a:pPr marL="0" indent="0">
              <a:spcBef>
                <a:spcPts val="1800"/>
              </a:spcBef>
              <a:spcAft>
                <a:spcPts val="600"/>
              </a:spcAft>
              <a:buNone/>
              <a:defRPr/>
            </a:pPr>
            <a:r>
              <a:rPr lang="en-GB" sz="24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 	</a:t>
            </a:r>
            <a:r>
              <a:rPr lang="en-GB" sz="2400" b="1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… because it make good business sense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5D5FEB6-4945-5B1D-43FB-304D3694E38A}"/>
              </a:ext>
            </a:extLst>
          </p:cNvPr>
          <p:cNvSpPr/>
          <p:nvPr/>
        </p:nvSpPr>
        <p:spPr>
          <a:xfrm>
            <a:off x="2088682" y="5920874"/>
            <a:ext cx="5438274" cy="55640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98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139" y="0"/>
            <a:ext cx="7835462" cy="169068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What is a Theory of Change?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224" y="1736250"/>
            <a:ext cx="8132681" cy="5186850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en-GB" sz="2400" dirty="0">
                <a:solidFill>
                  <a:schemeClr val="bg2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A theory of change is </a:t>
            </a:r>
            <a:r>
              <a:rPr lang="en-GB" sz="2400" u="sng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a methodology that identifies outcomes</a:t>
            </a: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</a:t>
            </a:r>
            <a:r>
              <a:rPr lang="en-GB" sz="2400" dirty="0">
                <a:solidFill>
                  <a:schemeClr val="bg2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that are needed and wanted </a:t>
            </a:r>
          </a:p>
          <a:p>
            <a:pPr marL="0" indent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400" dirty="0">
                <a:solidFill>
                  <a:schemeClr val="bg2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    … </a:t>
            </a:r>
            <a:r>
              <a:rPr lang="en-GB" sz="2400" u="sng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and works out what must happen</a:t>
            </a: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to deliver the outcomes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0E0C24-04E3-16C9-2ECF-2001B7420D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6259" y="1760820"/>
            <a:ext cx="3521949" cy="50174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36BA24-29AA-2117-75C2-80E6E74E28A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10" t="1816" r="3073" b="17206"/>
          <a:stretch/>
        </p:blipFill>
        <p:spPr>
          <a:xfrm>
            <a:off x="63792" y="2968487"/>
            <a:ext cx="5740332" cy="3809803"/>
          </a:xfrm>
          <a:prstGeom prst="rect">
            <a:avLst/>
          </a:prstGeom>
        </p:spPr>
      </p:pic>
      <p:pic>
        <p:nvPicPr>
          <p:cNvPr id="7" name="Picture 6" descr="A qr code with a logo&#10;&#10;Description automatically generated with medium confidence">
            <a:extLst>
              <a:ext uri="{FF2B5EF4-FFF2-40B4-BE49-F238E27FC236}">
                <a16:creationId xmlns:a16="http://schemas.microsoft.com/office/drawing/2014/main" id="{165197D8-4E73-469A-9FCD-6536DA78A6C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9477" y="4186863"/>
            <a:ext cx="2591427" cy="2591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835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0F2B9-C03A-CC11-21A7-1E6AD7F4F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866AF73-3CBF-8CB9-781E-59948FF660A4}"/>
              </a:ext>
            </a:extLst>
          </p:cNvPr>
          <p:cNvSpPr txBox="1"/>
          <p:nvPr/>
        </p:nvSpPr>
        <p:spPr>
          <a:xfrm>
            <a:off x="434865" y="664900"/>
            <a:ext cx="2276803" cy="5539978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Example of a system map to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identify system interdependencies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… and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all stakeholders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who influence or are influenced by an intervention in the system of interest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… and from which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current (baseline) performance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of the system of interest can be deduced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/>
                <a:ea typeface="MS PGothic" panose="020B0600070205080204" pitchFamily="34" charset="-128"/>
              </a:rPr>
              <a:t>… and the </a:t>
            </a:r>
            <a:r>
              <a:rPr lang="en-GB" dirty="0">
                <a:solidFill>
                  <a:srgbClr val="C00000"/>
                </a:solidFill>
                <a:latin typeface="Arial" panose="020B0604020202020204"/>
                <a:ea typeface="MS PGothic" panose="020B0600070205080204" pitchFamily="34" charset="-128"/>
              </a:rPr>
              <a:t>current problems 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ea typeface="MS PGothic" panose="020B0600070205080204" pitchFamily="34" charset="-128"/>
              </a:rPr>
              <a:t>can be (fully) identified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MS PGothic" panose="020B0600070205080204" pitchFamily="34" charset="-128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C3D9B4-CFCD-03AE-EF20-67EAAD48F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8713" y="0"/>
            <a:ext cx="2853287" cy="406392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1E1AF22-2C4E-62E1-689B-00CB14A42972}"/>
              </a:ext>
            </a:extLst>
          </p:cNvPr>
          <p:cNvSpPr/>
          <p:nvPr/>
        </p:nvSpPr>
        <p:spPr>
          <a:xfrm>
            <a:off x="7661709" y="6193100"/>
            <a:ext cx="3618867" cy="4762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83009A-8EF9-E014-FBF1-583949922528}"/>
              </a:ext>
            </a:extLst>
          </p:cNvPr>
          <p:cNvSpPr txBox="1"/>
          <p:nvPr/>
        </p:nvSpPr>
        <p:spPr>
          <a:xfrm>
            <a:off x="9619410" y="6193100"/>
            <a:ext cx="244827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Map created by Chris Bouch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University of Birmingham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4730" y="-297"/>
            <a:ext cx="6602540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87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535E0-05CF-43D5-A62E-747390689D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B27E25F-5CC9-2446-8E64-6D36D947158B}"/>
              </a:ext>
            </a:extLst>
          </p:cNvPr>
          <p:cNvSpPr/>
          <p:nvPr/>
        </p:nvSpPr>
        <p:spPr>
          <a:xfrm>
            <a:off x="8832304" y="6193100"/>
            <a:ext cx="2448272" cy="4762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51DD2DC-A85E-E762-A368-CFF6E55ED8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89" t="8686" r="50287" b="13837"/>
          <a:stretch/>
        </p:blipFill>
        <p:spPr bwMode="auto">
          <a:xfrm>
            <a:off x="2781701" y="0"/>
            <a:ext cx="6598354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F2AA9CB-6EE6-8887-BADD-4CA267A151FB}"/>
              </a:ext>
            </a:extLst>
          </p:cNvPr>
          <p:cNvSpPr txBox="1"/>
          <p:nvPr/>
        </p:nvSpPr>
        <p:spPr>
          <a:xfrm>
            <a:off x="9619410" y="6193100"/>
            <a:ext cx="244827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Map created by Chris Bouch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University of Birmingham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CFB1C9-EE06-EECE-C508-63EA7C64A14B}"/>
              </a:ext>
            </a:extLst>
          </p:cNvPr>
          <p:cNvSpPr txBox="1"/>
          <p:nvPr/>
        </p:nvSpPr>
        <p:spPr>
          <a:xfrm>
            <a:off x="434865" y="664900"/>
            <a:ext cx="2276803" cy="470898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For each design option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for a system intervention, the map helps</a:t>
            </a:r>
          </a:p>
          <a:p>
            <a:pPr>
              <a:spcBef>
                <a:spcPts val="1200"/>
              </a:spcBef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…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identify the likely consequences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of its implementation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… identify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all potential forms of value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creation</a:t>
            </a:r>
          </a:p>
          <a:p>
            <a:pPr>
              <a:spcBef>
                <a:spcPts val="1200"/>
              </a:spcBef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… hence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formulate the alternative business models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associated with each design option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E84278-2235-3E1F-8EAE-39B3741B2358}"/>
              </a:ext>
            </a:extLst>
          </p:cNvPr>
          <p:cNvSpPr txBox="1"/>
          <p:nvPr/>
        </p:nvSpPr>
        <p:spPr>
          <a:xfrm>
            <a:off x="9480331" y="664900"/>
            <a:ext cx="2276803" cy="3447098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This serves to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… deliver the widest possible range of value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from the system intervention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… de-risk the investment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by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MS PGothic" panose="020B0600070205080204" pitchFamily="34" charset="-128"/>
                <a:cs typeface="+mn-cs"/>
              </a:rPr>
              <a:t>making transparent all the likely consequences of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2848042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725260" y="944724"/>
            <a:ext cx="10264682" cy="5913276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2400" b="1" i="1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  </a:t>
            </a:r>
          </a:p>
          <a:p>
            <a:pPr algn="l">
              <a:spcBef>
                <a:spcPts val="400"/>
              </a:spcBef>
              <a:defRPr/>
            </a:pPr>
            <a:r>
              <a:rPr lang="en-GB" sz="2400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2400" i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... if the ground properties change, or the ground moves, the			 adjacent / overlying infrastructure responds accordingly</a:t>
            </a:r>
          </a:p>
          <a:p>
            <a:pPr algn="l">
              <a:spcBef>
                <a:spcPts val="1200"/>
              </a:spcBef>
              <a:defRPr/>
            </a:pPr>
            <a:r>
              <a:rPr lang="en-GB" sz="2400" b="1" i="1" dirty="0"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When creating, maintaining, upgrading or repurposing buried infrastructure  </a:t>
            </a:r>
          </a:p>
          <a:p>
            <a:pPr algn="l">
              <a:spcBef>
                <a:spcPts val="400"/>
              </a:spcBef>
              <a:defRPr/>
            </a:pPr>
            <a:r>
              <a:rPr lang="en-GB" sz="2400" i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... we need to be informed by the ground conditions and how the		ground might react to any new activity or intervention </a:t>
            </a:r>
          </a:p>
          <a:p>
            <a:pPr algn="l">
              <a:spcBef>
                <a:spcPts val="1200"/>
              </a:spcBef>
              <a:defRPr/>
            </a:pPr>
            <a:r>
              <a:rPr lang="en-GB" sz="2400" b="1" i="1" dirty="0"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Before we engineer in the underworld, we need to </a:t>
            </a:r>
          </a:p>
          <a:p>
            <a:pPr algn="l">
              <a:spcBef>
                <a:spcPts val="400"/>
              </a:spcBef>
              <a:tabLst>
                <a:tab pos="541338" algn="l"/>
              </a:tabLst>
              <a:defRPr/>
            </a:pPr>
            <a:r>
              <a:rPr lang="en-GB" sz="2400" i="1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endParaRPr lang="en-GB" sz="2400" i="1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463800" y="0"/>
            <a:ext cx="9728200" cy="771188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rgbClr val="C00000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Calibri" panose="020F0502020204030204" pitchFamily="34" charset="0"/>
              </a:rPr>
              <a:t>Assessing the Underworld’s Core Proposition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D059617-6EBC-AC3C-6B2A-205765E8EE21}"/>
              </a:ext>
            </a:extLst>
          </p:cNvPr>
          <p:cNvSpPr/>
          <p:nvPr/>
        </p:nvSpPr>
        <p:spPr>
          <a:xfrm>
            <a:off x="1668469" y="5383657"/>
            <a:ext cx="9905369" cy="1123675"/>
          </a:xfrm>
          <a:prstGeom prst="round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  <a:cs typeface="Calibri" panose="020F0502020204030204" pitchFamily="34" charset="0"/>
              </a:rPr>
              <a:t>This treats the ground as an infrastructure in its own right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  <a:cs typeface="Calibri" panose="020F0502020204030204" pitchFamily="34" charset="0"/>
              </a:rPr>
              <a:t>… with performance criteria and deterioration models</a:t>
            </a:r>
          </a:p>
        </p:txBody>
      </p:sp>
      <p:sp>
        <p:nvSpPr>
          <p:cNvPr id="4" name="Rounded Rectangle 4">
            <a:extLst>
              <a:ext uri="{FF2B5EF4-FFF2-40B4-BE49-F238E27FC236}">
                <a16:creationId xmlns:a16="http://schemas.microsoft.com/office/drawing/2014/main" id="{8C527992-A530-9C9E-52E5-266B7150AEA9}"/>
              </a:ext>
            </a:extLst>
          </p:cNvPr>
          <p:cNvSpPr/>
          <p:nvPr/>
        </p:nvSpPr>
        <p:spPr>
          <a:xfrm>
            <a:off x="1668468" y="3927220"/>
            <a:ext cx="9905369" cy="1369669"/>
          </a:xfrm>
          <a:prstGeom prst="round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541338" algn="l"/>
              </a:tabLst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	    … 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assess the condition of buried infrastructure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541338" algn="l"/>
              </a:tabLst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	    …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assess the condition of the ground 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in which it is buried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>
                <a:tab pos="541338" algn="l"/>
              </a:tabLst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	    … assess the condition of the road that overlies it  </a:t>
            </a:r>
          </a:p>
        </p:txBody>
      </p:sp>
      <p:sp>
        <p:nvSpPr>
          <p:cNvPr id="8" name="Rounded Rectangle 4">
            <a:extLst>
              <a:ext uri="{FF2B5EF4-FFF2-40B4-BE49-F238E27FC236}">
                <a16:creationId xmlns:a16="http://schemas.microsoft.com/office/drawing/2014/main" id="{B0518AA9-8D47-4124-9C4D-72EA92CE82A9}"/>
              </a:ext>
            </a:extLst>
          </p:cNvPr>
          <p:cNvSpPr/>
          <p:nvPr/>
        </p:nvSpPr>
        <p:spPr>
          <a:xfrm>
            <a:off x="1668468" y="857956"/>
            <a:ext cx="8564578" cy="481957"/>
          </a:xfrm>
          <a:prstGeom prst="round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What is buried in, and on, the ground is controlled by the ground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 pitchFamily="34" charset="0"/>
              <a:ea typeface="MS PGothic" panose="020B0600070205080204" pitchFamily="34" charset="-128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033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A6CF8-EC1D-2191-5338-F6E3FD74B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D89A5-CCB9-E997-D392-71BF6D028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454" y="0"/>
            <a:ext cx="8423749" cy="1694169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Streets and the Urban Metabolism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5EF8D0-7C10-9308-10EE-965BBB44D23A}"/>
              </a:ext>
            </a:extLst>
          </p:cNvPr>
          <p:cNvSpPr txBox="1"/>
          <p:nvPr/>
        </p:nvSpPr>
        <p:spPr>
          <a:xfrm>
            <a:off x="8842203" y="1800306"/>
            <a:ext cx="3349797" cy="49141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urban metabolism – the flows facilitating urban living: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People in vehicles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Access to public transport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Active travel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Goods delivery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Frontages to residences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Dwell spaces, place-making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Access to nature, flora …</a:t>
            </a:r>
          </a:p>
          <a:p>
            <a:pPr marL="269875" marR="0" lvl="0" indent="-269875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… and fauna – biodiversity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Ventilation, pollination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Buried utility services</a:t>
            </a:r>
          </a:p>
          <a:p>
            <a:pPr marL="269875" marR="0" lvl="0" indent="-2698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… water, gas, electricity, wastewater, data, ideas 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62E1D7E0-EE89-C0E3-7B69-1B3F4579140D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lum bright="-6000" contrast="30000"/>
          </a:blip>
          <a:srcRect/>
          <a:stretch>
            <a:fillRect/>
          </a:stretch>
        </p:blipFill>
        <p:spPr bwMode="auto">
          <a:xfrm>
            <a:off x="61639" y="1746524"/>
            <a:ext cx="8642350" cy="5040312"/>
          </a:xfrm>
          <a:prstGeom prst="rec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9F4F1B0-4346-A616-4074-9957B9809105}"/>
              </a:ext>
            </a:extLst>
          </p:cNvPr>
          <p:cNvSpPr txBox="1"/>
          <p:nvPr/>
        </p:nvSpPr>
        <p:spPr>
          <a:xfrm>
            <a:off x="124524" y="6452862"/>
            <a:ext cx="281207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Image credit: Dr Mike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Farrimond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, UKWIR</a:t>
            </a:r>
          </a:p>
        </p:txBody>
      </p:sp>
      <p:sp>
        <p:nvSpPr>
          <p:cNvPr id="3" name="AutoShape 4">
            <a:extLst>
              <a:ext uri="{FF2B5EF4-FFF2-40B4-BE49-F238E27FC236}">
                <a16:creationId xmlns:a16="http://schemas.microsoft.com/office/drawing/2014/main" id="{911C4388-A818-EF25-7287-A384C0CE85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4964" y="5002700"/>
            <a:ext cx="1621535" cy="1276749"/>
          </a:xfrm>
          <a:prstGeom prst="irregularSeal2">
            <a:avLst/>
          </a:prstGeom>
          <a:solidFill>
            <a:srgbClr val="FFFF00"/>
          </a:solidFill>
          <a:ln w="38100">
            <a:solidFill>
              <a:srgbClr val="C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ctr" defTabSz="7620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Tree</a:t>
            </a:r>
          </a:p>
          <a:p>
            <a:pPr marL="0" marR="0" lvl="0" indent="0" algn="ctr" defTabSz="7620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Roots 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7293EB-BF04-E456-F6DB-44BED53C8AAD}"/>
              </a:ext>
            </a:extLst>
          </p:cNvPr>
          <p:cNvSpPr txBox="1"/>
          <p:nvPr/>
        </p:nvSpPr>
        <p:spPr>
          <a:xfrm>
            <a:off x="6023829" y="6013434"/>
            <a:ext cx="2534473" cy="646331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The veins and arteries supporting societies</a:t>
            </a:r>
          </a:p>
        </p:txBody>
      </p:sp>
    </p:spTree>
    <p:extLst>
      <p:ext uri="{BB962C8B-B14F-4D97-AF65-F5344CB8AC3E}">
        <p14:creationId xmlns:p14="http://schemas.microsoft.com/office/powerpoint/2010/main" val="33239249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C732AA-8798-069B-E663-F060E7C389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6" descr="UF_Work_Packages_v0.3.png">
            <a:extLst>
              <a:ext uri="{FF2B5EF4-FFF2-40B4-BE49-F238E27FC236}">
                <a16:creationId xmlns:a16="http://schemas.microsoft.com/office/drawing/2014/main" id="{8CAAE117-00CF-A3AD-8BF8-C4BBC7FDE2B0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51" y="1821851"/>
            <a:ext cx="4546600" cy="32131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13" name="Picture 10" descr="IM000249">
            <a:extLst>
              <a:ext uri="{FF2B5EF4-FFF2-40B4-BE49-F238E27FC236}">
                <a16:creationId xmlns:a16="http://schemas.microsoft.com/office/drawing/2014/main" id="{9159FA63-D2EB-5DBC-ED2A-71060F99C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79990" y="4130827"/>
            <a:ext cx="4034895" cy="271842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graphicFrame>
        <p:nvGraphicFramePr>
          <p:cNvPr id="14" name="Object 13">
            <a:extLst>
              <a:ext uri="{FF2B5EF4-FFF2-40B4-BE49-F238E27FC236}">
                <a16:creationId xmlns:a16="http://schemas.microsoft.com/office/drawing/2014/main" id="{DF4C724A-3E96-9DC0-FD86-D60440C4EFC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699750" y="1817717"/>
          <a:ext cx="3453502" cy="23131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5" imgW="9142857" imgH="6980952" progId="MSPhotoEd.3">
                  <p:embed/>
                </p:oleObj>
              </mc:Choice>
              <mc:Fallback>
                <p:oleObj name="Photo Editor Photo" r:id="rId5" imgW="9142857" imgH="6980952" progId="MSPhotoEd.3">
                  <p:embed/>
                  <p:pic>
                    <p:nvPicPr>
                      <p:cNvPr id="14" name="Object 13">
                        <a:extLst>
                          <a:ext uri="{FF2B5EF4-FFF2-40B4-BE49-F238E27FC236}">
                            <a16:creationId xmlns:a16="http://schemas.microsoft.com/office/drawing/2014/main" id="{DF4C724A-3E96-9DC0-FD86-D60440C4EFC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99750" y="1817717"/>
                        <a:ext cx="3453502" cy="231311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" name="Picture 2" descr="IM000071a">
            <a:extLst>
              <a:ext uri="{FF2B5EF4-FFF2-40B4-BE49-F238E27FC236}">
                <a16:creationId xmlns:a16="http://schemas.microsoft.com/office/drawing/2014/main" id="{43DF2115-7B47-044A-B6BC-B34B609EC1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14886" y="4130827"/>
            <a:ext cx="3910124" cy="271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>
            <a:extLst>
              <a:ext uri="{FF2B5EF4-FFF2-40B4-BE49-F238E27FC236}">
                <a16:creationId xmlns:a16="http://schemas.microsoft.com/office/drawing/2014/main" id="{3055DC90-8D29-4690-4753-A56A0DCD52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53151" y="4063499"/>
            <a:ext cx="1728828" cy="971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80DCEA9-F96F-FFA5-AC95-23687639603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7835" y="6148553"/>
            <a:ext cx="2333420" cy="613540"/>
          </a:xfrm>
          <a:prstGeom prst="rect">
            <a:avLst/>
          </a:prstGeom>
        </p:spPr>
      </p:pic>
      <p:pic>
        <p:nvPicPr>
          <p:cNvPr id="19" name="Picture 9" descr="MTU logo">
            <a:extLst>
              <a:ext uri="{FF2B5EF4-FFF2-40B4-BE49-F238E27FC236}">
                <a16:creationId xmlns:a16="http://schemas.microsoft.com/office/drawing/2014/main" id="{D0D349C2-AEF8-97E1-58CF-5C515A463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47835" y="5127023"/>
            <a:ext cx="933793" cy="929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1B9B3BA-5531-07CD-2B69-332C358B6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455" y="0"/>
            <a:ext cx="7660834" cy="1693667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Maintaining &amp; Repairing Buried Infrastructure in the Urban Subsurface</a:t>
            </a:r>
          </a:p>
        </p:txBody>
      </p:sp>
    </p:spTree>
    <p:extLst>
      <p:ext uri="{BB962C8B-B14F-4D97-AF65-F5344CB8AC3E}">
        <p14:creationId xmlns:p14="http://schemas.microsoft.com/office/powerpoint/2010/main" val="1222564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455" y="0"/>
            <a:ext cx="7072110" cy="1693667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Installing Buried Infrastructure in the Urban Subsurface</a:t>
            </a:r>
          </a:p>
        </p:txBody>
      </p:sp>
      <p:pic>
        <p:nvPicPr>
          <p:cNvPr id="11" name="Picture 16" descr="UF_Work_Packages_v0.3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51" y="1821851"/>
            <a:ext cx="4546600" cy="32131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13" name="Picture 10" descr="IM00024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79990" y="4130827"/>
            <a:ext cx="4034895" cy="271842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graphicFrame>
        <p:nvGraphicFramePr>
          <p:cNvPr id="14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11952139"/>
              </p:ext>
            </p:extLst>
          </p:nvPr>
        </p:nvGraphicFramePr>
        <p:xfrm>
          <a:off x="4699750" y="1817717"/>
          <a:ext cx="3453502" cy="23131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5" imgW="9142857" imgH="6980952" progId="MSPhotoEd.3">
                  <p:embed/>
                </p:oleObj>
              </mc:Choice>
              <mc:Fallback>
                <p:oleObj name="Photo Editor Photo" r:id="rId5" imgW="9142857" imgH="6980952" progId="MSPhotoEd.3">
                  <p:embed/>
                  <p:pic>
                    <p:nvPicPr>
                      <p:cNvPr id="14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99750" y="1817717"/>
                        <a:ext cx="3453502" cy="231311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" name="Picture 15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153252" y="1818196"/>
            <a:ext cx="3827359" cy="2312631"/>
          </a:xfrm>
          <a:prstGeom prst="rect">
            <a:avLst/>
          </a:prstGeom>
          <a:noFill/>
          <a:ln w="12700">
            <a:solidFill>
              <a:srgbClr val="13A799"/>
            </a:solidFill>
            <a:miter lim="800000"/>
            <a:headEnd/>
            <a:tailEnd/>
          </a:ln>
        </p:spPr>
      </p:pic>
      <p:pic>
        <p:nvPicPr>
          <p:cNvPr id="15" name="Picture 2" descr="IM000071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214886" y="4130827"/>
            <a:ext cx="3910124" cy="271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53151" y="4063499"/>
            <a:ext cx="1728828" cy="971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7835" y="6148553"/>
            <a:ext cx="2333420" cy="613540"/>
          </a:xfrm>
          <a:prstGeom prst="rect">
            <a:avLst/>
          </a:prstGeom>
        </p:spPr>
      </p:pic>
      <p:pic>
        <p:nvPicPr>
          <p:cNvPr id="19" name="Picture 9" descr="MTU logo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47835" y="5127023"/>
            <a:ext cx="933793" cy="929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555971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0A4D24-C161-1268-BEE4-822ED3282C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623F5-D32F-8D88-B61D-D95F15F31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454" y="0"/>
            <a:ext cx="8090115" cy="1669774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Remember our </a:t>
            </a:r>
            <a:r>
              <a:rPr lang="fr-FR" i="1" noProof="0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Raison D’</a:t>
            </a:r>
            <a:r>
              <a:rPr lang="fr-FR" i="1" dirty="0" err="1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E</a:t>
            </a:r>
            <a:r>
              <a:rPr lang="fr-FR" i="1" noProof="0" dirty="0" err="1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tre</a:t>
            </a:r>
            <a:endParaRPr lang="en-GB" i="1" dirty="0">
              <a:solidFill>
                <a:srgbClr val="C00000"/>
              </a:solidFill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B34DE-6BF7-47CD-6B1A-30A2F239F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453" y="1812737"/>
            <a:ext cx="11844131" cy="4924947"/>
          </a:xfrm>
        </p:spPr>
        <p:txBody>
          <a:bodyPr>
            <a:noAutofit/>
          </a:bodyPr>
          <a:lstStyle/>
          <a:p>
            <a:pPr marL="536575" marR="0" lvl="1" indent="-357188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Buried infrastructure –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supports civilised life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, facilitates ‘urban systems’</a:t>
            </a:r>
          </a:p>
          <a:p>
            <a:pPr marL="536575" marR="0" lvl="1" indent="-357188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Buried infrastructure –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provides resources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, enables things to move unrestricted </a:t>
            </a:r>
          </a:p>
          <a:p>
            <a:pPr marL="536575" marR="0" lvl="1" indent="-357188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Buried infrastructure …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is there for people and society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– the ultimate clients?</a:t>
            </a:r>
          </a:p>
          <a:p>
            <a:pPr marL="179387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do people want? </a:t>
            </a:r>
            <a:endParaRPr kumimoji="0" lang="en-GB" sz="24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  <a:p>
            <a:pPr marL="179387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		</a:t>
            </a:r>
          </a:p>
          <a:p>
            <a:pPr marL="179387" marR="0" lvl="1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Hence –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efficient and effective functioning of the (buried) infrastructure systems</a:t>
            </a:r>
          </a:p>
          <a:p>
            <a:pPr marL="536575" marR="0" lvl="1" indent="-357188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That are –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resilient (to contextual change)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, unnoticed, never ending or disrupted</a:t>
            </a:r>
          </a:p>
          <a:p>
            <a:pPr marL="536575" marR="0" lvl="1" indent="-357188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And which –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augment ecological ecosystem services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(hence the ‘thriving planet’)</a:t>
            </a:r>
          </a:p>
          <a:p>
            <a:pPr marL="179387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	</a:t>
            </a:r>
            <a:endParaRPr kumimoji="0" lang="en-GB" sz="2400" b="0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FA612B0F-0AB4-F90A-AE55-4FD68422FBA8}"/>
              </a:ext>
            </a:extLst>
          </p:cNvPr>
          <p:cNvSpPr/>
          <p:nvPr/>
        </p:nvSpPr>
        <p:spPr>
          <a:xfrm>
            <a:off x="1772836" y="3860220"/>
            <a:ext cx="8714549" cy="623179"/>
          </a:xfrm>
          <a:prstGeom prst="round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9387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… health &amp; wellbeing, comfort, quality of life, a thriving planet , …</a:t>
            </a:r>
          </a:p>
        </p:txBody>
      </p:sp>
      <p:sp>
        <p:nvSpPr>
          <p:cNvPr id="8" name="Rounded Rectangle 4">
            <a:extLst>
              <a:ext uri="{FF2B5EF4-FFF2-40B4-BE49-F238E27FC236}">
                <a16:creationId xmlns:a16="http://schemas.microsoft.com/office/drawing/2014/main" id="{9D5ED8E0-47DB-9ECE-FD8D-1F4C540C255F}"/>
              </a:ext>
            </a:extLst>
          </p:cNvPr>
          <p:cNvSpPr/>
          <p:nvPr/>
        </p:nvSpPr>
        <p:spPr>
          <a:xfrm>
            <a:off x="1772836" y="6049040"/>
            <a:ext cx="8714549" cy="623179"/>
          </a:xfrm>
          <a:prstGeom prst="round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9387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 so how should we decide on how to carry out streetworks ?</a:t>
            </a:r>
            <a:endParaRPr kumimoji="0" lang="en-GB" sz="2400" b="0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090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097DC4-C5E8-F8CA-8B8F-6E7451C75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1375B-EE32-F5BF-7B61-89E969D75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454" y="0"/>
            <a:ext cx="8090115" cy="1669774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Design Options for Street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F6EB3-6BA2-863A-B5CE-CF7DFB65E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454" y="1888937"/>
            <a:ext cx="11844131" cy="4924947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There are four essential design options:</a:t>
            </a:r>
          </a:p>
          <a:p>
            <a:pPr marL="536575" marR="0" lvl="1" indent="-357188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Trenching (or open-cut excavations)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1163638" marR="0" lvl="1" indent="-623888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Routinely used – socially intrusive , occupies much road space, </a:t>
            </a:r>
            <a:r>
              <a:rPr lang="en-GB" sz="2000" b="1" i="1" dirty="0">
                <a:solidFill>
                  <a:srgbClr val="FFFF00"/>
                </a:solidFill>
                <a:latin typeface="Century Gothic"/>
              </a:rPr>
              <a:t>highly disruptive</a:t>
            </a:r>
          </a:p>
          <a:p>
            <a:pPr marL="536575" marR="0" lvl="1" indent="-357188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3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Minimum Dig Technologies </a:t>
            </a:r>
          </a:p>
          <a:p>
            <a:pPr marL="1163638" marR="0" lvl="1" indent="-623888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‘</a:t>
            </a:r>
            <a:r>
              <a:rPr lang="en-GB" sz="2000" dirty="0">
                <a:solidFill>
                  <a:prstClr val="white"/>
                </a:solidFill>
                <a:latin typeface="Century Gothic"/>
              </a:rPr>
              <a:t>K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eyhole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 surgery’ – downhole tools, vacuum excavation, </a:t>
            </a:r>
            <a:r>
              <a:rPr lang="en-GB" sz="2000" b="1" i="1" dirty="0">
                <a:solidFill>
                  <a:srgbClr val="FFFF00"/>
                </a:solidFill>
                <a:latin typeface="Century Gothic"/>
              </a:rPr>
              <a:t>(much) less disruptive </a:t>
            </a:r>
          </a:p>
          <a:p>
            <a:pPr marL="536575" marR="0" lvl="1" indent="-357188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3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Trenchless Technologies</a:t>
            </a:r>
          </a:p>
          <a:p>
            <a:pPr marL="1163638" marR="0" lvl="1" indent="-623888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Pipe repair, relining, refurbishment / upgrading / upsizing, new installations</a:t>
            </a:r>
          </a:p>
          <a:p>
            <a:pPr marL="1163638" marR="0" lvl="1" indent="-623888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Mature technologies – cater for all pipeline needs,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small to zero disruption</a:t>
            </a:r>
          </a:p>
          <a:p>
            <a:pPr marL="536575" marR="0" lvl="1" indent="-357188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30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Next-Generation Robotics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1163638" lvl="1" indent="-623888">
              <a:spcBef>
                <a:spcPts val="300"/>
              </a:spcBef>
              <a:spcAft>
                <a:spcPts val="300"/>
              </a:spcAft>
              <a:buFont typeface="Courier New" panose="02070309020205020404" pitchFamily="49" charset="0"/>
              <a:buChar char="o"/>
              <a:defRPr/>
            </a:pPr>
            <a:r>
              <a:rPr lang="en-GB" sz="2000" dirty="0">
                <a:solidFill>
                  <a:prstClr val="white"/>
                </a:solidFill>
                <a:latin typeface="Century Gothic"/>
              </a:rPr>
              <a:t>Autonomous inspection and repair – </a:t>
            </a:r>
            <a:r>
              <a:rPr lang="en-GB" sz="2000" b="1" i="1" dirty="0">
                <a:solidFill>
                  <a:srgbClr val="FFFF00"/>
                </a:solidFill>
                <a:latin typeface="Century Gothic"/>
              </a:rPr>
              <a:t>zero disruption, goes unnoticed</a:t>
            </a:r>
          </a:p>
          <a:p>
            <a:pPr marL="1163638" marR="0" lvl="1" indent="-623888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09452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798201-7DB6-25E5-BC88-F5E5571BC2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3F679-5ECA-07A8-9DD1-C6C06DBEE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454" y="0"/>
            <a:ext cx="8090115" cy="1669774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Trenchless Technology Design Options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B6DC457-C406-6DAD-E3A3-1D3296FF09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931" t="2716" r="5117" b="57006"/>
          <a:stretch/>
        </p:blipFill>
        <p:spPr bwMode="auto">
          <a:xfrm>
            <a:off x="0" y="1669774"/>
            <a:ext cx="8641685" cy="518822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E8B982F-AE51-302A-4395-A9643AA32FE6}"/>
              </a:ext>
            </a:extLst>
          </p:cNvPr>
          <p:cNvSpPr/>
          <p:nvPr/>
        </p:nvSpPr>
        <p:spPr>
          <a:xfrm>
            <a:off x="8144552" y="6146499"/>
            <a:ext cx="497134" cy="654351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ACA1D1-2EBD-401B-A63F-56D5C92B2A8B}"/>
              </a:ext>
            </a:extLst>
          </p:cNvPr>
          <p:cNvSpPr txBox="1"/>
          <p:nvPr/>
        </p:nvSpPr>
        <p:spPr>
          <a:xfrm>
            <a:off x="8889728" y="1794678"/>
            <a:ext cx="3036592" cy="4965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screenshot from the International Society for Trenchless Technology website: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11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generic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options for new installation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25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generic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options for rehabilitation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49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generic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options for pipeline investigation and assessment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Each links to detailed descriptions and practical guidance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…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 tried and tested</a:t>
            </a:r>
          </a:p>
        </p:txBody>
      </p:sp>
    </p:spTree>
    <p:extLst>
      <p:ext uri="{BB962C8B-B14F-4D97-AF65-F5344CB8AC3E}">
        <p14:creationId xmlns:p14="http://schemas.microsoft.com/office/powerpoint/2010/main" val="37035942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139" y="0"/>
            <a:ext cx="7835462" cy="169068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err="1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Pipebots</a:t>
            </a:r>
            <a:endParaRPr lang="en-GB" dirty="0">
              <a:solidFill>
                <a:srgbClr val="C00000"/>
              </a:solidFill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620" y="1807904"/>
            <a:ext cx="3123761" cy="51868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err="1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Pipebots</a:t>
            </a:r>
            <a:r>
              <a:rPr lang="en-GB" sz="2400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is a 6-year programme aiming to develop swarms of small robots to work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autonomously and cooperatively</a:t>
            </a:r>
          </a:p>
          <a:p>
            <a:pPr marL="177800" indent="-177800">
              <a:spcBef>
                <a:spcPts val="1200"/>
              </a:spcBef>
              <a:buNone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   … it seeks to transform buried pipe asset management from reactive to proactive</a:t>
            </a:r>
          </a:p>
          <a:p>
            <a:pPr>
              <a:buNone/>
            </a:pPr>
            <a:endParaRPr lang="en-GB" sz="24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https://mcusercontent.com/726779d7556fc0334c19fc886/images/e8abe657-75f2-7194-ca1e-1b11bfa430c8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100" y="1685486"/>
            <a:ext cx="3962400" cy="272141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https://mcusercontent.com/726779d7556fc0334c19fc886/images/c5ba3781-add4-78f3-d052-54c4aa2f8639.pn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5430" y="1685486"/>
            <a:ext cx="3746570" cy="242368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https://mcusercontent.com/726779d7556fc0334c19fc886/images/f709facf-2f1c-e26f-c69c-f54d0a0558ee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1" y="3949701"/>
            <a:ext cx="5143500" cy="2908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938204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047-7588-1463-6133-5DA9CBA99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355" y="64111"/>
            <a:ext cx="10515600" cy="772601"/>
          </a:xfrm>
        </p:spPr>
        <p:txBody>
          <a:bodyPr>
            <a:normAutofit/>
          </a:bodyPr>
          <a:lstStyle/>
          <a:p>
            <a:pPr algn="l"/>
            <a:r>
              <a:rPr lang="en-US" sz="3000" b="1" kern="1200" dirty="0">
                <a:solidFill>
                  <a:srgbClr val="1C496A"/>
                </a:solidFill>
                <a:cs typeface="+mn-cs"/>
              </a:rPr>
              <a:t>Pipebots – A Sprint Bot Approach (for Pipelines)</a:t>
            </a:r>
          </a:p>
        </p:txBody>
      </p:sp>
      <p:pic>
        <p:nvPicPr>
          <p:cNvPr id="3" name="Picture 2" descr="https://mcusercontent.com/726779d7556fc0334c19fc886/images/517aa9f7-a211-4c75-af89-38d66709319b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201" y="1476821"/>
            <a:ext cx="2662555" cy="2257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https://mcusercontent.com/726779d7556fc0334c19fc886/images/12bbcc14-c6eb-4e4a-9b05-bbfc9a8faca3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201" y="3734246"/>
            <a:ext cx="6047585" cy="23886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s://mcusercontent.com/726779d7556fc0334c19fc886/images/aff9ff06-5439-4c80-97cc-d266757b8a51.jpg"/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596"/>
          <a:stretch/>
        </p:blipFill>
        <p:spPr bwMode="auto">
          <a:xfrm>
            <a:off x="3982935" y="1372681"/>
            <a:ext cx="4226457" cy="243647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https://mcusercontent.com/726779d7556fc0334c19fc886/images/40d446c5-5437-44d0-b3a2-2430b298e8e8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0535" y="3233237"/>
            <a:ext cx="3748534" cy="28897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68618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46D0526-3F57-41F6-A6C4-046445789A1B}"/>
              </a:ext>
            </a:extLst>
          </p:cNvPr>
          <p:cNvSpPr txBox="1"/>
          <p:nvPr/>
        </p:nvSpPr>
        <p:spPr>
          <a:xfrm>
            <a:off x="5113644" y="6438641"/>
            <a:ext cx="1964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www.ukstt.org.uk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A267F0-762B-4575-85CD-F02402C87772}"/>
              </a:ext>
            </a:extLst>
          </p:cNvPr>
          <p:cNvSpPr txBox="1"/>
          <p:nvPr/>
        </p:nvSpPr>
        <p:spPr>
          <a:xfrm>
            <a:off x="0" y="6438641"/>
            <a:ext cx="4842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NO-DIG LIVE 2024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410E02-2E2B-17C6-D3A5-1FBD3A6C3367}"/>
              </a:ext>
            </a:extLst>
          </p:cNvPr>
          <p:cNvSpPr txBox="1"/>
          <p:nvPr/>
        </p:nvSpPr>
        <p:spPr>
          <a:xfrm>
            <a:off x="257174" y="182479"/>
            <a:ext cx="572304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1C496A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Pipebots – Ultrasonic Sensing</a:t>
            </a:r>
          </a:p>
        </p:txBody>
      </p:sp>
      <p:pic>
        <p:nvPicPr>
          <p:cNvPr id="6" name="Content Placeholder 7">
            <a:extLst>
              <a:ext uri="{FF2B5EF4-FFF2-40B4-BE49-F238E27FC236}">
                <a16:creationId xmlns:a16="http://schemas.microsoft.com/office/drawing/2014/main" id="{1C2C3740-B31C-46F3-38C6-690E02DC0C7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875" y="1326470"/>
            <a:ext cx="2191958" cy="29169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EF3824D-815F-0D93-0101-E31D81BB28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875" y="4224920"/>
            <a:ext cx="2180220" cy="142154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757EF72-26B4-FCBE-CC59-FE676309B1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9963" y="727723"/>
            <a:ext cx="4168393" cy="491874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08695CD-05D0-FD6B-5E1E-4ADE606CC2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5659" y="878675"/>
            <a:ext cx="4003975" cy="474722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B6D81C-3524-A143-2B6F-70B4F3DC77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8425" y="2103693"/>
            <a:ext cx="881193" cy="265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596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AE345-23B4-782A-06CC-8190BDE7F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s://mcusercontent.com/726779d7556fc0334c19fc886/images/15eb7ee9-304f-90c1-7cc4-f8db9358173a.jpg">
            <a:extLst>
              <a:ext uri="{FF2B5EF4-FFF2-40B4-BE49-F238E27FC236}">
                <a16:creationId xmlns:a16="http://schemas.microsoft.com/office/drawing/2014/main" id="{6650AB46-4824-9CFF-7BC0-6B2754A463E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596" y="1395256"/>
            <a:ext cx="7239211" cy="4644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https://mcusercontent.com/726779d7556fc0334c19fc886/images/99fa45e6-e8dc-efe1-fdd2-0b6004804749.jpg">
            <a:extLst>
              <a:ext uri="{FF2B5EF4-FFF2-40B4-BE49-F238E27FC236}">
                <a16:creationId xmlns:a16="http://schemas.microsoft.com/office/drawing/2014/main" id="{B6DDC9BB-CEBE-A0C7-1DF4-5A0088B3B454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7390" y="244692"/>
            <a:ext cx="2864352" cy="277636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s://mcusercontent.com/726779d7556fc0334c19fc886/images/2176f377-f702-8a5a-bcb5-38f951da3bec.jpg">
            <a:extLst>
              <a:ext uri="{FF2B5EF4-FFF2-40B4-BE49-F238E27FC236}">
                <a16:creationId xmlns:a16="http://schemas.microsoft.com/office/drawing/2014/main" id="{8C9D3FA1-BE77-2D83-6E16-053BC7437E54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7390" y="3263549"/>
            <a:ext cx="2784726" cy="2775933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B0BF0FC-D4A9-31B5-5766-79A0E5284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766" y="1"/>
            <a:ext cx="10515600" cy="908720"/>
          </a:xfrm>
        </p:spPr>
        <p:txBody>
          <a:bodyPr>
            <a:normAutofit/>
          </a:bodyPr>
          <a:lstStyle/>
          <a:p>
            <a:pPr algn="l"/>
            <a:r>
              <a:rPr lang="en-US" sz="3000" b="1" kern="1200" dirty="0">
                <a:solidFill>
                  <a:srgbClr val="1C496A"/>
                </a:solidFill>
                <a:cs typeface="+mn-cs"/>
              </a:rPr>
              <a:t>Pipebots – </a:t>
            </a:r>
            <a:r>
              <a:rPr lang="en-US" sz="3000" b="1" kern="1200" dirty="0" err="1">
                <a:solidFill>
                  <a:srgbClr val="1C496A"/>
                </a:solidFill>
                <a:cs typeface="+mn-cs"/>
              </a:rPr>
              <a:t>Trialling</a:t>
            </a:r>
            <a:r>
              <a:rPr lang="en-US" sz="3000" b="1" kern="1200" dirty="0">
                <a:solidFill>
                  <a:srgbClr val="1C496A"/>
                </a:solidFill>
                <a:cs typeface="+mn-cs"/>
              </a:rPr>
              <a:t> of Sensors</a:t>
            </a:r>
          </a:p>
        </p:txBody>
      </p:sp>
    </p:spTree>
    <p:extLst>
      <p:ext uri="{BB962C8B-B14F-4D97-AF65-F5344CB8AC3E}">
        <p14:creationId xmlns:p14="http://schemas.microsoft.com/office/powerpoint/2010/main" val="15806431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8FF241-6AEF-E096-0A17-1BE51B8D7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s://mcusercontent.com/726779d7556fc0334c19fc886/images/07ca08fa-0226-7021-a76c-fd72dae7a38d.png">
            <a:extLst>
              <a:ext uri="{FF2B5EF4-FFF2-40B4-BE49-F238E27FC236}">
                <a16:creationId xmlns:a16="http://schemas.microsoft.com/office/drawing/2014/main" id="{7DEFC0AC-BF2B-7DD6-9766-DEFEA126027C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81" y="1732813"/>
            <a:ext cx="5215462" cy="388949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https://mcusercontent.com/726779d7556fc0334c19fc886/images/4bde32b5-3ae3-e2df-5d19-c9bbce5bf957.png">
            <a:extLst>
              <a:ext uri="{FF2B5EF4-FFF2-40B4-BE49-F238E27FC236}">
                <a16:creationId xmlns:a16="http://schemas.microsoft.com/office/drawing/2014/main" id="{A7735925-72C1-B521-54E8-F64100093EE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036" y="1576203"/>
            <a:ext cx="4761764" cy="424581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BBA3ED-15C9-A6DD-EED1-00F9E27F72DD}"/>
              </a:ext>
            </a:extLst>
          </p:cNvPr>
          <p:cNvSpPr txBox="1">
            <a:spLocks/>
          </p:cNvSpPr>
          <p:nvPr/>
        </p:nvSpPr>
        <p:spPr bwMode="auto">
          <a:xfrm>
            <a:off x="334766" y="1"/>
            <a:ext cx="10515600" cy="908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MS PGothic" panose="020B0600070205080204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anose="020B0600070205080204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anose="020B0600070205080204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anose="020B0600070205080204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anose="020B0600070205080204" pitchFamily="34" charset="-128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>
                <a:ln>
                  <a:noFill/>
                </a:ln>
                <a:solidFill>
                  <a:srgbClr val="1C496A"/>
                </a:solidFill>
                <a:effectLst/>
                <a:uLnTx/>
                <a:uFillTx/>
                <a:latin typeface="Arial"/>
                <a:ea typeface="MS PGothic" panose="020B0600070205080204" pitchFamily="34" charset="-128"/>
                <a:cs typeface="+mn-cs"/>
              </a:rPr>
              <a:t>Pipebots – Trialling of Sensors</a:t>
            </a:r>
            <a:endParaRPr kumimoji="0" lang="en-US" sz="3000" b="1" i="0" u="none" strike="noStrike" kern="1200" cap="none" spc="0" normalizeH="0" baseline="0" noProof="0" dirty="0">
              <a:ln>
                <a:noFill/>
              </a:ln>
              <a:solidFill>
                <a:srgbClr val="1C496A"/>
              </a:solidFill>
              <a:effectLst/>
              <a:uLnTx/>
              <a:uFillTx/>
              <a:latin typeface="Arial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68513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CC54C-7078-EF9A-18CC-0B5DA684A6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s://mcusercontent.com/726779d7556fc0334c19fc886/images/c7ee1088-b742-ebce-749b-1a574051e783.jpg">
            <a:extLst>
              <a:ext uri="{FF2B5EF4-FFF2-40B4-BE49-F238E27FC236}">
                <a16:creationId xmlns:a16="http://schemas.microsoft.com/office/drawing/2014/main" id="{E7E9D581-639D-6234-341A-88AA65176BA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797" y="1386755"/>
            <a:ext cx="3707137" cy="359950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https://mcusercontent.com/726779d7556fc0334c19fc886/images/451fa8ac-b1a1-88fa-e85c-6e9c0b4733bf.jpg">
            <a:extLst>
              <a:ext uri="{FF2B5EF4-FFF2-40B4-BE49-F238E27FC236}">
                <a16:creationId xmlns:a16="http://schemas.microsoft.com/office/drawing/2014/main" id="{C99822F7-B9DF-0544-BA03-A276AA8A0A44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2782" y="214847"/>
            <a:ext cx="3894620" cy="57817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s://mcusercontent.com/726779d7556fc0334c19fc886/images/0e731775-6cf8-71ff-8486-04f9a13ac80b.jpg">
            <a:extLst>
              <a:ext uri="{FF2B5EF4-FFF2-40B4-BE49-F238E27FC236}">
                <a16:creationId xmlns:a16="http://schemas.microsoft.com/office/drawing/2014/main" id="{17E2F1D6-5CE9-8655-EAEC-E9F4BD2256D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1019" y="1370477"/>
            <a:ext cx="2857500" cy="214185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https://mcusercontent.com/726779d7556fc0334c19fc886/images/02202512-7a99-685d-7327-6b3df4c49779.jpg">
            <a:extLst>
              <a:ext uri="{FF2B5EF4-FFF2-40B4-BE49-F238E27FC236}">
                <a16:creationId xmlns:a16="http://schemas.microsoft.com/office/drawing/2014/main" id="{73F34D19-9F75-4B0B-7407-2C3BE8538948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519" y="3710645"/>
            <a:ext cx="2286000" cy="22860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F7CAE7A-24E0-0B96-97DD-F913B9C0C3A3}"/>
              </a:ext>
            </a:extLst>
          </p:cNvPr>
          <p:cNvSpPr txBox="1">
            <a:spLocks/>
          </p:cNvSpPr>
          <p:nvPr/>
        </p:nvSpPr>
        <p:spPr bwMode="auto">
          <a:xfrm>
            <a:off x="334766" y="1"/>
            <a:ext cx="10515600" cy="908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MS PGothic" panose="020B0600070205080204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anose="020B0600070205080204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anose="020B0600070205080204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anose="020B0600070205080204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anose="020B0600070205080204" pitchFamily="34" charset="-128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1C496A"/>
                </a:solidFill>
                <a:effectLst/>
                <a:uLnTx/>
                <a:uFillTx/>
                <a:latin typeface="Arial"/>
                <a:ea typeface="MS PGothic" panose="020B0600070205080204" pitchFamily="34" charset="-128"/>
                <a:cs typeface="+mn-cs"/>
              </a:rPr>
              <a:t>Pipebots – </a:t>
            </a:r>
            <a:r>
              <a:rPr kumimoji="0" lang="en-US" sz="3000" b="1" i="0" u="none" strike="noStrike" kern="1200" cap="none" spc="0" normalizeH="0" baseline="0" noProof="0" dirty="0" err="1">
                <a:ln>
                  <a:noFill/>
                </a:ln>
                <a:solidFill>
                  <a:srgbClr val="1C496A"/>
                </a:solidFill>
                <a:effectLst/>
                <a:uLnTx/>
                <a:uFillTx/>
                <a:latin typeface="Arial"/>
                <a:ea typeface="MS PGothic" panose="020B0600070205080204" pitchFamily="34" charset="-128"/>
                <a:cs typeface="+mn-cs"/>
              </a:rPr>
              <a:t>Trialling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1C496A"/>
                </a:solidFill>
                <a:effectLst/>
                <a:uLnTx/>
                <a:uFillTx/>
                <a:latin typeface="Arial"/>
                <a:ea typeface="MS PGothic" panose="020B0600070205080204" pitchFamily="34" charset="-128"/>
                <a:cs typeface="+mn-cs"/>
              </a:rPr>
              <a:t> of Sensors</a:t>
            </a:r>
          </a:p>
        </p:txBody>
      </p:sp>
    </p:spTree>
    <p:extLst>
      <p:ext uri="{BB962C8B-B14F-4D97-AF65-F5344CB8AC3E}">
        <p14:creationId xmlns:p14="http://schemas.microsoft.com/office/powerpoint/2010/main" val="22458109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10552AB-8ECA-79A0-9139-236C3C7EE4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049"/>
            <a:ext cx="12192000" cy="68571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587" y="1"/>
            <a:ext cx="11120213" cy="980728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+mj-lt"/>
              </a:rPr>
              <a:t>Robotics – Autonomy (Navigation)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FA06289-3B8B-4AB1-84DC-C2406F59844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JoeyExploringx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60102" y="1176791"/>
            <a:ext cx="8668196" cy="4875394"/>
          </a:xfrm>
        </p:spPr>
      </p:pic>
    </p:spTree>
    <p:extLst>
      <p:ext uri="{BB962C8B-B14F-4D97-AF65-F5344CB8AC3E}">
        <p14:creationId xmlns:p14="http://schemas.microsoft.com/office/powerpoint/2010/main" val="2519267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1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200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7410E02-2E2B-17C6-D3A5-1FBD3A6C3367}"/>
              </a:ext>
            </a:extLst>
          </p:cNvPr>
          <p:cNvSpPr txBox="1"/>
          <p:nvPr/>
        </p:nvSpPr>
        <p:spPr>
          <a:xfrm>
            <a:off x="257174" y="182479"/>
            <a:ext cx="458523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1C496A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Pipebots – Field Testing</a:t>
            </a:r>
          </a:p>
        </p:txBody>
      </p:sp>
      <p:pic>
        <p:nvPicPr>
          <p:cNvPr id="3" name="Content Placeholder 6">
            <a:extLst>
              <a:ext uri="{FF2B5EF4-FFF2-40B4-BE49-F238E27FC236}">
                <a16:creationId xmlns:a16="http://schemas.microsoft.com/office/drawing/2014/main" id="{DE5BA3C0-80FF-FEE5-596D-9B861D405775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457" y="1299865"/>
            <a:ext cx="5529600" cy="41472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1DD3B20-6164-EE15-6AF9-10D17A8FDAD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2429" y="1299865"/>
            <a:ext cx="5529600" cy="414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6134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79B4B17-BE3E-4B3B-8307-96C91B99A6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102"/>
          </a:xfrm>
          <a:prstGeom prst="rect">
            <a:avLst/>
          </a:prstGeom>
        </p:spPr>
      </p:pic>
      <p:graphicFrame>
        <p:nvGraphicFramePr>
          <p:cNvPr id="62" name="Diagram 61">
            <a:extLst>
              <a:ext uri="{FF2B5EF4-FFF2-40B4-BE49-F238E27FC236}">
                <a16:creationId xmlns:a16="http://schemas.microsoft.com/office/drawing/2014/main" id="{1FA3DF51-4F88-74F0-0ABA-8C17EDEEC8C5}"/>
              </a:ext>
            </a:extLst>
          </p:cNvPr>
          <p:cNvGraphicFramePr/>
          <p:nvPr/>
        </p:nvGraphicFramePr>
        <p:xfrm>
          <a:off x="1076830" y="4803746"/>
          <a:ext cx="10024230" cy="2223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05165E5E-8905-406A-AF0F-98B7A222C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422" y="1"/>
            <a:ext cx="10289403" cy="953058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</a:rPr>
              <a:t>Pipebots – Timeline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754524-8CF9-AC55-747E-96D59E263A96}"/>
              </a:ext>
            </a:extLst>
          </p:cNvPr>
          <p:cNvSpPr txBox="1"/>
          <p:nvPr/>
        </p:nvSpPr>
        <p:spPr>
          <a:xfrm>
            <a:off x="40724" y="2599604"/>
            <a:ext cx="863121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Grant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started</a:t>
            </a:r>
          </a:p>
        </p:txBody>
      </p:sp>
      <p:pic>
        <p:nvPicPr>
          <p:cNvPr id="15" name="Picture 14" descr="A close-up of a robot&#10;&#10;Description automatically generated">
            <a:extLst>
              <a:ext uri="{FF2B5EF4-FFF2-40B4-BE49-F238E27FC236}">
                <a16:creationId xmlns:a16="http://schemas.microsoft.com/office/drawing/2014/main" id="{0A3DCED1-F468-CA69-F44F-9607EFA3F216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0" r="22783"/>
          <a:stretch/>
        </p:blipFill>
        <p:spPr>
          <a:xfrm rot="16200000">
            <a:off x="4788396" y="1923126"/>
            <a:ext cx="1201980" cy="1800000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BC49086-6DB7-9CB0-12E4-8655311BE14F}"/>
              </a:ext>
            </a:extLst>
          </p:cNvPr>
          <p:cNvSpPr/>
          <p:nvPr/>
        </p:nvSpPr>
        <p:spPr>
          <a:xfrm>
            <a:off x="4277228" y="4586961"/>
            <a:ext cx="1788906" cy="567875"/>
          </a:xfrm>
          <a:prstGeom prst="rect">
            <a:avLst/>
          </a:prstGeom>
          <a:ln>
            <a:noFill/>
          </a:ln>
        </p:spPr>
        <p:style>
          <a:lnRef idx="0">
            <a:scrgbClr r="0" g="0" b="0"/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B61419A-E41A-E1C2-0905-59A69CA1592A}"/>
              </a:ext>
            </a:extLst>
          </p:cNvPr>
          <p:cNvSpPr txBox="1"/>
          <p:nvPr/>
        </p:nvSpPr>
        <p:spPr>
          <a:xfrm>
            <a:off x="4336704" y="1891645"/>
            <a:ext cx="1946378" cy="567875"/>
          </a:xfrm>
          <a:prstGeom prst="rect">
            <a:avLst/>
          </a:prstGeom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99058" tIns="0" rIns="0" bIns="0" numCol="1" spcCol="1270" anchor="t" anchorCtr="0">
            <a:noAutofit/>
          </a:bodyPr>
          <a:lstStyle/>
          <a:p>
            <a:pPr marL="0" marR="0" lvl="0" indent="0" algn="ctr" defTabSz="8001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Joey</a:t>
            </a:r>
          </a:p>
        </p:txBody>
      </p:sp>
      <p:pic>
        <p:nvPicPr>
          <p:cNvPr id="9" name="Picture 8" descr="A picture containing green, sitting, pink&#10;&#10;Description automatically generated">
            <a:extLst>
              <a:ext uri="{FF2B5EF4-FFF2-40B4-BE49-F238E27FC236}">
                <a16:creationId xmlns:a16="http://schemas.microsoft.com/office/drawing/2014/main" id="{BBE54EDD-0F79-2F50-AC83-B43E7EC558D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073" y="1339537"/>
            <a:ext cx="1800000" cy="1526758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E505BB8-BA22-4714-9BA1-8C93B199465D}"/>
              </a:ext>
            </a:extLst>
          </p:cNvPr>
          <p:cNvSpPr/>
          <p:nvPr/>
        </p:nvSpPr>
        <p:spPr>
          <a:xfrm>
            <a:off x="2430439" y="1477068"/>
            <a:ext cx="1800000" cy="567876"/>
          </a:xfrm>
          <a:prstGeom prst="rect">
            <a:avLst/>
          </a:prstGeom>
          <a:ln>
            <a:noFill/>
          </a:ln>
        </p:spPr>
        <p:style>
          <a:lnRef idx="0">
            <a:scrgbClr r="0" g="0" b="0"/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8FE04C6-EF0E-33A0-FC0A-3EB405D87210}"/>
              </a:ext>
            </a:extLst>
          </p:cNvPr>
          <p:cNvSpPr txBox="1"/>
          <p:nvPr/>
        </p:nvSpPr>
        <p:spPr>
          <a:xfrm>
            <a:off x="2421152" y="1045630"/>
            <a:ext cx="1800000" cy="567876"/>
          </a:xfrm>
          <a:prstGeom prst="rect">
            <a:avLst/>
          </a:prstGeom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99058" tIns="0" rIns="0" bIns="0" numCol="1" spcCol="1270" anchor="t" anchorCtr="0">
            <a:noAutofit/>
          </a:bodyPr>
          <a:lstStyle/>
          <a:p>
            <a:pPr marL="0" marR="0" lvl="0" indent="0" algn="ctr" defTabSz="8001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Sprintbot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21" name="Picture 20" descr="A black robot with wheels&#10;&#10;Description automatically generated">
            <a:extLst>
              <a:ext uri="{FF2B5EF4-FFF2-40B4-BE49-F238E27FC236}">
                <a16:creationId xmlns:a16="http://schemas.microsoft.com/office/drawing/2014/main" id="{DF5FB9E9-4EF9-0B06-7606-C8E7C96C9DA4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97"/>
          <a:stretch/>
        </p:blipFill>
        <p:spPr>
          <a:xfrm>
            <a:off x="6384256" y="586741"/>
            <a:ext cx="1800000" cy="1726533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A873665-D1AF-D59C-E0DD-D9DDE21F4028}"/>
              </a:ext>
            </a:extLst>
          </p:cNvPr>
          <p:cNvSpPr txBox="1"/>
          <p:nvPr/>
        </p:nvSpPr>
        <p:spPr>
          <a:xfrm>
            <a:off x="8151706" y="2059008"/>
            <a:ext cx="1946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Kanga</a:t>
            </a:r>
          </a:p>
        </p:txBody>
      </p:sp>
      <p:pic>
        <p:nvPicPr>
          <p:cNvPr id="27" name="Picture 26" descr="A robot with a camera on a white surface&#10;&#10;Description automatically generated">
            <a:extLst>
              <a:ext uri="{FF2B5EF4-FFF2-40B4-BE49-F238E27FC236}">
                <a16:creationId xmlns:a16="http://schemas.microsoft.com/office/drawing/2014/main" id="{FCADFB62-6114-56AF-3E1B-433BD5E4C465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19" r="9762" b="14021"/>
          <a:stretch/>
        </p:blipFill>
        <p:spPr>
          <a:xfrm rot="5400000">
            <a:off x="9583312" y="1970595"/>
            <a:ext cx="2263840" cy="1299394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0599F1D1-7550-E39B-4F8D-1369FF6AEB0F}"/>
              </a:ext>
            </a:extLst>
          </p:cNvPr>
          <p:cNvSpPr txBox="1"/>
          <p:nvPr/>
        </p:nvSpPr>
        <p:spPr>
          <a:xfrm>
            <a:off x="10009641" y="287351"/>
            <a:ext cx="14005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Moving towards commercial robotics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41B4D33-C625-6015-552A-43F63FE5F480}"/>
              </a:ext>
            </a:extLst>
          </p:cNvPr>
          <p:cNvSpPr txBox="1"/>
          <p:nvPr/>
        </p:nvSpPr>
        <p:spPr>
          <a:xfrm>
            <a:off x="1290585" y="1264847"/>
            <a:ext cx="862737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Launch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event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9FABF0E-715B-DFE7-E7C7-242529D092E8}"/>
              </a:ext>
            </a:extLst>
          </p:cNvPr>
          <p:cNvSpPr txBox="1"/>
          <p:nvPr/>
        </p:nvSpPr>
        <p:spPr>
          <a:xfrm>
            <a:off x="11184865" y="3721484"/>
            <a:ext cx="923330" cy="2195978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Technology adoption</a:t>
            </a:r>
          </a:p>
        </p:txBody>
      </p:sp>
      <p:pic>
        <p:nvPicPr>
          <p:cNvPr id="38" name="Picture 37" descr="A blue and white logo&#10;&#10;Description automatically generated">
            <a:extLst>
              <a:ext uri="{FF2B5EF4-FFF2-40B4-BE49-F238E27FC236}">
                <a16:creationId xmlns:a16="http://schemas.microsoft.com/office/drawing/2014/main" id="{FC17518B-35BB-7988-C00B-B8DE6E8659D9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8170" y="4197475"/>
            <a:ext cx="1438785" cy="306042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6878125-140D-7AFF-D281-F552FA2D3487}"/>
              </a:ext>
            </a:extLst>
          </p:cNvPr>
          <p:cNvCxnSpPr>
            <a:cxnSpLocks/>
          </p:cNvCxnSpPr>
          <p:nvPr/>
        </p:nvCxnSpPr>
        <p:spPr>
          <a:xfrm>
            <a:off x="470201" y="4819473"/>
            <a:ext cx="10797850" cy="0"/>
          </a:xfrm>
          <a:prstGeom prst="line">
            <a:avLst/>
          </a:prstGeom>
          <a:ln w="635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330817A0-35A5-12DA-EEA3-9E1003972F1A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136"/>
          <a:stretch/>
        </p:blipFill>
        <p:spPr>
          <a:xfrm>
            <a:off x="8470495" y="2433859"/>
            <a:ext cx="1329552" cy="1123294"/>
          </a:xfrm>
          <a:prstGeom prst="rect">
            <a:avLst/>
          </a:prstGeom>
          <a:ln>
            <a:solidFill>
              <a:schemeClr val="bg1"/>
            </a:solidFill>
          </a:ln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045370-A9A6-D009-E2EC-C7DEBD0BFDD8}"/>
              </a:ext>
            </a:extLst>
          </p:cNvPr>
          <p:cNvCxnSpPr>
            <a:cxnSpLocks/>
          </p:cNvCxnSpPr>
          <p:nvPr/>
        </p:nvCxnSpPr>
        <p:spPr>
          <a:xfrm flipV="1">
            <a:off x="1679254" y="1916261"/>
            <a:ext cx="0" cy="290321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67897A1F-6887-34AE-F592-F04313E4AE6F}"/>
              </a:ext>
            </a:extLst>
          </p:cNvPr>
          <p:cNvSpPr txBox="1"/>
          <p:nvPr/>
        </p:nvSpPr>
        <p:spPr>
          <a:xfrm>
            <a:off x="1312820" y="2809134"/>
            <a:ext cx="738664" cy="1081322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November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2019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F14E337-CCBA-1019-C572-05F2DA55D1A2}"/>
              </a:ext>
            </a:extLst>
          </p:cNvPr>
          <p:cNvCxnSpPr>
            <a:cxnSpLocks/>
            <a:endCxn id="9" idx="2"/>
          </p:cNvCxnSpPr>
          <p:nvPr/>
        </p:nvCxnSpPr>
        <p:spPr>
          <a:xfrm flipV="1">
            <a:off x="3382070" y="2866295"/>
            <a:ext cx="0" cy="193859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02BFB003-6DD2-3637-CB37-0501A308C666}"/>
              </a:ext>
            </a:extLst>
          </p:cNvPr>
          <p:cNvSpPr txBox="1"/>
          <p:nvPr/>
        </p:nvSpPr>
        <p:spPr>
          <a:xfrm>
            <a:off x="10351985" y="4000557"/>
            <a:ext cx="738664" cy="560410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May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2024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F6554C5-76A4-13D3-B48C-7B54B2521A4C}"/>
              </a:ext>
            </a:extLst>
          </p:cNvPr>
          <p:cNvCxnSpPr>
            <a:cxnSpLocks/>
            <a:endCxn id="27" idx="3"/>
          </p:cNvCxnSpPr>
          <p:nvPr/>
        </p:nvCxnSpPr>
        <p:spPr>
          <a:xfrm flipH="1" flipV="1">
            <a:off x="10715232" y="3752212"/>
            <a:ext cx="0" cy="10672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3EBA5521-185D-9174-7F45-1DAEAA5FDCD4}"/>
              </a:ext>
            </a:extLst>
          </p:cNvPr>
          <p:cNvSpPr txBox="1"/>
          <p:nvPr/>
        </p:nvSpPr>
        <p:spPr>
          <a:xfrm>
            <a:off x="8795895" y="3758513"/>
            <a:ext cx="738664" cy="816442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January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2024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16DA578-78AF-3DB6-8374-0630DFDE7E94}"/>
              </a:ext>
            </a:extLst>
          </p:cNvPr>
          <p:cNvSpPr txBox="1"/>
          <p:nvPr/>
        </p:nvSpPr>
        <p:spPr>
          <a:xfrm>
            <a:off x="3031055" y="3105183"/>
            <a:ext cx="738664" cy="1065355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December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2020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2A35BE22-CD90-ED66-9DC3-0B49D99F503D}"/>
              </a:ext>
            </a:extLst>
          </p:cNvPr>
          <p:cNvCxnSpPr>
            <a:cxnSpLocks/>
            <a:endCxn id="38" idx="2"/>
          </p:cNvCxnSpPr>
          <p:nvPr/>
        </p:nvCxnSpPr>
        <p:spPr>
          <a:xfrm flipV="1">
            <a:off x="2530700" y="4503517"/>
            <a:ext cx="0" cy="28678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A24F2B4A-DEAC-4CFD-0964-94618258B01D}"/>
              </a:ext>
            </a:extLst>
          </p:cNvPr>
          <p:cNvCxnSpPr>
            <a:cxnSpLocks/>
          </p:cNvCxnSpPr>
          <p:nvPr/>
        </p:nvCxnSpPr>
        <p:spPr>
          <a:xfrm flipH="1" flipV="1">
            <a:off x="412820" y="3245935"/>
            <a:ext cx="0" cy="143133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7E197E6C-DF22-398C-9CA3-12C3F0CA7015}"/>
              </a:ext>
            </a:extLst>
          </p:cNvPr>
          <p:cNvSpPr txBox="1"/>
          <p:nvPr/>
        </p:nvSpPr>
        <p:spPr>
          <a:xfrm>
            <a:off x="61945" y="3612065"/>
            <a:ext cx="738664" cy="696473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March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2019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D4A8B7A-1E3E-E4E7-A709-AB0A3866A8B4}"/>
              </a:ext>
            </a:extLst>
          </p:cNvPr>
          <p:cNvSpPr txBox="1"/>
          <p:nvPr/>
        </p:nvSpPr>
        <p:spPr>
          <a:xfrm>
            <a:off x="5031969" y="3497004"/>
            <a:ext cx="738664" cy="1125949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September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2021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727B58DE-15D8-F84B-34E0-54EA6E33E438}"/>
              </a:ext>
            </a:extLst>
          </p:cNvPr>
          <p:cNvCxnSpPr>
            <a:cxnSpLocks/>
            <a:endCxn id="15" idx="1"/>
          </p:cNvCxnSpPr>
          <p:nvPr/>
        </p:nvCxnSpPr>
        <p:spPr>
          <a:xfrm flipV="1">
            <a:off x="5387946" y="3424116"/>
            <a:ext cx="1440" cy="139535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08D92AB6-22CB-EC90-37C7-647DFEC5CD2F}"/>
              </a:ext>
            </a:extLst>
          </p:cNvPr>
          <p:cNvSpPr txBox="1"/>
          <p:nvPr/>
        </p:nvSpPr>
        <p:spPr>
          <a:xfrm>
            <a:off x="6920831" y="3339197"/>
            <a:ext cx="738664" cy="560411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June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2023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63AD85B-A1B7-1D73-C715-D8DE89041A50}"/>
              </a:ext>
            </a:extLst>
          </p:cNvPr>
          <p:cNvCxnSpPr>
            <a:cxnSpLocks/>
          </p:cNvCxnSpPr>
          <p:nvPr/>
        </p:nvCxnSpPr>
        <p:spPr>
          <a:xfrm flipV="1">
            <a:off x="7283444" y="2313274"/>
            <a:ext cx="812" cy="247702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val 51">
            <a:extLst>
              <a:ext uri="{FF2B5EF4-FFF2-40B4-BE49-F238E27FC236}">
                <a16:creationId xmlns:a16="http://schemas.microsoft.com/office/drawing/2014/main" id="{6E1536F6-CD22-45F3-9DCD-F99866C877B7}"/>
              </a:ext>
            </a:extLst>
          </p:cNvPr>
          <p:cNvSpPr/>
          <p:nvPr/>
        </p:nvSpPr>
        <p:spPr>
          <a:xfrm>
            <a:off x="10537977" y="4653539"/>
            <a:ext cx="360000" cy="36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89EDA5E1-17CD-C5CE-F305-AC8598FB7FDC}"/>
              </a:ext>
            </a:extLst>
          </p:cNvPr>
          <p:cNvSpPr/>
          <p:nvPr/>
        </p:nvSpPr>
        <p:spPr>
          <a:xfrm>
            <a:off x="234967" y="4653539"/>
            <a:ext cx="360000" cy="36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93F0D906-DA14-DE07-E6CC-E562702BCF30}"/>
              </a:ext>
            </a:extLst>
          </p:cNvPr>
          <p:cNvSpPr/>
          <p:nvPr/>
        </p:nvSpPr>
        <p:spPr>
          <a:xfrm>
            <a:off x="1498818" y="4653539"/>
            <a:ext cx="360000" cy="36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A1ECD1D4-3133-DCDF-0805-AF3917B7D74C}"/>
              </a:ext>
            </a:extLst>
          </p:cNvPr>
          <p:cNvSpPr/>
          <p:nvPr/>
        </p:nvSpPr>
        <p:spPr>
          <a:xfrm>
            <a:off x="3199481" y="4653539"/>
            <a:ext cx="360000" cy="36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1F929B8F-1DA5-DFFF-C3DE-5182E61F7AB9}"/>
              </a:ext>
            </a:extLst>
          </p:cNvPr>
          <p:cNvSpPr/>
          <p:nvPr/>
        </p:nvSpPr>
        <p:spPr>
          <a:xfrm>
            <a:off x="5208829" y="4653539"/>
            <a:ext cx="360000" cy="36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ABB89908-9809-D528-A86D-0C5C15E5ADD3}"/>
              </a:ext>
            </a:extLst>
          </p:cNvPr>
          <p:cNvSpPr/>
          <p:nvPr/>
        </p:nvSpPr>
        <p:spPr>
          <a:xfrm>
            <a:off x="7113345" y="4653539"/>
            <a:ext cx="360000" cy="36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47126EC1-F3EA-D4BD-24DA-5D0EDFB1EB31}"/>
              </a:ext>
            </a:extLst>
          </p:cNvPr>
          <p:cNvSpPr/>
          <p:nvPr/>
        </p:nvSpPr>
        <p:spPr>
          <a:xfrm>
            <a:off x="8977090" y="4653539"/>
            <a:ext cx="360000" cy="36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CD897263-82F1-AB4B-30D8-BD5A72149835}"/>
              </a:ext>
            </a:extLst>
          </p:cNvPr>
          <p:cNvSpPr txBox="1"/>
          <p:nvPr/>
        </p:nvSpPr>
        <p:spPr>
          <a:xfrm>
            <a:off x="1969889" y="3535551"/>
            <a:ext cx="1185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21.02.20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Trademark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3283F422-F204-D54A-0ADA-63C6B2916243}"/>
              </a:ext>
            </a:extLst>
          </p:cNvPr>
          <p:cNvSpPr txBox="1"/>
          <p:nvPr/>
        </p:nvSpPr>
        <p:spPr>
          <a:xfrm>
            <a:off x="3917132" y="5476357"/>
            <a:ext cx="4193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underpinning science – 96 research papers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9F70CA8F-B557-ED10-EF08-2E0E82DF8D95}"/>
              </a:ext>
            </a:extLst>
          </p:cNvPr>
          <p:cNvSpPr txBox="1"/>
          <p:nvPr/>
        </p:nvSpPr>
        <p:spPr>
          <a:xfrm>
            <a:off x="6361042" y="217809"/>
            <a:ext cx="1946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Skatebot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Mk1</a:t>
            </a: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39955D31-9C2E-570C-0D69-BE2E49737D16}"/>
              </a:ext>
            </a:extLst>
          </p:cNvPr>
          <p:cNvCxnSpPr>
            <a:cxnSpLocks/>
          </p:cNvCxnSpPr>
          <p:nvPr/>
        </p:nvCxnSpPr>
        <p:spPr>
          <a:xfrm flipV="1">
            <a:off x="9151872" y="3561018"/>
            <a:ext cx="1440" cy="123458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2194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C4B9E-3C70-D349-AE60-84832BEAD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109" y="1946225"/>
            <a:ext cx="1453404" cy="22101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 facility for testing buried pipes and tunnels  at or near full scale</a:t>
            </a:r>
          </a:p>
        </p:txBody>
      </p:sp>
      <p:pic>
        <p:nvPicPr>
          <p:cNvPr id="7" name="Picture 6" descr="cid:4fdd7075-ad2d-4017-a05a-b07d391e9211@adf.bham.ac.uk"/>
          <p:cNvPicPr/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512" y="1675015"/>
            <a:ext cx="7154487" cy="518298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cid:88823f0c-d2e3-4073-bb2e-be711409f655@adf.bham.ac.uk"/>
          <p:cNvPicPr/>
          <p:nvPr/>
        </p:nvPicPr>
        <p:blipFill rotWithShape="1"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1" t="4906" r="1583" b="7522"/>
          <a:stretch>
            <a:fillRect/>
          </a:stretch>
        </p:blipFill>
        <p:spPr bwMode="auto">
          <a:xfrm rot="5400000">
            <a:off x="827115" y="2647604"/>
            <a:ext cx="5182985" cy="323780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311FF8D-B555-3718-8A36-D4BBD03EE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818" y="236037"/>
            <a:ext cx="827998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National Buried Infrastructure Facility</a:t>
            </a:r>
            <a:endParaRPr lang="en-US" dirty="0">
              <a:solidFill>
                <a:srgbClr val="C00000"/>
              </a:solidFill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97367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7433E72-BB82-44F8-A8EF-1AAD0CD76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818" y="236037"/>
            <a:ext cx="827998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National Buried Infrastructure Facility</a:t>
            </a:r>
            <a:endParaRPr lang="en-US" dirty="0">
              <a:solidFill>
                <a:srgbClr val="C00000"/>
              </a:solidFill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</p:txBody>
      </p:sp>
      <p:pic>
        <p:nvPicPr>
          <p:cNvPr id="5" name="Picture 4" descr="https://collaborate.bham.ac.uk/eps/ukcric/Business%20Engagement/2021%2010%2020_Open%20Day-Grand%20Opening%20of%20NBIF%20files/Photos/Nik/20211020_153432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1091"/>
            <a:ext cx="5731510" cy="322643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https://collaborate.bham.ac.uk/eps/ukcric/Business%20Engagement/2021%2010%2020_Open%20Day-Grand%20Opening%20of%20NBIF%20files/Photos/Nik/20211020_153409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05" r="3345"/>
          <a:stretch/>
        </p:blipFill>
        <p:spPr bwMode="auto">
          <a:xfrm>
            <a:off x="3750916" y="3632200"/>
            <a:ext cx="3584575" cy="32258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 descr="https://collaborate.bham.ac.uk/eps/ukcric/Business%20Engagement/2021%2010%2020_Open%20Day-Grand%20Opening%20of%20NBIF%20files/Photos/Nik/20211020_154011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490" y="1691091"/>
            <a:ext cx="4856509" cy="2768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https://collaborate.bham.ac.uk/eps/ukcric/Business%20Engagement/2021%2010%2020_Open%20Day-Grand%20Opening%20of%20NBIF%20files/Photos/Nik/20211020_153952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491" y="4127269"/>
            <a:ext cx="4856509" cy="27598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https://collaborate.bham.ac.uk/eps/ukcric/Business%20Engagement/2021%2010%2020_Open%20Day-Grand%20Opening%20of%20NBIF%20files/Photos/Nik/20211020_154654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04757"/>
            <a:ext cx="3750916" cy="20532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cid:ff0a66be-4862-474c-b98c-2f512271889f@adf.bham.ac.uk"/>
          <p:cNvPicPr/>
          <p:nvPr/>
        </p:nvPicPr>
        <p:blipFill rotWithShape="1"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66" t="14956" r="33176" b="26458"/>
          <a:stretch>
            <a:fillRect/>
          </a:stretch>
        </p:blipFill>
        <p:spPr bwMode="auto">
          <a:xfrm>
            <a:off x="5224550" y="1699951"/>
            <a:ext cx="2110942" cy="19322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277699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7433E72-BB82-44F8-A8EF-1AAD0CD76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818" y="236037"/>
            <a:ext cx="827998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National Buried Infrastructure Facility</a:t>
            </a:r>
            <a:endParaRPr lang="en-US" dirty="0">
              <a:solidFill>
                <a:srgbClr val="C00000"/>
              </a:solidFill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</p:txBody>
      </p:sp>
      <p:pic>
        <p:nvPicPr>
          <p:cNvPr id="15" name="Picture 14" descr="cid:d43c4604-e7f3-4358-9218-51e3d2c13156@adf.bham.ac.uk"/>
          <p:cNvPicPr/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31508" y="1911719"/>
            <a:ext cx="5452107" cy="4989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 descr="cid:1e4b93d4-dd22-424a-bd3f-5f431a65bf6f@adf.bham.ac.uk"/>
          <p:cNvPicPr/>
          <p:nvPr/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095" y="1680213"/>
            <a:ext cx="7202905" cy="51777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5470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7433E72-BB82-44F8-A8EF-1AAD0CD76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818" y="236037"/>
            <a:ext cx="827998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National Buried Infrastructure Facility</a:t>
            </a:r>
            <a:endParaRPr lang="en-US" dirty="0">
              <a:solidFill>
                <a:srgbClr val="C00000"/>
              </a:solidFill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AA366C-B4A9-8F4C-BD4E-F02C7DBAB9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56" t="20872" r="22132" b="5925"/>
          <a:stretch/>
        </p:blipFill>
        <p:spPr>
          <a:xfrm>
            <a:off x="1" y="1681396"/>
            <a:ext cx="5255288" cy="5176604"/>
          </a:xfrm>
          <a:prstGeom prst="rect">
            <a:avLst/>
          </a:prstGeom>
        </p:spPr>
      </p:pic>
      <p:pic>
        <p:nvPicPr>
          <p:cNvPr id="10" name="Picture 9" descr="A picture containing yellow, indoor&#10;&#10;Description automatically generated">
            <a:extLst>
              <a:ext uri="{FF2B5EF4-FFF2-40B4-BE49-F238E27FC236}">
                <a16:creationId xmlns:a16="http://schemas.microsoft.com/office/drawing/2014/main" id="{C6CB693E-A646-0E8D-09E9-3E30E222A2D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289" y="1681396"/>
            <a:ext cx="6936710" cy="5176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3069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D072FF-397A-1B29-D41E-BE6EDBFD0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F6161-8758-222A-7360-F07179547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454" y="0"/>
            <a:ext cx="8090115" cy="1669774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864ED-0866-4A37-CDD0-0191D83CD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454" y="1812737"/>
            <a:ext cx="11659246" cy="4099685"/>
          </a:xfrm>
        </p:spPr>
        <p:txBody>
          <a:bodyPr>
            <a:noAutofit/>
          </a:bodyPr>
          <a:lstStyle/>
          <a:p>
            <a:pPr marL="536575" lvl="1" indent="-357188">
              <a:spcBef>
                <a:spcPts val="600"/>
              </a:spcBef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Our streets are inherently valuable, as is the space below them</a:t>
            </a:r>
            <a:endParaRPr lang="en-GB" sz="2400" dirty="0">
              <a:latin typeface="Calibri" panose="020F0502020204030204" pitchFamily="34" charset="0"/>
              <a:ea typeface="ＭＳ Ｐゴシック" pitchFamily="32" charset="-128"/>
              <a:cs typeface="Calibri" panose="020F0502020204030204" pitchFamily="34" charset="0"/>
            </a:endParaRPr>
          </a:p>
          <a:p>
            <a:pPr marL="179387" lvl="1" indent="0">
              <a:spcBef>
                <a:spcPts val="600"/>
              </a:spcBef>
              <a:buNone/>
              <a:defRPr/>
            </a:pPr>
            <a:r>
              <a:rPr lang="en-GB" sz="2400" dirty="0"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      … </a:t>
            </a: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social, environmental, cultural value – all contribute to prosperity (economic value)</a:t>
            </a:r>
          </a:p>
          <a:p>
            <a:pPr marL="536575" lvl="1" indent="-357188">
              <a:spcBef>
                <a:spcPts val="600"/>
              </a:spcBef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We should engineer to yield greatest value now, and protect it for future generations</a:t>
            </a:r>
          </a:p>
          <a:p>
            <a:pPr marL="536575" lvl="1" indent="-357188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Subsurface engineering is an inherently complex process, needing a ‘systems approach’</a:t>
            </a:r>
          </a:p>
          <a:p>
            <a:pPr marL="179387" lvl="1" indent="0">
              <a:spcBef>
                <a:spcPts val="600"/>
              </a:spcBef>
              <a:spcAft>
                <a:spcPts val="400"/>
              </a:spcAft>
              <a:buNone/>
              <a:defRPr/>
            </a:pP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      … allows full identification of beneficial outcomes and de-risks the ‘system intervention’</a:t>
            </a:r>
          </a:p>
          <a:p>
            <a:pPr marL="536575" lvl="1" indent="-357188">
              <a:spcBef>
                <a:spcPts val="600"/>
              </a:spcBef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Treating the ground as an infrastructure in its own right changes perceptions</a:t>
            </a:r>
          </a:p>
          <a:p>
            <a:pPr marL="536575" lvl="1" indent="-357188">
              <a:spcBef>
                <a:spcPts val="600"/>
              </a:spcBef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The National Underground Assets Register has pioneered data sharing in the UK</a:t>
            </a:r>
          </a:p>
          <a:p>
            <a:pPr marL="536575" lvl="1" indent="-357188">
              <a:spcBef>
                <a:spcPts val="600"/>
              </a:spcBef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Trenchless Technologies, harnessing next-generation robotics, must replace trenching</a:t>
            </a:r>
            <a:endParaRPr lang="en-GB" sz="2400" dirty="0">
              <a:latin typeface="Calibri" panose="020F0502020204030204" pitchFamily="34" charset="0"/>
              <a:ea typeface="ＭＳ Ｐゴシック" pitchFamily="32" charset="-128"/>
              <a:cs typeface="Calibri" panose="020F0502020204030204" pitchFamily="34" charset="0"/>
            </a:endParaRPr>
          </a:p>
          <a:p>
            <a:pPr marL="179387" lvl="1" indent="0">
              <a:spcBef>
                <a:spcPts val="600"/>
              </a:spcBef>
              <a:spcAft>
                <a:spcPts val="400"/>
              </a:spcAft>
              <a:buNone/>
              <a:defRPr/>
            </a:pPr>
            <a:r>
              <a:rPr lang="en-GB" sz="2400" dirty="0"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      </a:t>
            </a:r>
            <a:r>
              <a:rPr lang="en-GB" sz="2400" i="1" dirty="0"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… which is unsustainable, in every sense of the word</a:t>
            </a:r>
          </a:p>
          <a:p>
            <a:pPr marL="536575" lvl="1" indent="-357188">
              <a:spcBef>
                <a:spcPts val="600"/>
              </a:spcBef>
              <a:spcAft>
                <a:spcPts val="400"/>
              </a:spcAft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ＭＳ Ｐゴシック" pitchFamily="32" charset="-128"/>
                <a:cs typeface="Calibri" panose="020F0502020204030204" pitchFamily="34" charset="0"/>
              </a:rPr>
              <a:t>Research, development and (controlled) trialling will enable the 2075 transformation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01743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0978C8A4-54D9-994B-84FA-79EE49D1B5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755" y="4376"/>
            <a:ext cx="12191999" cy="68646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CBCE68-EF1F-2443-9B9E-81BFCE5F7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966" y="365125"/>
            <a:ext cx="8360886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UK Research Facilities and </a:t>
            </a:r>
            <a:r>
              <a:rPr lang="en-US" dirty="0" err="1">
                <a:solidFill>
                  <a:srgbClr val="C00000"/>
                </a:solidFill>
                <a:latin typeface="Calibri" panose="020F0502020204030204" pitchFamily="34" charset="0"/>
                <a:ea typeface="ＭＳ Ｐゴシック" pitchFamily="32" charset="-128"/>
                <a:cs typeface="Arial" charset="0"/>
              </a:rPr>
              <a:t>Programmes</a:t>
            </a:r>
            <a:endParaRPr lang="en-US" dirty="0">
              <a:solidFill>
                <a:srgbClr val="C00000"/>
              </a:solidFill>
              <a:latin typeface="Calibri" panose="020F0502020204030204" pitchFamily="34" charset="0"/>
              <a:ea typeface="ＭＳ Ｐゴシック" pitchFamily="32" charset="-128"/>
              <a:cs typeface="Arial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68286A-B17C-EB49-BA7A-509D54FD57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6646" y="713442"/>
            <a:ext cx="2360091" cy="60846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BDFAD04-E20B-DB41-AFAF-F20337D768EC}"/>
              </a:ext>
            </a:extLst>
          </p:cNvPr>
          <p:cNvSpPr txBox="1">
            <a:spLocks/>
          </p:cNvSpPr>
          <p:nvPr/>
        </p:nvSpPr>
        <p:spPr>
          <a:xfrm>
            <a:off x="2566001" y="5340678"/>
            <a:ext cx="1695731" cy="15283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National Buried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Infrastructure Facility </a:t>
            </a: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Birmingham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Urban Observatory</a:t>
            </a:r>
            <a:b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Birmingham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Lead Partner, PLEXUS</a:t>
            </a:r>
            <a:b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Birmingham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875" b="0" i="0" u="none" strike="noStrike" kern="1200" cap="none" spc="0" normalizeH="0" baseline="0" noProof="0" dirty="0">
              <a:ln>
                <a:noFill/>
              </a:ln>
              <a:solidFill>
                <a:srgbClr val="C6D633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EEDBBF6-F11B-5C45-B651-9E995B29283C}"/>
              </a:ext>
            </a:extLst>
          </p:cNvPr>
          <p:cNvSpPr txBox="1">
            <a:spLocks/>
          </p:cNvSpPr>
          <p:nvPr/>
        </p:nvSpPr>
        <p:spPr>
          <a:xfrm>
            <a:off x="784002" y="5317477"/>
            <a:ext cx="1620870" cy="12296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Fire and Impact Laboratory for Resilient Infrastructure Materials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Manchester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Urban Observatory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Manchester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9D21FDB-BCC0-504B-A8F6-CB98010FFC4A}"/>
              </a:ext>
            </a:extLst>
          </p:cNvPr>
          <p:cNvSpPr txBox="1">
            <a:spLocks/>
          </p:cNvSpPr>
          <p:nvPr/>
        </p:nvSpPr>
        <p:spPr>
          <a:xfrm>
            <a:off x="4353714" y="5317477"/>
            <a:ext cx="1620870" cy="12296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Bristol Infrastructure Collaboratory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Bristol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National Soil-Foundation-Structure Interaction (</a:t>
            </a:r>
            <a:r>
              <a:rPr kumimoji="0" lang="en-US" sz="875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SoFSI</a:t>
            </a: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) Facility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Bristol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492E9661-67A9-E745-AD41-A087ED253728}"/>
              </a:ext>
            </a:extLst>
          </p:cNvPr>
          <p:cNvSpPr txBox="1">
            <a:spLocks/>
          </p:cNvSpPr>
          <p:nvPr/>
        </p:nvSpPr>
        <p:spPr>
          <a:xfrm>
            <a:off x="6129615" y="5317477"/>
            <a:ext cx="1620870" cy="12296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Data and Analytics Facility for National Infrastructure (DAFNI)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GB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Rutherford Appleton Laboratory, Harwell</a:t>
            </a:r>
            <a:endParaRPr kumimoji="0" lang="en-US" sz="875" b="0" i="0" u="none" strike="noStrike" kern="1200" cap="none" spc="0" normalizeH="0" baseline="0" noProof="0" dirty="0">
              <a:ln>
                <a:noFill/>
              </a:ln>
              <a:solidFill>
                <a:srgbClr val="C6D633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3EB4488-2A4A-B748-AD77-3C0294B1FC6E}"/>
              </a:ext>
            </a:extLst>
          </p:cNvPr>
          <p:cNvSpPr txBox="1">
            <a:spLocks/>
          </p:cNvSpPr>
          <p:nvPr/>
        </p:nvSpPr>
        <p:spPr>
          <a:xfrm>
            <a:off x="7943301" y="5317477"/>
            <a:ext cx="1765078" cy="12296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National Infrastructure Laboratory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Southampton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UKCRIC Convenor</a:t>
            </a:r>
            <a:b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Southampton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875" b="0" i="0" u="none" strike="noStrike" kern="1200" cap="none" spc="0" normalizeH="0" baseline="0" noProof="0" dirty="0">
              <a:ln>
                <a:noFill/>
              </a:ln>
              <a:solidFill>
                <a:srgbClr val="C6D633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59A6A8C-58ED-B941-A9B5-03B086B4E5EB}"/>
              </a:ext>
            </a:extLst>
          </p:cNvPr>
          <p:cNvSpPr txBox="1">
            <a:spLocks/>
          </p:cNvSpPr>
          <p:nvPr/>
        </p:nvSpPr>
        <p:spPr>
          <a:xfrm>
            <a:off x="9811447" y="5317477"/>
            <a:ext cx="2084872" cy="12296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Advanced Infrastructure Materials Laboratory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Imperial College London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Person-Environment-Activity Research Laboratory (PEARL)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College London (UCL)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Lead Partner, UKCRIC Coordination Node </a:t>
            </a: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(UCL)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0E7AA25-CDDA-8048-A413-26B22FF888D6}"/>
              </a:ext>
            </a:extLst>
          </p:cNvPr>
          <p:cNvSpPr txBox="1">
            <a:spLocks/>
          </p:cNvSpPr>
          <p:nvPr/>
        </p:nvSpPr>
        <p:spPr>
          <a:xfrm>
            <a:off x="9811447" y="1952433"/>
            <a:ext cx="2084872" cy="14765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National Research Facility for Water and Wastewater Treatment 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 err="1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Cranfield</a:t>
            </a: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University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Breakthrough Innovation Hub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 err="1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Cranfield</a:t>
            </a: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University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Urban Observatory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Cranfield University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875" b="0" i="0" u="none" strike="noStrike" kern="1200" cap="none" spc="0" normalizeH="0" baseline="0" noProof="0" dirty="0">
              <a:ln>
                <a:noFill/>
              </a:ln>
              <a:solidFill>
                <a:srgbClr val="C6D633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4E9CFAE-27F7-6B45-AF9C-49EE92280D2D}"/>
              </a:ext>
            </a:extLst>
          </p:cNvPr>
          <p:cNvSpPr txBox="1">
            <a:spLocks/>
          </p:cNvSpPr>
          <p:nvPr/>
        </p:nvSpPr>
        <p:spPr>
          <a:xfrm>
            <a:off x="9811447" y="3429000"/>
            <a:ext cx="2084872" cy="11236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GB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National Research Facility for Infrastructure Sensing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Cambridge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9BC31F97-6FAB-D344-BD19-2A00389F5A26}"/>
              </a:ext>
            </a:extLst>
          </p:cNvPr>
          <p:cNvSpPr txBox="1">
            <a:spLocks/>
          </p:cNvSpPr>
          <p:nvPr/>
        </p:nvSpPr>
        <p:spPr>
          <a:xfrm>
            <a:off x="7950858" y="1970132"/>
            <a:ext cx="1620870" cy="11236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National Facility for Infrastructure Construction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Loughborough University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Lead Partner, Centre for Postdoctoral Development (C-DICE)                    </a:t>
            </a: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Loughborough University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875" b="0" i="0" u="none" strike="noStrike" kern="1200" cap="none" spc="0" normalizeH="0" baseline="0" noProof="0" dirty="0">
              <a:ln>
                <a:noFill/>
              </a:ln>
              <a:solidFill>
                <a:srgbClr val="C6D633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29CC6A7-FD81-AE42-B965-C6976ABA5D3A}"/>
              </a:ext>
            </a:extLst>
          </p:cNvPr>
          <p:cNvSpPr txBox="1">
            <a:spLocks/>
          </p:cNvSpPr>
          <p:nvPr/>
        </p:nvSpPr>
        <p:spPr>
          <a:xfrm>
            <a:off x="6190071" y="1970132"/>
            <a:ext cx="1620870" cy="11236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Urban Flows Observatory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Sheffield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National Distributed Water Infrastructure Facility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Sheffield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49E135B-B341-CA41-B166-ACB0DFCB8417}"/>
              </a:ext>
            </a:extLst>
          </p:cNvPr>
          <p:cNvSpPr txBox="1">
            <a:spLocks/>
          </p:cNvSpPr>
          <p:nvPr/>
        </p:nvSpPr>
        <p:spPr>
          <a:xfrm>
            <a:off x="4376385" y="1970132"/>
            <a:ext cx="1620870" cy="11236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Centre for Infrastructure Materials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Leeds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E3FA1C4B-0EC2-EB4F-B341-28FB4090B386}"/>
              </a:ext>
            </a:extLst>
          </p:cNvPr>
          <p:cNvSpPr txBox="1">
            <a:spLocks/>
          </p:cNvSpPr>
          <p:nvPr/>
        </p:nvSpPr>
        <p:spPr>
          <a:xfrm>
            <a:off x="771683" y="2068735"/>
            <a:ext cx="1971517" cy="177359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Urban Observatory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Newcastle University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National Green Infrastructure Facility, Urban Water Infrastructure Facilities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Newcastle University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Lead Partner, City Observatory Research </a:t>
            </a:r>
            <a:r>
              <a:rPr kumimoji="0" lang="en-US" sz="875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platfOrm</a:t>
            </a: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for </a:t>
            </a:r>
            <a:r>
              <a:rPr kumimoji="0" lang="en-US" sz="875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iNnovation</a:t>
            </a:r>
            <a: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and Analytics (CORONA)</a:t>
            </a:r>
            <a:br>
              <a:rPr kumimoji="0" lang="en-US" sz="875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875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Newcastle University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16DCCD0-FC5D-2948-9D0C-C6C3AE2688FA}"/>
              </a:ext>
            </a:extLst>
          </p:cNvPr>
          <p:cNvCxnSpPr>
            <a:cxnSpLocks/>
          </p:cNvCxnSpPr>
          <p:nvPr/>
        </p:nvCxnSpPr>
        <p:spPr>
          <a:xfrm flipH="1">
            <a:off x="826147" y="2012473"/>
            <a:ext cx="1695177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E0FC0BD-2485-B943-AF0D-1B343D6DA0AC}"/>
              </a:ext>
            </a:extLst>
          </p:cNvPr>
          <p:cNvCxnSpPr>
            <a:cxnSpLocks/>
          </p:cNvCxnSpPr>
          <p:nvPr/>
        </p:nvCxnSpPr>
        <p:spPr>
          <a:xfrm flipH="1">
            <a:off x="2978955" y="3637233"/>
            <a:ext cx="1698528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D07D9AC-0C88-8649-BEFB-1794AEFB09C4}"/>
              </a:ext>
            </a:extLst>
          </p:cNvPr>
          <p:cNvCxnSpPr>
            <a:cxnSpLocks/>
          </p:cNvCxnSpPr>
          <p:nvPr/>
        </p:nvCxnSpPr>
        <p:spPr>
          <a:xfrm>
            <a:off x="2978955" y="3637233"/>
            <a:ext cx="0" cy="1680244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345E42B-F944-7C48-85B1-BC36EAEACEEA}"/>
              </a:ext>
            </a:extLst>
          </p:cNvPr>
          <p:cNvCxnSpPr>
            <a:cxnSpLocks/>
          </p:cNvCxnSpPr>
          <p:nvPr/>
        </p:nvCxnSpPr>
        <p:spPr>
          <a:xfrm flipH="1" flipV="1">
            <a:off x="766357" y="5013887"/>
            <a:ext cx="2023672" cy="17501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B30F1E02-C5F3-CF4E-AE32-732151DD389E}"/>
              </a:ext>
            </a:extLst>
          </p:cNvPr>
          <p:cNvCxnSpPr>
            <a:cxnSpLocks/>
          </p:cNvCxnSpPr>
          <p:nvPr/>
        </p:nvCxnSpPr>
        <p:spPr>
          <a:xfrm>
            <a:off x="2790029" y="2902510"/>
            <a:ext cx="0" cy="2128878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993A4F18-5833-0C47-B584-AFFDB4610472}"/>
              </a:ext>
            </a:extLst>
          </p:cNvPr>
          <p:cNvCxnSpPr>
            <a:cxnSpLocks/>
          </p:cNvCxnSpPr>
          <p:nvPr/>
        </p:nvCxnSpPr>
        <p:spPr>
          <a:xfrm flipH="1">
            <a:off x="2783613" y="2902510"/>
            <a:ext cx="228528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886046E9-7127-E346-9111-4B3C9D878A08}"/>
              </a:ext>
            </a:extLst>
          </p:cNvPr>
          <p:cNvCxnSpPr>
            <a:cxnSpLocks/>
          </p:cNvCxnSpPr>
          <p:nvPr/>
        </p:nvCxnSpPr>
        <p:spPr>
          <a:xfrm>
            <a:off x="766357" y="5013887"/>
            <a:ext cx="0" cy="133192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C7F1F018-BDE5-8C40-8347-C6222F10624E}"/>
              </a:ext>
            </a:extLst>
          </p:cNvPr>
          <p:cNvCxnSpPr>
            <a:cxnSpLocks/>
          </p:cNvCxnSpPr>
          <p:nvPr/>
        </p:nvCxnSpPr>
        <p:spPr>
          <a:xfrm flipH="1">
            <a:off x="4331079" y="4704384"/>
            <a:ext cx="346404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9B4D6254-D9C1-BD4A-A749-024F3BC34271}"/>
              </a:ext>
            </a:extLst>
          </p:cNvPr>
          <p:cNvCxnSpPr>
            <a:cxnSpLocks/>
          </p:cNvCxnSpPr>
          <p:nvPr/>
        </p:nvCxnSpPr>
        <p:spPr>
          <a:xfrm>
            <a:off x="4331079" y="4704384"/>
            <a:ext cx="0" cy="1641423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5BE3A93E-3416-C948-BA7C-0BF6EE75A0A4}"/>
              </a:ext>
            </a:extLst>
          </p:cNvPr>
          <p:cNvCxnSpPr>
            <a:cxnSpLocks/>
          </p:cNvCxnSpPr>
          <p:nvPr/>
        </p:nvCxnSpPr>
        <p:spPr>
          <a:xfrm flipH="1">
            <a:off x="4202864" y="2643236"/>
            <a:ext cx="124839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6C3E944E-A895-804E-8D69-603801A58DD5}"/>
              </a:ext>
            </a:extLst>
          </p:cNvPr>
          <p:cNvCxnSpPr>
            <a:cxnSpLocks/>
          </p:cNvCxnSpPr>
          <p:nvPr/>
        </p:nvCxnSpPr>
        <p:spPr>
          <a:xfrm>
            <a:off x="4325441" y="2012473"/>
            <a:ext cx="0" cy="630763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0E36AB6-FC97-3145-BCDA-1C7EDFBE6E62}"/>
              </a:ext>
            </a:extLst>
          </p:cNvPr>
          <p:cNvCxnSpPr>
            <a:cxnSpLocks/>
          </p:cNvCxnSpPr>
          <p:nvPr/>
        </p:nvCxnSpPr>
        <p:spPr>
          <a:xfrm flipH="1">
            <a:off x="4820444" y="2903732"/>
            <a:ext cx="1317708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0DD4C59F-66D6-F34E-8CB8-9B4E8C304142}"/>
              </a:ext>
            </a:extLst>
          </p:cNvPr>
          <p:cNvCxnSpPr>
            <a:cxnSpLocks/>
          </p:cNvCxnSpPr>
          <p:nvPr/>
        </p:nvCxnSpPr>
        <p:spPr>
          <a:xfrm>
            <a:off x="6139251" y="2012473"/>
            <a:ext cx="0" cy="891259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7E8F0257-160E-CE4D-92C7-23B3EC734507}"/>
              </a:ext>
            </a:extLst>
          </p:cNvPr>
          <p:cNvCxnSpPr>
            <a:cxnSpLocks/>
          </p:cNvCxnSpPr>
          <p:nvPr/>
        </p:nvCxnSpPr>
        <p:spPr>
          <a:xfrm flipH="1">
            <a:off x="5816009" y="3291820"/>
            <a:ext cx="2134849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F5F9980D-2969-3044-A083-2138C285BEC3}"/>
              </a:ext>
            </a:extLst>
          </p:cNvPr>
          <p:cNvCxnSpPr>
            <a:cxnSpLocks/>
          </p:cNvCxnSpPr>
          <p:nvPr/>
        </p:nvCxnSpPr>
        <p:spPr>
          <a:xfrm>
            <a:off x="7943301" y="2012473"/>
            <a:ext cx="0" cy="1279347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7328084-4E79-2C4B-B42E-F17BE2DF0EEA}"/>
              </a:ext>
            </a:extLst>
          </p:cNvPr>
          <p:cNvCxnSpPr>
            <a:cxnSpLocks/>
          </p:cNvCxnSpPr>
          <p:nvPr/>
        </p:nvCxnSpPr>
        <p:spPr>
          <a:xfrm flipH="1">
            <a:off x="7225603" y="3352822"/>
            <a:ext cx="2543424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809463F5-264E-E240-AB71-83B1C862F268}"/>
              </a:ext>
            </a:extLst>
          </p:cNvPr>
          <p:cNvCxnSpPr>
            <a:cxnSpLocks/>
          </p:cNvCxnSpPr>
          <p:nvPr/>
        </p:nvCxnSpPr>
        <p:spPr>
          <a:xfrm>
            <a:off x="9761468" y="2017789"/>
            <a:ext cx="0" cy="1335033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BDAFE605-692E-7949-9310-432199A57293}"/>
              </a:ext>
            </a:extLst>
          </p:cNvPr>
          <p:cNvCxnSpPr>
            <a:cxnSpLocks/>
          </p:cNvCxnSpPr>
          <p:nvPr/>
        </p:nvCxnSpPr>
        <p:spPr>
          <a:xfrm>
            <a:off x="7225603" y="3352822"/>
            <a:ext cx="0" cy="300505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E77E6694-5168-784B-BC28-4A67134705B5}"/>
              </a:ext>
            </a:extLst>
          </p:cNvPr>
          <p:cNvCxnSpPr>
            <a:cxnSpLocks/>
          </p:cNvCxnSpPr>
          <p:nvPr/>
        </p:nvCxnSpPr>
        <p:spPr>
          <a:xfrm flipH="1">
            <a:off x="8670852" y="3666483"/>
            <a:ext cx="1098175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23CF5DCA-A78E-2544-A796-EB7F68FA0030}"/>
              </a:ext>
            </a:extLst>
          </p:cNvPr>
          <p:cNvCxnSpPr>
            <a:cxnSpLocks/>
          </p:cNvCxnSpPr>
          <p:nvPr/>
        </p:nvCxnSpPr>
        <p:spPr>
          <a:xfrm>
            <a:off x="9769027" y="3556000"/>
            <a:ext cx="0" cy="434109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90CF6631-EE4C-FE4F-A4CD-28DE0805186F}"/>
              </a:ext>
            </a:extLst>
          </p:cNvPr>
          <p:cNvCxnSpPr>
            <a:cxnSpLocks/>
          </p:cNvCxnSpPr>
          <p:nvPr/>
        </p:nvCxnSpPr>
        <p:spPr>
          <a:xfrm>
            <a:off x="9761468" y="4291862"/>
            <a:ext cx="0" cy="2237589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7D8C57C9-2861-3042-83A0-46E9914FA355}"/>
              </a:ext>
            </a:extLst>
          </p:cNvPr>
          <p:cNvCxnSpPr>
            <a:cxnSpLocks/>
          </p:cNvCxnSpPr>
          <p:nvPr/>
        </p:nvCxnSpPr>
        <p:spPr>
          <a:xfrm flipH="1">
            <a:off x="7917366" y="5070304"/>
            <a:ext cx="455357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3800D745-9EC5-BE4E-A57B-209A83CA11E8}"/>
              </a:ext>
            </a:extLst>
          </p:cNvPr>
          <p:cNvCxnSpPr>
            <a:cxnSpLocks/>
          </p:cNvCxnSpPr>
          <p:nvPr/>
        </p:nvCxnSpPr>
        <p:spPr>
          <a:xfrm>
            <a:off x="7917366" y="5070304"/>
            <a:ext cx="25935" cy="1006737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345460F6-B81F-6F4A-8A67-A42B8ACA21BC}"/>
              </a:ext>
            </a:extLst>
          </p:cNvPr>
          <p:cNvCxnSpPr>
            <a:cxnSpLocks/>
          </p:cNvCxnSpPr>
          <p:nvPr/>
        </p:nvCxnSpPr>
        <p:spPr>
          <a:xfrm flipH="1">
            <a:off x="6126353" y="4059662"/>
            <a:ext cx="751525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20D24E14-C36F-5B42-A0F2-81DC1BF18A5A}"/>
              </a:ext>
            </a:extLst>
          </p:cNvPr>
          <p:cNvCxnSpPr>
            <a:cxnSpLocks/>
          </p:cNvCxnSpPr>
          <p:nvPr/>
        </p:nvCxnSpPr>
        <p:spPr>
          <a:xfrm>
            <a:off x="6126353" y="4059662"/>
            <a:ext cx="11799" cy="1982378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76213" y="3795904"/>
            <a:ext cx="1917465" cy="1051570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Centre for Future Infrastructure </a:t>
            </a: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Edinburgh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Flowave</a:t>
            </a:r>
            <a:br>
              <a: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University of Edinburgh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National </a:t>
            </a:r>
            <a:r>
              <a:rPr kumimoji="0" lang="en-US" sz="9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Robotarium</a:t>
            </a:r>
            <a:br>
              <a: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</a:b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C6D633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Heriot-Watt University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H="1" flipV="1">
            <a:off x="430835" y="1764119"/>
            <a:ext cx="2302" cy="2031785"/>
          </a:xfrm>
          <a:prstGeom prst="straightConnector1">
            <a:avLst/>
          </a:prstGeom>
          <a:ln w="12700"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al 43"/>
          <p:cNvSpPr/>
          <p:nvPr/>
        </p:nvSpPr>
        <p:spPr>
          <a:xfrm>
            <a:off x="2283812" y="5081403"/>
            <a:ext cx="1994178" cy="165343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5797588" y="6344785"/>
            <a:ext cx="2765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c.d.f.rogers@bham.ac.uk</a:t>
            </a:r>
          </a:p>
        </p:txBody>
      </p:sp>
    </p:spTree>
    <p:extLst>
      <p:ext uri="{BB962C8B-B14F-4D97-AF65-F5344CB8AC3E}">
        <p14:creationId xmlns:p14="http://schemas.microsoft.com/office/powerpoint/2010/main" val="3474188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5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50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40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500"/>
                            </p:stCondLst>
                            <p:childTnLst>
                              <p:par>
                                <p:cTn id="1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6000"/>
                            </p:stCondLst>
                            <p:childTnLst>
                              <p:par>
                                <p:cTn id="1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  <p:bldP spid="15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44" grpId="0" animBg="1"/>
    </p:bldLst>
  </p:timing>
</p:sld>
</file>

<file path=ppt/theme/theme1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14094</TotalTime>
  <Words>1807</Words>
  <Application>Microsoft Office PowerPoint</Application>
  <PresentationFormat>Widescreen</PresentationFormat>
  <Paragraphs>272</Paragraphs>
  <Slides>32</Slides>
  <Notes>16</Notes>
  <HiddenSlides>0</HiddenSlides>
  <MMClips>1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5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7" baseType="lpstr">
      <vt:lpstr>MS PGothic</vt:lpstr>
      <vt:lpstr>Arial</vt:lpstr>
      <vt:lpstr>Calibri</vt:lpstr>
      <vt:lpstr>Century Gothic</vt:lpstr>
      <vt:lpstr>Courier New</vt:lpstr>
      <vt:lpstr>StarSymbol</vt:lpstr>
      <vt:lpstr>Tahoma</vt:lpstr>
      <vt:lpstr>Wingdings</vt:lpstr>
      <vt:lpstr>Work Sans</vt:lpstr>
      <vt:lpstr>3_Office Theme</vt:lpstr>
      <vt:lpstr>1_Office Theme</vt:lpstr>
      <vt:lpstr>Office Theme</vt:lpstr>
      <vt:lpstr>4_Office Theme</vt:lpstr>
      <vt:lpstr>1_Default Design</vt:lpstr>
      <vt:lpstr>Photo Editor Photo</vt:lpstr>
      <vt:lpstr>Subsurface Engineering with 2075 In Mind    – A UK Perspective</vt:lpstr>
      <vt:lpstr>Streets and the Urban Metabolism</vt:lpstr>
      <vt:lpstr>PowerPoint Presentation</vt:lpstr>
      <vt:lpstr>PowerPoint Presentation</vt:lpstr>
      <vt:lpstr>Urban Underground Space Planning</vt:lpstr>
      <vt:lpstr>National Underground Assets Register</vt:lpstr>
      <vt:lpstr>Roles and Responsibilities</vt:lpstr>
      <vt:lpstr>What is a Theory of Change?</vt:lpstr>
      <vt:lpstr>PowerPoint Presentation</vt:lpstr>
      <vt:lpstr>PowerPoint Presentation</vt:lpstr>
      <vt:lpstr>Assessing the Underworld’s Core Proposition</vt:lpstr>
      <vt:lpstr>Streets and the Urban Metabolism</vt:lpstr>
      <vt:lpstr>Maintaining &amp; Repairing Buried Infrastructure in the Urban Subsurface</vt:lpstr>
      <vt:lpstr>Installing Buried Infrastructure in the Urban Subsurface</vt:lpstr>
      <vt:lpstr>Remember our Raison D’Etre</vt:lpstr>
      <vt:lpstr>Design Options for Street Works</vt:lpstr>
      <vt:lpstr>Trenchless Technology Design Options</vt:lpstr>
      <vt:lpstr>Pipebots</vt:lpstr>
      <vt:lpstr>Pipebots – A Sprint Bot Approach (for Pipelines)</vt:lpstr>
      <vt:lpstr>PowerPoint Presentation</vt:lpstr>
      <vt:lpstr>Pipebots – Trialling of Sensors</vt:lpstr>
      <vt:lpstr>PowerPoint Presentation</vt:lpstr>
      <vt:lpstr>PowerPoint Presentation</vt:lpstr>
      <vt:lpstr>Robotics – Autonomy (Navigation)</vt:lpstr>
      <vt:lpstr>PowerPoint Presentation</vt:lpstr>
      <vt:lpstr>Pipebots – Timeline</vt:lpstr>
      <vt:lpstr>National Buried Infrastructure Facility</vt:lpstr>
      <vt:lpstr>National Buried Infrastructure Facility</vt:lpstr>
      <vt:lpstr>National Buried Infrastructure Facility</vt:lpstr>
      <vt:lpstr>National Buried Infrastructure Facility</vt:lpstr>
      <vt:lpstr>Conclusions</vt:lpstr>
      <vt:lpstr>UK Research Facilities and Programmes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17th October 1100  The Overall CN Proposition:  Understanding Societal Needs and Enabling Societal Outcomes (Outline &amp; Debate)   Means, Methods, Outcomes  Developing Overarching Research Strategy (Outline &amp; Debate) Where are we, how did we get here, is this the best answer (for now!)  Means, Methods, Outcomes</dc:title>
  <dc:creator>Thomas Dolan</dc:creator>
  <cp:lastModifiedBy>Matthews, Terri (DDC)</cp:lastModifiedBy>
  <cp:revision>126</cp:revision>
  <cp:lastPrinted>2021-03-08T14:33:55Z</cp:lastPrinted>
  <dcterms:created xsi:type="dcterms:W3CDTF">2018-10-16T14:27:35Z</dcterms:created>
  <dcterms:modified xsi:type="dcterms:W3CDTF">2025-08-05T20:27:15Z</dcterms:modified>
</cp:coreProperties>
</file>