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5143500" type="screen16x9"/>
  <p:notesSz cx="6858000" cy="9144000"/>
  <p:embeddedFontLst>
    <p:embeddedFont>
      <p:font typeface="DM Sans" pitchFamily="2" charset="0"/>
      <p:regular r:id="rId46"/>
      <p:bold r:id="rId47"/>
      <p:boldItalic r:id="rId48"/>
    </p:embeddedFont>
    <p:embeddedFont>
      <p:font typeface="Merriweather" panose="00000500000000000000" pitchFamily="2" charset="0"/>
      <p:regular r:id="rId49"/>
      <p:bold r:id="rId50"/>
      <p:italic r:id="rId51"/>
      <p:boldItalic r:id="rId52"/>
    </p:embeddedFont>
    <p:embeddedFont>
      <p:font typeface="Playfair Display" panose="00000500000000000000" pitchFamily="2" charset="0"/>
      <p:regular r:id="rId53"/>
      <p:bold r:id="rId54"/>
      <p:italic r:id="rId55"/>
      <p:boldItalic r:id="rId56"/>
    </p:embeddedFont>
    <p:embeddedFont>
      <p:font typeface="Roboto" panose="02000000000000000000" pitchFamily="2" charset="0"/>
      <p:regular r:id="rId57"/>
      <p:bold r:id="rId58"/>
      <p:italic r:id="rId59"/>
      <p:boldItalic r:id="rId60"/>
    </p:embeddedFont>
    <p:embeddedFont>
      <p:font typeface="Spectral" panose="020B060402020202020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7eca75e04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g3a7eca75e0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9197bfb9e4_30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47" name="Google Shape;347;g39197bfb9e4_30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48" name="Google Shape;348;g39197bfb9e4_30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39197bfb9e4_30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39197bfb9e4_30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51" name="Google Shape;351;g39197bfb9e4_30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9197bfb9e4_6_5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62" name="Google Shape;362;g39197bfb9e4_6_5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63" name="Google Shape;363;g39197bfb9e4_6_5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39197bfb9e4_6_5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39197bfb9e4_6_5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66" name="Google Shape;366;g39197bfb9e4_6_5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9197bfb9e4_38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3" name="Google Shape;373;g39197bfb9e4_38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74" name="Google Shape;374;g39197bfb9e4_38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g39197bfb9e4_38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39197bfb9e4_38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7" name="Google Shape;377;g39197bfb9e4_38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9197bfb9e4_40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87" name="Google Shape;387;g39197bfb9e4_40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88" name="Google Shape;388;g39197bfb9e4_40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39197bfb9e4_40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39197bfb9e4_40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91" name="Google Shape;391;g39197bfb9e4_40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9197bfb9e4_6_1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01" name="Google Shape;401;g39197bfb9e4_6_1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02" name="Google Shape;402;g39197bfb9e4_6_1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39197bfb9e4_6_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39197bfb9e4_6_1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05" name="Google Shape;405;g39197bfb9e4_6_1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9197bfb9e4_28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42" name="Google Shape;442;g39197bfb9e4_28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43" name="Google Shape;443;g39197bfb9e4_28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g39197bfb9e4_28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39197bfb9e4_28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46" name="Google Shape;446;g39197bfb9e4_28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9197bfb9e4_42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56" name="Google Shape;456;g39197bfb9e4_42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57" name="Google Shape;457;g39197bfb9e4_42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39197bfb9e4_42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39197bfb9e4_42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60" name="Google Shape;460;g39197bfb9e4_42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af7e5fb2e0_7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72" name="Google Shape;472;g3af7e5fb2e0_7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73" name="Google Shape;473;g3af7e5fb2e0_7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3af7e5fb2e0_7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3af7e5fb2e0_7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76" name="Google Shape;476;g3af7e5fb2e0_7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912aeb4828_6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912aeb4828_6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ad5778ba0d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ad5778ba0d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9197bfb9e4_2_7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3" name="Google Shape;173;g39197bfb9e4_2_75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4" name="Google Shape;174;g39197bfb9e4_2_75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39197bfb9e4_2_7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39197bfb9e4_2_75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7" name="Google Shape;177;g39197bfb9e4_2_7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af7e5fb2e0_1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10" name="Google Shape;510;g3af7e5fb2e0_1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11" name="Google Shape;511;g3af7e5fb2e0_1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g3af7e5fb2e0_1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3af7e5fb2e0_1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14" name="Google Shape;514;g3af7e5fb2e0_1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afe2a554db_0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43" name="Google Shape;543;g3afe2a554db_0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44" name="Google Shape;544;g3afe2a554db_0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g3afe2a554db_0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g3afe2a554db_0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47" name="Google Shape;547;g3afe2a554db_0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9197bfb9e4_47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76" name="Google Shape;576;g39197bfb9e4_47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77" name="Google Shape;577;g39197bfb9e4_47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g39197bfb9e4_47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g39197bfb9e4_47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80" name="Google Shape;580;g39197bfb9e4_47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9197bfb9e4_26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91" name="Google Shape;591;g39197bfb9e4_26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92" name="Google Shape;592;g39197bfb9e4_26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g39197bfb9e4_26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39197bfb9e4_26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95" name="Google Shape;595;g39197bfb9e4_26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9197bfb9e4_49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72" name="Google Shape;672;g39197bfb9e4_49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73" name="Google Shape;673;g39197bfb9e4_49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g39197bfb9e4_49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g39197bfb9e4_49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76" name="Google Shape;676;g39197bfb9e4_49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9197bfb9e4_22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87" name="Google Shape;687;g39197bfb9e4_22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88" name="Google Shape;688;g39197bfb9e4_22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g39197bfb9e4_22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g39197bfb9e4_22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91" name="Google Shape;691;g39197bfb9e4_22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912aeb4828_6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912aeb4828_6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ad5778ba0d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ad5778ba0d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9197bfb9e4_9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17" name="Google Shape;717;g39197bfb9e4_9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18" name="Google Shape;718;g39197bfb9e4_9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9" name="Google Shape;719;g39197bfb9e4_9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g39197bfb9e4_9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21" name="Google Shape;721;g39197bfb9e4_9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af7e5fb2e0_3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32" name="Google Shape;732;g3af7e5fb2e0_3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33" name="Google Shape;733;g3af7e5fb2e0_3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g3af7e5fb2e0_3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g3af7e5fb2e0_3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36" name="Google Shape;736;g3af7e5fb2e0_3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9197bfb9e4_5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6" name="Google Shape;236;g39197bfb9e4_5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7" name="Google Shape;237;g39197bfb9e4_5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39197bfb9e4_5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39197bfb9e4_5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40" name="Google Shape;240;g39197bfb9e4_5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af7e5fb2e0_5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53" name="Google Shape;753;g3af7e5fb2e0_5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54" name="Google Shape;754;g3af7e5fb2e0_5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5" name="Google Shape;755;g3af7e5fb2e0_5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g3af7e5fb2e0_5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57" name="Google Shape;757;g3af7e5fb2e0_5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9197bfb9e4_16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68" name="Google Shape;768;g39197bfb9e4_16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69" name="Google Shape;769;g39197bfb9e4_16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0" name="Google Shape;770;g39197bfb9e4_16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g39197bfb9e4_16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72" name="Google Shape;772;g39197bfb9e4_16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39197bfb9e4_20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83" name="Google Shape;783;g39197bfb9e4_20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84" name="Google Shape;784;g39197bfb9e4_20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5" name="Google Shape;785;g39197bfb9e4_20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g39197bfb9e4_20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87" name="Google Shape;787;g39197bfb9e4_20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9197bfb9e4_18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98" name="Google Shape;798;g39197bfb9e4_18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99" name="Google Shape;799;g39197bfb9e4_18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g39197bfb9e4_18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g39197bfb9e4_18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02" name="Google Shape;802;g39197bfb9e4_18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39132035ee9_5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39132035ee9_5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9162204b37_3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9162204b37_3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9197bfb9e4_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9197bfb9e4_3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9162204b37_3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9162204b37_3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9162204b37_3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39162204b37_3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9162204b37_3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39162204b37_3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9197bfb9e4_2_13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47" name="Google Shape;247;g39197bfb9e4_2_13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48" name="Google Shape;248;g39197bfb9e4_2_13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39197bfb9e4_2_13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39197bfb9e4_2_13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1" name="Google Shape;251;g39197bfb9e4_2_13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912aeb4828_6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3912aeb4828_6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3a7555859b3_2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9" name="Google Shape;869;g3a7555859b3_2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a7555859b3_2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1" name="Google Shape;881;g3a7555859b3_2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9197bfb9e4_2_14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1" name="Google Shape;261;g39197bfb9e4_2_145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62" name="Google Shape;262;g39197bfb9e4_2_145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39197bfb9e4_2_14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9197bfb9e4_2_145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5" name="Google Shape;265;g39197bfb9e4_2_14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9197bfb9e4_14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2" name="Google Shape;272;g39197bfb9e4_14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3" name="Google Shape;273;g39197bfb9e4_14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39197bfb9e4_14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9197bfb9e4_14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6" name="Google Shape;276;g39197bfb9e4_14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af7e5fb2e0_12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6" name="Google Shape;286;g3af7e5fb2e0_12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87" name="Google Shape;287;g3af7e5fb2e0_12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3af7e5fb2e0_12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3af7e5fb2e0_12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0" name="Google Shape;290;g3af7e5fb2e0_12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9197bfb9e4_36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16" name="Google Shape;316;g39197bfb9e4_36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17" name="Google Shape;317;g39197bfb9e4_36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39197bfb9e4_36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39197bfb9e4_36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20" name="Google Shape;320;g39197bfb9e4_36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9197bfb9e4_34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1" name="Google Shape;331;g39197bfb9e4_34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32" name="Google Shape;332;g39197bfb9e4_34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39197bfb9e4_34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39197bfb9e4_34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5" name="Google Shape;335;g39197bfb9e4_34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2"/>
          </p:nvPr>
        </p:nvSpPr>
        <p:spPr>
          <a:xfrm>
            <a:off x="720000" y="1615673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/>
          </p:nvPr>
        </p:nvSpPr>
        <p:spPr>
          <a:xfrm>
            <a:off x="4572000" y="1615673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/>
          </p:nvPr>
        </p:nvSpPr>
        <p:spPr>
          <a:xfrm>
            <a:off x="720000" y="2706036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5"/>
          </p:nvPr>
        </p:nvSpPr>
        <p:spPr>
          <a:xfrm>
            <a:off x="4572000" y="2706036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720000" y="3796398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/>
          </p:nvPr>
        </p:nvSpPr>
        <p:spPr>
          <a:xfrm>
            <a:off x="4572000" y="3796398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1607100" y="1909073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>
            <a:off x="1607100" y="2999436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1607100" y="4089798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3"/>
          </p:nvPr>
        </p:nvSpPr>
        <p:spPr>
          <a:xfrm>
            <a:off x="5459100" y="1762373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4"/>
          </p:nvPr>
        </p:nvSpPr>
        <p:spPr>
          <a:xfrm>
            <a:off x="5459100" y="2999436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5"/>
          </p:nvPr>
        </p:nvSpPr>
        <p:spPr>
          <a:xfrm>
            <a:off x="5459100" y="4089798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pectral"/>
              <a:buNone/>
              <a:defRPr sz="2800" b="1">
                <a:solidFill>
                  <a:schemeClr val="accent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/>
          <p:nvPr/>
        </p:nvSpPr>
        <p:spPr>
          <a:xfrm>
            <a:off x="4207668" y="-23124"/>
            <a:ext cx="4936333" cy="5277013"/>
          </a:xfrm>
          <a:custGeom>
            <a:avLst/>
            <a:gdLst/>
            <a:ahLst/>
            <a:cxnLst/>
            <a:rect l="l" t="t" r="r" b="b"/>
            <a:pathLst>
              <a:path w="9872665" h="10554026" extrusionOk="0">
                <a:moveTo>
                  <a:pt x="0" y="0"/>
                </a:moveTo>
                <a:lnTo>
                  <a:pt x="9872665" y="0"/>
                </a:lnTo>
                <a:lnTo>
                  <a:pt x="9872665" y="10554026"/>
                </a:lnTo>
                <a:lnTo>
                  <a:pt x="0" y="10554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5072" r="-25070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55" name="Google Shape;155;p26"/>
          <p:cNvGrpSpPr/>
          <p:nvPr/>
        </p:nvGrpSpPr>
        <p:grpSpPr>
          <a:xfrm>
            <a:off x="4085102" y="-436664"/>
            <a:ext cx="2431833" cy="5690553"/>
            <a:chOff x="0" y="-123825"/>
            <a:chExt cx="1280966" cy="2997493"/>
          </a:xfrm>
        </p:grpSpPr>
        <p:sp>
          <p:nvSpPr>
            <p:cNvPr id="156" name="Google Shape;156;p26"/>
            <p:cNvSpPr/>
            <p:nvPr/>
          </p:nvSpPr>
          <p:spPr>
            <a:xfrm>
              <a:off x="0" y="0"/>
              <a:ext cx="1280966" cy="2873668"/>
            </a:xfrm>
            <a:custGeom>
              <a:avLst/>
              <a:gdLst/>
              <a:ahLst/>
              <a:cxnLst/>
              <a:rect l="l" t="t" r="r" b="b"/>
              <a:pathLst>
                <a:path w="1280966" h="2873668" extrusionOk="0">
                  <a:moveTo>
                    <a:pt x="0" y="0"/>
                  </a:moveTo>
                  <a:lnTo>
                    <a:pt x="1280966" y="0"/>
                  </a:lnTo>
                  <a:lnTo>
                    <a:pt x="1280966" y="2873668"/>
                  </a:lnTo>
                  <a:lnTo>
                    <a:pt x="0" y="287366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Google Shape;157;p26"/>
            <p:cNvSpPr txBox="1"/>
            <p:nvPr/>
          </p:nvSpPr>
          <p:spPr>
            <a:xfrm>
              <a:off x="0" y="-123825"/>
              <a:ext cx="1280966" cy="2997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31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26"/>
          <p:cNvGrpSpPr/>
          <p:nvPr/>
        </p:nvGrpSpPr>
        <p:grpSpPr>
          <a:xfrm>
            <a:off x="4085102" y="-436664"/>
            <a:ext cx="1498902" cy="5690553"/>
            <a:chOff x="0" y="-123825"/>
            <a:chExt cx="789545" cy="2997493"/>
          </a:xfrm>
        </p:grpSpPr>
        <p:sp>
          <p:nvSpPr>
            <p:cNvPr id="159" name="Google Shape;159;p26"/>
            <p:cNvSpPr/>
            <p:nvPr/>
          </p:nvSpPr>
          <p:spPr>
            <a:xfrm>
              <a:off x="0" y="0"/>
              <a:ext cx="789545" cy="2873668"/>
            </a:xfrm>
            <a:custGeom>
              <a:avLst/>
              <a:gdLst/>
              <a:ahLst/>
              <a:cxnLst/>
              <a:rect l="l" t="t" r="r" b="b"/>
              <a:pathLst>
                <a:path w="789545" h="2873668" extrusionOk="0">
                  <a:moveTo>
                    <a:pt x="0" y="0"/>
                  </a:moveTo>
                  <a:lnTo>
                    <a:pt x="789545" y="0"/>
                  </a:lnTo>
                  <a:lnTo>
                    <a:pt x="789545" y="2873668"/>
                  </a:lnTo>
                  <a:lnTo>
                    <a:pt x="0" y="287366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Google Shape;160;p26"/>
            <p:cNvSpPr txBox="1"/>
            <p:nvPr/>
          </p:nvSpPr>
          <p:spPr>
            <a:xfrm>
              <a:off x="0" y="-123825"/>
              <a:ext cx="789545" cy="2997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31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26"/>
          <p:cNvSpPr/>
          <p:nvPr/>
        </p:nvSpPr>
        <p:spPr>
          <a:xfrm>
            <a:off x="6318117" y="4038215"/>
            <a:ext cx="635626" cy="638018"/>
          </a:xfrm>
          <a:custGeom>
            <a:avLst/>
            <a:gdLst/>
            <a:ahLst/>
            <a:cxnLst/>
            <a:rect l="l" t="t" r="r" b="b"/>
            <a:pathLst>
              <a:path w="1271251" h="1276036" extrusionOk="0">
                <a:moveTo>
                  <a:pt x="0" y="0"/>
                </a:moveTo>
                <a:lnTo>
                  <a:pt x="1271251" y="0"/>
                </a:lnTo>
                <a:lnTo>
                  <a:pt x="1271251" y="1276036"/>
                </a:lnTo>
                <a:lnTo>
                  <a:pt x="0" y="1276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8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2" name="Google Shape;162;p26"/>
          <p:cNvSpPr/>
          <p:nvPr/>
        </p:nvSpPr>
        <p:spPr>
          <a:xfrm>
            <a:off x="6003051" y="3491300"/>
            <a:ext cx="398428" cy="399928"/>
          </a:xfrm>
          <a:custGeom>
            <a:avLst/>
            <a:gdLst/>
            <a:ahLst/>
            <a:cxnLst/>
            <a:rect l="l" t="t" r="r" b="b"/>
            <a:pathLst>
              <a:path w="796856" h="799855" extrusionOk="0">
                <a:moveTo>
                  <a:pt x="0" y="0"/>
                </a:moveTo>
                <a:lnTo>
                  <a:pt x="796856" y="0"/>
                </a:lnTo>
                <a:lnTo>
                  <a:pt x="796856" y="799856"/>
                </a:lnTo>
                <a:lnTo>
                  <a:pt x="0" y="799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8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3" name="Google Shape;163;p26"/>
          <p:cNvSpPr txBox="1"/>
          <p:nvPr/>
        </p:nvSpPr>
        <p:spPr>
          <a:xfrm>
            <a:off x="351600" y="759275"/>
            <a:ext cx="55038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latin typeface="Playfair Display"/>
                <a:ea typeface="Playfair Display"/>
                <a:cs typeface="Playfair Display"/>
                <a:sym typeface="Playfair Display"/>
              </a:rPr>
              <a:t>Collaborative </a:t>
            </a:r>
            <a:endParaRPr sz="37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latin typeface="Playfair Display"/>
                <a:ea typeface="Playfair Display"/>
                <a:cs typeface="Playfair Display"/>
                <a:sym typeface="Playfair Display"/>
              </a:rPr>
              <a:t>Public Construction </a:t>
            </a:r>
            <a:endParaRPr sz="37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latin typeface="Playfair Display"/>
                <a:ea typeface="Playfair Display"/>
                <a:cs typeface="Playfair Display"/>
                <a:sym typeface="Playfair Display"/>
              </a:rPr>
              <a:t>Data Analytics </a:t>
            </a:r>
            <a:endParaRPr sz="37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latin typeface="Playfair Display"/>
                <a:ea typeface="Playfair Display"/>
                <a:cs typeface="Playfair Display"/>
                <a:sym typeface="Playfair Display"/>
              </a:rPr>
              <a:t>NYC Capital Program</a:t>
            </a:r>
            <a:endParaRPr sz="3700" b="1">
              <a:solidFill>
                <a:srgbClr val="051F4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4" name="Google Shape;164;p26"/>
          <p:cNvSpPr/>
          <p:nvPr/>
        </p:nvSpPr>
        <p:spPr>
          <a:xfrm>
            <a:off x="200808" y="201110"/>
            <a:ext cx="397357" cy="357175"/>
          </a:xfrm>
          <a:custGeom>
            <a:avLst/>
            <a:gdLst/>
            <a:ahLst/>
            <a:cxnLst/>
            <a:rect l="l" t="t" r="r" b="b"/>
            <a:pathLst>
              <a:path w="892938" h="892938" extrusionOk="0">
                <a:moveTo>
                  <a:pt x="0" y="0"/>
                </a:moveTo>
                <a:lnTo>
                  <a:pt x="892938" y="0"/>
                </a:lnTo>
                <a:lnTo>
                  <a:pt x="892938" y="892938"/>
                </a:lnTo>
                <a:lnTo>
                  <a:pt x="0" y="8929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5" name="Google Shape;165;p26"/>
          <p:cNvSpPr txBox="1"/>
          <p:nvPr/>
        </p:nvSpPr>
        <p:spPr>
          <a:xfrm>
            <a:off x="713750" y="210338"/>
            <a:ext cx="8084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Fordham University / Gabelli School of Business x Town+Gown:NYC @ NYC DDC + NYC Mayor’s Office of Operations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26"/>
          <p:cNvGrpSpPr/>
          <p:nvPr/>
        </p:nvGrpSpPr>
        <p:grpSpPr>
          <a:xfrm>
            <a:off x="351600" y="3491300"/>
            <a:ext cx="3856200" cy="638100"/>
            <a:chOff x="351600" y="3843150"/>
            <a:chExt cx="3856200" cy="638100"/>
          </a:xfrm>
        </p:grpSpPr>
        <p:sp>
          <p:nvSpPr>
            <p:cNvPr id="167" name="Google Shape;167;p26"/>
            <p:cNvSpPr/>
            <p:nvPr/>
          </p:nvSpPr>
          <p:spPr>
            <a:xfrm>
              <a:off x="351600" y="3843150"/>
              <a:ext cx="3856200" cy="638100"/>
            </a:xfrm>
            <a:prstGeom prst="rect">
              <a:avLst/>
            </a:prstGeom>
            <a:solidFill>
              <a:srgbClr val="D4A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6"/>
            <p:cNvSpPr txBox="1"/>
            <p:nvPr/>
          </p:nvSpPr>
          <p:spPr>
            <a:xfrm>
              <a:off x="457950" y="3946650"/>
              <a:ext cx="3643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" sz="2800" b="1" i="0" u="none" strike="noStrike" cap="none">
                  <a:solidFill>
                    <a:srgbClr val="1F242B"/>
                  </a:solidFill>
                  <a:latin typeface="Spectral"/>
                  <a:ea typeface="Spectral"/>
                  <a:cs typeface="Spectral"/>
                  <a:sym typeface="Spectral"/>
                </a:rPr>
                <a:t>PUBLIC </a:t>
              </a:r>
              <a:r>
                <a:rPr lang="en" sz="2800" b="1">
                  <a:solidFill>
                    <a:srgbClr val="1F242B"/>
                  </a:solidFill>
                  <a:latin typeface="Spectral"/>
                  <a:ea typeface="Spectral"/>
                  <a:cs typeface="Spectral"/>
                  <a:sym typeface="Spectral"/>
                </a:rPr>
                <a:t>BUILDINGS</a:t>
              </a:r>
              <a:r>
                <a:rPr lang="en" sz="2800" b="1" i="0" u="none" strike="noStrike" cap="none">
                  <a:solidFill>
                    <a:srgbClr val="1F242B"/>
                  </a:solidFill>
                  <a:latin typeface="Spectral"/>
                  <a:ea typeface="Spectral"/>
                  <a:cs typeface="Spectral"/>
                  <a:sym typeface="Spectral"/>
                </a:rPr>
                <a:t> </a:t>
              </a:r>
              <a:endParaRPr sz="28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</p:grpSp>
      <p:sp>
        <p:nvSpPr>
          <p:cNvPr id="169" name="Google Shape;169;p26"/>
          <p:cNvSpPr txBox="1"/>
          <p:nvPr/>
        </p:nvSpPr>
        <p:spPr>
          <a:xfrm>
            <a:off x="351600" y="4154350"/>
            <a:ext cx="4233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Thuy Duong Nguyen, My Le, Kamrul Islam, Faris Al-Dhahi, Tamir Bujinlkham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35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354" name="Google Shape;354;p35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35"/>
          <p:cNvSpPr txBox="1"/>
          <p:nvPr/>
        </p:nvSpPr>
        <p:spPr>
          <a:xfrm>
            <a:off x="349888" y="390680"/>
            <a:ext cx="844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Most Common Reasons of Project Delays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357" name="Google Shape;357;p35"/>
          <p:cNvPicPr preferRelativeResize="0"/>
          <p:nvPr/>
        </p:nvPicPr>
        <p:blipFill rotWithShape="1">
          <a:blip r:embed="rId3">
            <a:alphaModFix/>
          </a:blip>
          <a:srcRect l="7042" t="11083" r="7909" b="10479"/>
          <a:stretch/>
        </p:blipFill>
        <p:spPr>
          <a:xfrm>
            <a:off x="140675" y="1014475"/>
            <a:ext cx="6177699" cy="384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5"/>
          <p:cNvSpPr txBox="1"/>
          <p:nvPr/>
        </p:nvSpPr>
        <p:spPr>
          <a:xfrm>
            <a:off x="6592275" y="1130772"/>
            <a:ext cx="2376600" cy="30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 constraints, scope/design changes, site/field conditions, and permit approvals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the leading drivers of project delays.</a:t>
            </a:r>
            <a:endParaRPr sz="16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• Lower-frequency causes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such as </a:t>
            </a:r>
            <a:r>
              <a:rPr lang="e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legal issues, utility work, and contractor default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occur less often but still impact select projects.</a:t>
            </a:r>
            <a:endParaRPr sz="1600"/>
          </a:p>
        </p:txBody>
      </p:sp>
      <p:sp>
        <p:nvSpPr>
          <p:cNvPr id="359" name="Google Shape;359;p35"/>
          <p:cNvSpPr txBox="1">
            <a:spLocks noGrp="1"/>
          </p:cNvSpPr>
          <p:nvPr>
            <p:ph type="sldNum" idx="12"/>
          </p:nvPr>
        </p:nvSpPr>
        <p:spPr>
          <a:xfrm>
            <a:off x="7725150" y="475125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6"/>
          <p:cNvSpPr/>
          <p:nvPr/>
        </p:nvSpPr>
        <p:spPr>
          <a:xfrm>
            <a:off x="0" y="4369000"/>
            <a:ext cx="9144000" cy="774287"/>
          </a:xfrm>
          <a:custGeom>
            <a:avLst/>
            <a:gdLst/>
            <a:ahLst/>
            <a:cxnLst/>
            <a:rect l="l" t="t" r="r" b="b"/>
            <a:pathLst>
              <a:path w="24384000" h="2064766" extrusionOk="0">
                <a:moveTo>
                  <a:pt x="0" y="0"/>
                </a:moveTo>
                <a:lnTo>
                  <a:pt x="24384000" y="0"/>
                </a:lnTo>
                <a:lnTo>
                  <a:pt x="24384000" y="2064766"/>
                </a:lnTo>
                <a:lnTo>
                  <a:pt x="0" y="2064766"/>
                </a:lnTo>
                <a:close/>
              </a:path>
            </a:pathLst>
          </a:custGeom>
          <a:solidFill>
            <a:srgbClr val="31394D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9" name="Google Shape;369;p36"/>
          <p:cNvSpPr txBox="1"/>
          <p:nvPr/>
        </p:nvSpPr>
        <p:spPr>
          <a:xfrm>
            <a:off x="364338" y="1881188"/>
            <a:ext cx="8415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4500" b="1">
                <a:solidFill>
                  <a:srgbClr val="31394D"/>
                </a:solidFill>
                <a:latin typeface="Spectral"/>
                <a:ea typeface="Spectral"/>
                <a:cs typeface="Spectral"/>
                <a:sym typeface="Spectral"/>
              </a:rPr>
              <a:t>Typology Deep Dive</a:t>
            </a:r>
            <a:endParaRPr sz="7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370" name="Google Shape;370;p36"/>
          <p:cNvSpPr txBox="1">
            <a:spLocks noGrp="1"/>
          </p:cNvSpPr>
          <p:nvPr>
            <p:ph type="sldNum" idx="12"/>
          </p:nvPr>
        </p:nvSpPr>
        <p:spPr>
          <a:xfrm>
            <a:off x="7712850" y="478010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37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380" name="Google Shape;380;p37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37"/>
          <p:cNvSpPr txBox="1"/>
          <p:nvPr/>
        </p:nvSpPr>
        <p:spPr>
          <a:xfrm>
            <a:off x="349900" y="390674"/>
            <a:ext cx="84420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Typology Overview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383" name="Google Shape;383;p37"/>
          <p:cNvSpPr txBox="1"/>
          <p:nvPr/>
        </p:nvSpPr>
        <p:spPr>
          <a:xfrm>
            <a:off x="351000" y="1211534"/>
            <a:ext cx="8442000" cy="26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8300" marR="0" lvl="1" indent="-20320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Typology represents how Public Building projects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can be</a:t>
            </a: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categorized based on their function for analysis.</a:t>
            </a:r>
            <a:endParaRPr sz="2000"/>
          </a:p>
          <a:p>
            <a:pPr marL="368300" marR="0" lvl="1" indent="-20320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Typology cla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ssification </a:t>
            </a: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 help future analyses of performance across project types and understand how typologies relate to schedule and budget variables and reason for delays.</a:t>
            </a:r>
            <a:endParaRPr sz="200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7"/>
          <p:cNvSpPr txBox="1">
            <a:spLocks noGrp="1"/>
          </p:cNvSpPr>
          <p:nvPr>
            <p:ph type="sldNum" idx="12"/>
          </p:nvPr>
        </p:nvSpPr>
        <p:spPr>
          <a:xfrm>
            <a:off x="7726200" y="46828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38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394" name="Google Shape;394;p38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38"/>
          <p:cNvSpPr txBox="1"/>
          <p:nvPr/>
        </p:nvSpPr>
        <p:spPr>
          <a:xfrm>
            <a:off x="349900" y="390674"/>
            <a:ext cx="844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Number of projects per Typology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397" name="Google Shape;397;p38"/>
          <p:cNvPicPr preferRelativeResize="0"/>
          <p:nvPr/>
        </p:nvPicPr>
        <p:blipFill rotWithShape="1">
          <a:blip r:embed="rId3">
            <a:alphaModFix/>
          </a:blip>
          <a:srcRect l="4883" t="13100" r="4856" b="13218"/>
          <a:stretch/>
        </p:blipFill>
        <p:spPr>
          <a:xfrm>
            <a:off x="0" y="964400"/>
            <a:ext cx="9144000" cy="41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8"/>
          <p:cNvSpPr txBox="1">
            <a:spLocks noGrp="1"/>
          </p:cNvSpPr>
          <p:nvPr>
            <p:ph type="sldNum" idx="12"/>
          </p:nvPr>
        </p:nvSpPr>
        <p:spPr>
          <a:xfrm>
            <a:off x="7725150" y="483782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39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408" name="Google Shape;408;p39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39"/>
          <p:cNvSpPr txBox="1"/>
          <p:nvPr/>
        </p:nvSpPr>
        <p:spPr>
          <a:xfrm>
            <a:off x="349900" y="390675"/>
            <a:ext cx="8442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Typology × Sponsor Agency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11" name="Google Shape;411;p39"/>
          <p:cNvSpPr txBox="1"/>
          <p:nvPr/>
        </p:nvSpPr>
        <p:spPr>
          <a:xfrm>
            <a:off x="4251842" y="990150"/>
            <a:ext cx="533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DPR</a:t>
            </a:r>
            <a:endParaRPr sz="700"/>
          </a:p>
        </p:txBody>
      </p:sp>
      <p:sp>
        <p:nvSpPr>
          <p:cNvPr id="412" name="Google Shape;412;p39"/>
          <p:cNvSpPr txBox="1"/>
          <p:nvPr/>
        </p:nvSpPr>
        <p:spPr>
          <a:xfrm>
            <a:off x="2996396" y="1256221"/>
            <a:ext cx="43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NYPD</a:t>
            </a:r>
            <a:endParaRPr sz="700"/>
          </a:p>
        </p:txBody>
      </p:sp>
      <p:sp>
        <p:nvSpPr>
          <p:cNvPr id="413" name="Google Shape;413;p39"/>
          <p:cNvSpPr txBox="1"/>
          <p:nvPr/>
        </p:nvSpPr>
        <p:spPr>
          <a:xfrm>
            <a:off x="4005450" y="1256225"/>
            <a:ext cx="1257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FDNY</a:t>
            </a:r>
            <a:endParaRPr sz="700"/>
          </a:p>
        </p:txBody>
      </p:sp>
      <p:sp>
        <p:nvSpPr>
          <p:cNvPr id="414" name="Google Shape;414;p39"/>
          <p:cNvSpPr txBox="1"/>
          <p:nvPr/>
        </p:nvSpPr>
        <p:spPr>
          <a:xfrm>
            <a:off x="2875954" y="1519350"/>
            <a:ext cx="533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DCAS</a:t>
            </a:r>
            <a:endParaRPr sz="700"/>
          </a:p>
        </p:txBody>
      </p:sp>
      <p:sp>
        <p:nvSpPr>
          <p:cNvPr id="415" name="Google Shape;415;p39"/>
          <p:cNvSpPr txBox="1"/>
          <p:nvPr/>
        </p:nvSpPr>
        <p:spPr>
          <a:xfrm>
            <a:off x="2419677" y="1788875"/>
            <a:ext cx="4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NYPL</a:t>
            </a:r>
            <a:endParaRPr sz="700"/>
          </a:p>
        </p:txBody>
      </p:sp>
      <p:sp>
        <p:nvSpPr>
          <p:cNvPr id="416" name="Google Shape;416;p39"/>
          <p:cNvSpPr txBox="1"/>
          <p:nvPr/>
        </p:nvSpPr>
        <p:spPr>
          <a:xfrm>
            <a:off x="2909078" y="1800325"/>
            <a:ext cx="39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BPL</a:t>
            </a:r>
            <a:endParaRPr sz="700"/>
          </a:p>
        </p:txBody>
      </p:sp>
      <p:sp>
        <p:nvSpPr>
          <p:cNvPr id="417" name="Google Shape;417;p39"/>
          <p:cNvSpPr txBox="1"/>
          <p:nvPr/>
        </p:nvSpPr>
        <p:spPr>
          <a:xfrm>
            <a:off x="3307348" y="1800323"/>
            <a:ext cx="39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QPL</a:t>
            </a:r>
            <a:endParaRPr sz="700"/>
          </a:p>
        </p:txBody>
      </p:sp>
      <p:sp>
        <p:nvSpPr>
          <p:cNvPr id="418" name="Google Shape;418;p39"/>
          <p:cNvSpPr txBox="1"/>
          <p:nvPr/>
        </p:nvSpPr>
        <p:spPr>
          <a:xfrm>
            <a:off x="2714218" y="2041312"/>
            <a:ext cx="420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DSNY</a:t>
            </a:r>
            <a:endParaRPr sz="700"/>
          </a:p>
        </p:txBody>
      </p:sp>
      <p:sp>
        <p:nvSpPr>
          <p:cNvPr id="419" name="Google Shape;419;p39"/>
          <p:cNvSpPr txBox="1"/>
          <p:nvPr/>
        </p:nvSpPr>
        <p:spPr>
          <a:xfrm>
            <a:off x="2714218" y="2281238"/>
            <a:ext cx="32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DHS</a:t>
            </a:r>
            <a:endParaRPr sz="700"/>
          </a:p>
        </p:txBody>
      </p:sp>
      <p:sp>
        <p:nvSpPr>
          <p:cNvPr id="420" name="Google Shape;420;p39"/>
          <p:cNvSpPr txBox="1"/>
          <p:nvPr/>
        </p:nvSpPr>
        <p:spPr>
          <a:xfrm>
            <a:off x="2530579" y="2543175"/>
            <a:ext cx="533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DCLA</a:t>
            </a:r>
            <a:endParaRPr sz="700"/>
          </a:p>
        </p:txBody>
      </p:sp>
      <p:sp>
        <p:nvSpPr>
          <p:cNvPr id="421" name="Google Shape;421;p39"/>
          <p:cNvSpPr txBox="1"/>
          <p:nvPr/>
        </p:nvSpPr>
        <p:spPr>
          <a:xfrm>
            <a:off x="2322688" y="2876550"/>
            <a:ext cx="2547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EDC</a:t>
            </a:r>
            <a:endParaRPr sz="700"/>
          </a:p>
        </p:txBody>
      </p:sp>
      <p:sp>
        <p:nvSpPr>
          <p:cNvPr id="422" name="Google Shape;422;p39"/>
          <p:cNvSpPr txBox="1"/>
          <p:nvPr/>
        </p:nvSpPr>
        <p:spPr>
          <a:xfrm>
            <a:off x="2322688" y="3141936"/>
            <a:ext cx="2547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DOC</a:t>
            </a:r>
            <a:endParaRPr sz="700"/>
          </a:p>
        </p:txBody>
      </p:sp>
      <p:cxnSp>
        <p:nvCxnSpPr>
          <p:cNvPr id="423" name="Google Shape;423;p39"/>
          <p:cNvCxnSpPr/>
          <p:nvPr/>
        </p:nvCxnSpPr>
        <p:spPr>
          <a:xfrm rot="10800000">
            <a:off x="3968700" y="1280759"/>
            <a:ext cx="0" cy="26850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4" name="Google Shape;424;p39"/>
          <p:cNvCxnSpPr/>
          <p:nvPr/>
        </p:nvCxnSpPr>
        <p:spPr>
          <a:xfrm rot="10800000">
            <a:off x="4161254" y="1549349"/>
            <a:ext cx="0" cy="268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5" name="Google Shape;425;p39"/>
          <p:cNvCxnSpPr/>
          <p:nvPr/>
        </p:nvCxnSpPr>
        <p:spPr>
          <a:xfrm rot="10800000">
            <a:off x="4129171" y="1541354"/>
            <a:ext cx="0" cy="268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6" name="Google Shape;426;p39"/>
          <p:cNvCxnSpPr/>
          <p:nvPr/>
        </p:nvCxnSpPr>
        <p:spPr>
          <a:xfrm rot="10800000">
            <a:off x="4095834" y="1546824"/>
            <a:ext cx="0" cy="268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7" name="Google Shape;427;p39"/>
          <p:cNvCxnSpPr/>
          <p:nvPr/>
        </p:nvCxnSpPr>
        <p:spPr>
          <a:xfrm rot="10800000">
            <a:off x="4062496" y="1552293"/>
            <a:ext cx="0" cy="268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8" name="Google Shape;428;p39"/>
          <p:cNvCxnSpPr/>
          <p:nvPr/>
        </p:nvCxnSpPr>
        <p:spPr>
          <a:xfrm rot="10800000">
            <a:off x="4029159" y="1557763"/>
            <a:ext cx="0" cy="268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9" name="Google Shape;429;p39"/>
          <p:cNvCxnSpPr/>
          <p:nvPr/>
        </p:nvCxnSpPr>
        <p:spPr>
          <a:xfrm rot="10800000">
            <a:off x="3993025" y="1546824"/>
            <a:ext cx="0" cy="268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0" name="Google Shape;430;p39"/>
          <p:cNvCxnSpPr/>
          <p:nvPr/>
        </p:nvCxnSpPr>
        <p:spPr>
          <a:xfrm rot="10800000">
            <a:off x="3926350" y="1552293"/>
            <a:ext cx="0" cy="268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1" name="Google Shape;431;p39"/>
          <p:cNvCxnSpPr/>
          <p:nvPr/>
        </p:nvCxnSpPr>
        <p:spPr>
          <a:xfrm rot="10800000">
            <a:off x="3859675" y="1557763"/>
            <a:ext cx="0" cy="268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2" name="Google Shape;432;p39"/>
          <p:cNvCxnSpPr/>
          <p:nvPr/>
        </p:nvCxnSpPr>
        <p:spPr>
          <a:xfrm rot="10800000">
            <a:off x="3793000" y="1563231"/>
            <a:ext cx="0" cy="268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3" name="Google Shape;433;p39"/>
          <p:cNvCxnSpPr/>
          <p:nvPr/>
        </p:nvCxnSpPr>
        <p:spPr>
          <a:xfrm rot="10800000">
            <a:off x="3204960" y="1798522"/>
            <a:ext cx="0" cy="268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4" name="Google Shape;434;p39"/>
          <p:cNvCxnSpPr/>
          <p:nvPr/>
        </p:nvCxnSpPr>
        <p:spPr>
          <a:xfrm rot="10800000">
            <a:off x="2806882" y="1809945"/>
            <a:ext cx="0" cy="268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39"/>
          <p:cNvCxnSpPr/>
          <p:nvPr/>
        </p:nvCxnSpPr>
        <p:spPr>
          <a:xfrm rot="10800000">
            <a:off x="3528200" y="2067112"/>
            <a:ext cx="0" cy="268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6" name="Google Shape;436;p39"/>
          <p:cNvCxnSpPr/>
          <p:nvPr/>
        </p:nvCxnSpPr>
        <p:spPr>
          <a:xfrm rot="10800000">
            <a:off x="3422882" y="2074650"/>
            <a:ext cx="0" cy="268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7" name="Google Shape;4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0150"/>
            <a:ext cx="6680500" cy="413532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9"/>
          <p:cNvSpPr txBox="1"/>
          <p:nvPr/>
        </p:nvSpPr>
        <p:spPr>
          <a:xfrm>
            <a:off x="6794549" y="979350"/>
            <a:ext cx="2120400" cy="3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8300" marR="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volume is concentrated among a few key agencies (</a:t>
            </a:r>
            <a:r>
              <a:rPr lang="en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DPR, NYPD, FDNY, DCAS, DSNY, DHS</a:t>
            </a: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), which drive the highest-volume typologies.</a:t>
            </a:r>
            <a:endParaRPr sz="1500"/>
          </a:p>
          <a:p>
            <a:pPr marL="368300" marR="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typologies map to a single primary sponsor, while City Agency Offices and Library Facilities show more diversified sponsorship.</a:t>
            </a:r>
            <a:endParaRPr sz="1500"/>
          </a:p>
        </p:txBody>
      </p:sp>
      <p:sp>
        <p:nvSpPr>
          <p:cNvPr id="439" name="Google Shape;439;p39"/>
          <p:cNvSpPr txBox="1">
            <a:spLocks noGrp="1"/>
          </p:cNvSpPr>
          <p:nvPr>
            <p:ph type="sldNum" idx="12"/>
          </p:nvPr>
        </p:nvSpPr>
        <p:spPr>
          <a:xfrm>
            <a:off x="7848150" y="492765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40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449" name="Google Shape;449;p40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40"/>
          <p:cNvSpPr txBox="1"/>
          <p:nvPr/>
        </p:nvSpPr>
        <p:spPr>
          <a:xfrm>
            <a:off x="349900" y="390675"/>
            <a:ext cx="84420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Typology × Project Status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452" name="Google Shape;45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900" y="865375"/>
            <a:ext cx="8442000" cy="4140974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0"/>
          <p:cNvSpPr txBox="1">
            <a:spLocks noGrp="1"/>
          </p:cNvSpPr>
          <p:nvPr>
            <p:ph type="sldNum" idx="12"/>
          </p:nvPr>
        </p:nvSpPr>
        <p:spPr>
          <a:xfrm>
            <a:off x="7725150" y="473680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41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463" name="Google Shape;463;p41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41"/>
          <p:cNvSpPr txBox="1"/>
          <p:nvPr/>
        </p:nvSpPr>
        <p:spPr>
          <a:xfrm>
            <a:off x="349900" y="390674"/>
            <a:ext cx="844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Project Count by Typology 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66" name="Google Shape;466;p41"/>
          <p:cNvSpPr txBox="1"/>
          <p:nvPr/>
        </p:nvSpPr>
        <p:spPr>
          <a:xfrm>
            <a:off x="349900" y="856525"/>
            <a:ext cx="844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(7 Reporting Periods)</a:t>
            </a:r>
            <a:endParaRPr sz="21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467" name="Google Shape;467;p41"/>
          <p:cNvPicPr preferRelativeResize="0"/>
          <p:nvPr/>
        </p:nvPicPr>
        <p:blipFill rotWithShape="1">
          <a:blip r:embed="rId3">
            <a:alphaModFix/>
          </a:blip>
          <a:srcRect l="9331" t="16574" r="7866" b="15693"/>
          <a:stretch/>
        </p:blipFill>
        <p:spPr>
          <a:xfrm>
            <a:off x="104275" y="1313725"/>
            <a:ext cx="6057277" cy="337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1"/>
          <p:cNvSpPr txBox="1"/>
          <p:nvPr/>
        </p:nvSpPr>
        <p:spPr>
          <a:xfrm>
            <a:off x="6161550" y="1313725"/>
            <a:ext cx="2887200" cy="3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counts vary widely by typology, with categories such as 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Parks Facilities, Public Safety, and City Agency Offices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consistently showing the highest volumes across reporting periods.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Lower-volume typologies, including 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Healthcare, Public Housing, and Senior Services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remain small in count across all periods.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41"/>
          <p:cNvSpPr txBox="1">
            <a:spLocks noGrp="1"/>
          </p:cNvSpPr>
          <p:nvPr>
            <p:ph type="sldNum" idx="12"/>
          </p:nvPr>
        </p:nvSpPr>
        <p:spPr>
          <a:xfrm>
            <a:off x="7725150" y="474212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42"/>
          <p:cNvGrpSpPr/>
          <p:nvPr/>
        </p:nvGrpSpPr>
        <p:grpSpPr>
          <a:xfrm>
            <a:off x="349888" y="188166"/>
            <a:ext cx="8442055" cy="140018"/>
            <a:chOff x="0" y="0"/>
            <a:chExt cx="22512147" cy="373380"/>
          </a:xfrm>
        </p:grpSpPr>
        <p:sp>
          <p:nvSpPr>
            <p:cNvPr id="479" name="Google Shape;479;p42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42"/>
          <p:cNvSpPr txBox="1"/>
          <p:nvPr/>
        </p:nvSpPr>
        <p:spPr>
          <a:xfrm>
            <a:off x="349900" y="332874"/>
            <a:ext cx="844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Typology × Delay Categories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82" name="Google Shape;482;p42"/>
          <p:cNvSpPr txBox="1"/>
          <p:nvPr/>
        </p:nvSpPr>
        <p:spPr>
          <a:xfrm>
            <a:off x="5386250" y="1088725"/>
            <a:ext cx="3543300" cy="3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heatmap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facility typology by delay reason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where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where darker cells indicate more projects in that typology reporting that specific delay reason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appear here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 one typology (Children Service Facility) has 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recorded delay reasons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 it’s excluded when filtering to delayed projects.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Delay activity is concentrated in a few typologies 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(Homeless Services, City Agency Offices, Parks, and Libraries)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2"/>
          <p:cNvSpPr txBox="1"/>
          <p:nvPr/>
        </p:nvSpPr>
        <p:spPr>
          <a:xfrm>
            <a:off x="2040702" y="2897744"/>
            <a:ext cx="371410" cy="20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700"/>
          </a:p>
        </p:txBody>
      </p:sp>
      <p:sp>
        <p:nvSpPr>
          <p:cNvPr id="484" name="Google Shape;484;p42"/>
          <p:cNvSpPr txBox="1"/>
          <p:nvPr/>
        </p:nvSpPr>
        <p:spPr>
          <a:xfrm>
            <a:off x="2378213" y="2369820"/>
            <a:ext cx="232321" cy="20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700"/>
          </a:p>
        </p:txBody>
      </p:sp>
      <p:sp>
        <p:nvSpPr>
          <p:cNvPr id="485" name="Google Shape;485;p42"/>
          <p:cNvSpPr txBox="1"/>
          <p:nvPr/>
        </p:nvSpPr>
        <p:spPr>
          <a:xfrm>
            <a:off x="2890662" y="3233209"/>
            <a:ext cx="232321" cy="20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 sz="700"/>
          </a:p>
        </p:txBody>
      </p:sp>
      <p:sp>
        <p:nvSpPr>
          <p:cNvPr id="486" name="Google Shape;486;p42"/>
          <p:cNvSpPr txBox="1"/>
          <p:nvPr/>
        </p:nvSpPr>
        <p:spPr>
          <a:xfrm>
            <a:off x="3395489" y="3233209"/>
            <a:ext cx="232321" cy="20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700"/>
          </a:p>
        </p:txBody>
      </p:sp>
      <p:sp>
        <p:nvSpPr>
          <p:cNvPr id="487" name="Google Shape;487;p42"/>
          <p:cNvSpPr txBox="1"/>
          <p:nvPr/>
        </p:nvSpPr>
        <p:spPr>
          <a:xfrm>
            <a:off x="3663322" y="3233209"/>
            <a:ext cx="232321" cy="20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700"/>
          </a:p>
        </p:txBody>
      </p:sp>
      <p:sp>
        <p:nvSpPr>
          <p:cNvPr id="488" name="Google Shape;488;p42"/>
          <p:cNvSpPr txBox="1"/>
          <p:nvPr/>
        </p:nvSpPr>
        <p:spPr>
          <a:xfrm>
            <a:off x="2120179" y="3233209"/>
            <a:ext cx="232321" cy="20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 sz="700"/>
          </a:p>
        </p:txBody>
      </p:sp>
      <p:sp>
        <p:nvSpPr>
          <p:cNvPr id="489" name="Google Shape;489;p42"/>
          <p:cNvSpPr txBox="1"/>
          <p:nvPr/>
        </p:nvSpPr>
        <p:spPr>
          <a:xfrm>
            <a:off x="2378213" y="3233209"/>
            <a:ext cx="232321" cy="20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700"/>
          </a:p>
        </p:txBody>
      </p:sp>
      <p:sp>
        <p:nvSpPr>
          <p:cNvPr id="490" name="Google Shape;490;p42"/>
          <p:cNvSpPr txBox="1"/>
          <p:nvPr/>
        </p:nvSpPr>
        <p:spPr>
          <a:xfrm>
            <a:off x="2378213" y="3056812"/>
            <a:ext cx="232321" cy="20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700"/>
          </a:p>
        </p:txBody>
      </p:sp>
      <p:pic>
        <p:nvPicPr>
          <p:cNvPr id="491" name="Google Shape;4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900" y="844075"/>
            <a:ext cx="5036354" cy="430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2"/>
          <p:cNvSpPr txBox="1">
            <a:spLocks noGrp="1"/>
          </p:cNvSpPr>
          <p:nvPr>
            <p:ph type="sldNum" idx="12"/>
          </p:nvPr>
        </p:nvSpPr>
        <p:spPr>
          <a:xfrm>
            <a:off x="7725100" y="476885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3"/>
          <p:cNvSpPr txBox="1"/>
          <p:nvPr/>
        </p:nvSpPr>
        <p:spPr>
          <a:xfrm>
            <a:off x="448050" y="1956788"/>
            <a:ext cx="8247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Budget Variables Analysis</a:t>
            </a:r>
            <a:endParaRPr sz="45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98" name="Google Shape;49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4"/>
          <p:cNvSpPr txBox="1"/>
          <p:nvPr/>
        </p:nvSpPr>
        <p:spPr>
          <a:xfrm>
            <a:off x="390113" y="498650"/>
            <a:ext cx="83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Variables used in this analysis 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174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390125" y="1467875"/>
            <a:ext cx="4217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Budget &amp; Spend Variables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Total Budget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Spend to Date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Spend % (spend_pct)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Budget Variance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Average Spend % (by Sponsor Agency / Typology)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5157725" y="1467875"/>
            <a:ext cx="3594000" cy="26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Project &amp; Schedule Variables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Project Typology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Sponsor Agency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Total Project Duration (days)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Average Duration (days)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Project Count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27"/>
          <p:cNvGrpSpPr/>
          <p:nvPr/>
        </p:nvGrpSpPr>
        <p:grpSpPr>
          <a:xfrm>
            <a:off x="566351" y="423134"/>
            <a:ext cx="7704000" cy="597703"/>
            <a:chOff x="0" y="-66675"/>
            <a:chExt cx="20544000" cy="1593875"/>
          </a:xfrm>
        </p:grpSpPr>
        <p:sp>
          <p:nvSpPr>
            <p:cNvPr id="180" name="Google Shape;180;p27"/>
            <p:cNvSpPr/>
            <p:nvPr/>
          </p:nvSpPr>
          <p:spPr>
            <a:xfrm>
              <a:off x="0" y="0"/>
              <a:ext cx="20544000" cy="1527200"/>
            </a:xfrm>
            <a:custGeom>
              <a:avLst/>
              <a:gdLst/>
              <a:ahLst/>
              <a:cxnLst/>
              <a:rect l="l" t="t" r="r" b="b"/>
              <a:pathLst>
                <a:path w="20544000" h="1527200" extrusionOk="0">
                  <a:moveTo>
                    <a:pt x="0" y="0"/>
                  </a:moveTo>
                  <a:lnTo>
                    <a:pt x="20544000" y="0"/>
                  </a:lnTo>
                  <a:lnTo>
                    <a:pt x="20544000" y="1527200"/>
                  </a:lnTo>
                  <a:lnTo>
                    <a:pt x="0" y="1527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Google Shape;181;p27"/>
            <p:cNvSpPr txBox="1"/>
            <p:nvPr/>
          </p:nvSpPr>
          <p:spPr>
            <a:xfrm>
              <a:off x="0" y="-66675"/>
              <a:ext cx="20544000" cy="159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Agenda</a:t>
              </a:r>
              <a:endParaRPr sz="700"/>
            </a:p>
          </p:txBody>
        </p:sp>
      </p:grpSp>
      <p:grpSp>
        <p:nvGrpSpPr>
          <p:cNvPr id="182" name="Google Shape;182;p27"/>
          <p:cNvGrpSpPr/>
          <p:nvPr/>
        </p:nvGrpSpPr>
        <p:grpSpPr>
          <a:xfrm>
            <a:off x="670400" y="1387116"/>
            <a:ext cx="548700" cy="590559"/>
            <a:chOff x="0" y="-47625"/>
            <a:chExt cx="1463200" cy="1574825"/>
          </a:xfrm>
        </p:grpSpPr>
        <p:sp>
          <p:nvSpPr>
            <p:cNvPr id="183" name="Google Shape;183;p27"/>
            <p:cNvSpPr/>
            <p:nvPr/>
          </p:nvSpPr>
          <p:spPr>
            <a:xfrm>
              <a:off x="0" y="0"/>
              <a:ext cx="1463200" cy="1527200"/>
            </a:xfrm>
            <a:custGeom>
              <a:avLst/>
              <a:gdLst/>
              <a:ahLst/>
              <a:cxnLst/>
              <a:rect l="l" t="t" r="r" b="b"/>
              <a:pathLst>
                <a:path w="1463200" h="1527200" extrusionOk="0">
                  <a:moveTo>
                    <a:pt x="0" y="0"/>
                  </a:moveTo>
                  <a:lnTo>
                    <a:pt x="1463200" y="0"/>
                  </a:lnTo>
                  <a:lnTo>
                    <a:pt x="1463200" y="1527200"/>
                  </a:lnTo>
                  <a:lnTo>
                    <a:pt x="0" y="1527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Google Shape;184;p27"/>
            <p:cNvSpPr txBox="1"/>
            <p:nvPr/>
          </p:nvSpPr>
          <p:spPr>
            <a:xfrm>
              <a:off x="0" y="-47625"/>
              <a:ext cx="1463200" cy="157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700"/>
            </a:p>
          </p:txBody>
        </p:sp>
      </p:grpSp>
      <p:grpSp>
        <p:nvGrpSpPr>
          <p:cNvPr id="185" name="Google Shape;185;p27"/>
          <p:cNvGrpSpPr/>
          <p:nvPr/>
        </p:nvGrpSpPr>
        <p:grpSpPr>
          <a:xfrm>
            <a:off x="670400" y="2159191"/>
            <a:ext cx="548700" cy="590559"/>
            <a:chOff x="0" y="-47625"/>
            <a:chExt cx="1463200" cy="1574825"/>
          </a:xfrm>
        </p:grpSpPr>
        <p:sp>
          <p:nvSpPr>
            <p:cNvPr id="186" name="Google Shape;186;p27"/>
            <p:cNvSpPr/>
            <p:nvPr/>
          </p:nvSpPr>
          <p:spPr>
            <a:xfrm>
              <a:off x="0" y="0"/>
              <a:ext cx="1463200" cy="1527200"/>
            </a:xfrm>
            <a:custGeom>
              <a:avLst/>
              <a:gdLst/>
              <a:ahLst/>
              <a:cxnLst/>
              <a:rect l="l" t="t" r="r" b="b"/>
              <a:pathLst>
                <a:path w="1463200" h="1527200" extrusionOk="0">
                  <a:moveTo>
                    <a:pt x="0" y="0"/>
                  </a:moveTo>
                  <a:lnTo>
                    <a:pt x="1463200" y="0"/>
                  </a:lnTo>
                  <a:lnTo>
                    <a:pt x="1463200" y="1527200"/>
                  </a:lnTo>
                  <a:lnTo>
                    <a:pt x="0" y="1527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Google Shape;187;p27"/>
            <p:cNvSpPr txBox="1"/>
            <p:nvPr/>
          </p:nvSpPr>
          <p:spPr>
            <a:xfrm>
              <a:off x="0" y="-47625"/>
              <a:ext cx="1463200" cy="157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700"/>
            </a:p>
          </p:txBody>
        </p:sp>
      </p:grpSp>
      <p:grpSp>
        <p:nvGrpSpPr>
          <p:cNvPr id="188" name="Google Shape;188;p27"/>
          <p:cNvGrpSpPr/>
          <p:nvPr/>
        </p:nvGrpSpPr>
        <p:grpSpPr>
          <a:xfrm>
            <a:off x="670400" y="2931266"/>
            <a:ext cx="548700" cy="590559"/>
            <a:chOff x="0" y="-47625"/>
            <a:chExt cx="1463200" cy="1574825"/>
          </a:xfrm>
        </p:grpSpPr>
        <p:sp>
          <p:nvSpPr>
            <p:cNvPr id="189" name="Google Shape;189;p27"/>
            <p:cNvSpPr/>
            <p:nvPr/>
          </p:nvSpPr>
          <p:spPr>
            <a:xfrm>
              <a:off x="0" y="0"/>
              <a:ext cx="1463200" cy="1527200"/>
            </a:xfrm>
            <a:custGeom>
              <a:avLst/>
              <a:gdLst/>
              <a:ahLst/>
              <a:cxnLst/>
              <a:rect l="l" t="t" r="r" b="b"/>
              <a:pathLst>
                <a:path w="1463200" h="1527200" extrusionOk="0">
                  <a:moveTo>
                    <a:pt x="0" y="0"/>
                  </a:moveTo>
                  <a:lnTo>
                    <a:pt x="1463200" y="0"/>
                  </a:lnTo>
                  <a:lnTo>
                    <a:pt x="1463200" y="1527200"/>
                  </a:lnTo>
                  <a:lnTo>
                    <a:pt x="0" y="1527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Google Shape;190;p27"/>
            <p:cNvSpPr txBox="1"/>
            <p:nvPr/>
          </p:nvSpPr>
          <p:spPr>
            <a:xfrm>
              <a:off x="0" y="-47625"/>
              <a:ext cx="1463200" cy="157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700"/>
            </a:p>
          </p:txBody>
        </p:sp>
      </p:grpSp>
      <p:grpSp>
        <p:nvGrpSpPr>
          <p:cNvPr id="191" name="Google Shape;191;p27"/>
          <p:cNvGrpSpPr/>
          <p:nvPr/>
        </p:nvGrpSpPr>
        <p:grpSpPr>
          <a:xfrm>
            <a:off x="678050" y="3703341"/>
            <a:ext cx="548700" cy="590559"/>
            <a:chOff x="0" y="-47625"/>
            <a:chExt cx="1463200" cy="1574825"/>
          </a:xfrm>
        </p:grpSpPr>
        <p:sp>
          <p:nvSpPr>
            <p:cNvPr id="192" name="Google Shape;192;p27"/>
            <p:cNvSpPr/>
            <p:nvPr/>
          </p:nvSpPr>
          <p:spPr>
            <a:xfrm>
              <a:off x="0" y="0"/>
              <a:ext cx="1463200" cy="1527200"/>
            </a:xfrm>
            <a:custGeom>
              <a:avLst/>
              <a:gdLst/>
              <a:ahLst/>
              <a:cxnLst/>
              <a:rect l="l" t="t" r="r" b="b"/>
              <a:pathLst>
                <a:path w="1463200" h="1527200" extrusionOk="0">
                  <a:moveTo>
                    <a:pt x="0" y="0"/>
                  </a:moveTo>
                  <a:lnTo>
                    <a:pt x="1463200" y="0"/>
                  </a:lnTo>
                  <a:lnTo>
                    <a:pt x="1463200" y="1527200"/>
                  </a:lnTo>
                  <a:lnTo>
                    <a:pt x="0" y="1527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Google Shape;193;p27"/>
            <p:cNvSpPr txBox="1"/>
            <p:nvPr/>
          </p:nvSpPr>
          <p:spPr>
            <a:xfrm>
              <a:off x="0" y="-47625"/>
              <a:ext cx="1463200" cy="157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sz="700"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349888" y="231511"/>
            <a:ext cx="8442055" cy="140018"/>
            <a:chOff x="0" y="0"/>
            <a:chExt cx="22512147" cy="373380"/>
          </a:xfrm>
        </p:grpSpPr>
        <p:sp>
          <p:nvSpPr>
            <p:cNvPr id="195" name="Google Shape;195;p27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27"/>
          <p:cNvSpPr txBox="1"/>
          <p:nvPr/>
        </p:nvSpPr>
        <p:spPr>
          <a:xfrm>
            <a:off x="2665398" y="410037"/>
            <a:ext cx="3810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 i="0" u="none" strike="noStrike" cap="none">
                <a:solidFill>
                  <a:srgbClr val="17415F"/>
                </a:solidFill>
                <a:latin typeface="Spectral"/>
                <a:ea typeface="Spectral"/>
                <a:cs typeface="Spectral"/>
                <a:sym typeface="Spectral"/>
              </a:rPr>
              <a:t>Agenda</a:t>
            </a:r>
            <a:endParaRPr sz="3700" b="1">
              <a:latin typeface="Spectral"/>
              <a:ea typeface="Spectral"/>
              <a:cs typeface="Spectral"/>
              <a:sym typeface="Spectral"/>
            </a:endParaRPr>
          </a:p>
        </p:txBody>
      </p:sp>
      <p:grpSp>
        <p:nvGrpSpPr>
          <p:cNvPr id="198" name="Google Shape;198;p27"/>
          <p:cNvGrpSpPr/>
          <p:nvPr/>
        </p:nvGrpSpPr>
        <p:grpSpPr>
          <a:xfrm>
            <a:off x="514330" y="1400125"/>
            <a:ext cx="4198974" cy="523275"/>
            <a:chOff x="514350" y="1400129"/>
            <a:chExt cx="4106175" cy="523275"/>
          </a:xfrm>
        </p:grpSpPr>
        <p:sp>
          <p:nvSpPr>
            <p:cNvPr id="199" name="Google Shape;199;p27"/>
            <p:cNvSpPr txBox="1"/>
            <p:nvPr/>
          </p:nvSpPr>
          <p:spPr>
            <a:xfrm>
              <a:off x="1204425" y="1446204"/>
              <a:ext cx="3416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8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Public Building Data Overview</a:t>
              </a:r>
              <a:r>
                <a:rPr lang="en" sz="28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" name="Google Shape;200;p27"/>
            <p:cNvGrpSpPr/>
            <p:nvPr/>
          </p:nvGrpSpPr>
          <p:grpSpPr>
            <a:xfrm>
              <a:off x="514350" y="1400129"/>
              <a:ext cx="488899" cy="523275"/>
              <a:chOff x="0" y="-57150"/>
              <a:chExt cx="812800" cy="869950"/>
            </a:xfrm>
          </p:grpSpPr>
          <p:sp>
            <p:nvSpPr>
              <p:cNvPr id="201" name="Google Shape;201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7415F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Google Shape;202;p2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1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6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" name="Google Shape;203;p27"/>
          <p:cNvGrpSpPr/>
          <p:nvPr/>
        </p:nvGrpSpPr>
        <p:grpSpPr>
          <a:xfrm>
            <a:off x="514338" y="2087505"/>
            <a:ext cx="4764988" cy="523305"/>
            <a:chOff x="514338" y="2100442"/>
            <a:chExt cx="4764988" cy="523305"/>
          </a:xfrm>
        </p:grpSpPr>
        <p:sp>
          <p:nvSpPr>
            <p:cNvPr id="204" name="Google Shape;204;p27"/>
            <p:cNvSpPr txBox="1"/>
            <p:nvPr/>
          </p:nvSpPr>
          <p:spPr>
            <a:xfrm>
              <a:off x="1204425" y="2146601"/>
              <a:ext cx="4074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8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Descriptive Analysis</a:t>
              </a:r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" name="Google Shape;205;p27"/>
            <p:cNvGrpSpPr/>
            <p:nvPr/>
          </p:nvGrpSpPr>
          <p:grpSpPr>
            <a:xfrm>
              <a:off x="514338" y="2100442"/>
              <a:ext cx="488899" cy="523305"/>
              <a:chOff x="0" y="-57150"/>
              <a:chExt cx="812800" cy="870000"/>
            </a:xfrm>
          </p:grpSpPr>
          <p:sp>
            <p:nvSpPr>
              <p:cNvPr id="206" name="Google Shape;206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7415F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Google Shape;207;p27"/>
              <p:cNvSpPr txBox="1"/>
              <p:nvPr/>
            </p:nvSpPr>
            <p:spPr>
              <a:xfrm>
                <a:off x="0" y="-57150"/>
                <a:ext cx="812700" cy="87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1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6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8" name="Google Shape;208;p27"/>
          <p:cNvGrpSpPr/>
          <p:nvPr/>
        </p:nvGrpSpPr>
        <p:grpSpPr>
          <a:xfrm>
            <a:off x="514338" y="2774916"/>
            <a:ext cx="4764989" cy="523305"/>
            <a:chOff x="514338" y="2780670"/>
            <a:chExt cx="4764989" cy="523305"/>
          </a:xfrm>
        </p:grpSpPr>
        <p:sp>
          <p:nvSpPr>
            <p:cNvPr id="209" name="Google Shape;209;p27"/>
            <p:cNvSpPr txBox="1"/>
            <p:nvPr/>
          </p:nvSpPr>
          <p:spPr>
            <a:xfrm>
              <a:off x="1204426" y="2826828"/>
              <a:ext cx="4074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8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Typolog</a:t>
              </a:r>
              <a:r>
                <a:rPr lang="en" sz="2100">
                  <a:latin typeface="Calibri"/>
                  <a:ea typeface="Calibri"/>
                  <a:cs typeface="Calibri"/>
                  <a:sym typeface="Calibri"/>
                </a:rPr>
                <a:t>y Deep Dive</a:t>
              </a:r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" name="Google Shape;210;p27"/>
            <p:cNvGrpSpPr/>
            <p:nvPr/>
          </p:nvGrpSpPr>
          <p:grpSpPr>
            <a:xfrm>
              <a:off x="514338" y="2780670"/>
              <a:ext cx="488899" cy="523305"/>
              <a:chOff x="0" y="-57150"/>
              <a:chExt cx="812800" cy="870000"/>
            </a:xfrm>
          </p:grpSpPr>
          <p:sp>
            <p:nvSpPr>
              <p:cNvPr id="211" name="Google Shape;211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7415F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Google Shape;212;p27"/>
              <p:cNvSpPr txBox="1"/>
              <p:nvPr/>
            </p:nvSpPr>
            <p:spPr>
              <a:xfrm>
                <a:off x="0" y="-57150"/>
                <a:ext cx="812700" cy="87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1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6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3" name="Google Shape;213;p27"/>
          <p:cNvGrpSpPr/>
          <p:nvPr/>
        </p:nvGrpSpPr>
        <p:grpSpPr>
          <a:xfrm>
            <a:off x="5108844" y="2087508"/>
            <a:ext cx="4034992" cy="523305"/>
            <a:chOff x="4771225" y="1398997"/>
            <a:chExt cx="4764989" cy="523305"/>
          </a:xfrm>
        </p:grpSpPr>
        <p:sp>
          <p:nvSpPr>
            <p:cNvPr id="214" name="Google Shape;214;p27"/>
            <p:cNvSpPr txBox="1"/>
            <p:nvPr/>
          </p:nvSpPr>
          <p:spPr>
            <a:xfrm>
              <a:off x="5461314" y="1499100"/>
              <a:ext cx="4074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8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Predictive Modeling</a:t>
              </a:r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" name="Google Shape;215;p27"/>
            <p:cNvGrpSpPr/>
            <p:nvPr/>
          </p:nvGrpSpPr>
          <p:grpSpPr>
            <a:xfrm>
              <a:off x="4771225" y="1398997"/>
              <a:ext cx="488899" cy="523305"/>
              <a:chOff x="0" y="-57150"/>
              <a:chExt cx="812800" cy="870000"/>
            </a:xfrm>
          </p:grpSpPr>
          <p:sp>
            <p:nvSpPr>
              <p:cNvPr id="216" name="Google Shape;216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7415F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Google Shape;217;p27"/>
              <p:cNvSpPr txBox="1"/>
              <p:nvPr/>
            </p:nvSpPr>
            <p:spPr>
              <a:xfrm>
                <a:off x="0" y="-57150"/>
                <a:ext cx="812700" cy="87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1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 sz="16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" name="Google Shape;218;p27"/>
          <p:cNvGrpSpPr/>
          <p:nvPr/>
        </p:nvGrpSpPr>
        <p:grpSpPr>
          <a:xfrm>
            <a:off x="5109006" y="2771590"/>
            <a:ext cx="4034992" cy="523305"/>
            <a:chOff x="514338" y="4081061"/>
            <a:chExt cx="4764989" cy="523305"/>
          </a:xfrm>
        </p:grpSpPr>
        <p:sp>
          <p:nvSpPr>
            <p:cNvPr id="219" name="Google Shape;219;p27"/>
            <p:cNvSpPr txBox="1"/>
            <p:nvPr/>
          </p:nvSpPr>
          <p:spPr>
            <a:xfrm>
              <a:off x="1204426" y="4181163"/>
              <a:ext cx="4074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8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Conclusion </a:t>
              </a:r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" name="Google Shape;220;p27"/>
            <p:cNvGrpSpPr/>
            <p:nvPr/>
          </p:nvGrpSpPr>
          <p:grpSpPr>
            <a:xfrm>
              <a:off x="514338" y="4081061"/>
              <a:ext cx="488899" cy="523305"/>
              <a:chOff x="0" y="-57150"/>
              <a:chExt cx="812800" cy="870000"/>
            </a:xfrm>
          </p:grpSpPr>
          <p:sp>
            <p:nvSpPr>
              <p:cNvPr id="221" name="Google Shape;221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7415F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Google Shape;222;p27"/>
              <p:cNvSpPr txBox="1"/>
              <p:nvPr/>
            </p:nvSpPr>
            <p:spPr>
              <a:xfrm>
                <a:off x="0" y="-57150"/>
                <a:ext cx="812700" cy="87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1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 sz="16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3" name="Google Shape;223;p27"/>
          <p:cNvGrpSpPr/>
          <p:nvPr/>
        </p:nvGrpSpPr>
        <p:grpSpPr>
          <a:xfrm>
            <a:off x="514301" y="3462327"/>
            <a:ext cx="5000856" cy="523305"/>
            <a:chOff x="514338" y="2780670"/>
            <a:chExt cx="4764989" cy="523305"/>
          </a:xfrm>
        </p:grpSpPr>
        <p:sp>
          <p:nvSpPr>
            <p:cNvPr id="224" name="Google Shape;224;p27"/>
            <p:cNvSpPr txBox="1"/>
            <p:nvPr/>
          </p:nvSpPr>
          <p:spPr>
            <a:xfrm>
              <a:off x="1204426" y="2880772"/>
              <a:ext cx="4074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8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Calibri"/>
                  <a:ea typeface="Calibri"/>
                  <a:cs typeface="Calibri"/>
                  <a:sym typeface="Calibri"/>
                </a:rPr>
                <a:t>Budget Variables Analysis</a:t>
              </a:r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5" name="Google Shape;225;p27"/>
            <p:cNvGrpSpPr/>
            <p:nvPr/>
          </p:nvGrpSpPr>
          <p:grpSpPr>
            <a:xfrm>
              <a:off x="514338" y="2780670"/>
              <a:ext cx="488899" cy="523305"/>
              <a:chOff x="0" y="-57150"/>
              <a:chExt cx="812800" cy="870000"/>
            </a:xfrm>
          </p:grpSpPr>
          <p:sp>
            <p:nvSpPr>
              <p:cNvPr id="226" name="Google Shape;226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7415F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Google Shape;227;p27"/>
              <p:cNvSpPr txBox="1"/>
              <p:nvPr/>
            </p:nvSpPr>
            <p:spPr>
              <a:xfrm>
                <a:off x="0" y="-57150"/>
                <a:ext cx="812700" cy="87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1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6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Google Shape;228;p27"/>
          <p:cNvGrpSpPr/>
          <p:nvPr/>
        </p:nvGrpSpPr>
        <p:grpSpPr>
          <a:xfrm>
            <a:off x="5109005" y="1403422"/>
            <a:ext cx="4034992" cy="523305"/>
            <a:chOff x="514338" y="2780670"/>
            <a:chExt cx="4764989" cy="523305"/>
          </a:xfrm>
        </p:grpSpPr>
        <p:sp>
          <p:nvSpPr>
            <p:cNvPr id="229" name="Google Shape;229;p27"/>
            <p:cNvSpPr txBox="1"/>
            <p:nvPr/>
          </p:nvSpPr>
          <p:spPr>
            <a:xfrm>
              <a:off x="1204426" y="2880772"/>
              <a:ext cx="4074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8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Calibri"/>
                  <a:ea typeface="Calibri"/>
                  <a:cs typeface="Calibri"/>
                  <a:sym typeface="Calibri"/>
                </a:rPr>
                <a:t>Schedule Variables Analysis</a:t>
              </a:r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0" name="Google Shape;230;p27"/>
            <p:cNvGrpSpPr/>
            <p:nvPr/>
          </p:nvGrpSpPr>
          <p:grpSpPr>
            <a:xfrm>
              <a:off x="514338" y="2780670"/>
              <a:ext cx="488899" cy="523305"/>
              <a:chOff x="0" y="-57150"/>
              <a:chExt cx="812800" cy="870000"/>
            </a:xfrm>
          </p:grpSpPr>
          <p:sp>
            <p:nvSpPr>
              <p:cNvPr id="231" name="Google Shape;231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7415F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Google Shape;232;p27"/>
              <p:cNvSpPr txBox="1"/>
              <p:nvPr/>
            </p:nvSpPr>
            <p:spPr>
              <a:xfrm>
                <a:off x="0" y="-57150"/>
                <a:ext cx="812700" cy="87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1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6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3" name="Google Shape;233;p27"/>
          <p:cNvSpPr txBox="1">
            <a:spLocks noGrp="1"/>
          </p:cNvSpPr>
          <p:nvPr>
            <p:ph type="sldNum" idx="12"/>
          </p:nvPr>
        </p:nvSpPr>
        <p:spPr>
          <a:xfrm>
            <a:off x="7957775" y="476745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45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517" name="Google Shape;517;p45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Google Shape;518;p45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" name="Google Shape;519;p45"/>
          <p:cNvSpPr txBox="1"/>
          <p:nvPr/>
        </p:nvSpPr>
        <p:spPr>
          <a:xfrm>
            <a:off x="349900" y="390674"/>
            <a:ext cx="8442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Spend vs Duration By Typology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20" name="Google Shape;520;p45"/>
          <p:cNvSpPr txBox="1"/>
          <p:nvPr/>
        </p:nvSpPr>
        <p:spPr>
          <a:xfrm>
            <a:off x="6879086" y="1416506"/>
            <a:ext cx="20604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Facilities differ in both spending pace and project length, with some typologies showing </a:t>
            </a:r>
            <a:r>
              <a:rPr lang="e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higher spend %</a:t>
            </a:r>
            <a:r>
              <a:rPr lang="en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while others show </a:t>
            </a:r>
            <a:r>
              <a:rPr lang="e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longer durations</a:t>
            </a:r>
            <a:r>
              <a:rPr lang="en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1" name="Google Shape;521;p45"/>
          <p:cNvGrpSpPr/>
          <p:nvPr/>
        </p:nvGrpSpPr>
        <p:grpSpPr>
          <a:xfrm>
            <a:off x="-225893" y="857418"/>
            <a:ext cx="7297436" cy="4533046"/>
            <a:chOff x="-1621653" y="-967434"/>
            <a:chExt cx="19459830" cy="12088121"/>
          </a:xfrm>
        </p:grpSpPr>
        <p:pic>
          <p:nvPicPr>
            <p:cNvPr id="522" name="Google Shape;522;p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21653" y="-967434"/>
              <a:ext cx="19459830" cy="120881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" name="Google Shape;523;p45"/>
            <p:cNvSpPr txBox="1"/>
            <p:nvPr/>
          </p:nvSpPr>
          <p:spPr>
            <a:xfrm>
              <a:off x="16168648" y="1412316"/>
              <a:ext cx="10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2500</a:t>
              </a:r>
              <a:endParaRPr sz="700"/>
            </a:p>
          </p:txBody>
        </p:sp>
        <p:sp>
          <p:nvSpPr>
            <p:cNvPr id="524" name="Google Shape;524;p45"/>
            <p:cNvSpPr txBox="1"/>
            <p:nvPr/>
          </p:nvSpPr>
          <p:spPr>
            <a:xfrm>
              <a:off x="16168648" y="616697"/>
              <a:ext cx="10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3000</a:t>
              </a:r>
              <a:endParaRPr sz="700"/>
            </a:p>
          </p:txBody>
        </p:sp>
        <p:sp>
          <p:nvSpPr>
            <p:cNvPr id="525" name="Google Shape;525;p45"/>
            <p:cNvSpPr txBox="1"/>
            <p:nvPr/>
          </p:nvSpPr>
          <p:spPr>
            <a:xfrm>
              <a:off x="16237893" y="2206290"/>
              <a:ext cx="10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2000</a:t>
              </a:r>
              <a:endParaRPr sz="700"/>
            </a:p>
          </p:txBody>
        </p:sp>
        <p:sp>
          <p:nvSpPr>
            <p:cNvPr id="526" name="Google Shape;526;p45"/>
            <p:cNvSpPr txBox="1"/>
            <p:nvPr/>
          </p:nvSpPr>
          <p:spPr>
            <a:xfrm>
              <a:off x="16237893" y="3000265"/>
              <a:ext cx="10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1500</a:t>
              </a:r>
              <a:endParaRPr sz="700"/>
            </a:p>
          </p:txBody>
        </p:sp>
        <p:sp>
          <p:nvSpPr>
            <p:cNvPr id="527" name="Google Shape;527;p45"/>
            <p:cNvSpPr txBox="1"/>
            <p:nvPr/>
          </p:nvSpPr>
          <p:spPr>
            <a:xfrm>
              <a:off x="16237893" y="3794240"/>
              <a:ext cx="10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1000</a:t>
              </a:r>
              <a:endParaRPr sz="700"/>
            </a:p>
          </p:txBody>
        </p:sp>
        <p:sp>
          <p:nvSpPr>
            <p:cNvPr id="528" name="Google Shape;528;p45"/>
            <p:cNvSpPr txBox="1"/>
            <p:nvPr/>
          </p:nvSpPr>
          <p:spPr>
            <a:xfrm>
              <a:off x="16237893" y="4588215"/>
              <a:ext cx="10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500</a:t>
              </a:r>
              <a:endParaRPr sz="700"/>
            </a:p>
          </p:txBody>
        </p:sp>
        <p:sp>
          <p:nvSpPr>
            <p:cNvPr id="529" name="Google Shape;529;p45"/>
            <p:cNvSpPr txBox="1"/>
            <p:nvPr/>
          </p:nvSpPr>
          <p:spPr>
            <a:xfrm>
              <a:off x="16237893" y="5382189"/>
              <a:ext cx="10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700"/>
            </a:p>
          </p:txBody>
        </p:sp>
        <p:sp>
          <p:nvSpPr>
            <p:cNvPr id="530" name="Google Shape;530;p45"/>
            <p:cNvSpPr txBox="1"/>
            <p:nvPr/>
          </p:nvSpPr>
          <p:spPr>
            <a:xfrm rot="5400000">
              <a:off x="15968354" y="3044523"/>
              <a:ext cx="320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Average Duration (Days)</a:t>
              </a:r>
              <a:endParaRPr sz="700"/>
            </a:p>
          </p:txBody>
        </p:sp>
        <p:grpSp>
          <p:nvGrpSpPr>
            <p:cNvPr id="531" name="Google Shape;531;p45"/>
            <p:cNvGrpSpPr/>
            <p:nvPr/>
          </p:nvGrpSpPr>
          <p:grpSpPr>
            <a:xfrm>
              <a:off x="1408291" y="80440"/>
              <a:ext cx="291226" cy="294639"/>
              <a:chOff x="0" y="-9525"/>
              <a:chExt cx="812800" cy="822325"/>
            </a:xfrm>
          </p:grpSpPr>
          <p:sp>
            <p:nvSpPr>
              <p:cNvPr id="532" name="Google Shape;532;p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B5E8C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5"/>
              <p:cNvSpPr txBox="1"/>
              <p:nvPr/>
            </p:nvSpPr>
            <p:spPr>
              <a:xfrm>
                <a:off x="76200" y="-9525"/>
                <a:ext cx="660300" cy="7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4" name="Google Shape;534;p45"/>
            <p:cNvSpPr txBox="1"/>
            <p:nvPr/>
          </p:nvSpPr>
          <p:spPr>
            <a:xfrm>
              <a:off x="1839907" y="-34273"/>
              <a:ext cx="2583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Average Spend %</a:t>
              </a:r>
              <a:endParaRPr sz="700"/>
            </a:p>
          </p:txBody>
        </p:sp>
        <p:grpSp>
          <p:nvGrpSpPr>
            <p:cNvPr id="535" name="Google Shape;535;p45"/>
            <p:cNvGrpSpPr/>
            <p:nvPr/>
          </p:nvGrpSpPr>
          <p:grpSpPr>
            <a:xfrm>
              <a:off x="4741865" y="80440"/>
              <a:ext cx="291226" cy="294639"/>
              <a:chOff x="0" y="-9525"/>
              <a:chExt cx="812800" cy="822325"/>
            </a:xfrm>
          </p:grpSpPr>
          <p:sp>
            <p:nvSpPr>
              <p:cNvPr id="536" name="Google Shape;536;p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8C28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5"/>
              <p:cNvSpPr txBox="1"/>
              <p:nvPr/>
            </p:nvSpPr>
            <p:spPr>
              <a:xfrm>
                <a:off x="76200" y="-9525"/>
                <a:ext cx="660300" cy="7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8" name="Google Shape;538;p45"/>
            <p:cNvSpPr txBox="1"/>
            <p:nvPr/>
          </p:nvSpPr>
          <p:spPr>
            <a:xfrm>
              <a:off x="5172699" y="-76200"/>
              <a:ext cx="603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Average Duration (Days)</a:t>
              </a:r>
              <a:endParaRPr sz="700"/>
            </a:p>
          </p:txBody>
        </p:sp>
        <p:pic>
          <p:nvPicPr>
            <p:cNvPr id="539" name="Google Shape;539;p4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13271" y="-664696"/>
              <a:ext cx="18089367" cy="8005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0" name="Google Shape;540;p45"/>
          <p:cNvSpPr txBox="1">
            <a:spLocks noGrp="1"/>
          </p:cNvSpPr>
          <p:nvPr>
            <p:ph type="sldNum" idx="12"/>
          </p:nvPr>
        </p:nvSpPr>
        <p:spPr>
          <a:xfrm>
            <a:off x="7782250" y="47402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/>
              <a:t>20</a:t>
            </a:fld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46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550" name="Google Shape;550;p46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Google Shape;551;p46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46"/>
          <p:cNvSpPr txBox="1"/>
          <p:nvPr/>
        </p:nvSpPr>
        <p:spPr>
          <a:xfrm>
            <a:off x="349900" y="390674"/>
            <a:ext cx="8442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Spend vs Duration By Typology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53" name="Google Shape;553;p46"/>
          <p:cNvSpPr txBox="1"/>
          <p:nvPr/>
        </p:nvSpPr>
        <p:spPr>
          <a:xfrm>
            <a:off x="6879086" y="1416506"/>
            <a:ext cx="20604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Facilities differ in both spending pace and project length, with some typologies showing </a:t>
            </a:r>
            <a:r>
              <a:rPr lang="e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higher spend %</a:t>
            </a:r>
            <a:r>
              <a:rPr lang="en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while others show </a:t>
            </a:r>
            <a:r>
              <a:rPr lang="e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longer durations</a:t>
            </a:r>
            <a:r>
              <a:rPr lang="en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4" name="Google Shape;554;p46"/>
          <p:cNvGrpSpPr/>
          <p:nvPr/>
        </p:nvGrpSpPr>
        <p:grpSpPr>
          <a:xfrm>
            <a:off x="-225893" y="857418"/>
            <a:ext cx="7297436" cy="4533046"/>
            <a:chOff x="-1621653" y="-967434"/>
            <a:chExt cx="19459830" cy="12088121"/>
          </a:xfrm>
        </p:grpSpPr>
        <p:pic>
          <p:nvPicPr>
            <p:cNvPr id="555" name="Google Shape;555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21653" y="-967434"/>
              <a:ext cx="19459830" cy="120881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6" name="Google Shape;556;p46"/>
            <p:cNvSpPr txBox="1"/>
            <p:nvPr/>
          </p:nvSpPr>
          <p:spPr>
            <a:xfrm>
              <a:off x="16168648" y="1412316"/>
              <a:ext cx="10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2500</a:t>
              </a:r>
              <a:endParaRPr sz="700"/>
            </a:p>
          </p:txBody>
        </p:sp>
        <p:sp>
          <p:nvSpPr>
            <p:cNvPr id="557" name="Google Shape;557;p46"/>
            <p:cNvSpPr txBox="1"/>
            <p:nvPr/>
          </p:nvSpPr>
          <p:spPr>
            <a:xfrm>
              <a:off x="16168648" y="616697"/>
              <a:ext cx="10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3000</a:t>
              </a:r>
              <a:endParaRPr sz="700"/>
            </a:p>
          </p:txBody>
        </p:sp>
        <p:sp>
          <p:nvSpPr>
            <p:cNvPr id="558" name="Google Shape;558;p46"/>
            <p:cNvSpPr txBox="1"/>
            <p:nvPr/>
          </p:nvSpPr>
          <p:spPr>
            <a:xfrm>
              <a:off x="16237893" y="2206290"/>
              <a:ext cx="10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2000</a:t>
              </a:r>
              <a:endParaRPr sz="700"/>
            </a:p>
          </p:txBody>
        </p:sp>
        <p:sp>
          <p:nvSpPr>
            <p:cNvPr id="559" name="Google Shape;559;p46"/>
            <p:cNvSpPr txBox="1"/>
            <p:nvPr/>
          </p:nvSpPr>
          <p:spPr>
            <a:xfrm>
              <a:off x="16237893" y="3000265"/>
              <a:ext cx="10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1500</a:t>
              </a:r>
              <a:endParaRPr sz="700"/>
            </a:p>
          </p:txBody>
        </p:sp>
        <p:sp>
          <p:nvSpPr>
            <p:cNvPr id="560" name="Google Shape;560;p46"/>
            <p:cNvSpPr txBox="1"/>
            <p:nvPr/>
          </p:nvSpPr>
          <p:spPr>
            <a:xfrm>
              <a:off x="16237893" y="3794240"/>
              <a:ext cx="10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1000</a:t>
              </a:r>
              <a:endParaRPr sz="700"/>
            </a:p>
          </p:txBody>
        </p:sp>
        <p:sp>
          <p:nvSpPr>
            <p:cNvPr id="561" name="Google Shape;561;p46"/>
            <p:cNvSpPr txBox="1"/>
            <p:nvPr/>
          </p:nvSpPr>
          <p:spPr>
            <a:xfrm>
              <a:off x="16237893" y="4588215"/>
              <a:ext cx="10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500</a:t>
              </a:r>
              <a:endParaRPr sz="700"/>
            </a:p>
          </p:txBody>
        </p:sp>
        <p:sp>
          <p:nvSpPr>
            <p:cNvPr id="562" name="Google Shape;562;p46"/>
            <p:cNvSpPr txBox="1"/>
            <p:nvPr/>
          </p:nvSpPr>
          <p:spPr>
            <a:xfrm>
              <a:off x="16237893" y="5382189"/>
              <a:ext cx="10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700"/>
            </a:p>
          </p:txBody>
        </p:sp>
        <p:sp>
          <p:nvSpPr>
            <p:cNvPr id="563" name="Google Shape;563;p46"/>
            <p:cNvSpPr txBox="1"/>
            <p:nvPr/>
          </p:nvSpPr>
          <p:spPr>
            <a:xfrm rot="5400000">
              <a:off x="15968354" y="3044523"/>
              <a:ext cx="320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Average Duration (Days)</a:t>
              </a:r>
              <a:endParaRPr sz="700"/>
            </a:p>
          </p:txBody>
        </p:sp>
        <p:grpSp>
          <p:nvGrpSpPr>
            <p:cNvPr id="564" name="Google Shape;564;p46"/>
            <p:cNvGrpSpPr/>
            <p:nvPr/>
          </p:nvGrpSpPr>
          <p:grpSpPr>
            <a:xfrm>
              <a:off x="1408291" y="80440"/>
              <a:ext cx="291226" cy="294639"/>
              <a:chOff x="0" y="-9525"/>
              <a:chExt cx="812800" cy="822325"/>
            </a:xfrm>
          </p:grpSpPr>
          <p:sp>
            <p:nvSpPr>
              <p:cNvPr id="565" name="Google Shape;565;p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B5E8C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6"/>
              <p:cNvSpPr txBox="1"/>
              <p:nvPr/>
            </p:nvSpPr>
            <p:spPr>
              <a:xfrm>
                <a:off x="76200" y="-9525"/>
                <a:ext cx="660300" cy="7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7" name="Google Shape;567;p46"/>
            <p:cNvSpPr txBox="1"/>
            <p:nvPr/>
          </p:nvSpPr>
          <p:spPr>
            <a:xfrm>
              <a:off x="1839907" y="-34273"/>
              <a:ext cx="2583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Average Spend %</a:t>
              </a:r>
              <a:endParaRPr sz="700"/>
            </a:p>
          </p:txBody>
        </p:sp>
        <p:grpSp>
          <p:nvGrpSpPr>
            <p:cNvPr id="568" name="Google Shape;568;p46"/>
            <p:cNvGrpSpPr/>
            <p:nvPr/>
          </p:nvGrpSpPr>
          <p:grpSpPr>
            <a:xfrm>
              <a:off x="4741865" y="80440"/>
              <a:ext cx="291226" cy="294639"/>
              <a:chOff x="0" y="-9525"/>
              <a:chExt cx="812800" cy="822325"/>
            </a:xfrm>
          </p:grpSpPr>
          <p:sp>
            <p:nvSpPr>
              <p:cNvPr id="569" name="Google Shape;569;p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8C28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6"/>
              <p:cNvSpPr txBox="1"/>
              <p:nvPr/>
            </p:nvSpPr>
            <p:spPr>
              <a:xfrm>
                <a:off x="76200" y="-9525"/>
                <a:ext cx="660300" cy="7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1" name="Google Shape;571;p46"/>
            <p:cNvSpPr txBox="1"/>
            <p:nvPr/>
          </p:nvSpPr>
          <p:spPr>
            <a:xfrm>
              <a:off x="5172699" y="-76200"/>
              <a:ext cx="603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Average Duration (Days)</a:t>
              </a:r>
              <a:endParaRPr sz="700"/>
            </a:p>
          </p:txBody>
        </p:sp>
        <p:pic>
          <p:nvPicPr>
            <p:cNvPr id="572" name="Google Shape;572;p4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13271" y="-664696"/>
              <a:ext cx="18089367" cy="8005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3" name="Google Shape;573;p46"/>
          <p:cNvSpPr txBox="1">
            <a:spLocks noGrp="1"/>
          </p:cNvSpPr>
          <p:nvPr>
            <p:ph type="sldNum" idx="12"/>
          </p:nvPr>
        </p:nvSpPr>
        <p:spPr>
          <a:xfrm>
            <a:off x="7782250" y="47402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/>
              <a:t>21</a:t>
            </a:fld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47"/>
          <p:cNvGrpSpPr/>
          <p:nvPr/>
        </p:nvGrpSpPr>
        <p:grpSpPr>
          <a:xfrm>
            <a:off x="349888" y="231511"/>
            <a:ext cx="8442055" cy="140018"/>
            <a:chOff x="0" y="0"/>
            <a:chExt cx="22512147" cy="373380"/>
          </a:xfrm>
        </p:grpSpPr>
        <p:sp>
          <p:nvSpPr>
            <p:cNvPr id="583" name="Google Shape;583;p47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Google Shape;584;p47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5" name="Google Shape;585;p47"/>
          <p:cNvSpPr txBox="1"/>
          <p:nvPr/>
        </p:nvSpPr>
        <p:spPr>
          <a:xfrm>
            <a:off x="349900" y="390674"/>
            <a:ext cx="84420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Average % Budget Spent By Typology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86" name="Google Shape;586;p47"/>
          <p:cNvSpPr txBox="1"/>
          <p:nvPr/>
        </p:nvSpPr>
        <p:spPr>
          <a:xfrm>
            <a:off x="6520050" y="1132100"/>
            <a:ext cx="2438100" cy="3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The bar chart shows how spending progress differs across facility types.</a:t>
            </a:r>
            <a:br>
              <a:rPr lang="en" sz="1600">
                <a:latin typeface="Calibri"/>
                <a:ea typeface="Calibri"/>
                <a:cs typeface="Calibri"/>
                <a:sym typeface="Calibri"/>
              </a:rPr>
            </a:b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Highlights typologies with faster budget drawdown (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Healthcare, Correction Services, EDC-Managed Facility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 versus those with slower spend pace.</a:t>
            </a:r>
            <a:br>
              <a:rPr lang="en" sz="1600">
                <a:latin typeface="Calibri"/>
                <a:ea typeface="Calibri"/>
                <a:cs typeface="Calibri"/>
                <a:sym typeface="Calibri"/>
              </a:rPr>
            </a:b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7" name="Google Shape;58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00" y="1132100"/>
            <a:ext cx="6259450" cy="36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7"/>
          <p:cNvSpPr txBox="1">
            <a:spLocks noGrp="1"/>
          </p:cNvSpPr>
          <p:nvPr>
            <p:ph type="sldNum" idx="12"/>
          </p:nvPr>
        </p:nvSpPr>
        <p:spPr>
          <a:xfrm>
            <a:off x="7800975" y="477710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/>
              <a:t>22</a:t>
            </a:fld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48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598" name="Google Shape;598;p48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Google Shape;599;p48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48"/>
          <p:cNvSpPr txBox="1"/>
          <p:nvPr/>
        </p:nvSpPr>
        <p:spPr>
          <a:xfrm>
            <a:off x="349900" y="390675"/>
            <a:ext cx="8442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Spend vs Duration Breakdown by Typology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01" name="Google Shape;601;p48"/>
          <p:cNvSpPr txBox="1"/>
          <p:nvPr/>
        </p:nvSpPr>
        <p:spPr>
          <a:xfrm>
            <a:off x="5402975" y="2370350"/>
            <a:ext cx="3472200" cy="23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Spend % shows </a:t>
            </a:r>
            <a:r>
              <a:rPr lang="e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correlation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project duration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rojects with both short and long timelines appear across all spend levels.</a:t>
            </a:r>
            <a:endParaRPr sz="160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Duration ranges vary by typology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some facilities show wide variability while others form tighter, more consistent clusters.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2" name="Google Shape;602;p48"/>
          <p:cNvGrpSpPr/>
          <p:nvPr/>
        </p:nvGrpSpPr>
        <p:grpSpPr>
          <a:xfrm>
            <a:off x="177100" y="924375"/>
            <a:ext cx="5225874" cy="3926275"/>
            <a:chOff x="-103233" y="-81885"/>
            <a:chExt cx="13935665" cy="10470067"/>
          </a:xfrm>
        </p:grpSpPr>
        <p:sp>
          <p:nvSpPr>
            <p:cNvPr id="603" name="Google Shape;603;p48"/>
            <p:cNvSpPr/>
            <p:nvPr/>
          </p:nvSpPr>
          <p:spPr>
            <a:xfrm rot="4546800">
              <a:off x="6940177" y="1025697"/>
              <a:ext cx="60072" cy="12014493"/>
            </a:xfrm>
            <a:custGeom>
              <a:avLst/>
              <a:gdLst/>
              <a:ahLst/>
              <a:cxnLst/>
              <a:rect l="l" t="t" r="r" b="b"/>
              <a:pathLst>
                <a:path w="60072" h="12014493" extrusionOk="0">
                  <a:moveTo>
                    <a:pt x="0" y="0"/>
                  </a:moveTo>
                  <a:lnTo>
                    <a:pt x="60073" y="0"/>
                  </a:lnTo>
                  <a:lnTo>
                    <a:pt x="60073" y="12014493"/>
                  </a:lnTo>
                  <a:lnTo>
                    <a:pt x="0" y="120144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04" name="Google Shape;604;p48"/>
            <p:cNvPicPr preferRelativeResize="0"/>
            <p:nvPr/>
          </p:nvPicPr>
          <p:blipFill rotWithShape="1">
            <a:blip r:embed="rId4">
              <a:alphaModFix/>
            </a:blip>
            <a:srcRect l="7714" t="10041" r="9160" b="10009"/>
            <a:stretch/>
          </p:blipFill>
          <p:spPr>
            <a:xfrm>
              <a:off x="-103233" y="-81885"/>
              <a:ext cx="13935665" cy="104700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5" name="Google Shape;605;p48"/>
          <p:cNvGrpSpPr/>
          <p:nvPr/>
        </p:nvGrpSpPr>
        <p:grpSpPr>
          <a:xfrm>
            <a:off x="5499675" y="1070478"/>
            <a:ext cx="1207206" cy="1299818"/>
            <a:chOff x="-6" y="-66685"/>
            <a:chExt cx="1140000" cy="1227456"/>
          </a:xfrm>
        </p:grpSpPr>
        <p:sp>
          <p:nvSpPr>
            <p:cNvPr id="606" name="Google Shape;606;p48"/>
            <p:cNvSpPr/>
            <p:nvPr/>
          </p:nvSpPr>
          <p:spPr>
            <a:xfrm>
              <a:off x="-6" y="3"/>
              <a:ext cx="1139997" cy="1160767"/>
            </a:xfrm>
            <a:custGeom>
              <a:avLst/>
              <a:gdLst/>
              <a:ahLst/>
              <a:cxnLst/>
              <a:rect l="l" t="t" r="r" b="b"/>
              <a:pathLst>
                <a:path w="1139997" h="1522318" extrusionOk="0">
                  <a:moveTo>
                    <a:pt x="0" y="0"/>
                  </a:moveTo>
                  <a:lnTo>
                    <a:pt x="1139997" y="0"/>
                  </a:lnTo>
                  <a:lnTo>
                    <a:pt x="1139997" y="1522318"/>
                  </a:lnTo>
                  <a:lnTo>
                    <a:pt x="0" y="15223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Google Shape;607;p48"/>
            <p:cNvSpPr txBox="1"/>
            <p:nvPr/>
          </p:nvSpPr>
          <p:spPr>
            <a:xfrm>
              <a:off x="-6" y="-66685"/>
              <a:ext cx="1140000" cy="11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175" tIns="14175" rIns="14175" bIns="14175" anchor="ctr" anchorCtr="0">
              <a:noAutofit/>
            </a:bodyPr>
            <a:lstStyle/>
            <a:p>
              <a:pPr marL="0" marR="0" lvl="0" indent="0" algn="ctr" rtl="0">
                <a:lnSpc>
                  <a:spcPct val="13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" name="Google Shape;608;p48"/>
          <p:cNvGrpSpPr/>
          <p:nvPr/>
        </p:nvGrpSpPr>
        <p:grpSpPr>
          <a:xfrm>
            <a:off x="5402969" y="1070470"/>
            <a:ext cx="2851693" cy="1157304"/>
            <a:chOff x="-257901" y="0"/>
            <a:chExt cx="7604515" cy="3086145"/>
          </a:xfrm>
        </p:grpSpPr>
        <p:grpSp>
          <p:nvGrpSpPr>
            <p:cNvPr id="609" name="Google Shape;609;p48"/>
            <p:cNvGrpSpPr/>
            <p:nvPr/>
          </p:nvGrpSpPr>
          <p:grpSpPr>
            <a:xfrm rot="-5400000">
              <a:off x="1765470" y="-2023370"/>
              <a:ext cx="3086145" cy="7132886"/>
              <a:chOff x="0" y="-66675"/>
              <a:chExt cx="797861" cy="1844064"/>
            </a:xfrm>
          </p:grpSpPr>
          <p:sp>
            <p:nvSpPr>
              <p:cNvPr id="610" name="Google Shape;610;p48"/>
              <p:cNvSpPr/>
              <p:nvPr/>
            </p:nvSpPr>
            <p:spPr>
              <a:xfrm>
                <a:off x="0" y="0"/>
                <a:ext cx="797861" cy="1777389"/>
              </a:xfrm>
              <a:custGeom>
                <a:avLst/>
                <a:gdLst/>
                <a:ahLst/>
                <a:cxnLst/>
                <a:rect l="l" t="t" r="r" b="b"/>
                <a:pathLst>
                  <a:path w="797861" h="1777389" extrusionOk="0">
                    <a:moveTo>
                      <a:pt x="0" y="0"/>
                    </a:moveTo>
                    <a:lnTo>
                      <a:pt x="797861" y="0"/>
                    </a:lnTo>
                    <a:lnTo>
                      <a:pt x="797861" y="1777389"/>
                    </a:lnTo>
                    <a:lnTo>
                      <a:pt x="0" y="177738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B8B2A9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Google Shape;611;p48"/>
              <p:cNvSpPr txBox="1"/>
              <p:nvPr/>
            </p:nvSpPr>
            <p:spPr>
              <a:xfrm>
                <a:off x="0" y="-66675"/>
                <a:ext cx="797861" cy="1844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2" name="Google Shape;612;p48"/>
            <p:cNvGrpSpPr/>
            <p:nvPr/>
          </p:nvGrpSpPr>
          <p:grpSpPr>
            <a:xfrm>
              <a:off x="137861" y="898430"/>
              <a:ext cx="259323" cy="239197"/>
              <a:chOff x="0" y="0"/>
              <a:chExt cx="881189" cy="812800"/>
            </a:xfrm>
          </p:grpSpPr>
          <p:sp>
            <p:nvSpPr>
              <p:cNvPr id="613" name="Google Shape;613;p48"/>
              <p:cNvSpPr/>
              <p:nvPr/>
            </p:nvSpPr>
            <p:spPr>
              <a:xfrm>
                <a:off x="0" y="0"/>
                <a:ext cx="88118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1189" h="812800" extrusionOk="0">
                    <a:moveTo>
                      <a:pt x="440595" y="0"/>
                    </a:moveTo>
                    <a:cubicBezTo>
                      <a:pt x="197261" y="0"/>
                      <a:pt x="0" y="181951"/>
                      <a:pt x="0" y="406400"/>
                    </a:cubicBezTo>
                    <a:cubicBezTo>
                      <a:pt x="0" y="630849"/>
                      <a:pt x="197261" y="812800"/>
                      <a:pt x="440595" y="812800"/>
                    </a:cubicBezTo>
                    <a:cubicBezTo>
                      <a:pt x="683928" y="812800"/>
                      <a:pt x="881189" y="630849"/>
                      <a:pt x="881189" y="406400"/>
                    </a:cubicBezTo>
                    <a:cubicBezTo>
                      <a:pt x="881189" y="181951"/>
                      <a:pt x="683928" y="0"/>
                      <a:pt x="440595" y="0"/>
                    </a:cubicBezTo>
                    <a:close/>
                  </a:path>
                </a:pathLst>
              </a:custGeom>
              <a:solidFill>
                <a:srgbClr val="F18F01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8"/>
              <p:cNvSpPr txBox="1"/>
              <p:nvPr/>
            </p:nvSpPr>
            <p:spPr>
              <a:xfrm>
                <a:off x="82611" y="47625"/>
                <a:ext cx="715966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l" rtl="0">
                  <a:lnSpc>
                    <a:spcPct val="13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p48"/>
            <p:cNvGrpSpPr/>
            <p:nvPr/>
          </p:nvGrpSpPr>
          <p:grpSpPr>
            <a:xfrm>
              <a:off x="137861" y="1609587"/>
              <a:ext cx="259323" cy="239197"/>
              <a:chOff x="0" y="0"/>
              <a:chExt cx="881189" cy="812800"/>
            </a:xfrm>
          </p:grpSpPr>
          <p:sp>
            <p:nvSpPr>
              <p:cNvPr id="616" name="Google Shape;616;p48"/>
              <p:cNvSpPr/>
              <p:nvPr/>
            </p:nvSpPr>
            <p:spPr>
              <a:xfrm>
                <a:off x="0" y="0"/>
                <a:ext cx="88118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1189" h="812800" extrusionOk="0">
                    <a:moveTo>
                      <a:pt x="440595" y="0"/>
                    </a:moveTo>
                    <a:cubicBezTo>
                      <a:pt x="197261" y="0"/>
                      <a:pt x="0" y="181951"/>
                      <a:pt x="0" y="406400"/>
                    </a:cubicBezTo>
                    <a:cubicBezTo>
                      <a:pt x="0" y="630849"/>
                      <a:pt x="197261" y="812800"/>
                      <a:pt x="440595" y="812800"/>
                    </a:cubicBezTo>
                    <a:cubicBezTo>
                      <a:pt x="683928" y="812800"/>
                      <a:pt x="881189" y="630849"/>
                      <a:pt x="881189" y="406400"/>
                    </a:cubicBezTo>
                    <a:cubicBezTo>
                      <a:pt x="881189" y="181951"/>
                      <a:pt x="683928" y="0"/>
                      <a:pt x="440595" y="0"/>
                    </a:cubicBezTo>
                    <a:close/>
                  </a:path>
                </a:pathLst>
              </a:custGeom>
              <a:solidFill>
                <a:srgbClr val="E45756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8"/>
              <p:cNvSpPr txBox="1"/>
              <p:nvPr/>
            </p:nvSpPr>
            <p:spPr>
              <a:xfrm>
                <a:off x="82611" y="47625"/>
                <a:ext cx="715966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l" rtl="0">
                  <a:lnSpc>
                    <a:spcPct val="13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8" name="Google Shape;618;p48"/>
            <p:cNvGrpSpPr/>
            <p:nvPr/>
          </p:nvGrpSpPr>
          <p:grpSpPr>
            <a:xfrm>
              <a:off x="137861" y="1252828"/>
              <a:ext cx="259323" cy="239197"/>
              <a:chOff x="0" y="0"/>
              <a:chExt cx="881189" cy="812800"/>
            </a:xfrm>
          </p:grpSpPr>
          <p:sp>
            <p:nvSpPr>
              <p:cNvPr id="619" name="Google Shape;619;p48"/>
              <p:cNvSpPr/>
              <p:nvPr/>
            </p:nvSpPr>
            <p:spPr>
              <a:xfrm>
                <a:off x="0" y="0"/>
                <a:ext cx="88118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1189" h="812800" extrusionOk="0">
                    <a:moveTo>
                      <a:pt x="440595" y="0"/>
                    </a:moveTo>
                    <a:cubicBezTo>
                      <a:pt x="197261" y="0"/>
                      <a:pt x="0" y="181951"/>
                      <a:pt x="0" y="406400"/>
                    </a:cubicBezTo>
                    <a:cubicBezTo>
                      <a:pt x="0" y="630849"/>
                      <a:pt x="197261" y="812800"/>
                      <a:pt x="440595" y="812800"/>
                    </a:cubicBezTo>
                    <a:cubicBezTo>
                      <a:pt x="683928" y="812800"/>
                      <a:pt x="881189" y="630849"/>
                      <a:pt x="881189" y="406400"/>
                    </a:cubicBezTo>
                    <a:cubicBezTo>
                      <a:pt x="881189" y="181951"/>
                      <a:pt x="683928" y="0"/>
                      <a:pt x="440595" y="0"/>
                    </a:cubicBezTo>
                    <a:close/>
                  </a:path>
                </a:pathLst>
              </a:custGeom>
              <a:solidFill>
                <a:srgbClr val="995DCD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8"/>
              <p:cNvSpPr txBox="1"/>
              <p:nvPr/>
            </p:nvSpPr>
            <p:spPr>
              <a:xfrm>
                <a:off x="82611" y="47625"/>
                <a:ext cx="715966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l" rtl="0">
                  <a:lnSpc>
                    <a:spcPct val="13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1" name="Google Shape;621;p48"/>
            <p:cNvSpPr txBox="1"/>
            <p:nvPr/>
          </p:nvSpPr>
          <p:spPr>
            <a:xfrm>
              <a:off x="556396" y="841280"/>
              <a:ext cx="3015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Parks Facility Building</a:t>
              </a:r>
              <a:endParaRPr sz="700"/>
            </a:p>
          </p:txBody>
        </p:sp>
        <p:grpSp>
          <p:nvGrpSpPr>
            <p:cNvPr id="622" name="Google Shape;622;p48"/>
            <p:cNvGrpSpPr/>
            <p:nvPr/>
          </p:nvGrpSpPr>
          <p:grpSpPr>
            <a:xfrm>
              <a:off x="137861" y="541671"/>
              <a:ext cx="259323" cy="239197"/>
              <a:chOff x="0" y="0"/>
              <a:chExt cx="881189" cy="812800"/>
            </a:xfrm>
          </p:grpSpPr>
          <p:sp>
            <p:nvSpPr>
              <p:cNvPr id="623" name="Google Shape;623;p48"/>
              <p:cNvSpPr/>
              <p:nvPr/>
            </p:nvSpPr>
            <p:spPr>
              <a:xfrm>
                <a:off x="0" y="0"/>
                <a:ext cx="88118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1189" h="812800" extrusionOk="0">
                    <a:moveTo>
                      <a:pt x="440595" y="0"/>
                    </a:moveTo>
                    <a:cubicBezTo>
                      <a:pt x="197261" y="0"/>
                      <a:pt x="0" y="181951"/>
                      <a:pt x="0" y="406400"/>
                    </a:cubicBezTo>
                    <a:cubicBezTo>
                      <a:pt x="0" y="630849"/>
                      <a:pt x="197261" y="812800"/>
                      <a:pt x="440595" y="812800"/>
                    </a:cubicBezTo>
                    <a:cubicBezTo>
                      <a:pt x="683928" y="812800"/>
                      <a:pt x="881189" y="630849"/>
                      <a:pt x="881189" y="406400"/>
                    </a:cubicBezTo>
                    <a:cubicBezTo>
                      <a:pt x="881189" y="181951"/>
                      <a:pt x="683928" y="0"/>
                      <a:pt x="440595" y="0"/>
                    </a:cubicBezTo>
                    <a:close/>
                  </a:path>
                </a:pathLst>
              </a:custGeom>
              <a:solidFill>
                <a:srgbClr val="1B76D1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8"/>
              <p:cNvSpPr txBox="1"/>
              <p:nvPr/>
            </p:nvSpPr>
            <p:spPr>
              <a:xfrm>
                <a:off x="82611" y="47625"/>
                <a:ext cx="715966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l" rtl="0">
                  <a:lnSpc>
                    <a:spcPct val="13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5" name="Google Shape;625;p48"/>
            <p:cNvSpPr txBox="1"/>
            <p:nvPr/>
          </p:nvSpPr>
          <p:spPr>
            <a:xfrm>
              <a:off x="556396" y="484521"/>
              <a:ext cx="2583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Library Facility</a:t>
              </a:r>
              <a:endParaRPr sz="700"/>
            </a:p>
          </p:txBody>
        </p:sp>
        <p:sp>
          <p:nvSpPr>
            <p:cNvPr id="626" name="Google Shape;626;p48"/>
            <p:cNvSpPr txBox="1"/>
            <p:nvPr/>
          </p:nvSpPr>
          <p:spPr>
            <a:xfrm>
              <a:off x="556396" y="1552437"/>
              <a:ext cx="3231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Public Safety Facility</a:t>
              </a:r>
              <a:endParaRPr sz="700"/>
            </a:p>
          </p:txBody>
        </p:sp>
        <p:sp>
          <p:nvSpPr>
            <p:cNvPr id="627" name="Google Shape;627;p48"/>
            <p:cNvSpPr txBox="1"/>
            <p:nvPr/>
          </p:nvSpPr>
          <p:spPr>
            <a:xfrm>
              <a:off x="556396" y="1195678"/>
              <a:ext cx="3123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Garage/Operations Facilities</a:t>
              </a:r>
              <a:endParaRPr sz="700"/>
            </a:p>
          </p:txBody>
        </p:sp>
        <p:grpSp>
          <p:nvGrpSpPr>
            <p:cNvPr id="628" name="Google Shape;628;p48"/>
            <p:cNvGrpSpPr/>
            <p:nvPr/>
          </p:nvGrpSpPr>
          <p:grpSpPr>
            <a:xfrm>
              <a:off x="137861" y="2320744"/>
              <a:ext cx="259323" cy="239197"/>
              <a:chOff x="0" y="0"/>
              <a:chExt cx="881189" cy="812800"/>
            </a:xfrm>
          </p:grpSpPr>
          <p:sp>
            <p:nvSpPr>
              <p:cNvPr id="629" name="Google Shape;629;p48"/>
              <p:cNvSpPr/>
              <p:nvPr/>
            </p:nvSpPr>
            <p:spPr>
              <a:xfrm>
                <a:off x="0" y="0"/>
                <a:ext cx="88118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1189" h="812800" extrusionOk="0">
                    <a:moveTo>
                      <a:pt x="440595" y="0"/>
                    </a:moveTo>
                    <a:cubicBezTo>
                      <a:pt x="197261" y="0"/>
                      <a:pt x="0" y="181951"/>
                      <a:pt x="0" y="406400"/>
                    </a:cubicBezTo>
                    <a:cubicBezTo>
                      <a:pt x="0" y="630849"/>
                      <a:pt x="197261" y="812800"/>
                      <a:pt x="440595" y="812800"/>
                    </a:cubicBezTo>
                    <a:cubicBezTo>
                      <a:pt x="683928" y="812800"/>
                      <a:pt x="881189" y="630849"/>
                      <a:pt x="881189" y="406400"/>
                    </a:cubicBezTo>
                    <a:cubicBezTo>
                      <a:pt x="881189" y="181951"/>
                      <a:pt x="683928" y="0"/>
                      <a:pt x="440595" y="0"/>
                    </a:cubicBezTo>
                    <a:close/>
                  </a:path>
                </a:pathLst>
              </a:custGeom>
              <a:solidFill>
                <a:srgbClr val="F2C14E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8"/>
              <p:cNvSpPr txBox="1"/>
              <p:nvPr/>
            </p:nvSpPr>
            <p:spPr>
              <a:xfrm>
                <a:off x="82611" y="47625"/>
                <a:ext cx="715966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l" rtl="0">
                  <a:lnSpc>
                    <a:spcPct val="13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1" name="Google Shape;631;p48"/>
            <p:cNvSpPr txBox="1"/>
            <p:nvPr/>
          </p:nvSpPr>
          <p:spPr>
            <a:xfrm>
              <a:off x="556396" y="2263594"/>
              <a:ext cx="3015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Cultural Facility</a:t>
              </a:r>
              <a:endParaRPr sz="700"/>
            </a:p>
          </p:txBody>
        </p:sp>
        <p:grpSp>
          <p:nvGrpSpPr>
            <p:cNvPr id="632" name="Google Shape;632;p48"/>
            <p:cNvGrpSpPr/>
            <p:nvPr/>
          </p:nvGrpSpPr>
          <p:grpSpPr>
            <a:xfrm>
              <a:off x="137861" y="1963985"/>
              <a:ext cx="259323" cy="239197"/>
              <a:chOff x="0" y="0"/>
              <a:chExt cx="881189" cy="812800"/>
            </a:xfrm>
          </p:grpSpPr>
          <p:sp>
            <p:nvSpPr>
              <p:cNvPr id="633" name="Google Shape;633;p48"/>
              <p:cNvSpPr/>
              <p:nvPr/>
            </p:nvSpPr>
            <p:spPr>
              <a:xfrm>
                <a:off x="0" y="0"/>
                <a:ext cx="88118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1189" h="812800" extrusionOk="0">
                    <a:moveTo>
                      <a:pt x="440595" y="0"/>
                    </a:moveTo>
                    <a:cubicBezTo>
                      <a:pt x="197261" y="0"/>
                      <a:pt x="0" y="181951"/>
                      <a:pt x="0" y="406400"/>
                    </a:cubicBezTo>
                    <a:cubicBezTo>
                      <a:pt x="0" y="630849"/>
                      <a:pt x="197261" y="812800"/>
                      <a:pt x="440595" y="812800"/>
                    </a:cubicBezTo>
                    <a:cubicBezTo>
                      <a:pt x="683928" y="812800"/>
                      <a:pt x="881189" y="630849"/>
                      <a:pt x="881189" y="406400"/>
                    </a:cubicBezTo>
                    <a:cubicBezTo>
                      <a:pt x="881189" y="181951"/>
                      <a:pt x="683928" y="0"/>
                      <a:pt x="440595" y="0"/>
                    </a:cubicBezTo>
                    <a:close/>
                  </a:path>
                </a:pathLst>
              </a:custGeom>
              <a:solidFill>
                <a:srgbClr val="55A468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8"/>
              <p:cNvSpPr txBox="1"/>
              <p:nvPr/>
            </p:nvSpPr>
            <p:spPr>
              <a:xfrm>
                <a:off x="82611" y="47625"/>
                <a:ext cx="715966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l" rtl="0">
                  <a:lnSpc>
                    <a:spcPct val="13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5" name="Google Shape;635;p48"/>
            <p:cNvSpPr txBox="1"/>
            <p:nvPr/>
          </p:nvSpPr>
          <p:spPr>
            <a:xfrm>
              <a:off x="556396" y="1906835"/>
              <a:ext cx="3015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City Agency Office</a:t>
              </a:r>
              <a:endParaRPr sz="700"/>
            </a:p>
          </p:txBody>
        </p:sp>
        <p:grpSp>
          <p:nvGrpSpPr>
            <p:cNvPr id="636" name="Google Shape;636;p48"/>
            <p:cNvGrpSpPr/>
            <p:nvPr/>
          </p:nvGrpSpPr>
          <p:grpSpPr>
            <a:xfrm>
              <a:off x="137861" y="2675143"/>
              <a:ext cx="259323" cy="239197"/>
              <a:chOff x="0" y="0"/>
              <a:chExt cx="881189" cy="812800"/>
            </a:xfrm>
          </p:grpSpPr>
          <p:sp>
            <p:nvSpPr>
              <p:cNvPr id="637" name="Google Shape;637;p48"/>
              <p:cNvSpPr/>
              <p:nvPr/>
            </p:nvSpPr>
            <p:spPr>
              <a:xfrm>
                <a:off x="0" y="0"/>
                <a:ext cx="88118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1189" h="812800" extrusionOk="0">
                    <a:moveTo>
                      <a:pt x="440595" y="0"/>
                    </a:moveTo>
                    <a:cubicBezTo>
                      <a:pt x="197261" y="0"/>
                      <a:pt x="0" y="181951"/>
                      <a:pt x="0" y="406400"/>
                    </a:cubicBezTo>
                    <a:cubicBezTo>
                      <a:pt x="0" y="630849"/>
                      <a:pt x="197261" y="812800"/>
                      <a:pt x="440595" y="812800"/>
                    </a:cubicBezTo>
                    <a:cubicBezTo>
                      <a:pt x="683928" y="812800"/>
                      <a:pt x="881189" y="630849"/>
                      <a:pt x="881189" y="406400"/>
                    </a:cubicBezTo>
                    <a:cubicBezTo>
                      <a:pt x="881189" y="181951"/>
                      <a:pt x="683928" y="0"/>
                      <a:pt x="440595" y="0"/>
                    </a:cubicBezTo>
                    <a:close/>
                  </a:path>
                </a:pathLst>
              </a:custGeom>
              <a:solidFill>
                <a:srgbClr val="60B6C2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8"/>
              <p:cNvSpPr txBox="1"/>
              <p:nvPr/>
            </p:nvSpPr>
            <p:spPr>
              <a:xfrm>
                <a:off x="82611" y="47625"/>
                <a:ext cx="715966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l" rtl="0">
                  <a:lnSpc>
                    <a:spcPct val="139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9" name="Google Shape;639;p48"/>
            <p:cNvSpPr txBox="1"/>
            <p:nvPr/>
          </p:nvSpPr>
          <p:spPr>
            <a:xfrm>
              <a:off x="556396" y="2617993"/>
              <a:ext cx="3123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EDC-Managed Facility Building</a:t>
              </a:r>
              <a:endParaRPr sz="700"/>
            </a:p>
          </p:txBody>
        </p:sp>
        <p:grpSp>
          <p:nvGrpSpPr>
            <p:cNvPr id="640" name="Google Shape;640;p48"/>
            <p:cNvGrpSpPr/>
            <p:nvPr/>
          </p:nvGrpSpPr>
          <p:grpSpPr>
            <a:xfrm>
              <a:off x="3696179" y="541671"/>
              <a:ext cx="259323" cy="239197"/>
              <a:chOff x="0" y="0"/>
              <a:chExt cx="881189" cy="812800"/>
            </a:xfrm>
          </p:grpSpPr>
          <p:sp>
            <p:nvSpPr>
              <p:cNvPr id="641" name="Google Shape;641;p48"/>
              <p:cNvSpPr/>
              <p:nvPr/>
            </p:nvSpPr>
            <p:spPr>
              <a:xfrm>
                <a:off x="0" y="0"/>
                <a:ext cx="88118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1189" h="812800" extrusionOk="0">
                    <a:moveTo>
                      <a:pt x="440595" y="0"/>
                    </a:moveTo>
                    <a:cubicBezTo>
                      <a:pt x="197261" y="0"/>
                      <a:pt x="0" y="181951"/>
                      <a:pt x="0" y="406400"/>
                    </a:cubicBezTo>
                    <a:cubicBezTo>
                      <a:pt x="0" y="630849"/>
                      <a:pt x="197261" y="812800"/>
                      <a:pt x="440595" y="812800"/>
                    </a:cubicBezTo>
                    <a:cubicBezTo>
                      <a:pt x="683928" y="812800"/>
                      <a:pt x="881189" y="630849"/>
                      <a:pt x="881189" y="406400"/>
                    </a:cubicBezTo>
                    <a:cubicBezTo>
                      <a:pt x="881189" y="181951"/>
                      <a:pt x="683928" y="0"/>
                      <a:pt x="440595" y="0"/>
                    </a:cubicBezTo>
                    <a:close/>
                  </a:path>
                </a:pathLst>
              </a:custGeom>
              <a:solidFill>
                <a:srgbClr val="8D6B6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48"/>
              <p:cNvSpPr txBox="1"/>
              <p:nvPr/>
            </p:nvSpPr>
            <p:spPr>
              <a:xfrm>
                <a:off x="82611" y="38100"/>
                <a:ext cx="715966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l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3" name="Google Shape;643;p48"/>
            <p:cNvSpPr txBox="1"/>
            <p:nvPr/>
          </p:nvSpPr>
          <p:spPr>
            <a:xfrm>
              <a:off x="4114714" y="484521"/>
              <a:ext cx="3123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Homeless Services Facility</a:t>
              </a:r>
              <a:endParaRPr sz="700"/>
            </a:p>
          </p:txBody>
        </p:sp>
        <p:grpSp>
          <p:nvGrpSpPr>
            <p:cNvPr id="644" name="Google Shape;644;p48"/>
            <p:cNvGrpSpPr/>
            <p:nvPr/>
          </p:nvGrpSpPr>
          <p:grpSpPr>
            <a:xfrm>
              <a:off x="3696179" y="896069"/>
              <a:ext cx="259323" cy="239197"/>
              <a:chOff x="0" y="0"/>
              <a:chExt cx="881189" cy="812800"/>
            </a:xfrm>
          </p:grpSpPr>
          <p:sp>
            <p:nvSpPr>
              <p:cNvPr id="645" name="Google Shape;645;p48"/>
              <p:cNvSpPr/>
              <p:nvPr/>
            </p:nvSpPr>
            <p:spPr>
              <a:xfrm>
                <a:off x="0" y="0"/>
                <a:ext cx="88118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1189" h="812800" extrusionOk="0">
                    <a:moveTo>
                      <a:pt x="440595" y="0"/>
                    </a:moveTo>
                    <a:cubicBezTo>
                      <a:pt x="197261" y="0"/>
                      <a:pt x="0" y="181951"/>
                      <a:pt x="0" y="406400"/>
                    </a:cubicBezTo>
                    <a:cubicBezTo>
                      <a:pt x="0" y="630849"/>
                      <a:pt x="197261" y="812800"/>
                      <a:pt x="440595" y="812800"/>
                    </a:cubicBezTo>
                    <a:cubicBezTo>
                      <a:pt x="683928" y="812800"/>
                      <a:pt x="881189" y="630849"/>
                      <a:pt x="881189" y="406400"/>
                    </a:cubicBezTo>
                    <a:cubicBezTo>
                      <a:pt x="881189" y="181951"/>
                      <a:pt x="683928" y="0"/>
                      <a:pt x="440595" y="0"/>
                    </a:cubicBezTo>
                    <a:close/>
                  </a:path>
                </a:pathLst>
              </a:custGeom>
              <a:solidFill>
                <a:srgbClr val="76CEF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8"/>
              <p:cNvSpPr txBox="1"/>
              <p:nvPr/>
            </p:nvSpPr>
            <p:spPr>
              <a:xfrm>
                <a:off x="82611" y="38100"/>
                <a:ext cx="715966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l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7" name="Google Shape;647;p48"/>
            <p:cNvSpPr txBox="1"/>
            <p:nvPr/>
          </p:nvSpPr>
          <p:spPr>
            <a:xfrm>
              <a:off x="4114714" y="838919"/>
              <a:ext cx="3231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Healthcare Facility</a:t>
              </a:r>
              <a:endParaRPr sz="700"/>
            </a:p>
          </p:txBody>
        </p:sp>
        <p:grpSp>
          <p:nvGrpSpPr>
            <p:cNvPr id="648" name="Google Shape;648;p48"/>
            <p:cNvGrpSpPr/>
            <p:nvPr/>
          </p:nvGrpSpPr>
          <p:grpSpPr>
            <a:xfrm>
              <a:off x="3696179" y="1252828"/>
              <a:ext cx="259323" cy="239197"/>
              <a:chOff x="0" y="0"/>
              <a:chExt cx="881189" cy="812800"/>
            </a:xfrm>
          </p:grpSpPr>
          <p:sp>
            <p:nvSpPr>
              <p:cNvPr id="649" name="Google Shape;649;p48"/>
              <p:cNvSpPr/>
              <p:nvPr/>
            </p:nvSpPr>
            <p:spPr>
              <a:xfrm>
                <a:off x="0" y="0"/>
                <a:ext cx="88118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1189" h="812800" extrusionOk="0">
                    <a:moveTo>
                      <a:pt x="440595" y="0"/>
                    </a:moveTo>
                    <a:cubicBezTo>
                      <a:pt x="197261" y="0"/>
                      <a:pt x="0" y="181951"/>
                      <a:pt x="0" y="406400"/>
                    </a:cubicBezTo>
                    <a:cubicBezTo>
                      <a:pt x="0" y="630849"/>
                      <a:pt x="197261" y="812800"/>
                      <a:pt x="440595" y="812800"/>
                    </a:cubicBezTo>
                    <a:cubicBezTo>
                      <a:pt x="683928" y="812800"/>
                      <a:pt x="881189" y="630849"/>
                      <a:pt x="881189" y="406400"/>
                    </a:cubicBezTo>
                    <a:cubicBezTo>
                      <a:pt x="881189" y="181951"/>
                      <a:pt x="683928" y="0"/>
                      <a:pt x="440595" y="0"/>
                    </a:cubicBezTo>
                    <a:close/>
                  </a:path>
                </a:pathLst>
              </a:custGeom>
              <a:solidFill>
                <a:srgbClr val="82C596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8"/>
              <p:cNvSpPr txBox="1"/>
              <p:nvPr/>
            </p:nvSpPr>
            <p:spPr>
              <a:xfrm>
                <a:off x="82611" y="38100"/>
                <a:ext cx="715966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l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1" name="Google Shape;651;p48"/>
            <p:cNvSpPr txBox="1"/>
            <p:nvPr/>
          </p:nvSpPr>
          <p:spPr>
            <a:xfrm>
              <a:off x="4114714" y="1195678"/>
              <a:ext cx="3015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Senior Services Facility</a:t>
              </a:r>
              <a:endParaRPr sz="700"/>
            </a:p>
          </p:txBody>
        </p:sp>
        <p:grpSp>
          <p:nvGrpSpPr>
            <p:cNvPr id="652" name="Google Shape;652;p48"/>
            <p:cNvGrpSpPr/>
            <p:nvPr/>
          </p:nvGrpSpPr>
          <p:grpSpPr>
            <a:xfrm>
              <a:off x="3696179" y="1963985"/>
              <a:ext cx="259323" cy="239197"/>
              <a:chOff x="0" y="0"/>
              <a:chExt cx="881189" cy="812800"/>
            </a:xfrm>
          </p:grpSpPr>
          <p:sp>
            <p:nvSpPr>
              <p:cNvPr id="653" name="Google Shape;653;p48"/>
              <p:cNvSpPr/>
              <p:nvPr/>
            </p:nvSpPr>
            <p:spPr>
              <a:xfrm>
                <a:off x="0" y="0"/>
                <a:ext cx="88118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1189" h="812800" extrusionOk="0">
                    <a:moveTo>
                      <a:pt x="440595" y="0"/>
                    </a:moveTo>
                    <a:cubicBezTo>
                      <a:pt x="197261" y="0"/>
                      <a:pt x="0" y="181951"/>
                      <a:pt x="0" y="406400"/>
                    </a:cubicBezTo>
                    <a:cubicBezTo>
                      <a:pt x="0" y="630849"/>
                      <a:pt x="197261" y="812800"/>
                      <a:pt x="440595" y="812800"/>
                    </a:cubicBezTo>
                    <a:cubicBezTo>
                      <a:pt x="683928" y="812800"/>
                      <a:pt x="881189" y="630849"/>
                      <a:pt x="881189" y="406400"/>
                    </a:cubicBezTo>
                    <a:cubicBezTo>
                      <a:pt x="881189" y="181951"/>
                      <a:pt x="683928" y="0"/>
                      <a:pt x="440595" y="0"/>
                    </a:cubicBezTo>
                    <a:close/>
                  </a:path>
                </a:pathLst>
              </a:custGeom>
              <a:solidFill>
                <a:srgbClr val="A0A7D9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8"/>
              <p:cNvSpPr txBox="1"/>
              <p:nvPr/>
            </p:nvSpPr>
            <p:spPr>
              <a:xfrm>
                <a:off x="82611" y="38100"/>
                <a:ext cx="715966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l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5" name="Google Shape;655;p48"/>
            <p:cNvGrpSpPr/>
            <p:nvPr/>
          </p:nvGrpSpPr>
          <p:grpSpPr>
            <a:xfrm>
              <a:off x="3696179" y="1607227"/>
              <a:ext cx="259323" cy="239197"/>
              <a:chOff x="0" y="0"/>
              <a:chExt cx="881189" cy="812800"/>
            </a:xfrm>
          </p:grpSpPr>
          <p:sp>
            <p:nvSpPr>
              <p:cNvPr id="656" name="Google Shape;656;p48"/>
              <p:cNvSpPr/>
              <p:nvPr/>
            </p:nvSpPr>
            <p:spPr>
              <a:xfrm>
                <a:off x="0" y="0"/>
                <a:ext cx="88118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1189" h="812800" extrusionOk="0">
                    <a:moveTo>
                      <a:pt x="440595" y="0"/>
                    </a:moveTo>
                    <a:cubicBezTo>
                      <a:pt x="197261" y="0"/>
                      <a:pt x="0" y="181951"/>
                      <a:pt x="0" y="406400"/>
                    </a:cubicBezTo>
                    <a:cubicBezTo>
                      <a:pt x="0" y="630849"/>
                      <a:pt x="197261" y="812800"/>
                      <a:pt x="440595" y="812800"/>
                    </a:cubicBezTo>
                    <a:cubicBezTo>
                      <a:pt x="683928" y="812800"/>
                      <a:pt x="881189" y="630849"/>
                      <a:pt x="881189" y="406400"/>
                    </a:cubicBezTo>
                    <a:cubicBezTo>
                      <a:pt x="881189" y="181951"/>
                      <a:pt x="683928" y="0"/>
                      <a:pt x="440595" y="0"/>
                    </a:cubicBezTo>
                    <a:close/>
                  </a:path>
                </a:pathLst>
              </a:custGeom>
              <a:solidFill>
                <a:srgbClr val="C193CE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8"/>
              <p:cNvSpPr txBox="1"/>
              <p:nvPr/>
            </p:nvSpPr>
            <p:spPr>
              <a:xfrm>
                <a:off x="82611" y="38100"/>
                <a:ext cx="715966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l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8" name="Google Shape;658;p48"/>
            <p:cNvSpPr txBox="1"/>
            <p:nvPr/>
          </p:nvSpPr>
          <p:spPr>
            <a:xfrm>
              <a:off x="4114714" y="1550077"/>
              <a:ext cx="3123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Health Services Facility</a:t>
              </a:r>
              <a:endParaRPr sz="700"/>
            </a:p>
          </p:txBody>
        </p:sp>
        <p:sp>
          <p:nvSpPr>
            <p:cNvPr id="659" name="Google Shape;659;p48"/>
            <p:cNvSpPr txBox="1"/>
            <p:nvPr/>
          </p:nvSpPr>
          <p:spPr>
            <a:xfrm>
              <a:off x="4114714" y="1906835"/>
              <a:ext cx="3231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Children's</a:t>
              </a:r>
              <a:r>
                <a:rPr lang="en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Services Facility</a:t>
              </a:r>
              <a:endParaRPr sz="700"/>
            </a:p>
          </p:txBody>
        </p:sp>
        <p:grpSp>
          <p:nvGrpSpPr>
            <p:cNvPr id="660" name="Google Shape;660;p48"/>
            <p:cNvGrpSpPr/>
            <p:nvPr/>
          </p:nvGrpSpPr>
          <p:grpSpPr>
            <a:xfrm>
              <a:off x="3696179" y="2674598"/>
              <a:ext cx="259323" cy="239197"/>
              <a:chOff x="0" y="0"/>
              <a:chExt cx="881189" cy="812800"/>
            </a:xfrm>
          </p:grpSpPr>
          <p:sp>
            <p:nvSpPr>
              <p:cNvPr id="661" name="Google Shape;661;p48"/>
              <p:cNvSpPr/>
              <p:nvPr/>
            </p:nvSpPr>
            <p:spPr>
              <a:xfrm>
                <a:off x="0" y="0"/>
                <a:ext cx="88118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1189" h="812800" extrusionOk="0">
                    <a:moveTo>
                      <a:pt x="440595" y="0"/>
                    </a:moveTo>
                    <a:cubicBezTo>
                      <a:pt x="197261" y="0"/>
                      <a:pt x="0" y="181951"/>
                      <a:pt x="0" y="406400"/>
                    </a:cubicBezTo>
                    <a:cubicBezTo>
                      <a:pt x="0" y="630849"/>
                      <a:pt x="197261" y="812800"/>
                      <a:pt x="440595" y="812800"/>
                    </a:cubicBezTo>
                    <a:cubicBezTo>
                      <a:pt x="683928" y="812800"/>
                      <a:pt x="881189" y="630849"/>
                      <a:pt x="881189" y="406400"/>
                    </a:cubicBezTo>
                    <a:cubicBezTo>
                      <a:pt x="881189" y="181951"/>
                      <a:pt x="683928" y="0"/>
                      <a:pt x="440595" y="0"/>
                    </a:cubicBezTo>
                    <a:close/>
                  </a:path>
                </a:pathLst>
              </a:custGeom>
              <a:solidFill>
                <a:srgbClr val="B8B2A9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8"/>
              <p:cNvSpPr txBox="1"/>
              <p:nvPr/>
            </p:nvSpPr>
            <p:spPr>
              <a:xfrm>
                <a:off x="82611" y="38100"/>
                <a:ext cx="715966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l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3" name="Google Shape;663;p48"/>
            <p:cNvSpPr txBox="1"/>
            <p:nvPr/>
          </p:nvSpPr>
          <p:spPr>
            <a:xfrm>
              <a:off x="4114714" y="2617448"/>
              <a:ext cx="3231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Public Housing Facility</a:t>
              </a:r>
              <a:endParaRPr sz="700"/>
            </a:p>
          </p:txBody>
        </p:sp>
        <p:grpSp>
          <p:nvGrpSpPr>
            <p:cNvPr id="664" name="Google Shape;664;p48"/>
            <p:cNvGrpSpPr/>
            <p:nvPr/>
          </p:nvGrpSpPr>
          <p:grpSpPr>
            <a:xfrm>
              <a:off x="3696179" y="2317840"/>
              <a:ext cx="259323" cy="239197"/>
              <a:chOff x="0" y="0"/>
              <a:chExt cx="881189" cy="812800"/>
            </a:xfrm>
          </p:grpSpPr>
          <p:sp>
            <p:nvSpPr>
              <p:cNvPr id="665" name="Google Shape;665;p48"/>
              <p:cNvSpPr/>
              <p:nvPr/>
            </p:nvSpPr>
            <p:spPr>
              <a:xfrm>
                <a:off x="0" y="0"/>
                <a:ext cx="88118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1189" h="812800" extrusionOk="0">
                    <a:moveTo>
                      <a:pt x="440595" y="0"/>
                    </a:moveTo>
                    <a:cubicBezTo>
                      <a:pt x="197261" y="0"/>
                      <a:pt x="0" y="181951"/>
                      <a:pt x="0" y="406400"/>
                    </a:cubicBezTo>
                    <a:cubicBezTo>
                      <a:pt x="0" y="630849"/>
                      <a:pt x="197261" y="812800"/>
                      <a:pt x="440595" y="812800"/>
                    </a:cubicBezTo>
                    <a:cubicBezTo>
                      <a:pt x="683928" y="812800"/>
                      <a:pt x="881189" y="630849"/>
                      <a:pt x="881189" y="406400"/>
                    </a:cubicBezTo>
                    <a:cubicBezTo>
                      <a:pt x="881189" y="181951"/>
                      <a:pt x="683928" y="0"/>
                      <a:pt x="440595" y="0"/>
                    </a:cubicBezTo>
                    <a:close/>
                  </a:path>
                </a:pathLst>
              </a:custGeom>
              <a:solidFill>
                <a:srgbClr val="FF9EAA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48"/>
              <p:cNvSpPr txBox="1"/>
              <p:nvPr/>
            </p:nvSpPr>
            <p:spPr>
              <a:xfrm>
                <a:off x="82611" y="38100"/>
                <a:ext cx="715966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l" rtl="0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7" name="Google Shape;667;p48"/>
            <p:cNvSpPr txBox="1"/>
            <p:nvPr/>
          </p:nvSpPr>
          <p:spPr>
            <a:xfrm>
              <a:off x="4114714" y="2260690"/>
              <a:ext cx="3123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Corrections Services Facility</a:t>
              </a:r>
              <a:endParaRPr sz="700"/>
            </a:p>
          </p:txBody>
        </p:sp>
        <p:sp>
          <p:nvSpPr>
            <p:cNvPr id="668" name="Google Shape;668;p48"/>
            <p:cNvSpPr txBox="1"/>
            <p:nvPr/>
          </p:nvSpPr>
          <p:spPr>
            <a:xfrm>
              <a:off x="0" y="15774"/>
              <a:ext cx="149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Typology</a:t>
              </a:r>
              <a:endParaRPr sz="700"/>
            </a:p>
          </p:txBody>
        </p:sp>
      </p:grpSp>
      <p:sp>
        <p:nvSpPr>
          <p:cNvPr id="669" name="Google Shape;669;p48"/>
          <p:cNvSpPr txBox="1">
            <a:spLocks noGrp="1"/>
          </p:cNvSpPr>
          <p:nvPr>
            <p:ph type="sldNum" idx="12"/>
          </p:nvPr>
        </p:nvSpPr>
        <p:spPr>
          <a:xfrm>
            <a:off x="7808375" y="485065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/>
              <a:t>23</a:t>
            </a:fld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49"/>
          <p:cNvGrpSpPr/>
          <p:nvPr/>
        </p:nvGrpSpPr>
        <p:grpSpPr>
          <a:xfrm>
            <a:off x="349888" y="231511"/>
            <a:ext cx="8442055" cy="140018"/>
            <a:chOff x="0" y="0"/>
            <a:chExt cx="22512147" cy="373380"/>
          </a:xfrm>
        </p:grpSpPr>
        <p:sp>
          <p:nvSpPr>
            <p:cNvPr id="679" name="Google Shape;679;p49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p49"/>
          <p:cNvSpPr txBox="1"/>
          <p:nvPr/>
        </p:nvSpPr>
        <p:spPr>
          <a:xfrm>
            <a:off x="349900" y="390674"/>
            <a:ext cx="85413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Budget Variance Distribution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82" name="Google Shape;682;p49"/>
          <p:cNvSpPr txBox="1"/>
          <p:nvPr/>
        </p:nvSpPr>
        <p:spPr>
          <a:xfrm>
            <a:off x="6089100" y="1313625"/>
            <a:ext cx="29232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83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PB projects fall within the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0–10% 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budget-variance range.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3683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counts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decrease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steadily as variance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increases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3683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Only a small subset of projects appears in the higher-variance bins (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50–100%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700"/>
          </a:p>
        </p:txBody>
      </p:sp>
      <p:pic>
        <p:nvPicPr>
          <p:cNvPr id="683" name="Google Shape;683;p49"/>
          <p:cNvPicPr preferRelativeResize="0"/>
          <p:nvPr/>
        </p:nvPicPr>
        <p:blipFill rotWithShape="1">
          <a:blip r:embed="rId3">
            <a:alphaModFix/>
          </a:blip>
          <a:srcRect l="7136" t="9985" r="7401" b="10950"/>
          <a:stretch/>
        </p:blipFill>
        <p:spPr>
          <a:xfrm>
            <a:off x="431675" y="1010325"/>
            <a:ext cx="5878300" cy="398622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9"/>
          <p:cNvSpPr txBox="1">
            <a:spLocks noGrp="1"/>
          </p:cNvSpPr>
          <p:nvPr>
            <p:ph type="sldNum" idx="12"/>
          </p:nvPr>
        </p:nvSpPr>
        <p:spPr>
          <a:xfrm>
            <a:off x="7824400" y="48150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/>
              <a:t>24</a:t>
            </a:fld>
            <a:endParaRPr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93;p50"/>
          <p:cNvGrpSpPr/>
          <p:nvPr/>
        </p:nvGrpSpPr>
        <p:grpSpPr>
          <a:xfrm>
            <a:off x="349888" y="173718"/>
            <a:ext cx="8442055" cy="140018"/>
            <a:chOff x="0" y="0"/>
            <a:chExt cx="22512147" cy="373380"/>
          </a:xfrm>
        </p:grpSpPr>
        <p:sp>
          <p:nvSpPr>
            <p:cNvPr id="694" name="Google Shape;694;p50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Google Shape;695;p50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50"/>
          <p:cNvSpPr txBox="1"/>
          <p:nvPr/>
        </p:nvSpPr>
        <p:spPr>
          <a:xfrm>
            <a:off x="349900" y="332883"/>
            <a:ext cx="8442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Total Budget and Spend to Date</a:t>
            </a:r>
            <a:endParaRPr sz="3000" b="1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97" name="Google Shape;697;p50"/>
          <p:cNvSpPr txBox="1"/>
          <p:nvPr/>
        </p:nvSpPr>
        <p:spPr>
          <a:xfrm>
            <a:off x="6055998" y="1156486"/>
            <a:ext cx="27504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83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Scatterplot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Spend to Date vs. Total Budget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trend line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indicating the overall relationship between spending and budget size.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83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Larger-budget projects show wide variation in spend-to-date, meaning </a:t>
            </a:r>
            <a:r>
              <a:rPr lang="e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 size alone does not explain spending progress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Google Shape;698;p50"/>
          <p:cNvPicPr preferRelativeResize="0"/>
          <p:nvPr/>
        </p:nvPicPr>
        <p:blipFill rotWithShape="1">
          <a:blip r:embed="rId3">
            <a:alphaModFix/>
          </a:blip>
          <a:srcRect l="6686" t="9664" r="7586" b="9258"/>
          <a:stretch/>
        </p:blipFill>
        <p:spPr>
          <a:xfrm>
            <a:off x="0" y="942975"/>
            <a:ext cx="6254850" cy="3977026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50"/>
          <p:cNvSpPr/>
          <p:nvPr/>
        </p:nvSpPr>
        <p:spPr>
          <a:xfrm rot="3683685">
            <a:off x="3648168" y="799608"/>
            <a:ext cx="23972" cy="4794516"/>
          </a:xfrm>
          <a:custGeom>
            <a:avLst/>
            <a:gdLst/>
            <a:ahLst/>
            <a:cxnLst/>
            <a:rect l="l" t="t" r="r" b="b"/>
            <a:pathLst>
              <a:path w="47945" h="9589032" extrusionOk="0">
                <a:moveTo>
                  <a:pt x="0" y="0"/>
                </a:moveTo>
                <a:lnTo>
                  <a:pt x="47945" y="0"/>
                </a:lnTo>
                <a:lnTo>
                  <a:pt x="47945" y="9589032"/>
                </a:lnTo>
                <a:lnTo>
                  <a:pt x="0" y="9589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00" name="Google Shape;700;p50"/>
          <p:cNvSpPr txBox="1">
            <a:spLocks noGrp="1"/>
          </p:cNvSpPr>
          <p:nvPr>
            <p:ph type="sldNum" idx="12"/>
          </p:nvPr>
        </p:nvSpPr>
        <p:spPr>
          <a:xfrm>
            <a:off x="7739600" y="473730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/>
              <a:t>25</a:t>
            </a:fld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1"/>
          <p:cNvSpPr txBox="1"/>
          <p:nvPr/>
        </p:nvSpPr>
        <p:spPr>
          <a:xfrm>
            <a:off x="440875" y="2022034"/>
            <a:ext cx="84132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Schedule Variables Analysis</a:t>
            </a:r>
            <a:endParaRPr sz="45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06" name="Google Shape;706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2"/>
          <p:cNvSpPr txBox="1"/>
          <p:nvPr/>
        </p:nvSpPr>
        <p:spPr>
          <a:xfrm>
            <a:off x="354650" y="352325"/>
            <a:ext cx="83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Variables used in this analysis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12" name="Google Shape;712;p52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174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p52"/>
          <p:cNvSpPr txBox="1"/>
          <p:nvPr/>
        </p:nvSpPr>
        <p:spPr>
          <a:xfrm>
            <a:off x="355800" y="1291075"/>
            <a:ext cx="8432400" cy="20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Total Project Duration (Forecast Completion – Actual Design Start)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Design Phase Duration (days)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Procurement Phase Duration (days)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Construction Phase Duration (days)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Schedule Change (%)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Delay Duration (days)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Completion Rate (%)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On-Time vs Delayed Flag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53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724" name="Google Shape;724;p53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Google Shape;725;p53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" name="Google Shape;726;p53"/>
          <p:cNvSpPr txBox="1"/>
          <p:nvPr/>
        </p:nvSpPr>
        <p:spPr>
          <a:xfrm>
            <a:off x="349900" y="390675"/>
            <a:ext cx="844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On Time vs Project Delayed Performance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727" name="Google Shape;727;p53"/>
          <p:cNvPicPr preferRelativeResize="0"/>
          <p:nvPr/>
        </p:nvPicPr>
        <p:blipFill rotWithShape="1">
          <a:blip r:embed="rId3">
            <a:alphaModFix/>
          </a:blip>
          <a:srcRect l="7615" t="10639" r="7300" b="10607"/>
          <a:stretch/>
        </p:blipFill>
        <p:spPr>
          <a:xfrm>
            <a:off x="496875" y="1067350"/>
            <a:ext cx="5391924" cy="37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53"/>
          <p:cNvSpPr txBox="1"/>
          <p:nvPr/>
        </p:nvSpPr>
        <p:spPr>
          <a:xfrm>
            <a:off x="6043251" y="1169175"/>
            <a:ext cx="2824800" cy="23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8300" marR="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Projects are classified as “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Delayed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if they fall into the longest-duration quartile.</a:t>
            </a:r>
            <a:endParaRPr sz="1700"/>
          </a:p>
          <a:p>
            <a:pPr marL="368300" marR="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PB dataset, more projects are on time than delayed under this classification.</a:t>
            </a:r>
            <a:endParaRPr sz="1700"/>
          </a:p>
        </p:txBody>
      </p:sp>
      <p:sp>
        <p:nvSpPr>
          <p:cNvPr id="729" name="Google Shape;729;p53"/>
          <p:cNvSpPr txBox="1">
            <a:spLocks noGrp="1"/>
          </p:cNvSpPr>
          <p:nvPr>
            <p:ph type="sldNum" idx="12"/>
          </p:nvPr>
        </p:nvSpPr>
        <p:spPr>
          <a:xfrm>
            <a:off x="7801250" y="480305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/>
              <a:t>28</a:t>
            </a:fld>
            <a:endParaRPr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54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739" name="Google Shape;739;p54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Google Shape;740;p54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54"/>
          <p:cNvSpPr txBox="1"/>
          <p:nvPr/>
        </p:nvSpPr>
        <p:spPr>
          <a:xfrm>
            <a:off x="349888" y="390680"/>
            <a:ext cx="844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Project Count and Median Duration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42" name="Google Shape;742;p54"/>
          <p:cNvSpPr txBox="1"/>
          <p:nvPr/>
        </p:nvSpPr>
        <p:spPr>
          <a:xfrm>
            <a:off x="6580282" y="3877215"/>
            <a:ext cx="2316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743" name="Google Shape;743;p54"/>
          <p:cNvSpPr txBox="1"/>
          <p:nvPr/>
        </p:nvSpPr>
        <p:spPr>
          <a:xfrm>
            <a:off x="6401816" y="3107250"/>
            <a:ext cx="410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744" name="Google Shape;744;p54"/>
          <p:cNvSpPr txBox="1"/>
          <p:nvPr/>
        </p:nvSpPr>
        <p:spPr>
          <a:xfrm>
            <a:off x="6580282" y="1558990"/>
            <a:ext cx="2316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745" name="Google Shape;745;p54"/>
          <p:cNvSpPr txBox="1"/>
          <p:nvPr/>
        </p:nvSpPr>
        <p:spPr>
          <a:xfrm rot="5400000">
            <a:off x="6398700" y="2977524"/>
            <a:ext cx="12666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746" name="Google Shape;746;p54"/>
          <p:cNvSpPr txBox="1"/>
          <p:nvPr/>
        </p:nvSpPr>
        <p:spPr>
          <a:xfrm>
            <a:off x="735351" y="1449416"/>
            <a:ext cx="757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747" name="Google Shape;747;p54"/>
          <p:cNvSpPr txBox="1"/>
          <p:nvPr/>
        </p:nvSpPr>
        <p:spPr>
          <a:xfrm>
            <a:off x="2938565" y="881853"/>
            <a:ext cx="326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(7 Reporting Periods)</a:t>
            </a:r>
            <a:endParaRPr sz="10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748" name="Google Shape;74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25" y="1325850"/>
            <a:ext cx="6385976" cy="32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54"/>
          <p:cNvSpPr txBox="1"/>
          <p:nvPr/>
        </p:nvSpPr>
        <p:spPr>
          <a:xfrm>
            <a:off x="6286225" y="1208875"/>
            <a:ext cx="2636100" cy="3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8300" marR="0" lvl="1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counts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across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reporting periods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showing 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growing number of active projects captured in later reporting cycles.</a:t>
            </a:r>
            <a:endParaRPr sz="1600"/>
          </a:p>
          <a:p>
            <a:pPr marL="368300" marR="0" lvl="1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Median durations remain consistently high across all periods, showing that long timelines persist with only small changes between reporting periods.</a:t>
            </a:r>
            <a:endParaRPr sz="1600"/>
          </a:p>
          <a:p>
            <a:pPr marL="368300" marR="0" lvl="1" indent="-7620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54"/>
          <p:cNvSpPr txBox="1">
            <a:spLocks noGrp="1"/>
          </p:cNvSpPr>
          <p:nvPr>
            <p:ph type="sldNum" idx="12"/>
          </p:nvPr>
        </p:nvSpPr>
        <p:spPr>
          <a:xfrm>
            <a:off x="7855525" y="48538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/>
              <a:t>29</a:t>
            </a:fld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/>
          <p:nvPr/>
        </p:nvSpPr>
        <p:spPr>
          <a:xfrm>
            <a:off x="0" y="4369000"/>
            <a:ext cx="9144000" cy="774287"/>
          </a:xfrm>
          <a:custGeom>
            <a:avLst/>
            <a:gdLst/>
            <a:ahLst/>
            <a:cxnLst/>
            <a:rect l="l" t="t" r="r" b="b"/>
            <a:pathLst>
              <a:path w="24384000" h="2064766" extrusionOk="0">
                <a:moveTo>
                  <a:pt x="0" y="0"/>
                </a:moveTo>
                <a:lnTo>
                  <a:pt x="24384000" y="0"/>
                </a:lnTo>
                <a:lnTo>
                  <a:pt x="24384000" y="2064766"/>
                </a:lnTo>
                <a:lnTo>
                  <a:pt x="0" y="2064766"/>
                </a:lnTo>
                <a:close/>
              </a:path>
            </a:pathLst>
          </a:custGeom>
          <a:solidFill>
            <a:srgbClr val="31394D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3" name="Google Shape;243;p28"/>
          <p:cNvSpPr txBox="1"/>
          <p:nvPr/>
        </p:nvSpPr>
        <p:spPr>
          <a:xfrm>
            <a:off x="364338" y="1881188"/>
            <a:ext cx="8415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i="0" u="none" strike="noStrike" cap="none">
                <a:solidFill>
                  <a:srgbClr val="31394D"/>
                </a:solidFill>
                <a:latin typeface="Spectral"/>
                <a:ea typeface="Spectral"/>
                <a:cs typeface="Spectral"/>
                <a:sym typeface="Spectral"/>
              </a:rPr>
              <a:t>Public Building Data Overview</a:t>
            </a:r>
            <a:endParaRPr sz="7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44" name="Google Shape;244;p28"/>
          <p:cNvSpPr txBox="1">
            <a:spLocks noGrp="1"/>
          </p:cNvSpPr>
          <p:nvPr>
            <p:ph type="sldNum" idx="12"/>
          </p:nvPr>
        </p:nvSpPr>
        <p:spPr>
          <a:xfrm>
            <a:off x="7957775" y="478190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55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760" name="Google Shape;760;p55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Google Shape;761;p55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2" name="Google Shape;762;p55"/>
          <p:cNvSpPr txBox="1"/>
          <p:nvPr/>
        </p:nvSpPr>
        <p:spPr>
          <a:xfrm>
            <a:off x="349900" y="390675"/>
            <a:ext cx="84420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Distribution of Total Project Duration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63" name="Google Shape;763;p55"/>
          <p:cNvSpPr txBox="1"/>
          <p:nvPr/>
        </p:nvSpPr>
        <p:spPr>
          <a:xfrm>
            <a:off x="6475300" y="1081275"/>
            <a:ext cx="2526600" cy="3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8300" marR="0" lvl="1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distribution shows </a:t>
            </a:r>
            <a:r>
              <a:rPr lang="e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project durations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fall between </a:t>
            </a:r>
            <a:r>
              <a:rPr lang="e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1,000–3,500 days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indicating multi-year timelines are common across PB projects.</a:t>
            </a:r>
            <a:endParaRPr sz="1600"/>
          </a:p>
          <a:p>
            <a:pPr marL="368300" marR="0" lvl="1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smaller number of projects </a:t>
            </a:r>
            <a:r>
              <a:rPr lang="e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beyond 4,000 days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reflecting the upper range of durations observed in the dataset.</a:t>
            </a:r>
            <a:endParaRPr sz="1600"/>
          </a:p>
        </p:txBody>
      </p:sp>
      <p:pic>
        <p:nvPicPr>
          <p:cNvPr id="764" name="Google Shape;764;p55"/>
          <p:cNvPicPr preferRelativeResize="0"/>
          <p:nvPr/>
        </p:nvPicPr>
        <p:blipFill rotWithShape="1">
          <a:blip r:embed="rId3">
            <a:alphaModFix/>
          </a:blip>
          <a:srcRect l="6221" t="8797" r="8198" b="9369"/>
          <a:stretch/>
        </p:blipFill>
        <p:spPr>
          <a:xfrm>
            <a:off x="110225" y="918475"/>
            <a:ext cx="6365076" cy="403215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55"/>
          <p:cNvSpPr txBox="1">
            <a:spLocks noGrp="1"/>
          </p:cNvSpPr>
          <p:nvPr>
            <p:ph type="sldNum" idx="12"/>
          </p:nvPr>
        </p:nvSpPr>
        <p:spPr>
          <a:xfrm>
            <a:off x="7725150" y="476792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/>
              <a:t>30</a:t>
            </a:fld>
            <a:endParaRPr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56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775" name="Google Shape;775;p56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Google Shape;776;p56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7" name="Google Shape;777;p56"/>
          <p:cNvSpPr txBox="1"/>
          <p:nvPr/>
        </p:nvSpPr>
        <p:spPr>
          <a:xfrm>
            <a:off x="349888" y="390680"/>
            <a:ext cx="854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Average Schedule Change (Days) by Typology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78" name="Google Shape;778;p56"/>
          <p:cNvSpPr txBox="1"/>
          <p:nvPr/>
        </p:nvSpPr>
        <p:spPr>
          <a:xfrm>
            <a:off x="6085650" y="1047325"/>
            <a:ext cx="2706300" cy="3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8300" marR="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 schedule change differs across typologies, with H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ealthcare and Garage/Operations 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showing the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largest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average change</a:t>
            </a:r>
            <a:endParaRPr sz="1700"/>
          </a:p>
          <a:p>
            <a:pPr marL="368300" marR="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Several other typologies fall in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mid-range values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while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Children’s Services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Senior Services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show the smallest changes.</a:t>
            </a:r>
            <a:endParaRPr sz="1700"/>
          </a:p>
        </p:txBody>
      </p:sp>
      <p:pic>
        <p:nvPicPr>
          <p:cNvPr id="779" name="Google Shape;779;p56"/>
          <p:cNvPicPr preferRelativeResize="0"/>
          <p:nvPr/>
        </p:nvPicPr>
        <p:blipFill rotWithShape="1">
          <a:blip r:embed="rId3">
            <a:alphaModFix/>
          </a:blip>
          <a:srcRect l="6901" t="9948" r="7679" b="10968"/>
          <a:stretch/>
        </p:blipFill>
        <p:spPr>
          <a:xfrm>
            <a:off x="108625" y="960200"/>
            <a:ext cx="6063626" cy="4059349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56"/>
          <p:cNvSpPr txBox="1">
            <a:spLocks noGrp="1"/>
          </p:cNvSpPr>
          <p:nvPr>
            <p:ph type="sldNum" idx="12"/>
          </p:nvPr>
        </p:nvSpPr>
        <p:spPr>
          <a:xfrm>
            <a:off x="7725150" y="483685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/>
              <a:t>31</a:t>
            </a:fld>
            <a:endParaRPr sz="1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57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790" name="Google Shape;790;p57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Google Shape;791;p57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57"/>
          <p:cNvSpPr txBox="1"/>
          <p:nvPr/>
        </p:nvSpPr>
        <p:spPr>
          <a:xfrm>
            <a:off x="349888" y="390680"/>
            <a:ext cx="8541187" cy="443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Average Phase Duration by Typology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93" name="Google Shape;793;p57"/>
          <p:cNvSpPr txBox="1"/>
          <p:nvPr/>
        </p:nvSpPr>
        <p:spPr>
          <a:xfrm>
            <a:off x="6580375" y="1064700"/>
            <a:ext cx="2374800" cy="3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8300" marR="0" lvl="1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Construction is the longest phase across nearly all typologies, with </a:t>
            </a:r>
            <a:r>
              <a:rPr lang="e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Library, Cultural, and Homeless Services Facilities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showing the highest durations.</a:t>
            </a:r>
            <a:endParaRPr sz="1600"/>
          </a:p>
          <a:p>
            <a:pPr marL="368300" marR="0" lvl="1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and procurement durations vary widely by typology, producing distinct phase profiles across facility types.</a:t>
            </a:r>
            <a:endParaRPr sz="1600"/>
          </a:p>
        </p:txBody>
      </p:sp>
      <p:pic>
        <p:nvPicPr>
          <p:cNvPr id="794" name="Google Shape;794;p57"/>
          <p:cNvPicPr preferRelativeResize="0"/>
          <p:nvPr/>
        </p:nvPicPr>
        <p:blipFill rotWithShape="1">
          <a:blip r:embed="rId3">
            <a:alphaModFix/>
          </a:blip>
          <a:srcRect l="7801" t="10698" r="8045" b="10461"/>
          <a:stretch/>
        </p:blipFill>
        <p:spPr>
          <a:xfrm>
            <a:off x="192200" y="915225"/>
            <a:ext cx="6388174" cy="418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7"/>
          <p:cNvSpPr txBox="1">
            <a:spLocks noGrp="1"/>
          </p:cNvSpPr>
          <p:nvPr>
            <p:ph type="sldNum" idx="12"/>
          </p:nvPr>
        </p:nvSpPr>
        <p:spPr>
          <a:xfrm>
            <a:off x="7725150" y="470970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000"/>
              <a:t>32</a:t>
            </a:fld>
            <a:endParaRPr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58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805" name="Google Shape;805;p58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Google Shape;806;p58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58"/>
          <p:cNvSpPr txBox="1"/>
          <p:nvPr/>
        </p:nvSpPr>
        <p:spPr>
          <a:xfrm>
            <a:off x="349925" y="429973"/>
            <a:ext cx="84420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Phase Lengths by Typology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08" name="Google Shape;808;p58"/>
          <p:cNvSpPr txBox="1"/>
          <p:nvPr/>
        </p:nvSpPr>
        <p:spPr>
          <a:xfrm>
            <a:off x="6595450" y="1104225"/>
            <a:ext cx="2196600" cy="3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Project duration varies by typology, with Library, Cultural, and Health Services Facilities taking far longer than other facility types.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Construction is the dominant driver of total time across typologies, with some (like Library and Cultural) also slowed by long design phases.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58"/>
          <p:cNvSpPr txBox="1">
            <a:spLocks noGrp="1"/>
          </p:cNvSpPr>
          <p:nvPr>
            <p:ph type="sldNum" idx="12"/>
          </p:nvPr>
        </p:nvSpPr>
        <p:spPr>
          <a:xfrm>
            <a:off x="7839075" y="480802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810" name="Google Shape;81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75" y="1186873"/>
            <a:ext cx="6290650" cy="353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9"/>
          <p:cNvSpPr txBox="1"/>
          <p:nvPr/>
        </p:nvSpPr>
        <p:spPr>
          <a:xfrm>
            <a:off x="562800" y="2188650"/>
            <a:ext cx="801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Predictive Modeling</a:t>
            </a:r>
            <a:endParaRPr sz="45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16" name="Google Shape;816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0"/>
          <p:cNvSpPr txBox="1"/>
          <p:nvPr/>
        </p:nvSpPr>
        <p:spPr>
          <a:xfrm>
            <a:off x="354650" y="572800"/>
            <a:ext cx="84324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Predictive Modeling: Forecasting Delay Risk 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22" name="Google Shape;822;p60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174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3" name="Google Shape;823;p60"/>
          <p:cNvSpPr txBox="1"/>
          <p:nvPr/>
        </p:nvSpPr>
        <p:spPr>
          <a:xfrm>
            <a:off x="432875" y="1132832"/>
            <a:ext cx="8354400" cy="3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Purpose of the Model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This predictive model is developed to estimate the likelihood a Public Buildings project will experience a schedule delay.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By learning from thousands of historical project records, the model helps us identify higher-risk projects earlier in the process.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How the Model Works: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The model ues the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 whole PB dataset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and analyzes patterns from past PB projects ( size, spending behavior, agency characteristics, and typology)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Then, it assigns each new project a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delay risk score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, indicating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how similar it is to projects that fell behind schedule in the past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Higher scores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suggest projects that may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require greater attention or early intervention.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1"/>
          <p:cNvSpPr txBox="1"/>
          <p:nvPr/>
        </p:nvSpPr>
        <p:spPr>
          <a:xfrm>
            <a:off x="354650" y="572800"/>
            <a:ext cx="84324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Predictive Modeling: Forecasting Delay Risk 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30" name="Google Shape;830;p61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174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1" name="Google Shape;831;p61"/>
          <p:cNvSpPr txBox="1"/>
          <p:nvPr/>
        </p:nvSpPr>
        <p:spPr>
          <a:xfrm>
            <a:off x="4528975" y="1120775"/>
            <a:ext cx="4336800" cy="3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curve demonstrates how well the model separates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projects likely to be delayed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projects likely to remain on time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more curved line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indicates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stronger performance.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The Area Under the Receiver Operating Characteristic Curve (AUC)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is a measurement between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0 and 1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that summarizes how well the model performs.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0.5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means the model is no better than random guessing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1.0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means the model perfectly separates delayed and on-time projects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→ Our AUC is approx 0.85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which indicates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strong and reliable performance.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model is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 effective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at ranking projects by their risk of delay, which makes it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 a possible valuable decision-support tool.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2" name="Google Shape;83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75" y="1107788"/>
            <a:ext cx="4336775" cy="3739974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62"/>
          <p:cNvSpPr txBox="1"/>
          <p:nvPr/>
        </p:nvSpPr>
        <p:spPr>
          <a:xfrm>
            <a:off x="354713" y="442750"/>
            <a:ext cx="84324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Confusion Matrix – PB Delay Model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39" name="Google Shape;839;p62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17415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0" name="Google Shape;84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7200"/>
            <a:ext cx="4055100" cy="34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62"/>
          <p:cNvSpPr txBox="1"/>
          <p:nvPr/>
        </p:nvSpPr>
        <p:spPr>
          <a:xfrm>
            <a:off x="4170700" y="987675"/>
            <a:ext cx="4805400" cy="4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confusion matrix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shows how well the model predicts project delays by comparing: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what actually happened vs.what the model predicted.</a:t>
            </a:r>
            <a:br>
              <a:rPr lang="en" b="1">
                <a:latin typeface="Calibri"/>
                <a:ea typeface="Calibri"/>
                <a:cs typeface="Calibri"/>
                <a:sym typeface="Calibri"/>
              </a:rPr>
            </a:br>
            <a:r>
              <a:rPr lang="en" b="1"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It helps us understand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where the model performs well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where it makes mistakes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giving a clear picture of reliability.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Correctly identified on-time projects: 1,729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Correctly identified delayed projects: 210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Projects predicted as delayed but actually on time: 630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Projects predicted as on time but actually delayed: 33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The model is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very strong at identifying on-time PB projects,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which is useful for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 filtering out low-risk cases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→ As expected for early-stage predictors, some delays are missed because late-stage issues (e.g., field conditions, utilities, change orders)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cannot be observed in early data.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3"/>
          <p:cNvSpPr txBox="1"/>
          <p:nvPr/>
        </p:nvSpPr>
        <p:spPr>
          <a:xfrm>
            <a:off x="354713" y="471650"/>
            <a:ext cx="84324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Top 10 Typology by Delay Risks 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48" name="Google Shape;848;p63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17415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9" name="Google Shape;849;p63"/>
          <p:cNvSpPr txBox="1"/>
          <p:nvPr/>
        </p:nvSpPr>
        <p:spPr>
          <a:xfrm>
            <a:off x="5636275" y="1363225"/>
            <a:ext cx="3150900" cy="3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High-risk PB typologies include: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Public Housing Community Facilities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Library Facilities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Cultural Facilities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Homeless Services Facilities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Public Safety Facilities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0" name="Google Shape;85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50" y="1092600"/>
            <a:ext cx="5289400" cy="38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4"/>
          <p:cNvSpPr txBox="1"/>
          <p:nvPr/>
        </p:nvSpPr>
        <p:spPr>
          <a:xfrm>
            <a:off x="354650" y="572800"/>
            <a:ext cx="843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Top Predictors of Delay 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57" name="Google Shape;857;p64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17415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8" name="Google Shape;85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25" y="1040313"/>
            <a:ext cx="4849370" cy="3472375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64"/>
          <p:cNvSpPr txBox="1"/>
          <p:nvPr/>
        </p:nvSpPr>
        <p:spPr>
          <a:xfrm>
            <a:off x="5065700" y="572800"/>
            <a:ext cx="3901500" cy="4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Project Size (total budget)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– Larger PB facilities are much more likely to experience delays.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Early Spend %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– Slow early spending signals potential execution issues and future delays.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Reporting Period Count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– Older projects with more reporting cycles tend to accumulate risks.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Sponsor Agency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– Agencies with larger or more complex building portfolios show higher risk.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Typology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– Certain public-building categories ( Parks Buildings, DOT/DSNY Ops buildings) exhibit structural schedule challenges.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Borough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– Geography still matters, but it is a smaller predictor compared to budget and spend behavior.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→  Delay risk in Public Buildings is driven most by </a:t>
            </a: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project scale and early spending pace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, followed by </a:t>
            </a: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agency characteristics and facility typology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, with </a:t>
            </a: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borough effects being modest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/>
        </p:nvSpPr>
        <p:spPr>
          <a:xfrm>
            <a:off x="351000" y="359450"/>
            <a:ext cx="844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u="none" strike="noStrike" cap="none">
                <a:solidFill>
                  <a:srgbClr val="051F49"/>
                </a:solidFill>
                <a:latin typeface="DM Sans"/>
                <a:ea typeface="DM Sans"/>
                <a:cs typeface="DM Sans"/>
                <a:sym typeface="DM Sans"/>
              </a:rPr>
              <a:t>Dataset Overview</a:t>
            </a:r>
            <a:endParaRPr sz="700"/>
          </a:p>
        </p:txBody>
      </p:sp>
      <p:grpSp>
        <p:nvGrpSpPr>
          <p:cNvPr id="254" name="Google Shape;254;p29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255" name="Google Shape;255;p29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29"/>
          <p:cNvSpPr txBox="1"/>
          <p:nvPr/>
        </p:nvSpPr>
        <p:spPr>
          <a:xfrm>
            <a:off x="351000" y="1115211"/>
            <a:ext cx="8442000" cy="3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Dataset: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83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Contains </a:t>
            </a:r>
            <a:r>
              <a:rPr lang="en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921 Public Building Projects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across the five NYC boroughs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83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</a:t>
            </a:r>
            <a:r>
              <a:rPr lang="en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 sponsor agencies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project typologies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Scope: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368300" marR="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project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unique identifiers which are: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PID, FMSID, </a:t>
            </a: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Reporting Period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368300" marR="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•"/>
            </a:pP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lifecycle of each project includes: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Pre-Design → Design → Procurement → Construction → Close-out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368300" marR="0" lvl="1" indent="-184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Financial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includes: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budget</a:t>
            </a: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 variance</a:t>
            </a: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spend-to-date %</a:t>
            </a: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 changes</a:t>
            </a: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across reporting periods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368300" marR="0" lvl="1" indent="-184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Schedule data includes: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phase start/end dates</a:t>
            </a: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forecast completion</a:t>
            </a: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 durations</a:t>
            </a:r>
            <a:r>
              <a:rPr lang="en" sz="1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documented delay causes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9"/>
          <p:cNvSpPr txBox="1">
            <a:spLocks noGrp="1"/>
          </p:cNvSpPr>
          <p:nvPr>
            <p:ph type="sldNum" idx="12"/>
          </p:nvPr>
        </p:nvSpPr>
        <p:spPr>
          <a:xfrm>
            <a:off x="7813275" y="468700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5"/>
          <p:cNvSpPr txBox="1"/>
          <p:nvPr/>
        </p:nvSpPr>
        <p:spPr>
          <a:xfrm>
            <a:off x="700650" y="1701575"/>
            <a:ext cx="77427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Conclusion</a:t>
            </a:r>
            <a:endParaRPr sz="18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66" name="Google Shape;866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66"/>
          <p:cNvSpPr txBox="1"/>
          <p:nvPr/>
        </p:nvSpPr>
        <p:spPr>
          <a:xfrm>
            <a:off x="430432" y="674248"/>
            <a:ext cx="317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 i="0" u="none" strike="noStrike" cap="none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Conclusion</a:t>
            </a:r>
            <a:endParaRPr sz="7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72" name="Google Shape;872;p66"/>
          <p:cNvSpPr txBox="1"/>
          <p:nvPr/>
        </p:nvSpPr>
        <p:spPr>
          <a:xfrm>
            <a:off x="577684" y="4157430"/>
            <a:ext cx="2575930" cy="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Description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66"/>
          <p:cNvSpPr txBox="1"/>
          <p:nvPr/>
        </p:nvSpPr>
        <p:spPr>
          <a:xfrm>
            <a:off x="3910249" y="3878369"/>
            <a:ext cx="1295193" cy="22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Point 2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66"/>
          <p:cNvSpPr txBox="1"/>
          <p:nvPr/>
        </p:nvSpPr>
        <p:spPr>
          <a:xfrm>
            <a:off x="243973" y="226170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</p:txBody>
      </p:sp>
      <p:sp>
        <p:nvSpPr>
          <p:cNvPr id="875" name="Google Shape;875;p66"/>
          <p:cNvSpPr txBox="1"/>
          <p:nvPr/>
        </p:nvSpPr>
        <p:spPr>
          <a:xfrm>
            <a:off x="341650" y="1209675"/>
            <a:ext cx="8432400" cy="3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The dashboard was designed for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public transparency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, not analytics, requiring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extensive cleaning, joining, and manual labeling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" sz="1700">
                <a:latin typeface="Calibri"/>
                <a:ea typeface="Calibri"/>
                <a:cs typeface="Calibri"/>
                <a:sym typeface="Calibri"/>
              </a:rPr>
            </a:b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With only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seven reporting periods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limited variables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, we cannot make strong conclusions yet, only demonstrate the dataset’s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emerging analytical potential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Early analyses show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clear promise for identifying budget and schedule risks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as reporting periods mature.</a:t>
            </a:r>
            <a:br>
              <a:rPr lang="en" sz="1700">
                <a:latin typeface="Calibri"/>
                <a:ea typeface="Calibri"/>
                <a:cs typeface="Calibri"/>
                <a:sym typeface="Calibri"/>
              </a:rPr>
            </a:b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Future enhancements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- agency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PB/Infra label, agency typology automation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external dataset integration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via FMSID, will significantly expand analytical value.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66"/>
          <p:cNvSpPr txBox="1"/>
          <p:nvPr/>
        </p:nvSpPr>
        <p:spPr>
          <a:xfrm>
            <a:off x="265347" y="550150"/>
            <a:ext cx="861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43B62"/>
                </a:solidFill>
                <a:latin typeface="Spectral"/>
                <a:ea typeface="Spectral"/>
                <a:cs typeface="Spectral"/>
                <a:sym typeface="Spectral"/>
              </a:rPr>
              <a:t>Conclusion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77" name="Google Shape;877;p66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17415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8" name="Google Shape;878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67"/>
          <p:cNvSpPr/>
          <p:nvPr/>
        </p:nvSpPr>
        <p:spPr>
          <a:xfrm flipH="1">
            <a:off x="4121655" y="0"/>
            <a:ext cx="5587199" cy="5190743"/>
          </a:xfrm>
          <a:custGeom>
            <a:avLst/>
            <a:gdLst/>
            <a:ahLst/>
            <a:cxnLst/>
            <a:rect l="l" t="t" r="r" b="b"/>
            <a:pathLst>
              <a:path w="11174397" h="10381485" extrusionOk="0">
                <a:moveTo>
                  <a:pt x="11174397" y="0"/>
                </a:moveTo>
                <a:lnTo>
                  <a:pt x="0" y="0"/>
                </a:lnTo>
                <a:lnTo>
                  <a:pt x="0" y="10381485"/>
                </a:lnTo>
                <a:lnTo>
                  <a:pt x="11174397" y="10381485"/>
                </a:lnTo>
                <a:lnTo>
                  <a:pt x="1117439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301" r="-36873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884" name="Google Shape;884;p67"/>
          <p:cNvGrpSpPr/>
          <p:nvPr/>
        </p:nvGrpSpPr>
        <p:grpSpPr>
          <a:xfrm rot="190464">
            <a:off x="4098896" y="-471911"/>
            <a:ext cx="1862527" cy="5672470"/>
            <a:chOff x="0" y="-114300"/>
            <a:chExt cx="981084" cy="2987968"/>
          </a:xfrm>
        </p:grpSpPr>
        <p:sp>
          <p:nvSpPr>
            <p:cNvPr id="885" name="Google Shape;885;p67"/>
            <p:cNvSpPr/>
            <p:nvPr/>
          </p:nvSpPr>
          <p:spPr>
            <a:xfrm>
              <a:off x="0" y="0"/>
              <a:ext cx="981084" cy="2873668"/>
            </a:xfrm>
            <a:custGeom>
              <a:avLst/>
              <a:gdLst/>
              <a:ahLst/>
              <a:cxnLst/>
              <a:rect l="l" t="t" r="r" b="b"/>
              <a:pathLst>
                <a:path w="981084" h="2873668" extrusionOk="0">
                  <a:moveTo>
                    <a:pt x="0" y="0"/>
                  </a:moveTo>
                  <a:lnTo>
                    <a:pt x="981084" y="0"/>
                  </a:lnTo>
                  <a:lnTo>
                    <a:pt x="981084" y="2873668"/>
                  </a:lnTo>
                  <a:lnTo>
                    <a:pt x="0" y="287366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Google Shape;886;p67"/>
            <p:cNvSpPr txBox="1"/>
            <p:nvPr/>
          </p:nvSpPr>
          <p:spPr>
            <a:xfrm>
              <a:off x="0" y="-114300"/>
              <a:ext cx="981084" cy="2987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31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67"/>
          <p:cNvGrpSpPr/>
          <p:nvPr/>
        </p:nvGrpSpPr>
        <p:grpSpPr>
          <a:xfrm rot="190464">
            <a:off x="3996004" y="-480651"/>
            <a:ext cx="1546873" cy="5672470"/>
            <a:chOff x="0" y="-114300"/>
            <a:chExt cx="814814" cy="2987968"/>
          </a:xfrm>
        </p:grpSpPr>
        <p:sp>
          <p:nvSpPr>
            <p:cNvPr id="888" name="Google Shape;888;p67"/>
            <p:cNvSpPr/>
            <p:nvPr/>
          </p:nvSpPr>
          <p:spPr>
            <a:xfrm>
              <a:off x="0" y="0"/>
              <a:ext cx="814814" cy="2873668"/>
            </a:xfrm>
            <a:custGeom>
              <a:avLst/>
              <a:gdLst/>
              <a:ahLst/>
              <a:cxnLst/>
              <a:rect l="l" t="t" r="r" b="b"/>
              <a:pathLst>
                <a:path w="814814" h="2873668" extrusionOk="0">
                  <a:moveTo>
                    <a:pt x="0" y="0"/>
                  </a:moveTo>
                  <a:lnTo>
                    <a:pt x="814814" y="0"/>
                  </a:lnTo>
                  <a:lnTo>
                    <a:pt x="814814" y="2873668"/>
                  </a:lnTo>
                  <a:lnTo>
                    <a:pt x="0" y="287366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Google Shape;889;p67"/>
            <p:cNvSpPr txBox="1"/>
            <p:nvPr/>
          </p:nvSpPr>
          <p:spPr>
            <a:xfrm>
              <a:off x="0" y="-114300"/>
              <a:ext cx="814814" cy="2987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31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0" name="Google Shape;890;p67"/>
          <p:cNvSpPr txBox="1"/>
          <p:nvPr/>
        </p:nvSpPr>
        <p:spPr>
          <a:xfrm>
            <a:off x="595242" y="1270505"/>
            <a:ext cx="4107600" cy="1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900" b="1" i="0" u="none" strike="noStrike" cap="none">
                <a:solidFill>
                  <a:srgbClr val="051F49"/>
                </a:solidFill>
                <a:latin typeface="Spectral"/>
                <a:ea typeface="Spectral"/>
                <a:cs typeface="Spectral"/>
                <a:sym typeface="Spectral"/>
              </a:rPr>
              <a:t>THANK YOU   SO MUCH!</a:t>
            </a:r>
            <a:endParaRPr sz="8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91" name="Google Shape;891;p67"/>
          <p:cNvSpPr txBox="1"/>
          <p:nvPr/>
        </p:nvSpPr>
        <p:spPr>
          <a:xfrm>
            <a:off x="595242" y="2740829"/>
            <a:ext cx="3701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67"/>
          <p:cNvSpPr/>
          <p:nvPr/>
        </p:nvSpPr>
        <p:spPr>
          <a:xfrm>
            <a:off x="4226444" y="3852330"/>
            <a:ext cx="639215" cy="337985"/>
          </a:xfrm>
          <a:custGeom>
            <a:avLst/>
            <a:gdLst/>
            <a:ahLst/>
            <a:cxnLst/>
            <a:rect l="l" t="t" r="r" b="b"/>
            <a:pathLst>
              <a:path w="1278430" h="675970" extrusionOk="0">
                <a:moveTo>
                  <a:pt x="0" y="0"/>
                </a:moveTo>
                <a:lnTo>
                  <a:pt x="1278430" y="0"/>
                </a:lnTo>
                <a:lnTo>
                  <a:pt x="1278430" y="675970"/>
                </a:lnTo>
                <a:lnTo>
                  <a:pt x="0" y="675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93" name="Google Shape;893;p67"/>
          <p:cNvSpPr txBox="1"/>
          <p:nvPr/>
        </p:nvSpPr>
        <p:spPr>
          <a:xfrm>
            <a:off x="1042204" y="3980079"/>
            <a:ext cx="2290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5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67"/>
          <p:cNvSpPr/>
          <p:nvPr/>
        </p:nvSpPr>
        <p:spPr>
          <a:xfrm>
            <a:off x="353908" y="346924"/>
            <a:ext cx="334852" cy="334852"/>
          </a:xfrm>
          <a:custGeom>
            <a:avLst/>
            <a:gdLst/>
            <a:ahLst/>
            <a:cxnLst/>
            <a:rect l="l" t="t" r="r" b="b"/>
            <a:pathLst>
              <a:path w="892938" h="892938" extrusionOk="0">
                <a:moveTo>
                  <a:pt x="0" y="0"/>
                </a:moveTo>
                <a:lnTo>
                  <a:pt x="892938" y="0"/>
                </a:lnTo>
                <a:lnTo>
                  <a:pt x="892938" y="892938"/>
                </a:lnTo>
                <a:lnTo>
                  <a:pt x="0" y="8929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95" name="Google Shape;895;p67"/>
          <p:cNvSpPr txBox="1"/>
          <p:nvPr/>
        </p:nvSpPr>
        <p:spPr>
          <a:xfrm>
            <a:off x="727413" y="344988"/>
            <a:ext cx="8084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Fordham University / Gabelli School of Business x Town+Gown:NYC @ NYC DDC + NYC Mayor’s Office of Operations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/>
          <p:nvPr/>
        </p:nvSpPr>
        <p:spPr>
          <a:xfrm>
            <a:off x="0" y="4369000"/>
            <a:ext cx="9144000" cy="774287"/>
          </a:xfrm>
          <a:custGeom>
            <a:avLst/>
            <a:gdLst/>
            <a:ahLst/>
            <a:cxnLst/>
            <a:rect l="l" t="t" r="r" b="b"/>
            <a:pathLst>
              <a:path w="24384000" h="2064766" extrusionOk="0">
                <a:moveTo>
                  <a:pt x="0" y="0"/>
                </a:moveTo>
                <a:lnTo>
                  <a:pt x="24384000" y="0"/>
                </a:lnTo>
                <a:lnTo>
                  <a:pt x="24384000" y="2064766"/>
                </a:lnTo>
                <a:lnTo>
                  <a:pt x="0" y="2064766"/>
                </a:lnTo>
                <a:close/>
              </a:path>
            </a:pathLst>
          </a:custGeom>
          <a:solidFill>
            <a:srgbClr val="31394D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8" name="Google Shape;268;p30"/>
          <p:cNvSpPr txBox="1"/>
          <p:nvPr/>
        </p:nvSpPr>
        <p:spPr>
          <a:xfrm>
            <a:off x="364338" y="1881188"/>
            <a:ext cx="8415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i="0" u="none" strike="noStrike" cap="none">
                <a:solidFill>
                  <a:srgbClr val="31394D"/>
                </a:solidFill>
                <a:latin typeface="Spectral"/>
                <a:ea typeface="Spectral"/>
                <a:cs typeface="Spectral"/>
                <a:sym typeface="Spectral"/>
              </a:rPr>
              <a:t>Descriptive Analysis</a:t>
            </a:r>
            <a:endParaRPr sz="7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69" name="Google Shape;269;p30"/>
          <p:cNvSpPr txBox="1">
            <a:spLocks noGrp="1"/>
          </p:cNvSpPr>
          <p:nvPr>
            <p:ph type="sldNum" idx="12"/>
          </p:nvPr>
        </p:nvSpPr>
        <p:spPr>
          <a:xfrm>
            <a:off x="7856625" y="475300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31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279" name="Google Shape;279;p31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31"/>
          <p:cNvSpPr txBox="1"/>
          <p:nvPr/>
        </p:nvSpPr>
        <p:spPr>
          <a:xfrm>
            <a:off x="349900" y="390675"/>
            <a:ext cx="8442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Projects by Sponsor Agency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282" name="Google Shape;282;p31"/>
          <p:cNvPicPr preferRelativeResize="0"/>
          <p:nvPr/>
        </p:nvPicPr>
        <p:blipFill rotWithShape="1">
          <a:blip r:embed="rId3">
            <a:alphaModFix/>
          </a:blip>
          <a:srcRect l="9060" t="13651" r="7355" b="14838"/>
          <a:stretch/>
        </p:blipFill>
        <p:spPr>
          <a:xfrm>
            <a:off x="628663" y="867825"/>
            <a:ext cx="7884523" cy="388690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1"/>
          <p:cNvSpPr txBox="1">
            <a:spLocks noGrp="1"/>
          </p:cNvSpPr>
          <p:nvPr>
            <p:ph type="sldNum" idx="12"/>
          </p:nvPr>
        </p:nvSpPr>
        <p:spPr>
          <a:xfrm>
            <a:off x="7725150" y="475472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32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293" name="Google Shape;293;p32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32"/>
          <p:cNvSpPr txBox="1"/>
          <p:nvPr/>
        </p:nvSpPr>
        <p:spPr>
          <a:xfrm>
            <a:off x="349900" y="852375"/>
            <a:ext cx="8442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(as a proxy for density)</a:t>
            </a:r>
            <a:endParaRPr sz="2100">
              <a:latin typeface="Spectral"/>
              <a:ea typeface="Spectral"/>
              <a:cs typeface="Spectral"/>
              <a:sym typeface="Spectral"/>
            </a:endParaRPr>
          </a:p>
        </p:txBody>
      </p:sp>
      <p:grpSp>
        <p:nvGrpSpPr>
          <p:cNvPr id="296" name="Google Shape;296;p32"/>
          <p:cNvGrpSpPr/>
          <p:nvPr/>
        </p:nvGrpSpPr>
        <p:grpSpPr>
          <a:xfrm>
            <a:off x="860936" y="1275625"/>
            <a:ext cx="2364191" cy="2364191"/>
            <a:chOff x="0" y="0"/>
            <a:chExt cx="812800" cy="812800"/>
          </a:xfrm>
        </p:grpSpPr>
        <p:sp>
          <p:nvSpPr>
            <p:cNvPr id="297" name="Google Shape;297;p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3D5C"/>
            </a:solidFill>
            <a:ln>
              <a:noFill/>
            </a:ln>
          </p:spPr>
          <p:txBody>
            <a:bodyPr spcFirstLastPara="1" wrap="square" lIns="45500" tIns="45500" rIns="45500" bIns="4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 txBox="1"/>
            <p:nvPr/>
          </p:nvSpPr>
          <p:spPr>
            <a:xfrm>
              <a:off x="76203" y="118118"/>
              <a:ext cx="660300" cy="6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275" tIns="25275" rIns="25275" bIns="25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85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Manhattan</a:t>
              </a:r>
              <a:endParaRPr sz="696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85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298</a:t>
              </a:r>
              <a:endParaRPr sz="696"/>
            </a:p>
          </p:txBody>
        </p:sp>
      </p:grpSp>
      <p:sp>
        <p:nvSpPr>
          <p:cNvPr id="299" name="Google Shape;299;p32"/>
          <p:cNvSpPr txBox="1"/>
          <p:nvPr/>
        </p:nvSpPr>
        <p:spPr>
          <a:xfrm>
            <a:off x="349900" y="390675"/>
            <a:ext cx="844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Geographic Distribution of Projects by Borough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  <p:grpSp>
        <p:nvGrpSpPr>
          <p:cNvPr id="300" name="Google Shape;300;p32"/>
          <p:cNvGrpSpPr/>
          <p:nvPr/>
        </p:nvGrpSpPr>
        <p:grpSpPr>
          <a:xfrm>
            <a:off x="3103826" y="2707751"/>
            <a:ext cx="1633809" cy="1633809"/>
            <a:chOff x="0" y="0"/>
            <a:chExt cx="812800" cy="812800"/>
          </a:xfrm>
        </p:grpSpPr>
        <p:sp>
          <p:nvSpPr>
            <p:cNvPr id="301" name="Google Shape;301;p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5D86"/>
            </a:solidFill>
            <a:ln>
              <a:noFill/>
            </a:ln>
          </p:spPr>
          <p:txBody>
            <a:bodyPr spcFirstLastPara="1" wrap="square" lIns="45500" tIns="45500" rIns="45500" bIns="4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 txBox="1"/>
            <p:nvPr/>
          </p:nvSpPr>
          <p:spPr>
            <a:xfrm>
              <a:off x="60343" y="99465"/>
              <a:ext cx="720300" cy="6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275" tIns="25275" rIns="25275" bIns="25275" anchor="ctr" anchorCtr="0">
              <a:norm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87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Brooklyn</a:t>
              </a:r>
              <a:endParaRPr sz="696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87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236</a:t>
              </a:r>
              <a:endParaRPr sz="696"/>
            </a:p>
          </p:txBody>
        </p:sp>
      </p:grpSp>
      <p:grpSp>
        <p:nvGrpSpPr>
          <p:cNvPr id="303" name="Google Shape;303;p32"/>
          <p:cNvGrpSpPr/>
          <p:nvPr/>
        </p:nvGrpSpPr>
        <p:grpSpPr>
          <a:xfrm>
            <a:off x="1795575" y="3652920"/>
            <a:ext cx="1377127" cy="1377127"/>
            <a:chOff x="0" y="0"/>
            <a:chExt cx="812800" cy="812800"/>
          </a:xfrm>
        </p:grpSpPr>
        <p:sp>
          <p:nvSpPr>
            <p:cNvPr id="304" name="Google Shape;304;p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A8DB9"/>
            </a:solidFill>
            <a:ln>
              <a:noFill/>
            </a:ln>
          </p:spPr>
          <p:txBody>
            <a:bodyPr spcFirstLastPara="1" wrap="square" lIns="45500" tIns="45500" rIns="45500" bIns="4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 txBox="1"/>
            <p:nvPr/>
          </p:nvSpPr>
          <p:spPr>
            <a:xfrm>
              <a:off x="76195" y="50967"/>
              <a:ext cx="660300" cy="6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275" tIns="25275" rIns="25275" bIns="25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89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Queens</a:t>
              </a:r>
              <a:endParaRPr sz="696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89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206</a:t>
              </a:r>
              <a:endParaRPr sz="696"/>
            </a:p>
          </p:txBody>
        </p:sp>
      </p:grpSp>
      <p:grpSp>
        <p:nvGrpSpPr>
          <p:cNvPr id="306" name="Google Shape;306;p32"/>
          <p:cNvGrpSpPr/>
          <p:nvPr/>
        </p:nvGrpSpPr>
        <p:grpSpPr>
          <a:xfrm>
            <a:off x="3361497" y="1452861"/>
            <a:ext cx="1198961" cy="1198961"/>
            <a:chOff x="0" y="0"/>
            <a:chExt cx="812800" cy="812800"/>
          </a:xfrm>
        </p:grpSpPr>
        <p:sp>
          <p:nvSpPr>
            <p:cNvPr id="307" name="Google Shape;307;p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A7A98"/>
            </a:solidFill>
            <a:ln>
              <a:noFill/>
            </a:ln>
          </p:spPr>
          <p:txBody>
            <a:bodyPr spcFirstLastPara="1" wrap="square" lIns="45500" tIns="45500" rIns="45500" bIns="4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 txBox="1"/>
            <p:nvPr/>
          </p:nvSpPr>
          <p:spPr>
            <a:xfrm>
              <a:off x="76201" y="45177"/>
              <a:ext cx="660300" cy="6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275" tIns="25275" rIns="25275" bIns="25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89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Bronx</a:t>
              </a:r>
              <a:endParaRPr sz="696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89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130</a:t>
              </a:r>
              <a:endParaRPr sz="696"/>
            </a:p>
          </p:txBody>
        </p:sp>
      </p:grpSp>
      <p:grpSp>
        <p:nvGrpSpPr>
          <p:cNvPr id="309" name="Google Shape;309;p32"/>
          <p:cNvGrpSpPr/>
          <p:nvPr/>
        </p:nvGrpSpPr>
        <p:grpSpPr>
          <a:xfrm>
            <a:off x="651750" y="3503280"/>
            <a:ext cx="1019901" cy="1019901"/>
            <a:chOff x="0" y="0"/>
            <a:chExt cx="812800" cy="812800"/>
          </a:xfrm>
        </p:grpSpPr>
        <p:sp>
          <p:nvSpPr>
            <p:cNvPr id="310" name="Google Shape;310;p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C6DB"/>
            </a:solidFill>
            <a:ln>
              <a:noFill/>
            </a:ln>
          </p:spPr>
          <p:txBody>
            <a:bodyPr spcFirstLastPara="1" wrap="square" lIns="45500" tIns="45500" rIns="45500" bIns="45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 txBox="1"/>
            <p:nvPr/>
          </p:nvSpPr>
          <p:spPr>
            <a:xfrm>
              <a:off x="76203" y="108801"/>
              <a:ext cx="660300" cy="6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275" tIns="25275" rIns="25275" bIns="25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Staten Island</a:t>
              </a:r>
              <a:endParaRPr sz="696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4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61</a:t>
              </a:r>
              <a:endParaRPr sz="696"/>
            </a:p>
          </p:txBody>
        </p:sp>
      </p:grpSp>
      <p:sp>
        <p:nvSpPr>
          <p:cNvPr id="312" name="Google Shape;312;p32"/>
          <p:cNvSpPr txBox="1"/>
          <p:nvPr/>
        </p:nvSpPr>
        <p:spPr>
          <a:xfrm>
            <a:off x="5812225" y="1338400"/>
            <a:ext cx="2702100" cy="24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8300" marR="0" lvl="1" indent="-17780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Manhattan has the 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highest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number of projects, followed by Brooklyn and Queens.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68300" marR="0" lvl="1" indent="-17780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counts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act</a:t>
            </a:r>
            <a:r>
              <a:rPr lang="en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as a proxy for borough-level population density.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2"/>
          <p:cNvSpPr txBox="1">
            <a:spLocks noGrp="1"/>
          </p:cNvSpPr>
          <p:nvPr>
            <p:ph type="sldNum" idx="12"/>
          </p:nvPr>
        </p:nvSpPr>
        <p:spPr>
          <a:xfrm>
            <a:off x="7725150" y="478273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3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323" name="Google Shape;323;p33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33"/>
          <p:cNvSpPr txBox="1"/>
          <p:nvPr/>
        </p:nvSpPr>
        <p:spPr>
          <a:xfrm>
            <a:off x="349888" y="390680"/>
            <a:ext cx="844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Reporting Periods Across Status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326" name="Google Shape;326;p33"/>
          <p:cNvSpPr txBox="1"/>
          <p:nvPr/>
        </p:nvSpPr>
        <p:spPr>
          <a:xfrm>
            <a:off x="349800" y="856525"/>
            <a:ext cx="84420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(7 Reporting Periods)</a:t>
            </a:r>
            <a:endParaRPr sz="21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327" name="Google Shape;327;p33"/>
          <p:cNvPicPr preferRelativeResize="0"/>
          <p:nvPr/>
        </p:nvPicPr>
        <p:blipFill rotWithShape="1">
          <a:blip r:embed="rId3">
            <a:alphaModFix/>
          </a:blip>
          <a:srcRect l="7974" t="14924" r="7279" b="14072"/>
          <a:stretch/>
        </p:blipFill>
        <p:spPr>
          <a:xfrm>
            <a:off x="421838" y="1228875"/>
            <a:ext cx="8300324" cy="364217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3"/>
          <p:cNvSpPr txBox="1">
            <a:spLocks noGrp="1"/>
          </p:cNvSpPr>
          <p:nvPr>
            <p:ph type="sldNum" idx="12"/>
          </p:nvPr>
        </p:nvSpPr>
        <p:spPr>
          <a:xfrm>
            <a:off x="7793750" y="4780100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4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338" name="Google Shape;338;p34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7415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34"/>
          <p:cNvSpPr txBox="1"/>
          <p:nvPr/>
        </p:nvSpPr>
        <p:spPr>
          <a:xfrm>
            <a:off x="349888" y="390680"/>
            <a:ext cx="844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Project Phase Distribution by Borough 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341" name="Google Shape;341;p34"/>
          <p:cNvPicPr preferRelativeResize="0"/>
          <p:nvPr/>
        </p:nvPicPr>
        <p:blipFill rotWithShape="1">
          <a:blip r:embed="rId3">
            <a:alphaModFix/>
          </a:blip>
          <a:srcRect l="7092" t="14238" r="6207" b="14281"/>
          <a:stretch/>
        </p:blipFill>
        <p:spPr>
          <a:xfrm>
            <a:off x="0" y="1253075"/>
            <a:ext cx="6596475" cy="356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4"/>
          <p:cNvSpPr txBox="1"/>
          <p:nvPr/>
        </p:nvSpPr>
        <p:spPr>
          <a:xfrm>
            <a:off x="349900" y="831225"/>
            <a:ext cx="84420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(as a proxy for population density)</a:t>
            </a:r>
            <a:endParaRPr sz="1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343" name="Google Shape;343;p34"/>
          <p:cNvSpPr txBox="1"/>
          <p:nvPr/>
        </p:nvSpPr>
        <p:spPr>
          <a:xfrm>
            <a:off x="6661325" y="1332225"/>
            <a:ext cx="2286000" cy="3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 is the dominant phase across all boroughs,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Manhattan and Brooklyn showing the highest overall project counts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Staten Island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consistently has the lowest number of projects across every phase.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4"/>
          <p:cNvSpPr txBox="1">
            <a:spLocks noGrp="1"/>
          </p:cNvSpPr>
          <p:nvPr>
            <p:ph type="sldNum" idx="12"/>
          </p:nvPr>
        </p:nvSpPr>
        <p:spPr>
          <a:xfrm>
            <a:off x="7880525" y="497902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2077</Words>
  <Application>Microsoft Office PowerPoint</Application>
  <PresentationFormat>On-screen Show (16:9)</PresentationFormat>
  <Paragraphs>349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Spectral</vt:lpstr>
      <vt:lpstr>DM Sans</vt:lpstr>
      <vt:lpstr>Playfair Display</vt:lpstr>
      <vt:lpstr>Roboto</vt:lpstr>
      <vt:lpstr>Merriweather</vt:lpstr>
      <vt:lpstr>Calibri</vt:lpstr>
      <vt:lpstr>Arial</vt:lpstr>
      <vt:lpstr>Paradigm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Matthews, Terri</dc:creator>
  <cp:lastModifiedBy>Matthews, Terri (DDC)</cp:lastModifiedBy>
  <cp:revision>1</cp:revision>
  <dcterms:modified xsi:type="dcterms:W3CDTF">2025-12-12T15:35:37Z</dcterms:modified>
</cp:coreProperties>
</file>