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306" r:id="rId3"/>
    <p:sldId id="307" r:id="rId4"/>
    <p:sldId id="281" r:id="rId5"/>
    <p:sldId id="282" r:id="rId6"/>
    <p:sldId id="258" r:id="rId7"/>
    <p:sldId id="259" r:id="rId8"/>
    <p:sldId id="284" r:id="rId9"/>
    <p:sldId id="286" r:id="rId10"/>
    <p:sldId id="287" r:id="rId11"/>
    <p:sldId id="288" r:id="rId12"/>
    <p:sldId id="308" r:id="rId13"/>
    <p:sldId id="290" r:id="rId14"/>
    <p:sldId id="297" r:id="rId15"/>
    <p:sldId id="305" r:id="rId16"/>
    <p:sldId id="309" r:id="rId17"/>
    <p:sldId id="295" r:id="rId18"/>
    <p:sldId id="310" r:id="rId19"/>
    <p:sldId id="312" r:id="rId20"/>
    <p:sldId id="311" r:id="rId21"/>
  </p:sldIdLst>
  <p:sldSz cx="18288000" cy="10287000"/>
  <p:notesSz cx="6858000" cy="9144000"/>
  <p:embeddedFontLst>
    <p:embeddedFont>
      <p:font typeface="맑은 고딕" panose="020B0503020000020004" pitchFamily="34" charset="-127"/>
      <p:regular r:id="rId23"/>
      <p:bold r:id="rId24"/>
    </p:embeddedFont>
    <p:embeddedFont>
      <p:font typeface="Pretendard" panose="020B0604020202020204" charset="-127"/>
      <p:regular r:id="rId25"/>
      <p:bold r:id="rId26"/>
    </p:embeddedFont>
    <p:embeddedFont>
      <p:font typeface="Pretendard Light" panose="020B0604020202020204" charset="-127"/>
      <p:regular r:id="rId27"/>
    </p:embeddedFont>
    <p:embeddedFont>
      <p:font typeface="Pretendard Medium" panose="020B0604020202020204" charset="-127"/>
      <p:regular r:id="rId28"/>
      <p:bold r:id="rId29"/>
    </p:embeddedFont>
    <p:embeddedFont>
      <p:font typeface="Pretendard SemiBold" panose="020B0604020202020204" charset="-127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8B74"/>
    <a:srgbClr val="5EB28B"/>
    <a:srgbClr val="008148"/>
    <a:srgbClr val="00854C"/>
    <a:srgbClr val="FFFFFF"/>
    <a:srgbClr val="F2C148"/>
    <a:srgbClr val="F3DF47"/>
    <a:srgbClr val="F6F6F6"/>
    <a:srgbClr val="38664F"/>
    <a:srgbClr val="FEF7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1835" autoAdjust="0"/>
  </p:normalViewPr>
  <p:slideViewPr>
    <p:cSldViewPr snapToGrid="0">
      <p:cViewPr varScale="1">
        <p:scale>
          <a:sx n="56" d="100"/>
          <a:sy n="56" d="100"/>
        </p:scale>
        <p:origin x="9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AB1CA-8471-4DD8-A432-A365D6812F4D}" type="datetimeFigureOut">
              <a:rPr lang="ko-KR" altLang="en-US" smtClean="0"/>
              <a:t>2026-02-03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012AA-2A9F-4C0C-A0B1-C7337DBD8A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2075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1531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60BE6-E317-15FA-04F2-6361D22C0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22EA8A-175B-67F1-080B-9EC316A4CE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29849D-0EDA-4226-009A-8531C4EB3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F2477-929C-5D58-CFC1-DB2E49C31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4497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31334-D1D3-F362-16E7-8EE778E5A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D3D036C-B8AB-6D36-596C-2358A9F047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1744ECA-A00C-E069-6345-0843809F0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2EA5682-49E2-48E4-046C-C7E843169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0761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28E8F-8C1C-88BD-0E77-4656FC03F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36BD7C-6B3D-721A-C125-3DE70F7C0F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D9C763-2FC8-217B-4436-C2FB6C8575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DC5B2-A0D5-88ED-3CF1-8AB3CD737F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5959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3F04C-E1AB-A05B-80CB-3C79C9A9B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39C7243-1547-003B-81C6-754B2E4804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DFEC432-236D-E8A9-D5BD-48BA445E1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B3500CC-6497-F234-7C14-079A30F5EF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8819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6B411-C6A4-3D98-5458-D0C5311F1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AB9668-9FC0-9CBA-A9CD-A1A9109129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77B835-0722-780C-8D10-F779279BD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3FC92-FB8F-2BB6-431A-0BAEFCCDAD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2851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D7ED8-209D-7D38-3CBB-BEB2D6908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262276-6E5D-90F9-39CF-E4BB6FDA4B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D643EE-CB3F-CC44-708A-5694570DF4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EB6DD-C876-93F0-AFF8-65967A9834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0631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5C686-845E-A28A-644A-115D0C70E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D5774-1B9D-815A-E445-7E102C1ADF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929538-C32D-2AF7-F68F-3A3FDAF00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0FA9B-4F6D-658D-9227-ED34718BD8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5943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DFC03-AABD-7A29-A4AC-7036D9AF3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3B7B862-0D37-16BC-5A8D-A6118FC9D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13DF998-3D54-E837-C30F-F47E790C2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6547DE6-C1AD-1F9F-AA23-186A999DBF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4743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5C4D4-F072-2B91-A628-C38445CE6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C02290-41FB-80EA-E102-F822F8783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38591A-9698-6016-58F5-6ED98E8DF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8245F-6774-ECE7-9C89-3CA963BA17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6601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B96F9-CDFB-E9E9-166C-2B0A2B0D4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188AA1-4E55-55B0-B7C7-278C49A18B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6F258F-47DF-397A-03E1-229B3B1507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40CFC-344D-2995-FD04-C55B6720E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9241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D962E-984C-81D3-192A-0F9CCDC20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B6436D-C034-59E7-5066-8859BF002E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5DFD2E-E7C4-6EA6-0163-CFFD72D29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158EE-2C43-24B3-121F-602BE5BF6E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204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185D7-623D-0EE1-3C9A-890DFC6B1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4C91EB-F4D1-4B9C-D431-54FEBA1772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B4A48A-553C-F213-494C-1887E3D7E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B39B9-40C3-7F9C-6BB3-1F232F6082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547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9C5C9-DF9C-871B-BAD6-9A8FC58F4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6F406A-7D59-4A24-3F10-AA64ED3315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334CE9-A28C-D70B-F688-39A86924B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9E42A-3898-ABF8-F081-F5ECAD023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7390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DE26D-0743-05A8-4818-09C4C1B9C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B4531-F80A-1527-C263-0FA8B3312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533B48-1472-D2FF-D8C1-DC685CEA4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17A03-57F3-1FAF-3427-BF9E8C58D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089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82D5C-E771-3EEF-03D9-A34800D23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54DC789-0E5A-9E21-74D4-64FBFEDDD9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AAF0C17-6927-473C-2C08-FC342DBB0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3F12E7-1A73-8EDA-76C9-91EA951A1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0543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1404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4358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C88AF-8419-5FF6-E449-338AAFF61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511AB9-27E9-6BE8-DF20-A6B689C5C6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2901FB-E85A-5B74-96C5-30431AA8A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0D82E-417D-CCB5-FC07-DC8BF56436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7965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1887C-86A4-93DA-DA75-20EDC86D9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00A4BA2-83CD-4956-9A2A-67D8C8E23D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5754980-D483-0F4E-989B-1C4B5DCD8D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F013DAF-D5BA-CCF1-A0FB-0F35F32EA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12AA-2A9F-4C0C-A0B1-C7337DBD8A9F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4074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E77F324D-1053-6FFA-18C2-1BD7626BE3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02000" y="723900"/>
            <a:ext cx="1524000" cy="5500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png"/><Relationship Id="rId5" Type="http://schemas.openxmlformats.org/officeDocument/2006/relationships/image" Target="../media/image2.png"/><Relationship Id="rId10" Type="http://schemas.openxmlformats.org/officeDocument/2006/relationships/hyperlink" Target="https://www.pyrocal.com.au/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5.jpeg"/><Relationship Id="rId5" Type="http://schemas.openxmlformats.org/officeDocument/2006/relationships/image" Target="../media/image2.pn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hyperlink" Target="https://qssbiochar.com/our-products/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2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5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3.png"/><Relationship Id="rId5" Type="http://schemas.openxmlformats.org/officeDocument/2006/relationships/image" Target="../media/image2.png"/><Relationship Id="rId10" Type="http://schemas.openxmlformats.org/officeDocument/2006/relationships/hyperlink" Target="https://pyreg.com/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12" Type="http://schemas.openxmlformats.org/officeDocument/2006/relationships/hyperlink" Target="https://etia-group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7.jpeg"/><Relationship Id="rId5" Type="http://schemas.openxmlformats.org/officeDocument/2006/relationships/image" Target="../media/image2.png"/><Relationship Id="rId10" Type="http://schemas.openxmlformats.org/officeDocument/2006/relationships/image" Target="../media/image26.jpeg"/><Relationship Id="rId4" Type="http://schemas.openxmlformats.org/officeDocument/2006/relationships/image" Target="../media/image5.png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openxmlformats.org/officeDocument/2006/relationships/hyperlink" Target="https://bioforcetech.com/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8991600"/>
            <a:ext cx="17043400" cy="660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284700" y="8559800"/>
            <a:ext cx="762000" cy="1016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616200" y="4572000"/>
            <a:ext cx="12852400" cy="1397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7900" b="0" i="0" u="none" strike="noStrike" spc="-100" dirty="0">
                <a:solidFill>
                  <a:srgbClr val="00854C"/>
                </a:solidFill>
                <a:ea typeface="Pretendard SemiBold"/>
              </a:rPr>
              <a:t>Pilot-Plant Design for </a:t>
            </a:r>
          </a:p>
          <a:p>
            <a:pPr lvl="0" algn="ctr">
              <a:lnSpc>
                <a:spcPct val="99600"/>
              </a:lnSpc>
            </a:pPr>
            <a:r>
              <a:rPr lang="en-US" altLang="ko-KR" sz="7900" b="0" i="0" u="none" strike="noStrike" spc="-100" dirty="0">
                <a:solidFill>
                  <a:srgbClr val="00854C"/>
                </a:solidFill>
                <a:ea typeface="Pretendard SemiBold"/>
              </a:rPr>
              <a:t>Biomass Pyrolysis</a:t>
            </a:r>
            <a:endParaRPr lang="ko-KR" sz="7900" b="0" i="0" u="none" strike="noStrike" spc="-100" dirty="0">
              <a:solidFill>
                <a:srgbClr val="00854C"/>
              </a:solidFill>
              <a:ea typeface="Pretendard Semi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27100" y="1003300"/>
            <a:ext cx="53975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1800" b="0" i="0" u="none" strike="noStrike">
                <a:solidFill>
                  <a:srgbClr val="5EB28B"/>
                </a:solidFill>
                <a:ea typeface="Pretendard Light"/>
              </a:rPr>
              <a:t>Che391 Pilot-Plant Design for Biomass Pyrolysis </a:t>
            </a:r>
            <a:endParaRPr lang="ko-KR" sz="1800" b="0" i="0" u="none" strike="noStrike">
              <a:solidFill>
                <a:srgbClr val="5EB28B"/>
              </a:solidFill>
              <a:ea typeface="Pretendard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593722" y="8617993"/>
            <a:ext cx="6248400" cy="647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07899"/>
              </a:lnSpc>
            </a:pPr>
            <a:r>
              <a:rPr lang="en-US" altLang="ko-KR" sz="1900" err="1">
                <a:solidFill>
                  <a:srgbClr val="5EB28B"/>
                </a:solidFill>
                <a:latin typeface="Pretendard Light"/>
                <a:ea typeface="Pretendard Light"/>
              </a:rPr>
              <a:t>Sungone</a:t>
            </a:r>
            <a:r>
              <a:rPr lang="en-US" altLang="ko-KR" sz="1900">
                <a:solidFill>
                  <a:srgbClr val="5EB28B"/>
                </a:solidFill>
                <a:latin typeface="Pretendard Light"/>
                <a:ea typeface="Pretendard Light"/>
              </a:rPr>
              <a:t> Philip Seo</a:t>
            </a:r>
            <a:endParaRPr lang="ko-KR" sz="1900" b="0" i="0" u="none" strike="noStrike">
              <a:solidFill>
                <a:srgbClr val="5EB28B"/>
              </a:solidFill>
              <a:ea typeface="Pretendard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FF7164-3AE2-C2C1-C219-77D6F243E4CE}"/>
              </a:ext>
            </a:extLst>
          </p:cNvPr>
          <p:cNvSpPr/>
          <p:nvPr/>
        </p:nvSpPr>
        <p:spPr>
          <a:xfrm>
            <a:off x="15548591" y="698500"/>
            <a:ext cx="20447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782E66-B8B7-9A23-E758-83DF6DD61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166" b="36784"/>
          <a:stretch>
            <a:fillRect/>
          </a:stretch>
        </p:blipFill>
        <p:spPr bwMode="auto">
          <a:xfrm>
            <a:off x="13512800" y="723900"/>
            <a:ext cx="4058882" cy="67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F9990D-160A-8881-0EF4-439BE7403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36C2963-26EC-C2F9-29BA-DF8FA2ED8A0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9D15A09D-B374-8595-BCED-7ED8370AA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0DBA9C1-1E6B-A3FB-876D-F466D55F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B484BBB1-8ACF-0589-A10F-8746A2E956D1}"/>
              </a:ext>
            </a:extLst>
          </p:cNvPr>
          <p:cNvSpPr txBox="1"/>
          <p:nvPr/>
        </p:nvSpPr>
        <p:spPr>
          <a:xfrm>
            <a:off x="1143000" y="800100"/>
            <a:ext cx="11813544" cy="1422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99600"/>
              </a:lnSpc>
            </a:pPr>
            <a:r>
              <a:rPr lang="en-US" sz="8000" b="0" i="0" u="none" strike="noStrike" spc="-100" dirty="0">
                <a:solidFill>
                  <a:srgbClr val="5EB28B"/>
                </a:solidFill>
                <a:latin typeface="Pretendard SemiBold"/>
                <a:ea typeface="Pretendard SemiBold"/>
              </a:rPr>
              <a:t>Vendor 4: PYROCAL</a:t>
            </a:r>
            <a:r>
              <a:rPr lang="en-US" sz="8000" b="0" i="0" u="none" strike="noStrike" spc="-100" dirty="0">
                <a:solidFill>
                  <a:srgbClr val="5EB28B"/>
                </a:solidFill>
                <a:latin typeface="Pretendard SemiBold"/>
              </a:rPr>
              <a:t> 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2B0FA127-8202-BDF4-BBFD-C226D8DABC3F}"/>
              </a:ext>
            </a:extLst>
          </p:cNvPr>
          <p:cNvSpPr txBox="1"/>
          <p:nvPr/>
        </p:nvSpPr>
        <p:spPr>
          <a:xfrm>
            <a:off x="1251046" y="4394302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Country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42FD12D5-DB91-12DE-3B37-35C2E1DD672D}"/>
              </a:ext>
            </a:extLst>
          </p:cNvPr>
          <p:cNvSpPr txBox="1"/>
          <p:nvPr/>
        </p:nvSpPr>
        <p:spPr>
          <a:xfrm>
            <a:off x="2925190" y="4331724"/>
            <a:ext cx="560921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 dirty="0">
                <a:solidFill>
                  <a:srgbClr val="454545"/>
                </a:solidFill>
                <a:latin typeface="Pretendard Light"/>
              </a:rPr>
              <a:t>Australia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6E434774-4D8C-700D-1A9A-AC9EB30EA446}"/>
              </a:ext>
            </a:extLst>
          </p:cNvPr>
          <p:cNvSpPr txBox="1"/>
          <p:nvPr/>
        </p:nvSpPr>
        <p:spPr>
          <a:xfrm>
            <a:off x="2895600" y="5143500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>
                <a:solidFill>
                  <a:srgbClr val="454545"/>
                </a:solidFill>
                <a:latin typeface="Pretendard Light"/>
              </a:rPr>
              <a:t>2014</a:t>
            </a:r>
            <a:endParaRPr lang="en-US" sz="1600" b="1" i="0" u="none" strike="noStrike">
              <a:solidFill>
                <a:srgbClr val="454545"/>
              </a:solidFill>
              <a:latin typeface="Pretendard Light"/>
            </a:endParaRPr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BA02C2EF-F812-F4F0-7B92-3B6571EF5CD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6" name="Picture 36">
            <a:extLst>
              <a:ext uri="{FF2B5EF4-FFF2-40B4-BE49-F238E27FC236}">
                <a16:creationId xmlns:a16="http://schemas.microsoft.com/office/drawing/2014/main" id="{41DFB224-BACF-09A6-55AA-62EA766EA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8991600"/>
            <a:ext cx="17043400" cy="660400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D89C486F-22B7-EDED-9169-12CA51B14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74545" y="8653346"/>
            <a:ext cx="762000" cy="101600"/>
          </a:xfrm>
          <a:prstGeom prst="rect">
            <a:avLst/>
          </a:prstGeom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9E890C6C-DC69-1775-1459-69024BE16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4854964"/>
            <a:ext cx="6934200" cy="1270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46E58ABA-BE5F-045D-1F8F-49A423D41D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4832105"/>
            <a:ext cx="1082016" cy="45719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EFA3F958-A377-DE19-0468-464FD8AAAF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5639614"/>
            <a:ext cx="6934200" cy="12700"/>
          </a:xfrm>
          <a:prstGeom prst="rect">
            <a:avLst/>
          </a:prstGeom>
        </p:spPr>
      </p:pic>
      <p:pic>
        <p:nvPicPr>
          <p:cNvPr id="44" name="Picture 9">
            <a:extLst>
              <a:ext uri="{FF2B5EF4-FFF2-40B4-BE49-F238E27FC236}">
                <a16:creationId xmlns:a16="http://schemas.microsoft.com/office/drawing/2014/main" id="{267B4885-BE2E-076C-67EE-9B6342596F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584" y="5616755"/>
            <a:ext cx="1082016" cy="45719"/>
          </a:xfrm>
          <a:prstGeom prst="rect">
            <a:avLst/>
          </a:prstGeom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1F42CFE7-FB80-6927-BEC0-3B4104B41F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6521707"/>
            <a:ext cx="6934200" cy="12700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FC9D3659-F447-F8D6-F8EB-3B026D7AE1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6498848"/>
            <a:ext cx="1082016" cy="45719"/>
          </a:xfrm>
          <a:prstGeom prst="rect">
            <a:avLst/>
          </a:prstGeom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FFE290F1-5C5C-0447-77BA-E858AB8BDD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7378814"/>
            <a:ext cx="6934200" cy="12700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0A75EB98-C03A-AB90-ADC3-F69EBD619F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7355955"/>
            <a:ext cx="1082016" cy="45719"/>
          </a:xfrm>
          <a:prstGeom prst="rect">
            <a:avLst/>
          </a:prstGeom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CFA20A54-AF3B-CD9D-CAE5-FDA8C68504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8212799"/>
            <a:ext cx="6934200" cy="12700"/>
          </a:xfrm>
          <a:prstGeom prst="rect">
            <a:avLst/>
          </a:prstGeom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E7127D86-2DFB-95BB-0AFE-1B853D48E9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584" y="8189940"/>
            <a:ext cx="1082016" cy="45719"/>
          </a:xfrm>
          <a:prstGeom prst="rect">
            <a:avLst/>
          </a:prstGeom>
        </p:spPr>
      </p:pic>
      <p:pic>
        <p:nvPicPr>
          <p:cNvPr id="51" name="Picture 8">
            <a:extLst>
              <a:ext uri="{FF2B5EF4-FFF2-40B4-BE49-F238E27FC236}">
                <a16:creationId xmlns:a16="http://schemas.microsoft.com/office/drawing/2014/main" id="{6B17DEF1-33CE-AD30-20E5-F60EC818EE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9171215"/>
            <a:ext cx="6934200" cy="12700"/>
          </a:xfrm>
          <a:prstGeom prst="rect">
            <a:avLst/>
          </a:prstGeom>
        </p:spPr>
      </p:pic>
      <p:pic>
        <p:nvPicPr>
          <p:cNvPr id="52" name="Picture 9">
            <a:extLst>
              <a:ext uri="{FF2B5EF4-FFF2-40B4-BE49-F238E27FC236}">
                <a16:creationId xmlns:a16="http://schemas.microsoft.com/office/drawing/2014/main" id="{6008FF2F-F36E-8112-E95A-CB12A5EDE8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9148356"/>
            <a:ext cx="1082016" cy="45719"/>
          </a:xfrm>
          <a:prstGeom prst="rect">
            <a:avLst/>
          </a:prstGeom>
        </p:spPr>
      </p:pic>
      <p:pic>
        <p:nvPicPr>
          <p:cNvPr id="71" name="Picture 37">
            <a:extLst>
              <a:ext uri="{FF2B5EF4-FFF2-40B4-BE49-F238E27FC236}">
                <a16:creationId xmlns:a16="http://schemas.microsoft.com/office/drawing/2014/main" id="{4DEF7446-C8A2-E583-3ACA-BB6284A58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84700" y="8559800"/>
            <a:ext cx="762000" cy="101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F54A6B4-F0BE-821D-F299-D4C0F46F7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652185E5-E648-60BC-67C4-24DC7E224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290961F-3862-5A39-DA0E-A8D947391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166" b="36784"/>
          <a:stretch>
            <a:fillRect/>
          </a:stretch>
        </p:blipFill>
        <p:spPr bwMode="auto">
          <a:xfrm>
            <a:off x="13512800" y="723900"/>
            <a:ext cx="4058882" cy="67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60ED3931-193E-CA1C-49C0-503CD16995FF}"/>
              </a:ext>
            </a:extLst>
          </p:cNvPr>
          <p:cNvSpPr txBox="1"/>
          <p:nvPr/>
        </p:nvSpPr>
        <p:spPr>
          <a:xfrm>
            <a:off x="1251046" y="5173888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Founded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92AF8ABC-74F9-674F-D534-61C200962EE5}"/>
              </a:ext>
            </a:extLst>
          </p:cNvPr>
          <p:cNvSpPr txBox="1"/>
          <p:nvPr/>
        </p:nvSpPr>
        <p:spPr>
          <a:xfrm>
            <a:off x="2895600" y="5981700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>
                <a:solidFill>
                  <a:srgbClr val="454545"/>
                </a:solidFill>
                <a:latin typeface="Pretendard Light"/>
              </a:rPr>
              <a:t>Around 20 units in 8 countries</a:t>
            </a:r>
            <a:endParaRPr lang="en-US" sz="1600" b="1" i="0" u="none" strike="noStrike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43D8BDFF-A624-A333-CD8E-05B9B5227268}"/>
              </a:ext>
            </a:extLst>
          </p:cNvPr>
          <p:cNvSpPr txBox="1"/>
          <p:nvPr/>
        </p:nvSpPr>
        <p:spPr>
          <a:xfrm>
            <a:off x="1273034" y="6033623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Portfolio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8412C615-355D-0014-147A-388459F38006}"/>
              </a:ext>
            </a:extLst>
          </p:cNvPr>
          <p:cNvSpPr txBox="1"/>
          <p:nvPr/>
        </p:nvSpPr>
        <p:spPr>
          <a:xfrm>
            <a:off x="2895600" y="6903144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dirty="0">
                <a:solidFill>
                  <a:srgbClr val="454545"/>
                </a:solidFill>
                <a:latin typeface="Pretendard Light"/>
              </a:rPr>
              <a:t>Toowoomba, Australia</a:t>
            </a:r>
            <a:endParaRPr lang="en-US" sz="1600" b="1" i="0" u="none" strike="noStrike" dirty="0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036B3B4F-D7B6-4CC6-EDF3-E040B9380165}"/>
              </a:ext>
            </a:extLst>
          </p:cNvPr>
          <p:cNvSpPr txBox="1"/>
          <p:nvPr/>
        </p:nvSpPr>
        <p:spPr>
          <a:xfrm>
            <a:off x="1251046" y="6913669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HQ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40" name="TextBox 20">
            <a:extLst>
              <a:ext uri="{FF2B5EF4-FFF2-40B4-BE49-F238E27FC236}">
                <a16:creationId xmlns:a16="http://schemas.microsoft.com/office/drawing/2014/main" id="{73EA77B6-E4BF-8EDF-3FDC-B65F3310EDCE}"/>
              </a:ext>
            </a:extLst>
          </p:cNvPr>
          <p:cNvSpPr txBox="1"/>
          <p:nvPr/>
        </p:nvSpPr>
        <p:spPr>
          <a:xfrm>
            <a:off x="2895600" y="7714190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>
                <a:solidFill>
                  <a:srgbClr val="454545"/>
                </a:solidFill>
                <a:latin typeface="Pretendard Light"/>
              </a:rPr>
              <a:t>CCT12, CCT20</a:t>
            </a:r>
          </a:p>
        </p:txBody>
      </p:sp>
      <p:sp>
        <p:nvSpPr>
          <p:cNvPr id="53" name="TextBox 15">
            <a:extLst>
              <a:ext uri="{FF2B5EF4-FFF2-40B4-BE49-F238E27FC236}">
                <a16:creationId xmlns:a16="http://schemas.microsoft.com/office/drawing/2014/main" id="{C4222002-55DE-4D49-5F6A-011B0B807A04}"/>
              </a:ext>
            </a:extLst>
          </p:cNvPr>
          <p:cNvSpPr txBox="1"/>
          <p:nvPr/>
        </p:nvSpPr>
        <p:spPr>
          <a:xfrm>
            <a:off x="1251046" y="7724715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Product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D55292B9-C209-2A3D-BAA4-2853116D6A00}"/>
              </a:ext>
            </a:extLst>
          </p:cNvPr>
          <p:cNvSpPr txBox="1"/>
          <p:nvPr/>
        </p:nvSpPr>
        <p:spPr>
          <a:xfrm>
            <a:off x="2895600" y="8623944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en-US" sz="1600" b="1" i="0" u="none" strike="noStrike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55" name="TextBox 15">
            <a:extLst>
              <a:ext uri="{FF2B5EF4-FFF2-40B4-BE49-F238E27FC236}">
                <a16:creationId xmlns:a16="http://schemas.microsoft.com/office/drawing/2014/main" id="{7B3D30F0-2035-0C34-AAF4-1CDCF350648E}"/>
              </a:ext>
            </a:extLst>
          </p:cNvPr>
          <p:cNvSpPr txBox="1"/>
          <p:nvPr/>
        </p:nvSpPr>
        <p:spPr>
          <a:xfrm>
            <a:off x="1251046" y="8723815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Remark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1798A4-86E5-CCCA-A177-FAAA8B5CEE3B}"/>
              </a:ext>
            </a:extLst>
          </p:cNvPr>
          <p:cNvSpPr txBox="1"/>
          <p:nvPr/>
        </p:nvSpPr>
        <p:spPr>
          <a:xfrm>
            <a:off x="14815332" y="1427046"/>
            <a:ext cx="34726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hlinkClick r:id="rId10"/>
              </a:rPr>
              <a:t>https://www.pyrocal.com.au/</a:t>
            </a:r>
            <a:r>
              <a:rPr lang="en-US" sz="100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E2E935-6FBF-F984-15FA-7104AF524478}"/>
              </a:ext>
            </a:extLst>
          </p:cNvPr>
          <p:cNvSpPr txBox="1"/>
          <p:nvPr/>
        </p:nvSpPr>
        <p:spPr>
          <a:xfrm>
            <a:off x="1123682" y="2298432"/>
            <a:ext cx="15001218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altLang="ko-KR" sz="240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2338A1-FC9D-B1CD-1669-3E246CCF3D18}"/>
              </a:ext>
            </a:extLst>
          </p:cNvPr>
          <p:cNvSpPr txBox="1"/>
          <p:nvPr/>
        </p:nvSpPr>
        <p:spPr>
          <a:xfrm>
            <a:off x="971282" y="2450840"/>
            <a:ext cx="15306018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altLang="ko-KR" sz="2400">
              <a:solidFill>
                <a:srgbClr val="00854C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55A0D2D-4B2C-E377-11CB-7D0249AE7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601" y="3158324"/>
            <a:ext cx="4798640" cy="143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E19F7E-EF39-2C9A-FD28-407C1E7486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0" y="4983810"/>
            <a:ext cx="8107733" cy="3776086"/>
          </a:xfrm>
          <a:prstGeom prst="rect">
            <a:avLst/>
          </a:prstGeom>
        </p:spPr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ADBE5DFC-FD97-5E4F-0416-D81A91FE03EE}"/>
              </a:ext>
            </a:extLst>
          </p:cNvPr>
          <p:cNvSpPr txBox="1"/>
          <p:nvPr/>
        </p:nvSpPr>
        <p:spPr>
          <a:xfrm>
            <a:off x="2895600" y="8623944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 dirty="0">
                <a:solidFill>
                  <a:srgbClr val="454545"/>
                </a:solidFill>
                <a:latin typeface="Pretendard Light"/>
              </a:rPr>
              <a:t>Hearth-based reactor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6FD17-848F-D64A-0F7D-EF6F67A1DB1F}"/>
              </a:ext>
            </a:extLst>
          </p:cNvPr>
          <p:cNvSpPr txBox="1"/>
          <p:nvPr/>
        </p:nvSpPr>
        <p:spPr>
          <a:xfrm>
            <a:off x="1000782" y="2324100"/>
            <a:ext cx="15306018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Based in </a:t>
            </a:r>
            <a:r>
              <a:rPr lang="en-US" altLang="ko-KR" sz="2400" dirty="0">
                <a:solidFill>
                  <a:srgbClr val="00854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Australia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, hearth-based reactors</a:t>
            </a:r>
            <a:endParaRPr lang="en-US" altLang="ko-KR" sz="2400" dirty="0">
              <a:solidFill>
                <a:srgbClr val="00854C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2127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4F8F1F-5016-BB72-2C0D-E9D73DF45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DC237A66-CCE8-5222-68E5-CC52ECF8310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F2EDF7AE-3DD9-75B4-C601-6336BFB1D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F81261A-BBC5-DC2B-BBFE-437DB046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id="{F5365843-1121-36F6-CD95-1941325461A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>
            <a:extLst>
              <a:ext uri="{FF2B5EF4-FFF2-40B4-BE49-F238E27FC236}">
                <a16:creationId xmlns:a16="http://schemas.microsoft.com/office/drawing/2014/main" id="{EA30893C-5031-51F3-A005-6E3DA4E64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" y="8990382"/>
            <a:ext cx="17043400" cy="6604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B518DCE1-9EEA-B903-4BF9-743B78EF96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84700" y="8559800"/>
            <a:ext cx="762000" cy="101600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2439151D-FA4A-6DA7-87BF-7439F3D90EFB}"/>
              </a:ext>
            </a:extLst>
          </p:cNvPr>
          <p:cNvSpPr txBox="1"/>
          <p:nvPr/>
        </p:nvSpPr>
        <p:spPr>
          <a:xfrm>
            <a:off x="1476604" y="800100"/>
            <a:ext cx="11813544" cy="1422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>
              <a:lnSpc>
                <a:spcPct val="99600"/>
              </a:lnSpc>
            </a:pPr>
            <a:r>
              <a:rPr lang="en-US" sz="8000" spc="-100">
                <a:solidFill>
                  <a:srgbClr val="5EB28B"/>
                </a:solidFill>
                <a:latin typeface="Pretendard SemiBold"/>
                <a:ea typeface="Pretendard SemiBold"/>
              </a:rPr>
              <a:t>Product </a:t>
            </a:r>
            <a:r>
              <a:rPr lang="en-US" altLang="ko-KR" sz="5000" b="1">
                <a:solidFill>
                  <a:schemeClr val="bg1">
                    <a:lumMod val="50000"/>
                  </a:schemeClr>
                </a:solidFill>
                <a:latin typeface="Pretendard Medium"/>
              </a:rPr>
              <a:t>CCT12/CCT20</a:t>
            </a:r>
            <a:r>
              <a:rPr lang="en-US" sz="8000" spc="-100">
                <a:solidFill>
                  <a:srgbClr val="5EB28B"/>
                </a:solidFill>
                <a:latin typeface="Pretendard SemiBold"/>
                <a:ea typeface="Pretendard SemiBold"/>
              </a:rPr>
              <a:t> </a:t>
            </a:r>
            <a:endParaRPr lang="en-US" sz="8000" b="0" i="0" u="none" strike="noStrike" spc="-100">
              <a:solidFill>
                <a:srgbClr val="5EB28B"/>
              </a:solidFill>
              <a:latin typeface="Pretendard SemiBold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BAD16045-82F8-2E6C-7078-7D66949C4204}"/>
              </a:ext>
            </a:extLst>
          </p:cNvPr>
          <p:cNvSpPr txBox="1"/>
          <p:nvPr/>
        </p:nvSpPr>
        <p:spPr>
          <a:xfrm>
            <a:off x="2171700" y="3622872"/>
            <a:ext cx="5448300" cy="32841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0509"/>
              </a:lnSpc>
            </a:pPr>
            <a:r>
              <a:rPr lang="en-US" altLang="ko-KR" b="0" i="0" u="none" strike="noStrike">
                <a:solidFill>
                  <a:schemeClr val="bg1"/>
                </a:solidFill>
                <a:ea typeface="Pretendard SemiBold"/>
              </a:rPr>
              <a:t>Specifications</a:t>
            </a:r>
            <a:endParaRPr lang="ko-KR" b="0" i="0" u="none" strike="noStrike">
              <a:solidFill>
                <a:schemeClr val="bg1"/>
              </a:solidFill>
              <a:ea typeface="Pretendard SemiBold"/>
            </a:endParaRPr>
          </a:p>
        </p:txBody>
      </p:sp>
      <p:pic>
        <p:nvPicPr>
          <p:cNvPr id="63" name="Picture 6">
            <a:extLst>
              <a:ext uri="{FF2B5EF4-FFF2-40B4-BE49-F238E27FC236}">
                <a16:creationId xmlns:a16="http://schemas.microsoft.com/office/drawing/2014/main" id="{3F0B2B99-95B1-B23C-AB20-54658C599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64" name="Picture 7">
            <a:extLst>
              <a:ext uri="{FF2B5EF4-FFF2-40B4-BE49-F238E27FC236}">
                <a16:creationId xmlns:a16="http://schemas.microsoft.com/office/drawing/2014/main" id="{545967D1-2AE8-6208-7537-B51D2C9E6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7CAD15D7-34E0-2D6A-4C3C-CE8E30560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166" b="36784"/>
          <a:stretch>
            <a:fillRect/>
          </a:stretch>
        </p:blipFill>
        <p:spPr bwMode="auto">
          <a:xfrm>
            <a:off x="13512800" y="723900"/>
            <a:ext cx="4058882" cy="67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표 8">
            <a:extLst>
              <a:ext uri="{FF2B5EF4-FFF2-40B4-BE49-F238E27FC236}">
                <a16:creationId xmlns:a16="http://schemas.microsoft.com/office/drawing/2014/main" id="{BA8C7879-71B1-C0F5-D994-5710DBA9C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861670"/>
              </p:ext>
            </p:extLst>
          </p:nvPr>
        </p:nvGraphicFramePr>
        <p:xfrm>
          <a:off x="1824990" y="3455254"/>
          <a:ext cx="5795010" cy="5322984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305918">
                  <a:extLst>
                    <a:ext uri="{9D8B030D-6E8A-4147-A177-3AD203B41FA5}">
                      <a16:colId xmlns:a16="http://schemas.microsoft.com/office/drawing/2014/main" val="593249190"/>
                    </a:ext>
                  </a:extLst>
                </a:gridCol>
                <a:gridCol w="2285356">
                  <a:extLst>
                    <a:ext uri="{9D8B030D-6E8A-4147-A177-3AD203B41FA5}">
                      <a16:colId xmlns:a16="http://schemas.microsoft.com/office/drawing/2014/main" val="874151542"/>
                    </a:ext>
                  </a:extLst>
                </a:gridCol>
                <a:gridCol w="2203736">
                  <a:extLst>
                    <a:ext uri="{9D8B030D-6E8A-4147-A177-3AD203B41FA5}">
                      <a16:colId xmlns:a16="http://schemas.microsoft.com/office/drawing/2014/main" val="1162742504"/>
                    </a:ext>
                  </a:extLst>
                </a:gridCol>
              </a:tblGrid>
              <a:tr h="63491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1" i="0" u="none" strike="noStrike">
                          <a:solidFill>
                            <a:schemeClr val="bg1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Specifications</a:t>
                      </a:r>
                      <a:r>
                        <a:rPr lang="ko-KR" altLang="en-US" sz="1400" u="none" strike="noStrike"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　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1" i="0" u="none" strike="noStrike">
                          <a:solidFill>
                            <a:schemeClr val="bg1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CCT12</a:t>
                      </a:r>
                      <a:endParaRPr lang="ko-KR" altLang="en-US" sz="1400" b="1" i="0" u="none" strike="noStrike">
                        <a:solidFill>
                          <a:schemeClr val="bg1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1" i="0" u="none" strike="noStrike">
                          <a:solidFill>
                            <a:schemeClr val="bg1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CCT20</a:t>
                      </a:r>
                      <a:endParaRPr lang="ko-KR" altLang="en-US" sz="1400" b="1" i="0" u="none" strike="noStrike">
                        <a:solidFill>
                          <a:schemeClr val="bg1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912364"/>
                  </a:ext>
                </a:extLst>
              </a:tr>
              <a:tr h="66972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Footprint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u="none" strike="noStrike"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15m*4m*5m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u="none" strike="noStrike"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32m*14m*9m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6023856"/>
                  </a:ext>
                </a:extLst>
              </a:tr>
              <a:tr h="66972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Temperature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u="none" strike="noStrike"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-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017553"/>
                  </a:ext>
                </a:extLst>
              </a:tr>
              <a:tr h="66972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Feedstock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Biomass, biosolids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(Moisture: ~12%; Particle Size: 10mm*10mm)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1182367"/>
                  </a:ext>
                </a:extLst>
              </a:tr>
              <a:tr h="66972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Capacity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0.2t/h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0.6t/h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147633"/>
                  </a:ext>
                </a:extLst>
              </a:tr>
              <a:tr h="66972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Power Consumption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15~30kW (E)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40~60kW (E)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082164"/>
                  </a:ext>
                </a:extLst>
              </a:tr>
              <a:tr h="66972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Heat Output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(Max)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480kW (Q)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1440kW (Q)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997389"/>
                  </a:ext>
                </a:extLst>
              </a:tr>
              <a:tr h="66972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Remark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u="none" strike="noStrike" dirty="0"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Has testing center for personal analysis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19075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A7AFA8E-890F-B6F2-EA61-F3D67A011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6465" y="4085666"/>
            <a:ext cx="8721970" cy="40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81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FACC05-E871-EC5C-2739-598BBAFF6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929EB82-8222-8121-37B6-B6756A86F3E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5E04D492-92CF-6E31-CD5B-285D1ABDD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CDFB102-580D-CB5C-0769-68C7607D0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0FB9981-35A1-4145-C105-F2FC9030C957}"/>
              </a:ext>
            </a:extLst>
          </p:cNvPr>
          <p:cNvSpPr txBox="1"/>
          <p:nvPr/>
        </p:nvSpPr>
        <p:spPr>
          <a:xfrm>
            <a:off x="1143000" y="800100"/>
            <a:ext cx="11813544" cy="1422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99600"/>
              </a:lnSpc>
            </a:pPr>
            <a:r>
              <a:rPr lang="en-US" sz="8000" b="0" i="0" u="none" strike="noStrike" spc="-100" dirty="0">
                <a:solidFill>
                  <a:srgbClr val="5EB28B"/>
                </a:solidFill>
                <a:latin typeface="Pretendard SemiBold"/>
                <a:ea typeface="Pretendard SemiBold"/>
              </a:rPr>
              <a:t>Vendor 5: Air Burners</a:t>
            </a:r>
            <a:r>
              <a:rPr lang="en-US" sz="8000" b="0" i="0" u="none" strike="noStrike" spc="-100" dirty="0">
                <a:solidFill>
                  <a:srgbClr val="5EB28B"/>
                </a:solidFill>
                <a:latin typeface="Pretendard SemiBold"/>
              </a:rPr>
              <a:t> 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F0CA82AD-8A3F-7DBC-107C-F1C00D498B73}"/>
              </a:ext>
            </a:extLst>
          </p:cNvPr>
          <p:cNvSpPr txBox="1"/>
          <p:nvPr/>
        </p:nvSpPr>
        <p:spPr>
          <a:xfrm>
            <a:off x="1251046" y="4394302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Country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B83AF0A-698F-003A-7BBE-D439474A26BC}"/>
              </a:ext>
            </a:extLst>
          </p:cNvPr>
          <p:cNvSpPr txBox="1"/>
          <p:nvPr/>
        </p:nvSpPr>
        <p:spPr>
          <a:xfrm>
            <a:off x="2925190" y="4331724"/>
            <a:ext cx="560921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dirty="0">
                <a:solidFill>
                  <a:srgbClr val="454545"/>
                </a:solidFill>
                <a:latin typeface="Pretendard Light"/>
              </a:rPr>
              <a:t>United States</a:t>
            </a:r>
            <a:endParaRPr lang="en-US" sz="1600" b="1" i="0" u="none" strike="noStrike" dirty="0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1B91D686-F5D7-F4D0-E5DF-32E77D0FC1AF}"/>
              </a:ext>
            </a:extLst>
          </p:cNvPr>
          <p:cNvSpPr txBox="1"/>
          <p:nvPr/>
        </p:nvSpPr>
        <p:spPr>
          <a:xfrm>
            <a:off x="2895600" y="5143500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 dirty="0">
                <a:solidFill>
                  <a:srgbClr val="454545"/>
                </a:solidFill>
                <a:latin typeface="Pretendard Light"/>
              </a:rPr>
              <a:t>1997</a:t>
            </a:r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DEC43601-8818-BAF2-AFA4-3EB323667AB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6" name="Picture 36">
            <a:extLst>
              <a:ext uri="{FF2B5EF4-FFF2-40B4-BE49-F238E27FC236}">
                <a16:creationId xmlns:a16="http://schemas.microsoft.com/office/drawing/2014/main" id="{22484DF5-51D7-0019-7AAD-D71A5E147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8991600"/>
            <a:ext cx="17043400" cy="660400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BEB80E04-AEF4-7429-A824-552944B3D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74545" y="8653346"/>
            <a:ext cx="762000" cy="101600"/>
          </a:xfrm>
          <a:prstGeom prst="rect">
            <a:avLst/>
          </a:prstGeom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C92A96FD-EEF5-B3ED-281A-C151F6DE7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4854964"/>
            <a:ext cx="6934200" cy="1270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6298EAC4-BACD-9B56-D1BE-E1D2CC324E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4832105"/>
            <a:ext cx="1082016" cy="45719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2534DE25-C98B-5C9E-B909-1B52D8028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5639614"/>
            <a:ext cx="6934200" cy="12700"/>
          </a:xfrm>
          <a:prstGeom prst="rect">
            <a:avLst/>
          </a:prstGeom>
        </p:spPr>
      </p:pic>
      <p:pic>
        <p:nvPicPr>
          <p:cNvPr id="44" name="Picture 9">
            <a:extLst>
              <a:ext uri="{FF2B5EF4-FFF2-40B4-BE49-F238E27FC236}">
                <a16:creationId xmlns:a16="http://schemas.microsoft.com/office/drawing/2014/main" id="{06B46141-FED1-0572-8225-DCAE4D8230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584" y="5616755"/>
            <a:ext cx="1082016" cy="45719"/>
          </a:xfrm>
          <a:prstGeom prst="rect">
            <a:avLst/>
          </a:prstGeom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8517315F-9A62-032E-8CEC-9BFECDBCB3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6521707"/>
            <a:ext cx="6934200" cy="12700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6C085BDE-6C70-BCC5-7178-556CDC473F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6498848"/>
            <a:ext cx="1082016" cy="45719"/>
          </a:xfrm>
          <a:prstGeom prst="rect">
            <a:avLst/>
          </a:prstGeom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14037BD9-A180-367E-39CD-BB14925C1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7378814"/>
            <a:ext cx="6934200" cy="12700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3F0BC1F3-AC1C-CEC5-603F-56C0802C5F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7355955"/>
            <a:ext cx="1082016" cy="45719"/>
          </a:xfrm>
          <a:prstGeom prst="rect">
            <a:avLst/>
          </a:prstGeom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9AB36C4C-C414-E890-0501-59C40137FA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8212799"/>
            <a:ext cx="6934200" cy="12700"/>
          </a:xfrm>
          <a:prstGeom prst="rect">
            <a:avLst/>
          </a:prstGeom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3EBBEB34-5952-FA91-300B-B2ED070FFD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584" y="8189940"/>
            <a:ext cx="1082016" cy="45719"/>
          </a:xfrm>
          <a:prstGeom prst="rect">
            <a:avLst/>
          </a:prstGeom>
        </p:spPr>
      </p:pic>
      <p:pic>
        <p:nvPicPr>
          <p:cNvPr id="51" name="Picture 8">
            <a:extLst>
              <a:ext uri="{FF2B5EF4-FFF2-40B4-BE49-F238E27FC236}">
                <a16:creationId xmlns:a16="http://schemas.microsoft.com/office/drawing/2014/main" id="{354C5337-A033-C7E3-F713-DB1240476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9171215"/>
            <a:ext cx="6934200" cy="12700"/>
          </a:xfrm>
          <a:prstGeom prst="rect">
            <a:avLst/>
          </a:prstGeom>
        </p:spPr>
      </p:pic>
      <p:pic>
        <p:nvPicPr>
          <p:cNvPr id="52" name="Picture 9">
            <a:extLst>
              <a:ext uri="{FF2B5EF4-FFF2-40B4-BE49-F238E27FC236}">
                <a16:creationId xmlns:a16="http://schemas.microsoft.com/office/drawing/2014/main" id="{A0660F29-ADA9-E3F6-87E1-173FC865BC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9148356"/>
            <a:ext cx="1082016" cy="45719"/>
          </a:xfrm>
          <a:prstGeom prst="rect">
            <a:avLst/>
          </a:prstGeom>
        </p:spPr>
      </p:pic>
      <p:pic>
        <p:nvPicPr>
          <p:cNvPr id="71" name="Picture 37">
            <a:extLst>
              <a:ext uri="{FF2B5EF4-FFF2-40B4-BE49-F238E27FC236}">
                <a16:creationId xmlns:a16="http://schemas.microsoft.com/office/drawing/2014/main" id="{D769ABC3-D1AF-F6E6-5AA4-F1D9637B3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84700" y="8559800"/>
            <a:ext cx="762000" cy="101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57C86B4-5434-7ADB-12A1-94D0963F2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B60ECE83-6795-D73E-BBC5-22376AECC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C77FF46-D570-7C85-2AD2-2C727DA81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166" b="36784"/>
          <a:stretch>
            <a:fillRect/>
          </a:stretch>
        </p:blipFill>
        <p:spPr bwMode="auto">
          <a:xfrm>
            <a:off x="13512800" y="723900"/>
            <a:ext cx="4058882" cy="67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7C20448C-63DA-930A-6307-EADF64A3171E}"/>
              </a:ext>
            </a:extLst>
          </p:cNvPr>
          <p:cNvSpPr txBox="1"/>
          <p:nvPr/>
        </p:nvSpPr>
        <p:spPr>
          <a:xfrm>
            <a:off x="1251046" y="5173888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Founded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859E3A79-9CA8-E5F4-8245-8065CAB3B18E}"/>
              </a:ext>
            </a:extLst>
          </p:cNvPr>
          <p:cNvSpPr txBox="1"/>
          <p:nvPr/>
        </p:nvSpPr>
        <p:spPr>
          <a:xfrm>
            <a:off x="2895600" y="5981700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 dirty="0">
                <a:solidFill>
                  <a:srgbClr val="454545"/>
                </a:solidFill>
                <a:latin typeface="Pretendard Light"/>
              </a:rPr>
              <a:t>30+ international markets</a:t>
            </a: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CC00F339-31E9-3990-3ECF-E6FCC58DFAAC}"/>
              </a:ext>
            </a:extLst>
          </p:cNvPr>
          <p:cNvSpPr txBox="1"/>
          <p:nvPr/>
        </p:nvSpPr>
        <p:spPr>
          <a:xfrm>
            <a:off x="1273034" y="6033623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Portfolio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005AFFDE-583F-1408-6B98-BB5F7F89A00F}"/>
              </a:ext>
            </a:extLst>
          </p:cNvPr>
          <p:cNvSpPr txBox="1"/>
          <p:nvPr/>
        </p:nvSpPr>
        <p:spPr>
          <a:xfrm>
            <a:off x="2895600" y="6903144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dirty="0">
                <a:solidFill>
                  <a:srgbClr val="454545"/>
                </a:solidFill>
                <a:latin typeface="Pretendard Light"/>
              </a:rPr>
              <a:t>Palm City, Florida</a:t>
            </a:r>
            <a:endParaRPr lang="en-US" sz="1600" b="1" i="0" u="none" strike="noStrike" dirty="0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CDE7FE27-6622-F090-FCDB-B8F4EF667185}"/>
              </a:ext>
            </a:extLst>
          </p:cNvPr>
          <p:cNvSpPr txBox="1"/>
          <p:nvPr/>
        </p:nvSpPr>
        <p:spPr>
          <a:xfrm>
            <a:off x="1251046" y="6913669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HQ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40" name="TextBox 20">
            <a:extLst>
              <a:ext uri="{FF2B5EF4-FFF2-40B4-BE49-F238E27FC236}">
                <a16:creationId xmlns:a16="http://schemas.microsoft.com/office/drawing/2014/main" id="{826930C4-A00F-AB92-C676-5E2FE58B4845}"/>
              </a:ext>
            </a:extLst>
          </p:cNvPr>
          <p:cNvSpPr txBox="1"/>
          <p:nvPr/>
        </p:nvSpPr>
        <p:spPr>
          <a:xfrm>
            <a:off x="2895600" y="7714190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 dirty="0" err="1">
                <a:solidFill>
                  <a:srgbClr val="454545"/>
                </a:solidFill>
                <a:latin typeface="Pretendard Light"/>
              </a:rPr>
              <a:t>FireBox</a:t>
            </a:r>
            <a:r>
              <a:rPr lang="en-US" sz="1600" b="1" i="0" u="none" strike="noStrike" dirty="0">
                <a:solidFill>
                  <a:srgbClr val="454545"/>
                </a:solidFill>
                <a:latin typeface="Pretendard Light"/>
              </a:rPr>
              <a:t> Series</a:t>
            </a:r>
          </a:p>
        </p:txBody>
      </p:sp>
      <p:sp>
        <p:nvSpPr>
          <p:cNvPr id="53" name="TextBox 15">
            <a:extLst>
              <a:ext uri="{FF2B5EF4-FFF2-40B4-BE49-F238E27FC236}">
                <a16:creationId xmlns:a16="http://schemas.microsoft.com/office/drawing/2014/main" id="{54197714-357E-CC5A-7E8E-E5F046C1802E}"/>
              </a:ext>
            </a:extLst>
          </p:cNvPr>
          <p:cNvSpPr txBox="1"/>
          <p:nvPr/>
        </p:nvSpPr>
        <p:spPr>
          <a:xfrm>
            <a:off x="1251046" y="7724715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Product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4ABE3971-787B-5286-385B-9BCE7303DE40}"/>
              </a:ext>
            </a:extLst>
          </p:cNvPr>
          <p:cNvSpPr txBox="1"/>
          <p:nvPr/>
        </p:nvSpPr>
        <p:spPr>
          <a:xfrm>
            <a:off x="2895600" y="8623944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en-US" sz="1600" b="1" i="0" u="none" strike="noStrike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55" name="TextBox 15">
            <a:extLst>
              <a:ext uri="{FF2B5EF4-FFF2-40B4-BE49-F238E27FC236}">
                <a16:creationId xmlns:a16="http://schemas.microsoft.com/office/drawing/2014/main" id="{F329EC92-BD68-B1B3-E9CC-17581187C344}"/>
              </a:ext>
            </a:extLst>
          </p:cNvPr>
          <p:cNvSpPr txBox="1"/>
          <p:nvPr/>
        </p:nvSpPr>
        <p:spPr>
          <a:xfrm>
            <a:off x="1251046" y="8723815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 dirty="0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Reactor</a:t>
            </a:r>
            <a:endParaRPr lang="ko-KR" b="0" i="0" u="none" strike="noStrike" dirty="0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599ABD-C8B7-7BA3-59E8-9DEE78A7466F}"/>
              </a:ext>
            </a:extLst>
          </p:cNvPr>
          <p:cNvSpPr txBox="1"/>
          <p:nvPr/>
        </p:nvSpPr>
        <p:spPr>
          <a:xfrm>
            <a:off x="1123682" y="2298432"/>
            <a:ext cx="15001218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altLang="ko-KR" sz="240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E287C9-1C78-7841-E5EE-99BD354327DB}"/>
              </a:ext>
            </a:extLst>
          </p:cNvPr>
          <p:cNvSpPr txBox="1"/>
          <p:nvPr/>
        </p:nvSpPr>
        <p:spPr>
          <a:xfrm>
            <a:off x="971282" y="2450840"/>
            <a:ext cx="15306018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altLang="ko-KR" sz="2400">
              <a:solidFill>
                <a:srgbClr val="00854C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D3B68B85-81A4-C360-2099-3F7627873F3B}"/>
              </a:ext>
            </a:extLst>
          </p:cNvPr>
          <p:cNvSpPr txBox="1"/>
          <p:nvPr/>
        </p:nvSpPr>
        <p:spPr>
          <a:xfrm>
            <a:off x="2895600" y="8623944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 dirty="0">
                <a:solidFill>
                  <a:srgbClr val="454545"/>
                </a:solidFill>
                <a:latin typeface="Pretendard Light"/>
              </a:rPr>
              <a:t>Air Curtain Burner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A5573F-E88D-90FA-0A14-ECEB18059AB4}"/>
              </a:ext>
            </a:extLst>
          </p:cNvPr>
          <p:cNvSpPr txBox="1"/>
          <p:nvPr/>
        </p:nvSpPr>
        <p:spPr>
          <a:xfrm>
            <a:off x="747671" y="2609413"/>
            <a:ext cx="10745741" cy="65477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Portable </a:t>
            </a:r>
            <a:r>
              <a:rPr lang="en-US" altLang="ko-KR" sz="2400" dirty="0">
                <a:solidFill>
                  <a:srgbClr val="008148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“closed circle recycling”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technology for on-site biomass disposal </a:t>
            </a:r>
            <a:endParaRPr lang="en-US" altLang="ko-KR" sz="2400" dirty="0">
              <a:solidFill>
                <a:srgbClr val="00854C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9B0A08-EA60-DF93-83DB-DAAC683BF8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3974" y="4310488"/>
            <a:ext cx="8359287" cy="476638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6910ECF-FB19-E3A9-F4BF-E1FC19BF0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7" b="22774"/>
          <a:stretch>
            <a:fillRect/>
          </a:stretch>
        </p:blipFill>
        <p:spPr bwMode="auto">
          <a:xfrm>
            <a:off x="11117400" y="2952161"/>
            <a:ext cx="4304307" cy="124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558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FCCEB7-D761-F6B8-1A10-0CF2968A3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FE99AC8C-510B-5A44-ED0B-7E7D3B5A0BF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2A0E47A2-5F05-8E36-F8E3-2A59CC337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E228045-53E3-6D65-E305-795841AFB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id="{D4382438-2BC3-9BD6-E3ED-F8B9134CBD0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>
            <a:extLst>
              <a:ext uri="{FF2B5EF4-FFF2-40B4-BE49-F238E27FC236}">
                <a16:creationId xmlns:a16="http://schemas.microsoft.com/office/drawing/2014/main" id="{426D7E4C-B9D2-D3AC-7627-2D79990CE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" y="8990382"/>
            <a:ext cx="17043400" cy="6604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9064B601-2803-6A9B-F344-388E30764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84700" y="8559800"/>
            <a:ext cx="762000" cy="101600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63BE0A0C-C2BB-F3B1-E92D-A4689AAB0266}"/>
              </a:ext>
            </a:extLst>
          </p:cNvPr>
          <p:cNvSpPr txBox="1"/>
          <p:nvPr/>
        </p:nvSpPr>
        <p:spPr>
          <a:xfrm>
            <a:off x="1476604" y="800100"/>
            <a:ext cx="11813544" cy="1422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>
              <a:lnSpc>
                <a:spcPct val="99600"/>
              </a:lnSpc>
            </a:pPr>
            <a:r>
              <a:rPr lang="en-US" sz="8000" b="0" i="0" u="none" strike="noStrike" spc="-100" dirty="0">
                <a:solidFill>
                  <a:srgbClr val="5EB28B"/>
                </a:solidFill>
                <a:latin typeface="Pretendard SemiBold"/>
                <a:ea typeface="Pretendard SemiBold"/>
              </a:rPr>
              <a:t>Vendors &amp; Products</a:t>
            </a:r>
            <a:endParaRPr lang="en-US" sz="8000" b="0" i="0" u="none" strike="noStrike" spc="-100" dirty="0">
              <a:solidFill>
                <a:srgbClr val="5EB28B"/>
              </a:solidFill>
              <a:latin typeface="Pretendard SemiBold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23FF3160-D2B8-F6B5-4A38-CFD0ED2C6BCC}"/>
              </a:ext>
            </a:extLst>
          </p:cNvPr>
          <p:cNvSpPr txBox="1"/>
          <p:nvPr/>
        </p:nvSpPr>
        <p:spPr>
          <a:xfrm>
            <a:off x="2171700" y="3622872"/>
            <a:ext cx="5448300" cy="32841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0509"/>
              </a:lnSpc>
            </a:pPr>
            <a:r>
              <a:rPr lang="en-US" altLang="ko-KR" b="0" i="0" u="none" strike="noStrike">
                <a:solidFill>
                  <a:schemeClr val="bg1"/>
                </a:solidFill>
                <a:ea typeface="Pretendard SemiBold"/>
              </a:rPr>
              <a:t>Specifications</a:t>
            </a:r>
            <a:endParaRPr lang="ko-KR" b="0" i="0" u="none" strike="noStrike">
              <a:solidFill>
                <a:schemeClr val="bg1"/>
              </a:solidFill>
              <a:ea typeface="Pretendard SemiBold"/>
            </a:endParaRPr>
          </a:p>
        </p:txBody>
      </p:sp>
      <p:pic>
        <p:nvPicPr>
          <p:cNvPr id="63" name="Picture 6">
            <a:extLst>
              <a:ext uri="{FF2B5EF4-FFF2-40B4-BE49-F238E27FC236}">
                <a16:creationId xmlns:a16="http://schemas.microsoft.com/office/drawing/2014/main" id="{436B84E8-3483-5EF8-25AD-62EC7710C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64" name="Picture 7">
            <a:extLst>
              <a:ext uri="{FF2B5EF4-FFF2-40B4-BE49-F238E27FC236}">
                <a16:creationId xmlns:a16="http://schemas.microsoft.com/office/drawing/2014/main" id="{A048C8C3-E6B8-CC6B-1220-5A39080C4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0FCCFB0B-628E-5AD4-3DD0-E47E4D612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166" b="36784"/>
          <a:stretch>
            <a:fillRect/>
          </a:stretch>
        </p:blipFill>
        <p:spPr bwMode="auto">
          <a:xfrm>
            <a:off x="13512800" y="723900"/>
            <a:ext cx="4058882" cy="67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76D155C-F575-F44F-05A7-932416B5A2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062092"/>
              </p:ext>
            </p:extLst>
          </p:nvPr>
        </p:nvGraphicFramePr>
        <p:xfrm>
          <a:off x="1172943" y="2218564"/>
          <a:ext cx="15493804" cy="7005516"/>
        </p:xfrm>
        <a:graphic>
          <a:graphicData uri="http://schemas.openxmlformats.org/drawingml/2006/table">
            <a:tbl>
              <a:tblPr/>
              <a:tblGrid>
                <a:gridCol w="1923878">
                  <a:extLst>
                    <a:ext uri="{9D8B030D-6E8A-4147-A177-3AD203B41FA5}">
                      <a16:colId xmlns:a16="http://schemas.microsoft.com/office/drawing/2014/main" val="518649028"/>
                    </a:ext>
                  </a:extLst>
                </a:gridCol>
                <a:gridCol w="1413198">
                  <a:extLst>
                    <a:ext uri="{9D8B030D-6E8A-4147-A177-3AD203B41FA5}">
                      <a16:colId xmlns:a16="http://schemas.microsoft.com/office/drawing/2014/main" val="959091357"/>
                    </a:ext>
                  </a:extLst>
                </a:gridCol>
                <a:gridCol w="1593061">
                  <a:extLst>
                    <a:ext uri="{9D8B030D-6E8A-4147-A177-3AD203B41FA5}">
                      <a16:colId xmlns:a16="http://schemas.microsoft.com/office/drawing/2014/main" val="2708786576"/>
                    </a:ext>
                  </a:extLst>
                </a:gridCol>
                <a:gridCol w="1593061">
                  <a:extLst>
                    <a:ext uri="{9D8B030D-6E8A-4147-A177-3AD203B41FA5}">
                      <a16:colId xmlns:a16="http://schemas.microsoft.com/office/drawing/2014/main" val="3213417359"/>
                    </a:ext>
                  </a:extLst>
                </a:gridCol>
                <a:gridCol w="4021195">
                  <a:extLst>
                    <a:ext uri="{9D8B030D-6E8A-4147-A177-3AD203B41FA5}">
                      <a16:colId xmlns:a16="http://schemas.microsoft.com/office/drawing/2014/main" val="1654159200"/>
                    </a:ext>
                  </a:extLst>
                </a:gridCol>
                <a:gridCol w="1593061">
                  <a:extLst>
                    <a:ext uri="{9D8B030D-6E8A-4147-A177-3AD203B41FA5}">
                      <a16:colId xmlns:a16="http://schemas.microsoft.com/office/drawing/2014/main" val="2566560072"/>
                    </a:ext>
                  </a:extLst>
                </a:gridCol>
                <a:gridCol w="1593061">
                  <a:extLst>
                    <a:ext uri="{9D8B030D-6E8A-4147-A177-3AD203B41FA5}">
                      <a16:colId xmlns:a16="http://schemas.microsoft.com/office/drawing/2014/main" val="793188748"/>
                    </a:ext>
                  </a:extLst>
                </a:gridCol>
                <a:gridCol w="1763289">
                  <a:extLst>
                    <a:ext uri="{9D8B030D-6E8A-4147-A177-3AD203B41FA5}">
                      <a16:colId xmlns:a16="http://schemas.microsoft.com/office/drawing/2014/main" val="445780593"/>
                    </a:ext>
                  </a:extLst>
                </a:gridCol>
              </a:tblGrid>
              <a:tr h="47003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Vendors</a:t>
                      </a:r>
                    </a:p>
                  </a:txBody>
                  <a:tcPr marL="5235" marR="5235" marT="5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Product</a:t>
                      </a:r>
                    </a:p>
                  </a:txBody>
                  <a:tcPr marL="5235" marR="5235" marT="5235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Volume</a:t>
                      </a:r>
                    </a:p>
                  </a:txBody>
                  <a:tcPr marL="5235" marR="5235" marT="5235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Temperature</a:t>
                      </a:r>
                    </a:p>
                  </a:txBody>
                  <a:tcPr marL="5235" marR="5235" marT="5235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Feedstock</a:t>
                      </a:r>
                    </a:p>
                  </a:txBody>
                  <a:tcPr marL="5235" marR="5235" marT="5235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 Capacity</a:t>
                      </a:r>
                    </a:p>
                  </a:txBody>
                  <a:tcPr marL="5235" marR="5235" marT="5235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Electricity Consumption </a:t>
                      </a:r>
                    </a:p>
                  </a:txBody>
                  <a:tcPr marL="5235" marR="5235" marT="5235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Heat Output </a:t>
                      </a:r>
                    </a:p>
                  </a:txBody>
                  <a:tcPr marL="5235" marR="5235" marT="5235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201939"/>
                  </a:ext>
                </a:extLst>
              </a:tr>
              <a:tr h="112750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ETIA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(France)</a:t>
                      </a:r>
                    </a:p>
                  </a:txBody>
                  <a:tcPr marL="5235" marR="5235" marT="5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Biogreen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B0604020202020204" charset="-127"/>
                        <a:ea typeface="Pretendard Light" panose="020B0604020202020204" charset="-127"/>
                      </a:endParaRP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-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~ 850 °C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Biomass, Biosolids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1t/h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-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-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0659548"/>
                  </a:ext>
                </a:extLst>
              </a:tr>
              <a:tr h="541474"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PYREG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(Germany)</a:t>
                      </a:r>
                    </a:p>
                  </a:txBody>
                  <a:tcPr marL="5235" marR="5235" marT="5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PX500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360 m³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500~700 °C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B0604020202020204" charset="-127"/>
                        <a:ea typeface="Pretendard Light" panose="020B0604020202020204" charset="-127"/>
                      </a:endParaRPr>
                    </a:p>
                  </a:txBody>
                  <a:tcPr marL="5235" marR="5235" marT="5235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0.15t/h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12kW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200kW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5817151"/>
                  </a:ext>
                </a:extLst>
              </a:tr>
              <a:tr h="541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PX1500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710 m³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0.4125t/h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38kW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600kW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81701"/>
                  </a:ext>
                </a:extLst>
              </a:tr>
              <a:tr h="541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PX6000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2205 m³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1.65t/h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120kW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2,500kW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969188"/>
                  </a:ext>
                </a:extLst>
              </a:tr>
              <a:tr h="112750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BIOFORCETECH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(San Francisco)</a:t>
                      </a:r>
                    </a:p>
                  </a:txBody>
                  <a:tcPr marL="5235" marR="5235" marT="5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Sigma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92.5 m³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500~700 °C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B0604020202020204" charset="-127"/>
                        <a:ea typeface="Pretendard Light" panose="020B0604020202020204" charset="-127"/>
                      </a:endParaRPr>
                    </a:p>
                  </a:txBody>
                  <a:tcPr marL="5235" marR="5235" marT="5235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0.11t/h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-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-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655119"/>
                  </a:ext>
                </a:extLst>
              </a:tr>
              <a:tr h="846053"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PYROCAL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(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Austrailia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)</a:t>
                      </a:r>
                    </a:p>
                  </a:txBody>
                  <a:tcPr marL="5235" marR="5235" marT="5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CCT12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300 m³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500~700 °C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B0604020202020204" charset="-127"/>
                        <a:ea typeface="Pretendard Light" panose="020B0604020202020204" charset="-127"/>
                      </a:endParaRP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0.2t/h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15~30kW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480kW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123479"/>
                  </a:ext>
                </a:extLst>
              </a:tr>
              <a:tr h="682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CCT20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4032 m³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0.6t/h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40~60kW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1,440kW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466565"/>
                  </a:ext>
                </a:extLst>
              </a:tr>
              <a:tr h="375932"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Air Burners</a:t>
                      </a:r>
                    </a:p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(Florida)</a:t>
                      </a:r>
                    </a:p>
                  </a:txBody>
                  <a:tcPr marL="5235" marR="5235" marT="5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FireBox</a:t>
                      </a:r>
                      <a:r>
                        <a:rPr lang="en-US" sz="14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 S100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44 m³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~ 1000 °C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Biomass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3-5t/h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-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-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089625"/>
                  </a:ext>
                </a:extLst>
              </a:tr>
              <a:tr h="3759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FireBox</a:t>
                      </a:r>
                      <a:r>
                        <a:rPr lang="en-US" sz="14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 S200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69 m³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7-9t/h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B0604020202020204" charset="-127"/>
                        <a:ea typeface="Pretendard Light" panose="020B0604020202020204" charset="-127"/>
                      </a:endParaRP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29612"/>
                  </a:ext>
                </a:extLst>
              </a:tr>
              <a:tr h="3759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FireBox</a:t>
                      </a:r>
                      <a:r>
                        <a:rPr lang="en-US" sz="14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 S300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128 m³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11-13t/h</a:t>
                      </a: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B0604020202020204" charset="-127"/>
                        <a:ea typeface="Pretendard Light" panose="020B0604020202020204" charset="-127"/>
                      </a:endParaRPr>
                    </a:p>
                  </a:txBody>
                  <a:tcPr marL="5235" marR="5235" marT="52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802207"/>
                  </a:ext>
                </a:extLst>
              </a:tr>
            </a:tbl>
          </a:graphicData>
        </a:graphic>
      </p:graphicFrame>
      <p:sp>
        <p:nvSpPr>
          <p:cNvPr id="49" name="TextBox 16">
            <a:extLst>
              <a:ext uri="{FF2B5EF4-FFF2-40B4-BE49-F238E27FC236}">
                <a16:creationId xmlns:a16="http://schemas.microsoft.com/office/drawing/2014/main" id="{8CB349EA-95E4-50E0-0935-F5795F8500B1}"/>
              </a:ext>
            </a:extLst>
          </p:cNvPr>
          <p:cNvSpPr txBox="1"/>
          <p:nvPr/>
        </p:nvSpPr>
        <p:spPr>
          <a:xfrm>
            <a:off x="10933128" y="1379784"/>
            <a:ext cx="3523101" cy="744460"/>
          </a:xfrm>
          <a:prstGeom prst="rect">
            <a:avLst/>
          </a:prstGeom>
          <a:solidFill>
            <a:srgbClr val="5EB28B"/>
          </a:solidFill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b="1" dirty="0">
                <a:solidFill>
                  <a:srgbClr val="454545"/>
                </a:solidFill>
                <a:highlight>
                  <a:srgbClr val="FFFF00"/>
                </a:highlight>
                <a:latin typeface="Pretendard Light"/>
              </a:rPr>
              <a:t>Average Electricity Consumption</a:t>
            </a:r>
            <a:r>
              <a:rPr lang="en-US" sz="1600" b="1" dirty="0">
                <a:solidFill>
                  <a:srgbClr val="454545"/>
                </a:solidFill>
                <a:highlight>
                  <a:srgbClr val="FFFF00"/>
                </a:highlight>
                <a:latin typeface="Pretendard Light"/>
              </a:rPr>
              <a:t>: </a:t>
            </a:r>
          </a:p>
          <a:p>
            <a:pPr lvl="0" algn="ctr">
              <a:lnSpc>
                <a:spcPct val="99600"/>
              </a:lnSpc>
            </a:pPr>
            <a:r>
              <a:rPr lang="en-US" sz="1600" b="1" dirty="0">
                <a:solidFill>
                  <a:srgbClr val="454545"/>
                </a:solidFill>
                <a:highlight>
                  <a:srgbClr val="FFFF00"/>
                </a:highlight>
                <a:latin typeface="Pretendard Light"/>
              </a:rPr>
              <a:t>88kW (for 1t/h capacity)</a:t>
            </a:r>
            <a:endParaRPr lang="en-US" sz="1600" b="1" i="0" u="none" strike="noStrike" dirty="0">
              <a:solidFill>
                <a:srgbClr val="454545"/>
              </a:solidFill>
              <a:highlight>
                <a:srgbClr val="FFFF00"/>
              </a:highlight>
              <a:latin typeface="Pretendard Light"/>
            </a:endParaRPr>
          </a:p>
        </p:txBody>
      </p:sp>
      <p:sp>
        <p:nvSpPr>
          <p:cNvPr id="58" name="TextBox 16">
            <a:extLst>
              <a:ext uri="{FF2B5EF4-FFF2-40B4-BE49-F238E27FC236}">
                <a16:creationId xmlns:a16="http://schemas.microsoft.com/office/drawing/2014/main" id="{62D2F4ED-E607-3E40-31AD-06A5094C25FB}"/>
              </a:ext>
            </a:extLst>
          </p:cNvPr>
          <p:cNvSpPr txBox="1"/>
          <p:nvPr/>
        </p:nvSpPr>
        <p:spPr>
          <a:xfrm>
            <a:off x="14616099" y="1334404"/>
            <a:ext cx="2636269" cy="744460"/>
          </a:xfrm>
          <a:prstGeom prst="rect">
            <a:avLst/>
          </a:prstGeom>
          <a:solidFill>
            <a:srgbClr val="5EB28B"/>
          </a:solidFill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b="1" dirty="0">
                <a:solidFill>
                  <a:srgbClr val="454545"/>
                </a:solidFill>
                <a:highlight>
                  <a:srgbClr val="FFFF00"/>
                </a:highlight>
                <a:latin typeface="Pretendard Light"/>
              </a:rPr>
              <a:t>Average Heat Output</a:t>
            </a:r>
            <a:r>
              <a:rPr lang="en-US" sz="1600" b="1" dirty="0">
                <a:solidFill>
                  <a:srgbClr val="454545"/>
                </a:solidFill>
                <a:highlight>
                  <a:srgbClr val="FFFF00"/>
                </a:highlight>
                <a:latin typeface="Pretendard Light"/>
              </a:rPr>
              <a:t>: </a:t>
            </a:r>
          </a:p>
          <a:p>
            <a:pPr lvl="0" algn="ctr">
              <a:lnSpc>
                <a:spcPct val="99600"/>
              </a:lnSpc>
            </a:pPr>
            <a:r>
              <a:rPr lang="en-US" sz="1600" b="1" dirty="0">
                <a:solidFill>
                  <a:srgbClr val="454545"/>
                </a:solidFill>
                <a:highlight>
                  <a:srgbClr val="FFFF00"/>
                </a:highlight>
                <a:latin typeface="Pretendard Light"/>
              </a:rPr>
              <a:t>1820kW (for 1t/h capacity)</a:t>
            </a:r>
            <a:endParaRPr lang="en-US" sz="1600" b="1" i="0" u="none" strike="noStrike" dirty="0">
              <a:solidFill>
                <a:srgbClr val="454545"/>
              </a:solidFill>
              <a:highlight>
                <a:srgbClr val="FFFF00"/>
              </a:highlight>
              <a:latin typeface="Pretendard Light"/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0E83689A-BABF-519C-F7DF-1D0CA2B4EF95}"/>
              </a:ext>
            </a:extLst>
          </p:cNvPr>
          <p:cNvSpPr txBox="1"/>
          <p:nvPr/>
        </p:nvSpPr>
        <p:spPr>
          <a:xfrm>
            <a:off x="3577715" y="9296674"/>
            <a:ext cx="2636269" cy="744460"/>
          </a:xfrm>
          <a:prstGeom prst="rect">
            <a:avLst/>
          </a:prstGeom>
          <a:solidFill>
            <a:srgbClr val="5EB28B"/>
          </a:solidFill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b="1" dirty="0">
                <a:solidFill>
                  <a:srgbClr val="454545"/>
                </a:solidFill>
                <a:highlight>
                  <a:srgbClr val="FFFF00"/>
                </a:highlight>
                <a:latin typeface="Pretendard Light"/>
              </a:rPr>
              <a:t>Average Volume</a:t>
            </a:r>
            <a:r>
              <a:rPr lang="en-US" sz="1600" b="1" dirty="0">
                <a:solidFill>
                  <a:srgbClr val="454545"/>
                </a:solidFill>
                <a:highlight>
                  <a:srgbClr val="FFFF00"/>
                </a:highlight>
                <a:latin typeface="Pretendard Light"/>
              </a:rPr>
              <a:t>: </a:t>
            </a:r>
          </a:p>
          <a:p>
            <a:pPr lvl="0" algn="ctr">
              <a:lnSpc>
                <a:spcPct val="99600"/>
              </a:lnSpc>
            </a:pPr>
            <a:r>
              <a:rPr lang="en-US" sz="1600" b="1" dirty="0">
                <a:solidFill>
                  <a:srgbClr val="454545"/>
                </a:solidFill>
                <a:highlight>
                  <a:srgbClr val="FFFF00"/>
                </a:highlight>
                <a:latin typeface="Pretendard Light"/>
              </a:rPr>
              <a:t>2420 </a:t>
            </a:r>
            <a:r>
              <a:rPr lang="en-US" sz="1600" dirty="0">
                <a:solidFill>
                  <a:srgbClr val="000000"/>
                </a:solidFill>
                <a:highlight>
                  <a:srgbClr val="FFFF00"/>
                </a:highlight>
                <a:latin typeface="Pretendard Light" panose="020B0604020202020204" charset="-127"/>
                <a:ea typeface="Pretendard Light" panose="020B0604020202020204" charset="-127"/>
              </a:rPr>
              <a:t>m³</a:t>
            </a:r>
            <a:r>
              <a:rPr lang="en-US" sz="1600" b="1" dirty="0">
                <a:solidFill>
                  <a:srgbClr val="454545"/>
                </a:solidFill>
                <a:highlight>
                  <a:srgbClr val="FFFF00"/>
                </a:highlight>
                <a:latin typeface="Pretendard Light"/>
              </a:rPr>
              <a:t> (for 1t/h capacity)</a:t>
            </a:r>
            <a:endParaRPr lang="en-US" sz="1600" b="1" i="0" u="none" strike="noStrike" dirty="0">
              <a:solidFill>
                <a:srgbClr val="454545"/>
              </a:solidFill>
              <a:highlight>
                <a:srgbClr val="FFFF00"/>
              </a:highlight>
              <a:latin typeface="Pretendard Light"/>
            </a:endParaRPr>
          </a:p>
        </p:txBody>
      </p:sp>
      <p:pic>
        <p:nvPicPr>
          <p:cNvPr id="61" name="Graphic 60" descr="Arrow: Straight with solid fill">
            <a:extLst>
              <a:ext uri="{FF2B5EF4-FFF2-40B4-BE49-F238E27FC236}">
                <a16:creationId xmlns:a16="http://schemas.microsoft.com/office/drawing/2014/main" id="{F89E70EB-C8AA-00D7-5646-C00720BED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262940">
            <a:off x="9499502" y="7776476"/>
            <a:ext cx="843655" cy="623836"/>
          </a:xfrm>
          <a:prstGeom prst="rect">
            <a:avLst/>
          </a:prstGeom>
        </p:spPr>
      </p:pic>
      <p:sp>
        <p:nvSpPr>
          <p:cNvPr id="62" name="TextBox 16">
            <a:extLst>
              <a:ext uri="{FF2B5EF4-FFF2-40B4-BE49-F238E27FC236}">
                <a16:creationId xmlns:a16="http://schemas.microsoft.com/office/drawing/2014/main" id="{4EA2ED1A-975B-315A-F68C-816617287D4D}"/>
              </a:ext>
            </a:extLst>
          </p:cNvPr>
          <p:cNvSpPr txBox="1"/>
          <p:nvPr/>
        </p:nvSpPr>
        <p:spPr>
          <a:xfrm>
            <a:off x="8356451" y="6372594"/>
            <a:ext cx="3893606" cy="1279046"/>
          </a:xfrm>
          <a:prstGeom prst="rect">
            <a:avLst/>
          </a:prstGeom>
          <a:solidFill>
            <a:srgbClr val="5EB28B"/>
          </a:solidFill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b="1" dirty="0">
                <a:solidFill>
                  <a:srgbClr val="454545"/>
                </a:solidFill>
                <a:latin typeface="Pretendard Light"/>
              </a:rPr>
              <a:t>Airburners’ main focus is on making portable reactors for disposing biomass through controlled burning</a:t>
            </a:r>
            <a:endParaRPr lang="en-US" sz="1600" b="1" i="0" u="none" strike="noStrike" dirty="0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66" name="TextBox 16">
            <a:extLst>
              <a:ext uri="{FF2B5EF4-FFF2-40B4-BE49-F238E27FC236}">
                <a16:creationId xmlns:a16="http://schemas.microsoft.com/office/drawing/2014/main" id="{E01EB7A3-1E97-6BFF-8011-CA53E74CA10C}"/>
              </a:ext>
            </a:extLst>
          </p:cNvPr>
          <p:cNvSpPr txBox="1"/>
          <p:nvPr/>
        </p:nvSpPr>
        <p:spPr>
          <a:xfrm>
            <a:off x="6390974" y="9286040"/>
            <a:ext cx="2456300" cy="744460"/>
          </a:xfrm>
          <a:prstGeom prst="rect">
            <a:avLst/>
          </a:prstGeom>
          <a:solidFill>
            <a:srgbClr val="5EB28B"/>
          </a:solidFill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b="1" dirty="0">
                <a:solidFill>
                  <a:srgbClr val="454545"/>
                </a:solidFill>
                <a:highlight>
                  <a:srgbClr val="FFFF00"/>
                </a:highlight>
                <a:latin typeface="Pretendard Light"/>
              </a:rPr>
              <a:t>Average Temperature:</a:t>
            </a:r>
          </a:p>
          <a:p>
            <a:pPr lvl="0" algn="ctr">
              <a:lnSpc>
                <a:spcPct val="99600"/>
              </a:lnSpc>
            </a:pPr>
            <a:r>
              <a:rPr lang="en-US" sz="1600" b="1" dirty="0">
                <a:solidFill>
                  <a:srgbClr val="454545"/>
                </a:solidFill>
                <a:highlight>
                  <a:srgbClr val="FFFF00"/>
                </a:highlight>
                <a:latin typeface="Pretendard Light"/>
              </a:rPr>
              <a:t>620 </a:t>
            </a:r>
            <a:r>
              <a:rPr lang="en-US" sz="1600" dirty="0">
                <a:solidFill>
                  <a:srgbClr val="000000"/>
                </a:solidFill>
                <a:highlight>
                  <a:srgbClr val="FFFF00"/>
                </a:highlight>
                <a:latin typeface="Pretendard Light" panose="020B0604020202020204" charset="-127"/>
                <a:ea typeface="Pretendard Light" panose="020B0604020202020204" charset="-127"/>
              </a:rPr>
              <a:t>°C</a:t>
            </a:r>
            <a:endParaRPr lang="en-US" sz="1600" b="1" dirty="0">
              <a:solidFill>
                <a:srgbClr val="454545"/>
              </a:solidFill>
              <a:highlight>
                <a:srgbClr val="FFFF00"/>
              </a:highlight>
              <a:latin typeface="Pretendard Light"/>
            </a:endParaRPr>
          </a:p>
        </p:txBody>
      </p:sp>
    </p:spTree>
    <p:extLst>
      <p:ext uri="{BB962C8B-B14F-4D97-AF65-F5344CB8AC3E}">
        <p14:creationId xmlns:p14="http://schemas.microsoft.com/office/powerpoint/2010/main" val="87106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8" grpId="0" animBg="1"/>
      <p:bldP spid="21" grpId="0" animBg="1"/>
      <p:bldP spid="62" grpId="0" animBg="1"/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2DD32-F14E-4DDA-0A7A-EADCF7D31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AC04CA0-EE2B-A512-9E37-BF34E012802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FBD9F94D-9207-1CDE-7D0A-F703F07E5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B2E4E07-CDC8-C45D-5E0C-C14E61829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278193DB-3ECC-0E7E-8E38-0A303D432915}"/>
              </a:ext>
            </a:extLst>
          </p:cNvPr>
          <p:cNvSpPr txBox="1"/>
          <p:nvPr/>
        </p:nvSpPr>
        <p:spPr>
          <a:xfrm>
            <a:off x="1142999" y="800100"/>
            <a:ext cx="14542477" cy="1422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99600"/>
              </a:lnSpc>
            </a:pPr>
            <a:r>
              <a:rPr lang="en-US" sz="7200" spc="-100" dirty="0">
                <a:solidFill>
                  <a:srgbClr val="5EB28B"/>
                </a:solidFill>
                <a:latin typeface="Pretendard SemiBold"/>
                <a:ea typeface="Pretendard SemiBold"/>
              </a:rPr>
              <a:t>Operator 1: Standard Biocarbon</a:t>
            </a:r>
            <a:endParaRPr lang="en-US" sz="7200" b="0" i="0" u="none" strike="noStrike" spc="-100" dirty="0">
              <a:solidFill>
                <a:srgbClr val="5EB28B"/>
              </a:solidFill>
              <a:latin typeface="Pretendard SemiBold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20A06BE-355E-7EB8-25EB-DFB3B4595C4C}"/>
              </a:ext>
            </a:extLst>
          </p:cNvPr>
          <p:cNvSpPr txBox="1"/>
          <p:nvPr/>
        </p:nvSpPr>
        <p:spPr>
          <a:xfrm>
            <a:off x="1251046" y="3713873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 dirty="0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Vendor</a:t>
            </a:r>
            <a:endParaRPr lang="ko-KR" b="0" i="0" u="none" strike="noStrike" dirty="0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4DD2CAFC-8762-534D-13E8-2AD40E9D2C09}"/>
              </a:ext>
            </a:extLst>
          </p:cNvPr>
          <p:cNvSpPr txBox="1"/>
          <p:nvPr/>
        </p:nvSpPr>
        <p:spPr>
          <a:xfrm>
            <a:off x="2925190" y="3651295"/>
            <a:ext cx="560921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>
                <a:solidFill>
                  <a:srgbClr val="454545"/>
                </a:solidFill>
                <a:latin typeface="Pretendard Light"/>
              </a:rPr>
              <a:t>PYREG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1E28F144-4530-4AB3-25F0-C9046AD28878}"/>
              </a:ext>
            </a:extLst>
          </p:cNvPr>
          <p:cNvSpPr txBox="1"/>
          <p:nvPr/>
        </p:nvSpPr>
        <p:spPr>
          <a:xfrm>
            <a:off x="2895600" y="4463071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>
                <a:solidFill>
                  <a:srgbClr val="454545"/>
                </a:solidFill>
                <a:latin typeface="Pretendard Light"/>
              </a:rPr>
              <a:t>2020</a:t>
            </a:r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7AC36603-916C-D26F-1994-ACF7D4E1BF2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6" name="Picture 36">
            <a:extLst>
              <a:ext uri="{FF2B5EF4-FFF2-40B4-BE49-F238E27FC236}">
                <a16:creationId xmlns:a16="http://schemas.microsoft.com/office/drawing/2014/main" id="{7972838E-C25B-46A3-2C10-1C1977DEF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8991600"/>
            <a:ext cx="17043400" cy="660400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01A22E97-ACB5-30BD-0858-1E2CFB5FC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74545" y="8653346"/>
            <a:ext cx="762000" cy="101600"/>
          </a:xfrm>
          <a:prstGeom prst="rect">
            <a:avLst/>
          </a:prstGeom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E3B253E0-598D-3409-4FD6-6F729F857C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4174535"/>
            <a:ext cx="6934200" cy="1270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552BFCE9-6FFB-079E-A36F-7BADFD8C50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4151676"/>
            <a:ext cx="1082016" cy="45719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C09C47B1-D216-716A-C921-9B2B314FBF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4959185"/>
            <a:ext cx="6934200" cy="12700"/>
          </a:xfrm>
          <a:prstGeom prst="rect">
            <a:avLst/>
          </a:prstGeom>
        </p:spPr>
      </p:pic>
      <p:pic>
        <p:nvPicPr>
          <p:cNvPr id="44" name="Picture 9">
            <a:extLst>
              <a:ext uri="{FF2B5EF4-FFF2-40B4-BE49-F238E27FC236}">
                <a16:creationId xmlns:a16="http://schemas.microsoft.com/office/drawing/2014/main" id="{19F42799-BC11-1DC0-550D-1304F7197F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584" y="4936326"/>
            <a:ext cx="1082016" cy="45719"/>
          </a:xfrm>
          <a:prstGeom prst="rect">
            <a:avLst/>
          </a:prstGeom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DF53C9B8-D7EA-EBD0-EC3D-B8EF1387C3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5841278"/>
            <a:ext cx="6934200" cy="12700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E3C88577-DF79-276C-D2D0-D88C9F2CA2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5818419"/>
            <a:ext cx="1082016" cy="45719"/>
          </a:xfrm>
          <a:prstGeom prst="rect">
            <a:avLst/>
          </a:prstGeom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E4E2BB29-356E-49C9-2498-BF4CF965C1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6698385"/>
            <a:ext cx="6934200" cy="12700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E4A5AA4E-D928-F580-68AB-24A50B1334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6675526"/>
            <a:ext cx="1082016" cy="45719"/>
          </a:xfrm>
          <a:prstGeom prst="rect">
            <a:avLst/>
          </a:prstGeom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8C5DB0CB-F289-ABEA-736E-C58E5FB463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7532370"/>
            <a:ext cx="6934200" cy="12700"/>
          </a:xfrm>
          <a:prstGeom prst="rect">
            <a:avLst/>
          </a:prstGeom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951ACD66-965F-B5F5-E4BB-687856582D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584" y="7509511"/>
            <a:ext cx="1082016" cy="45719"/>
          </a:xfrm>
          <a:prstGeom prst="rect">
            <a:avLst/>
          </a:prstGeom>
        </p:spPr>
      </p:pic>
      <p:pic>
        <p:nvPicPr>
          <p:cNvPr id="51" name="Picture 8">
            <a:extLst>
              <a:ext uri="{FF2B5EF4-FFF2-40B4-BE49-F238E27FC236}">
                <a16:creationId xmlns:a16="http://schemas.microsoft.com/office/drawing/2014/main" id="{2C2E4E95-5906-27AC-9CBD-A44D79013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8389566"/>
            <a:ext cx="6934200" cy="12700"/>
          </a:xfrm>
          <a:prstGeom prst="rect">
            <a:avLst/>
          </a:prstGeom>
        </p:spPr>
      </p:pic>
      <p:pic>
        <p:nvPicPr>
          <p:cNvPr id="52" name="Picture 9">
            <a:extLst>
              <a:ext uri="{FF2B5EF4-FFF2-40B4-BE49-F238E27FC236}">
                <a16:creationId xmlns:a16="http://schemas.microsoft.com/office/drawing/2014/main" id="{5975B2ED-5CE0-A2EA-445B-6FC7BC5F5D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8366707"/>
            <a:ext cx="1082016" cy="457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5CF91B-6B1B-DBE2-B7A0-4A6891422A79}"/>
              </a:ext>
            </a:extLst>
          </p:cNvPr>
          <p:cNvSpPr txBox="1"/>
          <p:nvPr/>
        </p:nvSpPr>
        <p:spPr>
          <a:xfrm>
            <a:off x="1000782" y="2324100"/>
            <a:ext cx="15001218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4 PYREG units operating in </a:t>
            </a:r>
            <a:r>
              <a:rPr lang="en-US" altLang="ko-KR" sz="2400" dirty="0">
                <a:solidFill>
                  <a:srgbClr val="00854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Maine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using </a:t>
            </a:r>
            <a:r>
              <a:rPr lang="en-US" altLang="ko-KR" sz="2400" dirty="0">
                <a:solidFill>
                  <a:srgbClr val="00854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residual wood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from Lumber Production (Pleasant River Lumber)</a:t>
            </a:r>
          </a:p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4.3 million tons of low-grade wood demand disappeared since 2014 </a:t>
            </a:r>
          </a:p>
        </p:txBody>
      </p:sp>
      <p:pic>
        <p:nvPicPr>
          <p:cNvPr id="71" name="Picture 37">
            <a:extLst>
              <a:ext uri="{FF2B5EF4-FFF2-40B4-BE49-F238E27FC236}">
                <a16:creationId xmlns:a16="http://schemas.microsoft.com/office/drawing/2014/main" id="{25E92FB0-2018-9018-0C1E-EA9D8F86A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84700" y="8559800"/>
            <a:ext cx="762000" cy="101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D221535-815E-14FB-6DBD-E707EC63C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E46F7341-30E8-CA46-A2C4-B0A838DB0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7278F72B-C3E9-6ABE-9D71-9517720EB3F7}"/>
              </a:ext>
            </a:extLst>
          </p:cNvPr>
          <p:cNvSpPr txBox="1"/>
          <p:nvPr/>
        </p:nvSpPr>
        <p:spPr>
          <a:xfrm>
            <a:off x="1251046" y="4493459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Founded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7F07ADE0-D87C-4BAF-3A47-E7F68BC0D29D}"/>
              </a:ext>
            </a:extLst>
          </p:cNvPr>
          <p:cNvSpPr txBox="1"/>
          <p:nvPr/>
        </p:nvSpPr>
        <p:spPr>
          <a:xfrm>
            <a:off x="2895600" y="5301271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>
                <a:solidFill>
                  <a:srgbClr val="454545"/>
                </a:solidFill>
                <a:latin typeface="Pretendard Light"/>
              </a:rPr>
              <a:t>$5.6 Million</a:t>
            </a:r>
            <a:endParaRPr lang="en-US" sz="1600" b="1" i="0" u="none" strike="noStrike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ECB1918E-4963-147D-44C8-F9FC2CA65502}"/>
              </a:ext>
            </a:extLst>
          </p:cNvPr>
          <p:cNvSpPr txBox="1"/>
          <p:nvPr/>
        </p:nvSpPr>
        <p:spPr>
          <a:xfrm>
            <a:off x="1273034" y="5353194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Project Cost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A5218C02-4719-D4F5-18B3-E03C6DF18FBD}"/>
              </a:ext>
            </a:extLst>
          </p:cNvPr>
          <p:cNvSpPr txBox="1"/>
          <p:nvPr/>
        </p:nvSpPr>
        <p:spPr>
          <a:xfrm>
            <a:off x="2895600" y="6222715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>
                <a:solidFill>
                  <a:srgbClr val="454545"/>
                </a:solidFill>
                <a:latin typeface="Pretendard Light"/>
              </a:rPr>
              <a:t>Portland, Maine</a:t>
            </a:r>
            <a:endParaRPr lang="en-US" sz="1600" b="1" i="0" u="none" strike="noStrike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2E2B5A03-15CA-26CC-CFDF-B42481A5B822}"/>
              </a:ext>
            </a:extLst>
          </p:cNvPr>
          <p:cNvSpPr txBox="1"/>
          <p:nvPr/>
        </p:nvSpPr>
        <p:spPr>
          <a:xfrm>
            <a:off x="1251046" y="6233240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HQ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40" name="TextBox 20">
            <a:extLst>
              <a:ext uri="{FF2B5EF4-FFF2-40B4-BE49-F238E27FC236}">
                <a16:creationId xmlns:a16="http://schemas.microsoft.com/office/drawing/2014/main" id="{FC384B9D-DF3D-A623-C9BE-20F74A377582}"/>
              </a:ext>
            </a:extLst>
          </p:cNvPr>
          <p:cNvSpPr txBox="1"/>
          <p:nvPr/>
        </p:nvSpPr>
        <p:spPr>
          <a:xfrm>
            <a:off x="2895600" y="7033761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>
                <a:solidFill>
                  <a:srgbClr val="454545"/>
                </a:solidFill>
                <a:latin typeface="Pretendard Light"/>
              </a:rPr>
              <a:t>Residual wood product from lumber production</a:t>
            </a:r>
            <a:endParaRPr lang="en-US" sz="1600" b="1" i="0" u="none" strike="noStrike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53" name="TextBox 15">
            <a:extLst>
              <a:ext uri="{FF2B5EF4-FFF2-40B4-BE49-F238E27FC236}">
                <a16:creationId xmlns:a16="http://schemas.microsoft.com/office/drawing/2014/main" id="{D149C7BB-8E33-F29F-5ACB-C0A95507C5A1}"/>
              </a:ext>
            </a:extLst>
          </p:cNvPr>
          <p:cNvSpPr txBox="1"/>
          <p:nvPr/>
        </p:nvSpPr>
        <p:spPr>
          <a:xfrm>
            <a:off x="1087814" y="7166023"/>
            <a:ext cx="1263554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Feedstock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ED49524F-DBF9-45C6-0E07-DB11D4CF71C2}"/>
              </a:ext>
            </a:extLst>
          </p:cNvPr>
          <p:cNvSpPr txBox="1"/>
          <p:nvPr/>
        </p:nvSpPr>
        <p:spPr>
          <a:xfrm>
            <a:off x="2895600" y="7842295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>
                <a:solidFill>
                  <a:srgbClr val="454545"/>
                </a:solidFill>
                <a:latin typeface="Pretendard Light"/>
              </a:rPr>
              <a:t>4 units of PX1500</a:t>
            </a:r>
          </a:p>
        </p:txBody>
      </p:sp>
      <p:sp>
        <p:nvSpPr>
          <p:cNvPr id="55" name="TextBox 15">
            <a:extLst>
              <a:ext uri="{FF2B5EF4-FFF2-40B4-BE49-F238E27FC236}">
                <a16:creationId xmlns:a16="http://schemas.microsoft.com/office/drawing/2014/main" id="{96C0D040-7BEE-A3E7-A339-AE652059384C}"/>
              </a:ext>
            </a:extLst>
          </p:cNvPr>
          <p:cNvSpPr txBox="1"/>
          <p:nvPr/>
        </p:nvSpPr>
        <p:spPr>
          <a:xfrm>
            <a:off x="1251046" y="7942166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Units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7C7EA4A0-AA85-210B-449E-2AB037A08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9159240"/>
            <a:ext cx="6934200" cy="1270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331FE272-E75D-8965-5749-E69F614C6B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584" y="9136381"/>
            <a:ext cx="1082016" cy="45719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D216BE9C-CDC0-0205-D490-EAC8B8EAE0F9}"/>
              </a:ext>
            </a:extLst>
          </p:cNvPr>
          <p:cNvSpPr txBox="1"/>
          <p:nvPr/>
        </p:nvSpPr>
        <p:spPr>
          <a:xfrm>
            <a:off x="2886075" y="8611969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>
                <a:solidFill>
                  <a:srgbClr val="454545"/>
                </a:solidFill>
                <a:latin typeface="Pretendard Light"/>
              </a:rPr>
              <a:t>2022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DFFC04D5-7745-2098-C352-2DD580933A7F}"/>
              </a:ext>
            </a:extLst>
          </p:cNvPr>
          <p:cNvSpPr txBox="1"/>
          <p:nvPr/>
        </p:nvSpPr>
        <p:spPr>
          <a:xfrm>
            <a:off x="1204505" y="8714243"/>
            <a:ext cx="1082016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Startup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pic>
        <p:nvPicPr>
          <p:cNvPr id="11" name="Picture 2" descr="Standard Biocarbon">
            <a:extLst>
              <a:ext uri="{FF2B5EF4-FFF2-40B4-BE49-F238E27FC236}">
                <a16:creationId xmlns:a16="http://schemas.microsoft.com/office/drawing/2014/main" id="{7704B0B2-4E93-2DAE-FAC4-D428A1B85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422" y="4836386"/>
            <a:ext cx="7190244" cy="19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C30E6BE-EB68-28D7-357B-3A166B0A7945}"/>
              </a:ext>
            </a:extLst>
          </p:cNvPr>
          <p:cNvSpPr/>
          <p:nvPr/>
        </p:nvSpPr>
        <p:spPr>
          <a:xfrm>
            <a:off x="15955210" y="726876"/>
            <a:ext cx="1649535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64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069FD-8417-E9C4-E335-9BA95C47C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62984F6-0367-F484-55EC-4693CD3A33D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90C762FB-D595-FD47-9E8F-9144B173D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04A2645-C533-4AEA-85DB-899569D8E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70242312-DBC2-0C62-3D36-49B0BB49C8D0}"/>
              </a:ext>
            </a:extLst>
          </p:cNvPr>
          <p:cNvSpPr txBox="1"/>
          <p:nvPr/>
        </p:nvSpPr>
        <p:spPr>
          <a:xfrm>
            <a:off x="1142999" y="800100"/>
            <a:ext cx="15907044" cy="1422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99600"/>
              </a:lnSpc>
            </a:pPr>
            <a:r>
              <a:rPr lang="en-US" sz="7200" b="0" i="0" u="none" strike="noStrike" spc="-100" dirty="0">
                <a:solidFill>
                  <a:srgbClr val="5EB28B"/>
                </a:solidFill>
                <a:latin typeface="Pretendard SemiBold"/>
                <a:ea typeface="Pretendard SemiBold"/>
              </a:rPr>
              <a:t>Operator 2: Quonset Soil Solutions</a:t>
            </a:r>
            <a:endParaRPr lang="en-US" sz="7200" b="0" i="0" u="none" strike="noStrike" spc="-100" dirty="0">
              <a:solidFill>
                <a:srgbClr val="5EB28B"/>
              </a:solidFill>
              <a:latin typeface="Pretendard SemiBold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DB2D7C96-FFF1-1FA4-FBC9-E8C22E8C4C2B}"/>
              </a:ext>
            </a:extLst>
          </p:cNvPr>
          <p:cNvSpPr txBox="1"/>
          <p:nvPr/>
        </p:nvSpPr>
        <p:spPr>
          <a:xfrm>
            <a:off x="1251046" y="3713873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 dirty="0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Vendor</a:t>
            </a:r>
            <a:endParaRPr lang="ko-KR" b="0" i="0" u="none" strike="noStrike" dirty="0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716214A0-DDFA-5EA3-E4DF-977586C677FB}"/>
              </a:ext>
            </a:extLst>
          </p:cNvPr>
          <p:cNvSpPr txBox="1"/>
          <p:nvPr/>
        </p:nvSpPr>
        <p:spPr>
          <a:xfrm>
            <a:off x="2925190" y="3651295"/>
            <a:ext cx="560921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dirty="0">
                <a:solidFill>
                  <a:srgbClr val="454545"/>
                </a:solidFill>
                <a:latin typeface="Pretendard Light"/>
              </a:rPr>
              <a:t>ETIA</a:t>
            </a:r>
            <a:endParaRPr lang="en-US" sz="1600" b="1" i="0" u="none" strike="noStrike" dirty="0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8D0F9574-65FB-9DDA-C584-DFA2F7AA49A7}"/>
              </a:ext>
            </a:extLst>
          </p:cNvPr>
          <p:cNvSpPr txBox="1"/>
          <p:nvPr/>
        </p:nvSpPr>
        <p:spPr>
          <a:xfrm>
            <a:off x="2895600" y="4463071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 dirty="0">
                <a:solidFill>
                  <a:srgbClr val="454545"/>
                </a:solidFill>
                <a:latin typeface="Pretendard Light"/>
              </a:rPr>
              <a:t>2023</a:t>
            </a:r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AB9E7404-DF13-F44C-703A-32E350FBE00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6" name="Picture 36">
            <a:extLst>
              <a:ext uri="{FF2B5EF4-FFF2-40B4-BE49-F238E27FC236}">
                <a16:creationId xmlns:a16="http://schemas.microsoft.com/office/drawing/2014/main" id="{328A2F2C-9076-BD5A-A515-8DE009270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8991600"/>
            <a:ext cx="17043400" cy="660400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A10A46BA-EE6C-93B8-6CD6-DF475F126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74545" y="8653346"/>
            <a:ext cx="762000" cy="101600"/>
          </a:xfrm>
          <a:prstGeom prst="rect">
            <a:avLst/>
          </a:prstGeom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C201DE64-409B-7E84-9C0A-5A1A53958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4174535"/>
            <a:ext cx="6934200" cy="1270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45E5DDC9-0AAD-4E88-9260-A318F270E9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4151676"/>
            <a:ext cx="1082016" cy="45719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36BAAD41-A1DE-B2E7-44F5-5F53E8C6CF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4959185"/>
            <a:ext cx="6934200" cy="12700"/>
          </a:xfrm>
          <a:prstGeom prst="rect">
            <a:avLst/>
          </a:prstGeom>
        </p:spPr>
      </p:pic>
      <p:pic>
        <p:nvPicPr>
          <p:cNvPr id="44" name="Picture 9">
            <a:extLst>
              <a:ext uri="{FF2B5EF4-FFF2-40B4-BE49-F238E27FC236}">
                <a16:creationId xmlns:a16="http://schemas.microsoft.com/office/drawing/2014/main" id="{E71B1A97-A105-7DFA-D021-61D1D0EA17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584" y="4936326"/>
            <a:ext cx="1082016" cy="45719"/>
          </a:xfrm>
          <a:prstGeom prst="rect">
            <a:avLst/>
          </a:prstGeom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2080C6EC-D0DA-8197-35D7-543610C0E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5841278"/>
            <a:ext cx="6934200" cy="12700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D5580AA8-CB2B-F18B-D100-1F0A18A94C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5818419"/>
            <a:ext cx="1082016" cy="45719"/>
          </a:xfrm>
          <a:prstGeom prst="rect">
            <a:avLst/>
          </a:prstGeom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D7042D04-13A4-3A0D-3A64-4A1F9BF48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6698385"/>
            <a:ext cx="6934200" cy="12700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7AA1CFE5-AA4D-AD4C-3BC2-F6C59BBB67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6675526"/>
            <a:ext cx="1082016" cy="45719"/>
          </a:xfrm>
          <a:prstGeom prst="rect">
            <a:avLst/>
          </a:prstGeom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87EEBD9F-CEA9-CED9-EDE7-F01312537E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7532370"/>
            <a:ext cx="6934200" cy="12700"/>
          </a:xfrm>
          <a:prstGeom prst="rect">
            <a:avLst/>
          </a:prstGeom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9B71D5A-0065-15A2-2361-B26067C491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584" y="7509511"/>
            <a:ext cx="1082016" cy="45719"/>
          </a:xfrm>
          <a:prstGeom prst="rect">
            <a:avLst/>
          </a:prstGeom>
        </p:spPr>
      </p:pic>
      <p:pic>
        <p:nvPicPr>
          <p:cNvPr id="51" name="Picture 8">
            <a:extLst>
              <a:ext uri="{FF2B5EF4-FFF2-40B4-BE49-F238E27FC236}">
                <a16:creationId xmlns:a16="http://schemas.microsoft.com/office/drawing/2014/main" id="{F6321BD9-6EA0-BC4D-85F4-603749DAF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8389566"/>
            <a:ext cx="6934200" cy="12700"/>
          </a:xfrm>
          <a:prstGeom prst="rect">
            <a:avLst/>
          </a:prstGeom>
        </p:spPr>
      </p:pic>
      <p:pic>
        <p:nvPicPr>
          <p:cNvPr id="52" name="Picture 9">
            <a:extLst>
              <a:ext uri="{FF2B5EF4-FFF2-40B4-BE49-F238E27FC236}">
                <a16:creationId xmlns:a16="http://schemas.microsoft.com/office/drawing/2014/main" id="{59A65E21-FD89-58D7-FDB6-88348EBEF0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8366707"/>
            <a:ext cx="1082016" cy="457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AEA868-5140-914F-04F3-776113FFFB3A}"/>
              </a:ext>
            </a:extLst>
          </p:cNvPr>
          <p:cNvSpPr txBox="1"/>
          <p:nvPr/>
        </p:nvSpPr>
        <p:spPr>
          <a:xfrm>
            <a:off x="1000782" y="2324100"/>
            <a:ext cx="15001218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4 operating units from </a:t>
            </a:r>
            <a:r>
              <a:rPr lang="en-US" altLang="ko-KR" sz="2400" dirty="0">
                <a:solidFill>
                  <a:srgbClr val="00854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ETIA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in </a:t>
            </a:r>
            <a:r>
              <a:rPr lang="en-US" altLang="ko-KR" sz="2400" dirty="0">
                <a:solidFill>
                  <a:srgbClr val="00854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Rhode Island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using </a:t>
            </a:r>
            <a:r>
              <a:rPr lang="en-US" altLang="ko-KR" sz="2400" dirty="0">
                <a:solidFill>
                  <a:srgbClr val="00854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forest by-products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to produce 6,000 ton/year biochar</a:t>
            </a:r>
          </a:p>
        </p:txBody>
      </p:sp>
      <p:pic>
        <p:nvPicPr>
          <p:cNvPr id="71" name="Picture 37">
            <a:extLst>
              <a:ext uri="{FF2B5EF4-FFF2-40B4-BE49-F238E27FC236}">
                <a16:creationId xmlns:a16="http://schemas.microsoft.com/office/drawing/2014/main" id="{5C1EB1A7-94BF-9274-20B8-7CDBF07B3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84700" y="8559800"/>
            <a:ext cx="762000" cy="101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FE6936C-76AA-BDCE-A9D0-FD4BC0683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A6873581-96C3-F548-13A2-C7E923FE9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F7C5C58C-3471-0329-59B8-E97061B39636}"/>
              </a:ext>
            </a:extLst>
          </p:cNvPr>
          <p:cNvSpPr txBox="1"/>
          <p:nvPr/>
        </p:nvSpPr>
        <p:spPr>
          <a:xfrm>
            <a:off x="1251046" y="4493459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Founded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F04ADAE5-4440-EF68-1CE9-DFEFB40EE521}"/>
              </a:ext>
            </a:extLst>
          </p:cNvPr>
          <p:cNvSpPr txBox="1"/>
          <p:nvPr/>
        </p:nvSpPr>
        <p:spPr>
          <a:xfrm>
            <a:off x="2895600" y="5301271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dirty="0">
                <a:solidFill>
                  <a:srgbClr val="454545"/>
                </a:solidFill>
                <a:latin typeface="Pretendard Light"/>
              </a:rPr>
              <a:t>$27 Million</a:t>
            </a:r>
            <a:endParaRPr lang="en-US" sz="1600" b="1" i="0" u="none" strike="noStrike" dirty="0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48DB8CB6-95DC-138D-F7ED-8B71D4A46526}"/>
              </a:ext>
            </a:extLst>
          </p:cNvPr>
          <p:cNvSpPr txBox="1"/>
          <p:nvPr/>
        </p:nvSpPr>
        <p:spPr>
          <a:xfrm>
            <a:off x="1273034" y="5353194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Project Cost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699F4D25-FE9E-DAE8-B401-1E0C4EE761CC}"/>
              </a:ext>
            </a:extLst>
          </p:cNvPr>
          <p:cNvSpPr txBox="1"/>
          <p:nvPr/>
        </p:nvSpPr>
        <p:spPr>
          <a:xfrm>
            <a:off x="2895600" y="6222715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dirty="0">
                <a:solidFill>
                  <a:srgbClr val="454545"/>
                </a:solidFill>
                <a:latin typeface="Pretendard Light"/>
              </a:rPr>
              <a:t>Cranston, Rhode Island</a:t>
            </a:r>
            <a:endParaRPr lang="en-US" sz="1600" b="1" i="0" u="none" strike="noStrike" dirty="0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142AF9EF-45CE-416D-BEA6-77DFA1D96F00}"/>
              </a:ext>
            </a:extLst>
          </p:cNvPr>
          <p:cNvSpPr txBox="1"/>
          <p:nvPr/>
        </p:nvSpPr>
        <p:spPr>
          <a:xfrm>
            <a:off x="1251046" y="6233240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HQ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40" name="TextBox 20">
            <a:extLst>
              <a:ext uri="{FF2B5EF4-FFF2-40B4-BE49-F238E27FC236}">
                <a16:creationId xmlns:a16="http://schemas.microsoft.com/office/drawing/2014/main" id="{BDD980F8-B1EA-6606-2618-4DB334CB17AE}"/>
              </a:ext>
            </a:extLst>
          </p:cNvPr>
          <p:cNvSpPr txBox="1"/>
          <p:nvPr/>
        </p:nvSpPr>
        <p:spPr>
          <a:xfrm>
            <a:off x="2895600" y="7033761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dirty="0">
                <a:solidFill>
                  <a:srgbClr val="454545"/>
                </a:solidFill>
                <a:latin typeface="Pretendard Light"/>
              </a:rPr>
              <a:t>Forest by-products</a:t>
            </a:r>
            <a:endParaRPr lang="en-US" sz="1600" b="1" i="0" u="none" strike="noStrike" dirty="0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53" name="TextBox 15">
            <a:extLst>
              <a:ext uri="{FF2B5EF4-FFF2-40B4-BE49-F238E27FC236}">
                <a16:creationId xmlns:a16="http://schemas.microsoft.com/office/drawing/2014/main" id="{7DD1B378-C724-9754-5E20-A1284FECB28F}"/>
              </a:ext>
            </a:extLst>
          </p:cNvPr>
          <p:cNvSpPr txBox="1"/>
          <p:nvPr/>
        </p:nvSpPr>
        <p:spPr>
          <a:xfrm>
            <a:off x="1087814" y="7166023"/>
            <a:ext cx="1263554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Feedstock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8B5B90E0-0DBD-FF71-A3CA-31DECAF93FFD}"/>
              </a:ext>
            </a:extLst>
          </p:cNvPr>
          <p:cNvSpPr txBox="1"/>
          <p:nvPr/>
        </p:nvSpPr>
        <p:spPr>
          <a:xfrm>
            <a:off x="2895600" y="7842295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dirty="0">
                <a:solidFill>
                  <a:srgbClr val="454545"/>
                </a:solidFill>
                <a:latin typeface="Pretendard Light"/>
              </a:rPr>
              <a:t>4 </a:t>
            </a:r>
            <a:r>
              <a:rPr lang="en-US" sz="1600" b="1" dirty="0" err="1">
                <a:solidFill>
                  <a:srgbClr val="454545"/>
                </a:solidFill>
                <a:latin typeface="Pretendard Light"/>
              </a:rPr>
              <a:t>Biogreen</a:t>
            </a:r>
            <a:r>
              <a:rPr lang="en-US" sz="1600" b="1" dirty="0">
                <a:solidFill>
                  <a:srgbClr val="454545"/>
                </a:solidFill>
                <a:latin typeface="Pretendard Light"/>
              </a:rPr>
              <a:t> Reactors</a:t>
            </a:r>
            <a:endParaRPr lang="en-US" sz="1600" b="1" i="0" u="none" strike="noStrike" dirty="0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55" name="TextBox 15">
            <a:extLst>
              <a:ext uri="{FF2B5EF4-FFF2-40B4-BE49-F238E27FC236}">
                <a16:creationId xmlns:a16="http://schemas.microsoft.com/office/drawing/2014/main" id="{A17A018F-86B2-5859-6E26-3BAE1AADDDDA}"/>
              </a:ext>
            </a:extLst>
          </p:cNvPr>
          <p:cNvSpPr txBox="1"/>
          <p:nvPr/>
        </p:nvSpPr>
        <p:spPr>
          <a:xfrm>
            <a:off x="1251046" y="7942166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Units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3534EFE8-A5DE-739C-2E8D-A328F9889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9159240"/>
            <a:ext cx="6934200" cy="1270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94EAED6F-C62B-34B8-51D1-5742FCD14D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584" y="9136381"/>
            <a:ext cx="1082016" cy="45719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D75B3272-62C0-3128-1C85-702CB0759459}"/>
              </a:ext>
            </a:extLst>
          </p:cNvPr>
          <p:cNvSpPr txBox="1"/>
          <p:nvPr/>
        </p:nvSpPr>
        <p:spPr>
          <a:xfrm>
            <a:off x="2886075" y="8611969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 dirty="0">
                <a:solidFill>
                  <a:srgbClr val="454545"/>
                </a:solidFill>
                <a:latin typeface="Pretendard Light"/>
              </a:rPr>
              <a:t>2025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ADA01BF0-E634-45A0-5B1D-F6E32B69C143}"/>
              </a:ext>
            </a:extLst>
          </p:cNvPr>
          <p:cNvSpPr txBox="1"/>
          <p:nvPr/>
        </p:nvSpPr>
        <p:spPr>
          <a:xfrm>
            <a:off x="1204505" y="8714243"/>
            <a:ext cx="1082016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Startup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303EAF-D9CC-C14A-168B-705293ADA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735" y="5215163"/>
            <a:ext cx="7304671" cy="381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EE09FF7-1DEA-A4F7-0E23-34A109562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047" y="3605331"/>
            <a:ext cx="3951554" cy="123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A13C30-4C08-9EE5-A64E-B28911C24E15}"/>
              </a:ext>
            </a:extLst>
          </p:cNvPr>
          <p:cNvSpPr/>
          <p:nvPr/>
        </p:nvSpPr>
        <p:spPr>
          <a:xfrm>
            <a:off x="15955210" y="726876"/>
            <a:ext cx="1649535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50F353-67BC-11D8-71EB-3C8DCD2CF00E}"/>
              </a:ext>
            </a:extLst>
          </p:cNvPr>
          <p:cNvSpPr txBox="1"/>
          <p:nvPr/>
        </p:nvSpPr>
        <p:spPr>
          <a:xfrm>
            <a:off x="13212691" y="2127481"/>
            <a:ext cx="38369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11"/>
              </a:rPr>
              <a:t>https://qssbiochar.com/our-products/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6460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EDB51-5718-6FC3-1450-A39193826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28145F6-A9AB-6E1E-F910-90179829889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DFD62DFC-F89A-E84D-EB87-B29F658BE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3E830AF-E9C9-A9C9-5BAC-F584298B5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3EF6C071-EF5C-5CCF-4F0E-7F15556AB862}"/>
              </a:ext>
            </a:extLst>
          </p:cNvPr>
          <p:cNvSpPr txBox="1"/>
          <p:nvPr/>
        </p:nvSpPr>
        <p:spPr>
          <a:xfrm>
            <a:off x="1142999" y="800100"/>
            <a:ext cx="15907044" cy="1422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99600"/>
              </a:lnSpc>
            </a:pPr>
            <a:r>
              <a:rPr lang="en-US" sz="7200" spc="-100" dirty="0">
                <a:solidFill>
                  <a:srgbClr val="5EB28B"/>
                </a:solidFill>
                <a:latin typeface="Pretendard SemiBold"/>
                <a:ea typeface="Pretendard SemiBold"/>
              </a:rPr>
              <a:t>Operator: Public Agencies</a:t>
            </a:r>
            <a:endParaRPr lang="en-US" sz="7200" b="0" i="0" u="none" strike="noStrike" spc="-100" dirty="0">
              <a:solidFill>
                <a:srgbClr val="5EB28B"/>
              </a:solidFill>
              <a:latin typeface="Pretendard SemiBold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290BA1B4-D4C7-0724-8F1F-5115205E00B9}"/>
              </a:ext>
            </a:extLst>
          </p:cNvPr>
          <p:cNvSpPr txBox="1"/>
          <p:nvPr/>
        </p:nvSpPr>
        <p:spPr>
          <a:xfrm>
            <a:off x="1231996" y="5571619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 dirty="0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Vendor</a:t>
            </a:r>
            <a:endParaRPr lang="ko-KR" b="0" i="0" u="none" strike="noStrike" dirty="0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6FAAA2FA-EEBB-2C94-0BB3-34DA35B994B2}"/>
              </a:ext>
            </a:extLst>
          </p:cNvPr>
          <p:cNvSpPr txBox="1"/>
          <p:nvPr/>
        </p:nvSpPr>
        <p:spPr>
          <a:xfrm>
            <a:off x="2906140" y="5509041"/>
            <a:ext cx="560921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 dirty="0">
                <a:solidFill>
                  <a:srgbClr val="454545"/>
                </a:solidFill>
                <a:latin typeface="Pretendard Light"/>
              </a:rPr>
              <a:t>Bioforcetech (Dryers), PYREG (Pyrolizers)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4B7AD46A-1724-7FFE-8BEF-E3A266B42FA0}"/>
              </a:ext>
            </a:extLst>
          </p:cNvPr>
          <p:cNvSpPr txBox="1"/>
          <p:nvPr/>
        </p:nvSpPr>
        <p:spPr>
          <a:xfrm>
            <a:off x="2876550" y="6320817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dirty="0">
                <a:solidFill>
                  <a:srgbClr val="454545"/>
                </a:solidFill>
                <a:latin typeface="Pretendard Light"/>
              </a:rPr>
              <a:t>Ephrata, Pennsylvania</a:t>
            </a:r>
            <a:endParaRPr lang="en-US" sz="1600" b="1" i="0" u="none" strike="noStrike" dirty="0">
              <a:solidFill>
                <a:srgbClr val="454545"/>
              </a:solidFill>
              <a:latin typeface="Pretendard Light"/>
            </a:endParaRPr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9BF491C0-F4B7-0E86-91EC-FAFD3B35319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6" name="Picture 36">
            <a:extLst>
              <a:ext uri="{FF2B5EF4-FFF2-40B4-BE49-F238E27FC236}">
                <a16:creationId xmlns:a16="http://schemas.microsoft.com/office/drawing/2014/main" id="{FFBDA56F-A062-4E06-F939-6ED1A8C5C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8991600"/>
            <a:ext cx="17043400" cy="660400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7A810379-B815-5B29-DF37-F390048B1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74545" y="8653346"/>
            <a:ext cx="762000" cy="101600"/>
          </a:xfrm>
          <a:prstGeom prst="rect">
            <a:avLst/>
          </a:prstGeom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2C22B80A-25A3-E1AB-5E43-49580075F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4775" y="6032281"/>
            <a:ext cx="6934200" cy="1270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50851E81-07EE-424C-906F-16411CDB81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059" y="6009422"/>
            <a:ext cx="1082016" cy="45719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3C8C795A-9ECB-5E3E-B75C-AB9F4BB5B6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5250" y="6816931"/>
            <a:ext cx="6934200" cy="12700"/>
          </a:xfrm>
          <a:prstGeom prst="rect">
            <a:avLst/>
          </a:prstGeom>
        </p:spPr>
      </p:pic>
      <p:pic>
        <p:nvPicPr>
          <p:cNvPr id="44" name="Picture 9">
            <a:extLst>
              <a:ext uri="{FF2B5EF4-FFF2-40B4-BE49-F238E27FC236}">
                <a16:creationId xmlns:a16="http://schemas.microsoft.com/office/drawing/2014/main" id="{14F23D23-507E-BD5D-FA66-BDDF98BE48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9534" y="6794072"/>
            <a:ext cx="1082016" cy="45719"/>
          </a:xfrm>
          <a:prstGeom prst="rect">
            <a:avLst/>
          </a:prstGeom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7A5BB32D-88FF-9DD2-F7C1-7F4D8F4ED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4775" y="7699024"/>
            <a:ext cx="6934200" cy="12700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56F09844-CEF4-11C1-DE93-07343AB06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059" y="7676165"/>
            <a:ext cx="1082016" cy="45719"/>
          </a:xfrm>
          <a:prstGeom prst="rect">
            <a:avLst/>
          </a:prstGeom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1F3CA297-5BF3-B3AC-F9C3-4E721A333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4775" y="8404787"/>
            <a:ext cx="6934200" cy="12700"/>
          </a:xfrm>
          <a:prstGeom prst="rect">
            <a:avLst/>
          </a:prstGeom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5D6CE1D3-DF4B-054E-EEBC-9B89D00076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059" y="8381928"/>
            <a:ext cx="1082016" cy="45719"/>
          </a:xfrm>
          <a:prstGeom prst="rect">
            <a:avLst/>
          </a:prstGeom>
        </p:spPr>
      </p:pic>
      <p:pic>
        <p:nvPicPr>
          <p:cNvPr id="71" name="Picture 37">
            <a:extLst>
              <a:ext uri="{FF2B5EF4-FFF2-40B4-BE49-F238E27FC236}">
                <a16:creationId xmlns:a16="http://schemas.microsoft.com/office/drawing/2014/main" id="{4976DC35-8117-E6BF-6D11-DFB89D068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84700" y="8559800"/>
            <a:ext cx="762000" cy="101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C675E8F-B955-E826-EB7B-442A4B90F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A3FA16AA-4411-1176-DD4D-0531EE298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CC65A355-2DF3-4DA8-F6BA-06D6C07697B2}"/>
              </a:ext>
            </a:extLst>
          </p:cNvPr>
          <p:cNvSpPr txBox="1"/>
          <p:nvPr/>
        </p:nvSpPr>
        <p:spPr>
          <a:xfrm>
            <a:off x="1231996" y="6351205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dirty="0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Location</a:t>
            </a:r>
            <a:endParaRPr lang="ko-KR" b="0" i="0" u="none" strike="noStrike" dirty="0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C1800142-150B-37E7-6B1B-787F62A64784}"/>
              </a:ext>
            </a:extLst>
          </p:cNvPr>
          <p:cNvSpPr txBox="1"/>
          <p:nvPr/>
        </p:nvSpPr>
        <p:spPr>
          <a:xfrm>
            <a:off x="2876550" y="7159017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 dirty="0">
                <a:solidFill>
                  <a:srgbClr val="454545"/>
                </a:solidFill>
                <a:latin typeface="Pretendard Light"/>
              </a:rPr>
              <a:t>Not Public</a:t>
            </a: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41A9B233-03FA-8126-4619-2108B10EF70E}"/>
              </a:ext>
            </a:extLst>
          </p:cNvPr>
          <p:cNvSpPr txBox="1"/>
          <p:nvPr/>
        </p:nvSpPr>
        <p:spPr>
          <a:xfrm>
            <a:off x="1253984" y="7210940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Project Cost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40" name="TextBox 20">
            <a:extLst>
              <a:ext uri="{FF2B5EF4-FFF2-40B4-BE49-F238E27FC236}">
                <a16:creationId xmlns:a16="http://schemas.microsoft.com/office/drawing/2014/main" id="{E5AC107D-BAA8-1F94-838F-C7EE5F9C37E9}"/>
              </a:ext>
            </a:extLst>
          </p:cNvPr>
          <p:cNvSpPr txBox="1"/>
          <p:nvPr/>
        </p:nvSpPr>
        <p:spPr>
          <a:xfrm>
            <a:off x="2886075" y="7906178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dirty="0">
                <a:solidFill>
                  <a:srgbClr val="454545"/>
                </a:solidFill>
                <a:latin typeface="Pretendard Light"/>
              </a:rPr>
              <a:t>Dewatered biosolids (wastewater treatment)</a:t>
            </a:r>
            <a:endParaRPr lang="en-US" sz="1600" b="1" i="0" u="none" strike="noStrike" dirty="0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53" name="TextBox 15">
            <a:extLst>
              <a:ext uri="{FF2B5EF4-FFF2-40B4-BE49-F238E27FC236}">
                <a16:creationId xmlns:a16="http://schemas.microsoft.com/office/drawing/2014/main" id="{299F159D-BFEC-8BA2-AF69-086DEE59C6B6}"/>
              </a:ext>
            </a:extLst>
          </p:cNvPr>
          <p:cNvSpPr txBox="1"/>
          <p:nvPr/>
        </p:nvSpPr>
        <p:spPr>
          <a:xfrm>
            <a:off x="1078289" y="8038440"/>
            <a:ext cx="1263554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Feedstock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E54442D5-C4EC-D2E8-C798-45E1C4021A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9159240"/>
            <a:ext cx="6934200" cy="1270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BD4E8763-8033-E5CA-0E30-B93222826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584" y="9136381"/>
            <a:ext cx="1082016" cy="45719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4564FC62-7BCD-D2C0-C2C1-702E8FCE0DCD}"/>
              </a:ext>
            </a:extLst>
          </p:cNvPr>
          <p:cNvSpPr txBox="1"/>
          <p:nvPr/>
        </p:nvSpPr>
        <p:spPr>
          <a:xfrm>
            <a:off x="2886075" y="8611969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 dirty="0">
                <a:solidFill>
                  <a:srgbClr val="454545"/>
                </a:solidFill>
                <a:latin typeface="Pretendard Light"/>
              </a:rPr>
              <a:t>2025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245A98EE-2E21-325C-CBD6-A2C58EDE42E8}"/>
              </a:ext>
            </a:extLst>
          </p:cNvPr>
          <p:cNvSpPr txBox="1"/>
          <p:nvPr/>
        </p:nvSpPr>
        <p:spPr>
          <a:xfrm>
            <a:off x="1204505" y="8714243"/>
            <a:ext cx="1082016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Startup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83BAB-7F97-7526-66CB-95A0A07C7D75}"/>
              </a:ext>
            </a:extLst>
          </p:cNvPr>
          <p:cNvSpPr/>
          <p:nvPr/>
        </p:nvSpPr>
        <p:spPr>
          <a:xfrm>
            <a:off x="15955210" y="726876"/>
            <a:ext cx="1649535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4CC63D4-7AC6-96B4-925F-1BB0819B7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140" y="2540028"/>
            <a:ext cx="2713668" cy="271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15">
            <a:extLst>
              <a:ext uri="{FF2B5EF4-FFF2-40B4-BE49-F238E27FC236}">
                <a16:creationId xmlns:a16="http://schemas.microsoft.com/office/drawing/2014/main" id="{A6B55C01-7894-D632-A57A-78122B5C9986}"/>
              </a:ext>
            </a:extLst>
          </p:cNvPr>
          <p:cNvSpPr txBox="1"/>
          <p:nvPr/>
        </p:nvSpPr>
        <p:spPr>
          <a:xfrm>
            <a:off x="9926357" y="5571619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 dirty="0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Vendor</a:t>
            </a:r>
            <a:endParaRPr lang="ko-KR" b="0" i="0" u="none" strike="noStrike" dirty="0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15164A20-6DCC-E7B2-8CD1-2D732AACDA29}"/>
              </a:ext>
            </a:extLst>
          </p:cNvPr>
          <p:cNvSpPr txBox="1"/>
          <p:nvPr/>
        </p:nvSpPr>
        <p:spPr>
          <a:xfrm>
            <a:off x="11600501" y="5509041"/>
            <a:ext cx="560921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 dirty="0" err="1">
                <a:solidFill>
                  <a:srgbClr val="454545"/>
                </a:solidFill>
                <a:latin typeface="Pretendard Light"/>
              </a:rPr>
              <a:t>BluSkyCarbon</a:t>
            </a:r>
            <a:r>
              <a:rPr lang="en-US" sz="1600" b="1" i="0" u="none" strike="noStrike" dirty="0">
                <a:solidFill>
                  <a:srgbClr val="454545"/>
                </a:solidFill>
                <a:latin typeface="Pretendard Light"/>
              </a:rPr>
              <a:t> Inc.</a:t>
            </a:r>
          </a:p>
        </p:txBody>
      </p:sp>
      <p:sp>
        <p:nvSpPr>
          <p:cNvPr id="64" name="TextBox 20">
            <a:extLst>
              <a:ext uri="{FF2B5EF4-FFF2-40B4-BE49-F238E27FC236}">
                <a16:creationId xmlns:a16="http://schemas.microsoft.com/office/drawing/2014/main" id="{60952F5A-A591-DF81-EAC5-05B2FC9D57F6}"/>
              </a:ext>
            </a:extLst>
          </p:cNvPr>
          <p:cNvSpPr txBox="1"/>
          <p:nvPr/>
        </p:nvSpPr>
        <p:spPr>
          <a:xfrm>
            <a:off x="11570911" y="6320817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dirty="0">
                <a:solidFill>
                  <a:srgbClr val="454545"/>
                </a:solidFill>
                <a:latin typeface="Pretendard Light"/>
              </a:rPr>
              <a:t>Minneapolis</a:t>
            </a:r>
            <a:endParaRPr lang="en-US" sz="1600" b="1" i="0" u="none" strike="noStrike" dirty="0">
              <a:solidFill>
                <a:srgbClr val="454545"/>
              </a:solidFill>
              <a:latin typeface="Pretendard Light"/>
            </a:endParaRP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79726D4F-1790-64FC-2AE7-932111FA1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9136" y="6032281"/>
            <a:ext cx="6934200" cy="12700"/>
          </a:xfrm>
          <a:prstGeom prst="rect">
            <a:avLst/>
          </a:prstGeom>
        </p:spPr>
      </p:pic>
      <p:pic>
        <p:nvPicPr>
          <p:cNvPr id="66" name="Picture 9">
            <a:extLst>
              <a:ext uri="{FF2B5EF4-FFF2-40B4-BE49-F238E27FC236}">
                <a16:creationId xmlns:a16="http://schemas.microsoft.com/office/drawing/2014/main" id="{C8D9FD61-43AD-8AF0-AE83-EBA60F426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3420" y="6009422"/>
            <a:ext cx="1082016" cy="45719"/>
          </a:xfrm>
          <a:prstGeom prst="rect">
            <a:avLst/>
          </a:prstGeom>
        </p:spPr>
      </p:pic>
      <p:pic>
        <p:nvPicPr>
          <p:cNvPr id="67" name="Picture 8">
            <a:extLst>
              <a:ext uri="{FF2B5EF4-FFF2-40B4-BE49-F238E27FC236}">
                <a16:creationId xmlns:a16="http://schemas.microsoft.com/office/drawing/2014/main" id="{A02E3A92-4058-AEA8-1605-60C194A83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9611" y="6816931"/>
            <a:ext cx="6934200" cy="12700"/>
          </a:xfrm>
          <a:prstGeom prst="rect">
            <a:avLst/>
          </a:prstGeom>
        </p:spPr>
      </p:pic>
      <p:pic>
        <p:nvPicPr>
          <p:cNvPr id="68" name="Picture 9">
            <a:extLst>
              <a:ext uri="{FF2B5EF4-FFF2-40B4-BE49-F238E27FC236}">
                <a16:creationId xmlns:a16="http://schemas.microsoft.com/office/drawing/2014/main" id="{2585E98A-C428-F479-0AB5-2DE1A5367C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3895" y="6794072"/>
            <a:ext cx="1082016" cy="45719"/>
          </a:xfrm>
          <a:prstGeom prst="rect">
            <a:avLst/>
          </a:prstGeom>
        </p:spPr>
      </p:pic>
      <p:pic>
        <p:nvPicPr>
          <p:cNvPr id="69" name="Picture 8">
            <a:extLst>
              <a:ext uri="{FF2B5EF4-FFF2-40B4-BE49-F238E27FC236}">
                <a16:creationId xmlns:a16="http://schemas.microsoft.com/office/drawing/2014/main" id="{AD4711F5-7246-75F7-87E3-2321C92D4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9136" y="7699024"/>
            <a:ext cx="6934200" cy="12700"/>
          </a:xfrm>
          <a:prstGeom prst="rect">
            <a:avLst/>
          </a:prstGeom>
        </p:spPr>
      </p:pic>
      <p:pic>
        <p:nvPicPr>
          <p:cNvPr id="70" name="Picture 9">
            <a:extLst>
              <a:ext uri="{FF2B5EF4-FFF2-40B4-BE49-F238E27FC236}">
                <a16:creationId xmlns:a16="http://schemas.microsoft.com/office/drawing/2014/main" id="{3E2D2FE9-2FD5-62D1-089D-ABB4A96091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3420" y="7676165"/>
            <a:ext cx="1082016" cy="45719"/>
          </a:xfrm>
          <a:prstGeom prst="rect">
            <a:avLst/>
          </a:prstGeom>
        </p:spPr>
      </p:pic>
      <p:pic>
        <p:nvPicPr>
          <p:cNvPr id="72" name="Picture 8">
            <a:extLst>
              <a:ext uri="{FF2B5EF4-FFF2-40B4-BE49-F238E27FC236}">
                <a16:creationId xmlns:a16="http://schemas.microsoft.com/office/drawing/2014/main" id="{7AA2EE1B-D748-0B6E-778D-72810188DA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9136" y="8404787"/>
            <a:ext cx="6934200" cy="12700"/>
          </a:xfrm>
          <a:prstGeom prst="rect">
            <a:avLst/>
          </a:prstGeom>
        </p:spPr>
      </p:pic>
      <p:pic>
        <p:nvPicPr>
          <p:cNvPr id="73" name="Picture 9">
            <a:extLst>
              <a:ext uri="{FF2B5EF4-FFF2-40B4-BE49-F238E27FC236}">
                <a16:creationId xmlns:a16="http://schemas.microsoft.com/office/drawing/2014/main" id="{B96C784A-E443-DBE2-B7B1-A46A6AF0FF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3420" y="8381928"/>
            <a:ext cx="1082016" cy="45719"/>
          </a:xfrm>
          <a:prstGeom prst="rect">
            <a:avLst/>
          </a:prstGeom>
        </p:spPr>
      </p:pic>
      <p:sp>
        <p:nvSpPr>
          <p:cNvPr id="74" name="TextBox 15">
            <a:extLst>
              <a:ext uri="{FF2B5EF4-FFF2-40B4-BE49-F238E27FC236}">
                <a16:creationId xmlns:a16="http://schemas.microsoft.com/office/drawing/2014/main" id="{2967D537-A648-0A8A-F94A-26491ED466DB}"/>
              </a:ext>
            </a:extLst>
          </p:cNvPr>
          <p:cNvSpPr txBox="1"/>
          <p:nvPr/>
        </p:nvSpPr>
        <p:spPr>
          <a:xfrm>
            <a:off x="9926357" y="6351205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dirty="0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Location</a:t>
            </a:r>
            <a:endParaRPr lang="ko-KR" b="0" i="0" u="none" strike="noStrike" dirty="0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75" name="TextBox 20">
            <a:extLst>
              <a:ext uri="{FF2B5EF4-FFF2-40B4-BE49-F238E27FC236}">
                <a16:creationId xmlns:a16="http://schemas.microsoft.com/office/drawing/2014/main" id="{9009A57C-7BE5-F004-7864-F72A7D6B9914}"/>
              </a:ext>
            </a:extLst>
          </p:cNvPr>
          <p:cNvSpPr txBox="1"/>
          <p:nvPr/>
        </p:nvSpPr>
        <p:spPr>
          <a:xfrm>
            <a:off x="11570911" y="7159017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 dirty="0">
                <a:solidFill>
                  <a:srgbClr val="454545"/>
                </a:solidFill>
                <a:latin typeface="Pretendard Light"/>
              </a:rPr>
              <a:t>Not Public</a:t>
            </a:r>
          </a:p>
        </p:txBody>
      </p:sp>
      <p:sp>
        <p:nvSpPr>
          <p:cNvPr id="76" name="TextBox 15">
            <a:extLst>
              <a:ext uri="{FF2B5EF4-FFF2-40B4-BE49-F238E27FC236}">
                <a16:creationId xmlns:a16="http://schemas.microsoft.com/office/drawing/2014/main" id="{85BCB138-9A3C-E6C4-C643-E37FB149C100}"/>
              </a:ext>
            </a:extLst>
          </p:cNvPr>
          <p:cNvSpPr txBox="1"/>
          <p:nvPr/>
        </p:nvSpPr>
        <p:spPr>
          <a:xfrm>
            <a:off x="9948345" y="7210940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Project Cost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77" name="TextBox 20">
            <a:extLst>
              <a:ext uri="{FF2B5EF4-FFF2-40B4-BE49-F238E27FC236}">
                <a16:creationId xmlns:a16="http://schemas.microsoft.com/office/drawing/2014/main" id="{897C5FAB-420C-9BD7-DC8B-EBF297D0C38F}"/>
              </a:ext>
            </a:extLst>
          </p:cNvPr>
          <p:cNvSpPr txBox="1"/>
          <p:nvPr/>
        </p:nvSpPr>
        <p:spPr>
          <a:xfrm>
            <a:off x="11580436" y="7906178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dirty="0">
                <a:solidFill>
                  <a:srgbClr val="454545"/>
                </a:solidFill>
                <a:latin typeface="Pretendard Light"/>
              </a:rPr>
              <a:t>Urban wood waste</a:t>
            </a:r>
            <a:endParaRPr lang="en-US" sz="1600" b="1" i="0" u="none" strike="noStrike" dirty="0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78" name="TextBox 15">
            <a:extLst>
              <a:ext uri="{FF2B5EF4-FFF2-40B4-BE49-F238E27FC236}">
                <a16:creationId xmlns:a16="http://schemas.microsoft.com/office/drawing/2014/main" id="{5E45607D-F798-6654-C54D-1E621DA4C8CA}"/>
              </a:ext>
            </a:extLst>
          </p:cNvPr>
          <p:cNvSpPr txBox="1"/>
          <p:nvPr/>
        </p:nvSpPr>
        <p:spPr>
          <a:xfrm>
            <a:off x="9772650" y="8038440"/>
            <a:ext cx="1263554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Feedstock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pic>
        <p:nvPicPr>
          <p:cNvPr id="79" name="Picture 8">
            <a:extLst>
              <a:ext uri="{FF2B5EF4-FFF2-40B4-BE49-F238E27FC236}">
                <a16:creationId xmlns:a16="http://schemas.microsoft.com/office/drawing/2014/main" id="{7BA1F220-9F51-7E4B-BE6A-5DEBA1525B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8661" y="9159240"/>
            <a:ext cx="6934200" cy="12700"/>
          </a:xfrm>
          <a:prstGeom prst="rect">
            <a:avLst/>
          </a:prstGeom>
        </p:spPr>
      </p:pic>
      <p:pic>
        <p:nvPicPr>
          <p:cNvPr id="80" name="Picture 9">
            <a:extLst>
              <a:ext uri="{FF2B5EF4-FFF2-40B4-BE49-F238E27FC236}">
                <a16:creationId xmlns:a16="http://schemas.microsoft.com/office/drawing/2014/main" id="{B9B4215C-54EE-4C65-72EE-EB576D7671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2945" y="9136381"/>
            <a:ext cx="1082016" cy="45719"/>
          </a:xfrm>
          <a:prstGeom prst="rect">
            <a:avLst/>
          </a:prstGeom>
        </p:spPr>
      </p:pic>
      <p:sp>
        <p:nvSpPr>
          <p:cNvPr id="81" name="TextBox 20">
            <a:extLst>
              <a:ext uri="{FF2B5EF4-FFF2-40B4-BE49-F238E27FC236}">
                <a16:creationId xmlns:a16="http://schemas.microsoft.com/office/drawing/2014/main" id="{C544644A-D699-3AE6-F48E-279BB367E66E}"/>
              </a:ext>
            </a:extLst>
          </p:cNvPr>
          <p:cNvSpPr txBox="1"/>
          <p:nvPr/>
        </p:nvSpPr>
        <p:spPr>
          <a:xfrm>
            <a:off x="11580436" y="8611969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 dirty="0">
                <a:solidFill>
                  <a:srgbClr val="454545"/>
                </a:solidFill>
                <a:latin typeface="Pretendard Light"/>
              </a:rPr>
              <a:t>2025</a:t>
            </a:r>
          </a:p>
        </p:txBody>
      </p:sp>
      <p:sp>
        <p:nvSpPr>
          <p:cNvPr id="82" name="TextBox 15">
            <a:extLst>
              <a:ext uri="{FF2B5EF4-FFF2-40B4-BE49-F238E27FC236}">
                <a16:creationId xmlns:a16="http://schemas.microsoft.com/office/drawing/2014/main" id="{9DA20EDF-1D7A-B659-B713-27C9B731BAE3}"/>
              </a:ext>
            </a:extLst>
          </p:cNvPr>
          <p:cNvSpPr txBox="1"/>
          <p:nvPr/>
        </p:nvSpPr>
        <p:spPr>
          <a:xfrm>
            <a:off x="9898866" y="8714243"/>
            <a:ext cx="1082016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Startup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1B0DFFAB-372C-3370-DE08-025DCDD62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368" y="3027049"/>
            <a:ext cx="5166638" cy="158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030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4471A1-E688-3D88-13E4-7965D9648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FAF9689A-3D3D-64DE-F9F9-478352407D4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FBD97849-C5F1-5F36-D974-5F43FDC71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91FCC66-8C82-543B-1A6F-508CDF317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id="{1C5EE09E-3F4B-CC77-CCFA-40773720E5A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>
            <a:extLst>
              <a:ext uri="{FF2B5EF4-FFF2-40B4-BE49-F238E27FC236}">
                <a16:creationId xmlns:a16="http://schemas.microsoft.com/office/drawing/2014/main" id="{28ED198D-5B7C-3C3F-D573-2BEEE98F8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" y="8990382"/>
            <a:ext cx="17043400" cy="6604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74F9CB9F-B602-FA54-1027-FA5EE658F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84700" y="8559800"/>
            <a:ext cx="762000" cy="101600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EF6059A7-E218-1673-FFFC-FDCEF37A13B6}"/>
              </a:ext>
            </a:extLst>
          </p:cNvPr>
          <p:cNvSpPr txBox="1"/>
          <p:nvPr/>
        </p:nvSpPr>
        <p:spPr>
          <a:xfrm>
            <a:off x="1161284" y="863164"/>
            <a:ext cx="11813544" cy="1422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>
              <a:lnSpc>
                <a:spcPct val="99600"/>
              </a:lnSpc>
            </a:pPr>
            <a:r>
              <a:rPr lang="en-US" sz="8000" b="0" i="0" u="none" strike="noStrike" spc="-100" dirty="0">
                <a:solidFill>
                  <a:srgbClr val="5EB28B"/>
                </a:solidFill>
                <a:latin typeface="Pretendard SemiBold"/>
                <a:ea typeface="Pretendard SemiBold"/>
              </a:rPr>
              <a:t>Pyrolizers in Use</a:t>
            </a:r>
            <a:endParaRPr lang="en-US" sz="8000" b="0" i="0" u="none" strike="noStrike" spc="-100" dirty="0">
              <a:solidFill>
                <a:srgbClr val="5EB28B"/>
              </a:solidFill>
              <a:latin typeface="Pretendard SemiBold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F178B095-954E-6CFC-AD5A-D3D75C5354FB}"/>
              </a:ext>
            </a:extLst>
          </p:cNvPr>
          <p:cNvSpPr txBox="1"/>
          <p:nvPr/>
        </p:nvSpPr>
        <p:spPr>
          <a:xfrm>
            <a:off x="2171700" y="3622872"/>
            <a:ext cx="5448300" cy="32841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0509"/>
              </a:lnSpc>
            </a:pPr>
            <a:r>
              <a:rPr lang="en-US" altLang="ko-KR" b="0" i="0" u="none" strike="noStrike">
                <a:solidFill>
                  <a:schemeClr val="bg1"/>
                </a:solidFill>
                <a:ea typeface="Pretendard SemiBold"/>
              </a:rPr>
              <a:t>Specifications</a:t>
            </a:r>
            <a:endParaRPr lang="ko-KR" b="0" i="0" u="none" strike="noStrike">
              <a:solidFill>
                <a:schemeClr val="bg1"/>
              </a:solidFill>
              <a:ea typeface="Pretendard SemiBold"/>
            </a:endParaRPr>
          </a:p>
        </p:txBody>
      </p:sp>
      <p:pic>
        <p:nvPicPr>
          <p:cNvPr id="63" name="Picture 6">
            <a:extLst>
              <a:ext uri="{FF2B5EF4-FFF2-40B4-BE49-F238E27FC236}">
                <a16:creationId xmlns:a16="http://schemas.microsoft.com/office/drawing/2014/main" id="{A9A34789-8E20-F5DA-D37B-6FE07330A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64" name="Picture 7">
            <a:extLst>
              <a:ext uri="{FF2B5EF4-FFF2-40B4-BE49-F238E27FC236}">
                <a16:creationId xmlns:a16="http://schemas.microsoft.com/office/drawing/2014/main" id="{87701CC8-6223-5B86-DC04-D98006F52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52796B49-5A4B-F33F-836C-55D3195C6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166" b="36784"/>
          <a:stretch>
            <a:fillRect/>
          </a:stretch>
        </p:blipFill>
        <p:spPr bwMode="auto">
          <a:xfrm>
            <a:off x="13512800" y="723900"/>
            <a:ext cx="4058882" cy="67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2B3559C-E9C8-EF0E-BFEC-B91E9888C5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798702"/>
              </p:ext>
            </p:extLst>
          </p:nvPr>
        </p:nvGraphicFramePr>
        <p:xfrm>
          <a:off x="1472311" y="2313091"/>
          <a:ext cx="15163798" cy="7153954"/>
        </p:xfrm>
        <a:graphic>
          <a:graphicData uri="http://schemas.openxmlformats.org/drawingml/2006/table">
            <a:tbl>
              <a:tblPr/>
              <a:tblGrid>
                <a:gridCol w="2714214">
                  <a:extLst>
                    <a:ext uri="{9D8B030D-6E8A-4147-A177-3AD203B41FA5}">
                      <a16:colId xmlns:a16="http://schemas.microsoft.com/office/drawing/2014/main" val="722263679"/>
                    </a:ext>
                  </a:extLst>
                </a:gridCol>
                <a:gridCol w="1158346">
                  <a:extLst>
                    <a:ext uri="{9D8B030D-6E8A-4147-A177-3AD203B41FA5}">
                      <a16:colId xmlns:a16="http://schemas.microsoft.com/office/drawing/2014/main" val="2379380050"/>
                    </a:ext>
                  </a:extLst>
                </a:gridCol>
                <a:gridCol w="2677359">
                  <a:extLst>
                    <a:ext uri="{9D8B030D-6E8A-4147-A177-3AD203B41FA5}">
                      <a16:colId xmlns:a16="http://schemas.microsoft.com/office/drawing/2014/main" val="3625742723"/>
                    </a:ext>
                  </a:extLst>
                </a:gridCol>
                <a:gridCol w="2011309">
                  <a:extLst>
                    <a:ext uri="{9D8B030D-6E8A-4147-A177-3AD203B41FA5}">
                      <a16:colId xmlns:a16="http://schemas.microsoft.com/office/drawing/2014/main" val="3922976151"/>
                    </a:ext>
                  </a:extLst>
                </a:gridCol>
                <a:gridCol w="1811231">
                  <a:extLst>
                    <a:ext uri="{9D8B030D-6E8A-4147-A177-3AD203B41FA5}">
                      <a16:colId xmlns:a16="http://schemas.microsoft.com/office/drawing/2014/main" val="4079655052"/>
                    </a:ext>
                  </a:extLst>
                </a:gridCol>
                <a:gridCol w="1811231">
                  <a:extLst>
                    <a:ext uri="{9D8B030D-6E8A-4147-A177-3AD203B41FA5}">
                      <a16:colId xmlns:a16="http://schemas.microsoft.com/office/drawing/2014/main" val="1579579739"/>
                    </a:ext>
                  </a:extLst>
                </a:gridCol>
                <a:gridCol w="1674337">
                  <a:extLst>
                    <a:ext uri="{9D8B030D-6E8A-4147-A177-3AD203B41FA5}">
                      <a16:colId xmlns:a16="http://schemas.microsoft.com/office/drawing/2014/main" val="1421163669"/>
                    </a:ext>
                  </a:extLst>
                </a:gridCol>
                <a:gridCol w="1305771">
                  <a:extLst>
                    <a:ext uri="{9D8B030D-6E8A-4147-A177-3AD203B41FA5}">
                      <a16:colId xmlns:a16="http://schemas.microsoft.com/office/drawing/2014/main" val="925768367"/>
                    </a:ext>
                  </a:extLst>
                </a:gridCol>
              </a:tblGrid>
              <a:tr h="495937"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Vendors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Pretendard Light" panose="020B0604020202020204" charset="-127"/>
                        <a:ea typeface="Pretendard Light" panose="020B0604020202020204" charset="-127"/>
                      </a:endParaRP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Product</a:t>
                      </a:r>
                      <a:endParaRPr lang="en-US" dirty="0"/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Operator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Project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465011"/>
                  </a:ext>
                </a:extLst>
              </a:tr>
              <a:tr h="4959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Project Cost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Business Type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Feedstock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Pretendard Light" panose="020B0604020202020204" charset="-127"/>
                        <a:ea typeface="Pretendard Light" panose="020B0604020202020204" charset="-127"/>
                      </a:endParaRP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Feedstock Consumption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Startup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525712"/>
                  </a:ext>
                </a:extLst>
              </a:tr>
              <a:tr h="124701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ETIA</a:t>
                      </a:r>
                      <a:b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</a:b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(France)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B0604020202020204" charset="-127"/>
                        <a:ea typeface="Pretendard Light" panose="020B0604020202020204" charset="-127"/>
                      </a:endParaRP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Spirajoule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Quonset Soil Solutions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(Rhode Island)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$27 Million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Private</a:t>
                      </a:r>
                      <a:endParaRPr lang="en-US" sz="1600" b="0" i="0" u="none" strike="noStrike" dirty="0">
                        <a:solidFill>
                          <a:srgbClr val="008148"/>
                        </a:solidFill>
                        <a:effectLst/>
                        <a:latin typeface="Pretendard Light" panose="020B0604020202020204" charset="-127"/>
                        <a:ea typeface="Pretendard Light" panose="020B0604020202020204" charset="-127"/>
                      </a:endParaRP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Biomass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B0604020202020204" charset="-127"/>
                        <a:ea typeface="Pretendard Light" panose="020B0604020202020204" charset="-127"/>
                      </a:endParaRP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35,000 ton/year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(Estimated)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2025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122777"/>
                  </a:ext>
                </a:extLst>
              </a:tr>
              <a:tr h="598866"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PYREG</a:t>
                      </a:r>
                      <a:b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</a:b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(Germany)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PX500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Standard Biochar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(Maine)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$5.6 Million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Private</a:t>
                      </a:r>
                      <a:endParaRPr lang="en-US" sz="1600" b="0" i="0" u="none" strike="noStrike" dirty="0">
                        <a:solidFill>
                          <a:srgbClr val="008148"/>
                        </a:solidFill>
                        <a:effectLst/>
                        <a:latin typeface="Pretendard Light" panose="020B0604020202020204" charset="-127"/>
                        <a:ea typeface="Pretendard Light" panose="020B0604020202020204" charset="-127"/>
                      </a:endParaRP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Biomass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B0604020202020204" charset="-127"/>
                        <a:ea typeface="Pretendard Light" panose="020B0604020202020204" charset="-127"/>
                      </a:endParaRP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12,000 ton/year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B0604020202020204" charset="-127"/>
                        <a:ea typeface="Pretendard Light" panose="020B0604020202020204" charset="-127"/>
                      </a:endParaRP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2022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747689"/>
                  </a:ext>
                </a:extLst>
              </a:tr>
              <a:tr h="598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PX1500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B0604020202020204" charset="-127"/>
                        <a:ea typeface="Pretendard Light" panose="020B0604020202020204" charset="-127"/>
                      </a:endParaRP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249965"/>
                  </a:ext>
                </a:extLst>
              </a:tr>
              <a:tr h="598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PX6000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B0604020202020204" charset="-127"/>
                        <a:ea typeface="Pretendard Light" panose="020B0604020202020204" charset="-127"/>
                      </a:endParaRP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204164"/>
                  </a:ext>
                </a:extLst>
              </a:tr>
              <a:tr h="124701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BIOFORCETECH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(San Francisco)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Sigma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Ephrata Borough Authority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(Pennsylvania)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-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Public</a:t>
                      </a:r>
                      <a:endParaRPr lang="en-US" sz="1600" b="0" i="0" u="none" strike="noStrike" dirty="0">
                        <a:solidFill>
                          <a:srgbClr val="008148"/>
                        </a:solidFill>
                        <a:effectLst/>
                        <a:latin typeface="Pretendard Light" panose="020B0604020202020204" charset="-127"/>
                        <a:ea typeface="Pretendard Light" panose="020B0604020202020204" charset="-127"/>
                      </a:endParaRP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Biosolids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4,000 ton/year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2025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2745444"/>
                  </a:ext>
                </a:extLst>
              </a:tr>
              <a:tr h="187145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BluSkyCarbon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B0604020202020204" charset="-127"/>
                        <a:ea typeface="Pretendard Light" panose="020B0604020202020204" charset="-127"/>
                      </a:endParaRPr>
                    </a:p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(Canada)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Vulcan II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D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Minneapolis City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-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Public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Biomass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3,600 ton/year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B0604020202020204" charset="-127"/>
                          <a:ea typeface="Pretendard Light" panose="020B0604020202020204" charset="-127"/>
                        </a:rPr>
                        <a:t>2025</a:t>
                      </a:r>
                    </a:p>
                  </a:txBody>
                  <a:tcPr marL="4634" marR="4634" marT="4634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7454866"/>
                  </a:ext>
                </a:extLst>
              </a:tr>
            </a:tbl>
          </a:graphicData>
        </a:graphic>
      </p:graphicFrame>
      <p:sp>
        <p:nvSpPr>
          <p:cNvPr id="3" name="TextBox 16">
            <a:extLst>
              <a:ext uri="{FF2B5EF4-FFF2-40B4-BE49-F238E27FC236}">
                <a16:creationId xmlns:a16="http://schemas.microsoft.com/office/drawing/2014/main" id="{C6C03879-EE3E-D813-B1F6-230C32B3E2FF}"/>
              </a:ext>
            </a:extLst>
          </p:cNvPr>
          <p:cNvSpPr txBox="1"/>
          <p:nvPr/>
        </p:nvSpPr>
        <p:spPr>
          <a:xfrm>
            <a:off x="12681586" y="4369786"/>
            <a:ext cx="3345536" cy="866238"/>
          </a:xfrm>
          <a:prstGeom prst="rect">
            <a:avLst/>
          </a:prstGeom>
          <a:solidFill>
            <a:srgbClr val="5EB28B"/>
          </a:solidFill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Pretendard Light"/>
              </a:rPr>
              <a:t>Project Cost per 1,000 ton/year:</a:t>
            </a:r>
          </a:p>
          <a:p>
            <a:pPr lvl="0" algn="ctr">
              <a:lnSpc>
                <a:spcPct val="99600"/>
              </a:lnSpc>
            </a:pPr>
            <a:r>
              <a:rPr lang="en-US" sz="2000" b="1" i="0" u="none" strike="noStrike" dirty="0">
                <a:solidFill>
                  <a:schemeClr val="bg1">
                    <a:lumMod val="85000"/>
                  </a:schemeClr>
                </a:solidFill>
                <a:latin typeface="Pretendard Light"/>
              </a:rPr>
              <a:t>$620,000</a:t>
            </a:r>
          </a:p>
        </p:txBody>
      </p:sp>
    </p:spTree>
    <p:extLst>
      <p:ext uri="{BB962C8B-B14F-4D97-AF65-F5344CB8AC3E}">
        <p14:creationId xmlns:p14="http://schemas.microsoft.com/office/powerpoint/2010/main" val="330501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F31528-2C01-0001-5C1B-207410E92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A4E3146-4522-C98D-000A-7999E914AD3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A73759A1-9FC8-2B14-A4A2-B3EA2D5FC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318989D-46AC-0401-6EB0-CDC301ABB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AE5A89E9-EE20-2A50-45F2-48281FC3FF2A}"/>
              </a:ext>
            </a:extLst>
          </p:cNvPr>
          <p:cNvSpPr txBox="1"/>
          <p:nvPr/>
        </p:nvSpPr>
        <p:spPr>
          <a:xfrm>
            <a:off x="925886" y="875657"/>
            <a:ext cx="14554200" cy="1422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ct val="99600"/>
              </a:lnSpc>
            </a:pPr>
            <a:r>
              <a:rPr lang="en-US" sz="8000" b="0" i="0" u="none" strike="noStrike" spc="-100" dirty="0">
                <a:solidFill>
                  <a:srgbClr val="5EB28B"/>
                </a:solidFill>
                <a:latin typeface="Pretendard SemiBold"/>
                <a:ea typeface="Pretendard SemiBold"/>
                <a:cs typeface="Pretendard SemiBold"/>
              </a:rPr>
              <a:t>Biochar Price</a:t>
            </a:r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704563B3-2069-BD24-B37E-605C39B1358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6" name="Picture 36">
            <a:extLst>
              <a:ext uri="{FF2B5EF4-FFF2-40B4-BE49-F238E27FC236}">
                <a16:creationId xmlns:a16="http://schemas.microsoft.com/office/drawing/2014/main" id="{A5B5B09F-A3C3-0BDA-B647-6D77ADF94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8991600"/>
            <a:ext cx="17043400" cy="660400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45E70AA4-3300-33CE-240A-BED7A6130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74545" y="8653346"/>
            <a:ext cx="762000" cy="1016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A71950F8-C455-91B7-3D32-0761FD95B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D8A50A2-A3E0-DEFB-EB9E-90BC87E18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166" b="36784"/>
          <a:stretch>
            <a:fillRect/>
          </a:stretch>
        </p:blipFill>
        <p:spPr bwMode="auto">
          <a:xfrm>
            <a:off x="13868400" y="723900"/>
            <a:ext cx="3703282" cy="61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BD0E9F-DCD7-1753-A08C-3BABA287E1BC}"/>
              </a:ext>
            </a:extLst>
          </p:cNvPr>
          <p:cNvSpPr txBox="1"/>
          <p:nvPr/>
        </p:nvSpPr>
        <p:spPr>
          <a:xfrm>
            <a:off x="925886" y="1964849"/>
            <a:ext cx="16230600" cy="205906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/>
                <a:ea typeface="Pretendard"/>
                <a:cs typeface="Pretendard"/>
              </a:rPr>
              <a:t>Systematic review on biochar price (published 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B098FA-DF88-02E4-ED91-48D96E67B7CB}"/>
              </a:ext>
            </a:extLst>
          </p:cNvPr>
          <p:cNvSpPr txBox="1"/>
          <p:nvPr/>
        </p:nvSpPr>
        <p:spPr>
          <a:xfrm>
            <a:off x="1028700" y="1953528"/>
            <a:ext cx="15001218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spcBef>
                <a:spcPts val="300"/>
              </a:spcBef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Campion, N.; Sproul, E.; Oates, L.; Krapf, M.; Yamaji, K.; Yeo, J.-Y.; McElroy, E. E.; Ingraffia, M.; Davidson, M. R.; Kohler, H.-P. E.; et al. Techno-Economic, Environmental and Social Assessments of Biochar Systems: A Systematic Review. J. Clean. Prod. 2023, 405, 136296.</a:t>
            </a:r>
            <a:endParaRPr lang="en-US" altLang="ko-KR" sz="1400" dirty="0">
              <a:solidFill>
                <a:schemeClr val="accent3">
                  <a:lumMod val="75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3D1BEB-C0B5-86D1-AE78-83B41E9514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253" y="3719694"/>
            <a:ext cx="4686954" cy="54681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AD6A63-1D1B-A091-679A-B7851ABDD195}"/>
              </a:ext>
            </a:extLst>
          </p:cNvPr>
          <p:cNvSpPr txBox="1"/>
          <p:nvPr/>
        </p:nvSpPr>
        <p:spPr>
          <a:xfrm>
            <a:off x="5753524" y="7867007"/>
            <a:ext cx="1336018" cy="660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spcBef>
                <a:spcPts val="300"/>
              </a:spcBef>
            </a:pPr>
            <a:r>
              <a:rPr lang="en-US" altLang="ko-KR" sz="2400" dirty="0">
                <a:solidFill>
                  <a:srgbClr val="00854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median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10" name="직사각형 26">
            <a:extLst>
              <a:ext uri="{FF2B5EF4-FFF2-40B4-BE49-F238E27FC236}">
                <a16:creationId xmlns:a16="http://schemas.microsoft.com/office/drawing/2014/main" id="{2113BAD8-BF66-0869-68C4-66A7117A21BE}"/>
              </a:ext>
            </a:extLst>
          </p:cNvPr>
          <p:cNvSpPr/>
          <p:nvPr/>
        </p:nvSpPr>
        <p:spPr>
          <a:xfrm>
            <a:off x="10625245" y="4274057"/>
            <a:ext cx="16866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000" b="0" cap="none" spc="0" dirty="0">
                <a:ln w="0"/>
                <a:solidFill>
                  <a:srgbClr val="4D8B7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Range</a:t>
            </a: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44FBE004-9536-F5FB-5C89-4319CC692A58}"/>
              </a:ext>
            </a:extLst>
          </p:cNvPr>
          <p:cNvSpPr txBox="1"/>
          <p:nvPr/>
        </p:nvSpPr>
        <p:spPr>
          <a:xfrm>
            <a:off x="9808844" y="5179338"/>
            <a:ext cx="2058614" cy="86579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3000" b="1" dirty="0">
                <a:solidFill>
                  <a:srgbClr val="454545"/>
                </a:solidFill>
                <a:latin typeface="Pretendard Light"/>
              </a:rPr>
              <a:t>$17.15</a:t>
            </a:r>
            <a:endParaRPr lang="en-US" sz="3000" b="1" i="0" u="none" strike="noStrike" dirty="0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8D86A6-5C22-FD82-8D44-A9FB85690F21}"/>
              </a:ext>
            </a:extLst>
          </p:cNvPr>
          <p:cNvSpPr txBox="1"/>
          <p:nvPr/>
        </p:nvSpPr>
        <p:spPr>
          <a:xfrm>
            <a:off x="11000040" y="5423806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2500" b="0" i="0" u="none" strike="noStrike" dirty="0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~</a:t>
            </a:r>
            <a:endParaRPr lang="ko-KR" sz="2500" b="0" i="0" u="none" strike="noStrike" dirty="0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639879EF-EB85-05BA-FFB0-6B59AAA4D4BB}"/>
              </a:ext>
            </a:extLst>
          </p:cNvPr>
          <p:cNvSpPr txBox="1"/>
          <p:nvPr/>
        </p:nvSpPr>
        <p:spPr>
          <a:xfrm>
            <a:off x="11919617" y="5179338"/>
            <a:ext cx="3288357" cy="86579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3000" b="1" dirty="0">
                <a:solidFill>
                  <a:srgbClr val="454545"/>
                </a:solidFill>
                <a:latin typeface="Pretendard Light"/>
              </a:rPr>
              <a:t>$2,710   </a:t>
            </a:r>
            <a:r>
              <a:rPr lang="en-US" sz="2000" b="1" dirty="0">
                <a:solidFill>
                  <a:srgbClr val="454545"/>
                </a:solidFill>
                <a:latin typeface="Pretendard Light"/>
              </a:rPr>
              <a:t>(per ton)</a:t>
            </a:r>
            <a:endParaRPr lang="en-US" sz="2000" b="1" i="0" u="none" strike="noStrike" dirty="0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18" name="직사각형 26">
            <a:extLst>
              <a:ext uri="{FF2B5EF4-FFF2-40B4-BE49-F238E27FC236}">
                <a16:creationId xmlns:a16="http://schemas.microsoft.com/office/drawing/2014/main" id="{182B500B-D0BE-19F4-BB02-176C0A098A6E}"/>
              </a:ext>
            </a:extLst>
          </p:cNvPr>
          <p:cNvSpPr/>
          <p:nvPr/>
        </p:nvSpPr>
        <p:spPr>
          <a:xfrm>
            <a:off x="10625245" y="6809094"/>
            <a:ext cx="19399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000" b="0" cap="none" spc="0" dirty="0">
                <a:ln w="0"/>
                <a:solidFill>
                  <a:srgbClr val="4D8B7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Median</a:t>
            </a: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3C80618B-DA43-09FF-CD2F-B67016AAFA8E}"/>
              </a:ext>
            </a:extLst>
          </p:cNvPr>
          <p:cNvSpPr txBox="1"/>
          <p:nvPr/>
        </p:nvSpPr>
        <p:spPr>
          <a:xfrm>
            <a:off x="10983832" y="7558697"/>
            <a:ext cx="2058614" cy="86579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3000" b="1" dirty="0">
                <a:solidFill>
                  <a:srgbClr val="454545"/>
                </a:solidFill>
                <a:latin typeface="Pretendard Light"/>
              </a:rPr>
              <a:t>$400</a:t>
            </a:r>
            <a:endParaRPr lang="en-US" sz="3000" b="1" i="0" u="none" strike="noStrike" dirty="0">
              <a:solidFill>
                <a:srgbClr val="454545"/>
              </a:solidFill>
              <a:latin typeface="Pretendard Light"/>
            </a:endParaRPr>
          </a:p>
        </p:txBody>
      </p:sp>
    </p:spTree>
    <p:extLst>
      <p:ext uri="{BB962C8B-B14F-4D97-AF65-F5344CB8AC3E}">
        <p14:creationId xmlns:p14="http://schemas.microsoft.com/office/powerpoint/2010/main" val="258403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30B035-F87B-8B9F-0D26-257844B1B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AE39E24-B50B-29E4-26D0-17AD1B20670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22587023-657F-58FF-D9D4-40C946078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EB9320F-B46D-566F-D307-6215B3779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grpSp>
        <p:nvGrpSpPr>
          <p:cNvPr id="35" name="Group 35">
            <a:extLst>
              <a:ext uri="{FF2B5EF4-FFF2-40B4-BE49-F238E27FC236}">
                <a16:creationId xmlns:a16="http://schemas.microsoft.com/office/drawing/2014/main" id="{25004BC8-469D-C814-4668-FBB4E921634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6" name="Picture 36">
            <a:extLst>
              <a:ext uri="{FF2B5EF4-FFF2-40B4-BE49-F238E27FC236}">
                <a16:creationId xmlns:a16="http://schemas.microsoft.com/office/drawing/2014/main" id="{BC1BB310-AB25-5F41-5E00-E801D415A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8991600"/>
            <a:ext cx="17043400" cy="660400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B7682168-9338-05BF-95F2-368FD9D47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74545" y="8653346"/>
            <a:ext cx="762000" cy="101600"/>
          </a:xfrm>
          <a:prstGeom prst="rect">
            <a:avLst/>
          </a:prstGeom>
        </p:spPr>
      </p:pic>
      <p:pic>
        <p:nvPicPr>
          <p:cNvPr id="71" name="Picture 37">
            <a:extLst>
              <a:ext uri="{FF2B5EF4-FFF2-40B4-BE49-F238E27FC236}">
                <a16:creationId xmlns:a16="http://schemas.microsoft.com/office/drawing/2014/main" id="{E17B25B8-DC53-F594-6FD0-4CECD3613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84700" y="8559800"/>
            <a:ext cx="762000" cy="101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E1E2C1B-3759-181C-05D2-383DE467F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3B062DB6-BA80-B522-852B-1F3D4E36B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D672DA1-DB88-05E7-17C8-BECC6E054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166" b="36784"/>
          <a:stretch>
            <a:fillRect/>
          </a:stretch>
        </p:blipFill>
        <p:spPr bwMode="auto">
          <a:xfrm>
            <a:off x="13868400" y="723900"/>
            <a:ext cx="3703282" cy="61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12C52E65-7A3F-E6E0-9B79-1A64BDB88FF0}"/>
              </a:ext>
            </a:extLst>
          </p:cNvPr>
          <p:cNvSpPr txBox="1"/>
          <p:nvPr/>
        </p:nvSpPr>
        <p:spPr>
          <a:xfrm>
            <a:off x="1244600" y="857859"/>
            <a:ext cx="11861800" cy="1422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>
              <a:lnSpc>
                <a:spcPct val="99600"/>
              </a:lnSpc>
            </a:pPr>
            <a:r>
              <a:rPr lang="en-US" sz="8000" spc="-100" dirty="0">
                <a:solidFill>
                  <a:srgbClr val="5EB28B"/>
                </a:solidFill>
                <a:latin typeface="Pretendard SemiBold"/>
                <a:ea typeface="Pretendard SemiBold"/>
              </a:rPr>
              <a:t>Future Work</a:t>
            </a:r>
            <a:endParaRPr lang="en-US" sz="4000" b="0" i="0" u="none" strike="noStrike" spc="-100" dirty="0">
              <a:solidFill>
                <a:srgbClr val="5EB28B"/>
              </a:solidFill>
              <a:latin typeface="Pretendard SemiBold"/>
            </a:endParaRPr>
          </a:p>
        </p:txBody>
      </p:sp>
      <p:pic>
        <p:nvPicPr>
          <p:cNvPr id="1026" name="Picture 2" descr="Aspen Plus simulation of the bagasse gasification process">
            <a:extLst>
              <a:ext uri="{FF2B5EF4-FFF2-40B4-BE49-F238E27FC236}">
                <a16:creationId xmlns:a16="http://schemas.microsoft.com/office/drawing/2014/main" id="{C83B5F7E-DB2F-5546-6B12-8BD2E4152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327" y="3937589"/>
            <a:ext cx="7018098" cy="394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 descr="Arrow: Straight with solid fill">
            <a:extLst>
              <a:ext uri="{FF2B5EF4-FFF2-40B4-BE49-F238E27FC236}">
                <a16:creationId xmlns:a16="http://schemas.microsoft.com/office/drawing/2014/main" id="{8EF82342-27CB-D797-99AC-72B57A67E2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398309">
            <a:off x="9695390" y="3657359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BADF6C-BD51-5751-4BC5-34365D038DF3}"/>
              </a:ext>
            </a:extLst>
          </p:cNvPr>
          <p:cNvSpPr txBox="1"/>
          <p:nvPr/>
        </p:nvSpPr>
        <p:spPr>
          <a:xfrm>
            <a:off x="10975937" y="2934050"/>
            <a:ext cx="4937271" cy="184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1">
              <a:spcBef>
                <a:spcPts val="300"/>
              </a:spcBef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Better Economic Analysis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867C7C-0F1D-1713-7AA4-991753240A26}"/>
              </a:ext>
            </a:extLst>
          </p:cNvPr>
          <p:cNvSpPr txBox="1"/>
          <p:nvPr/>
        </p:nvSpPr>
        <p:spPr>
          <a:xfrm>
            <a:off x="11075171" y="5741726"/>
            <a:ext cx="4937271" cy="184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1">
              <a:spcBef>
                <a:spcPts val="300"/>
              </a:spcBef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Optimization</a:t>
            </a:r>
          </a:p>
        </p:txBody>
      </p:sp>
      <p:pic>
        <p:nvPicPr>
          <p:cNvPr id="24" name="Graphic 23" descr="Arrow: Straight with solid fill">
            <a:extLst>
              <a:ext uri="{FF2B5EF4-FFF2-40B4-BE49-F238E27FC236}">
                <a16:creationId xmlns:a16="http://schemas.microsoft.com/office/drawing/2014/main" id="{F1966234-AA78-F2B2-4BD4-5F593F666F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2226555">
            <a:off x="9693680" y="5716950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FE577-1630-3C82-D307-3532B8ED5A29}"/>
              </a:ext>
            </a:extLst>
          </p:cNvPr>
          <p:cNvSpPr txBox="1"/>
          <p:nvPr/>
        </p:nvSpPr>
        <p:spPr>
          <a:xfrm>
            <a:off x="3458864" y="2679612"/>
            <a:ext cx="4937271" cy="184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1">
              <a:spcBef>
                <a:spcPts val="300"/>
              </a:spcBef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Process Simulation</a:t>
            </a:r>
          </a:p>
        </p:txBody>
      </p:sp>
    </p:spTree>
    <p:extLst>
      <p:ext uri="{BB962C8B-B14F-4D97-AF65-F5344CB8AC3E}">
        <p14:creationId xmlns:p14="http://schemas.microsoft.com/office/powerpoint/2010/main" val="29805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B842CA-4A01-3CAC-2043-D26483553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E26E4E1-E53F-C62F-7A79-451EFE647BA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3F778F25-D3B2-B626-C0F8-DBF03265C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399082F-31B1-37EA-7049-0C01421BB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A10134E8-FEC9-76B1-10C4-663449ECCBC7}"/>
              </a:ext>
            </a:extLst>
          </p:cNvPr>
          <p:cNvSpPr txBox="1"/>
          <p:nvPr/>
        </p:nvSpPr>
        <p:spPr>
          <a:xfrm>
            <a:off x="1143000" y="800100"/>
            <a:ext cx="11813544" cy="1422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99600"/>
              </a:lnSpc>
            </a:pPr>
            <a:r>
              <a:rPr lang="en-US" sz="8000" spc="-100" dirty="0">
                <a:solidFill>
                  <a:srgbClr val="5EB28B"/>
                </a:solidFill>
                <a:latin typeface="Pretendard SemiBold"/>
                <a:ea typeface="Pretendard SemiBold"/>
              </a:rPr>
              <a:t>Project Purpose</a:t>
            </a:r>
            <a:endParaRPr lang="en-US" sz="8000" b="0" i="0" u="none" strike="noStrike" spc="-100" dirty="0">
              <a:solidFill>
                <a:srgbClr val="5EB28B"/>
              </a:solidFill>
              <a:latin typeface="Pretendard SemiBold"/>
            </a:endParaRPr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39F0790E-CD3C-577E-64E8-3B3AA4F1F1A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6" name="Picture 36">
            <a:extLst>
              <a:ext uri="{FF2B5EF4-FFF2-40B4-BE49-F238E27FC236}">
                <a16:creationId xmlns:a16="http://schemas.microsoft.com/office/drawing/2014/main" id="{D876E2FD-94F3-C700-2979-D6AC2D9A5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8991600"/>
            <a:ext cx="17043400" cy="660400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9A5FA6C6-BEAE-1E53-E240-A50436090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74545" y="8653346"/>
            <a:ext cx="762000" cy="101600"/>
          </a:xfrm>
          <a:prstGeom prst="rect">
            <a:avLst/>
          </a:prstGeom>
        </p:spPr>
      </p:pic>
      <p:pic>
        <p:nvPicPr>
          <p:cNvPr id="71" name="Picture 37">
            <a:extLst>
              <a:ext uri="{FF2B5EF4-FFF2-40B4-BE49-F238E27FC236}">
                <a16:creationId xmlns:a16="http://schemas.microsoft.com/office/drawing/2014/main" id="{41DDF4A2-4AA0-2F00-7EC0-EAE865FD20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84700" y="8559800"/>
            <a:ext cx="762000" cy="101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50BD0CC-F674-E474-529F-CE15DDC96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96D58D03-571D-C761-C1BA-878399BB0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1B1EB43-D19A-D8FA-2E78-E6B94CF65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166" b="36784"/>
          <a:stretch>
            <a:fillRect/>
          </a:stretch>
        </p:blipFill>
        <p:spPr bwMode="auto">
          <a:xfrm>
            <a:off x="13512800" y="723900"/>
            <a:ext cx="4058882" cy="67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 descr="Robot Hand outline">
            <a:extLst>
              <a:ext uri="{FF2B5EF4-FFF2-40B4-BE49-F238E27FC236}">
                <a16:creationId xmlns:a16="http://schemas.microsoft.com/office/drawing/2014/main" id="{5BA9BCB2-E0AF-FA72-9ACF-956B65526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46848" y="3923127"/>
            <a:ext cx="2440745" cy="2440745"/>
          </a:xfrm>
          <a:prstGeom prst="rect">
            <a:avLst/>
          </a:prstGeom>
        </p:spPr>
      </p:pic>
      <p:pic>
        <p:nvPicPr>
          <p:cNvPr id="10" name="Graphic 9" descr="Arrow: Straight with solid fill">
            <a:extLst>
              <a:ext uri="{FF2B5EF4-FFF2-40B4-BE49-F238E27FC236}">
                <a16:creationId xmlns:a16="http://schemas.microsoft.com/office/drawing/2014/main" id="{DB276900-F4FF-3092-E6AF-68C5217D11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5753684" y="4690989"/>
            <a:ext cx="914400" cy="914400"/>
          </a:xfrm>
          <a:prstGeom prst="rect">
            <a:avLst/>
          </a:prstGeom>
        </p:spPr>
      </p:pic>
      <p:pic>
        <p:nvPicPr>
          <p:cNvPr id="15" name="Graphic 14" descr="Production outline">
            <a:extLst>
              <a:ext uri="{FF2B5EF4-FFF2-40B4-BE49-F238E27FC236}">
                <a16:creationId xmlns:a16="http://schemas.microsoft.com/office/drawing/2014/main" id="{D6B540A7-CCAF-C89A-E543-C6DB67A0F2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06146" y="4112648"/>
            <a:ext cx="2334056" cy="2334056"/>
          </a:xfrm>
          <a:prstGeom prst="rect">
            <a:avLst/>
          </a:prstGeom>
        </p:spPr>
      </p:pic>
      <p:pic>
        <p:nvPicPr>
          <p:cNvPr id="16" name="Graphic 15" descr="Arrow: Straight with solid fill">
            <a:extLst>
              <a:ext uri="{FF2B5EF4-FFF2-40B4-BE49-F238E27FC236}">
                <a16:creationId xmlns:a16="http://schemas.microsoft.com/office/drawing/2014/main" id="{CA1E850F-CFAF-8A31-A9A7-387293F2BA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8657154">
            <a:off x="9342127" y="3527342"/>
            <a:ext cx="914400" cy="914400"/>
          </a:xfrm>
          <a:prstGeom prst="rect">
            <a:avLst/>
          </a:prstGeom>
        </p:spPr>
      </p:pic>
      <p:pic>
        <p:nvPicPr>
          <p:cNvPr id="18" name="Graphic 17" descr="Seeds outline">
            <a:extLst>
              <a:ext uri="{FF2B5EF4-FFF2-40B4-BE49-F238E27FC236}">
                <a16:creationId xmlns:a16="http://schemas.microsoft.com/office/drawing/2014/main" id="{EB5AEBD7-7CDD-F089-36BC-17692068B8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630619" y="4047734"/>
            <a:ext cx="2463883" cy="2463883"/>
          </a:xfrm>
          <a:prstGeom prst="rect">
            <a:avLst/>
          </a:prstGeom>
        </p:spPr>
      </p:pic>
      <p:pic>
        <p:nvPicPr>
          <p:cNvPr id="19" name="Graphic 18" descr="Arrow: Straight with solid fill">
            <a:extLst>
              <a:ext uri="{FF2B5EF4-FFF2-40B4-BE49-F238E27FC236}">
                <a16:creationId xmlns:a16="http://schemas.microsoft.com/office/drawing/2014/main" id="{F57B68D8-E8EE-1F5B-2E4F-AFF440CC57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11816100" y="4692650"/>
            <a:ext cx="914400" cy="914400"/>
          </a:xfrm>
          <a:prstGeom prst="rect">
            <a:avLst/>
          </a:prstGeom>
        </p:spPr>
      </p:pic>
      <p:sp>
        <p:nvSpPr>
          <p:cNvPr id="20" name="TextBox 11">
            <a:extLst>
              <a:ext uri="{FF2B5EF4-FFF2-40B4-BE49-F238E27FC236}">
                <a16:creationId xmlns:a16="http://schemas.microsoft.com/office/drawing/2014/main" id="{C3CCA8DE-9423-704B-E789-0CE590E8C927}"/>
              </a:ext>
            </a:extLst>
          </p:cNvPr>
          <p:cNvSpPr txBox="1"/>
          <p:nvPr/>
        </p:nvSpPr>
        <p:spPr>
          <a:xfrm>
            <a:off x="2046848" y="5944791"/>
            <a:ext cx="3079284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1220"/>
              </a:lnSpc>
            </a:pPr>
            <a:r>
              <a:rPr lang="en-US" altLang="ko-KR" sz="2800" b="1" dirty="0">
                <a:latin typeface="Pretendard" panose="020B0604020202020204" charset="-127"/>
                <a:ea typeface="Pretendard" panose="020B0604020202020204" charset="-127"/>
                <a:cs typeface="Pretendard" panose="020B0604020202020204" charset="-127"/>
              </a:rPr>
              <a:t>Vendors</a:t>
            </a:r>
            <a:endParaRPr lang="ko-KR" sz="2800" b="1" i="0" u="none" strike="noStrike" dirty="0">
              <a:latin typeface="Pretendard" panose="020B0604020202020204" charset="-127"/>
              <a:ea typeface="Pretendard" panose="020B0604020202020204" charset="-127"/>
              <a:cs typeface="Pretendard" panose="020B0604020202020204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A55DE-AB96-3FF9-58DD-DAB0EF31E674}"/>
              </a:ext>
            </a:extLst>
          </p:cNvPr>
          <p:cNvSpPr txBox="1"/>
          <p:nvPr/>
        </p:nvSpPr>
        <p:spPr>
          <a:xfrm>
            <a:off x="1979344" y="6849762"/>
            <a:ext cx="3331209" cy="21078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PYREG</a:t>
            </a:r>
          </a:p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ETIA Ecotechnologies</a:t>
            </a:r>
          </a:p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Bioforcetech</a:t>
            </a:r>
          </a:p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Pyrocal</a:t>
            </a:r>
          </a:p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Airburners</a:t>
            </a:r>
          </a:p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chemeClr val="tx2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48C92083-2124-E7F7-4C7E-8372B6ECE0FF}"/>
              </a:ext>
            </a:extLst>
          </p:cNvPr>
          <p:cNvSpPr txBox="1"/>
          <p:nvPr/>
        </p:nvSpPr>
        <p:spPr>
          <a:xfrm>
            <a:off x="8089173" y="6072341"/>
            <a:ext cx="3079284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1220"/>
              </a:lnSpc>
            </a:pPr>
            <a:r>
              <a:rPr lang="en-US" altLang="ko-KR" sz="2800" b="1" dirty="0">
                <a:latin typeface="Pretendard" panose="020B0604020202020204" charset="-127"/>
                <a:ea typeface="Pretendard" panose="020B0604020202020204" charset="-127"/>
                <a:cs typeface="Pretendard" panose="020B0604020202020204" charset="-127"/>
              </a:rPr>
              <a:t>Operators</a:t>
            </a:r>
            <a:endParaRPr lang="ko-KR" sz="2800" b="1" i="0" u="none" strike="noStrike" dirty="0">
              <a:latin typeface="Pretendard" panose="020B0604020202020204" charset="-127"/>
              <a:ea typeface="Pretendard" panose="020B0604020202020204" charset="-127"/>
              <a:cs typeface="Pretendard" panose="020B0604020202020204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3DECD4-ED33-7738-BC8E-013A9E52E85C}"/>
              </a:ext>
            </a:extLst>
          </p:cNvPr>
          <p:cNvSpPr txBox="1"/>
          <p:nvPr/>
        </p:nvSpPr>
        <p:spPr>
          <a:xfrm>
            <a:off x="7906146" y="6961949"/>
            <a:ext cx="3668583" cy="21078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Quonset Soil Solutions</a:t>
            </a:r>
          </a:p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Standard Biochar</a:t>
            </a:r>
          </a:p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Ephrata Borough Authority</a:t>
            </a:r>
          </a:p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2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Downer</a:t>
            </a:r>
          </a:p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chemeClr val="tx2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pic>
        <p:nvPicPr>
          <p:cNvPr id="27" name="Graphic 26" descr="Flying Money outline">
            <a:extLst>
              <a:ext uri="{FF2B5EF4-FFF2-40B4-BE49-F238E27FC236}">
                <a16:creationId xmlns:a16="http://schemas.microsoft.com/office/drawing/2014/main" id="{136046A7-B336-742C-58CA-D4DD62220A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040845" y="1644135"/>
            <a:ext cx="1550510" cy="1550510"/>
          </a:xfrm>
          <a:prstGeom prst="rect">
            <a:avLst/>
          </a:prstGeom>
        </p:spPr>
      </p:pic>
      <p:sp>
        <p:nvSpPr>
          <p:cNvPr id="28" name="TextBox 11">
            <a:extLst>
              <a:ext uri="{FF2B5EF4-FFF2-40B4-BE49-F238E27FC236}">
                <a16:creationId xmlns:a16="http://schemas.microsoft.com/office/drawing/2014/main" id="{544B2FCD-3B93-3CE8-D64A-B39E075E7D9C}"/>
              </a:ext>
            </a:extLst>
          </p:cNvPr>
          <p:cNvSpPr txBox="1"/>
          <p:nvPr/>
        </p:nvSpPr>
        <p:spPr>
          <a:xfrm>
            <a:off x="14036891" y="6072341"/>
            <a:ext cx="3079284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1220"/>
              </a:lnSpc>
            </a:pPr>
            <a:r>
              <a:rPr lang="en-US" altLang="ko-KR" sz="2800" b="1" dirty="0">
                <a:latin typeface="Pretendard" panose="020B0604020202020204" charset="-127"/>
                <a:ea typeface="Pretendard" panose="020B0604020202020204" charset="-127"/>
                <a:cs typeface="Pretendard" panose="020B0604020202020204" charset="-127"/>
              </a:rPr>
              <a:t>Customers</a:t>
            </a:r>
            <a:endParaRPr lang="ko-KR" sz="2800" b="1" i="0" u="none" strike="noStrike" dirty="0">
              <a:latin typeface="Pretendard" panose="020B0604020202020204" charset="-127"/>
              <a:ea typeface="Pretendard" panose="020B0604020202020204" charset="-127"/>
              <a:cs typeface="Pretendard" panose="020B0604020202020204" charset="-127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3703EF06-8937-C46E-39CE-4221CE9E1ABA}"/>
              </a:ext>
            </a:extLst>
          </p:cNvPr>
          <p:cNvSpPr txBox="1"/>
          <p:nvPr/>
        </p:nvSpPr>
        <p:spPr>
          <a:xfrm>
            <a:off x="10701059" y="2899515"/>
            <a:ext cx="4058881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1220"/>
              </a:lnSpc>
            </a:pPr>
            <a:r>
              <a:rPr lang="en-US" altLang="ko-KR" sz="2800" b="1" dirty="0">
                <a:latin typeface="Pretendard" panose="020B0604020202020204" charset="-127"/>
                <a:ea typeface="Pretendard" panose="020B0604020202020204" charset="-127"/>
                <a:cs typeface="Pretendard" panose="020B0604020202020204" charset="-127"/>
              </a:rPr>
              <a:t>Biochar Price</a:t>
            </a:r>
            <a:endParaRPr lang="ko-KR" sz="2800" b="1" i="0" u="none" strike="noStrike" dirty="0">
              <a:latin typeface="Pretendard" panose="020B0604020202020204" charset="-127"/>
              <a:ea typeface="Pretendard" panose="020B0604020202020204" charset="-127"/>
              <a:cs typeface="Pretendard" panose="020B060402020202020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045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AC5590-B9DC-A789-7616-E2D77A3DC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FBEEA37-76F4-FE20-3122-D1AFC77A5C6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63CC58D5-13B7-0F4D-0263-BC5175DC5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22179EC-A81F-509B-CF79-43D8A5768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grpSp>
        <p:nvGrpSpPr>
          <p:cNvPr id="35" name="Group 35">
            <a:extLst>
              <a:ext uri="{FF2B5EF4-FFF2-40B4-BE49-F238E27FC236}">
                <a16:creationId xmlns:a16="http://schemas.microsoft.com/office/drawing/2014/main" id="{DB646833-0A0A-8154-D527-7048BC5EBB5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7" name="Picture 37">
            <a:extLst>
              <a:ext uri="{FF2B5EF4-FFF2-40B4-BE49-F238E27FC236}">
                <a16:creationId xmlns:a16="http://schemas.microsoft.com/office/drawing/2014/main" id="{E5450B6B-9EB1-F98C-40C0-F46E8DE2A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7274545" y="8653346"/>
            <a:ext cx="762000" cy="101600"/>
          </a:xfrm>
          <a:prstGeom prst="rect">
            <a:avLst/>
          </a:prstGeom>
        </p:spPr>
      </p:pic>
      <p:pic>
        <p:nvPicPr>
          <p:cNvPr id="71" name="Picture 37">
            <a:extLst>
              <a:ext uri="{FF2B5EF4-FFF2-40B4-BE49-F238E27FC236}">
                <a16:creationId xmlns:a16="http://schemas.microsoft.com/office/drawing/2014/main" id="{8F199D72-09D3-DD52-3EB5-6453312BC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7284700" y="8559800"/>
            <a:ext cx="762000" cy="101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FD8B002-E1A1-C839-CFA2-5CB782A51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0E0173D0-42B2-704E-CC5F-6D496C254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56A5316-7BF2-C606-B276-2C5950557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166" b="36784"/>
          <a:stretch>
            <a:fillRect/>
          </a:stretch>
        </p:blipFill>
        <p:spPr bwMode="auto">
          <a:xfrm>
            <a:off x="13868400" y="723900"/>
            <a:ext cx="3703282" cy="61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D5DEDA81-32DB-9D0A-F366-282B51B858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00" y="8991600"/>
            <a:ext cx="17043400" cy="66040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5D62C83-3DDC-2768-2C37-FCFCECE77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8100" y="3467100"/>
            <a:ext cx="5461000" cy="254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2ED11047-9788-12CF-FAA9-D4337E053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8100" y="7150100"/>
            <a:ext cx="5461000" cy="25400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6CB50E83-CFBC-3DD8-E28E-FAB1C11F9834}"/>
              </a:ext>
            </a:extLst>
          </p:cNvPr>
          <p:cNvSpPr txBox="1"/>
          <p:nvPr/>
        </p:nvSpPr>
        <p:spPr>
          <a:xfrm>
            <a:off x="6121400" y="4457700"/>
            <a:ext cx="5994400" cy="190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10700" b="0" i="0" u="none" strike="noStrike" spc="-100" dirty="0">
                <a:solidFill>
                  <a:srgbClr val="5EB28B"/>
                </a:solidFill>
                <a:ea typeface="Pretendard SemiBold"/>
              </a:rPr>
              <a:t>Thank you</a:t>
            </a:r>
            <a:endParaRPr lang="ko-KR" sz="10700" b="0" i="0" u="none" strike="noStrike" spc="-100" dirty="0">
              <a:solidFill>
                <a:srgbClr val="5EB28B"/>
              </a:solidFill>
              <a:ea typeface="Pretendar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432675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57544E-4B16-DF3D-3718-6FDE0C152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CCFD280-28DE-5AE9-D86D-9BF314ED9FF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B0F6D8EC-F9F4-0E45-2E50-EEC98591C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11D758-674F-873E-570B-D3F95A749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grpSp>
        <p:nvGrpSpPr>
          <p:cNvPr id="35" name="Group 35">
            <a:extLst>
              <a:ext uri="{FF2B5EF4-FFF2-40B4-BE49-F238E27FC236}">
                <a16:creationId xmlns:a16="http://schemas.microsoft.com/office/drawing/2014/main" id="{07D5E0DB-D5F5-460D-A5D4-EAC90DE7E91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6" name="Picture 36">
            <a:extLst>
              <a:ext uri="{FF2B5EF4-FFF2-40B4-BE49-F238E27FC236}">
                <a16:creationId xmlns:a16="http://schemas.microsoft.com/office/drawing/2014/main" id="{E128F3BE-70E4-3818-4EA4-32A5ECEF0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8991600"/>
            <a:ext cx="17043400" cy="660400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CD03FB98-EC5F-5B16-878F-E51C8FF9B3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74545" y="8653346"/>
            <a:ext cx="762000" cy="101600"/>
          </a:xfrm>
          <a:prstGeom prst="rect">
            <a:avLst/>
          </a:prstGeom>
        </p:spPr>
      </p:pic>
      <p:pic>
        <p:nvPicPr>
          <p:cNvPr id="71" name="Picture 37">
            <a:extLst>
              <a:ext uri="{FF2B5EF4-FFF2-40B4-BE49-F238E27FC236}">
                <a16:creationId xmlns:a16="http://schemas.microsoft.com/office/drawing/2014/main" id="{5703870E-A3C0-970D-2023-EF1E121AD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84700" y="8559800"/>
            <a:ext cx="762000" cy="101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6EB8FA1-3989-6C52-B3B8-56B20FCA4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4D41AC03-EB1F-0A4F-F80B-C9FB19C0A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7D4EBC4-AC37-C03F-D7A1-7566C8612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166" b="36784"/>
          <a:stretch>
            <a:fillRect/>
          </a:stretch>
        </p:blipFill>
        <p:spPr bwMode="auto">
          <a:xfrm>
            <a:off x="13512800" y="723900"/>
            <a:ext cx="4058882" cy="67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48DD59-5EE4-D007-5115-FBAA029DD297}"/>
              </a:ext>
            </a:extLst>
          </p:cNvPr>
          <p:cNvSpPr txBox="1"/>
          <p:nvPr/>
        </p:nvSpPr>
        <p:spPr>
          <a:xfrm>
            <a:off x="1143000" y="800100"/>
            <a:ext cx="11813544" cy="1422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99600"/>
              </a:lnSpc>
            </a:pPr>
            <a:r>
              <a:rPr lang="en-US" sz="8000" spc="-100" dirty="0">
                <a:solidFill>
                  <a:srgbClr val="5EB28B"/>
                </a:solidFill>
                <a:latin typeface="Pretendard SemiBold"/>
                <a:ea typeface="Pretendard SemiBold"/>
              </a:rPr>
              <a:t>Auger vs. Hearth</a:t>
            </a:r>
            <a:endParaRPr lang="en-US" sz="8000" b="0" i="0" u="none" strike="noStrike" spc="-100" dirty="0">
              <a:solidFill>
                <a:srgbClr val="5EB28B"/>
              </a:solidFill>
              <a:latin typeface="Pretendard Semi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E34E2F-2257-9888-ABA4-46EF04F96A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7178" y="2780257"/>
            <a:ext cx="6865187" cy="3820269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630D3D5-B971-85B1-C558-A8293FD97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t="15008" r="36060" b="23005"/>
          <a:stretch>
            <a:fillRect/>
          </a:stretch>
        </p:blipFill>
        <p:spPr bwMode="auto">
          <a:xfrm>
            <a:off x="11538975" y="2222500"/>
            <a:ext cx="3391394" cy="4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95A2B703-A16F-70F4-5B86-DA3DD1ADAC84}"/>
              </a:ext>
            </a:extLst>
          </p:cNvPr>
          <p:cNvSpPr txBox="1"/>
          <p:nvPr/>
        </p:nvSpPr>
        <p:spPr>
          <a:xfrm>
            <a:off x="3656905" y="6681919"/>
            <a:ext cx="3614047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1220"/>
              </a:lnSpc>
            </a:pPr>
            <a:r>
              <a:rPr lang="en-US" altLang="ko-KR" sz="2800" b="1" i="0" u="none" strike="noStrike" dirty="0">
                <a:latin typeface="Pretendard" panose="020B0604020202020204" charset="-127"/>
                <a:ea typeface="Pretendard" panose="020B0604020202020204" charset="-127"/>
                <a:cs typeface="Pretendard" panose="020B0604020202020204" charset="-127"/>
              </a:rPr>
              <a:t>Auger Reactor</a:t>
            </a:r>
            <a:endParaRPr lang="ko-KR" sz="2800" b="1" i="0" u="none" strike="noStrike" dirty="0">
              <a:latin typeface="Pretendard" panose="020B0604020202020204" charset="-127"/>
              <a:ea typeface="Pretendard" panose="020B0604020202020204" charset="-127"/>
              <a:cs typeface="Pretendard" panose="020B0604020202020204" charset="-127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F57C43DD-25EA-A9EB-1B56-E61400B92099}"/>
              </a:ext>
            </a:extLst>
          </p:cNvPr>
          <p:cNvSpPr txBox="1"/>
          <p:nvPr/>
        </p:nvSpPr>
        <p:spPr>
          <a:xfrm>
            <a:off x="12046059" y="6667171"/>
            <a:ext cx="3614047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1220"/>
              </a:lnSpc>
            </a:pPr>
            <a:r>
              <a:rPr lang="en-US" altLang="ko-KR" sz="2800" b="1" dirty="0">
                <a:latin typeface="Pretendard" panose="020B0604020202020204" charset="-127"/>
                <a:ea typeface="Pretendard" panose="020B0604020202020204" charset="-127"/>
                <a:cs typeface="Pretendard" panose="020B0604020202020204" charset="-127"/>
              </a:rPr>
              <a:t>Hearth</a:t>
            </a:r>
            <a:r>
              <a:rPr lang="en-US" altLang="ko-KR" sz="2800" b="1" i="0" u="none" strike="noStrike" dirty="0">
                <a:latin typeface="Pretendard" panose="020B0604020202020204" charset="-127"/>
                <a:ea typeface="Pretendard" panose="020B0604020202020204" charset="-127"/>
                <a:cs typeface="Pretendard" panose="020B0604020202020204" charset="-127"/>
              </a:rPr>
              <a:t> Reactor</a:t>
            </a:r>
            <a:endParaRPr lang="ko-KR" sz="2800" b="1" i="0" u="none" strike="noStrike" dirty="0">
              <a:latin typeface="Pretendard" panose="020B0604020202020204" charset="-127"/>
              <a:ea typeface="Pretendard" panose="020B0604020202020204" charset="-127"/>
              <a:cs typeface="Pretendard" panose="020B0604020202020204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D584F7-92CF-E909-C660-8EF2508F43E0}"/>
              </a:ext>
            </a:extLst>
          </p:cNvPr>
          <p:cNvSpPr txBox="1"/>
          <p:nvPr/>
        </p:nvSpPr>
        <p:spPr>
          <a:xfrm>
            <a:off x="1909913" y="7127427"/>
            <a:ext cx="6511413" cy="192019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Biomass is moved by a </a:t>
            </a:r>
            <a:r>
              <a:rPr lang="en-US" altLang="ko-KR" sz="2400" dirty="0">
                <a:solidFill>
                  <a:srgbClr val="5EB28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rotating screw</a:t>
            </a:r>
          </a:p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Tightly </a:t>
            </a:r>
            <a:r>
              <a:rPr lang="en-US" altLang="ko-KR" sz="2400" dirty="0">
                <a:solidFill>
                  <a:srgbClr val="5EB28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sealed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47F16B-1059-3C78-3294-8D5027A1D40B}"/>
              </a:ext>
            </a:extLst>
          </p:cNvPr>
          <p:cNvSpPr txBox="1"/>
          <p:nvPr/>
        </p:nvSpPr>
        <p:spPr>
          <a:xfrm>
            <a:off x="10597375" y="7112679"/>
            <a:ext cx="6511413" cy="192019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Biomass is moved by </a:t>
            </a:r>
            <a:r>
              <a:rPr lang="en-US" altLang="ko-KR" sz="2400" dirty="0">
                <a:solidFill>
                  <a:srgbClr val="5EB28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gravity</a:t>
            </a:r>
          </a:p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Mechanically </a:t>
            </a:r>
            <a:r>
              <a:rPr lang="en-US" altLang="ko-KR" sz="2400" dirty="0">
                <a:solidFill>
                  <a:srgbClr val="5EB28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simpler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but </a:t>
            </a:r>
            <a:r>
              <a:rPr lang="en-US" altLang="ko-KR" sz="2400" dirty="0">
                <a:solidFill>
                  <a:srgbClr val="5EB28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larger</a:t>
            </a:r>
          </a:p>
        </p:txBody>
      </p:sp>
    </p:spTree>
    <p:extLst>
      <p:ext uri="{BB962C8B-B14F-4D97-AF65-F5344CB8AC3E}">
        <p14:creationId xmlns:p14="http://schemas.microsoft.com/office/powerpoint/2010/main" val="2278848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717898-360B-9E7C-045C-868B211DC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372E77A-03EB-3F26-BFD2-B9A1BC51532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E8D293EC-8A04-BA20-41E6-6C8258654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58A1283-57AA-059E-E8DE-C65F04677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313E50A0-FE5E-EBF5-1CF8-12F77CCB9775}"/>
              </a:ext>
            </a:extLst>
          </p:cNvPr>
          <p:cNvSpPr txBox="1"/>
          <p:nvPr/>
        </p:nvSpPr>
        <p:spPr>
          <a:xfrm>
            <a:off x="1143000" y="800100"/>
            <a:ext cx="11813544" cy="1422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99600"/>
              </a:lnSpc>
            </a:pPr>
            <a:r>
              <a:rPr lang="en-US" sz="8000" spc="-100" dirty="0">
                <a:solidFill>
                  <a:srgbClr val="5EB28B"/>
                </a:solidFill>
                <a:latin typeface="Pretendard SemiBold"/>
                <a:ea typeface="Pretendard SemiBold"/>
              </a:rPr>
              <a:t>Vendor 1: PYREG</a:t>
            </a:r>
            <a:r>
              <a:rPr lang="en-US" sz="8000" b="0" i="0" u="none" strike="noStrike" spc="-100" dirty="0">
                <a:solidFill>
                  <a:srgbClr val="5EB28B"/>
                </a:solidFill>
                <a:latin typeface="Pretendard SemiBold"/>
              </a:rPr>
              <a:t> 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D199156D-3160-96B7-3E46-40ACB650A91A}"/>
              </a:ext>
            </a:extLst>
          </p:cNvPr>
          <p:cNvSpPr txBox="1"/>
          <p:nvPr/>
        </p:nvSpPr>
        <p:spPr>
          <a:xfrm>
            <a:off x="1251046" y="4394302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Country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F4710FB2-9B29-1778-10A9-857F6224158B}"/>
              </a:ext>
            </a:extLst>
          </p:cNvPr>
          <p:cNvSpPr txBox="1"/>
          <p:nvPr/>
        </p:nvSpPr>
        <p:spPr>
          <a:xfrm>
            <a:off x="2925190" y="4331724"/>
            <a:ext cx="560921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>
                <a:solidFill>
                  <a:srgbClr val="454545"/>
                </a:solidFill>
                <a:latin typeface="Pretendard Light"/>
              </a:rPr>
              <a:t>Germany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170B79A2-8953-5022-B6C0-A19E8019F771}"/>
              </a:ext>
            </a:extLst>
          </p:cNvPr>
          <p:cNvSpPr txBox="1"/>
          <p:nvPr/>
        </p:nvSpPr>
        <p:spPr>
          <a:xfrm>
            <a:off x="2895600" y="5143500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>
                <a:solidFill>
                  <a:srgbClr val="454545"/>
                </a:solidFill>
                <a:latin typeface="Pretendard Light"/>
              </a:rPr>
              <a:t>2009</a:t>
            </a:r>
            <a:endParaRPr lang="en-US" sz="1600" b="1" i="0" u="none" strike="noStrike">
              <a:solidFill>
                <a:srgbClr val="454545"/>
              </a:solidFill>
              <a:latin typeface="Pretendard Light"/>
            </a:endParaRPr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ABA26CF7-B381-5AC5-B7D6-43EE31AF5BF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6" name="Picture 36">
            <a:extLst>
              <a:ext uri="{FF2B5EF4-FFF2-40B4-BE49-F238E27FC236}">
                <a16:creationId xmlns:a16="http://schemas.microsoft.com/office/drawing/2014/main" id="{0A33FB97-50F3-6618-CB01-97A3A357B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8991600"/>
            <a:ext cx="17043400" cy="660400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9BD29A6F-018D-FCB3-0F98-2426B85D9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74545" y="8653346"/>
            <a:ext cx="762000" cy="101600"/>
          </a:xfrm>
          <a:prstGeom prst="rect">
            <a:avLst/>
          </a:prstGeom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E13E690A-E6E4-CE6D-D34D-C3528679C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4854964"/>
            <a:ext cx="6934200" cy="1270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59206FEA-DAEE-C804-482F-D9EF93121B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4832105"/>
            <a:ext cx="1082016" cy="45719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C7B2C82F-7FE5-3344-1DD3-E11773509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5639614"/>
            <a:ext cx="6934200" cy="12700"/>
          </a:xfrm>
          <a:prstGeom prst="rect">
            <a:avLst/>
          </a:prstGeom>
        </p:spPr>
      </p:pic>
      <p:pic>
        <p:nvPicPr>
          <p:cNvPr id="44" name="Picture 9">
            <a:extLst>
              <a:ext uri="{FF2B5EF4-FFF2-40B4-BE49-F238E27FC236}">
                <a16:creationId xmlns:a16="http://schemas.microsoft.com/office/drawing/2014/main" id="{DF0DD775-80F2-E1B1-A68D-139532CD71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584" y="5616755"/>
            <a:ext cx="1082016" cy="45719"/>
          </a:xfrm>
          <a:prstGeom prst="rect">
            <a:avLst/>
          </a:prstGeom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C4FD24DA-8E90-E144-D4F0-F28134BD6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6521707"/>
            <a:ext cx="6934200" cy="12700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3A96B623-F0DC-EA84-2154-9A940DD199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6498848"/>
            <a:ext cx="1082016" cy="45719"/>
          </a:xfrm>
          <a:prstGeom prst="rect">
            <a:avLst/>
          </a:prstGeom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0E2597C4-E85E-F92B-6C66-3AF33904C8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7378814"/>
            <a:ext cx="6934200" cy="12700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9805931A-6351-0EB9-F82A-24D810F07A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7355955"/>
            <a:ext cx="1082016" cy="45719"/>
          </a:xfrm>
          <a:prstGeom prst="rect">
            <a:avLst/>
          </a:prstGeom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CF46F9DB-F5F1-CF08-A7BD-60AB142BEE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8212799"/>
            <a:ext cx="6934200" cy="12700"/>
          </a:xfrm>
          <a:prstGeom prst="rect">
            <a:avLst/>
          </a:prstGeom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8F6A9B9D-7D84-DE48-65D7-8E9569900B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584" y="8189940"/>
            <a:ext cx="1082016" cy="45719"/>
          </a:xfrm>
          <a:prstGeom prst="rect">
            <a:avLst/>
          </a:prstGeom>
        </p:spPr>
      </p:pic>
      <p:pic>
        <p:nvPicPr>
          <p:cNvPr id="51" name="Picture 8">
            <a:extLst>
              <a:ext uri="{FF2B5EF4-FFF2-40B4-BE49-F238E27FC236}">
                <a16:creationId xmlns:a16="http://schemas.microsoft.com/office/drawing/2014/main" id="{FE4FDDD3-CFDF-19D7-0104-D73B88FF9C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9171215"/>
            <a:ext cx="6934200" cy="12700"/>
          </a:xfrm>
          <a:prstGeom prst="rect">
            <a:avLst/>
          </a:prstGeom>
        </p:spPr>
      </p:pic>
      <p:pic>
        <p:nvPicPr>
          <p:cNvPr id="52" name="Picture 9">
            <a:extLst>
              <a:ext uri="{FF2B5EF4-FFF2-40B4-BE49-F238E27FC236}">
                <a16:creationId xmlns:a16="http://schemas.microsoft.com/office/drawing/2014/main" id="{9B6A8376-D601-53F1-B5A4-F91C07DF2D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9148356"/>
            <a:ext cx="1082016" cy="45719"/>
          </a:xfrm>
          <a:prstGeom prst="rect">
            <a:avLst/>
          </a:prstGeom>
        </p:spPr>
      </p:pic>
      <p:pic>
        <p:nvPicPr>
          <p:cNvPr id="71" name="Picture 37">
            <a:extLst>
              <a:ext uri="{FF2B5EF4-FFF2-40B4-BE49-F238E27FC236}">
                <a16:creationId xmlns:a16="http://schemas.microsoft.com/office/drawing/2014/main" id="{9D56344D-DFD7-33D3-8009-965103EA7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84700" y="8559800"/>
            <a:ext cx="762000" cy="101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74F0A3C-4730-7625-3F51-7AAF142A0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0122EB84-3D04-234D-E784-76B26DFBC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FC1DE49-5997-7F76-81CE-6B6D95768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166" b="36784"/>
          <a:stretch>
            <a:fillRect/>
          </a:stretch>
        </p:blipFill>
        <p:spPr bwMode="auto">
          <a:xfrm>
            <a:off x="13512800" y="723900"/>
            <a:ext cx="4058882" cy="67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127E3BBC-E8C4-AE7E-C1D6-AD4C2BFC35D6}"/>
              </a:ext>
            </a:extLst>
          </p:cNvPr>
          <p:cNvSpPr txBox="1"/>
          <p:nvPr/>
        </p:nvSpPr>
        <p:spPr>
          <a:xfrm>
            <a:off x="1251046" y="5173888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Founded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ACFE3A71-58C5-E180-2AC6-51907CE6D18F}"/>
              </a:ext>
            </a:extLst>
          </p:cNvPr>
          <p:cNvSpPr txBox="1"/>
          <p:nvPr/>
        </p:nvSpPr>
        <p:spPr>
          <a:xfrm>
            <a:off x="2895600" y="5981700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>
                <a:solidFill>
                  <a:srgbClr val="454545"/>
                </a:solidFill>
                <a:latin typeface="Pretendard Light"/>
              </a:rPr>
              <a:t>Installed over 50 plants and EBC type-certified (European Biochar Certificate)</a:t>
            </a:r>
            <a:endParaRPr lang="en-US" sz="1600" b="1" i="0" u="none" strike="noStrike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C7F72BD3-20FE-AC73-DF8D-77685BE7A92A}"/>
              </a:ext>
            </a:extLst>
          </p:cNvPr>
          <p:cNvSpPr txBox="1"/>
          <p:nvPr/>
        </p:nvSpPr>
        <p:spPr>
          <a:xfrm>
            <a:off x="1273034" y="6033623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Portfolio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E305FC85-0F9A-B8E6-94CC-FBBA554AF012}"/>
              </a:ext>
            </a:extLst>
          </p:cNvPr>
          <p:cNvSpPr txBox="1"/>
          <p:nvPr/>
        </p:nvSpPr>
        <p:spPr>
          <a:xfrm>
            <a:off x="2895600" y="6903144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>
                <a:solidFill>
                  <a:srgbClr val="454545"/>
                </a:solidFill>
                <a:latin typeface="Pretendard Light"/>
              </a:rPr>
              <a:t>Rhineland-Palatinate, Germany</a:t>
            </a:r>
            <a:endParaRPr lang="en-US" sz="1600" b="1" i="0" u="none" strike="noStrike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4ABC05B0-A555-3761-BB92-BF1912831F66}"/>
              </a:ext>
            </a:extLst>
          </p:cNvPr>
          <p:cNvSpPr txBox="1"/>
          <p:nvPr/>
        </p:nvSpPr>
        <p:spPr>
          <a:xfrm>
            <a:off x="1251046" y="6913669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HQ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40" name="TextBox 20">
            <a:extLst>
              <a:ext uri="{FF2B5EF4-FFF2-40B4-BE49-F238E27FC236}">
                <a16:creationId xmlns:a16="http://schemas.microsoft.com/office/drawing/2014/main" id="{CF64FD37-4E72-7976-2780-002EEF1B9EB6}"/>
              </a:ext>
            </a:extLst>
          </p:cNvPr>
          <p:cNvSpPr txBox="1"/>
          <p:nvPr/>
        </p:nvSpPr>
        <p:spPr>
          <a:xfrm>
            <a:off x="2895600" y="7714190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>
                <a:solidFill>
                  <a:srgbClr val="454545"/>
                </a:solidFill>
                <a:latin typeface="Pretendard Light"/>
              </a:rPr>
              <a:t>PX500, PX1500, PX6000</a:t>
            </a:r>
            <a:endParaRPr lang="en-US" sz="1600" b="1" i="0" u="none" strike="noStrike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53" name="TextBox 15">
            <a:extLst>
              <a:ext uri="{FF2B5EF4-FFF2-40B4-BE49-F238E27FC236}">
                <a16:creationId xmlns:a16="http://schemas.microsoft.com/office/drawing/2014/main" id="{C40887CB-9FD0-0F63-2B1A-7A264A2CE8D0}"/>
              </a:ext>
            </a:extLst>
          </p:cNvPr>
          <p:cNvSpPr txBox="1"/>
          <p:nvPr/>
        </p:nvSpPr>
        <p:spPr>
          <a:xfrm>
            <a:off x="1251046" y="7724715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Product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73DFF2FD-4C07-F47B-F6EC-F10D8B8989C0}"/>
              </a:ext>
            </a:extLst>
          </p:cNvPr>
          <p:cNvSpPr txBox="1"/>
          <p:nvPr/>
        </p:nvSpPr>
        <p:spPr>
          <a:xfrm>
            <a:off x="2895600" y="8679927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dirty="0">
                <a:solidFill>
                  <a:srgbClr val="454545"/>
                </a:solidFill>
                <a:latin typeface="Pretendard Light"/>
              </a:rPr>
              <a:t>Auger</a:t>
            </a:r>
            <a:endParaRPr lang="en-US" sz="1600" b="1" i="0" u="none" strike="noStrike" dirty="0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55" name="TextBox 15">
            <a:extLst>
              <a:ext uri="{FF2B5EF4-FFF2-40B4-BE49-F238E27FC236}">
                <a16:creationId xmlns:a16="http://schemas.microsoft.com/office/drawing/2014/main" id="{330EC525-FE35-FBF3-12B3-6ACD941AE170}"/>
              </a:ext>
            </a:extLst>
          </p:cNvPr>
          <p:cNvSpPr txBox="1"/>
          <p:nvPr/>
        </p:nvSpPr>
        <p:spPr>
          <a:xfrm>
            <a:off x="1251046" y="8723815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dirty="0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Reactor</a:t>
            </a:r>
            <a:endParaRPr lang="ko-KR" b="0" i="0" u="none" strike="noStrike" dirty="0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DA7F832-A6B6-15A7-227F-C82AE92EFECA}"/>
              </a:ext>
            </a:extLst>
          </p:cNvPr>
          <p:cNvSpPr txBox="1"/>
          <p:nvPr/>
        </p:nvSpPr>
        <p:spPr>
          <a:xfrm>
            <a:off x="16330705" y="1589146"/>
            <a:ext cx="12409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hlinkClick r:id="rId10"/>
              </a:rPr>
              <a:t>https://pyreg.com/</a:t>
            </a:r>
            <a:r>
              <a:rPr lang="en-US" sz="100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6E0301-9655-6E36-C56C-AA7220F026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1539" y="4934560"/>
            <a:ext cx="5849166" cy="4629796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33F752BA-37A6-CE7F-D175-6DFDC1D28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617" y="3100716"/>
            <a:ext cx="4703624" cy="181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9FCC4E-BD33-452F-7C48-1836B0FB5CC8}"/>
              </a:ext>
            </a:extLst>
          </p:cNvPr>
          <p:cNvSpPr txBox="1"/>
          <p:nvPr/>
        </p:nvSpPr>
        <p:spPr>
          <a:xfrm>
            <a:off x="756716" y="2091013"/>
            <a:ext cx="15001218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Company based in Germany making </a:t>
            </a:r>
            <a:r>
              <a:rPr lang="en-US" altLang="ko-KR" sz="2400" dirty="0">
                <a:solidFill>
                  <a:srgbClr val="00854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biomass</a:t>
            </a:r>
            <a:r>
              <a:rPr lang="en-US" altLang="ko-KR" sz="2400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and </a:t>
            </a:r>
            <a:r>
              <a:rPr lang="en-US" altLang="ko-KR" sz="2400" dirty="0">
                <a:solidFill>
                  <a:srgbClr val="00854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biosolids pyrolizers</a:t>
            </a:r>
            <a:endParaRPr lang="en-US" altLang="ko-KR" sz="240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23940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49F39A-0848-AEC7-442E-39E9F4FCF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28004270-77CF-EE09-F374-BEE8B627FA5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05768751-4348-E953-A5CC-DD03AE811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607F65E-189B-579E-89A2-8529DBC0F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id="{E693345F-78EA-6B5E-799B-2BA6350299A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>
            <a:extLst>
              <a:ext uri="{FF2B5EF4-FFF2-40B4-BE49-F238E27FC236}">
                <a16:creationId xmlns:a16="http://schemas.microsoft.com/office/drawing/2014/main" id="{A5E494F2-3E41-EBDC-ABD4-22B63F460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" y="8990382"/>
            <a:ext cx="17043400" cy="6604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53F01145-5CC8-9A1A-53CD-CE40C10FE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84700" y="8559800"/>
            <a:ext cx="762000" cy="101600"/>
          </a:xfrm>
          <a:prstGeom prst="rect">
            <a:avLst/>
          </a:prstGeom>
        </p:spPr>
      </p:pic>
      <p:sp>
        <p:nvSpPr>
          <p:cNvPr id="25" name="TextBox 11">
            <a:extLst>
              <a:ext uri="{FF2B5EF4-FFF2-40B4-BE49-F238E27FC236}">
                <a16:creationId xmlns:a16="http://schemas.microsoft.com/office/drawing/2014/main" id="{9F696E0C-6CF6-26AF-8E10-88645BE2CF96}"/>
              </a:ext>
            </a:extLst>
          </p:cNvPr>
          <p:cNvSpPr txBox="1"/>
          <p:nvPr/>
        </p:nvSpPr>
        <p:spPr>
          <a:xfrm>
            <a:off x="1400404" y="2407476"/>
            <a:ext cx="16125596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B0604020202020204" charset="-127"/>
                <a:ea typeface="Pretendard" panose="020B0604020202020204" charset="-127"/>
                <a:cs typeface="Pretendard" panose="020B0604020202020204" charset="-127"/>
              </a:rPr>
              <a:t>3 products</a:t>
            </a:r>
            <a:endParaRPr lang="en-US" altLang="ko-KR" sz="2400" b="1" dirty="0">
              <a:solidFill>
                <a:srgbClr val="008148"/>
              </a:solidFill>
              <a:latin typeface="Pretendard" panose="020B0604020202020204" charset="-127"/>
              <a:ea typeface="Pretendard" panose="020B0604020202020204" charset="-127"/>
              <a:cs typeface="Pretendard" panose="020B0604020202020204" charset="-127"/>
            </a:endParaRPr>
          </a:p>
          <a:p>
            <a:pPr lvl="0">
              <a:lnSpc>
                <a:spcPct val="111220"/>
              </a:lnSpc>
            </a:pPr>
            <a:endParaRPr lang="ko-KR" sz="2800" b="0" i="0" u="none" strike="noStrike" dirty="0">
              <a:solidFill>
                <a:srgbClr val="FC5230"/>
              </a:solidFill>
              <a:latin typeface="Pretendard" panose="020B0604020202020204" charset="-127"/>
              <a:ea typeface="Pretendard" panose="020B0604020202020204" charset="-127"/>
              <a:cs typeface="Pretendard" panose="020B0604020202020204" charset="-127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864A52BD-8472-6388-2F33-D85352ED5A3F}"/>
              </a:ext>
            </a:extLst>
          </p:cNvPr>
          <p:cNvSpPr txBox="1"/>
          <p:nvPr/>
        </p:nvSpPr>
        <p:spPr>
          <a:xfrm>
            <a:off x="1476604" y="800100"/>
            <a:ext cx="11813544" cy="1422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>
              <a:lnSpc>
                <a:spcPct val="99600"/>
              </a:lnSpc>
            </a:pPr>
            <a:r>
              <a:rPr lang="en-US" sz="8000" spc="-100">
                <a:solidFill>
                  <a:srgbClr val="5EB28B"/>
                </a:solidFill>
                <a:latin typeface="Pretendard SemiBold"/>
                <a:ea typeface="Pretendard SemiBold"/>
              </a:rPr>
              <a:t>Products </a:t>
            </a:r>
            <a:r>
              <a:rPr lang="en-US" sz="5000" b="1" spc="-100">
                <a:solidFill>
                  <a:schemeClr val="bg1">
                    <a:lumMod val="50000"/>
                  </a:schemeClr>
                </a:solidFill>
                <a:latin typeface="Pretendard Medium"/>
                <a:ea typeface="Pretendard SemiBold"/>
              </a:rPr>
              <a:t>PX500/1500/6000</a:t>
            </a:r>
            <a:r>
              <a:rPr lang="en-US" sz="8000" spc="-100">
                <a:solidFill>
                  <a:srgbClr val="5EB28B"/>
                </a:solidFill>
                <a:latin typeface="Pretendard SemiBold"/>
                <a:ea typeface="Pretendard SemiBold"/>
              </a:rPr>
              <a:t> </a:t>
            </a:r>
            <a:endParaRPr lang="en-US" sz="8000" b="0" i="0" u="none" strike="noStrike" spc="-100">
              <a:solidFill>
                <a:srgbClr val="5EB28B"/>
              </a:solidFill>
              <a:latin typeface="Pretendard SemiBold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B9B23284-A845-00C4-7443-599C48CBE81D}"/>
              </a:ext>
            </a:extLst>
          </p:cNvPr>
          <p:cNvSpPr txBox="1"/>
          <p:nvPr/>
        </p:nvSpPr>
        <p:spPr>
          <a:xfrm>
            <a:off x="2171700" y="3622872"/>
            <a:ext cx="5448300" cy="32841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0509"/>
              </a:lnSpc>
            </a:pPr>
            <a:r>
              <a:rPr lang="en-US" altLang="ko-KR" b="0" i="0" u="none" strike="noStrike" dirty="0">
                <a:solidFill>
                  <a:schemeClr val="bg1"/>
                </a:solidFill>
                <a:ea typeface="Pretendard SemiBold"/>
              </a:rPr>
              <a:t>Product Specifications</a:t>
            </a:r>
            <a:endParaRPr lang="ko-KR" b="0" i="0" u="none" strike="noStrike" dirty="0">
              <a:solidFill>
                <a:schemeClr val="bg1"/>
              </a:solidFill>
              <a:ea typeface="Pretendard SemiBold"/>
            </a:endParaRPr>
          </a:p>
        </p:txBody>
      </p:sp>
      <p:graphicFrame>
        <p:nvGraphicFramePr>
          <p:cNvPr id="38" name="표 8">
            <a:extLst>
              <a:ext uri="{FF2B5EF4-FFF2-40B4-BE49-F238E27FC236}">
                <a16:creationId xmlns:a16="http://schemas.microsoft.com/office/drawing/2014/main" id="{C6784A67-8634-E559-E278-909B3BB18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65050"/>
              </p:ext>
            </p:extLst>
          </p:nvPr>
        </p:nvGraphicFramePr>
        <p:xfrm>
          <a:off x="1311504" y="3228466"/>
          <a:ext cx="7306104" cy="5155932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59324919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87415154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162742504"/>
                    </a:ext>
                  </a:extLst>
                </a:gridCol>
                <a:gridCol w="1895904">
                  <a:extLst>
                    <a:ext uri="{9D8B030D-6E8A-4147-A177-3AD203B41FA5}">
                      <a16:colId xmlns:a16="http://schemas.microsoft.com/office/drawing/2014/main" val="577958462"/>
                    </a:ext>
                  </a:extLst>
                </a:gridCol>
              </a:tblGrid>
              <a:tr h="61499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1" i="0" u="none" strike="noStrike">
                          <a:solidFill>
                            <a:schemeClr val="bg1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Specifications</a:t>
                      </a:r>
                      <a:r>
                        <a:rPr lang="ko-KR" altLang="en-US" sz="1400" u="none" strike="noStrike"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　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1" i="0" u="none" strike="noStrike">
                          <a:solidFill>
                            <a:schemeClr val="bg1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PX500</a:t>
                      </a:r>
                      <a:endParaRPr lang="ko-KR" altLang="en-US" sz="1400" b="1" i="0" u="none" strike="noStrike">
                        <a:solidFill>
                          <a:schemeClr val="bg1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1" i="0" u="none" strike="noStrike">
                          <a:solidFill>
                            <a:schemeClr val="bg1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PX1500</a:t>
                      </a:r>
                      <a:endParaRPr lang="ko-KR" altLang="en-US" sz="1400" b="1" i="0" u="none" strike="noStrike">
                        <a:solidFill>
                          <a:schemeClr val="bg1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1" i="0" u="none" strike="noStrike">
                          <a:solidFill>
                            <a:schemeClr val="bg1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PX6000</a:t>
                      </a:r>
                      <a:endParaRPr lang="ko-KR" altLang="en-US" sz="1400" b="1" i="0" u="none" strike="noStrike">
                        <a:solidFill>
                          <a:schemeClr val="bg1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912364"/>
                  </a:ext>
                </a:extLst>
              </a:tr>
              <a:tr h="64870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Footprint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u="none" strike="noStrike"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12m*6m*5m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u="none" strike="noStrike"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13m*7m*7.8m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u="none" strike="noStrike"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21m*14m*7.5m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6023856"/>
                  </a:ext>
                </a:extLst>
              </a:tr>
              <a:tr h="64870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Temperature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u="none" strike="noStrike"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500~700 °C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017553"/>
                  </a:ext>
                </a:extLst>
              </a:tr>
              <a:tr h="64870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Feedstock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Hay, wood chips, nut shells, cardboard, </a:t>
                      </a:r>
                      <a:r>
                        <a:rPr lang="en-US" altLang="ko-KR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etc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1182367"/>
                  </a:ext>
                </a:extLst>
              </a:tr>
              <a:tr h="64870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Capacity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0.15t/h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0.4125t/h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1.65t/h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147633"/>
                  </a:ext>
                </a:extLst>
              </a:tr>
              <a:tr h="64870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Power Consumption (Max)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12kW (E)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38kW (E)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120kW (E)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082164"/>
                  </a:ext>
                </a:extLst>
              </a:tr>
              <a:tr h="64870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Heat Output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200kW (Q)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600kW (Q)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2,500kW (Q)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1394976"/>
                  </a:ext>
                </a:extLst>
              </a:tr>
              <a:tr h="64870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Remark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u="none" strike="noStrike" dirty="0"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Has testing center for personal analysis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190752"/>
                  </a:ext>
                </a:extLst>
              </a:tr>
            </a:tbl>
          </a:graphicData>
        </a:graphic>
      </p:graphicFrame>
      <p:pic>
        <p:nvPicPr>
          <p:cNvPr id="63" name="Picture 6">
            <a:extLst>
              <a:ext uri="{FF2B5EF4-FFF2-40B4-BE49-F238E27FC236}">
                <a16:creationId xmlns:a16="http://schemas.microsoft.com/office/drawing/2014/main" id="{127D547B-64E5-5A53-6902-2BA438995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64" name="Picture 7">
            <a:extLst>
              <a:ext uri="{FF2B5EF4-FFF2-40B4-BE49-F238E27FC236}">
                <a16:creationId xmlns:a16="http://schemas.microsoft.com/office/drawing/2014/main" id="{969BCA7D-58F5-8109-0737-9D108382B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11D19265-C20E-A240-26C0-52507BD745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166" b="36784"/>
          <a:stretch>
            <a:fillRect/>
          </a:stretch>
        </p:blipFill>
        <p:spPr bwMode="auto">
          <a:xfrm>
            <a:off x="13512800" y="723900"/>
            <a:ext cx="4058882" cy="67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2F1479-F79C-6290-9474-B715CFFA57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9562" y="2904098"/>
            <a:ext cx="8615338" cy="591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72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43000" y="800100"/>
            <a:ext cx="11813544" cy="1422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99600"/>
              </a:lnSpc>
            </a:pPr>
            <a:r>
              <a:rPr lang="en-US" sz="8000" spc="-100" dirty="0">
                <a:solidFill>
                  <a:srgbClr val="5EB28B"/>
                </a:solidFill>
                <a:latin typeface="Pretendard SemiBold"/>
                <a:ea typeface="Pretendard SemiBold"/>
              </a:rPr>
              <a:t>Vendor 2: ETIA </a:t>
            </a:r>
            <a:r>
              <a:rPr lang="en-US" sz="8000" b="0" i="0" u="none" strike="noStrike" spc="-100" dirty="0">
                <a:solidFill>
                  <a:srgbClr val="5EB28B"/>
                </a:solidFill>
                <a:latin typeface="Pretendard SemiBold"/>
              </a:rPr>
              <a:t> 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1046" y="4394302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Country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925190" y="4331724"/>
            <a:ext cx="560921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>
                <a:solidFill>
                  <a:srgbClr val="454545"/>
                </a:solidFill>
                <a:latin typeface="Pretendard Light"/>
              </a:rPr>
              <a:t>France (became part of Norwegian grou</a:t>
            </a:r>
            <a:r>
              <a:rPr lang="en-US" sz="1600" b="1">
                <a:solidFill>
                  <a:srgbClr val="454545"/>
                </a:solidFill>
                <a:latin typeface="Pretendard Light"/>
              </a:rPr>
              <a:t>p in 2019)</a:t>
            </a:r>
            <a:endParaRPr lang="en-US" sz="1600" b="1" i="0" u="none" strike="noStrike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895600" y="5143500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>
                <a:solidFill>
                  <a:srgbClr val="454545"/>
                </a:solidFill>
                <a:latin typeface="Pretendard Light"/>
              </a:rPr>
              <a:t>1989 (First biochar plant in 2016)</a:t>
            </a:r>
            <a:endParaRPr lang="en-US" sz="1600" b="1" i="0" u="none" strike="noStrike">
              <a:solidFill>
                <a:srgbClr val="454545"/>
              </a:solidFill>
              <a:latin typeface="Pretendard Light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6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8991600"/>
            <a:ext cx="17043400" cy="6604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74545" y="8653346"/>
            <a:ext cx="762000" cy="101600"/>
          </a:xfrm>
          <a:prstGeom prst="rect">
            <a:avLst/>
          </a:prstGeom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B3BA6053-E144-A980-B274-E0075C00C7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4854964"/>
            <a:ext cx="6934200" cy="1270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FFC69D19-E61E-8B19-A868-A4483841E2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4832105"/>
            <a:ext cx="1082016" cy="45719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669EFC36-1BF3-2F4D-5968-CCEDEF4CC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5639614"/>
            <a:ext cx="6934200" cy="12700"/>
          </a:xfrm>
          <a:prstGeom prst="rect">
            <a:avLst/>
          </a:prstGeom>
        </p:spPr>
      </p:pic>
      <p:pic>
        <p:nvPicPr>
          <p:cNvPr id="44" name="Picture 9">
            <a:extLst>
              <a:ext uri="{FF2B5EF4-FFF2-40B4-BE49-F238E27FC236}">
                <a16:creationId xmlns:a16="http://schemas.microsoft.com/office/drawing/2014/main" id="{BADB23C3-1795-AEE8-58FB-042AFE1202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584" y="5616755"/>
            <a:ext cx="1082016" cy="45719"/>
          </a:xfrm>
          <a:prstGeom prst="rect">
            <a:avLst/>
          </a:prstGeom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B76C2004-12F0-557C-5B2B-AAB96FAE6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6521707"/>
            <a:ext cx="6934200" cy="12700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C3B7D95D-D32F-1071-E179-E97029011E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6498848"/>
            <a:ext cx="1082016" cy="45719"/>
          </a:xfrm>
          <a:prstGeom prst="rect">
            <a:avLst/>
          </a:prstGeom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DC76144D-D6A7-4AD3-68FF-03179FE0AF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7378814"/>
            <a:ext cx="6934200" cy="12700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2077BFFC-68A7-1671-4B5A-B737A349DA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7355955"/>
            <a:ext cx="1082016" cy="45719"/>
          </a:xfrm>
          <a:prstGeom prst="rect">
            <a:avLst/>
          </a:prstGeom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554CA1A-7069-7DD4-87C0-B2978077B0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8212799"/>
            <a:ext cx="6934200" cy="12700"/>
          </a:xfrm>
          <a:prstGeom prst="rect">
            <a:avLst/>
          </a:prstGeom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18EFD567-1465-4AFA-50ED-3100BA14B3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584" y="8189940"/>
            <a:ext cx="1082016" cy="45719"/>
          </a:xfrm>
          <a:prstGeom prst="rect">
            <a:avLst/>
          </a:prstGeom>
        </p:spPr>
      </p:pic>
      <p:pic>
        <p:nvPicPr>
          <p:cNvPr id="51" name="Picture 8">
            <a:extLst>
              <a:ext uri="{FF2B5EF4-FFF2-40B4-BE49-F238E27FC236}">
                <a16:creationId xmlns:a16="http://schemas.microsoft.com/office/drawing/2014/main" id="{9F5576B1-B01F-3B52-337D-0CECEFDC7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9171215"/>
            <a:ext cx="6934200" cy="12700"/>
          </a:xfrm>
          <a:prstGeom prst="rect">
            <a:avLst/>
          </a:prstGeom>
        </p:spPr>
      </p:pic>
      <p:pic>
        <p:nvPicPr>
          <p:cNvPr id="52" name="Picture 9">
            <a:extLst>
              <a:ext uri="{FF2B5EF4-FFF2-40B4-BE49-F238E27FC236}">
                <a16:creationId xmlns:a16="http://schemas.microsoft.com/office/drawing/2014/main" id="{454DA98A-A33B-90FF-F507-A8AEB5B488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9148356"/>
            <a:ext cx="1082016" cy="457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9FF2A1-B2B3-878F-54E7-AA68F09B90E2}"/>
              </a:ext>
            </a:extLst>
          </p:cNvPr>
          <p:cNvSpPr txBox="1"/>
          <p:nvPr/>
        </p:nvSpPr>
        <p:spPr>
          <a:xfrm>
            <a:off x="1000782" y="2324100"/>
            <a:ext cx="15001218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French engineering group that provides tailor-made </a:t>
            </a:r>
            <a:r>
              <a:rPr lang="en-US" altLang="ko-KR" sz="2400" dirty="0">
                <a:solidFill>
                  <a:srgbClr val="00854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electrically heated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reactors</a:t>
            </a:r>
          </a:p>
        </p:txBody>
      </p:sp>
      <p:pic>
        <p:nvPicPr>
          <p:cNvPr id="71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84700" y="8559800"/>
            <a:ext cx="762000" cy="101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B7C0895-0425-42BD-D380-24573841C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B4E2325C-DBCC-9BEA-80D3-71BEFB50D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E5F6144-2984-5A88-BCE2-BB4B0E5F1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166" b="36784"/>
          <a:stretch>
            <a:fillRect/>
          </a:stretch>
        </p:blipFill>
        <p:spPr bwMode="auto">
          <a:xfrm>
            <a:off x="13512800" y="723900"/>
            <a:ext cx="4058882" cy="67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345C41A5-C03F-0FD3-163E-33D6570D5439}"/>
              </a:ext>
            </a:extLst>
          </p:cNvPr>
          <p:cNvSpPr txBox="1"/>
          <p:nvPr/>
        </p:nvSpPr>
        <p:spPr>
          <a:xfrm>
            <a:off x="1251046" y="5173888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Founded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E0271065-A844-4ED5-1CF7-0538C9BDF700}"/>
              </a:ext>
            </a:extLst>
          </p:cNvPr>
          <p:cNvSpPr txBox="1"/>
          <p:nvPr/>
        </p:nvSpPr>
        <p:spPr>
          <a:xfrm>
            <a:off x="2895600" y="5981700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>
                <a:solidFill>
                  <a:srgbClr val="454545"/>
                </a:solidFill>
                <a:latin typeface="Pretendard Light"/>
              </a:rPr>
              <a:t>150 delivered machines in 35 countries (Including U.S)</a:t>
            </a:r>
            <a:endParaRPr lang="en-US" sz="1600" b="1" i="0" u="none" strike="noStrike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D7D3C8A4-F636-DA75-3EB6-150F012E7459}"/>
              </a:ext>
            </a:extLst>
          </p:cNvPr>
          <p:cNvSpPr txBox="1"/>
          <p:nvPr/>
        </p:nvSpPr>
        <p:spPr>
          <a:xfrm>
            <a:off x="1273034" y="6033623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Portfolio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14679BC8-E50F-8825-B7E0-A4399F4D7054}"/>
              </a:ext>
            </a:extLst>
          </p:cNvPr>
          <p:cNvSpPr txBox="1"/>
          <p:nvPr/>
        </p:nvSpPr>
        <p:spPr>
          <a:xfrm>
            <a:off x="2895600" y="6903144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>
                <a:solidFill>
                  <a:srgbClr val="454545"/>
                </a:solidFill>
                <a:latin typeface="Pretendard Light"/>
              </a:rPr>
              <a:t>Paris</a:t>
            </a:r>
            <a:endParaRPr lang="en-US" sz="1600" b="1" i="0" u="none" strike="noStrike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BFF87F2B-322C-FCEA-8CBA-8CF91140CF59}"/>
              </a:ext>
            </a:extLst>
          </p:cNvPr>
          <p:cNvSpPr txBox="1"/>
          <p:nvPr/>
        </p:nvSpPr>
        <p:spPr>
          <a:xfrm>
            <a:off x="1251046" y="6913669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HQ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40" name="TextBox 20">
            <a:extLst>
              <a:ext uri="{FF2B5EF4-FFF2-40B4-BE49-F238E27FC236}">
                <a16:creationId xmlns:a16="http://schemas.microsoft.com/office/drawing/2014/main" id="{82C1E030-F8B7-13A2-E351-8182E748A82B}"/>
              </a:ext>
            </a:extLst>
          </p:cNvPr>
          <p:cNvSpPr txBox="1"/>
          <p:nvPr/>
        </p:nvSpPr>
        <p:spPr>
          <a:xfrm>
            <a:off x="2895600" y="7714190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dirty="0" err="1">
                <a:solidFill>
                  <a:srgbClr val="454545"/>
                </a:solidFill>
                <a:latin typeface="Pretendard Light"/>
              </a:rPr>
              <a:t>Biogreen</a:t>
            </a:r>
            <a:r>
              <a:rPr lang="en-US" sz="1600" b="1" dirty="0">
                <a:solidFill>
                  <a:srgbClr val="454545"/>
                </a:solidFill>
                <a:latin typeface="Pretendard Light"/>
              </a:rPr>
              <a:t> (electrically heated screw conveyor)</a:t>
            </a:r>
            <a:endParaRPr lang="en-US" sz="1600" b="1" i="0" u="none" strike="noStrike" dirty="0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53" name="TextBox 15">
            <a:extLst>
              <a:ext uri="{FF2B5EF4-FFF2-40B4-BE49-F238E27FC236}">
                <a16:creationId xmlns:a16="http://schemas.microsoft.com/office/drawing/2014/main" id="{B6A52DC2-15FD-E087-C75D-8325FF02A8DC}"/>
              </a:ext>
            </a:extLst>
          </p:cNvPr>
          <p:cNvSpPr txBox="1"/>
          <p:nvPr/>
        </p:nvSpPr>
        <p:spPr>
          <a:xfrm>
            <a:off x="1251046" y="7724715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Product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40B40557-6D1B-C116-0676-124813595F15}"/>
              </a:ext>
            </a:extLst>
          </p:cNvPr>
          <p:cNvSpPr txBox="1"/>
          <p:nvPr/>
        </p:nvSpPr>
        <p:spPr>
          <a:xfrm>
            <a:off x="2895600" y="8623944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 dirty="0">
                <a:solidFill>
                  <a:srgbClr val="454545"/>
                </a:solidFill>
                <a:latin typeface="Pretendard Light"/>
              </a:rPr>
              <a:t>Auger-based</a:t>
            </a:r>
          </a:p>
        </p:txBody>
      </p:sp>
      <p:sp>
        <p:nvSpPr>
          <p:cNvPr id="55" name="TextBox 15">
            <a:extLst>
              <a:ext uri="{FF2B5EF4-FFF2-40B4-BE49-F238E27FC236}">
                <a16:creationId xmlns:a16="http://schemas.microsoft.com/office/drawing/2014/main" id="{881D59C4-8802-68AC-5E38-C3B255188777}"/>
              </a:ext>
            </a:extLst>
          </p:cNvPr>
          <p:cNvSpPr txBox="1"/>
          <p:nvPr/>
        </p:nvSpPr>
        <p:spPr>
          <a:xfrm>
            <a:off x="1251046" y="8723815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 dirty="0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Reactor</a:t>
            </a:r>
            <a:endParaRPr lang="ko-KR" b="0" i="0" u="none" strike="noStrike" dirty="0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97CBB59-FC33-71CE-E286-AFD3888B1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004" y="4313346"/>
            <a:ext cx="4012996" cy="340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0FDB5C6-2D5E-26FD-6417-53BC584E4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1941" y="3697920"/>
            <a:ext cx="3883025" cy="517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90C00B4B-F4B8-2F04-033B-0CCD78027235}"/>
              </a:ext>
            </a:extLst>
          </p:cNvPr>
          <p:cNvSpPr txBox="1"/>
          <p:nvPr/>
        </p:nvSpPr>
        <p:spPr>
          <a:xfrm>
            <a:off x="9951682" y="1964199"/>
            <a:ext cx="762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12"/>
              </a:rPr>
              <a:t>https://etia-group.com/</a:t>
            </a:r>
            <a:r>
              <a:rPr lang="en-US" sz="1000" dirty="0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" y="8990382"/>
            <a:ext cx="17043400" cy="660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84700" y="8559800"/>
            <a:ext cx="762000" cy="101600"/>
          </a:xfrm>
          <a:prstGeom prst="rect">
            <a:avLst/>
          </a:prstGeom>
        </p:spPr>
      </p:pic>
      <p:sp>
        <p:nvSpPr>
          <p:cNvPr id="25" name="TextBox 11">
            <a:extLst>
              <a:ext uri="{FF2B5EF4-FFF2-40B4-BE49-F238E27FC236}">
                <a16:creationId xmlns:a16="http://schemas.microsoft.com/office/drawing/2014/main" id="{0D60DA0F-D444-E9E6-1ECB-0C1DAE76784A}"/>
              </a:ext>
            </a:extLst>
          </p:cNvPr>
          <p:cNvSpPr txBox="1"/>
          <p:nvPr/>
        </p:nvSpPr>
        <p:spPr>
          <a:xfrm>
            <a:off x="1400404" y="2407476"/>
            <a:ext cx="16125596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B0604020202020204" charset="-127"/>
                <a:ea typeface="Pretendard" panose="020B0604020202020204" charset="-127"/>
                <a:cs typeface="Pretendard" panose="020B0604020202020204" charset="-127"/>
              </a:rPr>
              <a:t>Electrically heated screw conveyor</a:t>
            </a:r>
            <a:endParaRPr lang="en-US" altLang="ko-KR" sz="2400" b="1" dirty="0">
              <a:solidFill>
                <a:srgbClr val="008148"/>
              </a:solidFill>
              <a:latin typeface="Pretendard" panose="020B0604020202020204" charset="-127"/>
              <a:ea typeface="Pretendard" panose="020B0604020202020204" charset="-127"/>
              <a:cs typeface="Pretendard" panose="020B0604020202020204" charset="-127"/>
            </a:endParaRPr>
          </a:p>
          <a:p>
            <a:pPr lvl="0">
              <a:lnSpc>
                <a:spcPct val="111220"/>
              </a:lnSpc>
            </a:pPr>
            <a:endParaRPr lang="ko-KR" sz="2800" b="0" i="0" u="none" strike="noStrike" dirty="0">
              <a:solidFill>
                <a:srgbClr val="FC5230"/>
              </a:solidFill>
              <a:latin typeface="Pretendard" panose="020B0604020202020204" charset="-127"/>
              <a:ea typeface="Pretendard" panose="020B0604020202020204" charset="-127"/>
              <a:cs typeface="Pretendard" panose="020B0604020202020204" charset="-127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28FDD023-BA02-FF28-4754-2DF3DC05E6D5}"/>
              </a:ext>
            </a:extLst>
          </p:cNvPr>
          <p:cNvSpPr txBox="1"/>
          <p:nvPr/>
        </p:nvSpPr>
        <p:spPr>
          <a:xfrm>
            <a:off x="1476604" y="800100"/>
            <a:ext cx="11813544" cy="1422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>
              <a:lnSpc>
                <a:spcPct val="99600"/>
              </a:lnSpc>
            </a:pPr>
            <a:r>
              <a:rPr lang="en-US" sz="8000" spc="-100" dirty="0">
                <a:solidFill>
                  <a:srgbClr val="5EB28B"/>
                </a:solidFill>
                <a:latin typeface="Pretendard SemiBold"/>
                <a:ea typeface="Pretendard SemiBold"/>
              </a:rPr>
              <a:t>Product </a:t>
            </a:r>
            <a:r>
              <a:rPr lang="en-US" altLang="ko-KR" sz="5000" b="1" dirty="0" err="1">
                <a:solidFill>
                  <a:schemeClr val="bg1">
                    <a:lumMod val="50000"/>
                  </a:schemeClr>
                </a:solidFill>
                <a:latin typeface="Pretendard Medium"/>
              </a:rPr>
              <a:t>Biogreen</a:t>
            </a:r>
            <a:r>
              <a:rPr lang="en-US" sz="8000" spc="-100" dirty="0">
                <a:solidFill>
                  <a:srgbClr val="5EB28B"/>
                </a:solidFill>
                <a:latin typeface="Pretendard SemiBold"/>
                <a:ea typeface="Pretendard SemiBold"/>
              </a:rPr>
              <a:t> </a:t>
            </a:r>
            <a:endParaRPr lang="en-US" sz="8000" b="0" i="0" u="none" strike="noStrike" spc="-100" dirty="0">
              <a:solidFill>
                <a:srgbClr val="5EB28B"/>
              </a:solidFill>
              <a:latin typeface="Pretendard SemiBold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94FDA2C4-35EF-A871-A404-06C1D75664F1}"/>
              </a:ext>
            </a:extLst>
          </p:cNvPr>
          <p:cNvSpPr txBox="1"/>
          <p:nvPr/>
        </p:nvSpPr>
        <p:spPr>
          <a:xfrm>
            <a:off x="2171700" y="3622872"/>
            <a:ext cx="5448300" cy="32841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0509"/>
              </a:lnSpc>
            </a:pPr>
            <a:r>
              <a:rPr lang="en-US" altLang="ko-KR" b="0" i="0" u="none" strike="noStrike">
                <a:solidFill>
                  <a:schemeClr val="bg1"/>
                </a:solidFill>
                <a:ea typeface="Pretendard SemiBold"/>
              </a:rPr>
              <a:t>Spirajoule Specifications</a:t>
            </a:r>
            <a:endParaRPr lang="ko-KR" b="0" i="0" u="none" strike="noStrike">
              <a:solidFill>
                <a:schemeClr val="bg1"/>
              </a:solidFill>
              <a:ea typeface="Pretendard SemiBold"/>
            </a:endParaRPr>
          </a:p>
        </p:txBody>
      </p:sp>
      <p:graphicFrame>
        <p:nvGraphicFramePr>
          <p:cNvPr id="38" name="표 8">
            <a:extLst>
              <a:ext uri="{FF2B5EF4-FFF2-40B4-BE49-F238E27FC236}">
                <a16:creationId xmlns:a16="http://schemas.microsoft.com/office/drawing/2014/main" id="{B59C8DFB-FBC2-ACC9-DE50-929E59063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815232"/>
              </p:ext>
            </p:extLst>
          </p:nvPr>
        </p:nvGraphicFramePr>
        <p:xfrm>
          <a:off x="2045823" y="3593300"/>
          <a:ext cx="5227520" cy="5270882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589208">
                  <a:extLst>
                    <a:ext uri="{9D8B030D-6E8A-4147-A177-3AD203B41FA5}">
                      <a16:colId xmlns:a16="http://schemas.microsoft.com/office/drawing/2014/main" val="593249190"/>
                    </a:ext>
                  </a:extLst>
                </a:gridCol>
                <a:gridCol w="3638312">
                  <a:extLst>
                    <a:ext uri="{9D8B030D-6E8A-4147-A177-3AD203B41FA5}">
                      <a16:colId xmlns:a16="http://schemas.microsoft.com/office/drawing/2014/main" val="874151542"/>
                    </a:ext>
                  </a:extLst>
                </a:gridCol>
              </a:tblGrid>
              <a:tr h="613120"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Specifications</a:t>
                      </a:r>
                      <a:r>
                        <a:rPr lang="ko-KR" altLang="en-US" sz="1400" u="none" strike="noStrike" dirty="0"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ko-KR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912364"/>
                  </a:ext>
                </a:extLst>
              </a:tr>
              <a:tr h="77735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Footprint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Tailor-made solutions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6023856"/>
                  </a:ext>
                </a:extLst>
              </a:tr>
              <a:tr h="6467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Temperature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u="none" strike="noStrike"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~850 °C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017553"/>
                  </a:ext>
                </a:extLst>
              </a:tr>
              <a:tr h="6467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Feedstock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Any kind of non-ferrous dry material (Mostly biomass, plastics, waste)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1182367"/>
                  </a:ext>
                </a:extLst>
              </a:tr>
              <a:tr h="6467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Capacity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~1t/h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147633"/>
                  </a:ext>
                </a:extLst>
              </a:tr>
              <a:tr h="646735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Remark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u="none" strike="noStrike"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Heated by low voltage current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190752"/>
                  </a:ext>
                </a:extLst>
              </a:tr>
              <a:tr h="646735"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Residence time can be controlled by screw rotation speed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5251223"/>
                  </a:ext>
                </a:extLst>
              </a:tr>
              <a:tr h="64673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Easy and reliable control of temperature/residence time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331028"/>
                  </a:ext>
                </a:extLst>
              </a:tr>
            </a:tbl>
          </a:graphicData>
        </a:graphic>
      </p:graphicFrame>
      <p:pic>
        <p:nvPicPr>
          <p:cNvPr id="51" name="Picture 4">
            <a:extLst>
              <a:ext uri="{FF2B5EF4-FFF2-40B4-BE49-F238E27FC236}">
                <a16:creationId xmlns:a16="http://schemas.microsoft.com/office/drawing/2014/main" id="{0404A9FC-A2B6-E3E1-CB25-63CAAF84D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819" y="4960118"/>
            <a:ext cx="3223961" cy="426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id="{17D98686-FF31-F915-E247-7E73D0065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64" name="Picture 7">
            <a:extLst>
              <a:ext uri="{FF2B5EF4-FFF2-40B4-BE49-F238E27FC236}">
                <a16:creationId xmlns:a16="http://schemas.microsoft.com/office/drawing/2014/main" id="{911A8F81-26EA-CA81-EEE8-78A67EA67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9BABA8EF-CC25-AC33-C85E-8BA581A5E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166" b="36784"/>
          <a:stretch>
            <a:fillRect/>
          </a:stretch>
        </p:blipFill>
        <p:spPr bwMode="auto">
          <a:xfrm>
            <a:off x="13512800" y="723900"/>
            <a:ext cx="4058882" cy="67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0213A15-A084-E136-91BA-E47E8DCDC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1637778"/>
            <a:ext cx="7995146" cy="306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214DA1-99E1-0406-BB55-A143C329F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4540D68-EF3E-3763-4960-C4352161C89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0F9977E3-2648-5226-B1AD-89A322F45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3A49E5C-ACFB-9165-9DC6-C8119412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EB949A7E-6731-6846-4751-965ACF92F201}"/>
              </a:ext>
            </a:extLst>
          </p:cNvPr>
          <p:cNvSpPr txBox="1"/>
          <p:nvPr/>
        </p:nvSpPr>
        <p:spPr>
          <a:xfrm>
            <a:off x="1142999" y="800100"/>
            <a:ext cx="13079437" cy="1422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99600"/>
              </a:lnSpc>
            </a:pPr>
            <a:r>
              <a:rPr lang="en-US" sz="8000" b="0" i="0" u="none" strike="noStrike" spc="-100" dirty="0">
                <a:solidFill>
                  <a:srgbClr val="5EB28B"/>
                </a:solidFill>
                <a:latin typeface="Pretendard SemiBold"/>
                <a:ea typeface="Pretendard SemiBold"/>
              </a:rPr>
              <a:t>Vendor 3: BIOFORCETECH</a:t>
            </a:r>
            <a:r>
              <a:rPr lang="en-US" sz="8000" b="0" i="0" u="none" strike="noStrike" spc="-100" dirty="0">
                <a:solidFill>
                  <a:srgbClr val="5EB28B"/>
                </a:solidFill>
                <a:latin typeface="Pretendard SemiBold"/>
              </a:rPr>
              <a:t> 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E8F109A1-7368-DAFB-2C82-EE41B6DCE5EA}"/>
              </a:ext>
            </a:extLst>
          </p:cNvPr>
          <p:cNvSpPr txBox="1"/>
          <p:nvPr/>
        </p:nvSpPr>
        <p:spPr>
          <a:xfrm>
            <a:off x="1251046" y="4394302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Country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22910377-6A01-650B-0498-D2362F7018A0}"/>
              </a:ext>
            </a:extLst>
          </p:cNvPr>
          <p:cNvSpPr txBox="1"/>
          <p:nvPr/>
        </p:nvSpPr>
        <p:spPr>
          <a:xfrm>
            <a:off x="2925190" y="4331724"/>
            <a:ext cx="560921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>
                <a:solidFill>
                  <a:srgbClr val="454545"/>
                </a:solidFill>
                <a:latin typeface="Pretendard Light"/>
              </a:rPr>
              <a:t>U.S</a:t>
            </a:r>
            <a:endParaRPr lang="en-US" sz="1600" b="1" i="0" u="none" strike="noStrike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2B626044-A580-1323-C7EA-32B86AFEDBAD}"/>
              </a:ext>
            </a:extLst>
          </p:cNvPr>
          <p:cNvSpPr txBox="1"/>
          <p:nvPr/>
        </p:nvSpPr>
        <p:spPr>
          <a:xfrm>
            <a:off x="2895600" y="5143500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>
                <a:solidFill>
                  <a:srgbClr val="454545"/>
                </a:solidFill>
                <a:latin typeface="Pretendard Light"/>
              </a:rPr>
              <a:t>2012</a:t>
            </a:r>
            <a:endParaRPr lang="en-US" sz="1600" b="1" i="0" u="none" strike="noStrike">
              <a:solidFill>
                <a:srgbClr val="454545"/>
              </a:solidFill>
              <a:latin typeface="Pretendard Light"/>
            </a:endParaRPr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4A841D12-AFA8-DA7E-C2C9-7AC865FB58E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6" name="Picture 36">
            <a:extLst>
              <a:ext uri="{FF2B5EF4-FFF2-40B4-BE49-F238E27FC236}">
                <a16:creationId xmlns:a16="http://schemas.microsoft.com/office/drawing/2014/main" id="{F2F184E4-D112-FCEE-6DC5-07F69BDC3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8991600"/>
            <a:ext cx="17043400" cy="660400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7A52D8D4-684F-246E-B46D-2E9BBA51D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74545" y="8653346"/>
            <a:ext cx="762000" cy="101600"/>
          </a:xfrm>
          <a:prstGeom prst="rect">
            <a:avLst/>
          </a:prstGeom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B7EAADC9-42BA-31C8-5BE4-C4ED5D0EA2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4854964"/>
            <a:ext cx="6934200" cy="1270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773EAC43-F717-428A-F1C9-792CB0D68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4832105"/>
            <a:ext cx="1082016" cy="45719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7E12215E-80B5-EDA9-F151-6B21897004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5639614"/>
            <a:ext cx="6934200" cy="12700"/>
          </a:xfrm>
          <a:prstGeom prst="rect">
            <a:avLst/>
          </a:prstGeom>
        </p:spPr>
      </p:pic>
      <p:pic>
        <p:nvPicPr>
          <p:cNvPr id="44" name="Picture 9">
            <a:extLst>
              <a:ext uri="{FF2B5EF4-FFF2-40B4-BE49-F238E27FC236}">
                <a16:creationId xmlns:a16="http://schemas.microsoft.com/office/drawing/2014/main" id="{DE22C758-7FD4-EBB4-170F-08FE0C9804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584" y="5616755"/>
            <a:ext cx="1082016" cy="45719"/>
          </a:xfrm>
          <a:prstGeom prst="rect">
            <a:avLst/>
          </a:prstGeom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FE4B8F08-F7CF-C18F-0662-6C2A0644BC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6521707"/>
            <a:ext cx="6934200" cy="12700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5D952721-CBF6-A901-BD81-31A4FFB9C8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6498848"/>
            <a:ext cx="1082016" cy="45719"/>
          </a:xfrm>
          <a:prstGeom prst="rect">
            <a:avLst/>
          </a:prstGeom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7388E71A-5880-DABF-6E16-D7095D729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7378814"/>
            <a:ext cx="6934200" cy="12700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0D1BB993-7DAA-1CB6-0D90-170449F463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7355955"/>
            <a:ext cx="1082016" cy="45719"/>
          </a:xfrm>
          <a:prstGeom prst="rect">
            <a:avLst/>
          </a:prstGeom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E2EA3863-4C5B-CC4B-B2D6-871EFC377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8212799"/>
            <a:ext cx="6934200" cy="12700"/>
          </a:xfrm>
          <a:prstGeom prst="rect">
            <a:avLst/>
          </a:prstGeom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4C8ABF80-6AD5-7E83-BF28-FADF6E16AC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584" y="8189940"/>
            <a:ext cx="1082016" cy="45719"/>
          </a:xfrm>
          <a:prstGeom prst="rect">
            <a:avLst/>
          </a:prstGeom>
        </p:spPr>
      </p:pic>
      <p:pic>
        <p:nvPicPr>
          <p:cNvPr id="51" name="Picture 8">
            <a:extLst>
              <a:ext uri="{FF2B5EF4-FFF2-40B4-BE49-F238E27FC236}">
                <a16:creationId xmlns:a16="http://schemas.microsoft.com/office/drawing/2014/main" id="{84F7FF40-87D5-607C-FF41-7679E060D5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25" y="9171215"/>
            <a:ext cx="6934200" cy="12700"/>
          </a:xfrm>
          <a:prstGeom prst="rect">
            <a:avLst/>
          </a:prstGeom>
        </p:spPr>
      </p:pic>
      <p:pic>
        <p:nvPicPr>
          <p:cNvPr id="52" name="Picture 9">
            <a:extLst>
              <a:ext uri="{FF2B5EF4-FFF2-40B4-BE49-F238E27FC236}">
                <a16:creationId xmlns:a16="http://schemas.microsoft.com/office/drawing/2014/main" id="{D9A1C4B5-0E3A-C512-25B6-05F6775AEE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109" y="9148356"/>
            <a:ext cx="1082016" cy="45719"/>
          </a:xfrm>
          <a:prstGeom prst="rect">
            <a:avLst/>
          </a:prstGeom>
        </p:spPr>
      </p:pic>
      <p:pic>
        <p:nvPicPr>
          <p:cNvPr id="71" name="Picture 37">
            <a:extLst>
              <a:ext uri="{FF2B5EF4-FFF2-40B4-BE49-F238E27FC236}">
                <a16:creationId xmlns:a16="http://schemas.microsoft.com/office/drawing/2014/main" id="{E9C2EC8C-AA72-4482-E778-64B0BBEA6F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84700" y="8559800"/>
            <a:ext cx="762000" cy="101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F465CE4-3A78-39E0-AE5B-1720FACF6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93E41521-34DB-05BB-DB21-883A0E164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983F5A5-281B-1FA8-81BE-68B0C3886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166" b="36784"/>
          <a:stretch>
            <a:fillRect/>
          </a:stretch>
        </p:blipFill>
        <p:spPr bwMode="auto">
          <a:xfrm>
            <a:off x="13512800" y="723900"/>
            <a:ext cx="4058882" cy="67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313D6BB7-8D1A-B0AE-9276-77BB13B40771}"/>
              </a:ext>
            </a:extLst>
          </p:cNvPr>
          <p:cNvSpPr txBox="1"/>
          <p:nvPr/>
        </p:nvSpPr>
        <p:spPr>
          <a:xfrm>
            <a:off x="1251046" y="5173888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Founded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F2933430-89C5-5889-D48D-05D520A93C7B}"/>
              </a:ext>
            </a:extLst>
          </p:cNvPr>
          <p:cNvSpPr txBox="1"/>
          <p:nvPr/>
        </p:nvSpPr>
        <p:spPr>
          <a:xfrm>
            <a:off x="2895600" y="5981700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>
                <a:solidFill>
                  <a:srgbClr val="454545"/>
                </a:solidFill>
                <a:latin typeface="Pretendard Light"/>
              </a:rPr>
              <a:t>Installed 14 plants in US and Italy</a:t>
            </a:r>
            <a:endParaRPr lang="en-US" sz="1600" b="1" i="0" u="none" strike="noStrike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9F8739EE-DEE7-B064-F8A6-25A9D26EE211}"/>
              </a:ext>
            </a:extLst>
          </p:cNvPr>
          <p:cNvSpPr txBox="1"/>
          <p:nvPr/>
        </p:nvSpPr>
        <p:spPr>
          <a:xfrm>
            <a:off x="1273034" y="6033623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Portfolio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B18C27E6-CFD1-5B14-79B2-457D6BCF713D}"/>
              </a:ext>
            </a:extLst>
          </p:cNvPr>
          <p:cNvSpPr txBox="1"/>
          <p:nvPr/>
        </p:nvSpPr>
        <p:spPr>
          <a:xfrm>
            <a:off x="2895600" y="6903144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>
                <a:solidFill>
                  <a:srgbClr val="454545"/>
                </a:solidFill>
                <a:latin typeface="Pretendard Light"/>
              </a:rPr>
              <a:t>San Francisco</a:t>
            </a:r>
            <a:endParaRPr lang="en-US" sz="1600" b="1" i="0" u="none" strike="noStrike">
              <a:solidFill>
                <a:srgbClr val="454545"/>
              </a:solidFill>
              <a:latin typeface="Pretendard Light"/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63F677F5-CC95-0321-A80A-76AE12411CC5}"/>
              </a:ext>
            </a:extLst>
          </p:cNvPr>
          <p:cNvSpPr txBox="1"/>
          <p:nvPr/>
        </p:nvSpPr>
        <p:spPr>
          <a:xfrm>
            <a:off x="1251046" y="6913669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HQ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40" name="TextBox 20">
            <a:extLst>
              <a:ext uri="{FF2B5EF4-FFF2-40B4-BE49-F238E27FC236}">
                <a16:creationId xmlns:a16="http://schemas.microsoft.com/office/drawing/2014/main" id="{5F6F3FE7-1883-8363-FD3E-F4C746ACB5BF}"/>
              </a:ext>
            </a:extLst>
          </p:cNvPr>
          <p:cNvSpPr txBox="1"/>
          <p:nvPr/>
        </p:nvSpPr>
        <p:spPr>
          <a:xfrm>
            <a:off x="2895600" y="7714190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>
                <a:solidFill>
                  <a:srgbClr val="454545"/>
                </a:solidFill>
                <a:latin typeface="Pretendard Light"/>
              </a:rPr>
              <a:t>Sigma</a:t>
            </a:r>
          </a:p>
        </p:txBody>
      </p:sp>
      <p:sp>
        <p:nvSpPr>
          <p:cNvPr id="53" name="TextBox 15">
            <a:extLst>
              <a:ext uri="{FF2B5EF4-FFF2-40B4-BE49-F238E27FC236}">
                <a16:creationId xmlns:a16="http://schemas.microsoft.com/office/drawing/2014/main" id="{C4F6074F-AE5C-FCBC-3EF9-373AC4531B54}"/>
              </a:ext>
            </a:extLst>
          </p:cNvPr>
          <p:cNvSpPr txBox="1"/>
          <p:nvPr/>
        </p:nvSpPr>
        <p:spPr>
          <a:xfrm>
            <a:off x="1251046" y="7724715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b="0" i="0" u="none" strike="noStrike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Product</a:t>
            </a:r>
            <a:endParaRPr lang="ko-KR" b="0" i="0" u="none" strike="noStrike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83F97D2E-2ECD-9167-A7CE-F8CF4D8CA19A}"/>
              </a:ext>
            </a:extLst>
          </p:cNvPr>
          <p:cNvSpPr txBox="1"/>
          <p:nvPr/>
        </p:nvSpPr>
        <p:spPr>
          <a:xfrm>
            <a:off x="2895600" y="8623944"/>
            <a:ext cx="45339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1" i="0" u="none" strike="noStrike" dirty="0">
                <a:solidFill>
                  <a:srgbClr val="454545"/>
                </a:solidFill>
                <a:latin typeface="Pretendard Light"/>
              </a:rPr>
              <a:t>Auger</a:t>
            </a:r>
          </a:p>
        </p:txBody>
      </p:sp>
      <p:sp>
        <p:nvSpPr>
          <p:cNvPr id="55" name="TextBox 15">
            <a:extLst>
              <a:ext uri="{FF2B5EF4-FFF2-40B4-BE49-F238E27FC236}">
                <a16:creationId xmlns:a16="http://schemas.microsoft.com/office/drawing/2014/main" id="{D553B326-4362-5735-13C0-BFD49186DC9E}"/>
              </a:ext>
            </a:extLst>
          </p:cNvPr>
          <p:cNvSpPr txBox="1"/>
          <p:nvPr/>
        </p:nvSpPr>
        <p:spPr>
          <a:xfrm>
            <a:off x="1251046" y="8723815"/>
            <a:ext cx="937090" cy="3530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dirty="0">
                <a:solidFill>
                  <a:srgbClr val="5EB28B"/>
                </a:solidFill>
                <a:latin typeface="Pretendard Medium" panose="020B0604020202020204" charset="-127"/>
                <a:ea typeface="Pretendard Medium" panose="020B0604020202020204" charset="-127"/>
              </a:rPr>
              <a:t>Reactor</a:t>
            </a:r>
            <a:endParaRPr lang="ko-KR" b="0" i="0" u="none" strike="noStrike" dirty="0">
              <a:solidFill>
                <a:srgbClr val="5EB28B"/>
              </a:solidFill>
              <a:latin typeface="Pretendard Medium" panose="020B0604020202020204" charset="-127"/>
              <a:ea typeface="Pretendard Medium" panose="020B0604020202020204" charset="-12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DFD80B-0AD5-B6EC-E21B-129CBF3DD92F}"/>
              </a:ext>
            </a:extLst>
          </p:cNvPr>
          <p:cNvSpPr txBox="1"/>
          <p:nvPr/>
        </p:nvSpPr>
        <p:spPr>
          <a:xfrm>
            <a:off x="1143000" y="2057130"/>
            <a:ext cx="762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10"/>
              </a:rPr>
              <a:t>https://bioforcetech.com/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269BCE-38AA-9EDE-B649-177C08C3C7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9770" y="4149825"/>
            <a:ext cx="7649767" cy="4340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3FD610-D304-B833-8AFD-B2118C1B8B7C}"/>
              </a:ext>
            </a:extLst>
          </p:cNvPr>
          <p:cNvSpPr txBox="1"/>
          <p:nvPr/>
        </p:nvSpPr>
        <p:spPr>
          <a:xfrm>
            <a:off x="1123682" y="2298432"/>
            <a:ext cx="15001218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altLang="ko-KR" sz="240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2B2DF8-2AF9-5637-2AFF-FB4785F2F260}"/>
              </a:ext>
            </a:extLst>
          </p:cNvPr>
          <p:cNvSpPr txBox="1"/>
          <p:nvPr/>
        </p:nvSpPr>
        <p:spPr>
          <a:xfrm>
            <a:off x="1000782" y="2324100"/>
            <a:ext cx="15306018" cy="10596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Based in </a:t>
            </a:r>
            <a:r>
              <a:rPr lang="en-US" altLang="ko-KR" sz="2400" dirty="0">
                <a:solidFill>
                  <a:srgbClr val="00854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San Francisco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. All completed projects are based on </a:t>
            </a:r>
            <a:r>
              <a:rPr lang="en-US" altLang="ko-KR" sz="2400" dirty="0">
                <a:solidFill>
                  <a:srgbClr val="5EB28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biosolid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pyrolysis</a:t>
            </a:r>
            <a:endParaRPr lang="en-US" altLang="ko-KR" sz="2400" dirty="0">
              <a:solidFill>
                <a:srgbClr val="00854C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5672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4AEFAA-4072-8987-09EA-F9B2B9459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8A99CE00-D051-A442-C16C-764309AE1FE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20067831-F2F2-CC9C-3099-7F97010AC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2C15F02-2A56-33BE-5428-62AAC7465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id="{B3F992A6-E103-16A2-8727-5F33542F536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>
            <a:extLst>
              <a:ext uri="{FF2B5EF4-FFF2-40B4-BE49-F238E27FC236}">
                <a16:creationId xmlns:a16="http://schemas.microsoft.com/office/drawing/2014/main" id="{145187CE-37C8-4B9F-01F7-1613DB65F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" y="8990382"/>
            <a:ext cx="17043400" cy="6604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A808FCD2-33C2-4BD1-3B18-2C5209AFD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284700" y="8559800"/>
            <a:ext cx="762000" cy="101600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75E713B3-AF9E-0BB9-F551-8E0347936FDC}"/>
              </a:ext>
            </a:extLst>
          </p:cNvPr>
          <p:cNvSpPr txBox="1"/>
          <p:nvPr/>
        </p:nvSpPr>
        <p:spPr>
          <a:xfrm>
            <a:off x="1476604" y="800100"/>
            <a:ext cx="11813544" cy="1422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>
              <a:lnSpc>
                <a:spcPct val="99600"/>
              </a:lnSpc>
            </a:pPr>
            <a:r>
              <a:rPr lang="en-US" sz="8000" spc="-100">
                <a:solidFill>
                  <a:srgbClr val="5EB28B"/>
                </a:solidFill>
                <a:latin typeface="Pretendard SemiBold"/>
                <a:ea typeface="Pretendard SemiBold"/>
              </a:rPr>
              <a:t>Product </a:t>
            </a:r>
            <a:r>
              <a:rPr lang="en-US" altLang="ko-KR" sz="5000" b="1">
                <a:solidFill>
                  <a:schemeClr val="bg1">
                    <a:lumMod val="50000"/>
                  </a:schemeClr>
                </a:solidFill>
                <a:latin typeface="Pretendard Medium"/>
              </a:rPr>
              <a:t>Sigma</a:t>
            </a:r>
            <a:r>
              <a:rPr lang="en-US" sz="8000" spc="-100">
                <a:solidFill>
                  <a:srgbClr val="5EB28B"/>
                </a:solidFill>
                <a:latin typeface="Pretendard SemiBold"/>
                <a:ea typeface="Pretendard SemiBold"/>
              </a:rPr>
              <a:t> </a:t>
            </a:r>
            <a:endParaRPr lang="en-US" sz="8000" b="0" i="0" u="none" strike="noStrike" spc="-100">
              <a:solidFill>
                <a:srgbClr val="5EB28B"/>
              </a:solidFill>
              <a:latin typeface="Pretendard SemiBold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CA22F15F-6C9D-8881-1618-FA2A5E963D09}"/>
              </a:ext>
            </a:extLst>
          </p:cNvPr>
          <p:cNvSpPr txBox="1"/>
          <p:nvPr/>
        </p:nvSpPr>
        <p:spPr>
          <a:xfrm>
            <a:off x="2171700" y="3622872"/>
            <a:ext cx="5448300" cy="32841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0509"/>
              </a:lnSpc>
            </a:pPr>
            <a:r>
              <a:rPr lang="en-US" altLang="ko-KR" b="0" i="0" u="none" strike="noStrike">
                <a:solidFill>
                  <a:schemeClr val="bg1"/>
                </a:solidFill>
                <a:ea typeface="Pretendard SemiBold"/>
              </a:rPr>
              <a:t>Sigma Specifications</a:t>
            </a:r>
            <a:endParaRPr lang="ko-KR" b="0" i="0" u="none" strike="noStrike">
              <a:solidFill>
                <a:schemeClr val="bg1"/>
              </a:solidFill>
              <a:ea typeface="Pretendard SemiBold"/>
            </a:endParaRPr>
          </a:p>
        </p:txBody>
      </p:sp>
      <p:graphicFrame>
        <p:nvGraphicFramePr>
          <p:cNvPr id="38" name="표 8">
            <a:extLst>
              <a:ext uri="{FF2B5EF4-FFF2-40B4-BE49-F238E27FC236}">
                <a16:creationId xmlns:a16="http://schemas.microsoft.com/office/drawing/2014/main" id="{35E305EF-E0F8-B833-9593-BC20E5A4A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755251"/>
              </p:ext>
            </p:extLst>
          </p:nvPr>
        </p:nvGraphicFramePr>
        <p:xfrm>
          <a:off x="1729987" y="3467100"/>
          <a:ext cx="5890013" cy="501362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790610">
                  <a:extLst>
                    <a:ext uri="{9D8B030D-6E8A-4147-A177-3AD203B41FA5}">
                      <a16:colId xmlns:a16="http://schemas.microsoft.com/office/drawing/2014/main" val="593249190"/>
                    </a:ext>
                  </a:extLst>
                </a:gridCol>
                <a:gridCol w="4099403">
                  <a:extLst>
                    <a:ext uri="{9D8B030D-6E8A-4147-A177-3AD203B41FA5}">
                      <a16:colId xmlns:a16="http://schemas.microsoft.com/office/drawing/2014/main" val="874151542"/>
                    </a:ext>
                  </a:extLst>
                </a:gridCol>
              </a:tblGrid>
              <a:tr h="5831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1" i="0" u="none" strike="noStrike">
                          <a:solidFill>
                            <a:schemeClr val="bg1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Specifications</a:t>
                      </a:r>
                      <a:r>
                        <a:rPr lang="ko-KR" altLang="en-US" sz="1400" u="none" strike="noStrike"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　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1" i="0" u="none" strike="noStrike">
                          <a:solidFill>
                            <a:schemeClr val="bg1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Sigma</a:t>
                      </a:r>
                      <a:endParaRPr lang="ko-KR" altLang="en-US" sz="1400" b="1" i="0" u="none" strike="noStrike">
                        <a:solidFill>
                          <a:schemeClr val="bg1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8B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912364"/>
                  </a:ext>
                </a:extLst>
              </a:tr>
              <a:tr h="61516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Footprint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11m*2.9m*2.9m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6023856"/>
                  </a:ext>
                </a:extLst>
              </a:tr>
              <a:tr h="61516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Temperature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u="none" strike="noStrike"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500~700 °C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017553"/>
                  </a:ext>
                </a:extLst>
              </a:tr>
              <a:tr h="61516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Residence Time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10-30 minutes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80122"/>
                  </a:ext>
                </a:extLst>
              </a:tr>
              <a:tr h="61516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Empty Weight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13,500Kg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6088542"/>
                  </a:ext>
                </a:extLst>
              </a:tr>
              <a:tr h="73941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Feedstock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Biosolids, sewage sludge, wood chips, nut shells, manure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(Particle size: ~30mm; Moisture: 5-35%)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1182367"/>
                  </a:ext>
                </a:extLst>
              </a:tr>
              <a:tr h="61516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Capacity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~0.11t/h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147633"/>
                  </a:ext>
                </a:extLst>
              </a:tr>
              <a:tr h="61516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Remark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B2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Destroys PFAS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190752"/>
                  </a:ext>
                </a:extLst>
              </a:tr>
            </a:tbl>
          </a:graphicData>
        </a:graphic>
      </p:graphicFrame>
      <p:pic>
        <p:nvPicPr>
          <p:cNvPr id="63" name="Picture 6">
            <a:extLst>
              <a:ext uri="{FF2B5EF4-FFF2-40B4-BE49-F238E27FC236}">
                <a16:creationId xmlns:a16="http://schemas.microsoft.com/office/drawing/2014/main" id="{6B20A19E-6BD9-5E06-862F-A7B1AE0D0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73100"/>
            <a:ext cx="17043400" cy="660400"/>
          </a:xfrm>
          <a:prstGeom prst="rect">
            <a:avLst/>
          </a:prstGeom>
        </p:spPr>
      </p:pic>
      <p:pic>
        <p:nvPicPr>
          <p:cNvPr id="64" name="Picture 7">
            <a:extLst>
              <a:ext uri="{FF2B5EF4-FFF2-40B4-BE49-F238E27FC236}">
                <a16:creationId xmlns:a16="http://schemas.microsoft.com/office/drawing/2014/main" id="{7941EBE2-F9E4-15AC-5DCC-342313B2A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000" y="1663700"/>
            <a:ext cx="774700" cy="101600"/>
          </a:xfrm>
          <a:prstGeom prst="rect">
            <a:avLst/>
          </a:prstGeom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AE5845A9-6F2C-5F7E-3684-D7E1BBF10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166" b="36784"/>
          <a:stretch>
            <a:fillRect/>
          </a:stretch>
        </p:blipFill>
        <p:spPr bwMode="auto">
          <a:xfrm>
            <a:off x="13512800" y="723900"/>
            <a:ext cx="4058882" cy="67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0159C9-5335-C60D-79FC-702557C660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6916"/>
          <a:stretch>
            <a:fillRect/>
          </a:stretch>
        </p:blipFill>
        <p:spPr>
          <a:xfrm>
            <a:off x="9160137" y="4061067"/>
            <a:ext cx="7571579" cy="418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17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14095</TotalTime>
  <Words>1186</Words>
  <Application>Microsoft Office PowerPoint</Application>
  <PresentationFormat>Custom</PresentationFormat>
  <Paragraphs>404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맑은 고딕</vt:lpstr>
      <vt:lpstr>Pretendard SemiBold</vt:lpstr>
      <vt:lpstr>Pretendard Medium</vt:lpstr>
      <vt:lpstr>Pretendard Light</vt:lpstr>
      <vt:lpstr>Calibri</vt:lpstr>
      <vt:lpstr>Arial</vt:lpstr>
      <vt:lpstr>Pretendard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김민지</dc:creator>
  <cp:lastModifiedBy>Matthews, Terri (DDC)</cp:lastModifiedBy>
  <cp:revision>24</cp:revision>
  <dcterms:created xsi:type="dcterms:W3CDTF">2006-08-16T00:00:00Z</dcterms:created>
  <dcterms:modified xsi:type="dcterms:W3CDTF">2026-02-03T21:10:02Z</dcterms:modified>
</cp:coreProperties>
</file>