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  <p:sldMasterId id="2147483708" r:id="rId2"/>
    <p:sldMasterId id="2147483709" r:id="rId3"/>
    <p:sldMasterId id="2147483710" r:id="rId4"/>
    <p:sldMasterId id="2147483711" r:id="rId5"/>
  </p:sldMasterIdLst>
  <p:notesMasterIdLst>
    <p:notesMasterId r:id="rId4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9144000" cy="5143500" type="screen16x9"/>
  <p:notesSz cx="6858000" cy="9144000"/>
  <p:embeddedFontLst>
    <p:embeddedFont>
      <p:font typeface="Inter" panose="020B0604020202020204" charset="0"/>
      <p:regular r:id="rId48"/>
      <p:bold r:id="rId49"/>
      <p:italic r:id="rId50"/>
      <p:boldItalic r:id="rId51"/>
    </p:embeddedFont>
    <p:embeddedFont>
      <p:font typeface="Inter SemiBold" panose="020B0604020202020204" charset="0"/>
      <p:regular r:id="rId52"/>
      <p:bold r:id="rId53"/>
      <p:italic r:id="rId54"/>
      <p:boldItalic r:id="rId55"/>
    </p:embeddedFont>
    <p:embeddedFont>
      <p:font typeface="Merriweather" panose="00000500000000000000" pitchFamily="2" charset="0"/>
      <p:regular r:id="rId56"/>
      <p:bold r:id="rId57"/>
      <p:italic r:id="rId58"/>
      <p:boldItalic r:id="rId59"/>
    </p:embeddedFont>
    <p:embeddedFont>
      <p:font typeface="Playfair Display" panose="00000500000000000000" pitchFamily="2" charset="0"/>
      <p:regular r:id="rId60"/>
      <p:bold r:id="rId61"/>
      <p:italic r:id="rId62"/>
      <p:boldItalic r:id="rId63"/>
    </p:embeddedFont>
    <p:embeddedFont>
      <p:font typeface="Roboto" panose="02000000000000000000" pitchFamily="2" charset="0"/>
      <p:regular r:id="rId64"/>
      <p:bold r:id="rId65"/>
      <p:italic r:id="rId66"/>
      <p:boldItalic r:id="rId67"/>
    </p:embeddedFont>
    <p:embeddedFont>
      <p:font typeface="Spectral" panose="020B0604020202020204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ED25AD-9D65-4B44-86B0-24B6FD4DC549}">
  <a:tblStyle styleId="{08ED25AD-9D65-4B44-86B0-24B6FD4DC5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7" Type="http://schemas.openxmlformats.org/officeDocument/2006/relationships/slide" Target="slides/slide2.xml"/><Relationship Id="rId71" Type="http://schemas.openxmlformats.org/officeDocument/2006/relationships/font" Target="fonts/font2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8" Type="http://schemas.openxmlformats.org/officeDocument/2006/relationships/slide" Target="slides/slide3.xml"/><Relationship Id="rId51" Type="http://schemas.openxmlformats.org/officeDocument/2006/relationships/font" Target="fonts/font4.fntdata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font" Target="fonts/font23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a7eca75e04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3a7eca75e0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915ec1187a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915ec1187a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915ec1187a_0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915ec1187a_0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915ec1187a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5" name="Google Shape;465;g3915ec1187a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915ec1187a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915ec1187a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915ec1187a_0_1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915ec1187a_0_1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915ec1187a_0_1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915ec1187a_0_1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915ec1187a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915ec1187a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915ec1187a_0_1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915ec1187a_0_1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a3cc7ce3b7_3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a3cc7ce3b7_3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af81d8d732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af81d8d732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915ec118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3915ec118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915d863625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“Here we’re comparing how much of the budget has been spent against how long each project has been in construction.Across typologies, we don’t see a meaningful correlation — projects can be long or short in duration and still show similar spend % levels.Most projects cluster below 60–70% spend, even at higher durations.A few typologies have outliers with higher spend %, but these are exceptions.Overall, </a:t>
            </a:r>
            <a:r>
              <a:rPr lang="en" b="1">
                <a:solidFill>
                  <a:schemeClr val="dk1"/>
                </a:solidFill>
              </a:rPr>
              <a:t>duration alone doesn’t explain spending progress</a:t>
            </a:r>
            <a:r>
              <a:rPr lang="en">
                <a:solidFill>
                  <a:schemeClr val="dk1"/>
                </a:solidFill>
              </a:rPr>
              <a:t> — internal agency processes, project complexity, and typology-specific factors are more influential.”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3915d863625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915d863625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“This chart looks at whether higher-budget projects tend to spend more in absolute dollars.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do see a </a:t>
            </a:r>
            <a:r>
              <a:rPr lang="en" b="1">
                <a:solidFill>
                  <a:schemeClr val="dk1"/>
                </a:solidFill>
              </a:rPr>
              <a:t>positive relationship</a:t>
            </a:r>
            <a:r>
              <a:rPr lang="en">
                <a:solidFill>
                  <a:schemeClr val="dk1"/>
                </a:solidFill>
              </a:rPr>
              <a:t> — projects with larger total budgets generally show higher spend-to-date amounts.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However, the clusters show that </a:t>
            </a:r>
            <a:r>
              <a:rPr lang="en" b="1">
                <a:solidFill>
                  <a:schemeClr val="dk1"/>
                </a:solidFill>
              </a:rPr>
              <a:t>typology matters</a:t>
            </a:r>
            <a:r>
              <a:rPr lang="en">
                <a:solidFill>
                  <a:schemeClr val="dk1"/>
                </a:solidFill>
              </a:rPr>
              <a:t>: most typologies stay in the lower-budget, lower-spend range, while only a small group of large-scale infrastructure projects reach the upper-right portion of the chart.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Overall, spend-to-date increases with total budget, but </a:t>
            </a:r>
            <a:r>
              <a:rPr lang="en" b="1">
                <a:solidFill>
                  <a:schemeClr val="dk1"/>
                </a:solidFill>
              </a:rPr>
              <a:t>project type drives where each project sits on this curve</a:t>
            </a:r>
            <a:r>
              <a:rPr lang="en">
                <a:solidFill>
                  <a:schemeClr val="dk1"/>
                </a:solidFill>
              </a:rPr>
              <a:t>.”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5" name="Google Shape;535;g3915d863625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915d863625_1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“Spending varies significantly across project typologies. </a:t>
            </a:r>
            <a:r>
              <a:rPr lang="en" b="1">
                <a:solidFill>
                  <a:schemeClr val="dk1"/>
                </a:solidFill>
              </a:rPr>
              <a:t>Retaining Wall Projects</a:t>
            </a:r>
            <a:r>
              <a:rPr lang="en">
                <a:solidFill>
                  <a:schemeClr val="dk1"/>
                </a:solidFill>
              </a:rPr>
              <a:t> stand out with </a:t>
            </a:r>
            <a:r>
              <a:rPr lang="en" b="1">
                <a:solidFill>
                  <a:schemeClr val="dk1"/>
                </a:solidFill>
              </a:rPr>
              <a:t>over 75% spend</a:t>
            </a:r>
            <a:r>
              <a:rPr lang="en">
                <a:solidFill>
                  <a:schemeClr val="dk1"/>
                </a:solidFill>
              </a:rPr>
              <a:t>, indicating very fast or concentrated activity. Most other typologies fall in the </a:t>
            </a:r>
            <a:r>
              <a:rPr lang="en" b="1">
                <a:solidFill>
                  <a:schemeClr val="dk1"/>
                </a:solidFill>
              </a:rPr>
              <a:t>18–30%</a:t>
            </a:r>
            <a:r>
              <a:rPr lang="en">
                <a:solidFill>
                  <a:schemeClr val="dk1"/>
                </a:solidFill>
              </a:rPr>
              <a:t> range. Plaza/Streetscape and Upstate Water Supply Projects show slightly higher progress. </a:t>
            </a:r>
            <a:r>
              <a:rPr lang="en" b="1">
                <a:solidFill>
                  <a:schemeClr val="dk1"/>
                </a:solidFill>
              </a:rPr>
              <a:t>Corrections Infrastructure</a:t>
            </a:r>
            <a:r>
              <a:rPr lang="en">
                <a:solidFill>
                  <a:schemeClr val="dk1"/>
                </a:solidFill>
              </a:rPr>
              <a:t> is the lowest at 2%, which may indicate early-stage or under-active projects.”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8" name="Google Shape;548;g3915d863625_1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915d863625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“This heatmap shows how different project typologies distribute their spending across duration ranges.A few patterns stand out: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DSNY-related typologies</a:t>
            </a:r>
            <a:r>
              <a:rPr lang="en">
                <a:solidFill>
                  <a:schemeClr val="dk1"/>
                </a:solidFill>
              </a:rPr>
              <a:t> show </a:t>
            </a:r>
            <a:r>
              <a:rPr lang="en" b="1">
                <a:solidFill>
                  <a:schemeClr val="dk1"/>
                </a:solidFill>
              </a:rPr>
              <a:t>higher spend percentages</a:t>
            </a:r>
            <a:r>
              <a:rPr lang="en">
                <a:solidFill>
                  <a:schemeClr val="dk1"/>
                </a:solidFill>
              </a:rPr>
              <a:t>, especially in the shorter duration bins.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DOT-related typologies</a:t>
            </a:r>
            <a:r>
              <a:rPr lang="en">
                <a:solidFill>
                  <a:schemeClr val="dk1"/>
                </a:solidFill>
              </a:rPr>
              <a:t> tend to fall into longer durations with </a:t>
            </a:r>
            <a:r>
              <a:rPr lang="en" b="1">
                <a:solidFill>
                  <a:schemeClr val="dk1"/>
                </a:solidFill>
              </a:rPr>
              <a:t>moderate spending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b="1">
                <a:solidFill>
                  <a:schemeClr val="dk1"/>
                </a:solidFill>
              </a:rPr>
              <a:t>DPR typologies</a:t>
            </a:r>
            <a:r>
              <a:rPr lang="en">
                <a:solidFill>
                  <a:schemeClr val="dk1"/>
                </a:solidFill>
              </a:rPr>
              <a:t> show </a:t>
            </a:r>
            <a:r>
              <a:rPr lang="en" b="1">
                <a:solidFill>
                  <a:schemeClr val="dk1"/>
                </a:solidFill>
              </a:rPr>
              <a:t>consistent, mid-range spend levels</a:t>
            </a:r>
            <a:r>
              <a:rPr lang="en">
                <a:solidFill>
                  <a:schemeClr val="dk1"/>
                </a:solidFill>
              </a:rPr>
              <a:t> across most durations.</a:t>
            </a:r>
            <a:br>
              <a:rPr lang="en">
                <a:solidFill>
                  <a:schemeClr val="dk1"/>
                </a:solidFill>
              </a:rPr>
            </a:br>
            <a:r>
              <a:rPr lang="en" b="1">
                <a:solidFill>
                  <a:schemeClr val="dk1"/>
                </a:solidFill>
              </a:rPr>
              <a:t>DEP water and wastewater typologies</a:t>
            </a:r>
            <a:r>
              <a:rPr lang="en">
                <a:solidFill>
                  <a:schemeClr val="dk1"/>
                </a:solidFill>
              </a:rPr>
              <a:t> tend to have </a:t>
            </a:r>
            <a:r>
              <a:rPr lang="en" b="1">
                <a:solidFill>
                  <a:schemeClr val="dk1"/>
                </a:solidFill>
              </a:rPr>
              <a:t>lower spend percentages</a:t>
            </a:r>
            <a:r>
              <a:rPr lang="en">
                <a:solidFill>
                  <a:schemeClr val="dk1"/>
                </a:solidFill>
              </a:rPr>
              <a:t>, even across longer project timelines. The key point is that </a:t>
            </a:r>
            <a:r>
              <a:rPr lang="en" b="1">
                <a:solidFill>
                  <a:schemeClr val="dk1"/>
                </a:solidFill>
              </a:rPr>
              <a:t>spending behavior varies more by typology than by duration</a:t>
            </a:r>
            <a:r>
              <a:rPr lang="en">
                <a:solidFill>
                  <a:schemeClr val="dk1"/>
                </a:solidFill>
              </a:rPr>
              <a:t>. Duration alone doesn’t predict spend % — project type and agency-specific factors play a bigger role.”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59" name="Google Shape;559;g3915d863625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915d863625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1">
                <a:solidFill>
                  <a:srgbClr val="0E0E0E"/>
                </a:solidFill>
              </a:rPr>
              <a:t>“This chart shows how far along projects are in using their total budgets. The x-axis groups projects into Budget Variance bins, and the y-axis shows how many projects fall into each group. Most projects cluster in the 0–10% range, meaning they’ve only spent a small portion of their total budget so far. After 10%, the number of projects drops sharply — confirming that the majority are still in early spending phases. We also see a long tail toward higher variance levels, but these represent far fewer projects, indicating that only a small subset is approaching full budget utilization.”</a:t>
            </a:r>
            <a:endParaRPr sz="1050" b="1">
              <a:solidFill>
                <a:srgbClr val="0E0E0E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2" name="Google Shape;572;g3915d863625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a3cc7ce3b7_3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a3cc7ce3b7_3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af81d8d73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af81d8d73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a3cc7ce3b7_3_1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g3a3cc7ce3b7_3_1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af81d8d732_0_15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10" name="Google Shape;610;g3af81d8d732_0_15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11" name="Google Shape;611;g3af81d8d732_0_15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g3af81d8d732_0_15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g3af81d8d732_0_15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14" name="Google Shape;614;g3af81d8d732_0_15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915ec1187a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915ec1187a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915ec1187a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915ec1187a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af81d8d732_0_26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39" name="Google Shape;639;g3af81d8d732_0_265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40" name="Google Shape;640;g3af81d8d732_0_265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g3af81d8d732_0_26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g3af81d8d732_0_265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43" name="Google Shape;643;g3af81d8d732_0_265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915cb488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g3915cb488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af81d8d732_0_35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67" name="Google Shape;667;g3af81d8d732_0_354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68" name="Google Shape;668;g3af81d8d732_0_354:notes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g3af81d8d732_0_35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3af81d8d732_0_354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71" name="Google Shape;671;g3af81d8d732_0_35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a3cc7ce3b7_3_1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a3cc7ce3b7_3_1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af81d8d73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af81d8d73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a3cc7ce3b7_3_1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g3a3cc7ce3b7_3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a3cc7ce3b7_3_1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3a3cc7ce3b7_3_1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a3cc7ce3b7_3_1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g3a3cc7ce3b7_3_1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a3cc7ce3b7_3_1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g3a3cc7ce3b7_3_1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af81d8d732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af81d8d732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a3cc7ce3b7_3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a3cc7ce3b7_3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915ec1187a_0_1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4" name="Google Shape;744;g3915ec1187a_0_1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a7555859b3_2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5" name="Google Shape;755;g3a7555859b3_2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a3cc7ce3b7_3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a3cc7ce3b7_3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a7eca75e04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2" name="Google Shape;412;g3a7eca75e04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aa883db53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aa883db53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915ec1187a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915ec1187a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915ec1187a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915ec1187a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title" idx="2"/>
          </p:nvPr>
        </p:nvSpPr>
        <p:spPr>
          <a:xfrm>
            <a:off x="720000" y="1615673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 idx="3"/>
          </p:nvPr>
        </p:nvSpPr>
        <p:spPr>
          <a:xfrm>
            <a:off x="4572000" y="1615673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title" idx="4"/>
          </p:nvPr>
        </p:nvSpPr>
        <p:spPr>
          <a:xfrm>
            <a:off x="720000" y="2706036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title" idx="5"/>
          </p:nvPr>
        </p:nvSpPr>
        <p:spPr>
          <a:xfrm>
            <a:off x="4572000" y="2706036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title" idx="6"/>
          </p:nvPr>
        </p:nvSpPr>
        <p:spPr>
          <a:xfrm>
            <a:off x="720000" y="3796398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title" idx="7"/>
          </p:nvPr>
        </p:nvSpPr>
        <p:spPr>
          <a:xfrm>
            <a:off x="4572000" y="3796398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ubTitle" idx="1"/>
          </p:nvPr>
        </p:nvSpPr>
        <p:spPr>
          <a:xfrm>
            <a:off x="1607100" y="1909073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ubTitle" idx="8"/>
          </p:nvPr>
        </p:nvSpPr>
        <p:spPr>
          <a:xfrm>
            <a:off x="1607100" y="2999436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subTitle" idx="9"/>
          </p:nvPr>
        </p:nvSpPr>
        <p:spPr>
          <a:xfrm>
            <a:off x="1607100" y="4089798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13"/>
          </p:nvPr>
        </p:nvSpPr>
        <p:spPr>
          <a:xfrm>
            <a:off x="5459100" y="1762373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14"/>
          </p:nvPr>
        </p:nvSpPr>
        <p:spPr>
          <a:xfrm>
            <a:off x="5459100" y="2999436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ubTitle" idx="15"/>
          </p:nvPr>
        </p:nvSpPr>
        <p:spPr>
          <a:xfrm>
            <a:off x="5459100" y="4089798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>
            <a:lvl1pPr lvl="0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6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36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29" name="Google Shape;229;p41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0" name="Google Shape;230;p41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34" name="Google Shape;234;p42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35" name="Google Shape;235;p42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6" name="Google Shape;23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3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40" name="Google Shape;240;p43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41" name="Google Shape;241;p4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43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44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8" name="Google Shape;248;p44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46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8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0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4" name="Google Shape;274;p50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3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4" name="Google Shape;284;p5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5" name="Google Shape;285;p5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4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9" name="Google Shape;289;p54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90" name="Google Shape;290;p54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1" name="Google Shape;291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5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55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95" name="Google Shape;295;p55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96" name="Google Shape;296;p5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5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98" name="Google Shape;298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5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56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3" name="Google Shape;303;p56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4" name="Google Shape;304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5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8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5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58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9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6" name="Google Shape;316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0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60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60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22" name="Google Shape;322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61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326" name="Google Shape;326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2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62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64"/>
          <p:cNvSpPr txBox="1">
            <a:spLocks noGrp="1"/>
          </p:cNvSpPr>
          <p:nvPr>
            <p:ph type="title" idx="2"/>
          </p:nvPr>
        </p:nvSpPr>
        <p:spPr>
          <a:xfrm>
            <a:off x="720000" y="1615673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Google Shape;336;p64"/>
          <p:cNvSpPr txBox="1">
            <a:spLocks noGrp="1"/>
          </p:cNvSpPr>
          <p:nvPr>
            <p:ph type="title" idx="3"/>
          </p:nvPr>
        </p:nvSpPr>
        <p:spPr>
          <a:xfrm>
            <a:off x="4572000" y="1615673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64"/>
          <p:cNvSpPr txBox="1">
            <a:spLocks noGrp="1"/>
          </p:cNvSpPr>
          <p:nvPr>
            <p:ph type="title" idx="4"/>
          </p:nvPr>
        </p:nvSpPr>
        <p:spPr>
          <a:xfrm>
            <a:off x="720000" y="2706036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64"/>
          <p:cNvSpPr txBox="1">
            <a:spLocks noGrp="1"/>
          </p:cNvSpPr>
          <p:nvPr>
            <p:ph type="title" idx="5"/>
          </p:nvPr>
        </p:nvSpPr>
        <p:spPr>
          <a:xfrm>
            <a:off x="4572000" y="2706036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64"/>
          <p:cNvSpPr txBox="1">
            <a:spLocks noGrp="1"/>
          </p:cNvSpPr>
          <p:nvPr>
            <p:ph type="title" idx="6"/>
          </p:nvPr>
        </p:nvSpPr>
        <p:spPr>
          <a:xfrm>
            <a:off x="720000" y="3796398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64"/>
          <p:cNvSpPr txBox="1">
            <a:spLocks noGrp="1"/>
          </p:cNvSpPr>
          <p:nvPr>
            <p:ph type="title" idx="7"/>
          </p:nvPr>
        </p:nvSpPr>
        <p:spPr>
          <a:xfrm>
            <a:off x="4572000" y="3796398"/>
            <a:ext cx="734700" cy="73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64"/>
          <p:cNvSpPr txBox="1">
            <a:spLocks noGrp="1"/>
          </p:cNvSpPr>
          <p:nvPr>
            <p:ph type="subTitle" idx="1"/>
          </p:nvPr>
        </p:nvSpPr>
        <p:spPr>
          <a:xfrm>
            <a:off x="1607100" y="1909073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42" name="Google Shape;342;p64"/>
          <p:cNvSpPr txBox="1">
            <a:spLocks noGrp="1"/>
          </p:cNvSpPr>
          <p:nvPr>
            <p:ph type="subTitle" idx="8"/>
          </p:nvPr>
        </p:nvSpPr>
        <p:spPr>
          <a:xfrm>
            <a:off x="1607100" y="2999436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43" name="Google Shape;343;p64"/>
          <p:cNvSpPr txBox="1">
            <a:spLocks noGrp="1"/>
          </p:cNvSpPr>
          <p:nvPr>
            <p:ph type="subTitle" idx="9"/>
          </p:nvPr>
        </p:nvSpPr>
        <p:spPr>
          <a:xfrm>
            <a:off x="1607100" y="4089798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44" name="Google Shape;344;p64"/>
          <p:cNvSpPr txBox="1">
            <a:spLocks noGrp="1"/>
          </p:cNvSpPr>
          <p:nvPr>
            <p:ph type="subTitle" idx="13"/>
          </p:nvPr>
        </p:nvSpPr>
        <p:spPr>
          <a:xfrm>
            <a:off x="5459100" y="1762373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45" name="Google Shape;345;p64"/>
          <p:cNvSpPr txBox="1">
            <a:spLocks noGrp="1"/>
          </p:cNvSpPr>
          <p:nvPr>
            <p:ph type="subTitle" idx="14"/>
          </p:nvPr>
        </p:nvSpPr>
        <p:spPr>
          <a:xfrm>
            <a:off x="5459100" y="2999436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46" name="Google Shape;346;p64"/>
          <p:cNvSpPr txBox="1">
            <a:spLocks noGrp="1"/>
          </p:cNvSpPr>
          <p:nvPr>
            <p:ph type="subTitle" idx="15"/>
          </p:nvPr>
        </p:nvSpPr>
        <p:spPr>
          <a:xfrm>
            <a:off x="5459100" y="4089798"/>
            <a:ext cx="253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47" name="Google Shape;347;p6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pectral"/>
              <a:buNone/>
              <a:defRPr sz="2800" b="1">
                <a:solidFill>
                  <a:schemeClr val="accent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80" name="Google Shape;280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100" y="110275"/>
            <a:ext cx="5144674" cy="4863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65"/>
          <p:cNvGrpSpPr/>
          <p:nvPr/>
        </p:nvGrpSpPr>
        <p:grpSpPr>
          <a:xfrm>
            <a:off x="4085102" y="-436664"/>
            <a:ext cx="2431833" cy="5690553"/>
            <a:chOff x="0" y="-123825"/>
            <a:chExt cx="1280966" cy="2997493"/>
          </a:xfrm>
        </p:grpSpPr>
        <p:sp>
          <p:nvSpPr>
            <p:cNvPr id="354" name="Google Shape;354;p65"/>
            <p:cNvSpPr/>
            <p:nvPr/>
          </p:nvSpPr>
          <p:spPr>
            <a:xfrm>
              <a:off x="0" y="0"/>
              <a:ext cx="1280966" cy="2873668"/>
            </a:xfrm>
            <a:custGeom>
              <a:avLst/>
              <a:gdLst/>
              <a:ahLst/>
              <a:cxnLst/>
              <a:rect l="l" t="t" r="r" b="b"/>
              <a:pathLst>
                <a:path w="1280966" h="2873668" extrusionOk="0">
                  <a:moveTo>
                    <a:pt x="0" y="0"/>
                  </a:moveTo>
                  <a:lnTo>
                    <a:pt x="1280966" y="0"/>
                  </a:lnTo>
                  <a:lnTo>
                    <a:pt x="1280966" y="2873668"/>
                  </a:lnTo>
                  <a:lnTo>
                    <a:pt x="0" y="287366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Google Shape;355;p65"/>
            <p:cNvSpPr txBox="1"/>
            <p:nvPr/>
          </p:nvSpPr>
          <p:spPr>
            <a:xfrm>
              <a:off x="0" y="-123825"/>
              <a:ext cx="1280966" cy="2997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31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65"/>
          <p:cNvGrpSpPr/>
          <p:nvPr/>
        </p:nvGrpSpPr>
        <p:grpSpPr>
          <a:xfrm>
            <a:off x="4085102" y="-436664"/>
            <a:ext cx="1498902" cy="5690553"/>
            <a:chOff x="0" y="-123825"/>
            <a:chExt cx="789545" cy="2997493"/>
          </a:xfrm>
        </p:grpSpPr>
        <p:sp>
          <p:nvSpPr>
            <p:cNvPr id="357" name="Google Shape;357;p65"/>
            <p:cNvSpPr/>
            <p:nvPr/>
          </p:nvSpPr>
          <p:spPr>
            <a:xfrm>
              <a:off x="0" y="0"/>
              <a:ext cx="789545" cy="2873668"/>
            </a:xfrm>
            <a:custGeom>
              <a:avLst/>
              <a:gdLst/>
              <a:ahLst/>
              <a:cxnLst/>
              <a:rect l="l" t="t" r="r" b="b"/>
              <a:pathLst>
                <a:path w="789545" h="2873668" extrusionOk="0">
                  <a:moveTo>
                    <a:pt x="0" y="0"/>
                  </a:moveTo>
                  <a:lnTo>
                    <a:pt x="789545" y="0"/>
                  </a:lnTo>
                  <a:lnTo>
                    <a:pt x="789545" y="2873668"/>
                  </a:lnTo>
                  <a:lnTo>
                    <a:pt x="0" y="287366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Google Shape;358;p65"/>
            <p:cNvSpPr txBox="1"/>
            <p:nvPr/>
          </p:nvSpPr>
          <p:spPr>
            <a:xfrm>
              <a:off x="0" y="-123825"/>
              <a:ext cx="789545" cy="29974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31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65"/>
          <p:cNvSpPr/>
          <p:nvPr/>
        </p:nvSpPr>
        <p:spPr>
          <a:xfrm>
            <a:off x="6318117" y="4038215"/>
            <a:ext cx="635626" cy="638018"/>
          </a:xfrm>
          <a:custGeom>
            <a:avLst/>
            <a:gdLst/>
            <a:ahLst/>
            <a:cxnLst/>
            <a:rect l="l" t="t" r="r" b="b"/>
            <a:pathLst>
              <a:path w="1271251" h="1276036" extrusionOk="0">
                <a:moveTo>
                  <a:pt x="0" y="0"/>
                </a:moveTo>
                <a:lnTo>
                  <a:pt x="1271251" y="0"/>
                </a:lnTo>
                <a:lnTo>
                  <a:pt x="1271251" y="1276036"/>
                </a:lnTo>
                <a:lnTo>
                  <a:pt x="0" y="1276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8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0" name="Google Shape;360;p65"/>
          <p:cNvSpPr/>
          <p:nvPr/>
        </p:nvSpPr>
        <p:spPr>
          <a:xfrm>
            <a:off x="6003051" y="3491300"/>
            <a:ext cx="398428" cy="399928"/>
          </a:xfrm>
          <a:custGeom>
            <a:avLst/>
            <a:gdLst/>
            <a:ahLst/>
            <a:cxnLst/>
            <a:rect l="l" t="t" r="r" b="b"/>
            <a:pathLst>
              <a:path w="796856" h="799855" extrusionOk="0">
                <a:moveTo>
                  <a:pt x="0" y="0"/>
                </a:moveTo>
                <a:lnTo>
                  <a:pt x="796856" y="0"/>
                </a:lnTo>
                <a:lnTo>
                  <a:pt x="796856" y="799856"/>
                </a:lnTo>
                <a:lnTo>
                  <a:pt x="0" y="799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8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1" name="Google Shape;361;p65"/>
          <p:cNvSpPr txBox="1"/>
          <p:nvPr/>
        </p:nvSpPr>
        <p:spPr>
          <a:xfrm>
            <a:off x="565531" y="582688"/>
            <a:ext cx="8448300" cy="24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n" sz="3400" b="1">
                <a:solidFill>
                  <a:srgbClr val="051F4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Collaborative</a:t>
            </a:r>
            <a:endParaRPr sz="3400" b="1">
              <a:solidFill>
                <a:srgbClr val="051F4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just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n" sz="3400" b="1">
                <a:solidFill>
                  <a:srgbClr val="051F4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Public Construction </a:t>
            </a:r>
            <a:endParaRPr sz="3400" b="1">
              <a:solidFill>
                <a:srgbClr val="051F4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just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n" sz="3400" b="1">
                <a:solidFill>
                  <a:srgbClr val="051F4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Data Analytics </a:t>
            </a:r>
            <a:endParaRPr sz="3400" b="1">
              <a:solidFill>
                <a:srgbClr val="051F4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just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n" sz="3400" b="1">
                <a:solidFill>
                  <a:srgbClr val="051F4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NYC Capital Program</a:t>
            </a:r>
            <a:endParaRPr sz="100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2" name="Google Shape;362;p65"/>
          <p:cNvSpPr/>
          <p:nvPr/>
        </p:nvSpPr>
        <p:spPr>
          <a:xfrm>
            <a:off x="168175" y="177949"/>
            <a:ext cx="397357" cy="357175"/>
          </a:xfrm>
          <a:custGeom>
            <a:avLst/>
            <a:gdLst/>
            <a:ahLst/>
            <a:cxnLst/>
            <a:rect l="l" t="t" r="r" b="b"/>
            <a:pathLst>
              <a:path w="892938" h="892938" extrusionOk="0">
                <a:moveTo>
                  <a:pt x="0" y="0"/>
                </a:moveTo>
                <a:lnTo>
                  <a:pt x="892938" y="0"/>
                </a:lnTo>
                <a:lnTo>
                  <a:pt x="892938" y="892938"/>
                </a:lnTo>
                <a:lnTo>
                  <a:pt x="0" y="8929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3" name="Google Shape;363;p65"/>
          <p:cNvSpPr txBox="1"/>
          <p:nvPr/>
        </p:nvSpPr>
        <p:spPr>
          <a:xfrm>
            <a:off x="565518" y="287289"/>
            <a:ext cx="57207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800" b="0" i="0" u="none" strike="noStrike" cap="none">
                <a:solidFill>
                  <a:srgbClr val="1F242B"/>
                </a:solidFill>
                <a:latin typeface="Inter"/>
                <a:ea typeface="Inter"/>
                <a:cs typeface="Inter"/>
                <a:sym typeface="Inter"/>
              </a:rPr>
              <a:t>FORDHAM UNIVERSITY</a:t>
            </a:r>
            <a:r>
              <a:rPr lang="en" sz="800">
                <a:solidFill>
                  <a:srgbClr val="1F242B"/>
                </a:solidFill>
                <a:latin typeface="Inter"/>
                <a:ea typeface="Inter"/>
                <a:cs typeface="Inter"/>
                <a:sym typeface="Inter"/>
              </a:rPr>
              <a:t>/GABELLI </a:t>
            </a:r>
            <a:r>
              <a:rPr lang="en" sz="800" b="0" i="0" u="none" strike="noStrike" cap="none">
                <a:solidFill>
                  <a:srgbClr val="1F242B"/>
                </a:solidFill>
                <a:latin typeface="Inter"/>
                <a:ea typeface="Inter"/>
                <a:cs typeface="Inter"/>
                <a:sym typeface="Inter"/>
              </a:rPr>
              <a:t>×</a:t>
            </a:r>
            <a:r>
              <a:rPr lang="en" sz="800">
                <a:solidFill>
                  <a:srgbClr val="1F242B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  <a:latin typeface="Inter"/>
                <a:ea typeface="Inter"/>
                <a:cs typeface="Inter"/>
                <a:sym typeface="Inter"/>
              </a:rPr>
              <a:t>(TOWN+GOWN:NYC @ NYC DDC + NYC MAYOR’S OFFICE OF OPERATIONS)</a:t>
            </a:r>
            <a:endParaRPr sz="8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4" name="Google Shape;364;p65"/>
          <p:cNvSpPr/>
          <p:nvPr/>
        </p:nvSpPr>
        <p:spPr>
          <a:xfrm>
            <a:off x="444100" y="3225700"/>
            <a:ext cx="4654500" cy="754200"/>
          </a:xfrm>
          <a:prstGeom prst="rect">
            <a:avLst/>
          </a:prstGeom>
          <a:solidFill>
            <a:srgbClr val="D4A7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65"/>
          <p:cNvSpPr txBox="1"/>
          <p:nvPr/>
        </p:nvSpPr>
        <p:spPr>
          <a:xfrm>
            <a:off x="572950" y="3321825"/>
            <a:ext cx="4654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" sz="3700" b="1">
                <a:solidFill>
                  <a:srgbClr val="1F242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INFRASTRUCTURE</a:t>
            </a:r>
            <a:r>
              <a:rPr lang="en" sz="3700" b="1" i="0" u="none" strike="noStrike" cap="none">
                <a:solidFill>
                  <a:srgbClr val="1F242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6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67" name="Google Shape;367;p65"/>
          <p:cNvSpPr txBox="1"/>
          <p:nvPr/>
        </p:nvSpPr>
        <p:spPr>
          <a:xfrm>
            <a:off x="309675" y="4143400"/>
            <a:ext cx="55563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By: Amogha Manchinahalli Srikanta, Nicholas Adegoyega, Sanjita Shanmuga Sundaram, Hesham Hassanin and Irenosen Ekore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1</a:t>
            </a:fld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4"/>
          <p:cNvSpPr txBox="1"/>
          <p:nvPr/>
        </p:nvSpPr>
        <p:spPr>
          <a:xfrm>
            <a:off x="354650" y="572800"/>
            <a:ext cx="83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>
                <a:latin typeface="Spectral"/>
                <a:ea typeface="Spectral"/>
                <a:cs typeface="Spectral"/>
                <a:sym typeface="Spectral"/>
              </a:rPr>
              <a:t>Most Common Reasons for Project Delays</a:t>
            </a:r>
            <a:endParaRPr sz="30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55" name="Google Shape;455;p74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74"/>
          <p:cNvSpPr txBox="1"/>
          <p:nvPr/>
        </p:nvSpPr>
        <p:spPr>
          <a:xfrm>
            <a:off x="6037350" y="1348025"/>
            <a:ext cx="29355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Shows the most frequent delay drivers, with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scope/design changes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budgetary constraints, pending approvals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site/field conditions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ranking as the top causes.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Lower-frequency delays such as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unavailability of product, hazardous condition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occur less often but still impact select projects.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74" title="output (30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15275"/>
            <a:ext cx="5725476" cy="32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5"/>
          <p:cNvSpPr txBox="1"/>
          <p:nvPr/>
        </p:nvSpPr>
        <p:spPr>
          <a:xfrm>
            <a:off x="1647150" y="1645175"/>
            <a:ext cx="58497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Typology Deep Dive</a:t>
            </a:r>
            <a:endParaRPr sz="45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6"/>
          <p:cNvSpPr txBox="1"/>
          <p:nvPr/>
        </p:nvSpPr>
        <p:spPr>
          <a:xfrm>
            <a:off x="354649" y="571025"/>
            <a:ext cx="843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>
                <a:solidFill>
                  <a:srgbClr val="051F49"/>
                </a:solidFill>
                <a:latin typeface="Spectral"/>
                <a:ea typeface="Spectral"/>
                <a:cs typeface="Spectral"/>
                <a:sym typeface="Spectral"/>
              </a:rPr>
              <a:t>Infrastructure Typology Overview</a:t>
            </a:r>
            <a:endParaRPr sz="7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68" name="Google Shape;468;p76"/>
          <p:cNvSpPr txBox="1"/>
          <p:nvPr/>
        </p:nvSpPr>
        <p:spPr>
          <a:xfrm>
            <a:off x="384950" y="1666725"/>
            <a:ext cx="84324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Typology represents how Infrastructure projects are categorized based on their function.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This classification helps us compare performance across project types and understand how typologies related to schedule and budget variable and reason for delays 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76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7"/>
          <p:cNvSpPr txBox="1"/>
          <p:nvPr/>
        </p:nvSpPr>
        <p:spPr>
          <a:xfrm>
            <a:off x="390113" y="462563"/>
            <a:ext cx="83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>
                <a:latin typeface="Spectral"/>
                <a:ea typeface="Spectral"/>
                <a:cs typeface="Spectral"/>
                <a:sym typeface="Spectral"/>
              </a:rPr>
              <a:t>Number of projects per Typology</a:t>
            </a:r>
            <a:endParaRPr sz="30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75" name="Google Shape;475;p77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6" name="Google Shape;476;p77" title="output (3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975" y="1034525"/>
            <a:ext cx="6747177" cy="410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8"/>
          <p:cNvSpPr txBox="1"/>
          <p:nvPr/>
        </p:nvSpPr>
        <p:spPr>
          <a:xfrm>
            <a:off x="390113" y="352325"/>
            <a:ext cx="83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>
                <a:latin typeface="Spectral"/>
                <a:ea typeface="Spectral"/>
                <a:cs typeface="Spectral"/>
                <a:sym typeface="Spectral"/>
              </a:rPr>
              <a:t>Typology × Sponsor Agency </a:t>
            </a:r>
            <a:endParaRPr sz="30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82" name="Google Shape;482;p78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3" name="Google Shape;483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25" y="921075"/>
            <a:ext cx="8028907" cy="422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9"/>
          <p:cNvSpPr txBox="1"/>
          <p:nvPr/>
        </p:nvSpPr>
        <p:spPr>
          <a:xfrm>
            <a:off x="354650" y="572800"/>
            <a:ext cx="836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600" b="1">
                <a:latin typeface="Spectral"/>
                <a:ea typeface="Spectral"/>
                <a:cs typeface="Spectral"/>
                <a:sym typeface="Spectral"/>
              </a:rPr>
              <a:t>Typology × Project Status</a:t>
            </a:r>
            <a:endParaRPr sz="36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89" name="Google Shape;489;p79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0" name="Google Shape;490;p79" title="output (36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725" y="1268425"/>
            <a:ext cx="6656538" cy="37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0"/>
          <p:cNvSpPr txBox="1"/>
          <p:nvPr/>
        </p:nvSpPr>
        <p:spPr>
          <a:xfrm>
            <a:off x="390100" y="234500"/>
            <a:ext cx="83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 dirty="0">
                <a:latin typeface="Spectral"/>
                <a:ea typeface="Spectral"/>
                <a:cs typeface="Spectral"/>
                <a:sym typeface="Spectral"/>
              </a:rPr>
              <a:t>Project Count by Typology </a:t>
            </a:r>
            <a:endParaRPr sz="3000" b="1" dirty="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96" name="Google Shape;496;p80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7" name="Google Shape;497;p80" title="output (38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900" y="1565500"/>
            <a:ext cx="5948723" cy="35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80"/>
          <p:cNvSpPr txBox="1"/>
          <p:nvPr/>
        </p:nvSpPr>
        <p:spPr>
          <a:xfrm>
            <a:off x="349900" y="911225"/>
            <a:ext cx="8442000" cy="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 dirty="0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(7 Reporting Periods)</a:t>
            </a:r>
            <a:endParaRPr sz="2100" dirty="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1"/>
          <p:cNvSpPr txBox="1"/>
          <p:nvPr/>
        </p:nvSpPr>
        <p:spPr>
          <a:xfrm>
            <a:off x="354650" y="273400"/>
            <a:ext cx="770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>
                <a:latin typeface="Spectral"/>
                <a:ea typeface="Spectral"/>
                <a:cs typeface="Spectral"/>
                <a:sym typeface="Spectral"/>
              </a:rPr>
              <a:t>Typology × Delay Categories - Heatmap</a:t>
            </a:r>
            <a:endParaRPr sz="30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04" name="Google Shape;504;p81"/>
          <p:cNvSpPr/>
          <p:nvPr/>
        </p:nvSpPr>
        <p:spPr>
          <a:xfrm>
            <a:off x="355738" y="142900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81"/>
          <p:cNvSpPr txBox="1"/>
          <p:nvPr/>
        </p:nvSpPr>
        <p:spPr>
          <a:xfrm>
            <a:off x="6651363" y="950118"/>
            <a:ext cx="2136900" cy="3755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</a:t>
            </a:r>
            <a:r>
              <a:rPr lang="en" sz="10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heatmap</a:t>
            </a:r>
            <a:r>
              <a:rPr lang="en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facility typology by delay reason, where where darker cells indicate more projects in that typology reporting that specific delay reason</a:t>
            </a: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Constraints, Scope/Design Changes, and Permit/Approval Delays are the dominant delay drivers.</a:t>
            </a: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Delay patterns are not uniform — they are strongly shaped by the nature of the typology.</a:t>
            </a: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Roadway &amp; Parkland projects → impacted by funding, approvals, and design changes.</a:t>
            </a: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&amp; Wastewater projects → impacted by regulatory oversight and permitting.</a:t>
            </a: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few delays → appear lightly colored.</a:t>
            </a: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6" name="Google Shape;50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64" y="864025"/>
            <a:ext cx="6032535" cy="423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2"/>
          <p:cNvSpPr txBox="1"/>
          <p:nvPr/>
        </p:nvSpPr>
        <p:spPr>
          <a:xfrm>
            <a:off x="1614481" y="2141650"/>
            <a:ext cx="58497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    </a:t>
            </a:r>
            <a:r>
              <a:rPr lang="en" sz="3300" b="1">
                <a:solidFill>
                  <a:schemeClr val="accent6"/>
                </a:solidFill>
                <a:latin typeface="Spectral"/>
                <a:ea typeface="Spectral"/>
                <a:cs typeface="Spectral"/>
                <a:sym typeface="Spectral"/>
              </a:rPr>
              <a:t>Budget Variable Analysis</a:t>
            </a:r>
            <a:endParaRPr sz="3300" b="1">
              <a:solidFill>
                <a:schemeClr val="accent6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12" name="Google Shape;512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3"/>
          <p:cNvSpPr txBox="1"/>
          <p:nvPr/>
        </p:nvSpPr>
        <p:spPr>
          <a:xfrm>
            <a:off x="390113" y="498650"/>
            <a:ext cx="83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>
                <a:latin typeface="Spectral"/>
                <a:ea typeface="Spectral"/>
                <a:cs typeface="Spectral"/>
                <a:sym typeface="Spectral"/>
              </a:rPr>
              <a:t>Variables used in this analysis </a:t>
            </a:r>
            <a:endParaRPr sz="30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18" name="Google Shape;518;p83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83"/>
          <p:cNvSpPr txBox="1"/>
          <p:nvPr/>
        </p:nvSpPr>
        <p:spPr>
          <a:xfrm>
            <a:off x="390125" y="1467875"/>
            <a:ext cx="4217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Budget &amp; Spend Variables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Total Budget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Spend to Date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Spend % (spend_pct)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Budget Variance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Average Spend % (by Sponsor Agency / Typology)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83"/>
          <p:cNvSpPr txBox="1"/>
          <p:nvPr/>
        </p:nvSpPr>
        <p:spPr>
          <a:xfrm>
            <a:off x="5157725" y="1467875"/>
            <a:ext cx="35940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Project &amp; Schedule Variables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Project Typology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Sponsor Agency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Total Project Duration (days)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Average Duration (days)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Project Count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8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6"/>
          <p:cNvSpPr txBox="1">
            <a:spLocks noGrp="1"/>
          </p:cNvSpPr>
          <p:nvPr>
            <p:ph type="title"/>
          </p:nvPr>
        </p:nvSpPr>
        <p:spPr>
          <a:xfrm>
            <a:off x="566351" y="44813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3300"/>
              <a:t>Agenda</a:t>
            </a:r>
            <a:endParaRPr sz="33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374" name="Google Shape;374;p66"/>
          <p:cNvSpPr txBox="1">
            <a:spLocks noGrp="1"/>
          </p:cNvSpPr>
          <p:nvPr>
            <p:ph type="title" idx="2"/>
          </p:nvPr>
        </p:nvSpPr>
        <p:spPr>
          <a:xfrm>
            <a:off x="670400" y="1404975"/>
            <a:ext cx="548700" cy="572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" sz="2500"/>
              <a:t>1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66"/>
          <p:cNvSpPr txBox="1">
            <a:spLocks noGrp="1"/>
          </p:cNvSpPr>
          <p:nvPr>
            <p:ph type="subTitle" idx="1"/>
          </p:nvPr>
        </p:nvSpPr>
        <p:spPr>
          <a:xfrm>
            <a:off x="1405088" y="1522875"/>
            <a:ext cx="3166912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>
                <a:solidFill>
                  <a:srgbClr val="000000"/>
                </a:solidFill>
              </a:rPr>
              <a:t>Infrastructure Data Overview </a:t>
            </a:r>
            <a:endParaRPr sz="2000" b="0" dirty="0">
              <a:solidFill>
                <a:srgbClr val="000000"/>
              </a:solidFill>
            </a:endParaRPr>
          </a:p>
          <a:p>
            <a:pPr marL="114300" lvl="1" indent="0" algn="l" rtl="0">
              <a:lnSpc>
                <a:spcPct val="200045"/>
              </a:lnSpc>
              <a:spcBef>
                <a:spcPts val="0"/>
              </a:spcBef>
              <a:spcAft>
                <a:spcPts val="0"/>
              </a:spcAft>
              <a:buClr>
                <a:srgbClr val="183A61"/>
              </a:buClr>
              <a:buSzPts val="1200"/>
              <a:buNone/>
            </a:pPr>
            <a:endParaRPr sz="2000" b="0" dirty="0">
              <a:solidFill>
                <a:schemeClr val="dk1"/>
              </a:solidFill>
            </a:endParaRPr>
          </a:p>
        </p:txBody>
      </p:sp>
      <p:sp>
        <p:nvSpPr>
          <p:cNvPr id="376" name="Google Shape;376;p6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77" name="Google Shape;377;p66"/>
          <p:cNvSpPr txBox="1">
            <a:spLocks noGrp="1"/>
          </p:cNvSpPr>
          <p:nvPr>
            <p:ph type="title" idx="2"/>
          </p:nvPr>
        </p:nvSpPr>
        <p:spPr>
          <a:xfrm>
            <a:off x="670400" y="2177050"/>
            <a:ext cx="548700" cy="572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" sz="2500"/>
              <a:t>2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66"/>
          <p:cNvSpPr txBox="1">
            <a:spLocks noGrp="1"/>
          </p:cNvSpPr>
          <p:nvPr>
            <p:ph type="title" idx="2"/>
          </p:nvPr>
        </p:nvSpPr>
        <p:spPr>
          <a:xfrm>
            <a:off x="670400" y="2949125"/>
            <a:ext cx="548700" cy="572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" sz="2500"/>
              <a:t>3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66"/>
          <p:cNvSpPr txBox="1">
            <a:spLocks noGrp="1"/>
          </p:cNvSpPr>
          <p:nvPr>
            <p:ph type="subTitle" idx="1"/>
          </p:nvPr>
        </p:nvSpPr>
        <p:spPr>
          <a:xfrm>
            <a:off x="1405088" y="3038525"/>
            <a:ext cx="28755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/>
              <a:t>Typology Deep Dive </a:t>
            </a:r>
            <a:endParaRPr sz="2000" b="0" dirty="0"/>
          </a:p>
        </p:txBody>
      </p:sp>
      <p:sp>
        <p:nvSpPr>
          <p:cNvPr id="380" name="Google Shape;380;p66"/>
          <p:cNvSpPr txBox="1">
            <a:spLocks noGrp="1"/>
          </p:cNvSpPr>
          <p:nvPr>
            <p:ph type="subTitle" idx="1"/>
          </p:nvPr>
        </p:nvSpPr>
        <p:spPr>
          <a:xfrm>
            <a:off x="1405088" y="2055850"/>
            <a:ext cx="26877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1" indent="0" algn="l" rtl="0">
              <a:lnSpc>
                <a:spcPct val="200045"/>
              </a:lnSpc>
              <a:spcBef>
                <a:spcPts val="0"/>
              </a:spcBef>
              <a:spcAft>
                <a:spcPts val="0"/>
              </a:spcAft>
              <a:buClr>
                <a:srgbClr val="183A61"/>
              </a:buClr>
              <a:buSzPts val="1200"/>
              <a:buFont typeface="Arial"/>
              <a:buNone/>
            </a:pPr>
            <a:r>
              <a:rPr lang="en" sz="2000" b="0" dirty="0">
                <a:solidFill>
                  <a:schemeClr val="dk1"/>
                </a:solidFill>
              </a:rPr>
              <a:t>Descriptive Analysis</a:t>
            </a:r>
            <a:endParaRPr sz="2000" b="0" dirty="0">
              <a:solidFill>
                <a:schemeClr val="dk1"/>
              </a:solidFill>
            </a:endParaRPr>
          </a:p>
        </p:txBody>
      </p:sp>
      <p:sp>
        <p:nvSpPr>
          <p:cNvPr id="381" name="Google Shape;381;p66"/>
          <p:cNvSpPr txBox="1">
            <a:spLocks noGrp="1"/>
          </p:cNvSpPr>
          <p:nvPr>
            <p:ph type="title" idx="2"/>
          </p:nvPr>
        </p:nvSpPr>
        <p:spPr>
          <a:xfrm>
            <a:off x="678050" y="3721200"/>
            <a:ext cx="548700" cy="572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" sz="2500"/>
              <a:t>4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66"/>
          <p:cNvSpPr txBox="1">
            <a:spLocks noGrp="1"/>
          </p:cNvSpPr>
          <p:nvPr>
            <p:ph type="subTitle" idx="1"/>
          </p:nvPr>
        </p:nvSpPr>
        <p:spPr>
          <a:xfrm>
            <a:off x="1405088" y="3839100"/>
            <a:ext cx="34071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/>
              <a:t>Budget Variable Analysis</a:t>
            </a:r>
            <a:endParaRPr sz="2000" b="0" dirty="0"/>
          </a:p>
        </p:txBody>
      </p:sp>
      <p:sp>
        <p:nvSpPr>
          <p:cNvPr id="383" name="Google Shape;383;p66"/>
          <p:cNvSpPr txBox="1">
            <a:spLocks noGrp="1"/>
          </p:cNvSpPr>
          <p:nvPr>
            <p:ph type="title" idx="2"/>
          </p:nvPr>
        </p:nvSpPr>
        <p:spPr>
          <a:xfrm>
            <a:off x="4645375" y="1463775"/>
            <a:ext cx="548700" cy="572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" sz="2500"/>
              <a:t>5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6"/>
          <p:cNvSpPr txBox="1">
            <a:spLocks noGrp="1"/>
          </p:cNvSpPr>
          <p:nvPr>
            <p:ph type="subTitle" idx="1"/>
          </p:nvPr>
        </p:nvSpPr>
        <p:spPr>
          <a:xfrm>
            <a:off x="5380075" y="1452225"/>
            <a:ext cx="34071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chemeClr val="dk1"/>
                </a:solidFill>
              </a:rPr>
              <a:t>Schedule Variable Analysis</a:t>
            </a:r>
            <a:endParaRPr sz="2000" b="0" dirty="0">
              <a:solidFill>
                <a:schemeClr val="dk1"/>
              </a:solidFill>
            </a:endParaRPr>
          </a:p>
        </p:txBody>
      </p:sp>
      <p:sp>
        <p:nvSpPr>
          <p:cNvPr id="385" name="Google Shape;385;p66"/>
          <p:cNvSpPr txBox="1">
            <a:spLocks noGrp="1"/>
          </p:cNvSpPr>
          <p:nvPr>
            <p:ph type="title" idx="2"/>
          </p:nvPr>
        </p:nvSpPr>
        <p:spPr>
          <a:xfrm>
            <a:off x="4645375" y="2224300"/>
            <a:ext cx="548700" cy="572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" sz="2500"/>
              <a:t>6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66"/>
          <p:cNvSpPr txBox="1">
            <a:spLocks noGrp="1"/>
          </p:cNvSpPr>
          <p:nvPr>
            <p:ph type="subTitle" idx="1"/>
          </p:nvPr>
        </p:nvSpPr>
        <p:spPr>
          <a:xfrm>
            <a:off x="5380075" y="2342200"/>
            <a:ext cx="34071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chemeClr val="dk1"/>
                </a:solidFill>
              </a:rPr>
              <a:t>Predictive Modelling </a:t>
            </a:r>
            <a:endParaRPr sz="2000" b="0" dirty="0">
              <a:solidFill>
                <a:schemeClr val="dk1"/>
              </a:solidFill>
            </a:endParaRPr>
          </a:p>
        </p:txBody>
      </p:sp>
      <p:sp>
        <p:nvSpPr>
          <p:cNvPr id="387" name="Google Shape;387;p66"/>
          <p:cNvSpPr txBox="1">
            <a:spLocks noGrp="1"/>
          </p:cNvSpPr>
          <p:nvPr>
            <p:ph type="title" idx="2"/>
          </p:nvPr>
        </p:nvSpPr>
        <p:spPr>
          <a:xfrm>
            <a:off x="4645363" y="3077245"/>
            <a:ext cx="548700" cy="572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" sz="2500"/>
              <a:t>7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66"/>
          <p:cNvSpPr txBox="1">
            <a:spLocks noGrp="1"/>
          </p:cNvSpPr>
          <p:nvPr>
            <p:ph type="subTitle" idx="1"/>
          </p:nvPr>
        </p:nvSpPr>
        <p:spPr>
          <a:xfrm>
            <a:off x="5380075" y="2973275"/>
            <a:ext cx="34071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lvl="1" indent="0" algn="l" rtl="0">
              <a:lnSpc>
                <a:spcPct val="200045"/>
              </a:lnSpc>
              <a:spcBef>
                <a:spcPts val="0"/>
              </a:spcBef>
              <a:spcAft>
                <a:spcPts val="0"/>
              </a:spcAft>
              <a:buClr>
                <a:srgbClr val="183A61"/>
              </a:buClr>
              <a:buSzPts val="1200"/>
              <a:buNone/>
            </a:pPr>
            <a:r>
              <a:rPr lang="en-US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20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66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4"/>
          <p:cNvSpPr/>
          <p:nvPr/>
        </p:nvSpPr>
        <p:spPr>
          <a:xfrm flipH="1">
            <a:off x="-641364" y="4226294"/>
            <a:ext cx="2011146" cy="1603889"/>
          </a:xfrm>
          <a:custGeom>
            <a:avLst/>
            <a:gdLst/>
            <a:ahLst/>
            <a:cxnLst/>
            <a:rect l="l" t="t" r="r" b="b"/>
            <a:pathLst>
              <a:path w="4022292" h="3207778" extrusionOk="0">
                <a:moveTo>
                  <a:pt x="4022292" y="0"/>
                </a:moveTo>
                <a:lnTo>
                  <a:pt x="0" y="0"/>
                </a:lnTo>
                <a:lnTo>
                  <a:pt x="0" y="3207778"/>
                </a:lnTo>
                <a:lnTo>
                  <a:pt x="4022292" y="3207778"/>
                </a:lnTo>
                <a:lnTo>
                  <a:pt x="402229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27" name="Google Shape;527;p84"/>
          <p:cNvSpPr txBox="1"/>
          <p:nvPr/>
        </p:nvSpPr>
        <p:spPr>
          <a:xfrm>
            <a:off x="265347" y="461004"/>
            <a:ext cx="8613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9900"/>
                </a:solidFill>
                <a:latin typeface="Spectral"/>
                <a:ea typeface="Spectral"/>
                <a:cs typeface="Spectral"/>
                <a:sym typeface="Spectral"/>
              </a:rPr>
              <a:t>Correlation Analysis: Spend % vs Duration by Typology</a:t>
            </a:r>
            <a:endParaRPr sz="700">
              <a:solidFill>
                <a:srgbClr val="FF99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28" name="Google Shape;528;p84"/>
          <p:cNvSpPr txBox="1"/>
          <p:nvPr/>
        </p:nvSpPr>
        <p:spPr>
          <a:xfrm>
            <a:off x="5767200" y="913925"/>
            <a:ext cx="31113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lvl="1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There is </a:t>
            </a:r>
            <a:r>
              <a:rPr lang="en" sz="1300" b="1">
                <a:latin typeface="Times New Roman"/>
                <a:ea typeface="Times New Roman"/>
                <a:cs typeface="Times New Roman"/>
                <a:sym typeface="Times New Roman"/>
              </a:rPr>
              <a:t>no strong relationship</a:t>
            </a: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 between spend % of budget and construction duration.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Projects across typologies cluster at low-to-mid spend levels, regardless of how long they have been active.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A few outliers show high spend % with longer durations, but these do not indicate a consistent trend.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This suggests that project typology and agency-driven factors influence spending progress more than duration does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2100" marR="0" lvl="1" indent="-107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29" name="Google Shape;529;p84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531" name="Google Shape;531;p84" title="Screenshot 2025-12-05 at 12.19.26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00" y="1267875"/>
            <a:ext cx="1299400" cy="270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84" title="Screenshot 2025-12-05 at 3.13.30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1025" y="1039775"/>
            <a:ext cx="4426274" cy="37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FFFFF">
                <a:alpha val="0"/>
              </a:srgbClr>
            </a:gs>
          </a:gsLst>
          <a:lin ang="0" scaled="0"/>
        </a:gra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5"/>
          <p:cNvSpPr/>
          <p:nvPr/>
        </p:nvSpPr>
        <p:spPr>
          <a:xfrm flipH="1">
            <a:off x="-641364" y="4226294"/>
            <a:ext cx="2011146" cy="1603889"/>
          </a:xfrm>
          <a:custGeom>
            <a:avLst/>
            <a:gdLst/>
            <a:ahLst/>
            <a:cxnLst/>
            <a:rect l="l" t="t" r="r" b="b"/>
            <a:pathLst>
              <a:path w="4022292" h="3207778" extrusionOk="0">
                <a:moveTo>
                  <a:pt x="4022292" y="0"/>
                </a:moveTo>
                <a:lnTo>
                  <a:pt x="0" y="0"/>
                </a:lnTo>
                <a:lnTo>
                  <a:pt x="0" y="3207778"/>
                </a:lnTo>
                <a:lnTo>
                  <a:pt x="4022292" y="3207778"/>
                </a:lnTo>
                <a:lnTo>
                  <a:pt x="402229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38" name="Google Shape;538;p85"/>
          <p:cNvSpPr txBox="1"/>
          <p:nvPr/>
        </p:nvSpPr>
        <p:spPr>
          <a:xfrm>
            <a:off x="265350" y="457552"/>
            <a:ext cx="8613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800" b="1">
                <a:solidFill>
                  <a:srgbClr val="FF9900"/>
                </a:solidFill>
                <a:latin typeface="Spectral"/>
                <a:ea typeface="Spectral"/>
                <a:cs typeface="Spectral"/>
                <a:sym typeface="Spectral"/>
              </a:rPr>
              <a:t>Correlation Analysis: </a:t>
            </a:r>
            <a:r>
              <a:rPr lang="en" sz="1800" b="1" i="0" u="none" strike="noStrike" cap="none">
                <a:solidFill>
                  <a:srgbClr val="FF9900"/>
                </a:solidFill>
                <a:latin typeface="Spectral"/>
                <a:ea typeface="Spectral"/>
                <a:cs typeface="Spectral"/>
                <a:sym typeface="Spectral"/>
              </a:rPr>
              <a:t>Spend vs</a:t>
            </a:r>
            <a:r>
              <a:rPr lang="en" sz="1800" b="1">
                <a:solidFill>
                  <a:srgbClr val="FF9900"/>
                </a:solidFill>
                <a:latin typeface="Spectral"/>
                <a:ea typeface="Spectral"/>
                <a:cs typeface="Spectral"/>
                <a:sym typeface="Spectral"/>
              </a:rPr>
              <a:t> Total Budget By </a:t>
            </a:r>
            <a:r>
              <a:rPr lang="en" sz="1800" b="1" i="0" u="none" strike="noStrike" cap="none">
                <a:solidFill>
                  <a:srgbClr val="FF9900"/>
                </a:solidFill>
                <a:latin typeface="Spectral"/>
                <a:ea typeface="Spectral"/>
                <a:cs typeface="Spectral"/>
                <a:sym typeface="Spectral"/>
              </a:rPr>
              <a:t>Typology</a:t>
            </a:r>
            <a:endParaRPr sz="400" b="0" i="0" u="none" strike="noStrike" cap="none">
              <a:solidFill>
                <a:srgbClr val="FF99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39" name="Google Shape;539;p85"/>
          <p:cNvSpPr txBox="1"/>
          <p:nvPr/>
        </p:nvSpPr>
        <p:spPr>
          <a:xfrm>
            <a:off x="7491085" y="382500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85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rgbClr val="17415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sng" strike="noStrike" cap="none">
              <a:solidFill>
                <a:srgbClr val="FF9900"/>
              </a:solidFill>
              <a:highlight>
                <a:srgbClr val="FF99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1" name="Google Shape;541;p85"/>
          <p:cNvSpPr txBox="1"/>
          <p:nvPr/>
        </p:nvSpPr>
        <p:spPr>
          <a:xfrm>
            <a:off x="6569350" y="885875"/>
            <a:ext cx="2073000" cy="3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This scatter plot shows the relationship between spend-to-date and total project budget across Typologies.There is a clear </a:t>
            </a:r>
            <a:r>
              <a:rPr lang="en" sz="1300" b="1">
                <a:latin typeface="Times New Roman"/>
                <a:ea typeface="Times New Roman"/>
                <a:cs typeface="Times New Roman"/>
                <a:sym typeface="Times New Roman"/>
              </a:rPr>
              <a:t>positive correlation</a:t>
            </a: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 — projects with larger total budgets generally have higher spend amounts.Most typologies cluster in the lower budget / lower spend range, while only a few large-scale typologies extend into the high-budget, high-spend area.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" name="Google Shape;542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43" name="Google Shape;543;p85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4" name="Google Shape;544;p85" title="Screenshot 2025-12-11 at 1.13.1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0300" y="887152"/>
            <a:ext cx="4318777" cy="410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85" title="Screenshot 2025-12-11 at 1.13.59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650" y="978600"/>
            <a:ext cx="1498150" cy="354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6"/>
          <p:cNvSpPr/>
          <p:nvPr/>
        </p:nvSpPr>
        <p:spPr>
          <a:xfrm flipH="1">
            <a:off x="-641364" y="4226294"/>
            <a:ext cx="2011146" cy="1603889"/>
          </a:xfrm>
          <a:custGeom>
            <a:avLst/>
            <a:gdLst/>
            <a:ahLst/>
            <a:cxnLst/>
            <a:rect l="l" t="t" r="r" b="b"/>
            <a:pathLst>
              <a:path w="4022292" h="3207778" extrusionOk="0">
                <a:moveTo>
                  <a:pt x="4022292" y="0"/>
                </a:moveTo>
                <a:lnTo>
                  <a:pt x="0" y="0"/>
                </a:lnTo>
                <a:lnTo>
                  <a:pt x="0" y="3207778"/>
                </a:lnTo>
                <a:lnTo>
                  <a:pt x="4022292" y="3207778"/>
                </a:lnTo>
                <a:lnTo>
                  <a:pt x="402229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51" name="Google Shape;551;p86"/>
          <p:cNvSpPr txBox="1"/>
          <p:nvPr/>
        </p:nvSpPr>
        <p:spPr>
          <a:xfrm>
            <a:off x="328722" y="476769"/>
            <a:ext cx="8613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b="1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en" sz="2600" b="1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 % of Budget Spent By Typology</a:t>
            </a:r>
            <a:endParaRPr sz="2500" b="1">
              <a:solidFill>
                <a:srgbClr val="FF99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52" name="Google Shape;552;p86"/>
          <p:cNvSpPr txBox="1"/>
          <p:nvPr/>
        </p:nvSpPr>
        <p:spPr>
          <a:xfrm>
            <a:off x="6563125" y="1171050"/>
            <a:ext cx="2292000" cy="3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Spending varies widely across typologies. Retaining Wall Projects show the highest spend % by far, indicating </a:t>
            </a:r>
            <a:r>
              <a:rPr lang="en" sz="1300" b="1">
                <a:latin typeface="Times New Roman"/>
                <a:ea typeface="Times New Roman"/>
                <a:cs typeface="Times New Roman"/>
                <a:sym typeface="Times New Roman"/>
              </a:rPr>
              <a:t>accelerated or concentrated spending.</a:t>
            </a:r>
            <a:endParaRPr sz="13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Most other typologies cluster around 18–30%, with Plaza/Streetscape Projects and Upstate Water Supply Projects slightly higher.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Corrections Infrastructure shows the lowest spend %, indicating very early-stage or under-progress projects.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3" name="Google Shape;553;p86"/>
          <p:cNvSpPr txBox="1"/>
          <p:nvPr/>
        </p:nvSpPr>
        <p:spPr>
          <a:xfrm>
            <a:off x="7491085" y="382500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86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5" name="Google Shape;555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556" name="Google Shape;556;p86" title="Screenshot 2025-12-04 at 11.29.0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725" y="1137325"/>
            <a:ext cx="6077823" cy="320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FFFFF">
                <a:alpha val="0"/>
              </a:srgbClr>
            </a:gs>
          </a:gsLst>
          <a:lin ang="0" scaled="0"/>
        </a:gra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7"/>
          <p:cNvSpPr/>
          <p:nvPr/>
        </p:nvSpPr>
        <p:spPr>
          <a:xfrm flipH="1">
            <a:off x="-641364" y="4226294"/>
            <a:ext cx="2011146" cy="1603889"/>
          </a:xfrm>
          <a:custGeom>
            <a:avLst/>
            <a:gdLst/>
            <a:ahLst/>
            <a:cxnLst/>
            <a:rect l="l" t="t" r="r" b="b"/>
            <a:pathLst>
              <a:path w="4022292" h="3207778" extrusionOk="0">
                <a:moveTo>
                  <a:pt x="4022292" y="0"/>
                </a:moveTo>
                <a:lnTo>
                  <a:pt x="0" y="0"/>
                </a:lnTo>
                <a:lnTo>
                  <a:pt x="0" y="3207778"/>
                </a:lnTo>
                <a:lnTo>
                  <a:pt x="4022292" y="3207778"/>
                </a:lnTo>
                <a:lnTo>
                  <a:pt x="402229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62" name="Google Shape;562;p87"/>
          <p:cNvSpPr txBox="1"/>
          <p:nvPr/>
        </p:nvSpPr>
        <p:spPr>
          <a:xfrm>
            <a:off x="265347" y="457554"/>
            <a:ext cx="861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          </a:t>
            </a:r>
            <a:r>
              <a:rPr lang="en" sz="2100" b="1">
                <a:solidFill>
                  <a:srgbClr val="FF9900"/>
                </a:solidFill>
                <a:latin typeface="Spectral"/>
                <a:ea typeface="Spectral"/>
                <a:cs typeface="Spectral"/>
                <a:sym typeface="Spectral"/>
              </a:rPr>
              <a:t>Spend vs Duration By Typology in Heap Map</a:t>
            </a:r>
            <a:endParaRPr sz="2100" b="1">
              <a:solidFill>
                <a:srgbClr val="FF99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63" name="Google Shape;563;p87"/>
          <p:cNvSpPr txBox="1"/>
          <p:nvPr/>
        </p:nvSpPr>
        <p:spPr>
          <a:xfrm>
            <a:off x="7491085" y="382500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87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rgbClr val="17415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5" name="Google Shape;565;p87"/>
          <p:cNvSpPr txBox="1"/>
          <p:nvPr/>
        </p:nvSpPr>
        <p:spPr>
          <a:xfrm>
            <a:off x="6312900" y="932083"/>
            <a:ext cx="2690700" cy="3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en" sz="1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DSNY</a:t>
            </a:r>
            <a:r>
              <a:rPr lang="en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-type projects (Solid Waste / Sanitation–related typologies) show higher spend %, especially in shorter durations.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en" sz="1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DOT</a:t>
            </a:r>
            <a:r>
              <a:rPr lang="en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-related typologies generally appear in longer duration bins with moderate spending levels.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en" sz="1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DPR</a:t>
            </a:r>
            <a:r>
              <a:rPr lang="en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-related projects show steady mid-range spend % across most durations.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en" sz="1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</a:t>
            </a:r>
            <a:r>
              <a:rPr lang="en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-related water + wastewater typologies tend to have lower spend %, often spread across longer project durations.</a:t>
            </a:r>
            <a:br>
              <a:rPr lang="en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1" dirty="0"/>
          </a:p>
        </p:txBody>
      </p:sp>
      <p:sp>
        <p:nvSpPr>
          <p:cNvPr id="566" name="Google Shape;566;p8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67" name="Google Shape;567;p87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8" name="Google Shape;568;p87" title="Screenshot 2025-12-09 at 9.19.5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650" y="1207425"/>
            <a:ext cx="6018175" cy="20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87" title="Screenshot 2025-12-09 at 9.52.14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5900" y="3455550"/>
            <a:ext cx="2380100" cy="58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8"/>
          <p:cNvSpPr/>
          <p:nvPr/>
        </p:nvSpPr>
        <p:spPr>
          <a:xfrm flipH="1">
            <a:off x="-641364" y="4226294"/>
            <a:ext cx="2011146" cy="1603889"/>
          </a:xfrm>
          <a:custGeom>
            <a:avLst/>
            <a:gdLst/>
            <a:ahLst/>
            <a:cxnLst/>
            <a:rect l="l" t="t" r="r" b="b"/>
            <a:pathLst>
              <a:path w="4022292" h="3207778" extrusionOk="0">
                <a:moveTo>
                  <a:pt x="4022292" y="0"/>
                </a:moveTo>
                <a:lnTo>
                  <a:pt x="0" y="0"/>
                </a:lnTo>
                <a:lnTo>
                  <a:pt x="0" y="3207778"/>
                </a:lnTo>
                <a:lnTo>
                  <a:pt x="4022292" y="3207778"/>
                </a:lnTo>
                <a:lnTo>
                  <a:pt x="402229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75" name="Google Shape;575;p88"/>
          <p:cNvSpPr txBox="1"/>
          <p:nvPr/>
        </p:nvSpPr>
        <p:spPr>
          <a:xfrm>
            <a:off x="265347" y="467673"/>
            <a:ext cx="861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400">
                <a:solidFill>
                  <a:srgbClr val="FF9900"/>
                </a:solidFill>
                <a:latin typeface="Spectral"/>
                <a:ea typeface="Spectral"/>
                <a:cs typeface="Spectral"/>
                <a:sym typeface="Spectral"/>
              </a:rPr>
              <a:t>                     </a:t>
            </a:r>
            <a:r>
              <a:rPr lang="en" sz="2400" b="1">
                <a:solidFill>
                  <a:srgbClr val="FF9900"/>
                </a:solidFill>
                <a:latin typeface="Spectral"/>
                <a:ea typeface="Spectral"/>
                <a:cs typeface="Spectral"/>
                <a:sym typeface="Spectral"/>
              </a:rPr>
              <a:t>Budget Variance Distribution in Histogram</a:t>
            </a:r>
            <a:endParaRPr sz="2400" b="1" i="0" u="none" strike="noStrike" cap="none">
              <a:solidFill>
                <a:srgbClr val="FF99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76" name="Google Shape;576;p88"/>
          <p:cNvSpPr txBox="1"/>
          <p:nvPr/>
        </p:nvSpPr>
        <p:spPr>
          <a:xfrm>
            <a:off x="7491010" y="391550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88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8" name="Google Shape;578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579" name="Google Shape;579;p88"/>
          <p:cNvSpPr txBox="1"/>
          <p:nvPr/>
        </p:nvSpPr>
        <p:spPr>
          <a:xfrm>
            <a:off x="7044975" y="1185125"/>
            <a:ext cx="1929900" cy="3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Most projects fall in the 0–10% budget variance range, meaning they’ve used only a small portion of their total budgets so far. Project counts drop sharply after 10%, showing that the majority of projects are still in early spending phases. Only a small number of projects reach higher variance levels (50–100%), and this pattern is consistent across typologies.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I</a:t>
            </a:r>
            <a:endParaRPr sz="11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0" name="Google Shape;580;p88" title="Screenshot 2025-12-09 at 9.13.1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2825" y="952325"/>
            <a:ext cx="5248075" cy="400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88" title="Screenshot 2025-12-09 at 9.13.51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374" y="1138225"/>
            <a:ext cx="1458450" cy="27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9"/>
          <p:cNvSpPr txBox="1"/>
          <p:nvPr/>
        </p:nvSpPr>
        <p:spPr>
          <a:xfrm>
            <a:off x="704056" y="2141650"/>
            <a:ext cx="75291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   </a:t>
            </a:r>
            <a:r>
              <a:rPr lang="en" sz="3300" b="1">
                <a:solidFill>
                  <a:schemeClr val="accent6"/>
                </a:solidFill>
                <a:latin typeface="Spectral"/>
                <a:ea typeface="Spectral"/>
                <a:cs typeface="Spectral"/>
                <a:sym typeface="Spectral"/>
              </a:rPr>
              <a:t>Schedule Variable Analysis</a:t>
            </a:r>
            <a:endParaRPr sz="3300" b="1">
              <a:solidFill>
                <a:schemeClr val="accent6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87" name="Google Shape;587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25</a:t>
            </a:fld>
            <a:endParaRPr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90"/>
          <p:cNvSpPr txBox="1"/>
          <p:nvPr/>
        </p:nvSpPr>
        <p:spPr>
          <a:xfrm>
            <a:off x="354650" y="352325"/>
            <a:ext cx="83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>
                <a:latin typeface="Spectral"/>
                <a:ea typeface="Spectral"/>
                <a:cs typeface="Spectral"/>
                <a:sym typeface="Spectral"/>
              </a:rPr>
              <a:t>Variables used in this analysis</a:t>
            </a:r>
            <a:endParaRPr sz="30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93" name="Google Shape;593;p90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4" name="Google Shape;594;p90"/>
          <p:cNvSpPr txBox="1"/>
          <p:nvPr/>
        </p:nvSpPr>
        <p:spPr>
          <a:xfrm>
            <a:off x="355800" y="1291075"/>
            <a:ext cx="8432400" cy="20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Total Project Duration (Forecast Completion – Actual Design Start)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Design Phase Duration (days)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Procurement Phase Duration (days)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Construction Phase Duration (days)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Schedule Change (%)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Delay Duration (days)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Completion Rate (%)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On-Time vs Delayed Flag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9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FFFFF">
                <a:alpha val="0"/>
              </a:srgbClr>
            </a:gs>
          </a:gsLst>
          <a:lin ang="0" scaled="0"/>
        </a:gra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1"/>
          <p:cNvSpPr/>
          <p:nvPr/>
        </p:nvSpPr>
        <p:spPr>
          <a:xfrm flipH="1">
            <a:off x="-641364" y="4226294"/>
            <a:ext cx="2011146" cy="1603889"/>
          </a:xfrm>
          <a:custGeom>
            <a:avLst/>
            <a:gdLst/>
            <a:ahLst/>
            <a:cxnLst/>
            <a:rect l="l" t="t" r="r" b="b"/>
            <a:pathLst>
              <a:path w="4022292" h="3207778" extrusionOk="0">
                <a:moveTo>
                  <a:pt x="4022292" y="0"/>
                </a:moveTo>
                <a:lnTo>
                  <a:pt x="0" y="0"/>
                </a:lnTo>
                <a:lnTo>
                  <a:pt x="0" y="3207778"/>
                </a:lnTo>
                <a:lnTo>
                  <a:pt x="4022292" y="3207778"/>
                </a:lnTo>
                <a:lnTo>
                  <a:pt x="402229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01" name="Google Shape;601;p91"/>
          <p:cNvSpPr txBox="1"/>
          <p:nvPr/>
        </p:nvSpPr>
        <p:spPr>
          <a:xfrm>
            <a:off x="265347" y="457554"/>
            <a:ext cx="8613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1F242B"/>
                </a:solidFill>
                <a:latin typeface="Spectral"/>
                <a:ea typeface="Spectral"/>
                <a:cs typeface="Spectral"/>
                <a:sym typeface="Spectral"/>
              </a:rPr>
              <a:t>On-Time vs Delayed Project Performance</a:t>
            </a:r>
            <a:endParaRPr sz="700">
              <a:solidFill>
                <a:srgbClr val="1F242B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02" name="Google Shape;602;p91"/>
          <p:cNvSpPr txBox="1"/>
          <p:nvPr/>
        </p:nvSpPr>
        <p:spPr>
          <a:xfrm>
            <a:off x="5202975" y="1104800"/>
            <a:ext cx="3675600" cy="23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Projects are classified as </a:t>
            </a:r>
            <a:r>
              <a:rPr lang="en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Delayed</a:t>
            </a: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they fall into the longest-duration quartile.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Infrastructure dataset, more projects are on time than delayed under this classification.</a:t>
            </a:r>
            <a:endParaRPr sz="1100">
              <a:solidFill>
                <a:schemeClr val="dk1"/>
              </a:solidFill>
            </a:endParaRPr>
          </a:p>
          <a:p>
            <a:pPr marL="914400" lvl="1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3B62"/>
              </a:buClr>
              <a:buSzPts val="700"/>
              <a:buChar char="•"/>
            </a:pPr>
            <a:endParaRPr>
              <a:solidFill>
                <a:srgbClr val="043B62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43B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91"/>
          <p:cNvSpPr txBox="1"/>
          <p:nvPr/>
        </p:nvSpPr>
        <p:spPr>
          <a:xfrm>
            <a:off x="7491085" y="382500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604" name="Google Shape;604;p91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5" name="Google Shape;605;p9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606" name="Google Shape;606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27</a:t>
            </a:fld>
            <a:endParaRPr sz="1000"/>
          </a:p>
        </p:txBody>
      </p:sp>
      <p:pic>
        <p:nvPicPr>
          <p:cNvPr id="607" name="Google Shape;607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50" y="933048"/>
            <a:ext cx="4326250" cy="34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92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617" name="Google Shape;617;p92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Google Shape;618;p92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" name="Google Shape;619;p92"/>
          <p:cNvSpPr txBox="1"/>
          <p:nvPr/>
        </p:nvSpPr>
        <p:spPr>
          <a:xfrm>
            <a:off x="349888" y="390680"/>
            <a:ext cx="844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Project Count and Median Duration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20" name="Google Shape;620;p92"/>
          <p:cNvSpPr txBox="1"/>
          <p:nvPr/>
        </p:nvSpPr>
        <p:spPr>
          <a:xfrm>
            <a:off x="6580282" y="3877215"/>
            <a:ext cx="2316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621" name="Google Shape;621;p92"/>
          <p:cNvSpPr txBox="1"/>
          <p:nvPr/>
        </p:nvSpPr>
        <p:spPr>
          <a:xfrm>
            <a:off x="6401816" y="3107250"/>
            <a:ext cx="410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622" name="Google Shape;622;p92"/>
          <p:cNvSpPr txBox="1"/>
          <p:nvPr/>
        </p:nvSpPr>
        <p:spPr>
          <a:xfrm>
            <a:off x="6580282" y="1558990"/>
            <a:ext cx="2316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623" name="Google Shape;623;p92"/>
          <p:cNvSpPr txBox="1"/>
          <p:nvPr/>
        </p:nvSpPr>
        <p:spPr>
          <a:xfrm rot="5400000">
            <a:off x="6398700" y="2977524"/>
            <a:ext cx="12666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624" name="Google Shape;624;p92"/>
          <p:cNvSpPr txBox="1"/>
          <p:nvPr/>
        </p:nvSpPr>
        <p:spPr>
          <a:xfrm>
            <a:off x="735351" y="1449416"/>
            <a:ext cx="757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625" name="Google Shape;625;p92"/>
          <p:cNvSpPr txBox="1"/>
          <p:nvPr/>
        </p:nvSpPr>
        <p:spPr>
          <a:xfrm>
            <a:off x="2938565" y="881853"/>
            <a:ext cx="326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(7 Reporting Periods)</a:t>
            </a:r>
            <a:endParaRPr sz="1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26" name="Google Shape;626;p92"/>
          <p:cNvSpPr txBox="1"/>
          <p:nvPr/>
        </p:nvSpPr>
        <p:spPr>
          <a:xfrm>
            <a:off x="6286225" y="1208875"/>
            <a:ext cx="2636100" cy="3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8300" marR="0" lvl="1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counts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across 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reporting periods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showing </a:t>
            </a: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growing number of active projects captured in later reporting cycles.</a:t>
            </a:r>
            <a:endParaRPr sz="1600"/>
          </a:p>
          <a:p>
            <a:pPr marL="368300" marR="0" lvl="1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Median durations remain consistently high across all periods, showing that long timelines persist with only small changes between reporting periods.</a:t>
            </a:r>
            <a:endParaRPr sz="1600"/>
          </a:p>
          <a:p>
            <a:pPr marL="368300" marR="0" lvl="1" indent="-7620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92"/>
          <p:cNvSpPr txBox="1">
            <a:spLocks noGrp="1"/>
          </p:cNvSpPr>
          <p:nvPr>
            <p:ph type="sldNum" idx="12"/>
          </p:nvPr>
        </p:nvSpPr>
        <p:spPr>
          <a:xfrm>
            <a:off x="7855525" y="48538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628" name="Google Shape;628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825" y="1208875"/>
            <a:ext cx="5146092" cy="393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93"/>
          <p:cNvSpPr txBox="1"/>
          <p:nvPr/>
        </p:nvSpPr>
        <p:spPr>
          <a:xfrm>
            <a:off x="354650" y="572800"/>
            <a:ext cx="83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>
                <a:latin typeface="Spectral"/>
                <a:ea typeface="Spectral"/>
                <a:cs typeface="Spectral"/>
                <a:sym typeface="Spectral"/>
              </a:rPr>
              <a:t>Distribution of Total Project Duration</a:t>
            </a:r>
            <a:endParaRPr sz="30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34" name="Google Shape;634;p93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5" name="Google Shape;635;p93"/>
          <p:cNvSpPr txBox="1"/>
          <p:nvPr/>
        </p:nvSpPr>
        <p:spPr>
          <a:xfrm>
            <a:off x="6157450" y="1348025"/>
            <a:ext cx="2815500" cy="3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Most Infrastructure projects fall between 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0–900 days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" sz="1600">
                <a:latin typeface="Calibri"/>
                <a:ea typeface="Calibri"/>
                <a:cs typeface="Calibri"/>
                <a:sym typeface="Calibri"/>
              </a:rPr>
            </a:b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A smaller set exceeds 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1000 days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, suggesting higher complexity or repeated delays.</a:t>
            </a:r>
            <a:br>
              <a:rPr lang="en" sz="1600">
                <a:latin typeface="Calibri"/>
                <a:ea typeface="Calibri"/>
                <a:cs typeface="Calibri"/>
                <a:sym typeface="Calibri"/>
              </a:rPr>
            </a:b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Highlights structural schedule challenges and the need to flag long-running projects early for targeted oversight.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6" name="Google Shape;636;p93" title="output (3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00" y="1254975"/>
            <a:ext cx="6063340" cy="351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7"/>
          <p:cNvSpPr txBox="1"/>
          <p:nvPr/>
        </p:nvSpPr>
        <p:spPr>
          <a:xfrm>
            <a:off x="319350" y="1928850"/>
            <a:ext cx="85053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accent6"/>
                </a:solidFill>
                <a:latin typeface="Spectral"/>
                <a:ea typeface="Spectral"/>
                <a:cs typeface="Spectral"/>
                <a:sym typeface="Spectral"/>
              </a:rPr>
              <a:t>Infrastructure Data Overview</a:t>
            </a:r>
            <a:endParaRPr sz="4500" b="1">
              <a:solidFill>
                <a:schemeClr val="accent6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94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646" name="Google Shape;646;p94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Google Shape;647;p94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94"/>
          <p:cNvSpPr txBox="1"/>
          <p:nvPr/>
        </p:nvSpPr>
        <p:spPr>
          <a:xfrm>
            <a:off x="349888" y="390680"/>
            <a:ext cx="854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Average Schedule Change (Days) by Typology</a:t>
            </a:r>
            <a:endParaRPr sz="11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49" name="Google Shape;649;p94"/>
          <p:cNvSpPr txBox="1"/>
          <p:nvPr/>
        </p:nvSpPr>
        <p:spPr>
          <a:xfrm>
            <a:off x="6085650" y="1047325"/>
            <a:ext cx="2706300" cy="3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8300" marR="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Average schedule change differs across typologies, with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Retaining Wall Projects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showing the 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largest</a:t>
            </a: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average change</a:t>
            </a:r>
            <a:endParaRPr sz="1700"/>
          </a:p>
          <a:p>
            <a:pPr marL="368300" marR="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Several other typologies fall in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-range values</a:t>
            </a: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while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Corrections Infrastructure </a:t>
            </a: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show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s no </a:t>
            </a: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change.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94"/>
          <p:cNvSpPr txBox="1">
            <a:spLocks noGrp="1"/>
          </p:cNvSpPr>
          <p:nvPr>
            <p:ph type="sldNum" idx="12"/>
          </p:nvPr>
        </p:nvSpPr>
        <p:spPr>
          <a:xfrm>
            <a:off x="7725150" y="4836850"/>
            <a:ext cx="1066800" cy="1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651" name="Google Shape;65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4775"/>
            <a:ext cx="6074826" cy="39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FFFFF">
                <a:alpha val="0"/>
              </a:srgbClr>
            </a:gs>
          </a:gsLst>
          <a:lin ang="0" scaled="0"/>
        </a:gra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95"/>
          <p:cNvSpPr txBox="1"/>
          <p:nvPr/>
        </p:nvSpPr>
        <p:spPr>
          <a:xfrm>
            <a:off x="265347" y="457554"/>
            <a:ext cx="8613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AVERAGE PHASE DURATION BY TYPOLOGY</a:t>
            </a:r>
            <a:endParaRPr sz="7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57" name="Google Shape;657;p95"/>
          <p:cNvSpPr txBox="1"/>
          <p:nvPr/>
        </p:nvSpPr>
        <p:spPr>
          <a:xfrm>
            <a:off x="6758325" y="838850"/>
            <a:ext cx="2262900" cy="3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Vehicular bridges, resiliency projects, and major water/wastewater infrastructure show the longest design and construction durations, reflecting their engineering complexity.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Sidewalk work, ADA upgrades, and smaller site projects tend to have shorter durations consistent with simpler scopes.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Streetscape, parkland, and mid-scale infrastructure projects fall in the moderate range with balanced timelines.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Some typologies may show unusually short durations due to incomplete dates or small sample sizes in the dataset.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i="0" u="none" strike="noStrike" cap="none">
              <a:solidFill>
                <a:schemeClr val="dk2"/>
              </a:solidFill>
            </a:endParaRPr>
          </a:p>
        </p:txBody>
      </p:sp>
      <p:sp>
        <p:nvSpPr>
          <p:cNvPr id="658" name="Google Shape;658;p95"/>
          <p:cNvSpPr txBox="1"/>
          <p:nvPr/>
        </p:nvSpPr>
        <p:spPr>
          <a:xfrm>
            <a:off x="7491085" y="382500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sp>
        <p:nvSpPr>
          <p:cNvPr id="659" name="Google Shape;659;p9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660" name="Google Shape;660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31</a:t>
            </a:fld>
            <a:endParaRPr sz="1000"/>
          </a:p>
        </p:txBody>
      </p:sp>
      <p:pic>
        <p:nvPicPr>
          <p:cNvPr id="661" name="Google Shape;661;p95" title="avg_phase_by_typology_unique_bol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33050"/>
            <a:ext cx="6657500" cy="3777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2" name="Google Shape;662;p95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663" name="Google Shape;663;p95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Google Shape;664;p95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9900"/>
            </a:solidFill>
            <a:ln w="127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96"/>
          <p:cNvGrpSpPr/>
          <p:nvPr/>
        </p:nvGrpSpPr>
        <p:grpSpPr>
          <a:xfrm>
            <a:off x="349888" y="217063"/>
            <a:ext cx="8442055" cy="140018"/>
            <a:chOff x="0" y="0"/>
            <a:chExt cx="22512147" cy="373380"/>
          </a:xfrm>
        </p:grpSpPr>
        <p:sp>
          <p:nvSpPr>
            <p:cNvPr id="674" name="Google Shape;674;p96"/>
            <p:cNvSpPr/>
            <p:nvPr/>
          </p:nvSpPr>
          <p:spPr>
            <a:xfrm>
              <a:off x="12700" y="12700"/>
              <a:ext cx="22486747" cy="347980"/>
            </a:xfrm>
            <a:custGeom>
              <a:avLst/>
              <a:gdLst/>
              <a:ahLst/>
              <a:cxnLst/>
              <a:rect l="l" t="t" r="r" b="b"/>
              <a:pathLst>
                <a:path w="22486747" h="347980" extrusionOk="0">
                  <a:moveTo>
                    <a:pt x="0" y="0"/>
                  </a:moveTo>
                  <a:lnTo>
                    <a:pt x="22486747" y="0"/>
                  </a:lnTo>
                  <a:lnTo>
                    <a:pt x="22486747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Google Shape;675;p96"/>
            <p:cNvSpPr/>
            <p:nvPr/>
          </p:nvSpPr>
          <p:spPr>
            <a:xfrm>
              <a:off x="0" y="0"/>
              <a:ext cx="22512147" cy="373380"/>
            </a:xfrm>
            <a:custGeom>
              <a:avLst/>
              <a:gdLst/>
              <a:ahLst/>
              <a:cxnLst/>
              <a:rect l="l" t="t" r="r" b="b"/>
              <a:pathLst>
                <a:path w="22512147" h="373380" extrusionOk="0">
                  <a:moveTo>
                    <a:pt x="12700" y="0"/>
                  </a:moveTo>
                  <a:lnTo>
                    <a:pt x="22499447" y="0"/>
                  </a:lnTo>
                  <a:cubicBezTo>
                    <a:pt x="22506432" y="0"/>
                    <a:pt x="22512147" y="5715"/>
                    <a:pt x="22512147" y="12700"/>
                  </a:cubicBezTo>
                  <a:lnTo>
                    <a:pt x="22512147" y="360680"/>
                  </a:lnTo>
                  <a:cubicBezTo>
                    <a:pt x="22512147" y="367665"/>
                    <a:pt x="22506432" y="373380"/>
                    <a:pt x="22499447" y="373380"/>
                  </a:cubicBezTo>
                  <a:lnTo>
                    <a:pt x="12700" y="373380"/>
                  </a:lnTo>
                  <a:cubicBezTo>
                    <a:pt x="5715" y="373380"/>
                    <a:pt x="0" y="367665"/>
                    <a:pt x="0" y="36068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60680"/>
                  </a:lnTo>
                  <a:lnTo>
                    <a:pt x="12700" y="360680"/>
                  </a:lnTo>
                  <a:lnTo>
                    <a:pt x="12700" y="347980"/>
                  </a:lnTo>
                  <a:lnTo>
                    <a:pt x="22499447" y="347980"/>
                  </a:lnTo>
                  <a:lnTo>
                    <a:pt x="22499447" y="360680"/>
                  </a:lnTo>
                  <a:lnTo>
                    <a:pt x="22486747" y="360680"/>
                  </a:lnTo>
                  <a:lnTo>
                    <a:pt x="22486747" y="12700"/>
                  </a:lnTo>
                  <a:lnTo>
                    <a:pt x="22499447" y="12700"/>
                  </a:lnTo>
                  <a:lnTo>
                    <a:pt x="2249944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96"/>
          <p:cNvSpPr txBox="1"/>
          <p:nvPr/>
        </p:nvSpPr>
        <p:spPr>
          <a:xfrm>
            <a:off x="349925" y="429973"/>
            <a:ext cx="84420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Phase Lengths by Typology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77" name="Google Shape;677;p96"/>
          <p:cNvSpPr txBox="1"/>
          <p:nvPr/>
        </p:nvSpPr>
        <p:spPr>
          <a:xfrm>
            <a:off x="6595450" y="1104225"/>
            <a:ext cx="21966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Phase durations 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vary across typologies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, showing distinct distributions of time spent in each phase.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Construction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and Design generally represent 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the longest portion of project timelines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, while procurement length differ more widely across facility types.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96"/>
          <p:cNvSpPr txBox="1">
            <a:spLocks noGrp="1"/>
          </p:cNvSpPr>
          <p:nvPr>
            <p:ph type="sldNum" idx="12"/>
          </p:nvPr>
        </p:nvSpPr>
        <p:spPr>
          <a:xfrm>
            <a:off x="7839075" y="480802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679" name="Google Shape;679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25" y="1015798"/>
            <a:ext cx="6207152" cy="397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7"/>
          <p:cNvSpPr txBox="1"/>
          <p:nvPr/>
        </p:nvSpPr>
        <p:spPr>
          <a:xfrm>
            <a:off x="1972250" y="1649525"/>
            <a:ext cx="61254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   </a:t>
            </a:r>
            <a:r>
              <a:rPr lang="en" sz="3300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Predictive Analysis</a:t>
            </a:r>
            <a:endParaRPr sz="3300" b="1">
              <a:solidFill>
                <a:schemeClr val="accent6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85" name="Google Shape;685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33</a:t>
            </a:fld>
            <a:endParaRPr sz="1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8"/>
          <p:cNvSpPr txBox="1"/>
          <p:nvPr/>
        </p:nvSpPr>
        <p:spPr>
          <a:xfrm>
            <a:off x="354650" y="572800"/>
            <a:ext cx="84324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b="1">
                <a:latin typeface="Spectral"/>
                <a:ea typeface="Spectral"/>
                <a:cs typeface="Spectral"/>
                <a:sym typeface="Spectral"/>
              </a:rPr>
              <a:t>Predictive Modeling: Forecasting Delay Risk </a:t>
            </a:r>
            <a:endParaRPr sz="3000" b="1"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91" name="Google Shape;691;p98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2" name="Google Shape;692;p98"/>
          <p:cNvSpPr txBox="1"/>
          <p:nvPr/>
        </p:nvSpPr>
        <p:spPr>
          <a:xfrm>
            <a:off x="354750" y="1142100"/>
            <a:ext cx="8432400" cy="3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Purpose of the Model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This predictive model is developed to estimate the likelihood if an Infrastructure project will experience a schedule delay.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By learning from thousands of historical or previous project records, the model helps us identify higher-risk projects earlier in the process.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How the Model Works: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The model uses the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 whole Infrastructure dataset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and analyzes patterns from past projects ( size, spending behavior, agency characteristics, typology, etc)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Then, it assigns each new project a 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delay risk score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, indicating 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how similar it is to projects that fell behind schedule in the past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Higher scores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suggest projects that may 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require greater attention or early intervention.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FFFFF">
                <a:alpha val="0"/>
              </a:srgbClr>
            </a:gs>
          </a:gsLst>
          <a:lin ang="0" scaled="0"/>
        </a:gra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99"/>
          <p:cNvSpPr txBox="1"/>
          <p:nvPr/>
        </p:nvSpPr>
        <p:spPr>
          <a:xfrm>
            <a:off x="265347" y="461050"/>
            <a:ext cx="8613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Receiver Operating Characteristic Curve: Forecasting Delay Risk</a:t>
            </a:r>
            <a:endParaRPr sz="7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98" name="Google Shape;698;p99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99" name="Google Shape;699;p99" title="output (16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75" y="1342550"/>
            <a:ext cx="5196250" cy="3098314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9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701" name="Google Shape;701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35</a:t>
            </a:fld>
            <a:endParaRPr sz="1000"/>
          </a:p>
        </p:txBody>
      </p:sp>
      <p:sp>
        <p:nvSpPr>
          <p:cNvPr id="702" name="Google Shape;702;p99"/>
          <p:cNvSpPr txBox="1"/>
          <p:nvPr/>
        </p:nvSpPr>
        <p:spPr>
          <a:xfrm>
            <a:off x="5331725" y="693830"/>
            <a:ext cx="3390600" cy="4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</a:rPr>
              <a:t>The model can separate high-risk from low-risk projects with good reliability, making it suitable for early warning dashboards.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The Area Under the Receiver Operating Characteristic Curve (AUC) </a:t>
            </a: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is a measurement between </a:t>
            </a: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0 and 1</a:t>
            </a: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 that summarizes how well the model performs.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0.5</a:t>
            </a: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 means the model is no better than random guessing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1.0</a:t>
            </a: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 means the model perfectly separates delayed and on-time projects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→ Our AUC is approx 0.78</a:t>
            </a: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, which indicates a </a:t>
            </a: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good and reliable performance.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The model is</a:t>
            </a: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 effective</a:t>
            </a: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 at ranking projects by their risk of delay, which makes it</a:t>
            </a:r>
            <a:r>
              <a:rPr lang="en" sz="1200" b="1" dirty="0">
                <a:latin typeface="Calibri"/>
                <a:ea typeface="Calibri"/>
                <a:cs typeface="Calibri"/>
                <a:sym typeface="Calibri"/>
              </a:rPr>
              <a:t> a possible valuable decision-support tool.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FFFFF">
                <a:alpha val="0"/>
              </a:srgbClr>
            </a:gs>
          </a:gsLst>
          <a:lin ang="0" scaled="0"/>
        </a:gra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00"/>
          <p:cNvSpPr/>
          <p:nvPr/>
        </p:nvSpPr>
        <p:spPr>
          <a:xfrm flipH="1">
            <a:off x="-641364" y="4226294"/>
            <a:ext cx="2011146" cy="1603889"/>
          </a:xfrm>
          <a:custGeom>
            <a:avLst/>
            <a:gdLst/>
            <a:ahLst/>
            <a:cxnLst/>
            <a:rect l="l" t="t" r="r" b="b"/>
            <a:pathLst>
              <a:path w="4022292" h="3207778" extrusionOk="0">
                <a:moveTo>
                  <a:pt x="4022292" y="0"/>
                </a:moveTo>
                <a:lnTo>
                  <a:pt x="0" y="0"/>
                </a:lnTo>
                <a:lnTo>
                  <a:pt x="0" y="3207778"/>
                </a:lnTo>
                <a:lnTo>
                  <a:pt x="4022292" y="3207778"/>
                </a:lnTo>
                <a:lnTo>
                  <a:pt x="402229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08" name="Google Shape;708;p100"/>
          <p:cNvSpPr txBox="1"/>
          <p:nvPr/>
        </p:nvSpPr>
        <p:spPr>
          <a:xfrm>
            <a:off x="265347" y="461050"/>
            <a:ext cx="8613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Confusion Matrix: Forecasting Delay Risk</a:t>
            </a:r>
            <a:endParaRPr sz="7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09" name="Google Shape;709;p100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0" name="Google Shape;710;p100"/>
          <p:cNvSpPr txBox="1"/>
          <p:nvPr/>
        </p:nvSpPr>
        <p:spPr>
          <a:xfrm>
            <a:off x="4637975" y="926775"/>
            <a:ext cx="42408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confusion matrix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shows how well the model predicts project delays by comparing: 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actually happened vs.what the model predicted.</a:t>
            </a:r>
            <a:b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helps us understand 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the model performs well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it makes mistakes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giving a clear picture of reliability.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On-Time correctly predicted: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72</a:t>
            </a:r>
            <a:b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Delayed correctly predicted: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</a:t>
            </a:r>
            <a:b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 Alarms (On-Time predicted as delayed):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b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Missed Delays (Delayed predicted as on-time):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14</a:t>
            </a:r>
            <a:b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model is very strong at identifying on-time projects, but like most early-stage predictors, it misses some delays because late-stage conditions (field issues, utilities, change orders) aren’t visible early in the dataset.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 b="1"/>
          </a:p>
        </p:txBody>
      </p:sp>
      <p:pic>
        <p:nvPicPr>
          <p:cNvPr id="711" name="Google Shape;711;p100" title="output (18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350" y="936550"/>
            <a:ext cx="3798437" cy="3137344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10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713" name="Google Shape;713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36</a:t>
            </a:fld>
            <a:endParaRPr sz="1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FFFFF">
                <a:alpha val="0"/>
              </a:srgbClr>
            </a:gs>
          </a:gsLst>
          <a:lin ang="0" scaled="0"/>
        </a:gra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01"/>
          <p:cNvSpPr/>
          <p:nvPr/>
        </p:nvSpPr>
        <p:spPr>
          <a:xfrm flipH="1">
            <a:off x="-641364" y="4226294"/>
            <a:ext cx="2011146" cy="1603889"/>
          </a:xfrm>
          <a:custGeom>
            <a:avLst/>
            <a:gdLst/>
            <a:ahLst/>
            <a:cxnLst/>
            <a:rect l="l" t="t" r="r" b="b"/>
            <a:pathLst>
              <a:path w="4022292" h="3207778" extrusionOk="0">
                <a:moveTo>
                  <a:pt x="4022292" y="0"/>
                </a:moveTo>
                <a:lnTo>
                  <a:pt x="0" y="0"/>
                </a:lnTo>
                <a:lnTo>
                  <a:pt x="0" y="3207778"/>
                </a:lnTo>
                <a:lnTo>
                  <a:pt x="4022292" y="3207778"/>
                </a:lnTo>
                <a:lnTo>
                  <a:pt x="402229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9" name="Google Shape;719;p101"/>
          <p:cNvSpPr txBox="1"/>
          <p:nvPr/>
        </p:nvSpPr>
        <p:spPr>
          <a:xfrm>
            <a:off x="265347" y="461050"/>
            <a:ext cx="8613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Top 10 Typologies by Predicted Delay Risk</a:t>
            </a:r>
            <a:endParaRPr sz="7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20" name="Google Shape;720;p101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Google Shape;721;p101"/>
          <p:cNvSpPr txBox="1"/>
          <p:nvPr/>
        </p:nvSpPr>
        <p:spPr>
          <a:xfrm>
            <a:off x="4637975" y="926775"/>
            <a:ext cx="4240800" cy="50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</a:rPr>
              <a:t>Feature Extraction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High-risk typologies include: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Vehicular Bridges</a:t>
            </a:r>
            <a:br>
              <a:rPr lang="en" sz="1000">
                <a:solidFill>
                  <a:schemeClr val="dk1"/>
                </a:solidFill>
              </a:rPr>
            </a:b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Road Work Projects</a:t>
            </a:r>
            <a:br>
              <a:rPr lang="en" sz="1000">
                <a:solidFill>
                  <a:schemeClr val="dk1"/>
                </a:solidFill>
              </a:rPr>
            </a:b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Water/Sewer Infrastructure</a:t>
            </a:r>
            <a:br>
              <a:rPr lang="en" sz="1000">
                <a:solidFill>
                  <a:schemeClr val="dk1"/>
                </a:solidFill>
              </a:rPr>
            </a:b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Non-Vehicular Bridges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Lower-risk typologies (not in top 10) include:</a:t>
            </a: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Sidewalk Work</a:t>
            </a:r>
            <a:br>
              <a:rPr lang="en" sz="1000">
                <a:solidFill>
                  <a:schemeClr val="dk1"/>
                </a:solidFill>
              </a:rPr>
            </a:b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Plaza/Streetscape</a:t>
            </a:r>
            <a:br>
              <a:rPr lang="en" sz="1000">
                <a:solidFill>
                  <a:schemeClr val="dk1"/>
                </a:solidFill>
              </a:rPr>
            </a:br>
            <a:endParaRPr sz="1000">
              <a:solidFill>
                <a:schemeClr val="dk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Parkland Infra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Use</a:t>
            </a:r>
            <a:r>
              <a:rPr lang="en" sz="1000">
                <a:solidFill>
                  <a:schemeClr val="dk1"/>
                </a:solidFill>
              </a:rPr>
              <a:t>: Helps planners predict which project types require more schedule contingency.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</a:endParaRPr>
          </a:p>
          <a:p>
            <a:pPr marL="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 b="1"/>
          </a:p>
        </p:txBody>
      </p:sp>
      <p:pic>
        <p:nvPicPr>
          <p:cNvPr id="722" name="Google Shape;722;p101" title="output (2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36550"/>
            <a:ext cx="4333175" cy="3127307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10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724" name="Google Shape;724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37</a:t>
            </a:fld>
            <a:endParaRPr sz="1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FFFFF">
                <a:alpha val="0"/>
              </a:srgbClr>
            </a:gs>
          </a:gsLst>
          <a:lin ang="0" scaled="0"/>
        </a:gra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02"/>
          <p:cNvSpPr/>
          <p:nvPr/>
        </p:nvSpPr>
        <p:spPr>
          <a:xfrm flipH="1">
            <a:off x="-641364" y="4226294"/>
            <a:ext cx="2011146" cy="1603889"/>
          </a:xfrm>
          <a:custGeom>
            <a:avLst/>
            <a:gdLst/>
            <a:ahLst/>
            <a:cxnLst/>
            <a:rect l="l" t="t" r="r" b="b"/>
            <a:pathLst>
              <a:path w="4022292" h="3207778" extrusionOk="0">
                <a:moveTo>
                  <a:pt x="4022292" y="0"/>
                </a:moveTo>
                <a:lnTo>
                  <a:pt x="0" y="0"/>
                </a:lnTo>
                <a:lnTo>
                  <a:pt x="0" y="3207778"/>
                </a:lnTo>
                <a:lnTo>
                  <a:pt x="4022292" y="3207778"/>
                </a:lnTo>
                <a:lnTo>
                  <a:pt x="402229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30" name="Google Shape;730;p102"/>
          <p:cNvSpPr txBox="1"/>
          <p:nvPr/>
        </p:nvSpPr>
        <p:spPr>
          <a:xfrm>
            <a:off x="265347" y="461050"/>
            <a:ext cx="8613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Predictive Modeling: Forecasting Delay Risk</a:t>
            </a:r>
            <a:endParaRPr sz="7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31" name="Google Shape;731;p102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2" name="Google Shape;732;p102"/>
          <p:cNvSpPr txBox="1"/>
          <p:nvPr/>
        </p:nvSpPr>
        <p:spPr>
          <a:xfrm>
            <a:off x="4637975" y="926775"/>
            <a:ext cx="4240800" cy="3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Project Size (total budget)</a:t>
            </a:r>
            <a:r>
              <a:rPr lang="en" sz="1100">
                <a:solidFill>
                  <a:schemeClr val="dk1"/>
                </a:solidFill>
              </a:rPr>
              <a:t> – Larger projects → much higher chance of delay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Early Spend %</a:t>
            </a:r>
            <a:r>
              <a:rPr lang="en" sz="1100">
                <a:solidFill>
                  <a:schemeClr val="dk1"/>
                </a:solidFill>
              </a:rPr>
              <a:t> – Slow early spending → future risk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Typology</a:t>
            </a:r>
            <a:r>
              <a:rPr lang="en" sz="1100">
                <a:solidFill>
                  <a:schemeClr val="dk1"/>
                </a:solidFill>
              </a:rPr>
              <a:t> – Bridges, sewer/water, resiliency have higher inherent risk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Managing Agency</a:t>
            </a:r>
            <a:r>
              <a:rPr lang="en" sz="1100">
                <a:solidFill>
                  <a:schemeClr val="dk1"/>
                </a:solidFill>
              </a:rPr>
              <a:t> – Agencies with more complex capital portfolios show higher risk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Reporting Period Count</a:t>
            </a:r>
            <a:r>
              <a:rPr lang="en" sz="1100">
                <a:solidFill>
                  <a:schemeClr val="dk1"/>
                </a:solidFill>
              </a:rPr>
              <a:t> – Projects with more reporting cycles tend to be older/more exposed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 b="1">
                <a:solidFill>
                  <a:schemeClr val="dk1"/>
                </a:solidFill>
              </a:rPr>
              <a:t>Borough</a:t>
            </a:r>
            <a:r>
              <a:rPr lang="en" sz="1100">
                <a:solidFill>
                  <a:schemeClr val="dk1"/>
                </a:solidFill>
              </a:rPr>
              <a:t> – Location matters, but least among all predictors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</a:rPr>
              <a:t>Takeaway:</a:t>
            </a:r>
            <a:endParaRPr sz="1300" b="1">
              <a:solidFill>
                <a:schemeClr val="dk1"/>
              </a:solidFill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Delays are driven most by project scale and early spending pace, followed by technical typology and agency, with geography playing a smaller role.</a:t>
            </a:r>
            <a:endParaRPr sz="1100">
              <a:solidFill>
                <a:schemeClr val="dk1"/>
              </a:solidFill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 b="1"/>
          </a:p>
        </p:txBody>
      </p:sp>
      <p:pic>
        <p:nvPicPr>
          <p:cNvPr id="733" name="Google Shape;733;p102" title="output (15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36550"/>
            <a:ext cx="4240730" cy="3137343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10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735" name="Google Shape;735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38</a:t>
            </a:fld>
            <a:endParaRPr sz="1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3"/>
          <p:cNvSpPr txBox="1"/>
          <p:nvPr/>
        </p:nvSpPr>
        <p:spPr>
          <a:xfrm>
            <a:off x="700650" y="1701575"/>
            <a:ext cx="77427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Conclusion</a:t>
            </a:r>
            <a:endParaRPr sz="18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41" name="Google Shape;741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8"/>
          <p:cNvSpPr txBox="1"/>
          <p:nvPr/>
        </p:nvSpPr>
        <p:spPr>
          <a:xfrm>
            <a:off x="1544102" y="572803"/>
            <a:ext cx="619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The Dataset</a:t>
            </a:r>
            <a:endParaRPr sz="700" b="0" i="0" u="none" strike="noStrike" cap="none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00" name="Google Shape;400;p68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68"/>
          <p:cNvSpPr txBox="1"/>
          <p:nvPr/>
        </p:nvSpPr>
        <p:spPr>
          <a:xfrm>
            <a:off x="311150" y="1126900"/>
            <a:ext cx="84324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Dataset: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Contains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1,850 Infrastructure Projects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spanning all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5 NYC boroughs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Includes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12 sponsor agencies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14 typologies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Project Scope: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Each project includes unique identifiers which are: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PID, FMSID, 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Reporting Period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The lifecycle of each project include: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Pre-Design→ Design → Procurement → Construction → Close-out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Financial data includes: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total budget, budget variance, spend-to-date %,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cost changes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across reporting periods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Schedule data includes: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phase start/end dates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forecast completion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actual durations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documented delay causes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6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03" name="Google Shape;403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4</a:t>
            </a:fld>
            <a:endParaRPr sz="1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04"/>
          <p:cNvSpPr txBox="1"/>
          <p:nvPr/>
        </p:nvSpPr>
        <p:spPr>
          <a:xfrm>
            <a:off x="430432" y="674248"/>
            <a:ext cx="3177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 i="0" u="none" strike="noStrike" cap="none">
                <a:solidFill>
                  <a:srgbClr val="FFFFFF"/>
                </a:solidFill>
                <a:latin typeface="Spectral"/>
                <a:ea typeface="Spectral"/>
                <a:cs typeface="Spectral"/>
                <a:sym typeface="Spectral"/>
              </a:rPr>
              <a:t>Conclusion</a:t>
            </a:r>
            <a:endParaRPr sz="7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47" name="Google Shape;747;p104"/>
          <p:cNvSpPr txBox="1"/>
          <p:nvPr/>
        </p:nvSpPr>
        <p:spPr>
          <a:xfrm>
            <a:off x="577684" y="4157430"/>
            <a:ext cx="25758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Description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104"/>
          <p:cNvSpPr txBox="1"/>
          <p:nvPr/>
        </p:nvSpPr>
        <p:spPr>
          <a:xfrm>
            <a:off x="3910249" y="3878369"/>
            <a:ext cx="1295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Point 2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104"/>
          <p:cNvSpPr txBox="1"/>
          <p:nvPr/>
        </p:nvSpPr>
        <p:spPr>
          <a:xfrm>
            <a:off x="243973" y="226170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</p:txBody>
      </p:sp>
      <p:sp>
        <p:nvSpPr>
          <p:cNvPr id="750" name="Google Shape;750;p104"/>
          <p:cNvSpPr txBox="1"/>
          <p:nvPr/>
        </p:nvSpPr>
        <p:spPr>
          <a:xfrm>
            <a:off x="341650" y="1071075"/>
            <a:ext cx="8537100" cy="3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The dashboard was designed for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public transparency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, not analytics, requiring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extensive cleaning, joining, and manual labeling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" sz="1700">
                <a:latin typeface="Calibri"/>
                <a:ea typeface="Calibri"/>
                <a:cs typeface="Calibri"/>
                <a:sym typeface="Calibri"/>
              </a:rPr>
            </a:b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With only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seven reporting periods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limited variables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, we cannot make strong conclusions yet, only demonstrate the dataset’s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emerging analytical potential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" sz="1700">
                <a:latin typeface="Calibri"/>
                <a:ea typeface="Calibri"/>
                <a:cs typeface="Calibri"/>
                <a:sym typeface="Calibri"/>
              </a:rPr>
            </a:b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Missing key fields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(CB#, contractor, change orders) and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imbalanced distributions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restrict deeper citywide analysis.</a:t>
            </a:r>
            <a:br>
              <a:rPr lang="en" sz="1700">
                <a:latin typeface="Calibri"/>
                <a:ea typeface="Calibri"/>
                <a:cs typeface="Calibri"/>
                <a:sym typeface="Calibri"/>
              </a:rPr>
            </a:b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Early analyses show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clear promise for identifying budget and schedule risks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as reporting periods mature.</a:t>
            </a:r>
            <a:br>
              <a:rPr lang="en" sz="1700">
                <a:latin typeface="Calibri"/>
                <a:ea typeface="Calibri"/>
                <a:cs typeface="Calibri"/>
                <a:sym typeface="Calibri"/>
              </a:rPr>
            </a:b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Future enhancements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- agency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PB/Infra labeling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, refined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typologies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" sz="1700" b="1">
                <a:latin typeface="Calibri"/>
                <a:ea typeface="Calibri"/>
                <a:cs typeface="Calibri"/>
                <a:sym typeface="Calibri"/>
              </a:rPr>
              <a:t>external dataset integration</a:t>
            </a: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 via FMSID, will significantly expand analytical value.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104"/>
          <p:cNvSpPr txBox="1"/>
          <p:nvPr/>
        </p:nvSpPr>
        <p:spPr>
          <a:xfrm>
            <a:off x="265347" y="550150"/>
            <a:ext cx="8613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6"/>
                </a:solidFill>
                <a:latin typeface="Spectral"/>
                <a:ea typeface="Spectral"/>
                <a:cs typeface="Spectral"/>
                <a:sym typeface="Spectral"/>
              </a:rPr>
              <a:t>Conclusion</a:t>
            </a:r>
            <a:endParaRPr sz="2100">
              <a:solidFill>
                <a:schemeClr val="accent6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52" name="Google Shape;752;p104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05"/>
          <p:cNvSpPr/>
          <p:nvPr/>
        </p:nvSpPr>
        <p:spPr>
          <a:xfrm flipH="1">
            <a:off x="4121655" y="0"/>
            <a:ext cx="5587199" cy="5190743"/>
          </a:xfrm>
          <a:custGeom>
            <a:avLst/>
            <a:gdLst/>
            <a:ahLst/>
            <a:cxnLst/>
            <a:rect l="l" t="t" r="r" b="b"/>
            <a:pathLst>
              <a:path w="11174397" h="10381485" extrusionOk="0">
                <a:moveTo>
                  <a:pt x="11174397" y="0"/>
                </a:moveTo>
                <a:lnTo>
                  <a:pt x="0" y="0"/>
                </a:lnTo>
                <a:lnTo>
                  <a:pt x="0" y="10381485"/>
                </a:lnTo>
                <a:lnTo>
                  <a:pt x="11174397" y="10381485"/>
                </a:lnTo>
                <a:lnTo>
                  <a:pt x="1117439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301" r="-36873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758" name="Google Shape;758;p105"/>
          <p:cNvGrpSpPr/>
          <p:nvPr/>
        </p:nvGrpSpPr>
        <p:grpSpPr>
          <a:xfrm rot="190464">
            <a:off x="4098896" y="-471911"/>
            <a:ext cx="1862527" cy="5672470"/>
            <a:chOff x="0" y="-114300"/>
            <a:chExt cx="981084" cy="2987968"/>
          </a:xfrm>
        </p:grpSpPr>
        <p:sp>
          <p:nvSpPr>
            <p:cNvPr id="759" name="Google Shape;759;p105"/>
            <p:cNvSpPr/>
            <p:nvPr/>
          </p:nvSpPr>
          <p:spPr>
            <a:xfrm>
              <a:off x="0" y="0"/>
              <a:ext cx="981084" cy="2873668"/>
            </a:xfrm>
            <a:custGeom>
              <a:avLst/>
              <a:gdLst/>
              <a:ahLst/>
              <a:cxnLst/>
              <a:rect l="l" t="t" r="r" b="b"/>
              <a:pathLst>
                <a:path w="981084" h="2873668" extrusionOk="0">
                  <a:moveTo>
                    <a:pt x="0" y="0"/>
                  </a:moveTo>
                  <a:lnTo>
                    <a:pt x="981084" y="0"/>
                  </a:lnTo>
                  <a:lnTo>
                    <a:pt x="981084" y="2873668"/>
                  </a:lnTo>
                  <a:lnTo>
                    <a:pt x="0" y="287366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Google Shape;760;p105"/>
            <p:cNvSpPr txBox="1"/>
            <p:nvPr/>
          </p:nvSpPr>
          <p:spPr>
            <a:xfrm>
              <a:off x="0" y="-114300"/>
              <a:ext cx="981084" cy="2987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31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105"/>
          <p:cNvGrpSpPr/>
          <p:nvPr/>
        </p:nvGrpSpPr>
        <p:grpSpPr>
          <a:xfrm rot="190464">
            <a:off x="3996004" y="-480651"/>
            <a:ext cx="1546873" cy="5672470"/>
            <a:chOff x="0" y="-114300"/>
            <a:chExt cx="814814" cy="2987968"/>
          </a:xfrm>
        </p:grpSpPr>
        <p:sp>
          <p:nvSpPr>
            <p:cNvPr id="762" name="Google Shape;762;p105"/>
            <p:cNvSpPr/>
            <p:nvPr/>
          </p:nvSpPr>
          <p:spPr>
            <a:xfrm>
              <a:off x="0" y="0"/>
              <a:ext cx="814814" cy="2873668"/>
            </a:xfrm>
            <a:custGeom>
              <a:avLst/>
              <a:gdLst/>
              <a:ahLst/>
              <a:cxnLst/>
              <a:rect l="l" t="t" r="r" b="b"/>
              <a:pathLst>
                <a:path w="814814" h="2873668" extrusionOk="0">
                  <a:moveTo>
                    <a:pt x="0" y="0"/>
                  </a:moveTo>
                  <a:lnTo>
                    <a:pt x="814814" y="0"/>
                  </a:lnTo>
                  <a:lnTo>
                    <a:pt x="814814" y="2873668"/>
                  </a:lnTo>
                  <a:lnTo>
                    <a:pt x="0" y="287366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Google Shape;763;p105"/>
            <p:cNvSpPr txBox="1"/>
            <p:nvPr/>
          </p:nvSpPr>
          <p:spPr>
            <a:xfrm>
              <a:off x="0" y="-114300"/>
              <a:ext cx="814814" cy="2987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31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4" name="Google Shape;764;p105"/>
          <p:cNvSpPr txBox="1"/>
          <p:nvPr/>
        </p:nvSpPr>
        <p:spPr>
          <a:xfrm>
            <a:off x="595242" y="1270505"/>
            <a:ext cx="4107600" cy="16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1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1" i="0" u="none" strike="noStrike" cap="none">
                <a:solidFill>
                  <a:srgbClr val="051F49"/>
                </a:solidFill>
                <a:latin typeface="Spectral"/>
                <a:ea typeface="Spectral"/>
                <a:cs typeface="Spectral"/>
                <a:sym typeface="Spectral"/>
              </a:rPr>
              <a:t>THANK YOU SO MUCH</a:t>
            </a:r>
            <a:endParaRPr sz="700" b="0" i="0" u="none" strike="noStrike" cap="none">
              <a:solidFill>
                <a:srgbClr val="000000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65" name="Google Shape;765;p105"/>
          <p:cNvSpPr txBox="1"/>
          <p:nvPr/>
        </p:nvSpPr>
        <p:spPr>
          <a:xfrm>
            <a:off x="595242" y="2740829"/>
            <a:ext cx="3701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105"/>
          <p:cNvSpPr/>
          <p:nvPr/>
        </p:nvSpPr>
        <p:spPr>
          <a:xfrm>
            <a:off x="4226444" y="3852330"/>
            <a:ext cx="639215" cy="337985"/>
          </a:xfrm>
          <a:custGeom>
            <a:avLst/>
            <a:gdLst/>
            <a:ahLst/>
            <a:cxnLst/>
            <a:rect l="l" t="t" r="r" b="b"/>
            <a:pathLst>
              <a:path w="1278430" h="675970" extrusionOk="0">
                <a:moveTo>
                  <a:pt x="0" y="0"/>
                </a:moveTo>
                <a:lnTo>
                  <a:pt x="1278430" y="0"/>
                </a:lnTo>
                <a:lnTo>
                  <a:pt x="1278430" y="675970"/>
                </a:lnTo>
                <a:lnTo>
                  <a:pt x="0" y="675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67" name="Google Shape;767;p105"/>
          <p:cNvSpPr txBox="1"/>
          <p:nvPr/>
        </p:nvSpPr>
        <p:spPr>
          <a:xfrm>
            <a:off x="1042204" y="3980079"/>
            <a:ext cx="2290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5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8" name="Google Shape;768;p105"/>
          <p:cNvGrpSpPr/>
          <p:nvPr/>
        </p:nvGrpSpPr>
        <p:grpSpPr>
          <a:xfrm>
            <a:off x="353908" y="346924"/>
            <a:ext cx="6106645" cy="334852"/>
            <a:chOff x="0" y="0"/>
            <a:chExt cx="16284387" cy="892938"/>
          </a:xfrm>
        </p:grpSpPr>
        <p:sp>
          <p:nvSpPr>
            <p:cNvPr id="769" name="Google Shape;769;p105"/>
            <p:cNvSpPr/>
            <p:nvPr/>
          </p:nvSpPr>
          <p:spPr>
            <a:xfrm>
              <a:off x="0" y="0"/>
              <a:ext cx="892938" cy="892938"/>
            </a:xfrm>
            <a:custGeom>
              <a:avLst/>
              <a:gdLst/>
              <a:ahLst/>
              <a:cxnLst/>
              <a:rect l="l" t="t" r="r" b="b"/>
              <a:pathLst>
                <a:path w="892938" h="892938" extrusionOk="0">
                  <a:moveTo>
                    <a:pt x="0" y="0"/>
                  </a:moveTo>
                  <a:lnTo>
                    <a:pt x="892938" y="0"/>
                  </a:lnTo>
                  <a:lnTo>
                    <a:pt x="892938" y="892938"/>
                  </a:lnTo>
                  <a:lnTo>
                    <a:pt x="0" y="8929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Google Shape;770;p105"/>
            <p:cNvSpPr txBox="1"/>
            <p:nvPr/>
          </p:nvSpPr>
          <p:spPr>
            <a:xfrm>
              <a:off x="1029387" y="223808"/>
              <a:ext cx="15255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5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en" sz="800">
                  <a:solidFill>
                    <a:srgbClr val="1F242B"/>
                  </a:solidFill>
                  <a:latin typeface="Inter"/>
                  <a:ea typeface="Inter"/>
                  <a:cs typeface="Inter"/>
                  <a:sym typeface="Inter"/>
                </a:rPr>
                <a:t>FORDHAM UNIVERSITY/GABELLI × </a:t>
              </a:r>
              <a:r>
                <a:rPr lang="en" sz="800">
                  <a:solidFill>
                    <a:srgbClr val="222222"/>
                  </a:solidFill>
                  <a:highlight>
                    <a:schemeClr val="lt1"/>
                  </a:highlight>
                  <a:latin typeface="Inter"/>
                  <a:ea typeface="Inter"/>
                  <a:cs typeface="Inter"/>
                  <a:sym typeface="Inter"/>
                </a:rPr>
                <a:t>(TOWN+GOWN:NYC @ NYC DDC + NYC MAYOR’S OFFICE OF OPERATIONS)</a:t>
              </a:r>
              <a:endParaRPr sz="900">
                <a:solidFill>
                  <a:srgbClr val="1F242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771" name="Google Shape;771;p10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772" name="Google Shape;772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41</a:t>
            </a:fld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9"/>
          <p:cNvSpPr txBox="1"/>
          <p:nvPr/>
        </p:nvSpPr>
        <p:spPr>
          <a:xfrm>
            <a:off x="1187450" y="1956770"/>
            <a:ext cx="57984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     </a:t>
            </a:r>
            <a:r>
              <a:rPr lang="en" sz="3300" b="1">
                <a:solidFill>
                  <a:schemeClr val="accent6"/>
                </a:solidFill>
                <a:latin typeface="Spectral"/>
                <a:ea typeface="Spectral"/>
                <a:cs typeface="Spectral"/>
                <a:sym typeface="Spectral"/>
              </a:rPr>
              <a:t>       Descriptive Analysis</a:t>
            </a:r>
            <a:endParaRPr sz="3300" b="1">
              <a:solidFill>
                <a:schemeClr val="accent6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09" name="Google Shape;409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0"/>
          <p:cNvSpPr txBox="1"/>
          <p:nvPr/>
        </p:nvSpPr>
        <p:spPr>
          <a:xfrm>
            <a:off x="4588080" y="2058035"/>
            <a:ext cx="2838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7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416" name="Google Shape;416;p70"/>
          <p:cNvGraphicFramePr/>
          <p:nvPr/>
        </p:nvGraphicFramePr>
        <p:xfrm>
          <a:off x="152400" y="152400"/>
          <a:ext cx="208250" cy="396210"/>
        </p:xfrm>
        <a:graphic>
          <a:graphicData uri="http://schemas.openxmlformats.org/drawingml/2006/table">
            <a:tbl>
              <a:tblPr>
                <a:noFill/>
                <a:tableStyleId>{08ED25AD-9D65-4B44-86B0-24B6FD4DC549}</a:tableStyleId>
              </a:tblPr>
              <a:tblGrid>
                <a:gridCol w="20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7" name="Google Shape;417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6</a:t>
            </a:fld>
            <a:endParaRPr sz="1000"/>
          </a:p>
        </p:txBody>
      </p:sp>
      <p:pic>
        <p:nvPicPr>
          <p:cNvPr id="418" name="Google Shape;418;p70" title="output (40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500" y="789500"/>
            <a:ext cx="7050511" cy="4267326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70"/>
          <p:cNvSpPr txBox="1"/>
          <p:nvPr/>
        </p:nvSpPr>
        <p:spPr>
          <a:xfrm>
            <a:off x="351000" y="152400"/>
            <a:ext cx="84420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Projects by Sponsor Agency</a:t>
            </a:r>
            <a:endParaRPr sz="30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20" name="Google Shape;420;p70"/>
          <p:cNvSpPr/>
          <p:nvPr/>
        </p:nvSpPr>
        <p:spPr>
          <a:xfrm>
            <a:off x="355738" y="21900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26" name="Google Shape;426;p71"/>
          <p:cNvSpPr txBox="1">
            <a:spLocks noGrp="1"/>
          </p:cNvSpPr>
          <p:nvPr>
            <p:ph type="sldNum" idx="12"/>
          </p:nvPr>
        </p:nvSpPr>
        <p:spPr>
          <a:xfrm>
            <a:off x="7323586" y="2711541"/>
            <a:ext cx="912300" cy="156300"/>
          </a:xfrm>
          <a:prstGeom prst="rect">
            <a:avLst/>
          </a:prstGeom>
        </p:spPr>
        <p:txBody>
          <a:bodyPr spcFirstLastPara="1" wrap="square" lIns="78175" tIns="78175" rIns="78175" bIns="781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3"/>
              <a:buFont typeface="Arial"/>
              <a:buNone/>
            </a:pPr>
            <a:fld id="{00000000-1234-1234-1234-123412341234}" type="slidenum">
              <a:rPr lang="en" sz="513"/>
              <a:t>7</a:t>
            </a:fld>
            <a:endParaRPr sz="513"/>
          </a:p>
        </p:txBody>
      </p:sp>
      <p:sp>
        <p:nvSpPr>
          <p:cNvPr id="427" name="Google Shape;427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7</a:t>
            </a:fld>
            <a:endParaRPr sz="1000"/>
          </a:p>
        </p:txBody>
      </p:sp>
      <p:sp>
        <p:nvSpPr>
          <p:cNvPr id="428" name="Google Shape;428;p71"/>
          <p:cNvSpPr txBox="1"/>
          <p:nvPr/>
        </p:nvSpPr>
        <p:spPr>
          <a:xfrm>
            <a:off x="351000" y="166550"/>
            <a:ext cx="844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Geographic Distribution of Projects by Borough</a:t>
            </a:r>
            <a:endParaRPr sz="11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29" name="Google Shape;429;p71"/>
          <p:cNvSpPr txBox="1"/>
          <p:nvPr/>
        </p:nvSpPr>
        <p:spPr>
          <a:xfrm>
            <a:off x="351000" y="628250"/>
            <a:ext cx="8442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(as a proxy for density)</a:t>
            </a:r>
            <a:endParaRPr sz="21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30" name="Google Shape;430;p71"/>
          <p:cNvSpPr txBox="1"/>
          <p:nvPr/>
        </p:nvSpPr>
        <p:spPr>
          <a:xfrm>
            <a:off x="5927675" y="1338400"/>
            <a:ext cx="2702100" cy="24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8300" marR="0" lvl="1" indent="-17780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Queens</a:t>
            </a: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has the </a:t>
            </a:r>
            <a:r>
              <a:rPr lang="en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highest</a:t>
            </a: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number of projects, followed by Brooklyn and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Manhattan</a:t>
            </a:r>
            <a:r>
              <a:rPr lang="en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68300" marR="0" lvl="1" indent="-177800" algn="l" rtl="0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•"/>
            </a:pPr>
            <a:r>
              <a:rPr lang="en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counts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act</a:t>
            </a:r>
            <a:r>
              <a:rPr lang="en" sz="1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as a proxy for borough-level population density.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71" title="final_bubble_chart_FIX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576" y="1035025"/>
            <a:ext cx="4138006" cy="39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71"/>
          <p:cNvSpPr/>
          <p:nvPr/>
        </p:nvSpPr>
        <p:spPr>
          <a:xfrm>
            <a:off x="355738" y="36050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2"/>
          <p:cNvSpPr txBox="1"/>
          <p:nvPr/>
        </p:nvSpPr>
        <p:spPr>
          <a:xfrm>
            <a:off x="354650" y="453184"/>
            <a:ext cx="843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600" b="1">
                <a:latin typeface="Spectral"/>
                <a:ea typeface="Spectral"/>
                <a:cs typeface="Spectral"/>
                <a:sym typeface="Spectral"/>
              </a:rPr>
              <a:t>Reporting Periods across Status </a:t>
            </a:r>
            <a:endParaRPr sz="36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38" name="Google Shape;438;p72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72"/>
          <p:cNvSpPr txBox="1"/>
          <p:nvPr/>
        </p:nvSpPr>
        <p:spPr>
          <a:xfrm>
            <a:off x="349850" y="938250"/>
            <a:ext cx="84420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(7 Reporting Periods)</a:t>
            </a:r>
            <a:endParaRPr sz="21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440" name="Google Shape;44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100" y="1417600"/>
            <a:ext cx="7537411" cy="35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3"/>
          <p:cNvSpPr txBox="1"/>
          <p:nvPr/>
        </p:nvSpPr>
        <p:spPr>
          <a:xfrm>
            <a:off x="354650" y="409687"/>
            <a:ext cx="83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>
                <a:latin typeface="Spectral"/>
                <a:ea typeface="Spectral"/>
                <a:cs typeface="Spectral"/>
                <a:sym typeface="Spectral"/>
              </a:rPr>
              <a:t>Project Phase Distribution by Borough </a:t>
            </a:r>
            <a:endParaRPr sz="3000" b="1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446" name="Google Shape;446;p73"/>
          <p:cNvSpPr/>
          <p:nvPr/>
        </p:nvSpPr>
        <p:spPr>
          <a:xfrm>
            <a:off x="354650" y="221825"/>
            <a:ext cx="8432525" cy="130500"/>
          </a:xfrm>
          <a:prstGeom prst="flowChartProcess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73"/>
          <p:cNvSpPr txBox="1"/>
          <p:nvPr/>
        </p:nvSpPr>
        <p:spPr>
          <a:xfrm>
            <a:off x="7089325" y="1323700"/>
            <a:ext cx="18468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Queens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Manhattan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have the highest counts across most phases.</a:t>
            </a:r>
            <a:br>
              <a:rPr lang="en" sz="1600">
                <a:latin typeface="Calibri"/>
                <a:ea typeface="Calibri"/>
                <a:cs typeface="Calibri"/>
                <a:sym typeface="Calibri"/>
              </a:rPr>
            </a:b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Staten Island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consistently has the lowest number of projects across every phase.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73"/>
          <p:cNvSpPr txBox="1"/>
          <p:nvPr/>
        </p:nvSpPr>
        <p:spPr>
          <a:xfrm>
            <a:off x="349900" y="831225"/>
            <a:ext cx="84420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Spectral"/>
                <a:ea typeface="Spectral"/>
                <a:cs typeface="Spectral"/>
                <a:sym typeface="Spectral"/>
              </a:rPr>
              <a:t>(as a proxy for population density)</a:t>
            </a:r>
            <a:endParaRPr sz="1000">
              <a:latin typeface="Spectral"/>
              <a:ea typeface="Spectral"/>
              <a:cs typeface="Spectral"/>
              <a:sym typeface="Spectral"/>
            </a:endParaRPr>
          </a:p>
        </p:txBody>
      </p:sp>
      <p:pic>
        <p:nvPicPr>
          <p:cNvPr id="449" name="Google Shape;44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75" y="1561825"/>
            <a:ext cx="6900456" cy="33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2441</Words>
  <Application>Microsoft Office PowerPoint</Application>
  <PresentationFormat>On-screen Show (16:9)</PresentationFormat>
  <Paragraphs>249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Merriweather</vt:lpstr>
      <vt:lpstr>Spectral</vt:lpstr>
      <vt:lpstr>Times New Roman</vt:lpstr>
      <vt:lpstr>Roboto</vt:lpstr>
      <vt:lpstr>Playfair Display</vt:lpstr>
      <vt:lpstr>Inter</vt:lpstr>
      <vt:lpstr>Calibri</vt:lpstr>
      <vt:lpstr>Inter SemiBold</vt:lpstr>
      <vt:lpstr>Arial</vt:lpstr>
      <vt:lpstr>Simple Light</vt:lpstr>
      <vt:lpstr>Office Theme</vt:lpstr>
      <vt:lpstr>Office Theme</vt:lpstr>
      <vt:lpstr>Paradigm</vt:lpstr>
      <vt:lpstr>Paradigm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Amogha</dc:creator>
  <cp:lastModifiedBy>Matthews, Terri (DDC)</cp:lastModifiedBy>
  <cp:revision>1</cp:revision>
  <dcterms:modified xsi:type="dcterms:W3CDTF">2025-12-11T20:28:44Z</dcterms:modified>
</cp:coreProperties>
</file>