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acifico" panose="00000500000000000000" pitchFamily="2" charset="0"/>
      <p:regular r:id="rId21"/>
    </p:embeddedFont>
    <p:embeddedFont>
      <p:font typeface="Roboto"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
      <p:font typeface="Roboto Thin"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67d47352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67d47352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ed57a93b5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ed57a93b5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d57a93b5b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d57a93b5b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ed57a93b5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ed57a93b5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d57a93b5b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d57a93b5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715f6cec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715f6ce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6e612634c_0_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a6e612634c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a6e612634c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a6e612634c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6e612634c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a6e612634c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ed57a93b5b_2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ed57a93b5b_2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a6e612634c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a6e612634c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Hello everyone, I'm XXX. Our primary goal is to gain a deeper understanding of what causes significant delays in construction project management. We aim to uncover the key factors responsible for these delays.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achieve our goal, we were assigned two main tasks: </a:t>
            </a:r>
            <a:br>
              <a:rPr lang="en"/>
            </a:br>
            <a:r>
              <a:rPr lang="en"/>
              <a:t>The first one is to develop a Complexity Score, This involves creating a metric that helps us assess the complexity of construction projects.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second one is to implement Clustering Analysis: We used clustering analysis techniques to group similar construction projects together. This will allow us to identify patterns and commonalities among projects that experience significant delays.</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54bac2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54bac2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me briefly describe two datasets that are provided for our project. One is the Delay Overview Dataset and the other is the Project Portfolio Dataset.</a:t>
            </a:r>
            <a:endParaRPr/>
          </a:p>
          <a:p>
            <a:pPr marL="0" lvl="0" indent="0" algn="l" rtl="0">
              <a:spcBef>
                <a:spcPts val="0"/>
              </a:spcBef>
              <a:spcAft>
                <a:spcPts val="0"/>
              </a:spcAft>
              <a:buNone/>
            </a:pPr>
            <a:r>
              <a:rPr lang="en"/>
              <a:t>Project Overview dataset provides a broad overview of each construction project such as who is in charge of the project, when each phase started, etc</a:t>
            </a:r>
            <a:endParaRPr/>
          </a:p>
          <a:p>
            <a:pPr marL="0" lvl="0" indent="0" algn="l" rtl="0">
              <a:spcBef>
                <a:spcPts val="0"/>
              </a:spcBef>
              <a:spcAft>
                <a:spcPts val="0"/>
              </a:spcAft>
              <a:buNone/>
            </a:pPr>
            <a:r>
              <a:rPr lang="en"/>
              <a:t>Delay dataset is pivotal in understanding the delays in our projects. It includes project Type such as Exterior Renovation Facade and Delay Categories &amp; Subcategories such as Detailed classification of the delay types.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a63b54bac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a63b54ba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two datasets appear straightforward to merge, given that they both contain project IDs and phase names. However, the Project Portfolio dataset continuously updates the phase information and shows only the latest phase of each project. To address this, we decided to focus on the duration of each phase and the duration of the delay, which required complex data transformations.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67d47352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67d47352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successfully merged the datasets, proceeded with data preprocessing, and added additional features indicating the season of each phase starting date.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74c745d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a74c745d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understand the dataset better, we have conducted four analysis: One ANOVA for feature selections and three clustering analysis to gain further insight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d57a93b5b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ed57a93b5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Explanation of what the ANOVA score mean</a:t>
            </a:r>
            <a:endParaRPr/>
          </a:p>
          <a:p>
            <a:pPr marL="0" lvl="0" indent="0" algn="l" rtl="0">
              <a:spcBef>
                <a:spcPts val="0"/>
              </a:spcBef>
              <a:spcAft>
                <a:spcPts val="0"/>
              </a:spcAft>
              <a:buNone/>
            </a:pPr>
            <a:r>
              <a:rPr lang="en"/>
              <a:t>When the 4th variable is added in, the cumulative ANOVA score has a sudden fall meaning that the 4th variable has a much lower ANOVA score.</a:t>
            </a:r>
            <a:endParaRPr/>
          </a:p>
          <a:p>
            <a:pPr marL="0" lvl="0" indent="0" algn="l" rtl="0">
              <a:spcBef>
                <a:spcPts val="0"/>
              </a:spcBef>
              <a:spcAft>
                <a:spcPts val="0"/>
              </a:spcAft>
              <a:buNone/>
            </a:pPr>
            <a:r>
              <a:rPr lang="en"/>
              <a:t>As the ANOVA score is a Therefore</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6e612634c_0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6e612634c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the clustering analysis results, we found that many significantly delayed projects were caused by a public health emergency, which we assume it is COVID-19. Additionally, we observed that projects under the infrastructure division tend to have high-risk and medium-risk delayed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6e612634c_0_1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a6e612634c_0_1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Given that COVID-19 could be a significant factor in construction project delays, we conducted further analysis on its impact. We concluded that projects under the design and construction procurement phases are more vulnerable to public health emergencies, such as COVID-19, and that homeless services sponsored construction projects were severely impacted by the emergency.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16175" y="2037150"/>
            <a:ext cx="3507901" cy="1679076"/>
          </a:xfrm>
          <a:prstGeom prst="rect">
            <a:avLst/>
          </a:prstGeom>
          <a:noFill/>
          <a:ln>
            <a:noFill/>
          </a:ln>
        </p:spPr>
      </p:pic>
      <p:sp>
        <p:nvSpPr>
          <p:cNvPr id="55" name="Google Shape;55;p13"/>
          <p:cNvSpPr txBox="1"/>
          <p:nvPr/>
        </p:nvSpPr>
        <p:spPr>
          <a:xfrm>
            <a:off x="135325" y="472975"/>
            <a:ext cx="8891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chemeClr val="dk1"/>
                </a:solidFill>
              </a:rPr>
              <a:t>Building a Construction Risk Management Tool </a:t>
            </a:r>
            <a:endParaRPr sz="2600" b="1">
              <a:solidFill>
                <a:schemeClr val="dk1"/>
              </a:solidFill>
            </a:endParaRPr>
          </a:p>
        </p:txBody>
      </p:sp>
      <p:sp>
        <p:nvSpPr>
          <p:cNvPr id="56" name="Google Shape;56;p13"/>
          <p:cNvSpPr txBox="1"/>
          <p:nvPr/>
        </p:nvSpPr>
        <p:spPr>
          <a:xfrm>
            <a:off x="1611900" y="4567950"/>
            <a:ext cx="753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highlight>
                  <a:schemeClr val="lt1"/>
                </a:highlight>
              </a:rPr>
              <a:t>Masaya Sugimoto, Chenyi Liu, Xinyi Long, Wenbo Nie, Zhonghao Yang</a:t>
            </a:r>
            <a:endParaRPr sz="1800">
              <a:solidFill>
                <a:schemeClr val="dk2"/>
              </a:solidFill>
              <a:highlight>
                <a:schemeClr val="lt1"/>
              </a:highlight>
            </a:endParaRPr>
          </a:p>
        </p:txBody>
      </p:sp>
      <p:pic>
        <p:nvPicPr>
          <p:cNvPr id="57" name="Google Shape;57;p13"/>
          <p:cNvPicPr preferRelativeResize="0"/>
          <p:nvPr/>
        </p:nvPicPr>
        <p:blipFill>
          <a:blip r:embed="rId4">
            <a:alphaModFix/>
          </a:blip>
          <a:stretch>
            <a:fillRect/>
          </a:stretch>
        </p:blipFill>
        <p:spPr>
          <a:xfrm>
            <a:off x="929375" y="1863588"/>
            <a:ext cx="2574725" cy="202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22"/>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2"/>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Clustering Analysis 2: Delay Phase Pattern</a:t>
            </a:r>
            <a:endParaRPr sz="2020"/>
          </a:p>
        </p:txBody>
      </p:sp>
      <p:pic>
        <p:nvPicPr>
          <p:cNvPr id="212" name="Google Shape;212;p22"/>
          <p:cNvPicPr preferRelativeResize="0"/>
          <p:nvPr/>
        </p:nvPicPr>
        <p:blipFill>
          <a:blip r:embed="rId3">
            <a:alphaModFix/>
          </a:blip>
          <a:stretch>
            <a:fillRect/>
          </a:stretch>
        </p:blipFill>
        <p:spPr>
          <a:xfrm>
            <a:off x="152400" y="1123075"/>
            <a:ext cx="4772025" cy="3609975"/>
          </a:xfrm>
          <a:prstGeom prst="rect">
            <a:avLst/>
          </a:prstGeom>
          <a:noFill/>
          <a:ln>
            <a:noFill/>
          </a:ln>
        </p:spPr>
      </p:pic>
      <p:sp>
        <p:nvSpPr>
          <p:cNvPr id="213" name="Google Shape;213;p22"/>
          <p:cNvSpPr txBox="1"/>
          <p:nvPr/>
        </p:nvSpPr>
        <p:spPr>
          <a:xfrm>
            <a:off x="4465475" y="1106125"/>
            <a:ext cx="4332300" cy="34515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chemeClr val="dk2"/>
              </a:buClr>
              <a:buSzPts val="1400"/>
              <a:buChar char="●"/>
            </a:pPr>
            <a:r>
              <a:rPr lang="en">
                <a:solidFill>
                  <a:schemeClr val="dk2"/>
                </a:solidFill>
              </a:rPr>
              <a:t>Input: “Delay Impacted Phase”, “Delay Impact Days”</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“ProjectID” is unique identifier</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5 cluster groups</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group_1: 27.70%, group_3: 63.01%</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Construction Procurement &amp; close out</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Interaction among five phases: no important coefficients</a:t>
            </a:r>
            <a:endParaRPr>
              <a:solidFill>
                <a:schemeClr val="dk2"/>
              </a:solidFill>
            </a:endParaRPr>
          </a:p>
          <a:p>
            <a:pPr marL="0" lvl="0" indent="0" algn="l" rtl="0">
              <a:lnSpc>
                <a:spcPct val="115000"/>
              </a:lnSpc>
              <a:spcBef>
                <a:spcPts val="0"/>
              </a:spcBef>
              <a:spcAft>
                <a:spcPts val="0"/>
              </a:spcAft>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23"/>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23"/>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Main Differences in two Cluster Groups</a:t>
            </a:r>
            <a:endParaRPr sz="2020"/>
          </a:p>
        </p:txBody>
      </p:sp>
      <p:pic>
        <p:nvPicPr>
          <p:cNvPr id="221" name="Google Shape;221;p23"/>
          <p:cNvPicPr preferRelativeResize="0"/>
          <p:nvPr/>
        </p:nvPicPr>
        <p:blipFill>
          <a:blip r:embed="rId3">
            <a:alphaModFix/>
          </a:blip>
          <a:stretch>
            <a:fillRect/>
          </a:stretch>
        </p:blipFill>
        <p:spPr>
          <a:xfrm>
            <a:off x="375175" y="1799025"/>
            <a:ext cx="4160674" cy="3172611"/>
          </a:xfrm>
          <a:prstGeom prst="rect">
            <a:avLst/>
          </a:prstGeom>
          <a:noFill/>
          <a:ln>
            <a:noFill/>
          </a:ln>
        </p:spPr>
      </p:pic>
      <p:pic>
        <p:nvPicPr>
          <p:cNvPr id="222" name="Google Shape;222;p23"/>
          <p:cNvPicPr preferRelativeResize="0"/>
          <p:nvPr/>
        </p:nvPicPr>
        <p:blipFill>
          <a:blip r:embed="rId4">
            <a:alphaModFix/>
          </a:blip>
          <a:stretch>
            <a:fillRect/>
          </a:stretch>
        </p:blipFill>
        <p:spPr>
          <a:xfrm>
            <a:off x="4688250" y="1799025"/>
            <a:ext cx="4080583" cy="3172600"/>
          </a:xfrm>
          <a:prstGeom prst="rect">
            <a:avLst/>
          </a:prstGeom>
          <a:noFill/>
          <a:ln>
            <a:noFill/>
          </a:ln>
        </p:spPr>
      </p:pic>
      <p:sp>
        <p:nvSpPr>
          <p:cNvPr id="223" name="Google Shape;223;p23"/>
          <p:cNvSpPr txBox="1"/>
          <p:nvPr/>
        </p:nvSpPr>
        <p:spPr>
          <a:xfrm>
            <a:off x="399425" y="1218800"/>
            <a:ext cx="408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Bronx &amp; North Queens perform better</a:t>
            </a:r>
            <a:endParaRPr sz="1800">
              <a:solidFill>
                <a:schemeClr val="dk2"/>
              </a:solidFill>
            </a:endParaRPr>
          </a:p>
        </p:txBody>
      </p:sp>
      <p:sp>
        <p:nvSpPr>
          <p:cNvPr id="224" name="Google Shape;224;p23"/>
          <p:cNvSpPr txBox="1"/>
          <p:nvPr/>
        </p:nvSpPr>
        <p:spPr>
          <a:xfrm>
            <a:off x="4608175" y="1218800"/>
            <a:ext cx="4160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Major reasons that make the difference</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24"/>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24"/>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Weight Scores for Complexity Score</a:t>
            </a:r>
            <a:endParaRPr sz="2020"/>
          </a:p>
        </p:txBody>
      </p:sp>
      <p:grpSp>
        <p:nvGrpSpPr>
          <p:cNvPr id="232" name="Google Shape;232;p24"/>
          <p:cNvGrpSpPr/>
          <p:nvPr/>
        </p:nvGrpSpPr>
        <p:grpSpPr>
          <a:xfrm>
            <a:off x="6858000" y="1527450"/>
            <a:ext cx="2286000" cy="2847950"/>
            <a:chOff x="0" y="2295575"/>
            <a:chExt cx="2286000" cy="2847950"/>
          </a:xfrm>
        </p:grpSpPr>
        <p:grpSp>
          <p:nvGrpSpPr>
            <p:cNvPr id="233" name="Google Shape;233;p24"/>
            <p:cNvGrpSpPr/>
            <p:nvPr/>
          </p:nvGrpSpPr>
          <p:grpSpPr>
            <a:xfrm>
              <a:off x="0" y="2295575"/>
              <a:ext cx="2286000" cy="2847950"/>
              <a:chOff x="0" y="2295575"/>
              <a:chExt cx="2286000" cy="2847950"/>
            </a:xfrm>
          </p:grpSpPr>
          <p:sp>
            <p:nvSpPr>
              <p:cNvPr id="234" name="Google Shape;234;p24"/>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4"/>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4</a:t>
              </a:r>
              <a:endParaRPr sz="1000">
                <a:solidFill>
                  <a:srgbClr val="5E5E5E"/>
                </a:solidFill>
                <a:latin typeface="Roboto"/>
                <a:ea typeface="Roboto"/>
                <a:cs typeface="Roboto"/>
                <a:sym typeface="Roboto"/>
              </a:endParaRPr>
            </a:p>
          </p:txBody>
        </p:sp>
        <p:sp>
          <p:nvSpPr>
            <p:cNvPr id="237" name="Google Shape;237;p24"/>
            <p:cNvSpPr txBox="1"/>
            <p:nvPr/>
          </p:nvSpPr>
          <p:spPr>
            <a:xfrm>
              <a:off x="216300" y="3050050"/>
              <a:ext cx="1853400" cy="7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chemeClr val="dk1"/>
                  </a:solidFill>
                  <a:latin typeface="Roboto"/>
                  <a:ea typeface="Roboto"/>
                  <a:cs typeface="Roboto"/>
                  <a:sym typeface="Roboto"/>
                </a:rPr>
                <a:t>Getting weight</a:t>
              </a:r>
              <a:endParaRPr sz="1200" b="1">
                <a:solidFill>
                  <a:schemeClr val="dk1"/>
                </a:solidFill>
                <a:latin typeface="Roboto"/>
                <a:ea typeface="Roboto"/>
                <a:cs typeface="Roboto"/>
                <a:sym typeface="Roboto"/>
              </a:endParaRPr>
            </a:p>
          </p:txBody>
        </p:sp>
        <p:sp>
          <p:nvSpPr>
            <p:cNvPr id="238" name="Google Shape;238;p24"/>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5E5E5E"/>
                  </a:solidFill>
                  <a:latin typeface="Roboto"/>
                  <a:ea typeface="Roboto"/>
                  <a:cs typeface="Roboto"/>
                  <a:sym typeface="Roboto"/>
                </a:rPr>
                <a:t>Use R-square as weight for each variable in the complexity score metrix</a:t>
              </a:r>
              <a:endParaRPr sz="1200">
                <a:solidFill>
                  <a:srgbClr val="5E5E5E"/>
                </a:solidFill>
                <a:latin typeface="Roboto"/>
                <a:ea typeface="Roboto"/>
                <a:cs typeface="Roboto"/>
                <a:sym typeface="Roboto"/>
              </a:endParaRPr>
            </a:p>
          </p:txBody>
        </p:sp>
      </p:grpSp>
      <p:grpSp>
        <p:nvGrpSpPr>
          <p:cNvPr id="239" name="Google Shape;239;p24"/>
          <p:cNvGrpSpPr/>
          <p:nvPr/>
        </p:nvGrpSpPr>
        <p:grpSpPr>
          <a:xfrm>
            <a:off x="4572000" y="1527450"/>
            <a:ext cx="2286000" cy="2847950"/>
            <a:chOff x="0" y="2295575"/>
            <a:chExt cx="2286000" cy="2847950"/>
          </a:xfrm>
        </p:grpSpPr>
        <p:grpSp>
          <p:nvGrpSpPr>
            <p:cNvPr id="240" name="Google Shape;240;p24"/>
            <p:cNvGrpSpPr/>
            <p:nvPr/>
          </p:nvGrpSpPr>
          <p:grpSpPr>
            <a:xfrm>
              <a:off x="0" y="2295575"/>
              <a:ext cx="2286000" cy="2847950"/>
              <a:chOff x="0" y="2295575"/>
              <a:chExt cx="2286000" cy="2847950"/>
            </a:xfrm>
          </p:grpSpPr>
          <p:sp>
            <p:nvSpPr>
              <p:cNvPr id="241" name="Google Shape;241;p24"/>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24"/>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3</a:t>
              </a:r>
              <a:endParaRPr sz="1000">
                <a:solidFill>
                  <a:srgbClr val="5E5E5E"/>
                </a:solidFill>
                <a:latin typeface="Roboto"/>
                <a:ea typeface="Roboto"/>
                <a:cs typeface="Roboto"/>
                <a:sym typeface="Roboto"/>
              </a:endParaRPr>
            </a:p>
          </p:txBody>
        </p:sp>
        <p:sp>
          <p:nvSpPr>
            <p:cNvPr id="244" name="Google Shape;244;p24"/>
            <p:cNvSpPr txBox="1"/>
            <p:nvPr/>
          </p:nvSpPr>
          <p:spPr>
            <a:xfrm>
              <a:off x="216300" y="3050050"/>
              <a:ext cx="1853400" cy="7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chemeClr val="dk1"/>
                  </a:solidFill>
                  <a:latin typeface="Roboto"/>
                  <a:ea typeface="Roboto"/>
                  <a:cs typeface="Roboto"/>
                  <a:sym typeface="Roboto"/>
                </a:rPr>
                <a:t>Regression</a:t>
              </a:r>
              <a:endParaRPr sz="1200" b="1">
                <a:solidFill>
                  <a:schemeClr val="dk1"/>
                </a:solidFill>
                <a:latin typeface="Roboto"/>
                <a:ea typeface="Roboto"/>
                <a:cs typeface="Roboto"/>
                <a:sym typeface="Roboto"/>
              </a:endParaRPr>
            </a:p>
          </p:txBody>
        </p:sp>
        <p:sp>
          <p:nvSpPr>
            <p:cNvPr id="245" name="Google Shape;245;p24"/>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rgbClr val="5E5E5E"/>
                  </a:solidFill>
                  <a:latin typeface="Roboto"/>
                  <a:ea typeface="Roboto"/>
                  <a:cs typeface="Roboto"/>
                  <a:sym typeface="Roboto"/>
                </a:rPr>
                <a:t>Take each feature (Program Unit, Sponsor, Project Type, etc) respectively as dependent variable into the model. </a:t>
              </a:r>
              <a:endParaRPr sz="1100">
                <a:solidFill>
                  <a:srgbClr val="5E5E5E"/>
                </a:solidFill>
                <a:latin typeface="Roboto"/>
                <a:ea typeface="Roboto"/>
                <a:cs typeface="Roboto"/>
                <a:sym typeface="Roboto"/>
              </a:endParaRPr>
            </a:p>
          </p:txBody>
        </p:sp>
        <p:cxnSp>
          <p:nvCxnSpPr>
            <p:cNvPr id="246" name="Google Shape;246;p24"/>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247" name="Google Shape;247;p24"/>
          <p:cNvGrpSpPr/>
          <p:nvPr/>
        </p:nvGrpSpPr>
        <p:grpSpPr>
          <a:xfrm>
            <a:off x="2286000" y="1527450"/>
            <a:ext cx="2286000" cy="2847950"/>
            <a:chOff x="0" y="2295575"/>
            <a:chExt cx="2286000" cy="2847950"/>
          </a:xfrm>
        </p:grpSpPr>
        <p:grpSp>
          <p:nvGrpSpPr>
            <p:cNvPr id="248" name="Google Shape;248;p24"/>
            <p:cNvGrpSpPr/>
            <p:nvPr/>
          </p:nvGrpSpPr>
          <p:grpSpPr>
            <a:xfrm>
              <a:off x="0" y="2295575"/>
              <a:ext cx="2286000" cy="2847950"/>
              <a:chOff x="0" y="2295575"/>
              <a:chExt cx="2286000" cy="2847950"/>
            </a:xfrm>
          </p:grpSpPr>
          <p:sp>
            <p:nvSpPr>
              <p:cNvPr id="249" name="Google Shape;249;p24"/>
              <p:cNvSpPr/>
              <p:nvPr/>
            </p:nvSpPr>
            <p:spPr>
              <a:xfrm>
                <a:off x="0" y="2823925"/>
                <a:ext cx="2286000" cy="2319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0" y="2295575"/>
                <a:ext cx="2286000" cy="537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24"/>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0C57D3"/>
                  </a:solidFill>
                  <a:latin typeface="Roboto"/>
                  <a:ea typeface="Roboto"/>
                  <a:cs typeface="Roboto"/>
                  <a:sym typeface="Roboto"/>
                </a:rPr>
                <a:t>2</a:t>
              </a:r>
              <a:endParaRPr sz="1000">
                <a:solidFill>
                  <a:srgbClr val="0C57D3"/>
                </a:solidFill>
                <a:latin typeface="Roboto"/>
                <a:ea typeface="Roboto"/>
                <a:cs typeface="Roboto"/>
                <a:sym typeface="Roboto"/>
              </a:endParaRPr>
            </a:p>
          </p:txBody>
        </p:sp>
        <p:sp>
          <p:nvSpPr>
            <p:cNvPr id="252" name="Google Shape;252;p24"/>
            <p:cNvSpPr txBox="1"/>
            <p:nvPr/>
          </p:nvSpPr>
          <p:spPr>
            <a:xfrm>
              <a:off x="216300" y="3050050"/>
              <a:ext cx="1853400" cy="7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rgbClr val="FFFFFF"/>
                  </a:solidFill>
                  <a:latin typeface="Roboto"/>
                  <a:ea typeface="Roboto"/>
                  <a:cs typeface="Roboto"/>
                  <a:sym typeface="Roboto"/>
                </a:rPr>
                <a:t>Classify Target variable</a:t>
              </a:r>
              <a:endParaRPr sz="1200" b="1">
                <a:solidFill>
                  <a:srgbClr val="FFFFFF"/>
                </a:solidFill>
                <a:latin typeface="Roboto"/>
                <a:ea typeface="Roboto"/>
                <a:cs typeface="Roboto"/>
                <a:sym typeface="Roboto"/>
              </a:endParaRPr>
            </a:p>
          </p:txBody>
        </p:sp>
        <p:sp>
          <p:nvSpPr>
            <p:cNvPr id="253" name="Google Shape;253;p24"/>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FFFFFF"/>
                  </a:solidFill>
                  <a:latin typeface="Roboto"/>
                  <a:ea typeface="Roboto"/>
                  <a:cs typeface="Roboto"/>
                  <a:sym typeface="Roboto"/>
                </a:rPr>
                <a:t>Target Variable: Delay Impact Days</a:t>
              </a:r>
              <a:endParaRPr sz="1200">
                <a:solidFill>
                  <a:srgbClr val="FFFFFF"/>
                </a:solidFill>
                <a:latin typeface="Roboto"/>
                <a:ea typeface="Roboto"/>
                <a:cs typeface="Roboto"/>
                <a:sym typeface="Roboto"/>
              </a:endParaRPr>
            </a:p>
            <a:p>
              <a:pPr marL="0" lvl="0" indent="0" algn="l" rtl="0">
                <a:lnSpc>
                  <a:spcPct val="100000"/>
                </a:lnSpc>
                <a:spcBef>
                  <a:spcPts val="1600"/>
                </a:spcBef>
                <a:spcAft>
                  <a:spcPts val="0"/>
                </a:spcAft>
                <a:buNone/>
              </a:pPr>
              <a:r>
                <a:rPr lang="en" sz="1200">
                  <a:solidFill>
                    <a:srgbClr val="FFFFFF"/>
                  </a:solidFill>
                  <a:latin typeface="Roboto"/>
                  <a:ea typeface="Roboto"/>
                  <a:cs typeface="Roboto"/>
                  <a:sym typeface="Roboto"/>
                </a:rPr>
                <a:t>Evenly classify into level 0-2</a:t>
              </a:r>
              <a:endParaRPr sz="1600">
                <a:solidFill>
                  <a:srgbClr val="FFFFFF"/>
                </a:solidFill>
                <a:latin typeface="Roboto"/>
                <a:ea typeface="Roboto"/>
                <a:cs typeface="Roboto"/>
                <a:sym typeface="Roboto"/>
              </a:endParaRPr>
            </a:p>
            <a:p>
              <a:pPr marL="0" lvl="0" indent="0" algn="l" rtl="0">
                <a:lnSpc>
                  <a:spcPct val="100000"/>
                </a:lnSpc>
                <a:spcBef>
                  <a:spcPts val="1600"/>
                </a:spcBef>
                <a:spcAft>
                  <a:spcPts val="1600"/>
                </a:spcAft>
                <a:buNone/>
              </a:pPr>
              <a:endParaRPr sz="900">
                <a:solidFill>
                  <a:srgbClr val="FFFFFF"/>
                </a:solidFill>
                <a:latin typeface="Roboto"/>
                <a:ea typeface="Roboto"/>
                <a:cs typeface="Roboto"/>
                <a:sym typeface="Roboto"/>
              </a:endParaRPr>
            </a:p>
          </p:txBody>
        </p:sp>
        <p:cxnSp>
          <p:nvCxnSpPr>
            <p:cNvPr id="254" name="Google Shape;254;p24"/>
            <p:cNvCxnSpPr/>
            <p:nvPr/>
          </p:nvCxnSpPr>
          <p:spPr>
            <a:xfrm>
              <a:off x="2286000" y="2295575"/>
              <a:ext cx="0" cy="2837400"/>
            </a:xfrm>
            <a:prstGeom prst="straightConnector1">
              <a:avLst/>
            </a:prstGeom>
            <a:noFill/>
            <a:ln w="9525" cap="flat" cmpd="sng">
              <a:solidFill>
                <a:srgbClr val="A1C2FA"/>
              </a:solidFill>
              <a:prstDash val="dot"/>
              <a:round/>
              <a:headEnd type="none" w="sm" len="sm"/>
              <a:tailEnd type="none" w="sm" len="sm"/>
            </a:ln>
          </p:spPr>
        </p:cxnSp>
      </p:grpSp>
      <p:grpSp>
        <p:nvGrpSpPr>
          <p:cNvPr id="255" name="Google Shape;255;p24"/>
          <p:cNvGrpSpPr/>
          <p:nvPr/>
        </p:nvGrpSpPr>
        <p:grpSpPr>
          <a:xfrm>
            <a:off x="0" y="1527450"/>
            <a:ext cx="2286000" cy="2847950"/>
            <a:chOff x="0" y="2295575"/>
            <a:chExt cx="2286000" cy="2847950"/>
          </a:xfrm>
        </p:grpSpPr>
        <p:grpSp>
          <p:nvGrpSpPr>
            <p:cNvPr id="256" name="Google Shape;256;p24"/>
            <p:cNvGrpSpPr/>
            <p:nvPr/>
          </p:nvGrpSpPr>
          <p:grpSpPr>
            <a:xfrm>
              <a:off x="0" y="2295575"/>
              <a:ext cx="2286000" cy="2847950"/>
              <a:chOff x="0" y="2295575"/>
              <a:chExt cx="2286000" cy="2847950"/>
            </a:xfrm>
          </p:grpSpPr>
          <p:sp>
            <p:nvSpPr>
              <p:cNvPr id="257" name="Google Shape;257;p24"/>
              <p:cNvSpPr/>
              <p:nvPr/>
            </p:nvSpPr>
            <p:spPr>
              <a:xfrm>
                <a:off x="0" y="2823925"/>
                <a:ext cx="2286000" cy="2319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0" y="2295575"/>
                <a:ext cx="2286000" cy="537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4"/>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0C57D3"/>
                  </a:solidFill>
                  <a:latin typeface="Roboto"/>
                  <a:ea typeface="Roboto"/>
                  <a:cs typeface="Roboto"/>
                  <a:sym typeface="Roboto"/>
                </a:rPr>
                <a:t>1</a:t>
              </a:r>
              <a:endParaRPr sz="1000">
                <a:solidFill>
                  <a:srgbClr val="0C57D3"/>
                </a:solidFill>
                <a:latin typeface="Roboto"/>
                <a:ea typeface="Roboto"/>
                <a:cs typeface="Roboto"/>
                <a:sym typeface="Roboto"/>
              </a:endParaRPr>
            </a:p>
          </p:txBody>
        </p:sp>
        <p:sp>
          <p:nvSpPr>
            <p:cNvPr id="260" name="Google Shape;260;p24"/>
            <p:cNvSpPr txBox="1"/>
            <p:nvPr/>
          </p:nvSpPr>
          <p:spPr>
            <a:xfrm>
              <a:off x="216300" y="3050050"/>
              <a:ext cx="1853400" cy="7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Encoding</a:t>
              </a:r>
              <a:endParaRPr sz="1600" b="1">
                <a:solidFill>
                  <a:srgbClr val="FFFFFF"/>
                </a:solidFill>
                <a:latin typeface="Roboto"/>
                <a:ea typeface="Roboto"/>
                <a:cs typeface="Roboto"/>
                <a:sym typeface="Roboto"/>
              </a:endParaRPr>
            </a:p>
          </p:txBody>
        </p:sp>
        <p:sp>
          <p:nvSpPr>
            <p:cNvPr id="261" name="Google Shape;261;p24"/>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FFFFFF"/>
                  </a:solidFill>
                  <a:latin typeface="Roboto"/>
                  <a:ea typeface="Roboto"/>
                  <a:cs typeface="Roboto"/>
                  <a:sym typeface="Roboto"/>
                </a:rPr>
                <a:t>Use One Hot Encoder to preprocess categorical data</a:t>
              </a:r>
              <a:endParaRPr sz="1200">
                <a:solidFill>
                  <a:srgbClr val="FFFFFF"/>
                </a:solidFill>
                <a:latin typeface="Roboto"/>
                <a:ea typeface="Roboto"/>
                <a:cs typeface="Roboto"/>
                <a:sym typeface="Roboto"/>
              </a:endParaRPr>
            </a:p>
          </p:txBody>
        </p:sp>
        <p:cxnSp>
          <p:nvCxnSpPr>
            <p:cNvPr id="262" name="Google Shape;262;p24"/>
            <p:cNvCxnSpPr/>
            <p:nvPr/>
          </p:nvCxnSpPr>
          <p:spPr>
            <a:xfrm>
              <a:off x="2286000" y="2295575"/>
              <a:ext cx="0" cy="2837400"/>
            </a:xfrm>
            <a:prstGeom prst="straightConnector1">
              <a:avLst/>
            </a:prstGeom>
            <a:noFill/>
            <a:ln w="9525" cap="flat" cmpd="sng">
              <a:solidFill>
                <a:srgbClr val="A1C2FA"/>
              </a:solidFill>
              <a:prstDash val="dot"/>
              <a:round/>
              <a:headEnd type="none" w="sm" len="sm"/>
              <a:tailEnd type="none" w="sm" len="sm"/>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25"/>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25"/>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Clustering Analysis 3: Result (SPSS)</a:t>
            </a:r>
            <a:endParaRPr sz="2020"/>
          </a:p>
        </p:txBody>
      </p:sp>
      <p:pic>
        <p:nvPicPr>
          <p:cNvPr id="270" name="Google Shape;270;p25"/>
          <p:cNvPicPr preferRelativeResize="0"/>
          <p:nvPr/>
        </p:nvPicPr>
        <p:blipFill>
          <a:blip r:embed="rId3">
            <a:alphaModFix/>
          </a:blip>
          <a:stretch>
            <a:fillRect/>
          </a:stretch>
        </p:blipFill>
        <p:spPr>
          <a:xfrm>
            <a:off x="4440900" y="1167950"/>
            <a:ext cx="2344550" cy="2328399"/>
          </a:xfrm>
          <a:prstGeom prst="rect">
            <a:avLst/>
          </a:prstGeom>
          <a:noFill/>
          <a:ln>
            <a:noFill/>
          </a:ln>
        </p:spPr>
      </p:pic>
      <p:pic>
        <p:nvPicPr>
          <p:cNvPr id="271" name="Google Shape;271;p25"/>
          <p:cNvPicPr preferRelativeResize="0"/>
          <p:nvPr/>
        </p:nvPicPr>
        <p:blipFill>
          <a:blip r:embed="rId4">
            <a:alphaModFix/>
          </a:blip>
          <a:stretch>
            <a:fillRect/>
          </a:stretch>
        </p:blipFill>
        <p:spPr>
          <a:xfrm>
            <a:off x="6509750" y="3243625"/>
            <a:ext cx="2217276" cy="1780401"/>
          </a:xfrm>
          <a:prstGeom prst="rect">
            <a:avLst/>
          </a:prstGeom>
          <a:noFill/>
          <a:ln>
            <a:noFill/>
          </a:ln>
        </p:spPr>
      </p:pic>
      <p:sp>
        <p:nvSpPr>
          <p:cNvPr id="272" name="Google Shape;272;p25"/>
          <p:cNvSpPr txBox="1"/>
          <p:nvPr/>
        </p:nvSpPr>
        <p:spPr>
          <a:xfrm>
            <a:off x="6921300" y="527400"/>
            <a:ext cx="1860900" cy="20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The project that </a:t>
            </a:r>
            <a:r>
              <a:rPr lang="en" sz="1100" b="1">
                <a:solidFill>
                  <a:srgbClr val="4A86E8"/>
                </a:solidFill>
              </a:rPr>
              <a:t>Actual Start Season</a:t>
            </a:r>
            <a:r>
              <a:rPr lang="en" sz="1100">
                <a:solidFill>
                  <a:schemeClr val="dk1"/>
                </a:solidFill>
              </a:rPr>
              <a:t> is </a:t>
            </a:r>
            <a:r>
              <a:rPr lang="en" sz="1100" b="1">
                <a:solidFill>
                  <a:schemeClr val="dk1"/>
                </a:solidFill>
              </a:rPr>
              <a:t>Summer,</a:t>
            </a:r>
            <a:r>
              <a:rPr lang="en" sz="1100">
                <a:solidFill>
                  <a:schemeClr val="dk1"/>
                </a:solidFill>
              </a:rPr>
              <a:t> </a:t>
            </a:r>
            <a:r>
              <a:rPr lang="en" sz="1100" b="1">
                <a:solidFill>
                  <a:srgbClr val="4A86E8"/>
                </a:solidFill>
              </a:rPr>
              <a:t>Projected Start Season</a:t>
            </a:r>
            <a:r>
              <a:rPr lang="en" sz="1100">
                <a:solidFill>
                  <a:schemeClr val="dk1"/>
                </a:solidFill>
              </a:rPr>
              <a:t> is </a:t>
            </a:r>
            <a:r>
              <a:rPr lang="en" sz="1100" b="1">
                <a:solidFill>
                  <a:schemeClr val="dk1"/>
                </a:solidFill>
              </a:rPr>
              <a:t>Summer</a:t>
            </a:r>
            <a:r>
              <a:rPr lang="en" sz="1100">
                <a:solidFill>
                  <a:schemeClr val="dk1"/>
                </a:solidFill>
              </a:rPr>
              <a:t>, </a:t>
            </a:r>
            <a:r>
              <a:rPr lang="en" sz="1100" b="1">
                <a:solidFill>
                  <a:srgbClr val="4A86E8"/>
                </a:solidFill>
              </a:rPr>
              <a:t>Division</a:t>
            </a:r>
            <a:r>
              <a:rPr lang="en" sz="1100">
                <a:solidFill>
                  <a:schemeClr val="dk1"/>
                </a:solidFill>
              </a:rPr>
              <a:t> is </a:t>
            </a:r>
            <a:r>
              <a:rPr lang="en" sz="1100" b="1">
                <a:solidFill>
                  <a:schemeClr val="dk1"/>
                </a:solidFill>
              </a:rPr>
              <a:t>Infrastructure</a:t>
            </a:r>
            <a:r>
              <a:rPr lang="en" sz="1100">
                <a:solidFill>
                  <a:schemeClr val="dk1"/>
                </a:solidFill>
              </a:rPr>
              <a:t>, </a:t>
            </a:r>
            <a:r>
              <a:rPr lang="en" sz="1100" b="1">
                <a:solidFill>
                  <a:srgbClr val="4A86E8"/>
                </a:solidFill>
              </a:rPr>
              <a:t>Delay Category</a:t>
            </a:r>
            <a:r>
              <a:rPr lang="en" sz="1100">
                <a:solidFill>
                  <a:schemeClr val="dk1"/>
                </a:solidFill>
              </a:rPr>
              <a:t> is </a:t>
            </a:r>
            <a:r>
              <a:rPr lang="en" sz="1100" b="1">
                <a:solidFill>
                  <a:schemeClr val="dk1"/>
                </a:solidFill>
              </a:rPr>
              <a:t>Construction Conditions</a:t>
            </a:r>
            <a:r>
              <a:rPr lang="en" sz="1100">
                <a:solidFill>
                  <a:schemeClr val="dk1"/>
                </a:solidFill>
              </a:rPr>
              <a:t>, </a:t>
            </a:r>
            <a:r>
              <a:rPr lang="en" sz="1100" b="1">
                <a:solidFill>
                  <a:srgbClr val="4A86E8"/>
                </a:solidFill>
              </a:rPr>
              <a:t>Borough</a:t>
            </a:r>
            <a:r>
              <a:rPr lang="en" sz="1100">
                <a:solidFill>
                  <a:schemeClr val="dk1"/>
                </a:solidFill>
              </a:rPr>
              <a:t> is </a:t>
            </a:r>
            <a:r>
              <a:rPr lang="en" sz="1100" b="1">
                <a:solidFill>
                  <a:schemeClr val="dk1"/>
                </a:solidFill>
              </a:rPr>
              <a:t>Brooklyn</a:t>
            </a:r>
            <a:r>
              <a:rPr lang="en" sz="1100">
                <a:solidFill>
                  <a:schemeClr val="dk1"/>
                </a:solidFill>
              </a:rPr>
              <a:t>, </a:t>
            </a:r>
            <a:r>
              <a:rPr lang="en" sz="1100" b="1">
                <a:solidFill>
                  <a:srgbClr val="4A86E8"/>
                </a:solidFill>
              </a:rPr>
              <a:t>Project Phase </a:t>
            </a:r>
            <a:r>
              <a:rPr lang="en" sz="1100">
                <a:solidFill>
                  <a:schemeClr val="dk1"/>
                </a:solidFill>
              </a:rPr>
              <a:t>is spent on </a:t>
            </a:r>
            <a:r>
              <a:rPr lang="en" sz="1100" b="1">
                <a:solidFill>
                  <a:schemeClr val="dk1"/>
                </a:solidFill>
              </a:rPr>
              <a:t>Construction Procurement </a:t>
            </a:r>
            <a:r>
              <a:rPr lang="en" sz="1100">
                <a:solidFill>
                  <a:schemeClr val="dk1"/>
                </a:solidFill>
              </a:rPr>
              <a:t>has the highest possibility to delay in our clustering model.</a:t>
            </a:r>
            <a:endParaRPr sz="1000" b="1">
              <a:solidFill>
                <a:schemeClr val="dk2"/>
              </a:solidFill>
            </a:endParaRPr>
          </a:p>
        </p:txBody>
      </p:sp>
      <p:pic>
        <p:nvPicPr>
          <p:cNvPr id="273" name="Google Shape;273;p25"/>
          <p:cNvPicPr preferRelativeResize="0"/>
          <p:nvPr/>
        </p:nvPicPr>
        <p:blipFill>
          <a:blip r:embed="rId5">
            <a:alphaModFix/>
          </a:blip>
          <a:stretch>
            <a:fillRect/>
          </a:stretch>
        </p:blipFill>
        <p:spPr>
          <a:xfrm>
            <a:off x="152400" y="1123075"/>
            <a:ext cx="4125302" cy="3868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26"/>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26"/>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Weight Scores for Complexity Score</a:t>
            </a:r>
            <a:endParaRPr sz="2020"/>
          </a:p>
        </p:txBody>
      </p:sp>
      <p:pic>
        <p:nvPicPr>
          <p:cNvPr id="281" name="Google Shape;281;p26"/>
          <p:cNvPicPr preferRelativeResize="0"/>
          <p:nvPr/>
        </p:nvPicPr>
        <p:blipFill>
          <a:blip r:embed="rId3">
            <a:alphaModFix/>
          </a:blip>
          <a:stretch>
            <a:fillRect/>
          </a:stretch>
        </p:blipFill>
        <p:spPr>
          <a:xfrm>
            <a:off x="237400" y="970675"/>
            <a:ext cx="4519702" cy="3868024"/>
          </a:xfrm>
          <a:prstGeom prst="rect">
            <a:avLst/>
          </a:prstGeom>
          <a:noFill/>
          <a:ln>
            <a:noFill/>
          </a:ln>
        </p:spPr>
      </p:pic>
      <p:pic>
        <p:nvPicPr>
          <p:cNvPr id="282" name="Google Shape;282;p26"/>
          <p:cNvPicPr preferRelativeResize="0"/>
          <p:nvPr/>
        </p:nvPicPr>
        <p:blipFill>
          <a:blip r:embed="rId4">
            <a:alphaModFix/>
          </a:blip>
          <a:stretch>
            <a:fillRect/>
          </a:stretch>
        </p:blipFill>
        <p:spPr>
          <a:xfrm>
            <a:off x="4618250" y="2089957"/>
            <a:ext cx="4225350" cy="2314518"/>
          </a:xfrm>
          <a:prstGeom prst="rect">
            <a:avLst/>
          </a:prstGeom>
          <a:noFill/>
          <a:ln>
            <a:noFill/>
          </a:ln>
        </p:spPr>
      </p:pic>
      <p:sp>
        <p:nvSpPr>
          <p:cNvPr id="283" name="Google Shape;283;p26"/>
          <p:cNvSpPr/>
          <p:nvPr/>
        </p:nvSpPr>
        <p:spPr>
          <a:xfrm>
            <a:off x="215300" y="1054600"/>
            <a:ext cx="4563900" cy="402300"/>
          </a:xfrm>
          <a:prstGeom prst="homePlate">
            <a:avLst>
              <a:gd name="adj" fmla="val 50000"/>
            </a:avLst>
          </a:prstGeom>
          <a:solidFill>
            <a:srgbClr val="0942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Importance Distribution</a:t>
            </a:r>
            <a:endParaRPr>
              <a:solidFill>
                <a:srgbClr val="FFFFFF"/>
              </a:solidFill>
              <a:latin typeface="Roboto"/>
              <a:ea typeface="Roboto"/>
              <a:cs typeface="Roboto"/>
              <a:sym typeface="Roboto"/>
            </a:endParaRPr>
          </a:p>
        </p:txBody>
      </p:sp>
      <p:sp>
        <p:nvSpPr>
          <p:cNvPr id="284" name="Google Shape;284;p26"/>
          <p:cNvSpPr/>
          <p:nvPr/>
        </p:nvSpPr>
        <p:spPr>
          <a:xfrm>
            <a:off x="4572000" y="1054600"/>
            <a:ext cx="4225500" cy="402300"/>
          </a:xfrm>
          <a:prstGeom prst="chevron">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Weight Scores</a:t>
            </a:r>
            <a:endParaRPr>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27"/>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1" name="Google Shape;291;p27"/>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Conclusion</a:t>
            </a:r>
            <a:endParaRPr sz="2020"/>
          </a:p>
        </p:txBody>
      </p:sp>
      <p:sp>
        <p:nvSpPr>
          <p:cNvPr id="292" name="Google Shape;292;p27"/>
          <p:cNvSpPr txBox="1"/>
          <p:nvPr/>
        </p:nvSpPr>
        <p:spPr>
          <a:xfrm>
            <a:off x="237400" y="1235375"/>
            <a:ext cx="81735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en" sz="1800">
                <a:solidFill>
                  <a:schemeClr val="dk2"/>
                </a:solidFill>
              </a:rPr>
              <a:t>Many significantly delayed projects are caused by </a:t>
            </a:r>
            <a:r>
              <a:rPr lang="en" sz="1800" b="1">
                <a:solidFill>
                  <a:schemeClr val="dk2"/>
                </a:solidFill>
              </a:rPr>
              <a:t>public health emergencies</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Projects under the </a:t>
            </a:r>
            <a:r>
              <a:rPr lang="en" sz="1800" b="1">
                <a:solidFill>
                  <a:schemeClr val="dk2"/>
                </a:solidFill>
              </a:rPr>
              <a:t>infrastructure division</a:t>
            </a:r>
            <a:r>
              <a:rPr lang="en" sz="1800">
                <a:solidFill>
                  <a:schemeClr val="dk2"/>
                </a:solidFill>
              </a:rPr>
              <a:t> carry a higher risk of delays.</a:t>
            </a:r>
            <a:endParaRPr sz="1800">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Homeless Services in Brooklyn and Bronx</a:t>
            </a:r>
            <a:r>
              <a:rPr lang="en" sz="1800">
                <a:solidFill>
                  <a:schemeClr val="dk2"/>
                </a:solidFill>
              </a:rPr>
              <a:t> have the biggest average delay days in design phase. </a:t>
            </a:r>
            <a:endParaRPr sz="1800">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Procurement Management and Scope Changes</a:t>
            </a:r>
            <a:r>
              <a:rPr lang="en" sz="1800">
                <a:solidFill>
                  <a:schemeClr val="dk2"/>
                </a:solidFill>
              </a:rPr>
              <a:t> are among the top reasons for delays.</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The number one delay category is </a:t>
            </a:r>
            <a:r>
              <a:rPr lang="en" sz="1800" b="1">
                <a:solidFill>
                  <a:schemeClr val="dk2"/>
                </a:solidFill>
              </a:rPr>
              <a:t>Construction Conditions.</a:t>
            </a:r>
            <a:endParaRPr sz="1800" b="1">
              <a:solidFill>
                <a:schemeClr val="dk2"/>
              </a:solidFill>
            </a:endParaRPr>
          </a:p>
          <a:p>
            <a:pPr marL="457200" lvl="0" indent="-342900" algn="l" rtl="0">
              <a:spcBef>
                <a:spcPts val="0"/>
              </a:spcBef>
              <a:spcAft>
                <a:spcPts val="0"/>
              </a:spcAft>
              <a:buClr>
                <a:schemeClr val="dk2"/>
              </a:buClr>
              <a:buSzPts val="1800"/>
              <a:buChar char="●"/>
            </a:pPr>
            <a:r>
              <a:rPr lang="en" sz="1800" b="1">
                <a:solidFill>
                  <a:schemeClr val="dk2"/>
                </a:solidFill>
              </a:rPr>
              <a:t>Delay Impact Phase and Division</a:t>
            </a:r>
            <a:r>
              <a:rPr lang="en" sz="1800">
                <a:solidFill>
                  <a:schemeClr val="dk2"/>
                </a:solidFill>
              </a:rPr>
              <a:t> should be prioritized for the complexity score development</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8"/>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8" name="Google Shape;298;p28"/>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9" name="Google Shape;299;p28"/>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Scope &amp; Limitations</a:t>
            </a:r>
            <a:endParaRPr sz="2020"/>
          </a:p>
        </p:txBody>
      </p:sp>
      <p:sp>
        <p:nvSpPr>
          <p:cNvPr id="300" name="Google Shape;300;p28"/>
          <p:cNvSpPr txBox="1"/>
          <p:nvPr/>
        </p:nvSpPr>
        <p:spPr>
          <a:xfrm>
            <a:off x="731425" y="1592600"/>
            <a:ext cx="73494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AutoNum type="arabicPeriod"/>
            </a:pPr>
            <a:r>
              <a:rPr lang="en" sz="1800">
                <a:solidFill>
                  <a:schemeClr val="dk2"/>
                </a:solidFill>
              </a:rPr>
              <a:t>All data is about delayed projects.</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Inputs in the datasets are not reliable due to the manual data collection process.</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Most variables are categorical variables with many classes.</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No data describing other aspects: Like demographic data, economical data, etc</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Merged Dataset is not big enough to be accurate (472 projects)</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MANOVA, multiple linear regression, stepwise regression can be used to explore the pattern.</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9"/>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29"/>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29"/>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Future Research</a:t>
            </a:r>
            <a:endParaRPr sz="2020"/>
          </a:p>
        </p:txBody>
      </p:sp>
      <p:cxnSp>
        <p:nvCxnSpPr>
          <p:cNvPr id="308" name="Google Shape;308;p29"/>
          <p:cNvCxnSpPr>
            <a:stCxn id="309" idx="2"/>
            <a:endCxn id="310" idx="1"/>
          </p:cNvCxnSpPr>
          <p:nvPr/>
        </p:nvCxnSpPr>
        <p:spPr>
          <a:xfrm rot="-5400000" flipH="1">
            <a:off x="1773900" y="3056524"/>
            <a:ext cx="923700" cy="609600"/>
          </a:xfrm>
          <a:prstGeom prst="bentConnector2">
            <a:avLst/>
          </a:prstGeom>
          <a:noFill/>
          <a:ln w="9525" cap="flat" cmpd="sng">
            <a:solidFill>
              <a:srgbClr val="C2C2C2"/>
            </a:solidFill>
            <a:prstDash val="solid"/>
            <a:round/>
            <a:headEnd type="none" w="sm" len="sm"/>
            <a:tailEnd type="none" w="sm" len="sm"/>
          </a:ln>
        </p:spPr>
      </p:cxnSp>
      <p:cxnSp>
        <p:nvCxnSpPr>
          <p:cNvPr id="311" name="Google Shape;311;p29"/>
          <p:cNvCxnSpPr>
            <a:stCxn id="309" idx="2"/>
            <a:endCxn id="312" idx="1"/>
          </p:cNvCxnSpPr>
          <p:nvPr/>
        </p:nvCxnSpPr>
        <p:spPr>
          <a:xfrm rot="-5400000">
            <a:off x="1787850" y="2146674"/>
            <a:ext cx="895800" cy="609600"/>
          </a:xfrm>
          <a:prstGeom prst="bentConnector2">
            <a:avLst/>
          </a:prstGeom>
          <a:noFill/>
          <a:ln w="9525" cap="flat" cmpd="sng">
            <a:solidFill>
              <a:srgbClr val="C2C2C2"/>
            </a:solidFill>
            <a:prstDash val="solid"/>
            <a:round/>
            <a:headEnd type="none" w="sm" len="sm"/>
            <a:tailEnd type="none" w="sm" len="sm"/>
          </a:ln>
        </p:spPr>
      </p:cxnSp>
      <p:sp>
        <p:nvSpPr>
          <p:cNvPr id="312" name="Google Shape;312;p29"/>
          <p:cNvSpPr/>
          <p:nvPr/>
        </p:nvSpPr>
        <p:spPr>
          <a:xfrm>
            <a:off x="2540550" y="1740924"/>
            <a:ext cx="2020500" cy="525300"/>
          </a:xfrm>
          <a:prstGeom prst="roundRect">
            <a:avLst>
              <a:gd name="adj" fmla="val 16667"/>
            </a:avLst>
          </a:prstGeom>
          <a:solidFill>
            <a:srgbClr val="B6124A"/>
          </a:solidFill>
          <a:ln w="9525" cap="flat" cmpd="sng">
            <a:solidFill>
              <a:srgbClr val="B61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Lorem Ipsum</a:t>
            </a:r>
            <a:endParaRPr sz="1100">
              <a:solidFill>
                <a:srgbClr val="FFFFFF"/>
              </a:solidFill>
              <a:latin typeface="Roboto"/>
              <a:ea typeface="Roboto"/>
              <a:cs typeface="Roboto"/>
              <a:sym typeface="Roboto"/>
            </a:endParaRPr>
          </a:p>
        </p:txBody>
      </p:sp>
      <p:sp>
        <p:nvSpPr>
          <p:cNvPr id="310" name="Google Shape;310;p29"/>
          <p:cNvSpPr/>
          <p:nvPr/>
        </p:nvSpPr>
        <p:spPr>
          <a:xfrm>
            <a:off x="2540550" y="3560524"/>
            <a:ext cx="2020500" cy="525300"/>
          </a:xfrm>
          <a:prstGeom prst="roundRect">
            <a:avLst>
              <a:gd name="adj" fmla="val 16667"/>
            </a:avLst>
          </a:prstGeom>
          <a:solidFill>
            <a:srgbClr val="B6124A"/>
          </a:solidFill>
          <a:ln w="9525" cap="flat" cmpd="sng">
            <a:solidFill>
              <a:srgbClr val="B61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Lorem Ipsum</a:t>
            </a:r>
            <a:endParaRPr sz="1100">
              <a:solidFill>
                <a:srgbClr val="FFFFFF"/>
              </a:solidFill>
              <a:latin typeface="Roboto"/>
              <a:ea typeface="Roboto"/>
              <a:cs typeface="Roboto"/>
              <a:sym typeface="Roboto"/>
            </a:endParaRPr>
          </a:p>
        </p:txBody>
      </p:sp>
      <p:sp>
        <p:nvSpPr>
          <p:cNvPr id="313" name="Google Shape;313;p29"/>
          <p:cNvSpPr/>
          <p:nvPr/>
        </p:nvSpPr>
        <p:spPr>
          <a:xfrm>
            <a:off x="5053475" y="1277938"/>
            <a:ext cx="2020500" cy="5253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Lorem Ipsum</a:t>
            </a:r>
            <a:endParaRPr sz="1100">
              <a:solidFill>
                <a:srgbClr val="FFFFFF"/>
              </a:solidFill>
              <a:latin typeface="Roboto"/>
              <a:ea typeface="Roboto"/>
              <a:cs typeface="Roboto"/>
              <a:sym typeface="Roboto"/>
            </a:endParaRPr>
          </a:p>
        </p:txBody>
      </p:sp>
      <p:sp>
        <p:nvSpPr>
          <p:cNvPr id="314" name="Google Shape;314;p29"/>
          <p:cNvSpPr/>
          <p:nvPr/>
        </p:nvSpPr>
        <p:spPr>
          <a:xfrm>
            <a:off x="5053475" y="2184238"/>
            <a:ext cx="2020500" cy="5253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Lorem Ipsum</a:t>
            </a:r>
            <a:endParaRPr sz="1100">
              <a:solidFill>
                <a:srgbClr val="FFFFFF"/>
              </a:solidFill>
              <a:latin typeface="Roboto"/>
              <a:ea typeface="Roboto"/>
              <a:cs typeface="Roboto"/>
              <a:sym typeface="Roboto"/>
            </a:endParaRPr>
          </a:p>
        </p:txBody>
      </p:sp>
      <p:cxnSp>
        <p:nvCxnSpPr>
          <p:cNvPr id="315" name="Google Shape;315;p29"/>
          <p:cNvCxnSpPr>
            <a:stCxn id="312" idx="3"/>
            <a:endCxn id="313" idx="1"/>
          </p:cNvCxnSpPr>
          <p:nvPr/>
        </p:nvCxnSpPr>
        <p:spPr>
          <a:xfrm rot="10800000" flipH="1">
            <a:off x="4561050" y="1540674"/>
            <a:ext cx="492300" cy="4629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316" name="Google Shape;316;p29"/>
          <p:cNvCxnSpPr>
            <a:stCxn id="312" idx="3"/>
            <a:endCxn id="314" idx="1"/>
          </p:cNvCxnSpPr>
          <p:nvPr/>
        </p:nvCxnSpPr>
        <p:spPr>
          <a:xfrm>
            <a:off x="4561050" y="2003574"/>
            <a:ext cx="492300" cy="4434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317" name="Google Shape;317;p29"/>
          <p:cNvCxnSpPr>
            <a:stCxn id="318" idx="1"/>
            <a:endCxn id="319" idx="3"/>
          </p:cNvCxnSpPr>
          <p:nvPr/>
        </p:nvCxnSpPr>
        <p:spPr>
          <a:xfrm rot="10800000">
            <a:off x="4561175" y="3823188"/>
            <a:ext cx="492300" cy="7950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320" name="Google Shape;320;p29"/>
          <p:cNvCxnSpPr>
            <a:stCxn id="321" idx="2"/>
            <a:endCxn id="319" idx="1"/>
          </p:cNvCxnSpPr>
          <p:nvPr/>
        </p:nvCxnSpPr>
        <p:spPr>
          <a:xfrm rot="-5400000" flipH="1">
            <a:off x="1773900" y="3056524"/>
            <a:ext cx="923700" cy="609600"/>
          </a:xfrm>
          <a:prstGeom prst="bentConnector2">
            <a:avLst/>
          </a:prstGeom>
          <a:noFill/>
          <a:ln w="9525" cap="flat" cmpd="sng">
            <a:solidFill>
              <a:srgbClr val="C2C2C2"/>
            </a:solidFill>
            <a:prstDash val="solid"/>
            <a:round/>
            <a:headEnd type="none" w="sm" len="sm"/>
            <a:tailEnd type="none" w="sm" len="sm"/>
          </a:ln>
        </p:spPr>
      </p:cxnSp>
      <p:cxnSp>
        <p:nvCxnSpPr>
          <p:cNvPr id="322" name="Google Shape;322;p29"/>
          <p:cNvCxnSpPr>
            <a:stCxn id="321" idx="2"/>
            <a:endCxn id="323" idx="1"/>
          </p:cNvCxnSpPr>
          <p:nvPr/>
        </p:nvCxnSpPr>
        <p:spPr>
          <a:xfrm rot="-5400000">
            <a:off x="1787850" y="2146674"/>
            <a:ext cx="895800" cy="609600"/>
          </a:xfrm>
          <a:prstGeom prst="bentConnector2">
            <a:avLst/>
          </a:prstGeom>
          <a:noFill/>
          <a:ln w="9525" cap="flat" cmpd="sng">
            <a:solidFill>
              <a:srgbClr val="C2C2C2"/>
            </a:solidFill>
            <a:prstDash val="solid"/>
            <a:round/>
            <a:headEnd type="none" w="sm" len="sm"/>
            <a:tailEnd type="none" w="sm" len="sm"/>
          </a:ln>
        </p:spPr>
      </p:cxnSp>
      <p:sp>
        <p:nvSpPr>
          <p:cNvPr id="323" name="Google Shape;323;p29"/>
          <p:cNvSpPr/>
          <p:nvPr/>
        </p:nvSpPr>
        <p:spPr>
          <a:xfrm>
            <a:off x="2540550" y="1740924"/>
            <a:ext cx="2020500" cy="525300"/>
          </a:xfrm>
          <a:prstGeom prst="roundRect">
            <a:avLst>
              <a:gd name="adj" fmla="val 16667"/>
            </a:avLst>
          </a:prstGeom>
          <a:solidFill>
            <a:srgbClr val="0D5CDF"/>
          </a:solidFill>
          <a:ln w="9525" cap="flat" cmpd="sng">
            <a:solidFill>
              <a:srgbClr val="0D5C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Dataset</a:t>
            </a:r>
            <a:endParaRPr sz="1100">
              <a:solidFill>
                <a:srgbClr val="FFFFFF"/>
              </a:solidFill>
              <a:latin typeface="Roboto"/>
              <a:ea typeface="Roboto"/>
              <a:cs typeface="Roboto"/>
              <a:sym typeface="Roboto"/>
            </a:endParaRPr>
          </a:p>
        </p:txBody>
      </p:sp>
      <p:sp>
        <p:nvSpPr>
          <p:cNvPr id="319" name="Google Shape;319;p29"/>
          <p:cNvSpPr/>
          <p:nvPr/>
        </p:nvSpPr>
        <p:spPr>
          <a:xfrm>
            <a:off x="2540550" y="3560524"/>
            <a:ext cx="2020500" cy="525300"/>
          </a:xfrm>
          <a:prstGeom prst="roundRect">
            <a:avLst>
              <a:gd name="adj" fmla="val 16667"/>
            </a:avLst>
          </a:prstGeom>
          <a:solidFill>
            <a:srgbClr val="0D5CDF"/>
          </a:solidFill>
          <a:ln w="9525" cap="flat" cmpd="sng">
            <a:solidFill>
              <a:srgbClr val="0D5C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Modeling</a:t>
            </a:r>
            <a:endParaRPr sz="1100">
              <a:solidFill>
                <a:srgbClr val="FFFFFF"/>
              </a:solidFill>
              <a:latin typeface="Roboto"/>
              <a:ea typeface="Roboto"/>
              <a:cs typeface="Roboto"/>
              <a:sym typeface="Roboto"/>
            </a:endParaRPr>
          </a:p>
        </p:txBody>
      </p:sp>
      <p:sp>
        <p:nvSpPr>
          <p:cNvPr id="324" name="Google Shape;324;p29"/>
          <p:cNvSpPr/>
          <p:nvPr/>
        </p:nvSpPr>
        <p:spPr>
          <a:xfrm>
            <a:off x="5053475" y="1277952"/>
            <a:ext cx="2202900" cy="572700"/>
          </a:xfrm>
          <a:prstGeom prst="roundRect">
            <a:avLst>
              <a:gd name="adj" fmla="val 16667"/>
            </a:avLst>
          </a:prstGeom>
          <a:solidFill>
            <a:srgbClr val="307AF3"/>
          </a:solidFill>
          <a:ln w="952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Roboto"/>
                <a:ea typeface="Roboto"/>
                <a:cs typeface="Roboto"/>
                <a:sym typeface="Roboto"/>
              </a:rPr>
              <a:t>More datasets to reflect the proportion of delay</a:t>
            </a:r>
            <a:endParaRPr sz="1100">
              <a:solidFill>
                <a:srgbClr val="FFFFFF"/>
              </a:solidFill>
              <a:latin typeface="Roboto"/>
              <a:ea typeface="Roboto"/>
              <a:cs typeface="Roboto"/>
              <a:sym typeface="Roboto"/>
            </a:endParaRPr>
          </a:p>
        </p:txBody>
      </p:sp>
      <p:sp>
        <p:nvSpPr>
          <p:cNvPr id="325" name="Google Shape;325;p29"/>
          <p:cNvSpPr/>
          <p:nvPr/>
        </p:nvSpPr>
        <p:spPr>
          <a:xfrm>
            <a:off x="5053475" y="2184250"/>
            <a:ext cx="2202900" cy="525300"/>
          </a:xfrm>
          <a:prstGeom prst="roundRect">
            <a:avLst>
              <a:gd name="adj" fmla="val 16667"/>
            </a:avLst>
          </a:prstGeom>
          <a:solidFill>
            <a:srgbClr val="307AF3"/>
          </a:solidFill>
          <a:ln w="952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More detailed and accurate dataset preprocessing</a:t>
            </a:r>
            <a:endParaRPr sz="1100">
              <a:solidFill>
                <a:srgbClr val="FFFFFF"/>
              </a:solidFill>
              <a:latin typeface="Roboto"/>
              <a:ea typeface="Roboto"/>
              <a:cs typeface="Roboto"/>
              <a:sym typeface="Roboto"/>
            </a:endParaRPr>
          </a:p>
        </p:txBody>
      </p:sp>
      <p:sp>
        <p:nvSpPr>
          <p:cNvPr id="326" name="Google Shape;326;p29"/>
          <p:cNvSpPr/>
          <p:nvPr/>
        </p:nvSpPr>
        <p:spPr>
          <a:xfrm>
            <a:off x="5053475" y="2817491"/>
            <a:ext cx="2442900" cy="635100"/>
          </a:xfrm>
          <a:prstGeom prst="roundRect">
            <a:avLst>
              <a:gd name="adj" fmla="val 16667"/>
            </a:avLst>
          </a:prstGeom>
          <a:solidFill>
            <a:srgbClr val="307AF3"/>
          </a:solidFill>
          <a:ln w="952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Roboto"/>
                <a:ea typeface="Roboto"/>
                <a:cs typeface="Roboto"/>
                <a:sym typeface="Roboto"/>
              </a:rPr>
              <a:t>Compare clustering result of filtered datasets (eg. covid and non-covid)</a:t>
            </a:r>
            <a:endParaRPr sz="1100">
              <a:solidFill>
                <a:srgbClr val="FFFFFF"/>
              </a:solidFill>
              <a:latin typeface="Roboto"/>
              <a:ea typeface="Roboto"/>
              <a:cs typeface="Roboto"/>
              <a:sym typeface="Roboto"/>
            </a:endParaRPr>
          </a:p>
        </p:txBody>
      </p:sp>
      <p:sp>
        <p:nvSpPr>
          <p:cNvPr id="327" name="Google Shape;327;p29"/>
          <p:cNvSpPr/>
          <p:nvPr/>
        </p:nvSpPr>
        <p:spPr>
          <a:xfrm>
            <a:off x="5053475" y="3560538"/>
            <a:ext cx="2020500" cy="525300"/>
          </a:xfrm>
          <a:prstGeom prst="roundRect">
            <a:avLst>
              <a:gd name="adj" fmla="val 16667"/>
            </a:avLst>
          </a:prstGeom>
          <a:solidFill>
            <a:srgbClr val="307AF3"/>
          </a:solidFill>
          <a:ln w="952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Try other machine learning and statistical models</a:t>
            </a:r>
            <a:endParaRPr sz="1100">
              <a:solidFill>
                <a:srgbClr val="FFFFFF"/>
              </a:solidFill>
              <a:latin typeface="Roboto"/>
              <a:ea typeface="Roboto"/>
              <a:cs typeface="Roboto"/>
              <a:sym typeface="Roboto"/>
            </a:endParaRPr>
          </a:p>
        </p:txBody>
      </p:sp>
      <p:cxnSp>
        <p:nvCxnSpPr>
          <p:cNvPr id="328" name="Google Shape;328;p29"/>
          <p:cNvCxnSpPr>
            <a:stCxn id="323" idx="3"/>
            <a:endCxn id="325" idx="1"/>
          </p:cNvCxnSpPr>
          <p:nvPr/>
        </p:nvCxnSpPr>
        <p:spPr>
          <a:xfrm>
            <a:off x="4561050" y="2003574"/>
            <a:ext cx="492300" cy="4434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329" name="Google Shape;329;p29"/>
          <p:cNvCxnSpPr>
            <a:stCxn id="326" idx="1"/>
            <a:endCxn id="319" idx="3"/>
          </p:cNvCxnSpPr>
          <p:nvPr/>
        </p:nvCxnSpPr>
        <p:spPr>
          <a:xfrm flipH="1">
            <a:off x="4561175" y="3135041"/>
            <a:ext cx="492300" cy="6882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330" name="Google Shape;330;p29"/>
          <p:cNvCxnSpPr>
            <a:stCxn id="327" idx="1"/>
            <a:endCxn id="319" idx="3"/>
          </p:cNvCxnSpPr>
          <p:nvPr/>
        </p:nvCxnSpPr>
        <p:spPr>
          <a:xfrm flipH="1">
            <a:off x="4561175" y="3823188"/>
            <a:ext cx="492300" cy="600"/>
          </a:xfrm>
          <a:prstGeom prst="bentConnector3">
            <a:avLst>
              <a:gd name="adj1" fmla="val 50013"/>
            </a:avLst>
          </a:prstGeom>
          <a:noFill/>
          <a:ln w="9525" cap="flat" cmpd="sng">
            <a:solidFill>
              <a:srgbClr val="C2C2C2"/>
            </a:solidFill>
            <a:prstDash val="solid"/>
            <a:round/>
            <a:headEnd type="none" w="sm" len="sm"/>
            <a:tailEnd type="none" w="sm" len="sm"/>
          </a:ln>
        </p:spPr>
      </p:cxnSp>
      <p:sp>
        <p:nvSpPr>
          <p:cNvPr id="318" name="Google Shape;318;p29"/>
          <p:cNvSpPr/>
          <p:nvPr/>
        </p:nvSpPr>
        <p:spPr>
          <a:xfrm>
            <a:off x="5053475" y="4355538"/>
            <a:ext cx="2020500" cy="525300"/>
          </a:xfrm>
          <a:prstGeom prst="roundRect">
            <a:avLst>
              <a:gd name="adj" fmla="val 16667"/>
            </a:avLst>
          </a:prstGeom>
          <a:solidFill>
            <a:srgbClr val="307AF3"/>
          </a:solidFill>
          <a:ln w="952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Improve the matrix for the complexity score</a:t>
            </a:r>
            <a:endParaRPr sz="11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txBox="1">
            <a:spLocks noGrp="1"/>
          </p:cNvSpPr>
          <p:nvPr>
            <p:ph type="title"/>
          </p:nvPr>
        </p:nvSpPr>
        <p:spPr>
          <a:xfrm>
            <a:off x="3388475" y="2285400"/>
            <a:ext cx="194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acifico"/>
                <a:ea typeface="Pacifico"/>
                <a:cs typeface="Pacifico"/>
                <a:sym typeface="Pacifico"/>
              </a:rPr>
              <a:t>Thank you!</a:t>
            </a:r>
            <a:endParaRPr>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14"/>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4"/>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Objective &amp; Research Question</a:t>
            </a:r>
            <a:endParaRPr sz="2020"/>
          </a:p>
        </p:txBody>
      </p:sp>
      <p:sp>
        <p:nvSpPr>
          <p:cNvPr id="65" name="Google Shape;65;p14"/>
          <p:cNvSpPr txBox="1"/>
          <p:nvPr/>
        </p:nvSpPr>
        <p:spPr>
          <a:xfrm>
            <a:off x="3915100" y="1453975"/>
            <a:ext cx="4860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rPr>
              <a:t>Understand the contributing factors to significant delays and improve decision-making in construction project management by comprehensively analyzing the dataset, merging relevant datasets, and implementing clustering analysis while developing a complexity score</a:t>
            </a:r>
            <a:endParaRPr sz="1700">
              <a:solidFill>
                <a:schemeClr val="dk2"/>
              </a:solidFill>
            </a:endParaRPr>
          </a:p>
        </p:txBody>
      </p:sp>
      <p:pic>
        <p:nvPicPr>
          <p:cNvPr id="66" name="Google Shape;66;p14"/>
          <p:cNvPicPr preferRelativeResize="0"/>
          <p:nvPr/>
        </p:nvPicPr>
        <p:blipFill>
          <a:blip r:embed="rId3">
            <a:alphaModFix/>
          </a:blip>
          <a:stretch>
            <a:fillRect/>
          </a:stretch>
        </p:blipFill>
        <p:spPr>
          <a:xfrm>
            <a:off x="228600" y="993775"/>
            <a:ext cx="3159126" cy="3159126"/>
          </a:xfrm>
          <a:prstGeom prst="rect">
            <a:avLst/>
          </a:prstGeom>
          <a:noFill/>
          <a:ln>
            <a:noFill/>
          </a:ln>
        </p:spPr>
      </p:pic>
      <p:sp>
        <p:nvSpPr>
          <p:cNvPr id="67" name="Google Shape;67;p14"/>
          <p:cNvSpPr txBox="1"/>
          <p:nvPr/>
        </p:nvSpPr>
        <p:spPr>
          <a:xfrm>
            <a:off x="3832600" y="1048650"/>
            <a:ext cx="494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Objective:</a:t>
            </a:r>
            <a:endParaRPr sz="1800" b="1">
              <a:solidFill>
                <a:schemeClr val="dk2"/>
              </a:solidFill>
            </a:endParaRPr>
          </a:p>
        </p:txBody>
      </p:sp>
      <p:sp>
        <p:nvSpPr>
          <p:cNvPr id="68" name="Google Shape;68;p14"/>
          <p:cNvSpPr txBox="1"/>
          <p:nvPr/>
        </p:nvSpPr>
        <p:spPr>
          <a:xfrm>
            <a:off x="3954750" y="2781500"/>
            <a:ext cx="447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a:p>
            <a:pPr marL="0" lvl="0" indent="0" algn="l" rtl="0">
              <a:spcBef>
                <a:spcPts val="0"/>
              </a:spcBef>
              <a:spcAft>
                <a:spcPts val="0"/>
              </a:spcAft>
              <a:buNone/>
            </a:pPr>
            <a:endParaRPr sz="1800">
              <a:solidFill>
                <a:schemeClr val="dk2"/>
              </a:solidFill>
            </a:endParaRPr>
          </a:p>
        </p:txBody>
      </p:sp>
      <p:sp>
        <p:nvSpPr>
          <p:cNvPr id="69" name="Google Shape;69;p14"/>
          <p:cNvSpPr txBox="1"/>
          <p:nvPr/>
        </p:nvSpPr>
        <p:spPr>
          <a:xfrm>
            <a:off x="3832600" y="3334650"/>
            <a:ext cx="494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Research Question:</a:t>
            </a:r>
            <a:endParaRPr sz="1800" b="1">
              <a:solidFill>
                <a:schemeClr val="dk2"/>
              </a:solidFill>
            </a:endParaRPr>
          </a:p>
        </p:txBody>
      </p:sp>
      <p:sp>
        <p:nvSpPr>
          <p:cNvPr id="70" name="Google Shape;70;p14"/>
          <p:cNvSpPr txBox="1"/>
          <p:nvPr/>
        </p:nvSpPr>
        <p:spPr>
          <a:xfrm>
            <a:off x="3954750" y="3796350"/>
            <a:ext cx="4860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rPr>
              <a:t>How can the integration of clustering analysis enhance foresight capabilities in construction project management? </a:t>
            </a:r>
            <a:endParaRPr sz="17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5"/>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5"/>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Datasets</a:t>
            </a:r>
            <a:endParaRPr sz="2020"/>
          </a:p>
        </p:txBody>
      </p:sp>
      <p:sp>
        <p:nvSpPr>
          <p:cNvPr id="78" name="Google Shape;78;p15"/>
          <p:cNvSpPr/>
          <p:nvPr/>
        </p:nvSpPr>
        <p:spPr>
          <a:xfrm>
            <a:off x="178675" y="1371600"/>
            <a:ext cx="4240800" cy="3681300"/>
          </a:xfrm>
          <a:prstGeom prst="rect">
            <a:avLst/>
          </a:prstGeom>
          <a:noFill/>
          <a:ln w="9525" cap="flat" cmpd="sng">
            <a:solidFill>
              <a:srgbClr val="0D5C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txBox="1"/>
          <p:nvPr/>
        </p:nvSpPr>
        <p:spPr>
          <a:xfrm>
            <a:off x="233825" y="1424150"/>
            <a:ext cx="315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Project Portfolio Dataset</a:t>
            </a:r>
            <a:endParaRPr sz="1800" b="1">
              <a:solidFill>
                <a:schemeClr val="dk2"/>
              </a:solidFill>
            </a:endParaRPr>
          </a:p>
        </p:txBody>
      </p:sp>
      <p:sp>
        <p:nvSpPr>
          <p:cNvPr id="80" name="Google Shape;80;p15"/>
          <p:cNvSpPr txBox="1"/>
          <p:nvPr/>
        </p:nvSpPr>
        <p:spPr>
          <a:xfrm>
            <a:off x="233825" y="2872500"/>
            <a:ext cx="4185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a:solidFill>
                  <a:schemeClr val="dk1"/>
                </a:solidFill>
              </a:rPr>
              <a:t>ProjectID</a:t>
            </a:r>
            <a:r>
              <a:rPr lang="en">
                <a:solidFill>
                  <a:schemeClr val="dk1"/>
                </a:solidFill>
              </a:rPr>
              <a:t> (e.g., DDCProject1, DDCProject2)</a:t>
            </a:r>
            <a:endParaRPr/>
          </a:p>
          <a:p>
            <a:pPr marL="0" lvl="0" indent="0" algn="l" rtl="0">
              <a:spcBef>
                <a:spcPts val="0"/>
              </a:spcBef>
              <a:spcAft>
                <a:spcPts val="0"/>
              </a:spcAft>
              <a:buClr>
                <a:schemeClr val="dk1"/>
              </a:buClr>
              <a:buSzPts val="1100"/>
              <a:buFont typeface="Arial"/>
              <a:buNone/>
            </a:pPr>
            <a:r>
              <a:rPr lang="en" b="1">
                <a:solidFill>
                  <a:schemeClr val="dk1"/>
                </a:solidFill>
              </a:rPr>
              <a:t>Project Current Phase</a:t>
            </a:r>
            <a:r>
              <a:rPr lang="en">
                <a:solidFill>
                  <a:schemeClr val="dk1"/>
                </a:solidFill>
              </a:rPr>
              <a:t> (e.g., Design, Close-Out)</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Key Dates</a:t>
            </a:r>
            <a:r>
              <a:rPr lang="en">
                <a:solidFill>
                  <a:schemeClr val="dk1"/>
                </a:solidFill>
              </a:rPr>
              <a:t> (e.g., Projected and Actual Start Dates for each phase, etc.)</a:t>
            </a:r>
            <a:endParaRPr/>
          </a:p>
          <a:p>
            <a:pPr marL="0" lvl="0" indent="0" algn="l" rtl="0">
              <a:spcBef>
                <a:spcPts val="0"/>
              </a:spcBef>
              <a:spcAft>
                <a:spcPts val="0"/>
              </a:spcAft>
              <a:buClr>
                <a:schemeClr val="dk1"/>
              </a:buClr>
              <a:buSzPts val="1100"/>
              <a:buFont typeface="Arial"/>
              <a:buNone/>
            </a:pPr>
            <a:r>
              <a:rPr lang="en"/>
              <a:t>Division (e.g., Public Buildings, Infrastructure)</a:t>
            </a:r>
            <a:endParaRPr/>
          </a:p>
          <a:p>
            <a:pPr marL="0" lvl="0" indent="0" algn="l" rtl="0">
              <a:spcBef>
                <a:spcPts val="0"/>
              </a:spcBef>
              <a:spcAft>
                <a:spcPts val="0"/>
              </a:spcAft>
              <a:buClr>
                <a:schemeClr val="dk1"/>
              </a:buClr>
              <a:buSzPts val="1100"/>
              <a:buFont typeface="Arial"/>
              <a:buNone/>
            </a:pPr>
            <a:r>
              <a:rPr lang="en"/>
              <a:t>Program Unit (e.g., Culturals, Manhattan &amp; Citywide, Health, S. Queens)</a:t>
            </a:r>
            <a:endParaRPr/>
          </a:p>
          <a:p>
            <a:pPr marL="0" lvl="0" indent="0" algn="l" rtl="0">
              <a:spcBef>
                <a:spcPts val="0"/>
              </a:spcBef>
              <a:spcAft>
                <a:spcPts val="0"/>
              </a:spcAft>
              <a:buClr>
                <a:schemeClr val="dk1"/>
              </a:buClr>
              <a:buSzPts val="1100"/>
              <a:buFont typeface="Arial"/>
              <a:buNone/>
            </a:pPr>
            <a:r>
              <a:rPr lang="en"/>
              <a:t>Total Budget</a:t>
            </a:r>
            <a:endParaRPr/>
          </a:p>
          <a:p>
            <a:pPr marL="0" lvl="0" indent="0" algn="l" rtl="0">
              <a:spcBef>
                <a:spcPts val="0"/>
              </a:spcBef>
              <a:spcAft>
                <a:spcPts val="0"/>
              </a:spcAft>
              <a:buClr>
                <a:schemeClr val="dk1"/>
              </a:buClr>
              <a:buSzPts val="1100"/>
              <a:buFont typeface="Arial"/>
              <a:buNone/>
            </a:pPr>
            <a:endParaRPr/>
          </a:p>
        </p:txBody>
      </p:sp>
      <p:sp>
        <p:nvSpPr>
          <p:cNvPr id="81" name="Google Shape;81;p15"/>
          <p:cNvSpPr/>
          <p:nvPr/>
        </p:nvSpPr>
        <p:spPr>
          <a:xfrm>
            <a:off x="4729625" y="1362496"/>
            <a:ext cx="4240800" cy="3681300"/>
          </a:xfrm>
          <a:prstGeom prst="rect">
            <a:avLst/>
          </a:prstGeom>
          <a:noFill/>
          <a:ln w="9525" cap="flat" cmpd="sng">
            <a:solidFill>
              <a:srgbClr val="0D5C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5"/>
          <p:cNvSpPr txBox="1"/>
          <p:nvPr/>
        </p:nvSpPr>
        <p:spPr>
          <a:xfrm>
            <a:off x="4832075" y="1409964"/>
            <a:ext cx="315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Delay Overview Dataset</a:t>
            </a:r>
            <a:endParaRPr sz="1800" b="1">
              <a:solidFill>
                <a:schemeClr val="dk2"/>
              </a:solidFill>
            </a:endParaRPr>
          </a:p>
        </p:txBody>
      </p:sp>
      <p:sp>
        <p:nvSpPr>
          <p:cNvPr id="83" name="Google Shape;83;p15"/>
          <p:cNvSpPr txBox="1"/>
          <p:nvPr/>
        </p:nvSpPr>
        <p:spPr>
          <a:xfrm>
            <a:off x="4832075" y="2848852"/>
            <a:ext cx="40359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Project ID</a:t>
            </a:r>
            <a:r>
              <a:rPr lang="en"/>
              <a:t> (e.g., DDCProject1, DDCProject2)</a:t>
            </a:r>
            <a:endParaRPr/>
          </a:p>
          <a:p>
            <a:pPr marL="0" lvl="0" indent="0" algn="l" rtl="0">
              <a:spcBef>
                <a:spcPts val="0"/>
              </a:spcBef>
              <a:spcAft>
                <a:spcPts val="0"/>
              </a:spcAft>
              <a:buNone/>
            </a:pPr>
            <a:r>
              <a:rPr lang="en" b="1">
                <a:solidFill>
                  <a:schemeClr val="dk1"/>
                </a:solidFill>
              </a:rPr>
              <a:t>Delay Start and End Dates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Delay Impacted Phase</a:t>
            </a:r>
            <a:endParaRPr b="1">
              <a:solidFill>
                <a:schemeClr val="dk1"/>
              </a:solidFill>
            </a:endParaRPr>
          </a:p>
          <a:p>
            <a:pPr marL="0" lvl="0" indent="0" algn="l" rtl="0">
              <a:spcBef>
                <a:spcPts val="0"/>
              </a:spcBef>
              <a:spcAft>
                <a:spcPts val="0"/>
              </a:spcAft>
              <a:buNone/>
            </a:pPr>
            <a:r>
              <a:rPr lang="en"/>
              <a:t>Division &amp; Borough</a:t>
            </a:r>
            <a:endParaRPr/>
          </a:p>
          <a:p>
            <a:pPr marL="0" lvl="0" indent="0" algn="l" rtl="0">
              <a:spcBef>
                <a:spcPts val="0"/>
              </a:spcBef>
              <a:spcAft>
                <a:spcPts val="0"/>
              </a:spcAft>
              <a:buNone/>
            </a:pPr>
            <a:r>
              <a:rPr lang="en"/>
              <a:t>Project Type (e.g., Exterior Renovation Facade, Major Rehabilitation/Renovation)</a:t>
            </a:r>
            <a:endParaRPr/>
          </a:p>
          <a:p>
            <a:pPr marL="0" lvl="0" indent="0" algn="l" rtl="0">
              <a:spcBef>
                <a:spcPts val="0"/>
              </a:spcBef>
              <a:spcAft>
                <a:spcPts val="0"/>
              </a:spcAft>
              <a:buNone/>
            </a:pPr>
            <a:r>
              <a:rPr lang="en"/>
              <a:t>Delay Categories &amp; Subcategories</a:t>
            </a:r>
            <a:endParaRPr/>
          </a:p>
          <a:p>
            <a:pPr marL="0" lvl="0" indent="0" algn="l" rtl="0">
              <a:spcBef>
                <a:spcPts val="0"/>
              </a:spcBef>
              <a:spcAft>
                <a:spcPts val="0"/>
              </a:spcAft>
              <a:buNone/>
            </a:pPr>
            <a:r>
              <a:rPr lang="en"/>
              <a:t>Delay Description</a:t>
            </a:r>
            <a:endParaRPr/>
          </a:p>
          <a:p>
            <a:pPr marL="0" lvl="0" indent="0" algn="l" rtl="0">
              <a:spcBef>
                <a:spcPts val="0"/>
              </a:spcBef>
              <a:spcAft>
                <a:spcPts val="0"/>
              </a:spcAft>
              <a:buNone/>
            </a:pPr>
            <a:r>
              <a:rPr lang="en"/>
              <a:t>Overall Schedule Impact (CCDs)</a:t>
            </a:r>
            <a:endParaRPr/>
          </a:p>
        </p:txBody>
      </p:sp>
      <p:sp>
        <p:nvSpPr>
          <p:cNvPr id="84" name="Google Shape;84;p15"/>
          <p:cNvSpPr txBox="1"/>
          <p:nvPr/>
        </p:nvSpPr>
        <p:spPr>
          <a:xfrm>
            <a:off x="250904" y="1817524"/>
            <a:ext cx="4035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This dataset includes basic information about each construction project. It has 8,440 projects whose actual start date is from 2/19/1980 to 09/21/2023.</a:t>
            </a:r>
            <a:endParaRPr/>
          </a:p>
        </p:txBody>
      </p:sp>
      <p:sp>
        <p:nvSpPr>
          <p:cNvPr id="85" name="Google Shape;85;p15"/>
          <p:cNvSpPr txBox="1"/>
          <p:nvPr/>
        </p:nvSpPr>
        <p:spPr>
          <a:xfrm>
            <a:off x="4822904" y="1793876"/>
            <a:ext cx="4035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This dataset includes delay incident information. It has 472 unique project which has caused some delay. (The oldest project started from 2001-09-04) </a:t>
            </a:r>
            <a:endParaRPr/>
          </a:p>
        </p:txBody>
      </p:sp>
      <p:pic>
        <p:nvPicPr>
          <p:cNvPr id="86" name="Google Shape;86;p15"/>
          <p:cNvPicPr preferRelativeResize="0"/>
          <p:nvPr/>
        </p:nvPicPr>
        <p:blipFill>
          <a:blip r:embed="rId3">
            <a:alphaModFix/>
          </a:blip>
          <a:stretch>
            <a:fillRect/>
          </a:stretch>
        </p:blipFill>
        <p:spPr>
          <a:xfrm>
            <a:off x="3029500" y="1409975"/>
            <a:ext cx="461700" cy="461700"/>
          </a:xfrm>
          <a:prstGeom prst="rect">
            <a:avLst/>
          </a:prstGeom>
          <a:noFill/>
          <a:ln>
            <a:noFill/>
          </a:ln>
        </p:spPr>
      </p:pic>
      <p:pic>
        <p:nvPicPr>
          <p:cNvPr id="87" name="Google Shape;87;p15"/>
          <p:cNvPicPr preferRelativeResize="0"/>
          <p:nvPr/>
        </p:nvPicPr>
        <p:blipFill>
          <a:blip r:embed="rId3">
            <a:alphaModFix/>
          </a:blip>
          <a:stretch>
            <a:fillRect/>
          </a:stretch>
        </p:blipFill>
        <p:spPr>
          <a:xfrm>
            <a:off x="7700375" y="1424150"/>
            <a:ext cx="461700" cy="46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p:nvPr/>
        </p:nvSpPr>
        <p:spPr>
          <a:xfrm>
            <a:off x="235500" y="1251575"/>
            <a:ext cx="8673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a:solidFill>
                  <a:schemeClr val="dk2"/>
                </a:solidFill>
              </a:rPr>
              <a:t>Limited Phase Data: </a:t>
            </a:r>
            <a:endParaRPr sz="1600" b="1">
              <a:solidFill>
                <a:schemeClr val="dk2"/>
              </a:solidFill>
            </a:endParaRPr>
          </a:p>
          <a:p>
            <a:pPr marL="0" lvl="0" indent="0" algn="l" rtl="0">
              <a:spcBef>
                <a:spcPts val="0"/>
              </a:spcBef>
              <a:spcAft>
                <a:spcPts val="0"/>
              </a:spcAft>
              <a:buClr>
                <a:schemeClr val="dk1"/>
              </a:buClr>
              <a:buSzPts val="1100"/>
              <a:buFont typeface="Arial"/>
              <a:buNone/>
            </a:pPr>
            <a:r>
              <a:rPr lang="en" sz="1600">
                <a:solidFill>
                  <a:schemeClr val="dk2"/>
                </a:solidFill>
              </a:rPr>
              <a:t>The Project Portfolio only shows the current phase and lacks historical phase data</a:t>
            </a:r>
            <a:endParaRPr sz="1600">
              <a:solidFill>
                <a:schemeClr val="dk2"/>
              </a:solidFill>
            </a:endParaRPr>
          </a:p>
          <a:p>
            <a:pPr marL="0" lvl="0" indent="0" algn="l" rtl="0">
              <a:spcBef>
                <a:spcPts val="0"/>
              </a:spcBef>
              <a:spcAft>
                <a:spcPts val="0"/>
              </a:spcAft>
              <a:buClr>
                <a:schemeClr val="dk1"/>
              </a:buClr>
              <a:buSzPts val="1100"/>
              <a:buFont typeface="Arial"/>
              <a:buNone/>
            </a:pPr>
            <a:endParaRPr sz="1600" b="1">
              <a:solidFill>
                <a:schemeClr val="dk2"/>
              </a:solidFill>
            </a:endParaRPr>
          </a:p>
          <a:p>
            <a:pPr marL="0" lvl="0" indent="0" algn="l" rtl="0">
              <a:spcBef>
                <a:spcPts val="0"/>
              </a:spcBef>
              <a:spcAft>
                <a:spcPts val="0"/>
              </a:spcAft>
              <a:buClr>
                <a:schemeClr val="dk1"/>
              </a:buClr>
              <a:buSzPts val="1100"/>
              <a:buFont typeface="Arial"/>
              <a:buNone/>
            </a:pPr>
            <a:r>
              <a:rPr lang="en" sz="1600" b="1">
                <a:solidFill>
                  <a:schemeClr val="dk2"/>
                </a:solidFill>
              </a:rPr>
              <a:t>Overlapping Delays: </a:t>
            </a:r>
            <a:endParaRPr sz="1600" b="1">
              <a:solidFill>
                <a:schemeClr val="dk2"/>
              </a:solidFill>
            </a:endParaRPr>
          </a:p>
          <a:p>
            <a:pPr marL="0" lvl="0" indent="0" algn="l" rtl="0">
              <a:spcBef>
                <a:spcPts val="0"/>
              </a:spcBef>
              <a:spcAft>
                <a:spcPts val="0"/>
              </a:spcAft>
              <a:buClr>
                <a:schemeClr val="dk1"/>
              </a:buClr>
              <a:buSzPts val="1100"/>
              <a:buFont typeface="Arial"/>
              <a:buNone/>
            </a:pPr>
            <a:r>
              <a:rPr lang="en" sz="1600">
                <a:solidFill>
                  <a:schemeClr val="dk2"/>
                </a:solidFill>
              </a:rPr>
              <a:t>Some delays extend across two or more project phases</a:t>
            </a:r>
            <a:endParaRPr sz="1600">
              <a:solidFill>
                <a:schemeClr val="dk2"/>
              </a:solidFill>
            </a:endParaRPr>
          </a:p>
          <a:p>
            <a:pPr marL="0" lvl="0" indent="0" algn="l" rtl="0">
              <a:spcBef>
                <a:spcPts val="0"/>
              </a:spcBef>
              <a:spcAft>
                <a:spcPts val="0"/>
              </a:spcAft>
              <a:buNone/>
            </a:pPr>
            <a:endParaRPr sz="1600" b="1">
              <a:solidFill>
                <a:schemeClr val="dk2"/>
              </a:solidFill>
            </a:endParaRPr>
          </a:p>
          <a:p>
            <a:pPr marL="0" lvl="0" indent="0" algn="l" rtl="0">
              <a:spcBef>
                <a:spcPts val="0"/>
              </a:spcBef>
              <a:spcAft>
                <a:spcPts val="0"/>
              </a:spcAft>
              <a:buNone/>
            </a:pPr>
            <a:r>
              <a:rPr lang="en" sz="1600" b="1">
                <a:solidFill>
                  <a:schemeClr val="dk2"/>
                </a:solidFill>
              </a:rPr>
              <a:t>Disadvantage of merging the datasets solely based on project ID only:</a:t>
            </a:r>
            <a:r>
              <a:rPr lang="en" sz="1600">
                <a:solidFill>
                  <a:schemeClr val="dk2"/>
                </a:solidFill>
              </a:rPr>
              <a:t> </a:t>
            </a:r>
            <a:endParaRPr sz="1600">
              <a:solidFill>
                <a:schemeClr val="dk2"/>
              </a:solidFill>
            </a:endParaRPr>
          </a:p>
          <a:p>
            <a:pPr marL="0" lvl="0" indent="0" algn="l" rtl="0">
              <a:spcBef>
                <a:spcPts val="0"/>
              </a:spcBef>
              <a:spcAft>
                <a:spcPts val="0"/>
              </a:spcAft>
              <a:buNone/>
            </a:pPr>
            <a:r>
              <a:rPr lang="en" sz="1600">
                <a:solidFill>
                  <a:schemeClr val="dk2"/>
                </a:solidFill>
              </a:rPr>
              <a:t>Difficult to understand the full impact of delays without knowing exactly when they happened during the project's timeline.</a:t>
            </a:r>
            <a:endParaRPr sz="1600" b="1">
              <a:solidFill>
                <a:schemeClr val="dk2"/>
              </a:solidFill>
            </a:endParaRPr>
          </a:p>
        </p:txBody>
      </p:sp>
      <p:sp>
        <p:nvSpPr>
          <p:cNvPr id="93" name="Google Shape;93;p16"/>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6"/>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6"/>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Challenge: Dataset Merging Two Datasets</a:t>
            </a:r>
            <a:endParaRPr sz="2020"/>
          </a:p>
        </p:txBody>
      </p:sp>
      <p:sp>
        <p:nvSpPr>
          <p:cNvPr id="96" name="Google Shape;96;p16"/>
          <p:cNvSpPr txBox="1"/>
          <p:nvPr/>
        </p:nvSpPr>
        <p:spPr>
          <a:xfrm>
            <a:off x="922275" y="4289525"/>
            <a:ext cx="708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2"/>
                </a:solidFill>
              </a:rPr>
              <a:t>Merged datasets by comparing the duration of each project phase with the start and end times of delays</a:t>
            </a:r>
            <a:endParaRPr sz="2000">
              <a:solidFill>
                <a:schemeClr val="dk2"/>
              </a:solidFill>
            </a:endParaRPr>
          </a:p>
        </p:txBody>
      </p:sp>
      <p:sp>
        <p:nvSpPr>
          <p:cNvPr id="97" name="Google Shape;97;p16"/>
          <p:cNvSpPr/>
          <p:nvPr/>
        </p:nvSpPr>
        <p:spPr>
          <a:xfrm>
            <a:off x="3866500" y="3639200"/>
            <a:ext cx="1123200" cy="496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7"/>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7"/>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Data Preprocessing &amp; Additional Features </a:t>
            </a:r>
            <a:endParaRPr sz="2020"/>
          </a:p>
        </p:txBody>
      </p:sp>
      <p:sp>
        <p:nvSpPr>
          <p:cNvPr id="105" name="Google Shape;105;p17"/>
          <p:cNvSpPr/>
          <p:nvPr/>
        </p:nvSpPr>
        <p:spPr>
          <a:xfrm>
            <a:off x="0" y="1189989"/>
            <a:ext cx="3546900" cy="669000"/>
          </a:xfrm>
          <a:prstGeom prst="homePlate">
            <a:avLst>
              <a:gd name="adj" fmla="val 50000"/>
            </a:avLst>
          </a:prstGeom>
          <a:solidFill>
            <a:srgbClr val="0942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Dataset Merge</a:t>
            </a:r>
            <a:endParaRPr>
              <a:solidFill>
                <a:srgbClr val="FFFFFF"/>
              </a:solidFill>
              <a:latin typeface="Roboto"/>
              <a:ea typeface="Roboto"/>
              <a:cs typeface="Roboto"/>
              <a:sym typeface="Roboto"/>
            </a:endParaRPr>
          </a:p>
        </p:txBody>
      </p:sp>
      <p:sp>
        <p:nvSpPr>
          <p:cNvPr id="106" name="Google Shape;106;p17"/>
          <p:cNvSpPr txBox="1"/>
          <p:nvPr/>
        </p:nvSpPr>
        <p:spPr>
          <a:xfrm>
            <a:off x="118250" y="2057125"/>
            <a:ext cx="2826000" cy="289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The merged datasets has a total 4,664 raws with 472 unique project ID. </a:t>
            </a:r>
            <a:endParaRPr sz="1200">
              <a:latin typeface="Roboto"/>
              <a:ea typeface="Roboto"/>
              <a:cs typeface="Roboto"/>
              <a:sym typeface="Roboto"/>
            </a:endParaRPr>
          </a:p>
        </p:txBody>
      </p:sp>
      <p:sp>
        <p:nvSpPr>
          <p:cNvPr id="107" name="Google Shape;107;p17"/>
          <p:cNvSpPr/>
          <p:nvPr/>
        </p:nvSpPr>
        <p:spPr>
          <a:xfrm>
            <a:off x="2944204" y="1189775"/>
            <a:ext cx="3305700" cy="669000"/>
          </a:xfrm>
          <a:prstGeom prst="chevron">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Data Preprocessing</a:t>
            </a:r>
            <a:endParaRPr>
              <a:solidFill>
                <a:srgbClr val="FFFFFF"/>
              </a:solidFill>
              <a:latin typeface="Roboto"/>
              <a:ea typeface="Roboto"/>
              <a:cs typeface="Roboto"/>
              <a:sym typeface="Roboto"/>
            </a:endParaRPr>
          </a:p>
        </p:txBody>
      </p:sp>
      <p:sp>
        <p:nvSpPr>
          <p:cNvPr id="108" name="Google Shape;108;p17"/>
          <p:cNvSpPr/>
          <p:nvPr/>
        </p:nvSpPr>
        <p:spPr>
          <a:xfrm>
            <a:off x="5632317" y="1189775"/>
            <a:ext cx="3305700" cy="669000"/>
          </a:xfrm>
          <a:prstGeom prst="chevron">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Additional Feature:</a:t>
            </a:r>
            <a:endParaRPr>
              <a:solidFill>
                <a:schemeClr val="lt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Seasons</a:t>
            </a:r>
            <a:endParaRPr>
              <a:solidFill>
                <a:srgbClr val="FFFFFF"/>
              </a:solidFill>
              <a:latin typeface="Roboto"/>
              <a:ea typeface="Roboto"/>
              <a:cs typeface="Roboto"/>
              <a:sym typeface="Roboto"/>
            </a:endParaRPr>
          </a:p>
        </p:txBody>
      </p:sp>
      <p:sp>
        <p:nvSpPr>
          <p:cNvPr id="109" name="Google Shape;109;p17"/>
          <p:cNvSpPr txBox="1"/>
          <p:nvPr/>
        </p:nvSpPr>
        <p:spPr>
          <a:xfrm>
            <a:off x="5937675" y="2044179"/>
            <a:ext cx="2826000" cy="289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Inclement weather impacts construction timeline, and cold and wet conditions can impede contractor's ability to complete the project on time. Therefore, we have added a new column called 'Season,' based on the actual start date for each phase.</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sp>
        <p:nvSpPr>
          <p:cNvPr id="110" name="Google Shape;110;p17"/>
          <p:cNvSpPr txBox="1"/>
          <p:nvPr/>
        </p:nvSpPr>
        <p:spPr>
          <a:xfrm>
            <a:off x="3013850" y="2057125"/>
            <a:ext cx="2826000" cy="289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We removed some duplicate words with the same meaning</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b="1">
                <a:latin typeface="Roboto"/>
                <a:ea typeface="Roboto"/>
                <a:cs typeface="Roboto"/>
                <a:sym typeface="Roboto"/>
              </a:rPr>
              <a:t>Portfolio dataset</a:t>
            </a:r>
            <a:endParaRPr sz="1200" b="1">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Program.Unit:  </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latin typeface="Roboto"/>
                <a:ea typeface="Roboto"/>
                <a:cs typeface="Roboto"/>
                <a:sym typeface="Roboto"/>
              </a:rPr>
              <a:t>“S.Queens” -&gt; “South Queens”</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latin typeface="Roboto"/>
                <a:ea typeface="Roboto"/>
                <a:cs typeface="Roboto"/>
                <a:sym typeface="Roboto"/>
              </a:rPr>
              <a:t>Sponsor:</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latin typeface="Roboto"/>
                <a:ea typeface="Roboto"/>
                <a:cs typeface="Roboto"/>
                <a:sym typeface="Roboto"/>
              </a:rPr>
              <a:t>“New York Public Library (NYPL)” -&gt; “Libraries-NYPL”</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b="1">
                <a:latin typeface="Roboto"/>
                <a:ea typeface="Roboto"/>
                <a:cs typeface="Roboto"/>
                <a:sym typeface="Roboto"/>
              </a:rPr>
              <a:t>Delay dataset</a:t>
            </a:r>
            <a:endParaRPr sz="1200" b="1">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latin typeface="Roboto"/>
                <a:ea typeface="Roboto"/>
                <a:cs typeface="Roboto"/>
                <a:sym typeface="Roboto"/>
              </a:rPr>
              <a:t>Borough:</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latin typeface="Roboto"/>
                <a:ea typeface="Roboto"/>
                <a:cs typeface="Roboto"/>
                <a:sym typeface="Roboto"/>
              </a:rPr>
              <a:t>“Staten Is.” -&gt; “Staten Island”</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pic>
        <p:nvPicPr>
          <p:cNvPr id="111" name="Google Shape;111;p17"/>
          <p:cNvPicPr preferRelativeResize="0"/>
          <p:nvPr/>
        </p:nvPicPr>
        <p:blipFill rotWithShape="1">
          <a:blip r:embed="rId3">
            <a:alphaModFix/>
          </a:blip>
          <a:srcRect l="2820" t="-6060" r="-2820" b="6060"/>
          <a:stretch/>
        </p:blipFill>
        <p:spPr>
          <a:xfrm>
            <a:off x="237400" y="2647951"/>
            <a:ext cx="2706802" cy="1256528"/>
          </a:xfrm>
          <a:prstGeom prst="rect">
            <a:avLst/>
          </a:prstGeom>
          <a:noFill/>
          <a:ln>
            <a:noFill/>
          </a:ln>
        </p:spPr>
      </p:pic>
      <p:pic>
        <p:nvPicPr>
          <p:cNvPr id="112" name="Google Shape;112;p17"/>
          <p:cNvPicPr preferRelativeResize="0"/>
          <p:nvPr/>
        </p:nvPicPr>
        <p:blipFill rotWithShape="1">
          <a:blip r:embed="rId4">
            <a:alphaModFix/>
          </a:blip>
          <a:srcRect/>
          <a:stretch/>
        </p:blipFill>
        <p:spPr>
          <a:xfrm>
            <a:off x="237400" y="4090524"/>
            <a:ext cx="2678625" cy="468222"/>
          </a:xfrm>
          <a:prstGeom prst="rect">
            <a:avLst/>
          </a:prstGeom>
          <a:noFill/>
          <a:ln>
            <a:noFill/>
          </a:ln>
        </p:spPr>
      </p:pic>
      <p:pic>
        <p:nvPicPr>
          <p:cNvPr id="113" name="Google Shape;113;p17"/>
          <p:cNvPicPr preferRelativeResize="0"/>
          <p:nvPr/>
        </p:nvPicPr>
        <p:blipFill>
          <a:blip r:embed="rId5">
            <a:alphaModFix/>
          </a:blip>
          <a:stretch>
            <a:fillRect/>
          </a:stretch>
        </p:blipFill>
        <p:spPr>
          <a:xfrm>
            <a:off x="6664621" y="3819075"/>
            <a:ext cx="1372103" cy="113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8"/>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8"/>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Analysis approach</a:t>
            </a:r>
            <a:endParaRPr sz="2020"/>
          </a:p>
        </p:txBody>
      </p:sp>
      <p:grpSp>
        <p:nvGrpSpPr>
          <p:cNvPr id="121" name="Google Shape;121;p18"/>
          <p:cNvGrpSpPr/>
          <p:nvPr/>
        </p:nvGrpSpPr>
        <p:grpSpPr>
          <a:xfrm>
            <a:off x="482002" y="3765926"/>
            <a:ext cx="7839504" cy="818275"/>
            <a:chOff x="1593000" y="2322568"/>
            <a:chExt cx="5957975" cy="643500"/>
          </a:xfrm>
        </p:grpSpPr>
        <p:sp>
          <p:nvSpPr>
            <p:cNvPr id="122" name="Google Shape;122;p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lt1"/>
                  </a:solidFill>
                  <a:latin typeface="Roboto Medium"/>
                  <a:ea typeface="Roboto Medium"/>
                  <a:cs typeface="Roboto Medium"/>
                  <a:sym typeface="Roboto Medium"/>
                </a:rPr>
                <a:t>K-Means Clustering for the entire merged dataset</a:t>
              </a:r>
              <a:endParaRPr sz="1000">
                <a:solidFill>
                  <a:srgbClr val="FFFFFF"/>
                </a:solidFill>
                <a:latin typeface="Roboto"/>
                <a:ea typeface="Roboto"/>
                <a:cs typeface="Roboto"/>
                <a:sym typeface="Roboto"/>
              </a:endParaRPr>
            </a:p>
          </p:txBody>
        </p:sp>
        <p:sp>
          <p:nvSpPr>
            <p:cNvPr id="126" name="Google Shape;126;p18"/>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28" name="Google Shape;128;p1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0" lvl="0" indent="457200" algn="l" rtl="0">
                <a:lnSpc>
                  <a:spcPct val="115000"/>
                </a:lnSpc>
                <a:spcBef>
                  <a:spcPts val="0"/>
                </a:spcBef>
                <a:spcAft>
                  <a:spcPts val="0"/>
                </a:spcAft>
                <a:buNone/>
              </a:pPr>
              <a:r>
                <a:rPr lang="en" sz="1000">
                  <a:solidFill>
                    <a:srgbClr val="0C57D3"/>
                  </a:solidFill>
                  <a:latin typeface="Roboto"/>
                  <a:ea typeface="Roboto"/>
                  <a:cs typeface="Roboto"/>
                  <a:sym typeface="Roboto"/>
                </a:rPr>
                <a:t>Identifying similar groups of data in the merged dataset</a:t>
              </a:r>
              <a:endParaRPr sz="1000">
                <a:solidFill>
                  <a:srgbClr val="0C57D3"/>
                </a:solidFill>
                <a:latin typeface="Roboto"/>
                <a:ea typeface="Roboto"/>
                <a:cs typeface="Roboto"/>
                <a:sym typeface="Roboto"/>
              </a:endParaRPr>
            </a:p>
          </p:txBody>
        </p:sp>
      </p:grpSp>
      <p:grpSp>
        <p:nvGrpSpPr>
          <p:cNvPr id="129" name="Google Shape;129;p18"/>
          <p:cNvGrpSpPr/>
          <p:nvPr/>
        </p:nvGrpSpPr>
        <p:grpSpPr>
          <a:xfrm>
            <a:off x="482002" y="2933224"/>
            <a:ext cx="7839504" cy="818275"/>
            <a:chOff x="1593000" y="2322568"/>
            <a:chExt cx="5957975" cy="643500"/>
          </a:xfrm>
        </p:grpSpPr>
        <p:sp>
          <p:nvSpPr>
            <p:cNvPr id="130" name="Google Shape;130;p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Clustering for Delay Phase Pattern</a:t>
              </a:r>
              <a:endParaRPr sz="1000">
                <a:solidFill>
                  <a:srgbClr val="FFFFFF"/>
                </a:solidFill>
                <a:latin typeface="Roboto"/>
                <a:ea typeface="Roboto"/>
                <a:cs typeface="Roboto"/>
                <a:sym typeface="Roboto"/>
              </a:endParaRPr>
            </a:p>
          </p:txBody>
        </p:sp>
        <p:sp>
          <p:nvSpPr>
            <p:cNvPr id="134" name="Google Shape;134;p18"/>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36" name="Google Shape;136;p1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000">
                  <a:solidFill>
                    <a:srgbClr val="0C57D3"/>
                  </a:solidFill>
                  <a:latin typeface="Roboto"/>
                  <a:ea typeface="Roboto"/>
                  <a:cs typeface="Roboto"/>
                  <a:sym typeface="Roboto"/>
                </a:rPr>
                <a:t>Examining the relationship between delay impact level and delay impacted project phase</a:t>
              </a:r>
              <a:endParaRPr sz="1000">
                <a:solidFill>
                  <a:srgbClr val="0C57D3"/>
                </a:solidFill>
                <a:latin typeface="Roboto"/>
                <a:ea typeface="Roboto"/>
                <a:cs typeface="Roboto"/>
                <a:sym typeface="Roboto"/>
              </a:endParaRPr>
            </a:p>
          </p:txBody>
        </p:sp>
      </p:grpSp>
      <p:grpSp>
        <p:nvGrpSpPr>
          <p:cNvPr id="137" name="Google Shape;137;p18"/>
          <p:cNvGrpSpPr/>
          <p:nvPr/>
        </p:nvGrpSpPr>
        <p:grpSpPr>
          <a:xfrm>
            <a:off x="482002" y="2100489"/>
            <a:ext cx="7839504" cy="818275"/>
            <a:chOff x="1593000" y="2322568"/>
            <a:chExt cx="5957975" cy="643500"/>
          </a:xfrm>
        </p:grpSpPr>
        <p:sp>
          <p:nvSpPr>
            <p:cNvPr id="138" name="Google Shape;138;p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K-Means Clustering in different risk level categories</a:t>
              </a:r>
              <a:endParaRPr sz="1000">
                <a:solidFill>
                  <a:srgbClr val="FFFFFF"/>
                </a:solidFill>
                <a:latin typeface="Roboto"/>
                <a:ea typeface="Roboto"/>
                <a:cs typeface="Roboto"/>
                <a:sym typeface="Roboto"/>
              </a:endParaRPr>
            </a:p>
          </p:txBody>
        </p:sp>
        <p:sp>
          <p:nvSpPr>
            <p:cNvPr id="142" name="Google Shape;142;p18"/>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44" name="Google Shape;144;p1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000">
                  <a:solidFill>
                    <a:srgbClr val="0C57D3"/>
                  </a:solidFill>
                  <a:latin typeface="Roboto"/>
                  <a:ea typeface="Roboto"/>
                  <a:cs typeface="Roboto"/>
                  <a:sym typeface="Roboto"/>
                </a:rPr>
                <a:t>Understanding the contributing factors to the delay by comparing the clustering results among high risk, medium risk, and low risk project phrases.</a:t>
              </a:r>
              <a:endParaRPr sz="1000">
                <a:solidFill>
                  <a:srgbClr val="0C57D3"/>
                </a:solidFill>
                <a:latin typeface="Roboto"/>
                <a:ea typeface="Roboto"/>
                <a:cs typeface="Roboto"/>
                <a:sym typeface="Roboto"/>
              </a:endParaRPr>
            </a:p>
          </p:txBody>
        </p:sp>
      </p:grpSp>
      <p:grpSp>
        <p:nvGrpSpPr>
          <p:cNvPr id="145" name="Google Shape;145;p18"/>
          <p:cNvGrpSpPr/>
          <p:nvPr/>
        </p:nvGrpSpPr>
        <p:grpSpPr>
          <a:xfrm>
            <a:off x="482002" y="1267798"/>
            <a:ext cx="7839504" cy="818275"/>
            <a:chOff x="1593000" y="2322568"/>
            <a:chExt cx="5957975" cy="643500"/>
          </a:xfrm>
        </p:grpSpPr>
        <p:sp>
          <p:nvSpPr>
            <p:cNvPr id="146" name="Google Shape;146;p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ANOVA for Feature Selection</a:t>
              </a:r>
              <a:endParaRPr sz="1000">
                <a:solidFill>
                  <a:srgbClr val="FFFFFF"/>
                </a:solidFill>
                <a:latin typeface="Roboto"/>
                <a:ea typeface="Roboto"/>
                <a:cs typeface="Roboto"/>
                <a:sym typeface="Roboto"/>
              </a:endParaRPr>
            </a:p>
          </p:txBody>
        </p:sp>
        <p:sp>
          <p:nvSpPr>
            <p:cNvPr id="150" name="Google Shape;150;p18"/>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52" name="Google Shape;152;p1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000">
                  <a:solidFill>
                    <a:srgbClr val="0C57D3"/>
                  </a:solidFill>
                  <a:latin typeface="Roboto"/>
                  <a:ea typeface="Roboto"/>
                  <a:cs typeface="Roboto"/>
                  <a:sym typeface="Roboto"/>
                </a:rPr>
                <a:t>Studying the statistical differences between both numerical and categorical sets of features of the data</a:t>
              </a:r>
              <a:endParaRPr sz="1000">
                <a:solidFill>
                  <a:srgbClr val="0C57D3"/>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19"/>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19"/>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Features: ANOVA</a:t>
            </a:r>
            <a:endParaRPr sz="2020"/>
          </a:p>
        </p:txBody>
      </p:sp>
      <p:pic>
        <p:nvPicPr>
          <p:cNvPr id="160" name="Google Shape;160;p19"/>
          <p:cNvPicPr preferRelativeResize="0"/>
          <p:nvPr/>
        </p:nvPicPr>
        <p:blipFill>
          <a:blip r:embed="rId3">
            <a:alphaModFix/>
          </a:blip>
          <a:stretch>
            <a:fillRect/>
          </a:stretch>
        </p:blipFill>
        <p:spPr>
          <a:xfrm>
            <a:off x="5162652" y="1123075"/>
            <a:ext cx="3828949" cy="3217701"/>
          </a:xfrm>
          <a:prstGeom prst="rect">
            <a:avLst/>
          </a:prstGeom>
          <a:noFill/>
          <a:ln>
            <a:noFill/>
          </a:ln>
        </p:spPr>
      </p:pic>
      <p:pic>
        <p:nvPicPr>
          <p:cNvPr id="161" name="Google Shape;161;p19"/>
          <p:cNvPicPr preferRelativeResize="0"/>
          <p:nvPr/>
        </p:nvPicPr>
        <p:blipFill>
          <a:blip r:embed="rId4">
            <a:alphaModFix/>
          </a:blip>
          <a:stretch>
            <a:fillRect/>
          </a:stretch>
        </p:blipFill>
        <p:spPr>
          <a:xfrm>
            <a:off x="152400" y="1201300"/>
            <a:ext cx="5010251" cy="2786299"/>
          </a:xfrm>
          <a:prstGeom prst="rect">
            <a:avLst/>
          </a:prstGeom>
          <a:noFill/>
          <a:ln>
            <a:noFill/>
          </a:ln>
        </p:spPr>
      </p:pic>
      <p:sp>
        <p:nvSpPr>
          <p:cNvPr id="162" name="Google Shape;162;p19"/>
          <p:cNvSpPr/>
          <p:nvPr/>
        </p:nvSpPr>
        <p:spPr>
          <a:xfrm>
            <a:off x="5779100" y="1545000"/>
            <a:ext cx="3129000" cy="572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19"/>
          <p:cNvSpPr/>
          <p:nvPr/>
        </p:nvSpPr>
        <p:spPr>
          <a:xfrm>
            <a:off x="671975" y="1754700"/>
            <a:ext cx="909300" cy="959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20"/>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0"/>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Clustering Analysis 1: Different risk level categories</a:t>
            </a:r>
            <a:endParaRPr sz="2020"/>
          </a:p>
        </p:txBody>
      </p:sp>
      <p:cxnSp>
        <p:nvCxnSpPr>
          <p:cNvPr id="171" name="Google Shape;171;p20"/>
          <p:cNvCxnSpPr/>
          <p:nvPr/>
        </p:nvCxnSpPr>
        <p:spPr>
          <a:xfrm>
            <a:off x="2986800" y="2000550"/>
            <a:ext cx="15600" cy="30606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20"/>
          <p:cNvCxnSpPr/>
          <p:nvPr/>
        </p:nvCxnSpPr>
        <p:spPr>
          <a:xfrm>
            <a:off x="6020200" y="2000550"/>
            <a:ext cx="15600" cy="3060600"/>
          </a:xfrm>
          <a:prstGeom prst="straightConnector1">
            <a:avLst/>
          </a:prstGeom>
          <a:noFill/>
          <a:ln w="9525" cap="flat" cmpd="sng">
            <a:solidFill>
              <a:schemeClr val="dk2"/>
            </a:solidFill>
            <a:prstDash val="solid"/>
            <a:round/>
            <a:headEnd type="none" w="med" len="med"/>
            <a:tailEnd type="none" w="med" len="med"/>
          </a:ln>
        </p:spPr>
      </p:cxnSp>
      <p:sp>
        <p:nvSpPr>
          <p:cNvPr id="173" name="Google Shape;173;p20"/>
          <p:cNvSpPr txBox="1"/>
          <p:nvPr/>
        </p:nvSpPr>
        <p:spPr>
          <a:xfrm>
            <a:off x="0" y="2388925"/>
            <a:ext cx="2883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     &lt;Top 5 Features&gt;</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b="1">
                <a:solidFill>
                  <a:schemeClr val="dk2"/>
                </a:solidFill>
              </a:rPr>
              <a:t>Delay Subcategory is Public Health Emergency</a:t>
            </a:r>
            <a:r>
              <a:rPr lang="en" sz="1200">
                <a:solidFill>
                  <a:schemeClr val="dk2"/>
                </a:solidFill>
              </a:rPr>
              <a:t> (11%)</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Delay Category is External Environment (10%)</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Division is Public Buildings (6%)</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b="1">
                <a:solidFill>
                  <a:schemeClr val="dk2"/>
                </a:solidFill>
              </a:rPr>
              <a:t>Division is infrastructure</a:t>
            </a:r>
            <a:r>
              <a:rPr lang="en" sz="1200">
                <a:solidFill>
                  <a:schemeClr val="dk2"/>
                </a:solidFill>
              </a:rPr>
              <a:t> (5%)</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Delay impact phase is construction (3%)</a:t>
            </a:r>
            <a:endParaRPr sz="1200">
              <a:solidFill>
                <a:schemeClr val="dk2"/>
              </a:solidFill>
            </a:endParaRPr>
          </a:p>
          <a:p>
            <a:pPr marL="0" lvl="0" indent="0" algn="l" rtl="0">
              <a:spcBef>
                <a:spcPts val="0"/>
              </a:spcBef>
              <a:spcAft>
                <a:spcPts val="0"/>
              </a:spcAft>
              <a:buNone/>
            </a:pPr>
            <a:endParaRPr sz="1200">
              <a:solidFill>
                <a:schemeClr val="dk2"/>
              </a:solidFill>
            </a:endParaRPr>
          </a:p>
        </p:txBody>
      </p:sp>
      <p:pic>
        <p:nvPicPr>
          <p:cNvPr id="174" name="Google Shape;174;p20"/>
          <p:cNvPicPr preferRelativeResize="0"/>
          <p:nvPr/>
        </p:nvPicPr>
        <p:blipFill>
          <a:blip r:embed="rId3">
            <a:alphaModFix/>
          </a:blip>
          <a:stretch>
            <a:fillRect/>
          </a:stretch>
        </p:blipFill>
        <p:spPr>
          <a:xfrm>
            <a:off x="74275" y="1543525"/>
            <a:ext cx="845400" cy="845400"/>
          </a:xfrm>
          <a:prstGeom prst="rect">
            <a:avLst/>
          </a:prstGeom>
          <a:noFill/>
          <a:ln>
            <a:noFill/>
          </a:ln>
        </p:spPr>
      </p:pic>
      <p:sp>
        <p:nvSpPr>
          <p:cNvPr id="175" name="Google Shape;175;p20"/>
          <p:cNvSpPr txBox="1"/>
          <p:nvPr/>
        </p:nvSpPr>
        <p:spPr>
          <a:xfrm>
            <a:off x="3950975" y="1766113"/>
            <a:ext cx="19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9900"/>
                </a:solidFill>
              </a:rPr>
              <a:t>Medium risk project</a:t>
            </a:r>
            <a:endParaRPr>
              <a:solidFill>
                <a:srgbClr val="FF9900"/>
              </a:solidFill>
            </a:endParaRPr>
          </a:p>
        </p:txBody>
      </p:sp>
      <p:pic>
        <p:nvPicPr>
          <p:cNvPr id="176" name="Google Shape;176;p20"/>
          <p:cNvPicPr preferRelativeResize="0"/>
          <p:nvPr/>
        </p:nvPicPr>
        <p:blipFill>
          <a:blip r:embed="rId3">
            <a:alphaModFix/>
          </a:blip>
          <a:stretch>
            <a:fillRect/>
          </a:stretch>
        </p:blipFill>
        <p:spPr>
          <a:xfrm>
            <a:off x="3105575" y="1543525"/>
            <a:ext cx="845400" cy="845400"/>
          </a:xfrm>
          <a:prstGeom prst="rect">
            <a:avLst/>
          </a:prstGeom>
          <a:noFill/>
          <a:ln>
            <a:noFill/>
          </a:ln>
        </p:spPr>
      </p:pic>
      <p:sp>
        <p:nvSpPr>
          <p:cNvPr id="177" name="Google Shape;177;p20"/>
          <p:cNvSpPr txBox="1"/>
          <p:nvPr/>
        </p:nvSpPr>
        <p:spPr>
          <a:xfrm>
            <a:off x="957538" y="1766113"/>
            <a:ext cx="19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High risk project</a:t>
            </a:r>
            <a:endParaRPr>
              <a:solidFill>
                <a:srgbClr val="FF0000"/>
              </a:solidFill>
            </a:endParaRPr>
          </a:p>
        </p:txBody>
      </p:sp>
      <p:pic>
        <p:nvPicPr>
          <p:cNvPr id="178" name="Google Shape;178;p20"/>
          <p:cNvPicPr preferRelativeResize="0"/>
          <p:nvPr/>
        </p:nvPicPr>
        <p:blipFill>
          <a:blip r:embed="rId3">
            <a:alphaModFix/>
          </a:blip>
          <a:stretch>
            <a:fillRect/>
          </a:stretch>
        </p:blipFill>
        <p:spPr>
          <a:xfrm>
            <a:off x="6113625" y="1543525"/>
            <a:ext cx="845400" cy="845400"/>
          </a:xfrm>
          <a:prstGeom prst="rect">
            <a:avLst/>
          </a:prstGeom>
          <a:noFill/>
          <a:ln>
            <a:noFill/>
          </a:ln>
        </p:spPr>
      </p:pic>
      <p:sp>
        <p:nvSpPr>
          <p:cNvPr id="179" name="Google Shape;179;p20"/>
          <p:cNvSpPr txBox="1"/>
          <p:nvPr/>
        </p:nvSpPr>
        <p:spPr>
          <a:xfrm>
            <a:off x="7043350" y="1766113"/>
            <a:ext cx="19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D5CDF"/>
                </a:solidFill>
              </a:rPr>
              <a:t>Low risk project</a:t>
            </a:r>
            <a:endParaRPr>
              <a:solidFill>
                <a:srgbClr val="0D5CDF"/>
              </a:solidFill>
            </a:endParaRPr>
          </a:p>
        </p:txBody>
      </p:sp>
      <p:sp>
        <p:nvSpPr>
          <p:cNvPr id="180" name="Google Shape;180;p20"/>
          <p:cNvSpPr txBox="1"/>
          <p:nvPr/>
        </p:nvSpPr>
        <p:spPr>
          <a:xfrm>
            <a:off x="3123500" y="2419350"/>
            <a:ext cx="2818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     &lt;Top 5 Features&gt;</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Libraries(11%)</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Culturals (7%)</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b="1">
                <a:solidFill>
                  <a:schemeClr val="dk2"/>
                </a:solidFill>
              </a:rPr>
              <a:t>Division is infrastructure</a:t>
            </a:r>
            <a:r>
              <a:rPr lang="en" sz="1200">
                <a:solidFill>
                  <a:schemeClr val="dk2"/>
                </a:solidFill>
              </a:rPr>
              <a:t> (6%)</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Manhattan &amp; Citywide (6%)</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Sponsor is cultural affairs (6%)</a:t>
            </a:r>
            <a:endParaRPr sz="1200">
              <a:solidFill>
                <a:schemeClr val="dk2"/>
              </a:solidFill>
            </a:endParaRPr>
          </a:p>
        </p:txBody>
      </p:sp>
      <p:sp>
        <p:nvSpPr>
          <p:cNvPr id="181" name="Google Shape;181;p20"/>
          <p:cNvSpPr txBox="1"/>
          <p:nvPr/>
        </p:nvSpPr>
        <p:spPr>
          <a:xfrm>
            <a:off x="6113625" y="2419350"/>
            <a:ext cx="2976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     &lt;Top 5 Features&gt;</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Division is Public Building (8%)</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Manhattan &amp; Citywide (8%)</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Borough is Manhattan (8%)</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Libraries (8%)</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en" sz="1200">
                <a:solidFill>
                  <a:schemeClr val="dk2"/>
                </a:solidFill>
              </a:rPr>
              <a:t>Program Unit is Brooklyn (7%)</a:t>
            </a:r>
            <a:endParaRPr sz="1200">
              <a:solidFill>
                <a:schemeClr val="dk2"/>
              </a:solidFill>
            </a:endParaRPr>
          </a:p>
          <a:p>
            <a:pPr marL="0" lvl="0" indent="0" algn="l" rtl="0">
              <a:spcBef>
                <a:spcPts val="0"/>
              </a:spcBef>
              <a:spcAft>
                <a:spcPts val="0"/>
              </a:spcAft>
              <a:buNone/>
            </a:pPr>
            <a:endParaRPr sz="1200">
              <a:solidFill>
                <a:schemeClr val="dk2"/>
              </a:solidFill>
            </a:endParaRPr>
          </a:p>
        </p:txBody>
      </p:sp>
      <p:pic>
        <p:nvPicPr>
          <p:cNvPr id="182" name="Google Shape;182;p20"/>
          <p:cNvPicPr preferRelativeResize="0"/>
          <p:nvPr/>
        </p:nvPicPr>
        <p:blipFill>
          <a:blip r:embed="rId4">
            <a:alphaModFix/>
          </a:blip>
          <a:stretch>
            <a:fillRect/>
          </a:stretch>
        </p:blipFill>
        <p:spPr>
          <a:xfrm>
            <a:off x="3040250" y="4223000"/>
            <a:ext cx="1588949" cy="845401"/>
          </a:xfrm>
          <a:prstGeom prst="rect">
            <a:avLst/>
          </a:prstGeom>
          <a:noFill/>
          <a:ln>
            <a:noFill/>
          </a:ln>
        </p:spPr>
      </p:pic>
      <p:sp>
        <p:nvSpPr>
          <p:cNvPr id="183" name="Google Shape;183;p20"/>
          <p:cNvSpPr txBox="1"/>
          <p:nvPr/>
        </p:nvSpPr>
        <p:spPr>
          <a:xfrm>
            <a:off x="180775" y="947950"/>
            <a:ext cx="879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Many significantly delayed projects are caused by public health emergencies, and projects under the infrastructure division carry a higher risk of delays.</a:t>
            </a:r>
            <a:endParaRPr sz="1800">
              <a:solidFill>
                <a:schemeClr val="dk2"/>
              </a:solidFill>
            </a:endParaRPr>
          </a:p>
        </p:txBody>
      </p:sp>
      <p:pic>
        <p:nvPicPr>
          <p:cNvPr id="184" name="Google Shape;184;p20"/>
          <p:cNvPicPr preferRelativeResize="0"/>
          <p:nvPr/>
        </p:nvPicPr>
        <p:blipFill>
          <a:blip r:embed="rId5">
            <a:alphaModFix/>
          </a:blip>
          <a:stretch>
            <a:fillRect/>
          </a:stretch>
        </p:blipFill>
        <p:spPr>
          <a:xfrm>
            <a:off x="6112002" y="4200336"/>
            <a:ext cx="1588947" cy="845400"/>
          </a:xfrm>
          <a:prstGeom prst="rect">
            <a:avLst/>
          </a:prstGeom>
          <a:noFill/>
          <a:ln>
            <a:noFill/>
          </a:ln>
        </p:spPr>
      </p:pic>
      <p:pic>
        <p:nvPicPr>
          <p:cNvPr id="185" name="Google Shape;185;p20"/>
          <p:cNvPicPr preferRelativeResize="0"/>
          <p:nvPr/>
        </p:nvPicPr>
        <p:blipFill>
          <a:blip r:embed="rId6">
            <a:alphaModFix/>
          </a:blip>
          <a:stretch>
            <a:fillRect/>
          </a:stretch>
        </p:blipFill>
        <p:spPr>
          <a:xfrm>
            <a:off x="1516076" y="4252703"/>
            <a:ext cx="1432872" cy="845400"/>
          </a:xfrm>
          <a:prstGeom prst="rect">
            <a:avLst/>
          </a:prstGeom>
          <a:noFill/>
          <a:ln>
            <a:noFill/>
          </a:ln>
        </p:spPr>
      </p:pic>
      <p:sp>
        <p:nvSpPr>
          <p:cNvPr id="186" name="Google Shape;186;p20"/>
          <p:cNvSpPr txBox="1"/>
          <p:nvPr/>
        </p:nvSpPr>
        <p:spPr>
          <a:xfrm>
            <a:off x="7205975" y="1049300"/>
            <a:ext cx="195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187" name="Google Shape;187;p20"/>
          <p:cNvPicPr preferRelativeResize="0"/>
          <p:nvPr/>
        </p:nvPicPr>
        <p:blipFill>
          <a:blip r:embed="rId7">
            <a:alphaModFix/>
          </a:blip>
          <a:stretch>
            <a:fillRect/>
          </a:stretch>
        </p:blipFill>
        <p:spPr>
          <a:xfrm>
            <a:off x="7616325" y="4220554"/>
            <a:ext cx="1467974" cy="760950"/>
          </a:xfrm>
          <a:prstGeom prst="rect">
            <a:avLst/>
          </a:prstGeom>
          <a:noFill/>
          <a:ln>
            <a:noFill/>
          </a:ln>
        </p:spPr>
      </p:pic>
      <p:sp>
        <p:nvSpPr>
          <p:cNvPr id="188" name="Google Shape;188;p20"/>
          <p:cNvSpPr txBox="1"/>
          <p:nvPr/>
        </p:nvSpPr>
        <p:spPr>
          <a:xfrm>
            <a:off x="5889000" y="3094400"/>
            <a:ext cx="327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189" name="Google Shape;189;p20"/>
          <p:cNvPicPr preferRelativeResize="0"/>
          <p:nvPr/>
        </p:nvPicPr>
        <p:blipFill>
          <a:blip r:embed="rId8">
            <a:alphaModFix/>
          </a:blip>
          <a:stretch>
            <a:fillRect/>
          </a:stretch>
        </p:blipFill>
        <p:spPr>
          <a:xfrm>
            <a:off x="4526725" y="4242572"/>
            <a:ext cx="1432875" cy="760927"/>
          </a:xfrm>
          <a:prstGeom prst="rect">
            <a:avLst/>
          </a:prstGeom>
          <a:noFill/>
          <a:ln>
            <a:noFill/>
          </a:ln>
        </p:spPr>
      </p:pic>
      <p:pic>
        <p:nvPicPr>
          <p:cNvPr id="190" name="Google Shape;190;p20"/>
          <p:cNvPicPr preferRelativeResize="0"/>
          <p:nvPr/>
        </p:nvPicPr>
        <p:blipFill>
          <a:blip r:embed="rId9">
            <a:alphaModFix/>
          </a:blip>
          <a:stretch>
            <a:fillRect/>
          </a:stretch>
        </p:blipFill>
        <p:spPr>
          <a:xfrm>
            <a:off x="74275" y="4343575"/>
            <a:ext cx="1388799" cy="738900"/>
          </a:xfrm>
          <a:prstGeom prst="rect">
            <a:avLst/>
          </a:prstGeom>
          <a:noFill/>
          <a:ln>
            <a:noFill/>
          </a:ln>
        </p:spPr>
      </p:pic>
      <p:sp>
        <p:nvSpPr>
          <p:cNvPr id="191" name="Google Shape;191;p20"/>
          <p:cNvSpPr txBox="1"/>
          <p:nvPr/>
        </p:nvSpPr>
        <p:spPr>
          <a:xfrm>
            <a:off x="1419600" y="2065825"/>
            <a:ext cx="1388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rPr>
              <a:t>Sample Size: 1,240</a:t>
            </a:r>
            <a:endParaRPr sz="900">
              <a:solidFill>
                <a:schemeClr val="dk2"/>
              </a:solidFill>
            </a:endParaRPr>
          </a:p>
        </p:txBody>
      </p:sp>
      <p:sp>
        <p:nvSpPr>
          <p:cNvPr id="192" name="Google Shape;192;p20"/>
          <p:cNvSpPr txBox="1"/>
          <p:nvPr/>
        </p:nvSpPr>
        <p:spPr>
          <a:xfrm>
            <a:off x="4443638" y="2065825"/>
            <a:ext cx="1388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rPr>
              <a:t>Sample Size: 1,240</a:t>
            </a:r>
            <a:endParaRPr sz="900">
              <a:solidFill>
                <a:schemeClr val="dk2"/>
              </a:solidFill>
            </a:endParaRPr>
          </a:p>
        </p:txBody>
      </p:sp>
      <p:sp>
        <p:nvSpPr>
          <p:cNvPr id="193" name="Google Shape;193;p20"/>
          <p:cNvSpPr txBox="1"/>
          <p:nvPr/>
        </p:nvSpPr>
        <p:spPr>
          <a:xfrm>
            <a:off x="7476288" y="2065825"/>
            <a:ext cx="1388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rPr>
              <a:t>Sample Size: 1,240</a:t>
            </a:r>
            <a:endParaRPr sz="9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237400" y="335575"/>
            <a:ext cx="6240000" cy="63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21"/>
          <p:cNvSpPr/>
          <p:nvPr/>
        </p:nvSpPr>
        <p:spPr>
          <a:xfrm>
            <a:off x="-219800" y="183175"/>
            <a:ext cx="6240000" cy="635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1"/>
          <p:cNvSpPr txBox="1">
            <a:spLocks noGrp="1"/>
          </p:cNvSpPr>
          <p:nvPr>
            <p:ph type="title"/>
          </p:nvPr>
        </p:nvSpPr>
        <p:spPr>
          <a:xfrm>
            <a:off x="0" y="2963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Additional research on Covid19 impact</a:t>
            </a:r>
            <a:endParaRPr sz="2020"/>
          </a:p>
        </p:txBody>
      </p:sp>
      <p:pic>
        <p:nvPicPr>
          <p:cNvPr id="201" name="Google Shape;201;p21"/>
          <p:cNvPicPr preferRelativeResize="0"/>
          <p:nvPr/>
        </p:nvPicPr>
        <p:blipFill>
          <a:blip r:embed="rId3">
            <a:alphaModFix/>
          </a:blip>
          <a:stretch>
            <a:fillRect/>
          </a:stretch>
        </p:blipFill>
        <p:spPr>
          <a:xfrm>
            <a:off x="152413" y="3064875"/>
            <a:ext cx="4134075" cy="1265400"/>
          </a:xfrm>
          <a:prstGeom prst="rect">
            <a:avLst/>
          </a:prstGeom>
          <a:noFill/>
          <a:ln>
            <a:noFill/>
          </a:ln>
        </p:spPr>
      </p:pic>
      <p:pic>
        <p:nvPicPr>
          <p:cNvPr id="202" name="Google Shape;202;p21"/>
          <p:cNvPicPr preferRelativeResize="0"/>
          <p:nvPr/>
        </p:nvPicPr>
        <p:blipFill>
          <a:blip r:embed="rId4">
            <a:alphaModFix/>
          </a:blip>
          <a:stretch>
            <a:fillRect/>
          </a:stretch>
        </p:blipFill>
        <p:spPr>
          <a:xfrm>
            <a:off x="4568200" y="1123075"/>
            <a:ext cx="4499600" cy="3783950"/>
          </a:xfrm>
          <a:prstGeom prst="rect">
            <a:avLst/>
          </a:prstGeom>
          <a:noFill/>
          <a:ln>
            <a:noFill/>
          </a:ln>
        </p:spPr>
      </p:pic>
      <p:sp>
        <p:nvSpPr>
          <p:cNvPr id="203" name="Google Shape;203;p21"/>
          <p:cNvSpPr txBox="1"/>
          <p:nvPr/>
        </p:nvSpPr>
        <p:spPr>
          <a:xfrm>
            <a:off x="271238" y="1265175"/>
            <a:ext cx="38964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a:solidFill>
                  <a:schemeClr val="dk2"/>
                </a:solidFill>
              </a:rPr>
              <a:t>Design and Construction Procurement phase suffer more from COVID-19 than other phases. </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Homeless Services in Brooklyn and Bronx have the biggest average delay days in design phase. </a:t>
            </a:r>
            <a:endParaRPr>
              <a:solidFill>
                <a:schemeClr val="dk2"/>
              </a:solidFill>
            </a:endParaRPr>
          </a:p>
        </p:txBody>
      </p:sp>
      <p:sp>
        <p:nvSpPr>
          <p:cNvPr id="204" name="Google Shape;204;p21"/>
          <p:cNvSpPr/>
          <p:nvPr/>
        </p:nvSpPr>
        <p:spPr>
          <a:xfrm>
            <a:off x="5050275" y="2400825"/>
            <a:ext cx="846900" cy="132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1647</Words>
  <Application>Microsoft Office PowerPoint</Application>
  <PresentationFormat>On-screen Show (16:9)</PresentationFormat>
  <Paragraphs>170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Roboto</vt:lpstr>
      <vt:lpstr>Roboto Thin</vt:lpstr>
      <vt:lpstr>Arial</vt:lpstr>
      <vt:lpstr>Pacifico</vt:lpstr>
      <vt:lpstr>Roboto Medium</vt:lpstr>
      <vt:lpstr>Simple Light</vt:lpstr>
      <vt:lpstr>PowerPoint Presentation</vt:lpstr>
      <vt:lpstr>Objective &amp; Research Question</vt:lpstr>
      <vt:lpstr>Datasets</vt:lpstr>
      <vt:lpstr>Challenge: Dataset Merging Two Datasets</vt:lpstr>
      <vt:lpstr>Data Preprocessing &amp; Additional Features </vt:lpstr>
      <vt:lpstr>Analysis approach</vt:lpstr>
      <vt:lpstr>Features: ANOVA</vt:lpstr>
      <vt:lpstr>Clustering Analysis 1: Different risk level categories</vt:lpstr>
      <vt:lpstr>Additional research on Covid19 impact</vt:lpstr>
      <vt:lpstr>Clustering Analysis 2: Delay Phase Pattern</vt:lpstr>
      <vt:lpstr>Main Differences in two Cluster Groups</vt:lpstr>
      <vt:lpstr>Weight Scores for Complexity Score</vt:lpstr>
      <vt:lpstr>Clustering Analysis 3: Result (SPSS)</vt:lpstr>
      <vt:lpstr>Weight Scores for Complexity Score</vt:lpstr>
      <vt:lpstr>Conclusion</vt:lpstr>
      <vt:lpstr>Scope &amp; Limitations</vt:lpstr>
      <vt:lpstr>Future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 Terri</dc:creator>
  <cp:lastModifiedBy>Matthews, Terri (DDC)</cp:lastModifiedBy>
  <cp:revision>1</cp:revision>
  <dcterms:modified xsi:type="dcterms:W3CDTF">2024-01-18T22:35:41Z</dcterms:modified>
</cp:coreProperties>
</file>