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embeddedFontLst>
    <p:embeddedFont>
      <p:font typeface="Akatab" panose="020B0604020202020204" charset="0"/>
      <p:regular r:id="rId41"/>
      <p:bold r:id="rId42"/>
    </p:embeddedFont>
    <p:embeddedFont>
      <p:font typeface="Castoro" panose="020B0604020202020204" charset="0"/>
      <p:regular r:id="rId43"/>
      <p:italic r:id="rId44"/>
    </p:embeddedFont>
    <p:embeddedFont>
      <p:font typeface="Raleway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58D3204-8182-4020-9EEC-15C64BC9755B}">
  <a:tblStyle styleId="{358D3204-8182-4020-9EEC-15C64BC9755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E8633A9-33CA-45EB-9AA6-E122E009B1B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62797d12a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62797d12a0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62797d12a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62797d12a0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62797d12a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62797d12a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62797d12a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62797d12a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62797d12a0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362797d12a0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62797d12a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62797d12a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62797d12a0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62797d12a0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62797d12a0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62797d12a0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62797d12a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362797d12a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1a3a29bb372e6f2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11a3a29bb372e6f2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e0575fbfec86ba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e0575fbfec86ba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a3a29bb372e6f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1a3a29bb372e6f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62797d12a0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62797d12a0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3d3ff6b4a2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3d3ff6b4a2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2797d12a0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2797d12a0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3d3ff6b4a2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3d3ff6b4a2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62797d12a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62797d12a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62797d12a0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62797d12a0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6a8fd48d6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36a8fd48d6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030920"/>
                </a:solidFill>
                <a:latin typeface="Akatab"/>
                <a:ea typeface="Akatab"/>
                <a:cs typeface="Akatab"/>
                <a:sym typeface="Akatab"/>
              </a:rPr>
              <a:t>Studies show that doula support leads to: lower cesarean rates, fewer complications during labor, improved birth satisfaction and confidence, and better pos</a:t>
            </a:r>
            <a:endParaRPr sz="1200">
              <a:solidFill>
                <a:srgbClr val="030920"/>
              </a:solidFill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030920"/>
              </a:solidFill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3d3ff6b4a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3d3ff6b4a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1a3a29bb372e6f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1a3a29bb372e6f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6a8fd48d6b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36a8fd48d6b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36a8fd48d6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36a8fd48d6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362797d12a0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362797d12a0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1" name="Google Shape;611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36a8fd48d6b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36a8fd48d6b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Scalable phased approach: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">
                <a:solidFill>
                  <a:schemeClr val="dk1"/>
                </a:solidFill>
              </a:rPr>
              <a:t>Freestanding birth center: capacity building classes and programs for community members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Womb bus builds trust and addresses immediate community needs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"/>
              <a:t>Maryam clinic offers integrated care in collaboration with doulas, midwives, and OB/GYNs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*Not just an alternative, but a core part of the public health system in NYC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62797d12a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62797d12a0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11a3a29bb372e6f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11a3a29bb372e6f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3d3ff6b4a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3d3ff6b4a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d3ff6b4a2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d3ff6b4a2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3d3ff6b4a2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3d3ff6b4a2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3d3ff6b4a2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3d3ff6b4a2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3d3ff6b4a2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3d3ff6b4a2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97400" y="667850"/>
            <a:ext cx="6396300" cy="22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latin typeface="Castoro"/>
                <a:ea typeface="Castoro"/>
                <a:cs typeface="Castoro"/>
                <a:sym typeface="Casto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463800" y="3480892"/>
            <a:ext cx="25299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89050" y="182425"/>
            <a:ext cx="7989600" cy="3901800"/>
            <a:chOff x="189050" y="182425"/>
            <a:chExt cx="7989600" cy="3901800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189050" y="321905"/>
              <a:ext cx="7989600" cy="81900"/>
              <a:chOff x="189050" y="284125"/>
              <a:chExt cx="7989600" cy="81900"/>
            </a:xfrm>
          </p:grpSpPr>
          <p:sp>
            <p:nvSpPr>
              <p:cNvPr id="14" name="Google Shape;14;p2"/>
              <p:cNvSpPr/>
              <p:nvPr/>
            </p:nvSpPr>
            <p:spPr>
              <a:xfrm rot="-5400000">
                <a:off x="7884800" y="72175"/>
                <a:ext cx="81900" cy="505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katab"/>
                  <a:ea typeface="Akatab"/>
                  <a:cs typeface="Akatab"/>
                  <a:sym typeface="Akatab"/>
                </a:endParaRPr>
              </a:p>
            </p:txBody>
          </p:sp>
          <p:cxnSp>
            <p:nvCxnSpPr>
              <p:cNvPr id="15" name="Google Shape;15;p2"/>
              <p:cNvCxnSpPr>
                <a:stCxn id="14" idx="0"/>
              </p:cNvCxnSpPr>
              <p:nvPr/>
            </p:nvCxnSpPr>
            <p:spPr>
              <a:xfrm rot="10800000">
                <a:off x="189050" y="325075"/>
                <a:ext cx="7483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" name="Google Shape;16;p2"/>
            <p:cNvGrpSpPr/>
            <p:nvPr/>
          </p:nvGrpSpPr>
          <p:grpSpPr>
            <a:xfrm>
              <a:off x="403625" y="182425"/>
              <a:ext cx="81900" cy="3901800"/>
              <a:chOff x="403625" y="182425"/>
              <a:chExt cx="81900" cy="390180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03625" y="3578425"/>
                <a:ext cx="81900" cy="505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katab"/>
                  <a:ea typeface="Akatab"/>
                  <a:cs typeface="Akatab"/>
                  <a:sym typeface="Akatab"/>
                </a:endParaRPr>
              </a:p>
            </p:txBody>
          </p:sp>
          <p:cxnSp>
            <p:nvCxnSpPr>
              <p:cNvPr id="18" name="Google Shape;18;p2"/>
              <p:cNvCxnSpPr>
                <a:stCxn id="17" idx="0"/>
              </p:cNvCxnSpPr>
              <p:nvPr/>
            </p:nvCxnSpPr>
            <p:spPr>
              <a:xfrm rot="10800000">
                <a:off x="444575" y="182425"/>
                <a:ext cx="0" cy="3396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85" name="Google Shape;85;p11"/>
          <p:cNvSpPr txBox="1">
            <a:spLocks noGrp="1"/>
          </p:cNvSpPr>
          <p:nvPr>
            <p:ph type="title" hasCustomPrompt="1"/>
          </p:nvPr>
        </p:nvSpPr>
        <p:spPr>
          <a:xfrm>
            <a:off x="2112825" y="1349550"/>
            <a:ext cx="5898000" cy="13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6000" b="0" i="1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6" name="Google Shape;86;p11"/>
          <p:cNvSpPr txBox="1">
            <a:spLocks noGrp="1"/>
          </p:cNvSpPr>
          <p:nvPr>
            <p:ph type="subTitle" idx="1"/>
          </p:nvPr>
        </p:nvSpPr>
        <p:spPr>
          <a:xfrm>
            <a:off x="2112825" y="3036128"/>
            <a:ext cx="5898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2" hasCustomPrompt="1"/>
          </p:nvPr>
        </p:nvSpPr>
        <p:spPr>
          <a:xfrm>
            <a:off x="1503825" y="1295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 i="1">
                <a:latin typeface="Akatab"/>
                <a:ea typeface="Akatab"/>
                <a:cs typeface="Akatab"/>
                <a:sym typeface="Akat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3" hasCustomPrompt="1"/>
          </p:nvPr>
        </p:nvSpPr>
        <p:spPr>
          <a:xfrm>
            <a:off x="1503825" y="287636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 i="1">
                <a:latin typeface="Akatab"/>
                <a:ea typeface="Akatab"/>
                <a:cs typeface="Akatab"/>
                <a:sym typeface="Akat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50" y="1295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 i="1">
                <a:latin typeface="Akatab"/>
                <a:ea typeface="Akatab"/>
                <a:cs typeface="Akatab"/>
                <a:sym typeface="Akat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50" y="287636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 i="1">
                <a:latin typeface="Akatab"/>
                <a:ea typeface="Akatab"/>
                <a:cs typeface="Akatab"/>
                <a:sym typeface="Akat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6" hasCustomPrompt="1"/>
          </p:nvPr>
        </p:nvSpPr>
        <p:spPr>
          <a:xfrm>
            <a:off x="6903888" y="1295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 i="1">
                <a:latin typeface="Akatab"/>
                <a:ea typeface="Akatab"/>
                <a:cs typeface="Akatab"/>
                <a:sym typeface="Akat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7" hasCustomPrompt="1"/>
          </p:nvPr>
        </p:nvSpPr>
        <p:spPr>
          <a:xfrm>
            <a:off x="6903888" y="287636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0" i="1">
                <a:latin typeface="Akatab"/>
                <a:ea typeface="Akatab"/>
                <a:cs typeface="Akatab"/>
                <a:sym typeface="Akat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718425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8"/>
          </p:nvPr>
        </p:nvSpPr>
        <p:spPr>
          <a:xfrm>
            <a:off x="3419250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9"/>
          </p:nvPr>
        </p:nvSpPr>
        <p:spPr>
          <a:xfrm>
            <a:off x="6118488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3"/>
          </p:nvPr>
        </p:nvSpPr>
        <p:spPr>
          <a:xfrm>
            <a:off x="718425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4"/>
          </p:nvPr>
        </p:nvSpPr>
        <p:spPr>
          <a:xfrm>
            <a:off x="3419250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5"/>
          </p:nvPr>
        </p:nvSpPr>
        <p:spPr>
          <a:xfrm>
            <a:off x="6118488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03" name="Google Shape;103;p13"/>
          <p:cNvGrpSpPr/>
          <p:nvPr/>
        </p:nvGrpSpPr>
        <p:grpSpPr>
          <a:xfrm>
            <a:off x="410425" y="185850"/>
            <a:ext cx="8553763" cy="4632105"/>
            <a:chOff x="410425" y="185850"/>
            <a:chExt cx="8553763" cy="4632105"/>
          </a:xfrm>
        </p:grpSpPr>
        <p:sp>
          <p:nvSpPr>
            <p:cNvPr id="104" name="Google Shape;104;p13"/>
            <p:cNvSpPr/>
            <p:nvPr/>
          </p:nvSpPr>
          <p:spPr>
            <a:xfrm rot="5400000">
              <a:off x="3038138" y="452410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05" name="Google Shape;105;p13"/>
            <p:cNvCxnSpPr>
              <a:stCxn id="104" idx="0"/>
            </p:cNvCxnSpPr>
            <p:nvPr/>
          </p:nvCxnSpPr>
          <p:spPr>
            <a:xfrm>
              <a:off x="3331988" y="4777005"/>
              <a:ext cx="5632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" name="Google Shape;106;p13"/>
            <p:cNvSpPr/>
            <p:nvPr/>
          </p:nvSpPr>
          <p:spPr>
            <a:xfrm>
              <a:off x="410425" y="138615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07" name="Google Shape;107;p13"/>
            <p:cNvCxnSpPr>
              <a:stCxn id="106" idx="0"/>
            </p:cNvCxnSpPr>
            <p:nvPr/>
          </p:nvCxnSpPr>
          <p:spPr>
            <a:xfrm rot="10800000">
              <a:off x="451375" y="185850"/>
              <a:ext cx="0" cy="1200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4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grpSp>
        <p:nvGrpSpPr>
          <p:cNvPr id="110" name="Google Shape;110;p14"/>
          <p:cNvGrpSpPr/>
          <p:nvPr/>
        </p:nvGrpSpPr>
        <p:grpSpPr>
          <a:xfrm>
            <a:off x="188095" y="188100"/>
            <a:ext cx="8537030" cy="4646702"/>
            <a:chOff x="194045" y="189750"/>
            <a:chExt cx="8537030" cy="4646702"/>
          </a:xfrm>
        </p:grpSpPr>
        <p:grpSp>
          <p:nvGrpSpPr>
            <p:cNvPr id="111" name="Google Shape;111;p14"/>
            <p:cNvGrpSpPr/>
            <p:nvPr/>
          </p:nvGrpSpPr>
          <p:grpSpPr>
            <a:xfrm>
              <a:off x="8649175" y="189750"/>
              <a:ext cx="81900" cy="3591600"/>
              <a:chOff x="8649175" y="189750"/>
              <a:chExt cx="81900" cy="3591600"/>
            </a:xfrm>
          </p:grpSpPr>
          <p:sp>
            <p:nvSpPr>
              <p:cNvPr id="112" name="Google Shape;112;p14"/>
              <p:cNvSpPr/>
              <p:nvPr/>
            </p:nvSpPr>
            <p:spPr>
              <a:xfrm>
                <a:off x="8649175" y="3275550"/>
                <a:ext cx="81900" cy="505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katab"/>
                  <a:ea typeface="Akatab"/>
                  <a:cs typeface="Akatab"/>
                  <a:sym typeface="Akatab"/>
                </a:endParaRPr>
              </a:p>
            </p:txBody>
          </p:sp>
          <p:cxnSp>
            <p:nvCxnSpPr>
              <p:cNvPr id="113" name="Google Shape;113;p14"/>
              <p:cNvCxnSpPr>
                <a:stCxn id="112" idx="0"/>
              </p:cNvCxnSpPr>
              <p:nvPr/>
            </p:nvCxnSpPr>
            <p:spPr>
              <a:xfrm rot="10800000">
                <a:off x="8690125" y="189750"/>
                <a:ext cx="0" cy="3085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14" name="Google Shape;114;p14"/>
            <p:cNvSpPr/>
            <p:nvPr/>
          </p:nvSpPr>
          <p:spPr>
            <a:xfrm rot="-5400000">
              <a:off x="1966295" y="4542602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15" name="Google Shape;115;p14"/>
            <p:cNvCxnSpPr>
              <a:stCxn id="114" idx="0"/>
            </p:cNvCxnSpPr>
            <p:nvPr/>
          </p:nvCxnSpPr>
          <p:spPr>
            <a:xfrm rot="10800000">
              <a:off x="194045" y="4795502"/>
              <a:ext cx="156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713225" y="700875"/>
            <a:ext cx="2402100" cy="10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subTitle" idx="1"/>
          </p:nvPr>
        </p:nvSpPr>
        <p:spPr>
          <a:xfrm>
            <a:off x="713225" y="1685575"/>
            <a:ext cx="2402100" cy="9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4"/>
          <p:cNvSpPr>
            <a:spLocks noGrp="1"/>
          </p:cNvSpPr>
          <p:nvPr>
            <p:ph type="pic" idx="2"/>
          </p:nvPr>
        </p:nvSpPr>
        <p:spPr>
          <a:xfrm>
            <a:off x="3311888" y="547050"/>
            <a:ext cx="2484300" cy="4049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19" name="Google Shape;119;p14"/>
          <p:cNvSpPr>
            <a:spLocks noGrp="1"/>
          </p:cNvSpPr>
          <p:nvPr>
            <p:ph type="pic" idx="3"/>
          </p:nvPr>
        </p:nvSpPr>
        <p:spPr>
          <a:xfrm>
            <a:off x="713225" y="2780275"/>
            <a:ext cx="2484300" cy="18162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120" name="Google Shape;120;p14"/>
          <p:cNvSpPr>
            <a:spLocks noGrp="1"/>
          </p:cNvSpPr>
          <p:nvPr>
            <p:ph type="pic" idx="4"/>
          </p:nvPr>
        </p:nvSpPr>
        <p:spPr>
          <a:xfrm flipH="1">
            <a:off x="5910550" y="547050"/>
            <a:ext cx="2484300" cy="4049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5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837675" y="2921900"/>
            <a:ext cx="23751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5"/>
          <p:cNvSpPr txBox="1">
            <a:spLocks noGrp="1"/>
          </p:cNvSpPr>
          <p:nvPr>
            <p:ph type="subTitle" idx="2"/>
          </p:nvPr>
        </p:nvSpPr>
        <p:spPr>
          <a:xfrm>
            <a:off x="3384452" y="2921900"/>
            <a:ext cx="23751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subTitle" idx="3"/>
          </p:nvPr>
        </p:nvSpPr>
        <p:spPr>
          <a:xfrm>
            <a:off x="5931175" y="2921901"/>
            <a:ext cx="2375100" cy="13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subTitle" idx="4"/>
          </p:nvPr>
        </p:nvSpPr>
        <p:spPr>
          <a:xfrm>
            <a:off x="837675" y="2391925"/>
            <a:ext cx="2375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subTitle" idx="5"/>
          </p:nvPr>
        </p:nvSpPr>
        <p:spPr>
          <a:xfrm>
            <a:off x="3384452" y="2391925"/>
            <a:ext cx="2375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ubTitle" idx="6"/>
          </p:nvPr>
        </p:nvSpPr>
        <p:spPr>
          <a:xfrm>
            <a:off x="5931175" y="2391925"/>
            <a:ext cx="23751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30" name="Google Shape;130;p15"/>
          <p:cNvGrpSpPr/>
          <p:nvPr/>
        </p:nvGrpSpPr>
        <p:grpSpPr>
          <a:xfrm>
            <a:off x="409729" y="191865"/>
            <a:ext cx="8544000" cy="4614700"/>
            <a:chOff x="409729" y="191865"/>
            <a:chExt cx="8544000" cy="4614700"/>
          </a:xfrm>
        </p:grpSpPr>
        <p:sp>
          <p:nvSpPr>
            <p:cNvPr id="131" name="Google Shape;131;p15"/>
            <p:cNvSpPr/>
            <p:nvPr/>
          </p:nvSpPr>
          <p:spPr>
            <a:xfrm>
              <a:off x="409729" y="175216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32" name="Google Shape;132;p15"/>
            <p:cNvCxnSpPr>
              <a:stCxn id="131" idx="0"/>
            </p:cNvCxnSpPr>
            <p:nvPr/>
          </p:nvCxnSpPr>
          <p:spPr>
            <a:xfrm rot="10800000">
              <a:off x="450679" y="191865"/>
              <a:ext cx="0" cy="1560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33" name="Google Shape;133;p15"/>
            <p:cNvSpPr/>
            <p:nvPr/>
          </p:nvSpPr>
          <p:spPr>
            <a:xfrm rot="5400000">
              <a:off x="6179179" y="451271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34" name="Google Shape;134;p15"/>
            <p:cNvCxnSpPr>
              <a:stCxn id="133" idx="0"/>
            </p:cNvCxnSpPr>
            <p:nvPr/>
          </p:nvCxnSpPr>
          <p:spPr>
            <a:xfrm>
              <a:off x="6473029" y="4765615"/>
              <a:ext cx="2480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6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37" name="Google Shape;13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6"/>
          <p:cNvSpPr txBox="1">
            <a:spLocks noGrp="1"/>
          </p:cNvSpPr>
          <p:nvPr>
            <p:ph type="subTitle" idx="1"/>
          </p:nvPr>
        </p:nvSpPr>
        <p:spPr>
          <a:xfrm>
            <a:off x="1253224" y="1720504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6"/>
          <p:cNvSpPr txBox="1">
            <a:spLocks noGrp="1"/>
          </p:cNvSpPr>
          <p:nvPr>
            <p:ph type="subTitle" idx="2"/>
          </p:nvPr>
        </p:nvSpPr>
        <p:spPr>
          <a:xfrm>
            <a:off x="5079776" y="1720504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subTitle" idx="3"/>
          </p:nvPr>
        </p:nvSpPr>
        <p:spPr>
          <a:xfrm>
            <a:off x="1253224" y="3381079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4"/>
          </p:nvPr>
        </p:nvSpPr>
        <p:spPr>
          <a:xfrm>
            <a:off x="5079776" y="3381079"/>
            <a:ext cx="28110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5"/>
          </p:nvPr>
        </p:nvSpPr>
        <p:spPr>
          <a:xfrm>
            <a:off x="1253225" y="1286930"/>
            <a:ext cx="2811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6"/>
          </p:nvPr>
        </p:nvSpPr>
        <p:spPr>
          <a:xfrm>
            <a:off x="1253225" y="2947455"/>
            <a:ext cx="2811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7"/>
          </p:nvPr>
        </p:nvSpPr>
        <p:spPr>
          <a:xfrm>
            <a:off x="5079750" y="1286930"/>
            <a:ext cx="2811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subTitle" idx="8"/>
          </p:nvPr>
        </p:nvSpPr>
        <p:spPr>
          <a:xfrm>
            <a:off x="5079750" y="2947455"/>
            <a:ext cx="28110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46" name="Google Shape;146;p16"/>
          <p:cNvGrpSpPr/>
          <p:nvPr/>
        </p:nvGrpSpPr>
        <p:grpSpPr>
          <a:xfrm>
            <a:off x="424300" y="187356"/>
            <a:ext cx="8311590" cy="4773994"/>
            <a:chOff x="424300" y="187356"/>
            <a:chExt cx="8311590" cy="4773994"/>
          </a:xfrm>
        </p:grpSpPr>
        <p:sp>
          <p:nvSpPr>
            <p:cNvPr id="147" name="Google Shape;147;p16"/>
            <p:cNvSpPr/>
            <p:nvPr/>
          </p:nvSpPr>
          <p:spPr>
            <a:xfrm rot="10800000">
              <a:off x="424300" y="240895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48" name="Google Shape;148;p16"/>
            <p:cNvCxnSpPr>
              <a:stCxn id="147" idx="0"/>
            </p:cNvCxnSpPr>
            <p:nvPr/>
          </p:nvCxnSpPr>
          <p:spPr>
            <a:xfrm>
              <a:off x="465250" y="2914750"/>
              <a:ext cx="0" cy="2046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49" name="Google Shape;149;p16"/>
            <p:cNvSpPr/>
            <p:nvPr/>
          </p:nvSpPr>
          <p:spPr>
            <a:xfrm>
              <a:off x="8653990" y="1867056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50" name="Google Shape;150;p16"/>
            <p:cNvCxnSpPr>
              <a:stCxn id="149" idx="0"/>
            </p:cNvCxnSpPr>
            <p:nvPr/>
          </p:nvCxnSpPr>
          <p:spPr>
            <a:xfrm rot="10800000">
              <a:off x="8694940" y="187356"/>
              <a:ext cx="0" cy="1679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7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subTitle" idx="1"/>
          </p:nvPr>
        </p:nvSpPr>
        <p:spPr>
          <a:xfrm>
            <a:off x="899363" y="1720712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subTitle" idx="2"/>
          </p:nvPr>
        </p:nvSpPr>
        <p:spPr>
          <a:xfrm>
            <a:off x="3579000" y="1720712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ubTitle" idx="3"/>
          </p:nvPr>
        </p:nvSpPr>
        <p:spPr>
          <a:xfrm>
            <a:off x="899363" y="3376373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7"/>
          <p:cNvSpPr txBox="1">
            <a:spLocks noGrp="1"/>
          </p:cNvSpPr>
          <p:nvPr>
            <p:ph type="subTitle" idx="4"/>
          </p:nvPr>
        </p:nvSpPr>
        <p:spPr>
          <a:xfrm>
            <a:off x="3579000" y="3376373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7"/>
          <p:cNvSpPr txBox="1">
            <a:spLocks noGrp="1"/>
          </p:cNvSpPr>
          <p:nvPr>
            <p:ph type="subTitle" idx="5"/>
          </p:nvPr>
        </p:nvSpPr>
        <p:spPr>
          <a:xfrm>
            <a:off x="6258634" y="1720712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6"/>
          </p:nvPr>
        </p:nvSpPr>
        <p:spPr>
          <a:xfrm>
            <a:off x="6258634" y="3376373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7"/>
          </p:nvPr>
        </p:nvSpPr>
        <p:spPr>
          <a:xfrm>
            <a:off x="899363" y="1291525"/>
            <a:ext cx="1986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8"/>
          </p:nvPr>
        </p:nvSpPr>
        <p:spPr>
          <a:xfrm>
            <a:off x="3579000" y="1291525"/>
            <a:ext cx="1986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9"/>
          </p:nvPr>
        </p:nvSpPr>
        <p:spPr>
          <a:xfrm>
            <a:off x="6258637" y="1291525"/>
            <a:ext cx="1986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13"/>
          </p:nvPr>
        </p:nvSpPr>
        <p:spPr>
          <a:xfrm>
            <a:off x="899363" y="2949122"/>
            <a:ext cx="1986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subTitle" idx="14"/>
          </p:nvPr>
        </p:nvSpPr>
        <p:spPr>
          <a:xfrm>
            <a:off x="3579000" y="2949122"/>
            <a:ext cx="1986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>
            <a:spLocks noGrp="1"/>
          </p:cNvSpPr>
          <p:nvPr>
            <p:ph type="subTitle" idx="15"/>
          </p:nvPr>
        </p:nvSpPr>
        <p:spPr>
          <a:xfrm>
            <a:off x="6258637" y="2949122"/>
            <a:ext cx="1986000" cy="4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166" name="Google Shape;166;p17"/>
          <p:cNvGrpSpPr/>
          <p:nvPr/>
        </p:nvGrpSpPr>
        <p:grpSpPr>
          <a:xfrm>
            <a:off x="196679" y="325300"/>
            <a:ext cx="8551200" cy="4633925"/>
            <a:chOff x="196679" y="325300"/>
            <a:chExt cx="8551200" cy="4633925"/>
          </a:xfrm>
        </p:grpSpPr>
        <p:sp>
          <p:nvSpPr>
            <p:cNvPr id="167" name="Google Shape;167;p17"/>
            <p:cNvSpPr/>
            <p:nvPr/>
          </p:nvSpPr>
          <p:spPr>
            <a:xfrm rot="5400000">
              <a:off x="2007329" y="11335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68" name="Google Shape;168;p17"/>
            <p:cNvCxnSpPr>
              <a:stCxn id="167" idx="2"/>
            </p:cNvCxnSpPr>
            <p:nvPr/>
          </p:nvCxnSpPr>
          <p:spPr>
            <a:xfrm rot="10800000">
              <a:off x="196679" y="366250"/>
              <a:ext cx="1598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9" name="Google Shape;169;p17"/>
            <p:cNvSpPr/>
            <p:nvPr/>
          </p:nvSpPr>
          <p:spPr>
            <a:xfrm>
              <a:off x="8665979" y="28547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70" name="Google Shape;170;p17"/>
            <p:cNvCxnSpPr>
              <a:stCxn id="169" idx="2"/>
            </p:cNvCxnSpPr>
            <p:nvPr/>
          </p:nvCxnSpPr>
          <p:spPr>
            <a:xfrm>
              <a:off x="8706929" y="3360525"/>
              <a:ext cx="0" cy="1598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73" name="Google Shape;17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8"/>
          <p:cNvSpPr txBox="1">
            <a:spLocks noGrp="1"/>
          </p:cNvSpPr>
          <p:nvPr>
            <p:ph type="subTitle" idx="1"/>
          </p:nvPr>
        </p:nvSpPr>
        <p:spPr>
          <a:xfrm>
            <a:off x="720000" y="1205675"/>
            <a:ext cx="7704000" cy="9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_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77" name="Google Shape;177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subTitle" idx="1"/>
          </p:nvPr>
        </p:nvSpPr>
        <p:spPr>
          <a:xfrm>
            <a:off x="720000" y="1143800"/>
            <a:ext cx="7704000" cy="33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grpSp>
        <p:nvGrpSpPr>
          <p:cNvPr id="179" name="Google Shape;179;p19"/>
          <p:cNvGrpSpPr/>
          <p:nvPr/>
        </p:nvGrpSpPr>
        <p:grpSpPr>
          <a:xfrm>
            <a:off x="2611210" y="2251133"/>
            <a:ext cx="6342600" cy="2703044"/>
            <a:chOff x="2611210" y="2251133"/>
            <a:chExt cx="6342600" cy="2703044"/>
          </a:xfrm>
        </p:grpSpPr>
        <p:cxnSp>
          <p:nvCxnSpPr>
            <p:cNvPr id="180" name="Google Shape;180;p19"/>
            <p:cNvCxnSpPr>
              <a:stCxn id="181" idx="0"/>
            </p:cNvCxnSpPr>
            <p:nvPr/>
          </p:nvCxnSpPr>
          <p:spPr>
            <a:xfrm>
              <a:off x="3117010" y="4741875"/>
              <a:ext cx="5836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81" name="Google Shape;181;p19"/>
            <p:cNvSpPr/>
            <p:nvPr/>
          </p:nvSpPr>
          <p:spPr>
            <a:xfrm rot="5400000">
              <a:off x="2823160" y="448897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sp>
          <p:nvSpPr>
            <p:cNvPr id="182" name="Google Shape;182;p19"/>
            <p:cNvSpPr/>
            <p:nvPr/>
          </p:nvSpPr>
          <p:spPr>
            <a:xfrm rot="10800000">
              <a:off x="8642250" y="2251133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83" name="Google Shape;183;p19"/>
            <p:cNvCxnSpPr/>
            <p:nvPr/>
          </p:nvCxnSpPr>
          <p:spPr>
            <a:xfrm>
              <a:off x="8683200" y="2735077"/>
              <a:ext cx="0" cy="2219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86" name="Google Shape;186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7" name="Google Shape;187;p20"/>
          <p:cNvGrpSpPr/>
          <p:nvPr/>
        </p:nvGrpSpPr>
        <p:grpSpPr>
          <a:xfrm>
            <a:off x="420796" y="333983"/>
            <a:ext cx="8539935" cy="4627515"/>
            <a:chOff x="420796" y="333983"/>
            <a:chExt cx="8539935" cy="4627515"/>
          </a:xfrm>
        </p:grpSpPr>
        <p:sp>
          <p:nvSpPr>
            <p:cNvPr id="188" name="Google Shape;188;p20"/>
            <p:cNvSpPr/>
            <p:nvPr/>
          </p:nvSpPr>
          <p:spPr>
            <a:xfrm rot="-5400000">
              <a:off x="6861181" y="122033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89" name="Google Shape;189;p20"/>
            <p:cNvCxnSpPr>
              <a:stCxn id="188" idx="2"/>
            </p:cNvCxnSpPr>
            <p:nvPr/>
          </p:nvCxnSpPr>
          <p:spPr>
            <a:xfrm>
              <a:off x="7155031" y="374933"/>
              <a:ext cx="1805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90" name="Google Shape;190;p20"/>
            <p:cNvSpPr/>
            <p:nvPr/>
          </p:nvSpPr>
          <p:spPr>
            <a:xfrm>
              <a:off x="420796" y="3158798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91" name="Google Shape;191;p20"/>
            <p:cNvCxnSpPr>
              <a:stCxn id="190" idx="2"/>
            </p:cNvCxnSpPr>
            <p:nvPr/>
          </p:nvCxnSpPr>
          <p:spPr>
            <a:xfrm>
              <a:off x="461746" y="3664598"/>
              <a:ext cx="0" cy="1296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2863" dist="9525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961425" y="2680575"/>
            <a:ext cx="4383600" cy="17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961425" y="1649425"/>
            <a:ext cx="1032300" cy="743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 b="0" i="1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>
            <a:spLocks noGrp="1"/>
          </p:cNvSpPr>
          <p:nvPr>
            <p:ph type="pic" idx="3"/>
          </p:nvPr>
        </p:nvSpPr>
        <p:spPr>
          <a:xfrm>
            <a:off x="5109150" y="539550"/>
            <a:ext cx="2760600" cy="4064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194" name="Google Shape;19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95" name="Google Shape;195;p21"/>
          <p:cNvGrpSpPr/>
          <p:nvPr/>
        </p:nvGrpSpPr>
        <p:grpSpPr>
          <a:xfrm>
            <a:off x="189548" y="184579"/>
            <a:ext cx="8556452" cy="4644871"/>
            <a:chOff x="189548" y="184579"/>
            <a:chExt cx="8556452" cy="4644871"/>
          </a:xfrm>
        </p:grpSpPr>
        <p:sp>
          <p:nvSpPr>
            <p:cNvPr id="196" name="Google Shape;196;p21"/>
            <p:cNvSpPr/>
            <p:nvPr/>
          </p:nvSpPr>
          <p:spPr>
            <a:xfrm rot="5400000">
              <a:off x="1996598" y="453560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97" name="Google Shape;197;p21"/>
            <p:cNvCxnSpPr>
              <a:stCxn id="196" idx="2"/>
            </p:cNvCxnSpPr>
            <p:nvPr/>
          </p:nvCxnSpPr>
          <p:spPr>
            <a:xfrm rot="10800000">
              <a:off x="189548" y="4788500"/>
              <a:ext cx="159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8" name="Google Shape;198;p21"/>
            <p:cNvSpPr/>
            <p:nvPr/>
          </p:nvSpPr>
          <p:spPr>
            <a:xfrm>
              <a:off x="8664100" y="1744879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199" name="Google Shape;199;p21"/>
            <p:cNvCxnSpPr>
              <a:stCxn id="198" idx="0"/>
            </p:cNvCxnSpPr>
            <p:nvPr/>
          </p:nvCxnSpPr>
          <p:spPr>
            <a:xfrm rot="10800000">
              <a:off x="8705050" y="184579"/>
              <a:ext cx="0" cy="1560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0_1_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3" name="Google Shape;203;p22"/>
          <p:cNvGrpSpPr/>
          <p:nvPr/>
        </p:nvGrpSpPr>
        <p:grpSpPr>
          <a:xfrm>
            <a:off x="180100" y="193825"/>
            <a:ext cx="3592200" cy="4612725"/>
            <a:chOff x="180100" y="199150"/>
            <a:chExt cx="3592200" cy="4612725"/>
          </a:xfrm>
        </p:grpSpPr>
        <p:sp>
          <p:nvSpPr>
            <p:cNvPr id="204" name="Google Shape;204;p22"/>
            <p:cNvSpPr/>
            <p:nvPr/>
          </p:nvSpPr>
          <p:spPr>
            <a:xfrm>
              <a:off x="424300" y="175945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05" name="Google Shape;205;p22"/>
            <p:cNvCxnSpPr>
              <a:stCxn id="204" idx="0"/>
            </p:cNvCxnSpPr>
            <p:nvPr/>
          </p:nvCxnSpPr>
          <p:spPr>
            <a:xfrm rot="10800000">
              <a:off x="465250" y="199150"/>
              <a:ext cx="0" cy="1560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06" name="Google Shape;206;p22"/>
            <p:cNvSpPr/>
            <p:nvPr/>
          </p:nvSpPr>
          <p:spPr>
            <a:xfrm rot="-5400000">
              <a:off x="3478450" y="45180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07" name="Google Shape;207;p22"/>
            <p:cNvCxnSpPr>
              <a:stCxn id="206" idx="0"/>
            </p:cNvCxnSpPr>
            <p:nvPr/>
          </p:nvCxnSpPr>
          <p:spPr>
            <a:xfrm rot="10800000">
              <a:off x="180100" y="4770925"/>
              <a:ext cx="3086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_1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210" name="Google Shape;21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23"/>
          <p:cNvGrpSpPr/>
          <p:nvPr/>
        </p:nvGrpSpPr>
        <p:grpSpPr>
          <a:xfrm>
            <a:off x="188894" y="309075"/>
            <a:ext cx="8769825" cy="4520375"/>
            <a:chOff x="188894" y="309075"/>
            <a:chExt cx="8769825" cy="4520375"/>
          </a:xfrm>
        </p:grpSpPr>
        <p:sp>
          <p:nvSpPr>
            <p:cNvPr id="212" name="Google Shape;212;p23"/>
            <p:cNvSpPr/>
            <p:nvPr/>
          </p:nvSpPr>
          <p:spPr>
            <a:xfrm rot="5400000">
              <a:off x="7053644" y="453560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13" name="Google Shape;213;p23"/>
            <p:cNvCxnSpPr>
              <a:stCxn id="212" idx="2"/>
            </p:cNvCxnSpPr>
            <p:nvPr/>
          </p:nvCxnSpPr>
          <p:spPr>
            <a:xfrm rot="10800000">
              <a:off x="188894" y="4788500"/>
              <a:ext cx="6652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14" name="Google Shape;214;p23"/>
            <p:cNvSpPr/>
            <p:nvPr/>
          </p:nvSpPr>
          <p:spPr>
            <a:xfrm rot="-5400000">
              <a:off x="6769469" y="971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15" name="Google Shape;215;p23"/>
            <p:cNvCxnSpPr>
              <a:stCxn id="214" idx="2"/>
            </p:cNvCxnSpPr>
            <p:nvPr/>
          </p:nvCxnSpPr>
          <p:spPr>
            <a:xfrm>
              <a:off x="7063319" y="350025"/>
              <a:ext cx="189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bg>
      <p:bgPr>
        <a:solidFill>
          <a:schemeClr val="dk2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grpSp>
        <p:nvGrpSpPr>
          <p:cNvPr id="218" name="Google Shape;218;p24"/>
          <p:cNvGrpSpPr/>
          <p:nvPr/>
        </p:nvGrpSpPr>
        <p:grpSpPr>
          <a:xfrm>
            <a:off x="384800" y="347900"/>
            <a:ext cx="8571101" cy="81900"/>
            <a:chOff x="384800" y="347900"/>
            <a:chExt cx="8571101" cy="81900"/>
          </a:xfrm>
        </p:grpSpPr>
        <p:sp>
          <p:nvSpPr>
            <p:cNvPr id="219" name="Google Shape;219;p24"/>
            <p:cNvSpPr/>
            <p:nvPr/>
          </p:nvSpPr>
          <p:spPr>
            <a:xfrm rot="-5400000">
              <a:off x="596750" y="13595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20" name="Google Shape;220;p24"/>
            <p:cNvCxnSpPr/>
            <p:nvPr/>
          </p:nvCxnSpPr>
          <p:spPr>
            <a:xfrm>
              <a:off x="898501" y="388850"/>
              <a:ext cx="8057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1" name="Google Shape;221;p24"/>
          <p:cNvSpPr txBox="1">
            <a:spLocks noGrp="1"/>
          </p:cNvSpPr>
          <p:nvPr>
            <p:ph type="title"/>
          </p:nvPr>
        </p:nvSpPr>
        <p:spPr>
          <a:xfrm>
            <a:off x="2347938" y="714075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6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subTitle" idx="1"/>
          </p:nvPr>
        </p:nvSpPr>
        <p:spPr>
          <a:xfrm>
            <a:off x="2347900" y="16831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4"/>
          <p:cNvSpPr txBox="1"/>
          <p:nvPr/>
        </p:nvSpPr>
        <p:spPr>
          <a:xfrm>
            <a:off x="2204825" y="3730879"/>
            <a:ext cx="47343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</a:rPr>
              <a:t>CREDITS: This presentation template was created by </a:t>
            </a:r>
            <a:r>
              <a:rPr lang="en" sz="1100" b="1" u="sng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</a:rPr>
              <a:t>, and includes icons by </a:t>
            </a:r>
            <a:r>
              <a:rPr lang="en" sz="1100" b="1" u="sng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</a:rPr>
              <a:t>, and infographics &amp; images by </a:t>
            </a:r>
            <a:r>
              <a:rPr lang="en" sz="1100" b="1" u="sng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u="sng">
                <a:solidFill>
                  <a:schemeClr val="lt1"/>
                </a:solidFill>
                <a:latin typeface="Akatab"/>
                <a:ea typeface="Akatab"/>
                <a:cs typeface="Akatab"/>
                <a:sym typeface="Akatab"/>
              </a:rPr>
              <a:t> </a:t>
            </a:r>
            <a:endParaRPr sz="1100" u="sng">
              <a:solidFill>
                <a:schemeClr val="lt1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grpSp>
        <p:nvGrpSpPr>
          <p:cNvPr id="226" name="Google Shape;226;p25"/>
          <p:cNvGrpSpPr/>
          <p:nvPr/>
        </p:nvGrpSpPr>
        <p:grpSpPr>
          <a:xfrm>
            <a:off x="6554694" y="808785"/>
            <a:ext cx="2401200" cy="4139700"/>
            <a:chOff x="6554694" y="808785"/>
            <a:chExt cx="2401200" cy="4139700"/>
          </a:xfrm>
        </p:grpSpPr>
        <p:sp>
          <p:nvSpPr>
            <p:cNvPr id="227" name="Google Shape;227;p25"/>
            <p:cNvSpPr/>
            <p:nvPr/>
          </p:nvSpPr>
          <p:spPr>
            <a:xfrm rot="-5400000">
              <a:off x="6766644" y="454927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28" name="Google Shape;228;p25"/>
            <p:cNvCxnSpPr>
              <a:stCxn id="227" idx="2"/>
            </p:cNvCxnSpPr>
            <p:nvPr/>
          </p:nvCxnSpPr>
          <p:spPr>
            <a:xfrm>
              <a:off x="7060494" y="4802175"/>
              <a:ext cx="189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29" name="Google Shape;229;p25"/>
            <p:cNvSpPr/>
            <p:nvPr/>
          </p:nvSpPr>
          <p:spPr>
            <a:xfrm>
              <a:off x="8665694" y="80878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30" name="Google Shape;230;p25"/>
            <p:cNvCxnSpPr>
              <a:stCxn id="229" idx="2"/>
            </p:cNvCxnSpPr>
            <p:nvPr/>
          </p:nvCxnSpPr>
          <p:spPr>
            <a:xfrm>
              <a:off x="8706644" y="1314585"/>
              <a:ext cx="0" cy="3633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6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grpSp>
        <p:nvGrpSpPr>
          <p:cNvPr id="233" name="Google Shape;233;p26"/>
          <p:cNvGrpSpPr/>
          <p:nvPr/>
        </p:nvGrpSpPr>
        <p:grpSpPr>
          <a:xfrm>
            <a:off x="188094" y="315075"/>
            <a:ext cx="4139700" cy="4513360"/>
            <a:chOff x="188094" y="329775"/>
            <a:chExt cx="4139700" cy="4513360"/>
          </a:xfrm>
        </p:grpSpPr>
        <p:sp>
          <p:nvSpPr>
            <p:cNvPr id="234" name="Google Shape;234;p26"/>
            <p:cNvSpPr/>
            <p:nvPr/>
          </p:nvSpPr>
          <p:spPr>
            <a:xfrm rot="5400000">
              <a:off x="4033944" y="454928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35" name="Google Shape;235;p26"/>
            <p:cNvCxnSpPr>
              <a:stCxn id="234" idx="2"/>
            </p:cNvCxnSpPr>
            <p:nvPr/>
          </p:nvCxnSpPr>
          <p:spPr>
            <a:xfrm rot="10800000">
              <a:off x="188094" y="4802185"/>
              <a:ext cx="3633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6" name="Google Shape;236;p26"/>
            <p:cNvSpPr/>
            <p:nvPr/>
          </p:nvSpPr>
          <p:spPr>
            <a:xfrm rot="5400000">
              <a:off x="2295444" y="1178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237" name="Google Shape;237;p26"/>
            <p:cNvCxnSpPr>
              <a:stCxn id="236" idx="2"/>
            </p:cNvCxnSpPr>
            <p:nvPr/>
          </p:nvCxnSpPr>
          <p:spPr>
            <a:xfrm rot="10800000">
              <a:off x="188094" y="370725"/>
              <a:ext cx="1895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00" y="1212700"/>
            <a:ext cx="7704000" cy="4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89050" y="189225"/>
            <a:ext cx="8544825" cy="4626400"/>
            <a:chOff x="189050" y="189225"/>
            <a:chExt cx="8544825" cy="46264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1810400" y="452177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30" name="Google Shape;30;p4"/>
            <p:cNvCxnSpPr>
              <a:stCxn id="29" idx="0"/>
            </p:cNvCxnSpPr>
            <p:nvPr/>
          </p:nvCxnSpPr>
          <p:spPr>
            <a:xfrm rot="10800000">
              <a:off x="189050" y="4774675"/>
              <a:ext cx="1409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31" name="Google Shape;31;p4"/>
            <p:cNvSpPr/>
            <p:nvPr/>
          </p:nvSpPr>
          <p:spPr>
            <a:xfrm>
              <a:off x="8651975" y="26837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32" name="Google Shape;32;p4"/>
            <p:cNvCxnSpPr>
              <a:stCxn id="31" idx="0"/>
            </p:cNvCxnSpPr>
            <p:nvPr/>
          </p:nvCxnSpPr>
          <p:spPr>
            <a:xfrm rot="10800000">
              <a:off x="8692925" y="189225"/>
              <a:ext cx="0" cy="2494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8724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4870333" y="2920120"/>
            <a:ext cx="3153900" cy="14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1129049" y="2920120"/>
            <a:ext cx="3153900" cy="14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129049" y="2355325"/>
            <a:ext cx="31539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4870333" y="2355325"/>
            <a:ext cx="31539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40" name="Google Shape;40;p5"/>
          <p:cNvGrpSpPr/>
          <p:nvPr/>
        </p:nvGrpSpPr>
        <p:grpSpPr>
          <a:xfrm>
            <a:off x="187300" y="182181"/>
            <a:ext cx="8553400" cy="4639994"/>
            <a:chOff x="187300" y="182181"/>
            <a:chExt cx="8553400" cy="4639994"/>
          </a:xfrm>
        </p:grpSpPr>
        <p:sp>
          <p:nvSpPr>
            <p:cNvPr id="41" name="Google Shape;41;p5"/>
            <p:cNvSpPr/>
            <p:nvPr/>
          </p:nvSpPr>
          <p:spPr>
            <a:xfrm rot="10800000">
              <a:off x="8658800" y="18907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42" name="Google Shape;42;p5"/>
            <p:cNvCxnSpPr/>
            <p:nvPr/>
          </p:nvCxnSpPr>
          <p:spPr>
            <a:xfrm rot="10800000">
              <a:off x="8699750" y="182181"/>
              <a:ext cx="0" cy="1730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" name="Google Shape;43;p5"/>
            <p:cNvSpPr/>
            <p:nvPr/>
          </p:nvSpPr>
          <p:spPr>
            <a:xfrm rot="5400000">
              <a:off x="4313050" y="45283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44" name="Google Shape;44;p5"/>
            <p:cNvCxnSpPr>
              <a:stCxn id="43" idx="2"/>
            </p:cNvCxnSpPr>
            <p:nvPr/>
          </p:nvCxnSpPr>
          <p:spPr>
            <a:xfrm rot="10800000">
              <a:off x="187300" y="4781225"/>
              <a:ext cx="391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8" name="Google Shape;48;p6"/>
          <p:cNvGrpSpPr/>
          <p:nvPr/>
        </p:nvGrpSpPr>
        <p:grpSpPr>
          <a:xfrm>
            <a:off x="417025" y="196658"/>
            <a:ext cx="8321700" cy="3044617"/>
            <a:chOff x="417025" y="196658"/>
            <a:chExt cx="8321700" cy="3044617"/>
          </a:xfrm>
        </p:grpSpPr>
        <p:sp>
          <p:nvSpPr>
            <p:cNvPr id="49" name="Google Shape;49;p6"/>
            <p:cNvSpPr/>
            <p:nvPr/>
          </p:nvSpPr>
          <p:spPr>
            <a:xfrm>
              <a:off x="8656825" y="273547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50" name="Google Shape;50;p6"/>
            <p:cNvCxnSpPr>
              <a:stCxn id="49" idx="0"/>
            </p:cNvCxnSpPr>
            <p:nvPr/>
          </p:nvCxnSpPr>
          <p:spPr>
            <a:xfrm rot="10800000">
              <a:off x="8697775" y="204075"/>
              <a:ext cx="0" cy="253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" name="Google Shape;51;p6"/>
            <p:cNvSpPr/>
            <p:nvPr/>
          </p:nvSpPr>
          <p:spPr>
            <a:xfrm>
              <a:off x="417025" y="1756958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52" name="Google Shape;52;p6"/>
            <p:cNvCxnSpPr>
              <a:stCxn id="51" idx="0"/>
            </p:cNvCxnSpPr>
            <p:nvPr/>
          </p:nvCxnSpPr>
          <p:spPr>
            <a:xfrm rot="10800000">
              <a:off x="457975" y="196658"/>
              <a:ext cx="0" cy="1560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4459625" y="1303675"/>
            <a:ext cx="36876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4459625" y="2002450"/>
            <a:ext cx="3687600" cy="17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2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>
            <a:spLocks noGrp="1"/>
          </p:cNvSpPr>
          <p:nvPr>
            <p:ph type="pic" idx="2"/>
          </p:nvPr>
        </p:nvSpPr>
        <p:spPr>
          <a:xfrm>
            <a:off x="863700" y="575550"/>
            <a:ext cx="2743800" cy="399240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</p:sp>
      <p:grpSp>
        <p:nvGrpSpPr>
          <p:cNvPr id="58" name="Google Shape;58;p7"/>
          <p:cNvGrpSpPr/>
          <p:nvPr/>
        </p:nvGrpSpPr>
        <p:grpSpPr>
          <a:xfrm>
            <a:off x="424300" y="199150"/>
            <a:ext cx="8531975" cy="4630300"/>
            <a:chOff x="424300" y="199150"/>
            <a:chExt cx="8531975" cy="4630300"/>
          </a:xfrm>
        </p:grpSpPr>
        <p:sp>
          <p:nvSpPr>
            <p:cNvPr id="59" name="Google Shape;59;p7"/>
            <p:cNvSpPr/>
            <p:nvPr/>
          </p:nvSpPr>
          <p:spPr>
            <a:xfrm rot="-5400000">
              <a:off x="4748625" y="453560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0" name="Google Shape;60;p7"/>
            <p:cNvCxnSpPr>
              <a:stCxn id="59" idx="2"/>
            </p:cNvCxnSpPr>
            <p:nvPr/>
          </p:nvCxnSpPr>
          <p:spPr>
            <a:xfrm>
              <a:off x="5042475" y="4788500"/>
              <a:ext cx="391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61" name="Google Shape;61;p7"/>
            <p:cNvSpPr/>
            <p:nvPr/>
          </p:nvSpPr>
          <p:spPr>
            <a:xfrm>
              <a:off x="424300" y="175945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2" name="Google Shape;62;p7"/>
            <p:cNvCxnSpPr>
              <a:stCxn id="61" idx="0"/>
            </p:cNvCxnSpPr>
            <p:nvPr/>
          </p:nvCxnSpPr>
          <p:spPr>
            <a:xfrm rot="10800000">
              <a:off x="465250" y="199150"/>
              <a:ext cx="0" cy="1560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6" name="Google Shape;66;p8"/>
          <p:cNvGrpSpPr/>
          <p:nvPr/>
        </p:nvGrpSpPr>
        <p:grpSpPr>
          <a:xfrm>
            <a:off x="384800" y="859801"/>
            <a:ext cx="8571101" cy="4095600"/>
            <a:chOff x="384800" y="859801"/>
            <a:chExt cx="8571101" cy="4095600"/>
          </a:xfrm>
        </p:grpSpPr>
        <p:sp>
          <p:nvSpPr>
            <p:cNvPr id="67" name="Google Shape;67;p8"/>
            <p:cNvSpPr/>
            <p:nvPr/>
          </p:nvSpPr>
          <p:spPr>
            <a:xfrm flipH="1">
              <a:off x="7855150" y="859801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8" name="Google Shape;68;p8"/>
            <p:cNvCxnSpPr/>
            <p:nvPr/>
          </p:nvCxnSpPr>
          <p:spPr>
            <a:xfrm rot="5400000">
              <a:off x="5939200" y="2998501"/>
              <a:ext cx="391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" name="Google Shape;69;p8"/>
            <p:cNvSpPr/>
            <p:nvPr/>
          </p:nvSpPr>
          <p:spPr>
            <a:xfrm rot="-5400000" flipH="1">
              <a:off x="596750" y="4501752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70" name="Google Shape;70;p8"/>
            <p:cNvCxnSpPr/>
            <p:nvPr/>
          </p:nvCxnSpPr>
          <p:spPr>
            <a:xfrm>
              <a:off x="898501" y="4754652"/>
              <a:ext cx="8057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/>
          <p:nvPr/>
        </p:nvSpPr>
        <p:spPr>
          <a:xfrm>
            <a:off x="188100" y="188100"/>
            <a:ext cx="8767800" cy="4767300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42863" dist="9525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9"/>
          <p:cNvGrpSpPr/>
          <p:nvPr/>
        </p:nvGrpSpPr>
        <p:grpSpPr>
          <a:xfrm>
            <a:off x="188100" y="338850"/>
            <a:ext cx="8771701" cy="4488651"/>
            <a:chOff x="188100" y="338850"/>
            <a:chExt cx="8771701" cy="4488651"/>
          </a:xfrm>
        </p:grpSpPr>
        <p:sp>
          <p:nvSpPr>
            <p:cNvPr id="76" name="Google Shape;76;p9"/>
            <p:cNvSpPr/>
            <p:nvPr/>
          </p:nvSpPr>
          <p:spPr>
            <a:xfrm rot="5400000">
              <a:off x="3980800" y="4533651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77" name="Google Shape;77;p9"/>
            <p:cNvCxnSpPr/>
            <p:nvPr/>
          </p:nvCxnSpPr>
          <p:spPr>
            <a:xfrm rot="10800000">
              <a:off x="188100" y="4786551"/>
              <a:ext cx="3913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9"/>
            <p:cNvSpPr/>
            <p:nvPr/>
          </p:nvSpPr>
          <p:spPr>
            <a:xfrm rot="-5400000">
              <a:off x="600650" y="12690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79" name="Google Shape;79;p9"/>
            <p:cNvCxnSpPr/>
            <p:nvPr/>
          </p:nvCxnSpPr>
          <p:spPr>
            <a:xfrm>
              <a:off x="902401" y="379800"/>
              <a:ext cx="8057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0"/>
          <p:cNvSpPr>
            <a:spLocks noGrp="1"/>
          </p:cNvSpPr>
          <p:nvPr>
            <p:ph type="pic" idx="2"/>
          </p:nvPr>
        </p:nvSpPr>
        <p:spPr>
          <a:xfrm>
            <a:off x="-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720000" y="4123600"/>
            <a:ext cx="7704000" cy="463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storo"/>
              <a:buNone/>
              <a:defRPr sz="30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●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○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■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●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○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■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●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○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katab"/>
              <a:buChar char="■"/>
              <a:defRPr sz="1200">
                <a:solidFill>
                  <a:schemeClr val="dk1"/>
                </a:solidFill>
                <a:latin typeface="Akatab"/>
                <a:ea typeface="Akatab"/>
                <a:cs typeface="Akatab"/>
                <a:sym typeface="Akatab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7"/>
          <p:cNvSpPr txBox="1">
            <a:spLocks noGrp="1"/>
          </p:cNvSpPr>
          <p:nvPr>
            <p:ph type="ctrTitle"/>
          </p:nvPr>
        </p:nvSpPr>
        <p:spPr>
          <a:xfrm>
            <a:off x="1597400" y="667850"/>
            <a:ext cx="6396300" cy="22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Establishing the Analytical Foundation for Intersecting Public Policy and Design Approaches to Improving Infant and Maternal Health Outcomes </a:t>
            </a:r>
            <a:endParaRPr sz="4000" i="1"/>
          </a:p>
        </p:txBody>
      </p:sp>
      <p:sp>
        <p:nvSpPr>
          <p:cNvPr id="243" name="Google Shape;243;p27"/>
          <p:cNvSpPr txBox="1">
            <a:spLocks noGrp="1"/>
          </p:cNvSpPr>
          <p:nvPr>
            <p:ph type="subTitle" idx="1"/>
          </p:nvPr>
        </p:nvSpPr>
        <p:spPr>
          <a:xfrm>
            <a:off x="3683000" y="3480900"/>
            <a:ext cx="4310700" cy="67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Rishabh Basu, Emma Ferguson, Jordyn Grady, and Lizmarie Montemayor Robles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 txBox="1">
            <a:spLocks noGrp="1"/>
          </p:cNvSpPr>
          <p:nvPr>
            <p:ph type="title"/>
          </p:nvPr>
        </p:nvSpPr>
        <p:spPr>
          <a:xfrm>
            <a:off x="5818600" y="1054200"/>
            <a:ext cx="2480700" cy="30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In </a:t>
            </a:r>
            <a:r>
              <a:rPr lang="en" sz="1200" b="1"/>
              <a:t>2011</a:t>
            </a:r>
            <a:r>
              <a:rPr lang="en" sz="1200"/>
              <a:t>, just over </a:t>
            </a:r>
            <a:r>
              <a:rPr lang="en" sz="1200" b="1"/>
              <a:t>113,000 babies </a:t>
            </a:r>
            <a:r>
              <a:rPr lang="en" sz="1200"/>
              <a:t>were born. In </a:t>
            </a:r>
            <a:r>
              <a:rPr lang="en" sz="1200" b="1"/>
              <a:t>2021</a:t>
            </a:r>
            <a:r>
              <a:rPr lang="en" sz="1200"/>
              <a:t>, this number dropped to about </a:t>
            </a:r>
            <a:r>
              <a:rPr lang="en" sz="1200" b="1"/>
              <a:t>87,000</a:t>
            </a:r>
            <a:r>
              <a:rPr lang="en" sz="1200"/>
              <a:t> </a:t>
            </a:r>
            <a:r>
              <a:rPr lang="en" sz="1200" b="1"/>
              <a:t>babies</a:t>
            </a:r>
            <a:r>
              <a:rPr lang="en" sz="1200"/>
              <a:t>.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Across NYC, no.of births rate have been </a:t>
            </a:r>
            <a:r>
              <a:rPr lang="en" sz="1200" b="1"/>
              <a:t>declining </a:t>
            </a:r>
            <a:r>
              <a:rPr lang="en" sz="1200"/>
              <a:t>by, on average, by </a:t>
            </a:r>
            <a:r>
              <a:rPr lang="en" sz="1200" b="1"/>
              <a:t>2.61% </a:t>
            </a:r>
            <a:r>
              <a:rPr lang="en" sz="1200"/>
              <a:t>each year. 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This data quantifies the number of births occurring at voluntary hospitals, municipal hospitals, at home, birth centers, and alternative birthing locations.</a:t>
            </a:r>
            <a:endParaRPr sz="1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88" name="Google Shape;388;p36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2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  <p:pic>
        <p:nvPicPr>
          <p:cNvPr id="389" name="Google Shape;38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325" y="220200"/>
            <a:ext cx="4699550" cy="470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 txBox="1">
            <a:spLocks noGrp="1"/>
          </p:cNvSpPr>
          <p:nvPr>
            <p:ph type="title"/>
          </p:nvPr>
        </p:nvSpPr>
        <p:spPr>
          <a:xfrm>
            <a:off x="6302625" y="903425"/>
            <a:ext cx="2297400" cy="30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Despite the decline in hospital births, </a:t>
            </a:r>
            <a:r>
              <a:rPr lang="en" sz="1600"/>
              <a:t>the quantity of births occurring at </a:t>
            </a:r>
            <a:r>
              <a:rPr lang="en" sz="1600" b="1"/>
              <a:t>home, birth centers, </a:t>
            </a:r>
            <a:r>
              <a:rPr lang="en" sz="1600"/>
              <a:t>or other </a:t>
            </a:r>
            <a:r>
              <a:rPr lang="en" sz="1600" b="1"/>
              <a:t>alternative birthing locations </a:t>
            </a:r>
            <a:r>
              <a:rPr lang="en" sz="1600"/>
              <a:t>remains </a:t>
            </a:r>
            <a:r>
              <a:rPr lang="en" sz="1600" b="1"/>
              <a:t>relatively constant. 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</p:txBody>
      </p:sp>
      <p:pic>
        <p:nvPicPr>
          <p:cNvPr id="395" name="Google Shape;3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125" y="800100"/>
            <a:ext cx="594360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37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3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"/>
          <p:cNvSpPr txBox="1">
            <a:spLocks noGrp="1"/>
          </p:cNvSpPr>
          <p:nvPr>
            <p:ph type="title"/>
          </p:nvPr>
        </p:nvSpPr>
        <p:spPr>
          <a:xfrm>
            <a:off x="6289725" y="877600"/>
            <a:ext cx="2297400" cy="31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In fact, the percentage of all births that are </a:t>
            </a:r>
            <a:r>
              <a:rPr lang="en" sz="1600" b="1"/>
              <a:t>home births</a:t>
            </a:r>
            <a:r>
              <a:rPr lang="en" sz="1600"/>
              <a:t> has </a:t>
            </a:r>
            <a:r>
              <a:rPr lang="en" sz="1600" b="1"/>
              <a:t>slightly increased.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/>
              <a:t>However, </a:t>
            </a:r>
            <a:r>
              <a:rPr lang="en" sz="1600"/>
              <a:t>home births still account for a </a:t>
            </a:r>
            <a:r>
              <a:rPr lang="en" sz="1600" b="1"/>
              <a:t>minimal proportion of all births</a:t>
            </a:r>
            <a:r>
              <a:rPr lang="en" sz="1600"/>
              <a:t> at less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than 1%. </a:t>
            </a:r>
            <a:endParaRPr sz="1600"/>
          </a:p>
        </p:txBody>
      </p:sp>
      <p:pic>
        <p:nvPicPr>
          <p:cNvPr id="402" name="Google Shape;40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625" y="800100"/>
            <a:ext cx="5943600" cy="35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8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4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9"/>
          <p:cNvSpPr txBox="1">
            <a:spLocks noGrp="1"/>
          </p:cNvSpPr>
          <p:nvPr>
            <p:ph type="title"/>
          </p:nvPr>
        </p:nvSpPr>
        <p:spPr>
          <a:xfrm>
            <a:off x="961425" y="2680575"/>
            <a:ext cx="4383600" cy="17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Providers of Natal Services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409" name="Google Shape;409;p39"/>
          <p:cNvSpPr txBox="1">
            <a:spLocks noGrp="1"/>
          </p:cNvSpPr>
          <p:nvPr>
            <p:ph type="title" idx="2"/>
          </p:nvPr>
        </p:nvSpPr>
        <p:spPr>
          <a:xfrm>
            <a:off x="961425" y="1649425"/>
            <a:ext cx="10323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grpSp>
        <p:nvGrpSpPr>
          <p:cNvPr id="410" name="Google Shape;410;p39"/>
          <p:cNvGrpSpPr/>
          <p:nvPr/>
        </p:nvGrpSpPr>
        <p:grpSpPr>
          <a:xfrm>
            <a:off x="188271" y="722355"/>
            <a:ext cx="4707300" cy="81900"/>
            <a:chOff x="196113" y="722355"/>
            <a:chExt cx="4707300" cy="81900"/>
          </a:xfrm>
        </p:grpSpPr>
        <p:sp>
          <p:nvSpPr>
            <p:cNvPr id="411" name="Google Shape;411;p39"/>
            <p:cNvSpPr/>
            <p:nvPr/>
          </p:nvSpPr>
          <p:spPr>
            <a:xfrm rot="-5400000" flipH="1">
              <a:off x="4609563" y="51040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412" name="Google Shape;412;p39"/>
            <p:cNvCxnSpPr>
              <a:stCxn id="411" idx="0"/>
            </p:cNvCxnSpPr>
            <p:nvPr/>
          </p:nvCxnSpPr>
          <p:spPr>
            <a:xfrm rot="10800000">
              <a:off x="196113" y="763305"/>
              <a:ext cx="420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13" name="Google Shape;413;p39"/>
          <p:cNvGrpSpPr/>
          <p:nvPr/>
        </p:nvGrpSpPr>
        <p:grpSpPr>
          <a:xfrm>
            <a:off x="8402038" y="1961930"/>
            <a:ext cx="81900" cy="2993100"/>
            <a:chOff x="8615038" y="1961930"/>
            <a:chExt cx="81900" cy="2993100"/>
          </a:xfrm>
        </p:grpSpPr>
        <p:sp>
          <p:nvSpPr>
            <p:cNvPr id="414" name="Google Shape;414;p39"/>
            <p:cNvSpPr/>
            <p:nvPr/>
          </p:nvSpPr>
          <p:spPr>
            <a:xfrm>
              <a:off x="8615038" y="196193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415" name="Google Shape;415;p39"/>
            <p:cNvCxnSpPr>
              <a:stCxn id="414" idx="2"/>
            </p:cNvCxnSpPr>
            <p:nvPr/>
          </p:nvCxnSpPr>
          <p:spPr>
            <a:xfrm>
              <a:off x="8655988" y="2467730"/>
              <a:ext cx="0" cy="2487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pic>
        <p:nvPicPr>
          <p:cNvPr id="416" name="Google Shape;416;p39" title="Screenshot 2025-06-23 at 3.52.51 PM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1083" r="11083"/>
          <a:stretch/>
        </p:blipFill>
        <p:spPr>
          <a:xfrm>
            <a:off x="5109150" y="539550"/>
            <a:ext cx="2760600" cy="4064400"/>
          </a:xfrm>
          <a:prstGeom prst="roundRect">
            <a:avLst>
              <a:gd name="adj" fmla="val 50000"/>
            </a:avLst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0"/>
          <p:cNvSpPr txBox="1">
            <a:spLocks noGrp="1"/>
          </p:cNvSpPr>
          <p:nvPr>
            <p:ph type="title"/>
          </p:nvPr>
        </p:nvSpPr>
        <p:spPr>
          <a:xfrm>
            <a:off x="872400" y="293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Medicaid Enrolled Providers</a:t>
            </a:r>
            <a:endParaRPr/>
          </a:p>
        </p:txBody>
      </p:sp>
      <p:graphicFrame>
        <p:nvGraphicFramePr>
          <p:cNvPr id="422" name="Google Shape;422;p40"/>
          <p:cNvGraphicFramePr/>
          <p:nvPr/>
        </p:nvGraphicFramePr>
        <p:xfrm>
          <a:off x="2090425" y="1525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{358D3204-8182-4020-9EEC-15C64BC9755B}</a:tableStyleId>
              </a:tblPr>
              <a:tblGrid>
                <a:gridCol w="963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5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8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1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/>
                        <a:t>Borough</a:t>
                      </a:r>
                      <a:endParaRPr sz="1100"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/>
                        <a:t>No. OBGYNs</a:t>
                      </a:r>
                      <a:endParaRPr sz="1100"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/>
                        <a:t>No. Midwives</a:t>
                      </a:r>
                      <a:endParaRPr sz="1100"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i="1"/>
                        <a:t>No.Doulas</a:t>
                      </a:r>
                      <a:endParaRPr sz="1100" i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Total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Bronx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345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149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14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508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Brooklyn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266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152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44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462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Manhattan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537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101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17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655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Queens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275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75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28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378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Staten Island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64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9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/>
                        <a:t>7</a:t>
                      </a:r>
                      <a:endParaRPr sz="11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80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9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Total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1487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486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110</a:t>
                      </a:r>
                      <a:endParaRPr sz="11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/>
                        <a:t>2083</a:t>
                      </a:r>
                      <a:endParaRPr sz="110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23" name="Google Shape;423;p40"/>
          <p:cNvSpPr txBox="1">
            <a:spLocks noGrp="1"/>
          </p:cNvSpPr>
          <p:nvPr>
            <p:ph type="subTitle" idx="1"/>
          </p:nvPr>
        </p:nvSpPr>
        <p:spPr>
          <a:xfrm>
            <a:off x="2865000" y="1020425"/>
            <a:ext cx="34140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No. of Providers in NYC by Borough (2025)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40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5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1"/>
          <p:cNvSpPr txBox="1">
            <a:spLocks noGrp="1"/>
          </p:cNvSpPr>
          <p:nvPr>
            <p:ph type="title"/>
          </p:nvPr>
        </p:nvSpPr>
        <p:spPr>
          <a:xfrm>
            <a:off x="660725" y="237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 GYNs</a:t>
            </a:r>
            <a:endParaRPr/>
          </a:p>
        </p:txBody>
      </p:sp>
      <p:sp>
        <p:nvSpPr>
          <p:cNvPr id="430" name="Google Shape;430;p41"/>
          <p:cNvSpPr txBox="1">
            <a:spLocks noGrp="1"/>
          </p:cNvSpPr>
          <p:nvPr>
            <p:ph type="subTitle" idx="4"/>
          </p:nvPr>
        </p:nvSpPr>
        <p:spPr>
          <a:xfrm>
            <a:off x="5155700" y="1415250"/>
            <a:ext cx="3153900" cy="29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areas with the highest concentration of OB GYNs are Manhattan (</a:t>
            </a:r>
            <a:r>
              <a:rPr lang="en" sz="1800" b="1"/>
              <a:t>Inwood &amp; Washington Heights</a:t>
            </a:r>
            <a:r>
              <a:rPr lang="en" sz="1800"/>
              <a:t> and </a:t>
            </a:r>
            <a:r>
              <a:rPr lang="en" sz="1800" b="1"/>
              <a:t>Upper East Side</a:t>
            </a:r>
            <a:r>
              <a:rPr lang="en" sz="1800"/>
              <a:t>) and the Bronx (</a:t>
            </a:r>
            <a:r>
              <a:rPr lang="en" sz="1800" b="1"/>
              <a:t>Southeast Bronx</a:t>
            </a:r>
            <a:r>
              <a:rPr lang="en" sz="1800"/>
              <a:t> and </a:t>
            </a:r>
            <a:r>
              <a:rPr lang="en" sz="1800" b="1"/>
              <a:t>Bronx Park &amp; Fordham</a:t>
            </a:r>
            <a:r>
              <a:rPr lang="en" sz="1800"/>
              <a:t>), containing the only neighborhoods with over 100 OB GYNs</a:t>
            </a:r>
            <a:endParaRPr sz="1800"/>
          </a:p>
        </p:txBody>
      </p:sp>
      <p:pic>
        <p:nvPicPr>
          <p:cNvPr id="431" name="Google Shape;43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75" y="810275"/>
            <a:ext cx="4340688" cy="387460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1"/>
          <p:cNvSpPr txBox="1">
            <a:spLocks noGrp="1"/>
          </p:cNvSpPr>
          <p:nvPr>
            <p:ph type="subTitle" idx="2"/>
          </p:nvPr>
        </p:nvSpPr>
        <p:spPr>
          <a:xfrm>
            <a:off x="877775" y="969059"/>
            <a:ext cx="31539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chemeClr val="accent6"/>
                </a:highlight>
                <a:latin typeface="Castoro"/>
                <a:ea typeface="Castoro"/>
                <a:cs typeface="Castoro"/>
                <a:sym typeface="Castoro"/>
              </a:rPr>
              <a:t>Density Heatmap of OB GYN Providers</a:t>
            </a:r>
            <a:endParaRPr b="1">
              <a:highlight>
                <a:schemeClr val="accent6"/>
              </a:highlight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433" name="Google Shape;433;p41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6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2"/>
          <p:cNvSpPr txBox="1">
            <a:spLocks noGrp="1"/>
          </p:cNvSpPr>
          <p:nvPr>
            <p:ph type="title"/>
          </p:nvPr>
        </p:nvSpPr>
        <p:spPr>
          <a:xfrm>
            <a:off x="872400" y="237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Doulas</a:t>
            </a:r>
            <a:endParaRPr/>
          </a:p>
        </p:txBody>
      </p:sp>
      <p:sp>
        <p:nvSpPr>
          <p:cNvPr id="439" name="Google Shape;439;p42"/>
          <p:cNvSpPr txBox="1">
            <a:spLocks noGrp="1"/>
          </p:cNvSpPr>
          <p:nvPr>
            <p:ph type="subTitle" idx="4"/>
          </p:nvPr>
        </p:nvSpPr>
        <p:spPr>
          <a:xfrm>
            <a:off x="4979925" y="1461900"/>
            <a:ext cx="3444300" cy="221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There are </a:t>
            </a:r>
            <a:r>
              <a:rPr lang="en" sz="1800" b="1"/>
              <a:t>8 neighborhoods </a:t>
            </a:r>
            <a:r>
              <a:rPr lang="en" sz="1800"/>
              <a:t>with no medicaid enrolled, licensed doulas.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neighborhoods with the most doulas are</a:t>
            </a:r>
            <a:r>
              <a:rPr lang="en" sz="1800" b="1"/>
              <a:t> Borough Park </a:t>
            </a:r>
            <a:r>
              <a:rPr lang="en" sz="1800"/>
              <a:t>and </a:t>
            </a:r>
            <a:r>
              <a:rPr lang="en" sz="1800" b="1"/>
              <a:t>Canarsie &amp; Flatlands</a:t>
            </a:r>
            <a:endParaRPr sz="1800" b="1"/>
          </a:p>
        </p:txBody>
      </p:sp>
      <p:pic>
        <p:nvPicPr>
          <p:cNvPr id="440" name="Google Shape;44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75" y="810275"/>
            <a:ext cx="4340700" cy="387464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2"/>
          <p:cNvSpPr txBox="1">
            <a:spLocks noGrp="1"/>
          </p:cNvSpPr>
          <p:nvPr>
            <p:ph type="subTitle" idx="2"/>
          </p:nvPr>
        </p:nvSpPr>
        <p:spPr>
          <a:xfrm>
            <a:off x="877775" y="969059"/>
            <a:ext cx="31539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chemeClr val="accent6"/>
                </a:highlight>
                <a:latin typeface="Castoro"/>
                <a:ea typeface="Castoro"/>
                <a:cs typeface="Castoro"/>
                <a:sym typeface="Castoro"/>
              </a:rPr>
              <a:t>Density Heatmap of Licensed Doulas</a:t>
            </a:r>
            <a:endParaRPr b="1">
              <a:highlight>
                <a:schemeClr val="accent6"/>
              </a:highlight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442" name="Google Shape;442;p42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7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3"/>
          <p:cNvSpPr txBox="1">
            <a:spLocks noGrp="1"/>
          </p:cNvSpPr>
          <p:nvPr>
            <p:ph type="title"/>
          </p:nvPr>
        </p:nvSpPr>
        <p:spPr>
          <a:xfrm>
            <a:off x="872400" y="2375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Midwives</a:t>
            </a:r>
            <a:endParaRPr/>
          </a:p>
        </p:txBody>
      </p:sp>
      <p:sp>
        <p:nvSpPr>
          <p:cNvPr id="448" name="Google Shape;448;p43"/>
          <p:cNvSpPr txBox="1"/>
          <p:nvPr/>
        </p:nvSpPr>
        <p:spPr>
          <a:xfrm>
            <a:off x="5061475" y="1766388"/>
            <a:ext cx="3299400" cy="16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There are</a:t>
            </a:r>
            <a:r>
              <a:rPr lang="en" sz="1800" b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 2 neighborhoods</a:t>
            </a:r>
            <a:r>
              <a:rPr lang="en" sz="18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 with no licensed midwives.</a:t>
            </a:r>
            <a:endParaRPr sz="18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The</a:t>
            </a:r>
            <a:r>
              <a:rPr lang="en" sz="1800" b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 Southeast Bronx </a:t>
            </a:r>
            <a:r>
              <a:rPr lang="en" sz="18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has the highest concentration of Midwives at 85 which is over 10% higher than any other neighborhood in NYC</a:t>
            </a:r>
            <a:endParaRPr sz="18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pic>
        <p:nvPicPr>
          <p:cNvPr id="449" name="Google Shape;44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375" y="810275"/>
            <a:ext cx="4340700" cy="387462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11000"/>
              </a:srgbClr>
            </a:outerShdw>
          </a:effectLst>
        </p:spPr>
      </p:pic>
      <p:sp>
        <p:nvSpPr>
          <p:cNvPr id="450" name="Google Shape;450;p43"/>
          <p:cNvSpPr txBox="1">
            <a:spLocks noGrp="1"/>
          </p:cNvSpPr>
          <p:nvPr>
            <p:ph type="subTitle" idx="2"/>
          </p:nvPr>
        </p:nvSpPr>
        <p:spPr>
          <a:xfrm>
            <a:off x="877775" y="969059"/>
            <a:ext cx="3153900" cy="39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highlight>
                  <a:schemeClr val="accent6"/>
                </a:highlight>
                <a:latin typeface="Castoro"/>
                <a:ea typeface="Castoro"/>
                <a:cs typeface="Castoro"/>
                <a:sym typeface="Castoro"/>
              </a:rPr>
              <a:t>Density Heatmap of Licensed Midwives</a:t>
            </a:r>
            <a:endParaRPr b="1">
              <a:highlight>
                <a:schemeClr val="accent6"/>
              </a:highlight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451" name="Google Shape;451;p43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8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4"/>
          <p:cNvSpPr txBox="1">
            <a:spLocks noGrp="1"/>
          </p:cNvSpPr>
          <p:nvPr>
            <p:ph type="title"/>
          </p:nvPr>
        </p:nvSpPr>
        <p:spPr>
          <a:xfrm>
            <a:off x="847075" y="270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Births Attended by Midwives</a:t>
            </a:r>
            <a:endParaRPr/>
          </a:p>
        </p:txBody>
      </p:sp>
      <p:pic>
        <p:nvPicPr>
          <p:cNvPr id="457" name="Google Shape;457;p44"/>
          <p:cNvPicPr preferRelativeResize="0"/>
          <p:nvPr/>
        </p:nvPicPr>
        <p:blipFill rotWithShape="1">
          <a:blip r:embed="rId3">
            <a:alphaModFix/>
          </a:blip>
          <a:srcRect l="8651" t="13462" r="18589" b="9519"/>
          <a:stretch/>
        </p:blipFill>
        <p:spPr>
          <a:xfrm>
            <a:off x="607625" y="1516751"/>
            <a:ext cx="3414000" cy="308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4"/>
          <p:cNvSpPr txBox="1">
            <a:spLocks noGrp="1"/>
          </p:cNvSpPr>
          <p:nvPr>
            <p:ph type="subTitle" idx="1"/>
          </p:nvPr>
        </p:nvSpPr>
        <p:spPr>
          <a:xfrm>
            <a:off x="491225" y="980325"/>
            <a:ext cx="3414000" cy="65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Castoro"/>
                <a:ea typeface="Castoro"/>
                <a:cs typeface="Castoro"/>
                <a:sym typeface="Castoro"/>
              </a:rPr>
              <a:t> Heatmap of Births Attended to By a Licensed Midwife, by NYC Healthcare Facility (2021)</a:t>
            </a:r>
            <a:endParaRPr b="1">
              <a:solidFill>
                <a:srgbClr val="000000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44"/>
          <p:cNvSpPr txBox="1"/>
          <p:nvPr/>
        </p:nvSpPr>
        <p:spPr>
          <a:xfrm>
            <a:off x="5042125" y="1568850"/>
            <a:ext cx="29451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The facilities with the highest attendance of births by midwives are </a:t>
            </a:r>
            <a:r>
              <a:rPr lang="en" sz="1500" b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The Jacobi Medical Center </a:t>
            </a:r>
            <a:r>
              <a:rPr lang="en" sz="15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in Southeast Bronx at  58% of total births and </a:t>
            </a:r>
            <a:r>
              <a:rPr lang="en" sz="1500" b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Maimonides Medical Center </a:t>
            </a:r>
            <a:r>
              <a:rPr lang="en" sz="15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in Borough Park at 1,472 ( 22% of total births)</a:t>
            </a:r>
            <a:endParaRPr sz="15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460" name="Google Shape;460;p44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9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5"/>
          <p:cNvSpPr txBox="1">
            <a:spLocks noGrp="1"/>
          </p:cNvSpPr>
          <p:nvPr>
            <p:ph type="title"/>
          </p:nvPr>
        </p:nvSpPr>
        <p:spPr>
          <a:xfrm>
            <a:off x="961425" y="2680575"/>
            <a:ext cx="4383600" cy="17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Medicaid Funding 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466" name="Google Shape;466;p45"/>
          <p:cNvSpPr txBox="1">
            <a:spLocks noGrp="1"/>
          </p:cNvSpPr>
          <p:nvPr>
            <p:ph type="title" idx="2"/>
          </p:nvPr>
        </p:nvSpPr>
        <p:spPr>
          <a:xfrm>
            <a:off x="961425" y="1649425"/>
            <a:ext cx="10323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467" name="Google Shape;467;p45"/>
          <p:cNvGrpSpPr/>
          <p:nvPr/>
        </p:nvGrpSpPr>
        <p:grpSpPr>
          <a:xfrm>
            <a:off x="188271" y="722355"/>
            <a:ext cx="4707300" cy="81900"/>
            <a:chOff x="196113" y="722355"/>
            <a:chExt cx="4707300" cy="81900"/>
          </a:xfrm>
        </p:grpSpPr>
        <p:sp>
          <p:nvSpPr>
            <p:cNvPr id="468" name="Google Shape;468;p45"/>
            <p:cNvSpPr/>
            <p:nvPr/>
          </p:nvSpPr>
          <p:spPr>
            <a:xfrm rot="-5400000" flipH="1">
              <a:off x="4609563" y="51040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469" name="Google Shape;469;p45"/>
            <p:cNvCxnSpPr>
              <a:stCxn id="468" idx="0"/>
            </p:cNvCxnSpPr>
            <p:nvPr/>
          </p:nvCxnSpPr>
          <p:spPr>
            <a:xfrm rot="10800000">
              <a:off x="196113" y="763305"/>
              <a:ext cx="420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70" name="Google Shape;470;p45"/>
          <p:cNvGrpSpPr/>
          <p:nvPr/>
        </p:nvGrpSpPr>
        <p:grpSpPr>
          <a:xfrm>
            <a:off x="8402038" y="1961930"/>
            <a:ext cx="81900" cy="2993100"/>
            <a:chOff x="8615038" y="1961930"/>
            <a:chExt cx="81900" cy="2993100"/>
          </a:xfrm>
        </p:grpSpPr>
        <p:sp>
          <p:nvSpPr>
            <p:cNvPr id="471" name="Google Shape;471;p45"/>
            <p:cNvSpPr/>
            <p:nvPr/>
          </p:nvSpPr>
          <p:spPr>
            <a:xfrm>
              <a:off x="8615038" y="196193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472" name="Google Shape;472;p45"/>
            <p:cNvCxnSpPr>
              <a:stCxn id="471" idx="2"/>
            </p:cNvCxnSpPr>
            <p:nvPr/>
          </p:nvCxnSpPr>
          <p:spPr>
            <a:xfrm>
              <a:off x="8655988" y="2467730"/>
              <a:ext cx="0" cy="2487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pic>
        <p:nvPicPr>
          <p:cNvPr id="473" name="Google Shape;473;p45" title="Screenshot 2025-06-23 at 3.53.39 PM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9585" r="9593"/>
          <a:stretch/>
        </p:blipFill>
        <p:spPr>
          <a:xfrm>
            <a:off x="5109150" y="539550"/>
            <a:ext cx="2760600" cy="4064400"/>
          </a:xfrm>
          <a:prstGeom prst="roundRect">
            <a:avLst>
              <a:gd name="adj" fmla="val 50000"/>
            </a:avLst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49" name="Google Shape;249;p28"/>
          <p:cNvSpPr txBox="1">
            <a:spLocks noGrp="1"/>
          </p:cNvSpPr>
          <p:nvPr>
            <p:ph type="title" idx="2"/>
          </p:nvPr>
        </p:nvSpPr>
        <p:spPr>
          <a:xfrm>
            <a:off x="1503825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250" name="Google Shape;250;p28"/>
          <p:cNvSpPr txBox="1">
            <a:spLocks noGrp="1"/>
          </p:cNvSpPr>
          <p:nvPr>
            <p:ph type="title" idx="3"/>
          </p:nvPr>
        </p:nvSpPr>
        <p:spPr>
          <a:xfrm>
            <a:off x="1503825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251" name="Google Shape;251;p28"/>
          <p:cNvSpPr txBox="1">
            <a:spLocks noGrp="1"/>
          </p:cNvSpPr>
          <p:nvPr>
            <p:ph type="title" idx="4"/>
          </p:nvPr>
        </p:nvSpPr>
        <p:spPr>
          <a:xfrm>
            <a:off x="4204650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252" name="Google Shape;252;p28"/>
          <p:cNvSpPr txBox="1">
            <a:spLocks noGrp="1"/>
          </p:cNvSpPr>
          <p:nvPr>
            <p:ph type="title" idx="5"/>
          </p:nvPr>
        </p:nvSpPr>
        <p:spPr>
          <a:xfrm>
            <a:off x="4204650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title" idx="6"/>
          </p:nvPr>
        </p:nvSpPr>
        <p:spPr>
          <a:xfrm>
            <a:off x="6903888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title" idx="7"/>
          </p:nvPr>
        </p:nvSpPr>
        <p:spPr>
          <a:xfrm>
            <a:off x="6903888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subTitle" idx="1"/>
          </p:nvPr>
        </p:nvSpPr>
        <p:spPr>
          <a:xfrm>
            <a:off x="718425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Birth Trends in NYC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56" name="Google Shape;256;p28"/>
          <p:cNvSpPr txBox="1">
            <a:spLocks noGrp="1"/>
          </p:cNvSpPr>
          <p:nvPr>
            <p:ph type="subTitle" idx="8"/>
          </p:nvPr>
        </p:nvSpPr>
        <p:spPr>
          <a:xfrm>
            <a:off x="3419250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Providers of Natal Services</a:t>
            </a:r>
            <a:endParaRPr/>
          </a:p>
        </p:txBody>
      </p:sp>
      <p:sp>
        <p:nvSpPr>
          <p:cNvPr id="257" name="Google Shape;257;p28"/>
          <p:cNvSpPr txBox="1">
            <a:spLocks noGrp="1"/>
          </p:cNvSpPr>
          <p:nvPr>
            <p:ph type="subTitle" idx="9"/>
          </p:nvPr>
        </p:nvSpPr>
        <p:spPr>
          <a:xfrm>
            <a:off x="6118488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Medicaid Funding for Natal Services</a:t>
            </a:r>
            <a:endParaRPr/>
          </a:p>
        </p:txBody>
      </p:sp>
      <p:sp>
        <p:nvSpPr>
          <p:cNvPr id="258" name="Google Shape;258;p28"/>
          <p:cNvSpPr txBox="1">
            <a:spLocks noGrp="1"/>
          </p:cNvSpPr>
          <p:nvPr>
            <p:ph type="subTitle" idx="13"/>
          </p:nvPr>
        </p:nvSpPr>
        <p:spPr>
          <a:xfrm>
            <a:off x="718425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 of Needs</a:t>
            </a:r>
            <a:endParaRPr/>
          </a:p>
        </p:txBody>
      </p:sp>
      <p:sp>
        <p:nvSpPr>
          <p:cNvPr id="259" name="Google Shape;259;p28"/>
          <p:cNvSpPr txBox="1">
            <a:spLocks noGrp="1"/>
          </p:cNvSpPr>
          <p:nvPr>
            <p:ph type="subTitle" idx="14"/>
          </p:nvPr>
        </p:nvSpPr>
        <p:spPr>
          <a:xfrm>
            <a:off x="3419250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Studies</a:t>
            </a:r>
            <a:endParaRPr/>
          </a:p>
        </p:txBody>
      </p:sp>
      <p:sp>
        <p:nvSpPr>
          <p:cNvPr id="260" name="Google Shape;260;p28"/>
          <p:cNvSpPr txBox="1">
            <a:spLocks noGrp="1"/>
          </p:cNvSpPr>
          <p:nvPr>
            <p:ph type="subTitle" idx="15"/>
          </p:nvPr>
        </p:nvSpPr>
        <p:spPr>
          <a:xfrm>
            <a:off x="6065700" y="3302725"/>
            <a:ext cx="24111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 the Future</a:t>
            </a:r>
            <a:endParaRPr/>
          </a:p>
        </p:txBody>
      </p:sp>
      <p:sp>
        <p:nvSpPr>
          <p:cNvPr id="261" name="Google Shape;261;p28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 of 24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MEDICAID ANALYSIS</a:t>
            </a:r>
            <a:endParaRPr/>
          </a:p>
        </p:txBody>
      </p:sp>
      <p:sp>
        <p:nvSpPr>
          <p:cNvPr id="479" name="Google Shape;479;p46"/>
          <p:cNvSpPr txBox="1">
            <a:spLocks noGrp="1"/>
          </p:cNvSpPr>
          <p:nvPr>
            <p:ph type="body" idx="1"/>
          </p:nvPr>
        </p:nvSpPr>
        <p:spPr>
          <a:xfrm>
            <a:off x="427275" y="2831242"/>
            <a:ext cx="7996800" cy="168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storo"/>
              <a:buChar char="●"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We estimated Medicaid reimbursement for each hospital discharge on Medicaid from years 2015 - 2021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Castoro"/>
              <a:buChar char="●"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Unfortunately, we had to exclude 2018 due to uncertainty as to what APR-DRG weights to use for that year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480" name="Google Shape;480;p46"/>
          <p:cNvSpPr txBox="1"/>
          <p:nvPr/>
        </p:nvSpPr>
        <p:spPr>
          <a:xfrm>
            <a:off x="427275" y="1315350"/>
            <a:ext cx="8203500" cy="19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astoro"/>
                <a:ea typeface="Castoro"/>
                <a:cs typeface="Castoro"/>
                <a:sym typeface="Castoro"/>
              </a:rPr>
              <a:t>Total Estimated Reimbursement   = </a:t>
            </a:r>
            <a:endParaRPr sz="1200" b="1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astoro"/>
                <a:ea typeface="Castoro"/>
                <a:cs typeface="Castoro"/>
                <a:sym typeface="Castoro"/>
              </a:rPr>
              <a:t>(Service Reimbursement + Educational Component + Capital Reimbursement) × No. of discharges</a:t>
            </a:r>
            <a:endParaRPr sz="1200" b="1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storo"/>
                <a:ea typeface="Castoro"/>
                <a:cs typeface="Castoro"/>
                <a:sym typeface="Castoro"/>
              </a:rPr>
              <a:t>                                                                                                  </a:t>
            </a:r>
            <a:endParaRPr sz="1200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astoro"/>
                <a:ea typeface="Castoro"/>
                <a:cs typeface="Castoro"/>
                <a:sym typeface="Castoro"/>
              </a:rPr>
              <a:t>                                                                                      DME Add-On</a:t>
            </a:r>
            <a:endParaRPr sz="1200" b="1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astoro"/>
                <a:ea typeface="Castoro"/>
                <a:cs typeface="Castoro"/>
                <a:sym typeface="Castoro"/>
              </a:rPr>
              <a:t>          APR-DRG Weight × Case Payment Rate</a:t>
            </a:r>
            <a:endParaRPr sz="1200" b="1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481" name="Google Shape;481;p46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10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482" name="Google Shape;482;p46"/>
          <p:cNvSpPr/>
          <p:nvPr/>
        </p:nvSpPr>
        <p:spPr>
          <a:xfrm rot="5400000">
            <a:off x="1697234" y="1374875"/>
            <a:ext cx="688500" cy="1531200"/>
          </a:xfrm>
          <a:prstGeom prst="rightBrace">
            <a:avLst>
              <a:gd name="adj1" fmla="val 97255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483" name="Google Shape;483;p46"/>
          <p:cNvSpPr/>
          <p:nvPr/>
        </p:nvSpPr>
        <p:spPr>
          <a:xfrm rot="-5400000">
            <a:off x="3860000" y="1263875"/>
            <a:ext cx="217500" cy="1297800"/>
          </a:xfrm>
          <a:prstGeom prst="leftBrace">
            <a:avLst>
              <a:gd name="adj1" fmla="val 0"/>
              <a:gd name="adj2" fmla="val 5577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7"/>
          <p:cNvSpPr txBox="1"/>
          <p:nvPr/>
        </p:nvSpPr>
        <p:spPr>
          <a:xfrm>
            <a:off x="765000" y="793949"/>
            <a:ext cx="7614000" cy="34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Profit Estimate = Total Estimated Reimbursement - Total Costs</a:t>
            </a:r>
            <a:endParaRPr sz="1900" b="1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Profit Estimate :</a:t>
            </a:r>
            <a:r>
              <a:rPr lang="en" sz="15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 A measure of how comfortably hospitals have been able to cover their costs through Medicaid reimbursements</a:t>
            </a:r>
            <a:endParaRPr sz="15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Accounting Gap Estimate = Total Estimated Reimbursement - Total Charges</a:t>
            </a:r>
            <a:endParaRPr sz="1900" b="1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Accounting Gap Estimate :</a:t>
            </a:r>
            <a:r>
              <a:rPr lang="en" sz="15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 A measure of the perceived deficit at which hospitals are running, based on the difference between what they charge and what they get reimbursed through Medicaid</a:t>
            </a:r>
            <a:endParaRPr sz="12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489" name="Google Shape;489;p47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11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MEDICAID REIMBURSEMENT</a:t>
            </a:r>
            <a:endParaRPr/>
          </a:p>
        </p:txBody>
      </p:sp>
      <p:sp>
        <p:nvSpPr>
          <p:cNvPr id="495" name="Google Shape;495;p48"/>
          <p:cNvSpPr txBox="1">
            <a:spLocks noGrp="1"/>
          </p:cNvSpPr>
          <p:nvPr>
            <p:ph type="body" idx="1"/>
          </p:nvPr>
        </p:nvSpPr>
        <p:spPr>
          <a:xfrm>
            <a:off x="720000" y="1017718"/>
            <a:ext cx="77040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storo"/>
              <a:buChar char="●"/>
            </a:pPr>
            <a:r>
              <a:rPr lang="en" sz="1500">
                <a:latin typeface="Castoro"/>
                <a:ea typeface="Castoro"/>
                <a:cs typeface="Castoro"/>
                <a:sym typeface="Castoro"/>
              </a:rPr>
              <a:t>Total Medicaid reimbursement has stayed relatively the same over time</a:t>
            </a:r>
            <a:endParaRPr sz="1500">
              <a:latin typeface="Castoro"/>
              <a:ea typeface="Castoro"/>
              <a:cs typeface="Castoro"/>
              <a:sym typeface="Castor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storo"/>
              <a:buChar char="●"/>
            </a:pPr>
            <a:r>
              <a:rPr lang="en" sz="1500">
                <a:latin typeface="Castoro"/>
                <a:ea typeface="Castoro"/>
                <a:cs typeface="Castoro"/>
                <a:sym typeface="Castoro"/>
              </a:rPr>
              <a:t>Total estimated profit has gone down</a:t>
            </a:r>
            <a:endParaRPr sz="1500">
              <a:latin typeface="Castoro"/>
              <a:ea typeface="Castoro"/>
              <a:cs typeface="Castoro"/>
              <a:sym typeface="Castor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storo"/>
              <a:buChar char="●"/>
            </a:pPr>
            <a:r>
              <a:rPr lang="en" sz="1500">
                <a:latin typeface="Castoro"/>
                <a:ea typeface="Castoro"/>
                <a:cs typeface="Castoro"/>
                <a:sym typeface="Castoro"/>
              </a:rPr>
              <a:t>Accounting deficit estimate has gone up</a:t>
            </a:r>
            <a:endParaRPr sz="1500">
              <a:latin typeface="Castoro"/>
              <a:ea typeface="Castoro"/>
              <a:cs typeface="Castoro"/>
              <a:sym typeface="Castor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Castoro"/>
              <a:buChar char="●"/>
            </a:pPr>
            <a:r>
              <a:rPr lang="en" sz="1500">
                <a:latin typeface="Castoro"/>
                <a:ea typeface="Castoro"/>
                <a:cs typeface="Castoro"/>
                <a:sym typeface="Castoro"/>
              </a:rPr>
              <a:t>Signifies rising costs and charges</a:t>
            </a:r>
            <a:endParaRPr sz="1500">
              <a:latin typeface="Castoro"/>
              <a:ea typeface="Castoro"/>
              <a:cs typeface="Castoro"/>
              <a:sym typeface="Castoro"/>
            </a:endParaRPr>
          </a:p>
        </p:txBody>
      </p:sp>
      <p:graphicFrame>
        <p:nvGraphicFramePr>
          <p:cNvPr id="496" name="Google Shape;496;p48"/>
          <p:cNvGraphicFramePr/>
          <p:nvPr/>
        </p:nvGraphicFramePr>
        <p:xfrm>
          <a:off x="1353813" y="212014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{CE8633A9-33CA-45EB-9AA6-E122E009B1B2}</a:tableStyleId>
              </a:tblPr>
              <a:tblGrid>
                <a:gridCol w="55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2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1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479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Year</a:t>
                      </a:r>
                      <a:endParaRPr sz="11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Total Capital Reimbursement (in millions of dollars)</a:t>
                      </a:r>
                      <a:endParaRPr sz="11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Total Reimbursement (in millions of dollars)</a:t>
                      </a:r>
                      <a:endParaRPr sz="11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Total Estimated Profit (in millions of dollars)</a:t>
                      </a:r>
                      <a:endParaRPr sz="11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Accounting Gap Estimate (in millions of dollars)</a:t>
                      </a:r>
                      <a:endParaRPr sz="11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2015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193.7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1,499.9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270.7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-2,124.1</a:t>
                      </a:r>
                      <a:endParaRPr sz="1100">
                        <a:solidFill>
                          <a:srgbClr val="FF0000"/>
                        </a:solidFill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2016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238.7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1,558.9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293.9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-2,172.4</a:t>
                      </a:r>
                      <a:endParaRPr sz="1100">
                        <a:solidFill>
                          <a:srgbClr val="FF0000"/>
                        </a:solidFill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2017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195.5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1,408.7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128.2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-2,474.6</a:t>
                      </a:r>
                      <a:endParaRPr sz="1100">
                        <a:solidFill>
                          <a:srgbClr val="FF0000"/>
                        </a:solidFill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2019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186.9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1,484.1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111.6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-3,081.9</a:t>
                      </a:r>
                      <a:endParaRPr sz="1100">
                        <a:solidFill>
                          <a:srgbClr val="FF0000"/>
                        </a:solidFill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2020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163.3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1,289.5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-48.5</a:t>
                      </a:r>
                      <a:endParaRPr sz="1100">
                        <a:solidFill>
                          <a:srgbClr val="FF0000"/>
                        </a:solidFill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-3,225.4</a:t>
                      </a:r>
                      <a:endParaRPr sz="1100">
                        <a:solidFill>
                          <a:srgbClr val="FF0000"/>
                        </a:solidFill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9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2021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189.3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1,355.8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-218.7</a:t>
                      </a:r>
                      <a:endParaRPr sz="1100">
                        <a:solidFill>
                          <a:srgbClr val="FF0000"/>
                        </a:solidFill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FF0000"/>
                          </a:solidFill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-3,695.4</a:t>
                      </a:r>
                      <a:endParaRPr sz="1100">
                        <a:solidFill>
                          <a:srgbClr val="FF0000"/>
                        </a:solidFill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25400" marR="25400" marT="0" marB="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97" name="Google Shape;497;p48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12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9"/>
          <p:cNvSpPr txBox="1">
            <a:spLocks noGrp="1"/>
          </p:cNvSpPr>
          <p:nvPr>
            <p:ph type="title"/>
          </p:nvPr>
        </p:nvSpPr>
        <p:spPr>
          <a:xfrm>
            <a:off x="5915175" y="447150"/>
            <a:ext cx="2725200" cy="4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Total Medi</a:t>
            </a:r>
            <a:r>
              <a:rPr lang="en" sz="1400" b="1">
                <a:solidFill>
                  <a:srgbClr val="000000"/>
                </a:solidFill>
              </a:rPr>
              <a:t>caid Reimbursement for All Natal Services, with Maternal Healthcare Facilities, </a:t>
            </a:r>
            <a:r>
              <a:rPr lang="en" sz="1400" i="1">
                <a:solidFill>
                  <a:srgbClr val="000000"/>
                </a:solidFill>
              </a:rPr>
              <a:t>Aggregated 2015-2021</a:t>
            </a:r>
            <a:endParaRPr sz="14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00"/>
                </a:solidFill>
              </a:rPr>
              <a:t>Key Findings:</a:t>
            </a:r>
            <a:endParaRPr sz="1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Manhattan, Brooklyn, and Bronx healthcare facilities are reimbursed the </a:t>
            </a:r>
            <a:r>
              <a:rPr lang="en" sz="1400" i="1">
                <a:solidFill>
                  <a:srgbClr val="000000"/>
                </a:solidFill>
              </a:rPr>
              <a:t>most </a:t>
            </a:r>
            <a:r>
              <a:rPr lang="en" sz="1400">
                <a:solidFill>
                  <a:srgbClr val="000000"/>
                </a:solidFill>
              </a:rPr>
              <a:t>for all natal services, including high-risk deliveries and its associated needs.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sp>
        <p:nvSpPr>
          <p:cNvPr id="503" name="Google Shape;503;p49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13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  <p:pic>
        <p:nvPicPr>
          <p:cNvPr id="504" name="Google Shape;504;p49" title="facility all years reimburse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325" y="484563"/>
            <a:ext cx="4613458" cy="411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0"/>
          <p:cNvSpPr txBox="1">
            <a:spLocks noGrp="1"/>
          </p:cNvSpPr>
          <p:nvPr>
            <p:ph type="title"/>
          </p:nvPr>
        </p:nvSpPr>
        <p:spPr>
          <a:xfrm>
            <a:off x="5915175" y="447150"/>
            <a:ext cx="2725200" cy="4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Total Medi</a:t>
            </a:r>
            <a:r>
              <a:rPr lang="en" sz="1400" b="1">
                <a:solidFill>
                  <a:srgbClr val="000000"/>
                </a:solidFill>
              </a:rPr>
              <a:t>caid Reimbursement for All Natal Services, with Maternal Healthcare Facilities, </a:t>
            </a:r>
            <a:r>
              <a:rPr lang="en" sz="1400" i="1">
                <a:solidFill>
                  <a:srgbClr val="000000"/>
                </a:solidFill>
              </a:rPr>
              <a:t>Annually 2015-2017, 2019-2021</a:t>
            </a:r>
            <a:endParaRPr sz="14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00"/>
                </a:solidFill>
              </a:rPr>
              <a:t>Key Findings:</a:t>
            </a:r>
            <a:endParaRPr sz="1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Manhattan, Brooklyn and Bronx healthcare facilities are reimbursed the </a:t>
            </a:r>
            <a:r>
              <a:rPr lang="en" sz="1400" i="1">
                <a:solidFill>
                  <a:srgbClr val="000000"/>
                </a:solidFill>
              </a:rPr>
              <a:t>most </a:t>
            </a:r>
            <a:r>
              <a:rPr lang="en" sz="1400">
                <a:solidFill>
                  <a:srgbClr val="000000"/>
                </a:solidFill>
              </a:rPr>
              <a:t>for all natal services, including high-risk deliveries and its associated needs.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sp>
        <p:nvSpPr>
          <p:cNvPr id="510" name="Google Shape;510;p50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14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  <p:pic>
        <p:nvPicPr>
          <p:cNvPr id="511" name="Google Shape;51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250" y="251925"/>
            <a:ext cx="4980773" cy="44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50"/>
          <p:cNvSpPr txBox="1"/>
          <p:nvPr/>
        </p:nvSpPr>
        <p:spPr>
          <a:xfrm>
            <a:off x="-133786" y="6214081"/>
            <a:ext cx="91440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pic>
        <p:nvPicPr>
          <p:cNvPr id="513" name="Google Shape;51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3049" y="349537"/>
            <a:ext cx="4761978" cy="42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1"/>
          <p:cNvSpPr txBox="1">
            <a:spLocks noGrp="1"/>
          </p:cNvSpPr>
          <p:nvPr>
            <p:ph type="title"/>
          </p:nvPr>
        </p:nvSpPr>
        <p:spPr>
          <a:xfrm>
            <a:off x="5915175" y="447150"/>
            <a:ext cx="2725200" cy="4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Medicaid Reimbursement for Standard Vaginal Delivery and Afterbirth Care, </a:t>
            </a:r>
            <a:r>
              <a:rPr lang="en" sz="1400" b="1">
                <a:solidFill>
                  <a:srgbClr val="000000"/>
                </a:solidFill>
              </a:rPr>
              <a:t> with Maternal Healthcare Facilities</a:t>
            </a: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0000"/>
                </a:solidFill>
              </a:rPr>
              <a:t>Aggregate 2015-2021</a:t>
            </a: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00"/>
                </a:solidFill>
              </a:rPr>
              <a:t>Key Findings:</a:t>
            </a:r>
            <a:endParaRPr sz="1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Brooklyn healthcare facilities account for the highest amount of Medicaid funding for standard, low-risk vaginal deliveries and standard afterbirth care services.</a:t>
            </a: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This suggests healthcare facilities in Manhattan and the Bronx handle more high-risk deliveries.</a:t>
            </a: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</p:txBody>
      </p:sp>
      <p:sp>
        <p:nvSpPr>
          <p:cNvPr id="519" name="Google Shape;519;p51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15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  <p:pic>
        <p:nvPicPr>
          <p:cNvPr id="520" name="Google Shape;520;p51" title="service all years reimbursement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725" y="357900"/>
            <a:ext cx="4761974" cy="42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2"/>
          <p:cNvSpPr txBox="1">
            <a:spLocks noGrp="1"/>
          </p:cNvSpPr>
          <p:nvPr>
            <p:ph type="title"/>
          </p:nvPr>
        </p:nvSpPr>
        <p:spPr>
          <a:xfrm>
            <a:off x="5915175" y="447150"/>
            <a:ext cx="2725200" cy="4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Medicaid Reimbursement for Standard Vaginal Delivery and Afterbirth Care, </a:t>
            </a:r>
            <a:r>
              <a:rPr lang="en" sz="1400" b="1">
                <a:solidFill>
                  <a:srgbClr val="000000"/>
                </a:solidFill>
              </a:rPr>
              <a:t> with Maternal Healthcare Facilities</a:t>
            </a: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i="1">
                <a:solidFill>
                  <a:srgbClr val="000000"/>
                </a:solidFill>
              </a:rPr>
              <a:t>Annually 2015-2017, 2019-2021 </a:t>
            </a: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00"/>
                </a:solidFill>
              </a:rPr>
              <a:t>Key Findings:</a:t>
            </a:r>
            <a:endParaRPr sz="1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Brooklyn healthcare facilities account for the highest amount of Medicaid funding for standard, low-risk vaginal deliveries and standard afterbirth care services.</a:t>
            </a: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</a:rPr>
              <a:t>This suggests healthcare facilities in Manhattan and the Bronx handle more high-risk deliveries.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</p:txBody>
      </p:sp>
      <p:sp>
        <p:nvSpPr>
          <p:cNvPr id="526" name="Google Shape;526;p52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16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  <p:pic>
        <p:nvPicPr>
          <p:cNvPr id="527" name="Google Shape;5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600" y="207725"/>
            <a:ext cx="5030300" cy="448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3"/>
          <p:cNvSpPr txBox="1">
            <a:spLocks noGrp="1"/>
          </p:cNvSpPr>
          <p:nvPr>
            <p:ph type="title"/>
          </p:nvPr>
        </p:nvSpPr>
        <p:spPr>
          <a:xfrm>
            <a:off x="961425" y="2680575"/>
            <a:ext cx="4383600" cy="17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Index of </a:t>
            </a:r>
            <a:endParaRPr sz="4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Needs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533" name="Google Shape;533;p53"/>
          <p:cNvSpPr txBox="1">
            <a:spLocks noGrp="1"/>
          </p:cNvSpPr>
          <p:nvPr>
            <p:ph type="title" idx="2"/>
          </p:nvPr>
        </p:nvSpPr>
        <p:spPr>
          <a:xfrm>
            <a:off x="961425" y="1649425"/>
            <a:ext cx="10323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grpSp>
        <p:nvGrpSpPr>
          <p:cNvPr id="534" name="Google Shape;534;p53"/>
          <p:cNvGrpSpPr/>
          <p:nvPr/>
        </p:nvGrpSpPr>
        <p:grpSpPr>
          <a:xfrm>
            <a:off x="188271" y="722355"/>
            <a:ext cx="4707300" cy="81900"/>
            <a:chOff x="196113" y="722355"/>
            <a:chExt cx="4707300" cy="81900"/>
          </a:xfrm>
        </p:grpSpPr>
        <p:sp>
          <p:nvSpPr>
            <p:cNvPr id="535" name="Google Shape;535;p53"/>
            <p:cNvSpPr/>
            <p:nvPr/>
          </p:nvSpPr>
          <p:spPr>
            <a:xfrm rot="-5400000" flipH="1">
              <a:off x="4609563" y="51040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536" name="Google Shape;536;p53"/>
            <p:cNvCxnSpPr>
              <a:stCxn id="535" idx="0"/>
            </p:cNvCxnSpPr>
            <p:nvPr/>
          </p:nvCxnSpPr>
          <p:spPr>
            <a:xfrm rot="10800000">
              <a:off x="196113" y="763305"/>
              <a:ext cx="420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37" name="Google Shape;537;p53"/>
          <p:cNvGrpSpPr/>
          <p:nvPr/>
        </p:nvGrpSpPr>
        <p:grpSpPr>
          <a:xfrm>
            <a:off x="8402038" y="1961930"/>
            <a:ext cx="81900" cy="2993100"/>
            <a:chOff x="8615038" y="1961930"/>
            <a:chExt cx="81900" cy="2993100"/>
          </a:xfrm>
        </p:grpSpPr>
        <p:sp>
          <p:nvSpPr>
            <p:cNvPr id="538" name="Google Shape;538;p53"/>
            <p:cNvSpPr/>
            <p:nvPr/>
          </p:nvSpPr>
          <p:spPr>
            <a:xfrm>
              <a:off x="8615038" y="196193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539" name="Google Shape;539;p53"/>
            <p:cNvCxnSpPr>
              <a:stCxn id="538" idx="2"/>
            </p:cNvCxnSpPr>
            <p:nvPr/>
          </p:nvCxnSpPr>
          <p:spPr>
            <a:xfrm>
              <a:off x="8655988" y="2467730"/>
              <a:ext cx="0" cy="2487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pic>
        <p:nvPicPr>
          <p:cNvPr id="540" name="Google Shape;540;p53" title="Screenshot 2025-06-23 at 3.54.24 PM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8513" r="8513"/>
          <a:stretch/>
        </p:blipFill>
        <p:spPr>
          <a:xfrm>
            <a:off x="5109150" y="539550"/>
            <a:ext cx="2760600" cy="4064400"/>
          </a:xfrm>
          <a:prstGeom prst="roundRect">
            <a:avLst>
              <a:gd name="adj" fmla="val 50000"/>
            </a:avLst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4"/>
          <p:cNvSpPr txBox="1">
            <a:spLocks noGrp="1"/>
          </p:cNvSpPr>
          <p:nvPr>
            <p:ph type="title"/>
          </p:nvPr>
        </p:nvSpPr>
        <p:spPr>
          <a:xfrm>
            <a:off x="872400" y="597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 Of Needs</a:t>
            </a:r>
            <a:endParaRPr/>
          </a:p>
        </p:txBody>
      </p:sp>
      <p:sp>
        <p:nvSpPr>
          <p:cNvPr id="546" name="Google Shape;546;p54"/>
          <p:cNvSpPr txBox="1">
            <a:spLocks noGrp="1"/>
          </p:cNvSpPr>
          <p:nvPr>
            <p:ph type="subTitle" idx="1"/>
          </p:nvPr>
        </p:nvSpPr>
        <p:spPr>
          <a:xfrm>
            <a:off x="4865688" y="1812574"/>
            <a:ext cx="3153900" cy="27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storo"/>
                <a:ea typeface="Castoro"/>
                <a:cs typeface="Castoro"/>
                <a:sym typeface="Castoro"/>
              </a:rPr>
              <a:t>Highlights areas where systemic inequities related to race, socioeconomic status, education, prenatal care access, and healthcare coverage intersect to impact maternal and infant health outcomes.</a:t>
            </a:r>
            <a:endParaRPr sz="1600">
              <a:solidFill>
                <a:srgbClr val="000000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00"/>
                </a:solidFill>
                <a:latin typeface="Castoro"/>
                <a:ea typeface="Castoro"/>
                <a:cs typeface="Castoro"/>
                <a:sym typeface="Castoro"/>
              </a:rPr>
              <a:t>Replicable.</a:t>
            </a:r>
            <a:endParaRPr sz="1600">
              <a:solidFill>
                <a:srgbClr val="000000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547" name="Google Shape;547;p54"/>
          <p:cNvSpPr txBox="1">
            <a:spLocks noGrp="1"/>
          </p:cNvSpPr>
          <p:nvPr>
            <p:ph type="subTitle" idx="2"/>
          </p:nvPr>
        </p:nvSpPr>
        <p:spPr>
          <a:xfrm>
            <a:off x="1195195" y="1812581"/>
            <a:ext cx="3153900" cy="21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storo"/>
                <a:ea typeface="Castoro"/>
                <a:cs typeface="Castoro"/>
                <a:sym typeface="Castoro"/>
              </a:rPr>
              <a:t>Weighted sub-indices for maternal race, education, family income, prenatal care, and the no. of net births and net births on Medicaid. </a:t>
            </a:r>
            <a:endParaRPr sz="1600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storo"/>
                <a:ea typeface="Castoro"/>
                <a:cs typeface="Castoro"/>
                <a:sym typeface="Castoro"/>
              </a:rPr>
              <a:t>Unit of Observation: District Community </a:t>
            </a:r>
            <a:endParaRPr sz="1600"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548" name="Google Shape;548;p54"/>
          <p:cNvSpPr txBox="1">
            <a:spLocks noGrp="1"/>
          </p:cNvSpPr>
          <p:nvPr>
            <p:ph type="subTitle" idx="3"/>
          </p:nvPr>
        </p:nvSpPr>
        <p:spPr>
          <a:xfrm>
            <a:off x="1124413" y="1335150"/>
            <a:ext cx="3153900" cy="8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What is it? </a:t>
            </a:r>
            <a:endParaRPr b="1"/>
          </a:p>
        </p:txBody>
      </p:sp>
      <p:sp>
        <p:nvSpPr>
          <p:cNvPr id="549" name="Google Shape;549;p54"/>
          <p:cNvSpPr txBox="1">
            <a:spLocks noGrp="1"/>
          </p:cNvSpPr>
          <p:nvPr>
            <p:ph type="subTitle" idx="4"/>
          </p:nvPr>
        </p:nvSpPr>
        <p:spPr>
          <a:xfrm>
            <a:off x="4865688" y="1335150"/>
            <a:ext cx="3153900" cy="8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Why does it matter?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54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17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5"/>
          <p:cNvSpPr txBox="1">
            <a:spLocks noGrp="1"/>
          </p:cNvSpPr>
          <p:nvPr>
            <p:ph type="title"/>
          </p:nvPr>
        </p:nvSpPr>
        <p:spPr>
          <a:xfrm>
            <a:off x="720000" y="2454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 of Needs – Qualitative Study</a:t>
            </a:r>
            <a:endParaRPr/>
          </a:p>
        </p:txBody>
      </p:sp>
      <p:sp>
        <p:nvSpPr>
          <p:cNvPr id="556" name="Google Shape;556;p55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18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  <p:graphicFrame>
        <p:nvGraphicFramePr>
          <p:cNvPr id="557" name="Google Shape;557;p55"/>
          <p:cNvGraphicFramePr/>
          <p:nvPr/>
        </p:nvGraphicFramePr>
        <p:xfrm>
          <a:off x="644888" y="81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{358D3204-8182-4020-9EEC-15C64BC9755B}</a:tableStyleId>
              </a:tblPr>
              <a:tblGrid>
                <a:gridCol w="167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RACE 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Black, Hispanic, and multiracial women experience higher rates of mistreatment, medical mistrust, and bias from their healthcare providers during childbirth.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0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EDUCATION 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Lower levels of education  correlates with lower health literacy, communication challenges, and a reduced trust in providers.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INCOME 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Income impacts a person’s ability to obtain timely prenatal care, afford necessary medications, secure transportation to medical appointments, and access peer resources and supports. 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MEDICAID 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The quantity of medicaid- funded births  both identifies lower-income need, but also neighborhoods that can finance new birthing centers.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BIRTHS 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A high density  and quantity of births in a neighborhood requires healthcare facilities to be well equipped to provide diverse and adequate care for more patients. 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0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PRENATAL CARE 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Higher rates of inadequate prenatal care indicate barriers to accessing care. This index captures auxiliarily factors that contribute to poor natal care.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MULTI-INDEX</a:t>
                      </a:r>
                      <a:endParaRPr sz="12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Need is multidimensional. Numerous variables intersect to shape patient needs and birth outcomes. </a:t>
                      </a:r>
                      <a:endParaRPr sz="11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67" name="Google Shape;267;p29"/>
          <p:cNvSpPr txBox="1">
            <a:spLocks noGrp="1"/>
          </p:cNvSpPr>
          <p:nvPr>
            <p:ph type="title" idx="2"/>
          </p:nvPr>
        </p:nvSpPr>
        <p:spPr>
          <a:xfrm>
            <a:off x="1503825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title" idx="3"/>
          </p:nvPr>
        </p:nvSpPr>
        <p:spPr>
          <a:xfrm>
            <a:off x="1503825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269" name="Google Shape;269;p29"/>
          <p:cNvSpPr txBox="1">
            <a:spLocks noGrp="1"/>
          </p:cNvSpPr>
          <p:nvPr>
            <p:ph type="title" idx="4"/>
          </p:nvPr>
        </p:nvSpPr>
        <p:spPr>
          <a:xfrm>
            <a:off x="4204650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270" name="Google Shape;270;p29"/>
          <p:cNvSpPr txBox="1">
            <a:spLocks noGrp="1"/>
          </p:cNvSpPr>
          <p:nvPr>
            <p:ph type="title" idx="5"/>
          </p:nvPr>
        </p:nvSpPr>
        <p:spPr>
          <a:xfrm>
            <a:off x="4204650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271" name="Google Shape;271;p29"/>
          <p:cNvSpPr txBox="1">
            <a:spLocks noGrp="1"/>
          </p:cNvSpPr>
          <p:nvPr>
            <p:ph type="title" idx="6"/>
          </p:nvPr>
        </p:nvSpPr>
        <p:spPr>
          <a:xfrm>
            <a:off x="6903888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272" name="Google Shape;272;p29"/>
          <p:cNvSpPr txBox="1">
            <a:spLocks noGrp="1"/>
          </p:cNvSpPr>
          <p:nvPr>
            <p:ph type="title" idx="7"/>
          </p:nvPr>
        </p:nvSpPr>
        <p:spPr>
          <a:xfrm>
            <a:off x="6903888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273" name="Google Shape;273;p29"/>
          <p:cNvSpPr txBox="1">
            <a:spLocks noGrp="1"/>
          </p:cNvSpPr>
          <p:nvPr>
            <p:ph type="subTitle" idx="8"/>
          </p:nvPr>
        </p:nvSpPr>
        <p:spPr>
          <a:xfrm>
            <a:off x="3419250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Providers of Natal Services</a:t>
            </a:r>
            <a:endParaRPr/>
          </a:p>
        </p:txBody>
      </p:sp>
      <p:sp>
        <p:nvSpPr>
          <p:cNvPr id="274" name="Google Shape;274;p29"/>
          <p:cNvSpPr txBox="1">
            <a:spLocks noGrp="1"/>
          </p:cNvSpPr>
          <p:nvPr>
            <p:ph type="subTitle" idx="9"/>
          </p:nvPr>
        </p:nvSpPr>
        <p:spPr>
          <a:xfrm>
            <a:off x="6118488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Medicaid Funding for Natal Services</a:t>
            </a:r>
            <a:endParaRPr/>
          </a:p>
        </p:txBody>
      </p:sp>
      <p:sp>
        <p:nvSpPr>
          <p:cNvPr id="275" name="Google Shape;275;p29"/>
          <p:cNvSpPr txBox="1">
            <a:spLocks noGrp="1"/>
          </p:cNvSpPr>
          <p:nvPr>
            <p:ph type="subTitle" idx="13"/>
          </p:nvPr>
        </p:nvSpPr>
        <p:spPr>
          <a:xfrm>
            <a:off x="718425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 of Needs</a:t>
            </a:r>
            <a:endParaRPr/>
          </a:p>
        </p:txBody>
      </p:sp>
      <p:sp>
        <p:nvSpPr>
          <p:cNvPr id="276" name="Google Shape;276;p29"/>
          <p:cNvSpPr txBox="1">
            <a:spLocks noGrp="1"/>
          </p:cNvSpPr>
          <p:nvPr>
            <p:ph type="subTitle" idx="14"/>
          </p:nvPr>
        </p:nvSpPr>
        <p:spPr>
          <a:xfrm>
            <a:off x="3419250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Studies</a:t>
            </a:r>
            <a:endParaRPr/>
          </a:p>
        </p:txBody>
      </p:sp>
      <p:sp>
        <p:nvSpPr>
          <p:cNvPr id="277" name="Google Shape;277;p29"/>
          <p:cNvSpPr txBox="1">
            <a:spLocks noGrp="1"/>
          </p:cNvSpPr>
          <p:nvPr>
            <p:ph type="subTitle" idx="15"/>
          </p:nvPr>
        </p:nvSpPr>
        <p:spPr>
          <a:xfrm>
            <a:off x="6065700" y="3302725"/>
            <a:ext cx="24111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 the Future</a:t>
            </a:r>
            <a:endParaRPr/>
          </a:p>
        </p:txBody>
      </p:sp>
      <p:sp>
        <p:nvSpPr>
          <p:cNvPr id="278" name="Google Shape;278;p29"/>
          <p:cNvSpPr txBox="1">
            <a:spLocks noGrp="1"/>
          </p:cNvSpPr>
          <p:nvPr>
            <p:ph type="subTitle" idx="4294967295"/>
          </p:nvPr>
        </p:nvSpPr>
        <p:spPr>
          <a:xfrm>
            <a:off x="878163" y="1607637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babies are born in NYC? What healthcare facilities are currently chosen by mothers?</a:t>
            </a:r>
            <a:endParaRPr/>
          </a:p>
        </p:txBody>
      </p:sp>
      <p:sp>
        <p:nvSpPr>
          <p:cNvPr id="279" name="Google Shape;279;p29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 of 24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6"/>
          <p:cNvSpPr txBox="1">
            <a:spLocks noGrp="1"/>
          </p:cNvSpPr>
          <p:nvPr>
            <p:ph type="title"/>
          </p:nvPr>
        </p:nvSpPr>
        <p:spPr>
          <a:xfrm>
            <a:off x="720000" y="17174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Indices Formulas</a:t>
            </a:r>
            <a:endParaRPr/>
          </a:p>
        </p:txBody>
      </p:sp>
      <p:graphicFrame>
        <p:nvGraphicFramePr>
          <p:cNvPr id="563" name="Google Shape;563;p56"/>
          <p:cNvGraphicFramePr/>
          <p:nvPr/>
        </p:nvGraphicFramePr>
        <p:xfrm>
          <a:off x="569788" y="744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{358D3204-8182-4020-9EEC-15C64BC9755B}</a:tableStyleId>
              </a:tblPr>
              <a:tblGrid>
                <a:gridCol w="1673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0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RACE INDEX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(45.71 × Births with black mothers + 40 × Births with hispanic mothers + 14.29 × Births with Asian mothers)/(10 × Total number of births)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EDUCATION INDEX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(40 × Births with mothers with less than a high school education + 30 × Births with mothers with a high school diploma/GED + 20 × Births with mothers with an associate’s degree + 10 × Births with mothers with a bachelor’s degree)/(10 × Total number of births)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0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INCOME INDEX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10 × (0.75 × (1 - Percentile median family income with children across NYC) + 0.25 × (1 - Percentile median family income without children))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MEDICAID INDEX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10 × Proportion of births paid by Medicaid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BIRTHS INDEX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Percent total number of births across NYC (in %)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PRENATAL CARE INDEX</a:t>
                      </a:r>
                      <a:endParaRPr sz="12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(50 × Births with mothers who received no prenatal care + 33.5 × Births with mothers who received pre-natal beginning the third trimester + 16.5 × Births with mothers who received pre-natal beginning the second trimester)/(10 × Total number of births)</a:t>
                      </a:r>
                      <a:endParaRPr sz="1100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2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MULTI-INDEX</a:t>
                      </a:r>
                      <a:endParaRPr sz="12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storo"/>
                          <a:ea typeface="Castoro"/>
                          <a:cs typeface="Castoro"/>
                          <a:sym typeface="Castoro"/>
                        </a:rPr>
                        <a:t>2 × Birth index × ((32.73 × Race index + 21.82 × Medicaid index + 20 × Prenatal care index + 16.36 × Income index + 9.09 × Education index)/500)</a:t>
                      </a:r>
                      <a:endParaRPr sz="1100" b="1">
                        <a:latin typeface="Castoro"/>
                        <a:ea typeface="Castoro"/>
                        <a:cs typeface="Castoro"/>
                        <a:sym typeface="Castoro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64" name="Google Shape;564;p56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19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775" y="203350"/>
            <a:ext cx="2666800" cy="237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8600" y="201422"/>
            <a:ext cx="2666800" cy="23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425" y="201425"/>
            <a:ext cx="2666800" cy="2380475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7"/>
          <p:cNvSpPr txBox="1"/>
          <p:nvPr/>
        </p:nvSpPr>
        <p:spPr>
          <a:xfrm>
            <a:off x="1361700" y="201425"/>
            <a:ext cx="64206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accent6"/>
                </a:highlight>
                <a:latin typeface="Castoro"/>
                <a:ea typeface="Castoro"/>
                <a:cs typeface="Castoro"/>
                <a:sym typeface="Castoro"/>
              </a:rPr>
              <a:t>Aggregate Sub-Indexes, 2015-2021 </a:t>
            </a:r>
            <a:endParaRPr b="1">
              <a:solidFill>
                <a:schemeClr val="dk1"/>
              </a:solidFill>
              <a:highlight>
                <a:schemeClr val="accent6"/>
              </a:highlight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573" name="Google Shape;573;p57"/>
          <p:cNvSpPr txBox="1"/>
          <p:nvPr/>
        </p:nvSpPr>
        <p:spPr>
          <a:xfrm>
            <a:off x="378625" y="952775"/>
            <a:ext cx="7233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RACE</a:t>
            </a:r>
            <a:endParaRPr sz="13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574" name="Google Shape;574;p57"/>
          <p:cNvSpPr txBox="1"/>
          <p:nvPr/>
        </p:nvSpPr>
        <p:spPr>
          <a:xfrm>
            <a:off x="3356950" y="952775"/>
            <a:ext cx="10881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INCOME</a:t>
            </a:r>
            <a:endParaRPr sz="13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575" name="Google Shape;575;p57"/>
          <p:cNvSpPr txBox="1"/>
          <p:nvPr/>
        </p:nvSpPr>
        <p:spPr>
          <a:xfrm>
            <a:off x="6057175" y="952775"/>
            <a:ext cx="13248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BIRTHS</a:t>
            </a:r>
            <a:endParaRPr sz="13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pic>
        <p:nvPicPr>
          <p:cNvPr id="576" name="Google Shape;576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8600" y="2581788"/>
            <a:ext cx="2666800" cy="2380461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57"/>
          <p:cNvSpPr txBox="1"/>
          <p:nvPr/>
        </p:nvSpPr>
        <p:spPr>
          <a:xfrm>
            <a:off x="3238600" y="3251800"/>
            <a:ext cx="13248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MEDICAID</a:t>
            </a:r>
            <a:endParaRPr sz="13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pic>
        <p:nvPicPr>
          <p:cNvPr id="578" name="Google Shape;578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57175" y="2581775"/>
            <a:ext cx="2666800" cy="238046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7"/>
          <p:cNvSpPr txBox="1"/>
          <p:nvPr/>
        </p:nvSpPr>
        <p:spPr>
          <a:xfrm>
            <a:off x="6057175" y="3251800"/>
            <a:ext cx="13248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PRENATAL CARE</a:t>
            </a:r>
            <a:endParaRPr sz="13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pic>
        <p:nvPicPr>
          <p:cNvPr id="580" name="Google Shape;580;p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8425" y="2410750"/>
            <a:ext cx="2858400" cy="25514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7"/>
          <p:cNvSpPr txBox="1"/>
          <p:nvPr/>
        </p:nvSpPr>
        <p:spPr>
          <a:xfrm>
            <a:off x="378625" y="3251800"/>
            <a:ext cx="1384200" cy="2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EDUCATION</a:t>
            </a:r>
            <a:endParaRPr sz="13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582" name="Google Shape;582;p57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20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8"/>
          <p:cNvSpPr txBox="1">
            <a:spLocks noGrp="1"/>
          </p:cNvSpPr>
          <p:nvPr>
            <p:ph type="title"/>
          </p:nvPr>
        </p:nvSpPr>
        <p:spPr>
          <a:xfrm>
            <a:off x="5915175" y="447150"/>
            <a:ext cx="2725200" cy="42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/>
              <a:t>Aggregated Multidimensional Needs Index by NYC Community District, 2015-2021</a:t>
            </a: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00"/>
                </a:solidFill>
              </a:rPr>
              <a:t>Key Findings:</a:t>
            </a:r>
            <a:endParaRPr sz="1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000000"/>
                </a:solidFill>
              </a:rPr>
              <a:t>Borough Park</a:t>
            </a:r>
            <a:r>
              <a:rPr lang="en" sz="1400">
                <a:solidFill>
                  <a:srgbClr val="000000"/>
                </a:solidFill>
              </a:rPr>
              <a:t>, Brooklyn has the </a:t>
            </a:r>
            <a:r>
              <a:rPr lang="en" sz="1400" b="1">
                <a:solidFill>
                  <a:srgbClr val="000000"/>
                </a:solidFill>
              </a:rPr>
              <a:t>highest needs </a:t>
            </a:r>
            <a:r>
              <a:rPr lang="en" sz="1400">
                <a:solidFill>
                  <a:srgbClr val="000000"/>
                </a:solidFill>
              </a:rPr>
              <a:t>index of 7.85. </a:t>
            </a:r>
            <a:r>
              <a:rPr lang="en" sz="1400" b="1">
                <a:solidFill>
                  <a:srgbClr val="000000"/>
                </a:solidFill>
              </a:rPr>
              <a:t>Greenwich Village/SOHO </a:t>
            </a:r>
            <a:r>
              <a:rPr lang="en" sz="1400">
                <a:solidFill>
                  <a:srgbClr val="000000"/>
                </a:solidFill>
              </a:rPr>
              <a:t>has the </a:t>
            </a:r>
            <a:r>
              <a:rPr lang="en" sz="1400" b="1">
                <a:solidFill>
                  <a:srgbClr val="000000"/>
                </a:solidFill>
              </a:rPr>
              <a:t>lowest needs index </a:t>
            </a:r>
            <a:r>
              <a:rPr lang="en" sz="1400">
                <a:solidFill>
                  <a:srgbClr val="000000"/>
                </a:solidFill>
              </a:rPr>
              <a:t>at 0.31.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rgbClr val="000000"/>
                </a:solidFill>
              </a:rPr>
              <a:t>Average Score, By Borough</a:t>
            </a:r>
            <a:endParaRPr sz="1400" u="sng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Bronx: 3.06 </a:t>
            </a:r>
            <a:r>
              <a:rPr lang="en" sz="1400" i="1">
                <a:solidFill>
                  <a:srgbClr val="000000"/>
                </a:solidFill>
              </a:rPr>
              <a:t>(Highest)</a:t>
            </a:r>
            <a:endParaRPr sz="14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Brooklyn: 3.00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Queens: 2.51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Staten Island: 1.84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Manhattan: 1.33 </a:t>
            </a:r>
            <a:r>
              <a:rPr lang="en" sz="1400" i="1">
                <a:solidFill>
                  <a:srgbClr val="000000"/>
                </a:solidFill>
              </a:rPr>
              <a:t>(Lowest)</a:t>
            </a:r>
            <a:endParaRPr sz="1400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</a:endParaRPr>
          </a:p>
        </p:txBody>
      </p:sp>
      <p:pic>
        <p:nvPicPr>
          <p:cNvPr id="588" name="Google Shape;58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225" y="290600"/>
            <a:ext cx="5194525" cy="4636774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8"/>
          <p:cNvSpPr txBox="1"/>
          <p:nvPr/>
        </p:nvSpPr>
        <p:spPr>
          <a:xfrm>
            <a:off x="461125" y="2506975"/>
            <a:ext cx="163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BOROUGH PARK</a:t>
            </a:r>
            <a:endParaRPr b="1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590" name="Google Shape;590;p58"/>
          <p:cNvSpPr/>
          <p:nvPr/>
        </p:nvSpPr>
        <p:spPr>
          <a:xfrm>
            <a:off x="2516300" y="3056525"/>
            <a:ext cx="540300" cy="5970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cxnSp>
        <p:nvCxnSpPr>
          <p:cNvPr id="591" name="Google Shape;591;p58"/>
          <p:cNvCxnSpPr/>
          <p:nvPr/>
        </p:nvCxnSpPr>
        <p:spPr>
          <a:xfrm>
            <a:off x="2082475" y="2857500"/>
            <a:ext cx="490800" cy="327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2" name="Google Shape;592;p58"/>
          <p:cNvSpPr/>
          <p:nvPr/>
        </p:nvSpPr>
        <p:spPr>
          <a:xfrm>
            <a:off x="2451225" y="2099127"/>
            <a:ext cx="334500" cy="369600"/>
          </a:xfrm>
          <a:prstGeom prst="rect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Akatab"/>
              <a:ea typeface="Akatab"/>
              <a:cs typeface="Akatab"/>
              <a:sym typeface="Akatab"/>
            </a:endParaRPr>
          </a:p>
        </p:txBody>
      </p:sp>
      <p:cxnSp>
        <p:nvCxnSpPr>
          <p:cNvPr id="593" name="Google Shape;593;p58"/>
          <p:cNvCxnSpPr/>
          <p:nvPr/>
        </p:nvCxnSpPr>
        <p:spPr>
          <a:xfrm>
            <a:off x="1885825" y="1737925"/>
            <a:ext cx="490800" cy="327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4" name="Google Shape;594;p58"/>
          <p:cNvSpPr txBox="1"/>
          <p:nvPr/>
        </p:nvSpPr>
        <p:spPr>
          <a:xfrm>
            <a:off x="461125" y="1292750"/>
            <a:ext cx="2324700" cy="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GREENWICH VILLAGE / SOHO</a:t>
            </a:r>
            <a:endParaRPr b="1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595" name="Google Shape;595;p58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21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59"/>
          <p:cNvSpPr txBox="1">
            <a:spLocks noGrp="1"/>
          </p:cNvSpPr>
          <p:nvPr>
            <p:ph type="title"/>
          </p:nvPr>
        </p:nvSpPr>
        <p:spPr>
          <a:xfrm>
            <a:off x="961425" y="2680575"/>
            <a:ext cx="4383600" cy="17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Case Studies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601" name="Google Shape;601;p59"/>
          <p:cNvSpPr txBox="1">
            <a:spLocks noGrp="1"/>
          </p:cNvSpPr>
          <p:nvPr>
            <p:ph type="title" idx="2"/>
          </p:nvPr>
        </p:nvSpPr>
        <p:spPr>
          <a:xfrm>
            <a:off x="961425" y="1649425"/>
            <a:ext cx="10323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grpSp>
        <p:nvGrpSpPr>
          <p:cNvPr id="602" name="Google Shape;602;p59"/>
          <p:cNvGrpSpPr/>
          <p:nvPr/>
        </p:nvGrpSpPr>
        <p:grpSpPr>
          <a:xfrm>
            <a:off x="188271" y="722355"/>
            <a:ext cx="4707300" cy="81900"/>
            <a:chOff x="196113" y="722355"/>
            <a:chExt cx="4707300" cy="81900"/>
          </a:xfrm>
        </p:grpSpPr>
        <p:sp>
          <p:nvSpPr>
            <p:cNvPr id="603" name="Google Shape;603;p59"/>
            <p:cNvSpPr/>
            <p:nvPr/>
          </p:nvSpPr>
          <p:spPr>
            <a:xfrm rot="-5400000" flipH="1">
              <a:off x="4609563" y="51040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04" name="Google Shape;604;p59"/>
            <p:cNvCxnSpPr>
              <a:stCxn id="603" idx="0"/>
            </p:cNvCxnSpPr>
            <p:nvPr/>
          </p:nvCxnSpPr>
          <p:spPr>
            <a:xfrm rot="10800000">
              <a:off x="196113" y="763305"/>
              <a:ext cx="420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05" name="Google Shape;605;p59"/>
          <p:cNvGrpSpPr/>
          <p:nvPr/>
        </p:nvGrpSpPr>
        <p:grpSpPr>
          <a:xfrm>
            <a:off x="8402038" y="1961930"/>
            <a:ext cx="81900" cy="2993100"/>
            <a:chOff x="8615038" y="1961930"/>
            <a:chExt cx="81900" cy="2993100"/>
          </a:xfrm>
        </p:grpSpPr>
        <p:sp>
          <p:nvSpPr>
            <p:cNvPr id="606" name="Google Shape;606;p59"/>
            <p:cNvSpPr/>
            <p:nvPr/>
          </p:nvSpPr>
          <p:spPr>
            <a:xfrm>
              <a:off x="8615038" y="196193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07" name="Google Shape;607;p59"/>
            <p:cNvCxnSpPr>
              <a:stCxn id="606" idx="2"/>
            </p:cNvCxnSpPr>
            <p:nvPr/>
          </p:nvCxnSpPr>
          <p:spPr>
            <a:xfrm>
              <a:off x="8655988" y="2467730"/>
              <a:ext cx="0" cy="2487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pic>
        <p:nvPicPr>
          <p:cNvPr id="608" name="Google Shape;608;p59" title="Screenshot 2025-06-23 at 3.54.58 PM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15577" r="15584"/>
          <a:stretch/>
        </p:blipFill>
        <p:spPr>
          <a:xfrm>
            <a:off x="5109150" y="539550"/>
            <a:ext cx="2760600" cy="4064400"/>
          </a:xfrm>
          <a:prstGeom prst="roundRect">
            <a:avLst>
              <a:gd name="adj" fmla="val 50000"/>
            </a:avLst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0"/>
          <p:cNvSpPr txBox="1">
            <a:spLocks noGrp="1"/>
          </p:cNvSpPr>
          <p:nvPr>
            <p:ph type="subTitle" idx="6"/>
          </p:nvPr>
        </p:nvSpPr>
        <p:spPr>
          <a:xfrm>
            <a:off x="720001" y="2947450"/>
            <a:ext cx="25329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The Role of Midwives &amp; Doulas</a:t>
            </a:r>
            <a:endParaRPr sz="1200"/>
          </a:p>
        </p:txBody>
      </p:sp>
      <p:sp>
        <p:nvSpPr>
          <p:cNvPr id="614" name="Google Shape;614;p60"/>
          <p:cNvSpPr txBox="1">
            <a:spLocks noGrp="1"/>
          </p:cNvSpPr>
          <p:nvPr>
            <p:ph type="title"/>
          </p:nvPr>
        </p:nvSpPr>
        <p:spPr>
          <a:xfrm>
            <a:off x="720000" y="4421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Borough Park </a:t>
            </a:r>
            <a:endParaRPr/>
          </a:p>
        </p:txBody>
      </p:sp>
      <p:sp>
        <p:nvSpPr>
          <p:cNvPr id="615" name="Google Shape;615;p60"/>
          <p:cNvSpPr txBox="1">
            <a:spLocks noGrp="1"/>
          </p:cNvSpPr>
          <p:nvPr>
            <p:ph type="subTitle" idx="1"/>
          </p:nvPr>
        </p:nvSpPr>
        <p:spPr>
          <a:xfrm>
            <a:off x="720000" y="1720475"/>
            <a:ext cx="2480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Highest birthrate in the city &amp; highest needs index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Based on demographic trends of large households, early marriages, and low-income families</a:t>
            </a: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16" name="Google Shape;616;p60"/>
          <p:cNvSpPr txBox="1">
            <a:spLocks noGrp="1"/>
          </p:cNvSpPr>
          <p:nvPr>
            <p:ph type="subTitle" idx="2"/>
          </p:nvPr>
        </p:nvSpPr>
        <p:spPr>
          <a:xfrm>
            <a:off x="3166521" y="1720474"/>
            <a:ext cx="2480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Shaped by religious tradition and clearly defined gendered spaces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Influences expectations around childbearing</a:t>
            </a: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17" name="Google Shape;617;p60"/>
          <p:cNvSpPr txBox="1">
            <a:spLocks noGrp="1"/>
          </p:cNvSpPr>
          <p:nvPr>
            <p:ph type="subTitle" idx="3"/>
          </p:nvPr>
        </p:nvSpPr>
        <p:spPr>
          <a:xfrm>
            <a:off x="720000" y="3381075"/>
            <a:ext cx="25329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Tied for highest doulas in the city &amp; midwives attended 1,472 births at Maimonides Medical Cente</a:t>
            </a:r>
            <a:r>
              <a:rPr lang="en"/>
              <a:t>r</a:t>
            </a:r>
            <a:endParaRPr/>
          </a:p>
        </p:txBody>
      </p:sp>
      <p:sp>
        <p:nvSpPr>
          <p:cNvPr id="618" name="Google Shape;618;p60"/>
          <p:cNvSpPr txBox="1">
            <a:spLocks noGrp="1"/>
          </p:cNvSpPr>
          <p:nvPr>
            <p:ph type="subTitle" idx="4"/>
          </p:nvPr>
        </p:nvSpPr>
        <p:spPr>
          <a:xfrm>
            <a:off x="3166521" y="3381050"/>
            <a:ext cx="2480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Limited access to culturally competent providers, modesty requirements, and expectations of large families 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Communal support systems are well established </a:t>
            </a: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19" name="Google Shape;619;p60"/>
          <p:cNvSpPr txBox="1">
            <a:spLocks noGrp="1"/>
          </p:cNvSpPr>
          <p:nvPr>
            <p:ph type="subTitle" idx="5"/>
          </p:nvPr>
        </p:nvSpPr>
        <p:spPr>
          <a:xfrm>
            <a:off x="720000" y="1286900"/>
            <a:ext cx="25329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Community Context</a:t>
            </a:r>
            <a:endParaRPr sz="1200"/>
          </a:p>
        </p:txBody>
      </p:sp>
      <p:sp>
        <p:nvSpPr>
          <p:cNvPr id="620" name="Google Shape;620;p60"/>
          <p:cNvSpPr txBox="1">
            <a:spLocks noGrp="1"/>
          </p:cNvSpPr>
          <p:nvPr>
            <p:ph type="subTitle" idx="7"/>
          </p:nvPr>
        </p:nvSpPr>
        <p:spPr>
          <a:xfrm>
            <a:off x="3166499" y="1286900"/>
            <a:ext cx="24801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Gender Roles &amp; Family Dynamics</a:t>
            </a:r>
            <a:endParaRPr sz="1200"/>
          </a:p>
        </p:txBody>
      </p:sp>
      <p:sp>
        <p:nvSpPr>
          <p:cNvPr id="621" name="Google Shape;621;p60"/>
          <p:cNvSpPr txBox="1">
            <a:spLocks noGrp="1"/>
          </p:cNvSpPr>
          <p:nvPr>
            <p:ph type="subTitle" idx="8"/>
          </p:nvPr>
        </p:nvSpPr>
        <p:spPr>
          <a:xfrm>
            <a:off x="3166499" y="2947425"/>
            <a:ext cx="24801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Barriers &amp; Community Support</a:t>
            </a:r>
            <a:endParaRPr sz="1200"/>
          </a:p>
        </p:txBody>
      </p:sp>
      <p:sp>
        <p:nvSpPr>
          <p:cNvPr id="622" name="Google Shape;622;p60"/>
          <p:cNvSpPr txBox="1">
            <a:spLocks noGrp="1"/>
          </p:cNvSpPr>
          <p:nvPr>
            <p:ph type="subTitle" idx="2"/>
          </p:nvPr>
        </p:nvSpPr>
        <p:spPr>
          <a:xfrm>
            <a:off x="5800500" y="1720475"/>
            <a:ext cx="27483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Religious norms &amp; rabbinical guidance carry significant influence 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Maimonides Medical Center is the most widely used hospital, but institutional trust is conditional</a:t>
            </a: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23" name="Google Shape;623;p60"/>
          <p:cNvSpPr txBox="1">
            <a:spLocks noGrp="1"/>
          </p:cNvSpPr>
          <p:nvPr>
            <p:ph type="subTitle" idx="4"/>
          </p:nvPr>
        </p:nvSpPr>
        <p:spPr>
          <a:xfrm>
            <a:off x="5943896" y="3381050"/>
            <a:ext cx="2480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Disregarding religious norms can be dangerous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Community, faith, &amp; culture can be positively impacted by doulas and midwives</a:t>
            </a: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24" name="Google Shape;624;p60"/>
          <p:cNvSpPr txBox="1">
            <a:spLocks noGrp="1"/>
          </p:cNvSpPr>
          <p:nvPr>
            <p:ph type="subTitle" idx="7"/>
          </p:nvPr>
        </p:nvSpPr>
        <p:spPr>
          <a:xfrm>
            <a:off x="5943875" y="1286900"/>
            <a:ext cx="27483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Birth Practices &amp; Institutional Trust</a:t>
            </a:r>
            <a:endParaRPr sz="1200" b="1"/>
          </a:p>
        </p:txBody>
      </p:sp>
      <p:sp>
        <p:nvSpPr>
          <p:cNvPr id="625" name="Google Shape;625;p60"/>
          <p:cNvSpPr txBox="1">
            <a:spLocks noGrp="1"/>
          </p:cNvSpPr>
          <p:nvPr>
            <p:ph type="subTitle" idx="8"/>
          </p:nvPr>
        </p:nvSpPr>
        <p:spPr>
          <a:xfrm>
            <a:off x="5943874" y="2947425"/>
            <a:ext cx="24801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/>
              <a:t>Implications for System Design</a:t>
            </a:r>
            <a:endParaRPr sz="1200" b="1"/>
          </a:p>
        </p:txBody>
      </p:sp>
      <p:sp>
        <p:nvSpPr>
          <p:cNvPr id="626" name="Google Shape;626;p60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22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1"/>
          <p:cNvSpPr txBox="1">
            <a:spLocks noGrp="1"/>
          </p:cNvSpPr>
          <p:nvPr>
            <p:ph type="subTitle" idx="6"/>
          </p:nvPr>
        </p:nvSpPr>
        <p:spPr>
          <a:xfrm>
            <a:off x="720001" y="2947450"/>
            <a:ext cx="25329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The Role of Midwives &amp; Doulas</a:t>
            </a:r>
            <a:endParaRPr sz="1200"/>
          </a:p>
        </p:txBody>
      </p:sp>
      <p:sp>
        <p:nvSpPr>
          <p:cNvPr id="632" name="Google Shape;632;p61"/>
          <p:cNvSpPr txBox="1">
            <a:spLocks noGrp="1"/>
          </p:cNvSpPr>
          <p:nvPr>
            <p:ph type="title"/>
          </p:nvPr>
        </p:nvSpPr>
        <p:spPr>
          <a:xfrm>
            <a:off x="720000" y="4421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Birthing Place &amp; Womb Bus </a:t>
            </a:r>
            <a:endParaRPr/>
          </a:p>
        </p:txBody>
      </p:sp>
      <p:sp>
        <p:nvSpPr>
          <p:cNvPr id="633" name="Google Shape;633;p61"/>
          <p:cNvSpPr txBox="1">
            <a:spLocks noGrp="1"/>
          </p:cNvSpPr>
          <p:nvPr>
            <p:ph type="subTitle" idx="1"/>
          </p:nvPr>
        </p:nvSpPr>
        <p:spPr>
          <a:xfrm>
            <a:off x="720000" y="1720475"/>
            <a:ext cx="2480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>
                <a:latin typeface="Castoro"/>
                <a:ea typeface="Castoro"/>
                <a:cs typeface="Castoro"/>
                <a:sym typeface="Castoro"/>
              </a:rPr>
              <a:t>he Bronx has the highest severe maternal morbidity rate in NYC: 377 per 10,000 vs 283 per 10,000 citywide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61"/>
          <p:cNvSpPr txBox="1">
            <a:spLocks noGrp="1"/>
          </p:cNvSpPr>
          <p:nvPr>
            <p:ph type="subTitle" idx="2"/>
          </p:nvPr>
        </p:nvSpPr>
        <p:spPr>
          <a:xfrm>
            <a:off x="3166521" y="1720474"/>
            <a:ext cx="2480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Black women in the Bronx are 9x more likely to die from pregnancy-related complications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Key causes: medical mistrust, transportation barriers &amp; structural racism</a:t>
            </a: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35" name="Google Shape;635;p61"/>
          <p:cNvSpPr txBox="1">
            <a:spLocks noGrp="1"/>
          </p:cNvSpPr>
          <p:nvPr>
            <p:ph type="subTitle" idx="3"/>
          </p:nvPr>
        </p:nvSpPr>
        <p:spPr>
          <a:xfrm>
            <a:off x="720000" y="3381075"/>
            <a:ext cx="25329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Maryam Clinic provides holistic prenatal and postpartum care with a team of midwives, OB/GYN &amp; doulas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Medicaid billing approved &amp; community-led care model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36" name="Google Shape;636;p61"/>
          <p:cNvSpPr txBox="1">
            <a:spLocks noGrp="1"/>
          </p:cNvSpPr>
          <p:nvPr>
            <p:ph type="subTitle" idx="4"/>
          </p:nvPr>
        </p:nvSpPr>
        <p:spPr>
          <a:xfrm>
            <a:off x="3166521" y="3381050"/>
            <a:ext cx="24801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Womb Bus - mobile wellness hub 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Travels into the Bronx providing services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Since its launch, it has reached more than 800 families in high need areas</a:t>
            </a: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37" name="Google Shape;637;p61"/>
          <p:cNvSpPr txBox="1">
            <a:spLocks noGrp="1"/>
          </p:cNvSpPr>
          <p:nvPr>
            <p:ph type="subTitle" idx="5"/>
          </p:nvPr>
        </p:nvSpPr>
        <p:spPr>
          <a:xfrm>
            <a:off x="720000" y="1286900"/>
            <a:ext cx="25329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Community Context</a:t>
            </a:r>
            <a:endParaRPr sz="1200"/>
          </a:p>
        </p:txBody>
      </p:sp>
      <p:sp>
        <p:nvSpPr>
          <p:cNvPr id="638" name="Google Shape;638;p61"/>
          <p:cNvSpPr txBox="1">
            <a:spLocks noGrp="1"/>
          </p:cNvSpPr>
          <p:nvPr>
            <p:ph type="subTitle" idx="7"/>
          </p:nvPr>
        </p:nvSpPr>
        <p:spPr>
          <a:xfrm>
            <a:off x="3166500" y="1286900"/>
            <a:ext cx="27483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Bronx Maternal Mortality</a:t>
            </a:r>
            <a:endParaRPr sz="1200"/>
          </a:p>
        </p:txBody>
      </p:sp>
      <p:sp>
        <p:nvSpPr>
          <p:cNvPr id="639" name="Google Shape;639;p61"/>
          <p:cNvSpPr txBox="1">
            <a:spLocks noGrp="1"/>
          </p:cNvSpPr>
          <p:nvPr>
            <p:ph type="subTitle" idx="8"/>
          </p:nvPr>
        </p:nvSpPr>
        <p:spPr>
          <a:xfrm>
            <a:off x="3166499" y="2947425"/>
            <a:ext cx="24801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Barriers &amp; Community Support</a:t>
            </a:r>
            <a:endParaRPr sz="1200"/>
          </a:p>
        </p:txBody>
      </p:sp>
      <p:sp>
        <p:nvSpPr>
          <p:cNvPr id="640" name="Google Shape;640;p61"/>
          <p:cNvSpPr txBox="1">
            <a:spLocks noGrp="1"/>
          </p:cNvSpPr>
          <p:nvPr>
            <p:ph type="subTitle" idx="2"/>
          </p:nvPr>
        </p:nvSpPr>
        <p:spPr>
          <a:xfrm>
            <a:off x="5800500" y="1720475"/>
            <a:ext cx="2748300" cy="95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>
                <a:latin typeface="Castoro"/>
                <a:ea typeface="Castoro"/>
                <a:cs typeface="Castoro"/>
                <a:sym typeface="Castoro"/>
              </a:rPr>
              <a:t>he Birthing Place is a freestanding, BIPOC-led initiative for culturally competent reproductive services in the Bronx</a:t>
            </a:r>
            <a:endParaRPr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Prenatal education, lactation counseling &amp; mental health support  </a:t>
            </a:r>
            <a:endParaRPr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41" name="Google Shape;641;p61"/>
          <p:cNvSpPr txBox="1">
            <a:spLocks noGrp="1"/>
          </p:cNvSpPr>
          <p:nvPr>
            <p:ph type="subTitle" idx="4"/>
          </p:nvPr>
        </p:nvSpPr>
        <p:spPr>
          <a:xfrm>
            <a:off x="5943900" y="3381050"/>
            <a:ext cx="2480100" cy="11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storo"/>
                <a:ea typeface="Castoro"/>
                <a:cs typeface="Castoro"/>
                <a:sym typeface="Castoro"/>
              </a:rPr>
              <a:t>Support and funding come from various sources: political endorsement, seed funding (10,000 grant in 2023), and ongoing capital campaigns</a:t>
            </a:r>
            <a:r>
              <a:rPr lang="en"/>
              <a:t> </a:t>
            </a:r>
            <a:endParaRPr/>
          </a:p>
        </p:txBody>
      </p:sp>
      <p:sp>
        <p:nvSpPr>
          <p:cNvPr id="642" name="Google Shape;642;p61"/>
          <p:cNvSpPr txBox="1">
            <a:spLocks noGrp="1"/>
          </p:cNvSpPr>
          <p:nvPr>
            <p:ph type="subTitle" idx="7"/>
          </p:nvPr>
        </p:nvSpPr>
        <p:spPr>
          <a:xfrm>
            <a:off x="5943875" y="1286900"/>
            <a:ext cx="27483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>
                <a:solidFill>
                  <a:srgbClr val="000000"/>
                </a:solidFill>
              </a:rPr>
              <a:t>Vision &amp; Launch</a:t>
            </a:r>
            <a:endParaRPr sz="1200" b="1"/>
          </a:p>
        </p:txBody>
      </p:sp>
      <p:sp>
        <p:nvSpPr>
          <p:cNvPr id="643" name="Google Shape;643;p61"/>
          <p:cNvSpPr txBox="1">
            <a:spLocks noGrp="1"/>
          </p:cNvSpPr>
          <p:nvPr>
            <p:ph type="subTitle" idx="8"/>
          </p:nvPr>
        </p:nvSpPr>
        <p:spPr>
          <a:xfrm>
            <a:off x="5943874" y="2947425"/>
            <a:ext cx="2480100" cy="41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200" b="1"/>
              <a:t>Support &amp; Funding</a:t>
            </a:r>
            <a:endParaRPr sz="1200" b="1"/>
          </a:p>
        </p:txBody>
      </p:sp>
      <p:sp>
        <p:nvSpPr>
          <p:cNvPr id="644" name="Google Shape;644;p61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23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2"/>
          <p:cNvSpPr txBox="1">
            <a:spLocks noGrp="1"/>
          </p:cNvSpPr>
          <p:nvPr>
            <p:ph type="title"/>
          </p:nvPr>
        </p:nvSpPr>
        <p:spPr>
          <a:xfrm>
            <a:off x="961425" y="2680575"/>
            <a:ext cx="4897800" cy="17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Steps For the Future</a:t>
            </a:r>
            <a:endParaRPr sz="3400">
              <a:solidFill>
                <a:schemeClr val="lt1"/>
              </a:solidFill>
            </a:endParaRPr>
          </a:p>
        </p:txBody>
      </p:sp>
      <p:sp>
        <p:nvSpPr>
          <p:cNvPr id="650" name="Google Shape;650;p62"/>
          <p:cNvSpPr txBox="1">
            <a:spLocks noGrp="1"/>
          </p:cNvSpPr>
          <p:nvPr>
            <p:ph type="title" idx="2"/>
          </p:nvPr>
        </p:nvSpPr>
        <p:spPr>
          <a:xfrm>
            <a:off x="961425" y="1649425"/>
            <a:ext cx="10323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grpSp>
        <p:nvGrpSpPr>
          <p:cNvPr id="651" name="Google Shape;651;p62"/>
          <p:cNvGrpSpPr/>
          <p:nvPr/>
        </p:nvGrpSpPr>
        <p:grpSpPr>
          <a:xfrm>
            <a:off x="188271" y="722355"/>
            <a:ext cx="4707300" cy="81900"/>
            <a:chOff x="196113" y="722355"/>
            <a:chExt cx="4707300" cy="81900"/>
          </a:xfrm>
        </p:grpSpPr>
        <p:sp>
          <p:nvSpPr>
            <p:cNvPr id="652" name="Google Shape;652;p62"/>
            <p:cNvSpPr/>
            <p:nvPr/>
          </p:nvSpPr>
          <p:spPr>
            <a:xfrm rot="-5400000" flipH="1">
              <a:off x="4609563" y="51040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53" name="Google Shape;653;p62"/>
            <p:cNvCxnSpPr>
              <a:stCxn id="652" idx="0"/>
            </p:cNvCxnSpPr>
            <p:nvPr/>
          </p:nvCxnSpPr>
          <p:spPr>
            <a:xfrm rot="10800000">
              <a:off x="196113" y="763305"/>
              <a:ext cx="420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54" name="Google Shape;654;p62"/>
          <p:cNvGrpSpPr/>
          <p:nvPr/>
        </p:nvGrpSpPr>
        <p:grpSpPr>
          <a:xfrm>
            <a:off x="8402038" y="1961930"/>
            <a:ext cx="81900" cy="2993100"/>
            <a:chOff x="8615038" y="1961930"/>
            <a:chExt cx="81900" cy="2993100"/>
          </a:xfrm>
        </p:grpSpPr>
        <p:sp>
          <p:nvSpPr>
            <p:cNvPr id="655" name="Google Shape;655;p62"/>
            <p:cNvSpPr/>
            <p:nvPr/>
          </p:nvSpPr>
          <p:spPr>
            <a:xfrm>
              <a:off x="8615038" y="196193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56" name="Google Shape;656;p62"/>
            <p:cNvCxnSpPr>
              <a:stCxn id="655" idx="2"/>
            </p:cNvCxnSpPr>
            <p:nvPr/>
          </p:nvCxnSpPr>
          <p:spPr>
            <a:xfrm>
              <a:off x="8655988" y="2467730"/>
              <a:ext cx="0" cy="2487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pic>
        <p:nvPicPr>
          <p:cNvPr id="657" name="Google Shape;657;p62" title="Screenshot 2025-06-23 at 3.55.28 PM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t="3297" b="3297"/>
          <a:stretch/>
        </p:blipFill>
        <p:spPr>
          <a:xfrm>
            <a:off x="5109150" y="539550"/>
            <a:ext cx="2760600" cy="4064400"/>
          </a:xfrm>
          <a:prstGeom prst="roundRect">
            <a:avLst>
              <a:gd name="adj" fmla="val 50000"/>
            </a:avLst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3"/>
          <p:cNvSpPr txBox="1"/>
          <p:nvPr/>
        </p:nvSpPr>
        <p:spPr>
          <a:xfrm>
            <a:off x="879424" y="1022425"/>
            <a:ext cx="7274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storo"/>
              <a:buChar char="●"/>
            </a:pPr>
            <a:r>
              <a:rPr lang="en" sz="18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Research involving non-hospital facilities (like clinics) non-explicitly providing maternal services, i.e. in tandem with other services</a:t>
            </a:r>
            <a:endParaRPr sz="18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storo"/>
              <a:buChar char="●"/>
            </a:pPr>
            <a:r>
              <a:rPr lang="en" sz="18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Research involving providers whose enrolment with Medicaid is pending in NYS</a:t>
            </a:r>
            <a:endParaRPr sz="18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storo"/>
              <a:buChar char="●"/>
            </a:pPr>
            <a:r>
              <a:rPr lang="en" sz="18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Research involving Medicaid reimbursement for non-hospitals</a:t>
            </a:r>
            <a:endParaRPr sz="18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storo"/>
              <a:buChar char="●"/>
            </a:pPr>
            <a:r>
              <a:rPr lang="en" sz="1800">
                <a:solidFill>
                  <a:schemeClr val="dk1"/>
                </a:solidFill>
                <a:latin typeface="Castoro"/>
                <a:ea typeface="Castoro"/>
                <a:cs typeface="Castoro"/>
                <a:sym typeface="Castoro"/>
              </a:rPr>
              <a:t>Furthering present research beyond 2021</a:t>
            </a:r>
            <a:endParaRPr sz="18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storo"/>
              <a:ea typeface="Castoro"/>
              <a:cs typeface="Castoro"/>
              <a:sym typeface="Castoro"/>
            </a:endParaRPr>
          </a:p>
        </p:txBody>
      </p:sp>
      <p:sp>
        <p:nvSpPr>
          <p:cNvPr id="663" name="Google Shape;663;p63"/>
          <p:cNvSpPr txBox="1">
            <a:spLocks noGrp="1"/>
          </p:cNvSpPr>
          <p:nvPr>
            <p:ph type="title" idx="4294967295"/>
          </p:nvPr>
        </p:nvSpPr>
        <p:spPr>
          <a:xfrm>
            <a:off x="720000" y="4421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Further Recommendations</a:t>
            </a:r>
            <a:endParaRPr/>
          </a:p>
        </p:txBody>
      </p:sp>
      <p:sp>
        <p:nvSpPr>
          <p:cNvPr id="664" name="Google Shape;664;p63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24 of 24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64"/>
          <p:cNvSpPr txBox="1">
            <a:spLocks noGrp="1"/>
          </p:cNvSpPr>
          <p:nvPr>
            <p:ph type="title"/>
          </p:nvPr>
        </p:nvSpPr>
        <p:spPr>
          <a:xfrm>
            <a:off x="2112825" y="1349550"/>
            <a:ext cx="5898000" cy="13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grpSp>
        <p:nvGrpSpPr>
          <p:cNvPr id="670" name="Google Shape;670;p64"/>
          <p:cNvGrpSpPr/>
          <p:nvPr/>
        </p:nvGrpSpPr>
        <p:grpSpPr>
          <a:xfrm>
            <a:off x="2929175" y="4152900"/>
            <a:ext cx="6024600" cy="81900"/>
            <a:chOff x="2929175" y="4152900"/>
            <a:chExt cx="6024600" cy="81900"/>
          </a:xfrm>
        </p:grpSpPr>
        <p:sp>
          <p:nvSpPr>
            <p:cNvPr id="671" name="Google Shape;671;p64"/>
            <p:cNvSpPr/>
            <p:nvPr/>
          </p:nvSpPr>
          <p:spPr>
            <a:xfrm rot="-5400000">
              <a:off x="3141125" y="394095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72" name="Google Shape;672;p64"/>
            <p:cNvCxnSpPr>
              <a:stCxn id="671" idx="2"/>
            </p:cNvCxnSpPr>
            <p:nvPr/>
          </p:nvCxnSpPr>
          <p:spPr>
            <a:xfrm>
              <a:off x="3434975" y="4193850"/>
              <a:ext cx="5518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73" name="Google Shape;673;p64"/>
          <p:cNvGrpSpPr/>
          <p:nvPr/>
        </p:nvGrpSpPr>
        <p:grpSpPr>
          <a:xfrm>
            <a:off x="1044725" y="192425"/>
            <a:ext cx="81900" cy="2811600"/>
            <a:chOff x="1044725" y="192425"/>
            <a:chExt cx="81900" cy="2811600"/>
          </a:xfrm>
        </p:grpSpPr>
        <p:sp>
          <p:nvSpPr>
            <p:cNvPr id="674" name="Google Shape;674;p64"/>
            <p:cNvSpPr/>
            <p:nvPr/>
          </p:nvSpPr>
          <p:spPr>
            <a:xfrm rot="10800000">
              <a:off x="1044725" y="249822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675" name="Google Shape;675;p64"/>
            <p:cNvCxnSpPr>
              <a:stCxn id="674" idx="2"/>
            </p:cNvCxnSpPr>
            <p:nvPr/>
          </p:nvCxnSpPr>
          <p:spPr>
            <a:xfrm rot="10800000">
              <a:off x="1085675" y="192425"/>
              <a:ext cx="0" cy="23058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title" idx="2"/>
          </p:nvPr>
        </p:nvSpPr>
        <p:spPr>
          <a:xfrm>
            <a:off x="1503825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286" name="Google Shape;286;p30"/>
          <p:cNvSpPr txBox="1">
            <a:spLocks noGrp="1"/>
          </p:cNvSpPr>
          <p:nvPr>
            <p:ph type="title" idx="3"/>
          </p:nvPr>
        </p:nvSpPr>
        <p:spPr>
          <a:xfrm>
            <a:off x="1503825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287" name="Google Shape;287;p30"/>
          <p:cNvSpPr txBox="1">
            <a:spLocks noGrp="1"/>
          </p:cNvSpPr>
          <p:nvPr>
            <p:ph type="title" idx="4"/>
          </p:nvPr>
        </p:nvSpPr>
        <p:spPr>
          <a:xfrm>
            <a:off x="4204650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288" name="Google Shape;288;p30"/>
          <p:cNvSpPr txBox="1">
            <a:spLocks noGrp="1"/>
          </p:cNvSpPr>
          <p:nvPr>
            <p:ph type="title" idx="5"/>
          </p:nvPr>
        </p:nvSpPr>
        <p:spPr>
          <a:xfrm>
            <a:off x="4204650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 idx="6"/>
          </p:nvPr>
        </p:nvSpPr>
        <p:spPr>
          <a:xfrm>
            <a:off x="6903888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7"/>
          </p:nvPr>
        </p:nvSpPr>
        <p:spPr>
          <a:xfrm>
            <a:off x="6903888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291" name="Google Shape;291;p30"/>
          <p:cNvSpPr txBox="1">
            <a:spLocks noGrp="1"/>
          </p:cNvSpPr>
          <p:nvPr>
            <p:ph type="subTitle" idx="9"/>
          </p:nvPr>
        </p:nvSpPr>
        <p:spPr>
          <a:xfrm>
            <a:off x="6118488" y="1765875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Medicaid Funding for Natal Services</a:t>
            </a:r>
            <a:endParaRPr/>
          </a:p>
        </p:txBody>
      </p:sp>
      <p:sp>
        <p:nvSpPr>
          <p:cNvPr id="292" name="Google Shape;292;p30"/>
          <p:cNvSpPr txBox="1">
            <a:spLocks noGrp="1"/>
          </p:cNvSpPr>
          <p:nvPr>
            <p:ph type="subTitle" idx="13"/>
          </p:nvPr>
        </p:nvSpPr>
        <p:spPr>
          <a:xfrm>
            <a:off x="718425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 of Needs</a:t>
            </a:r>
            <a:endParaRPr/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4"/>
          </p:nvPr>
        </p:nvSpPr>
        <p:spPr>
          <a:xfrm>
            <a:off x="3419250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Studies</a:t>
            </a:r>
            <a:endParaRPr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15"/>
          </p:nvPr>
        </p:nvSpPr>
        <p:spPr>
          <a:xfrm>
            <a:off x="6065700" y="3302725"/>
            <a:ext cx="24111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 the Future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4294967295"/>
          </p:nvPr>
        </p:nvSpPr>
        <p:spPr>
          <a:xfrm>
            <a:off x="878163" y="1607637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babies are born in NYC? What healthcare facilities are currently chosen by mothers?</a:t>
            </a:r>
            <a:endParaRPr/>
          </a:p>
        </p:txBody>
      </p:sp>
      <p:sp>
        <p:nvSpPr>
          <p:cNvPr id="296" name="Google Shape;296;p30"/>
          <p:cNvSpPr txBox="1">
            <a:spLocks noGrp="1"/>
          </p:cNvSpPr>
          <p:nvPr>
            <p:ph type="subTitle" idx="4294967295"/>
          </p:nvPr>
        </p:nvSpPr>
        <p:spPr>
          <a:xfrm>
            <a:off x="3498350" y="1629424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OB GYNs, Midwives, and Doulas found in NYC? Is it well-distributed, or are there neighborhoods with higher concentrations?</a:t>
            </a:r>
            <a:endParaRPr/>
          </a:p>
        </p:txBody>
      </p:sp>
      <p:sp>
        <p:nvSpPr>
          <p:cNvPr id="297" name="Google Shape;297;p30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 of 24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03" name="Google Shape;303;p31"/>
          <p:cNvSpPr txBox="1">
            <a:spLocks noGrp="1"/>
          </p:cNvSpPr>
          <p:nvPr>
            <p:ph type="title" idx="2"/>
          </p:nvPr>
        </p:nvSpPr>
        <p:spPr>
          <a:xfrm>
            <a:off x="1503825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304" name="Google Shape;304;p31"/>
          <p:cNvSpPr txBox="1">
            <a:spLocks noGrp="1"/>
          </p:cNvSpPr>
          <p:nvPr>
            <p:ph type="title" idx="3"/>
          </p:nvPr>
        </p:nvSpPr>
        <p:spPr>
          <a:xfrm>
            <a:off x="1503825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305" name="Google Shape;305;p31"/>
          <p:cNvSpPr txBox="1">
            <a:spLocks noGrp="1"/>
          </p:cNvSpPr>
          <p:nvPr>
            <p:ph type="title" idx="4"/>
          </p:nvPr>
        </p:nvSpPr>
        <p:spPr>
          <a:xfrm>
            <a:off x="4204650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306" name="Google Shape;306;p31"/>
          <p:cNvSpPr txBox="1">
            <a:spLocks noGrp="1"/>
          </p:cNvSpPr>
          <p:nvPr>
            <p:ph type="title" idx="5"/>
          </p:nvPr>
        </p:nvSpPr>
        <p:spPr>
          <a:xfrm>
            <a:off x="4204650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307" name="Google Shape;307;p31"/>
          <p:cNvSpPr txBox="1">
            <a:spLocks noGrp="1"/>
          </p:cNvSpPr>
          <p:nvPr>
            <p:ph type="title" idx="6"/>
          </p:nvPr>
        </p:nvSpPr>
        <p:spPr>
          <a:xfrm>
            <a:off x="6903888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308" name="Google Shape;308;p31"/>
          <p:cNvSpPr txBox="1">
            <a:spLocks noGrp="1"/>
          </p:cNvSpPr>
          <p:nvPr>
            <p:ph type="title" idx="7"/>
          </p:nvPr>
        </p:nvSpPr>
        <p:spPr>
          <a:xfrm>
            <a:off x="6903888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309" name="Google Shape;309;p31"/>
          <p:cNvSpPr txBox="1">
            <a:spLocks noGrp="1"/>
          </p:cNvSpPr>
          <p:nvPr>
            <p:ph type="subTitle" idx="13"/>
          </p:nvPr>
        </p:nvSpPr>
        <p:spPr>
          <a:xfrm>
            <a:off x="718425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Index of Needs</a:t>
            </a:r>
            <a:endParaRPr/>
          </a:p>
        </p:txBody>
      </p:sp>
      <p:sp>
        <p:nvSpPr>
          <p:cNvPr id="310" name="Google Shape;310;p31"/>
          <p:cNvSpPr txBox="1">
            <a:spLocks noGrp="1"/>
          </p:cNvSpPr>
          <p:nvPr>
            <p:ph type="subTitle" idx="14"/>
          </p:nvPr>
        </p:nvSpPr>
        <p:spPr>
          <a:xfrm>
            <a:off x="3419250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Studies</a:t>
            </a:r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subTitle" idx="15"/>
          </p:nvPr>
        </p:nvSpPr>
        <p:spPr>
          <a:xfrm>
            <a:off x="6065700" y="3302725"/>
            <a:ext cx="24111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 the Future</a:t>
            </a:r>
            <a:endParaRPr/>
          </a:p>
        </p:txBody>
      </p:sp>
      <p:sp>
        <p:nvSpPr>
          <p:cNvPr id="312" name="Google Shape;312;p31"/>
          <p:cNvSpPr txBox="1">
            <a:spLocks noGrp="1"/>
          </p:cNvSpPr>
          <p:nvPr>
            <p:ph type="subTitle" idx="4294967295"/>
          </p:nvPr>
        </p:nvSpPr>
        <p:spPr>
          <a:xfrm>
            <a:off x="878163" y="1607637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babies are born in NYC? What healthcare facilities are currently chosen by mothers?</a:t>
            </a:r>
            <a:endParaRPr/>
          </a:p>
        </p:txBody>
      </p:sp>
      <p:sp>
        <p:nvSpPr>
          <p:cNvPr id="313" name="Google Shape;313;p31"/>
          <p:cNvSpPr txBox="1">
            <a:spLocks noGrp="1"/>
          </p:cNvSpPr>
          <p:nvPr>
            <p:ph type="subTitle" idx="4294967295"/>
          </p:nvPr>
        </p:nvSpPr>
        <p:spPr>
          <a:xfrm>
            <a:off x="3498350" y="1629424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OB GYNs, Midwives, and Doulas found in NYC? Is it well-distributed, or are there neighborhoods with higher concentrations?</a:t>
            </a:r>
            <a:endParaRPr/>
          </a:p>
        </p:txBody>
      </p:sp>
      <p:sp>
        <p:nvSpPr>
          <p:cNvPr id="314" name="Google Shape;314;p31"/>
          <p:cNvSpPr txBox="1">
            <a:spLocks noGrp="1"/>
          </p:cNvSpPr>
          <p:nvPr>
            <p:ph type="subTitle" idx="13"/>
          </p:nvPr>
        </p:nvSpPr>
        <p:spPr>
          <a:xfrm>
            <a:off x="6188549" y="1607625"/>
            <a:ext cx="21654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katab"/>
                <a:ea typeface="Akatab"/>
                <a:cs typeface="Akatab"/>
                <a:sym typeface="Akatab"/>
              </a:rPr>
              <a:t>What does Medicaid cover? How much are facilities reimbursed for all natal services? What about reimbursement for standard delivery care? Is this enough to cover costs?</a:t>
            </a:r>
            <a:endParaRPr sz="1200"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315" name="Google Shape;315;p31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 of 24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title" idx="2"/>
          </p:nvPr>
        </p:nvSpPr>
        <p:spPr>
          <a:xfrm>
            <a:off x="1503825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322" name="Google Shape;322;p32"/>
          <p:cNvSpPr txBox="1">
            <a:spLocks noGrp="1"/>
          </p:cNvSpPr>
          <p:nvPr>
            <p:ph type="title" idx="3"/>
          </p:nvPr>
        </p:nvSpPr>
        <p:spPr>
          <a:xfrm>
            <a:off x="1503825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323" name="Google Shape;323;p32"/>
          <p:cNvSpPr txBox="1">
            <a:spLocks noGrp="1"/>
          </p:cNvSpPr>
          <p:nvPr>
            <p:ph type="title" idx="4"/>
          </p:nvPr>
        </p:nvSpPr>
        <p:spPr>
          <a:xfrm>
            <a:off x="4204650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title" idx="5"/>
          </p:nvPr>
        </p:nvSpPr>
        <p:spPr>
          <a:xfrm>
            <a:off x="4204650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title" idx="6"/>
          </p:nvPr>
        </p:nvSpPr>
        <p:spPr>
          <a:xfrm>
            <a:off x="6903888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title" idx="7"/>
          </p:nvPr>
        </p:nvSpPr>
        <p:spPr>
          <a:xfrm>
            <a:off x="6903888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327" name="Google Shape;327;p32"/>
          <p:cNvSpPr txBox="1">
            <a:spLocks noGrp="1"/>
          </p:cNvSpPr>
          <p:nvPr>
            <p:ph type="subTitle" idx="14"/>
          </p:nvPr>
        </p:nvSpPr>
        <p:spPr>
          <a:xfrm>
            <a:off x="3419250" y="3346300"/>
            <a:ext cx="23055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Studies</a:t>
            </a:r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subTitle" idx="15"/>
          </p:nvPr>
        </p:nvSpPr>
        <p:spPr>
          <a:xfrm>
            <a:off x="6065700" y="3302725"/>
            <a:ext cx="24111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 the Future</a:t>
            </a:r>
            <a:endParaRPr/>
          </a:p>
        </p:txBody>
      </p:sp>
      <p:sp>
        <p:nvSpPr>
          <p:cNvPr id="329" name="Google Shape;329;p32"/>
          <p:cNvSpPr txBox="1">
            <a:spLocks noGrp="1"/>
          </p:cNvSpPr>
          <p:nvPr>
            <p:ph type="subTitle" idx="4294967295"/>
          </p:nvPr>
        </p:nvSpPr>
        <p:spPr>
          <a:xfrm>
            <a:off x="878163" y="1607637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babies are born in NYC? What healthcare facilities are currently chosen by mothers?</a:t>
            </a:r>
            <a:endParaRPr/>
          </a:p>
        </p:txBody>
      </p:sp>
      <p:sp>
        <p:nvSpPr>
          <p:cNvPr id="330" name="Google Shape;330;p32"/>
          <p:cNvSpPr txBox="1">
            <a:spLocks noGrp="1"/>
          </p:cNvSpPr>
          <p:nvPr>
            <p:ph type="subTitle" idx="4294967295"/>
          </p:nvPr>
        </p:nvSpPr>
        <p:spPr>
          <a:xfrm>
            <a:off x="3498350" y="1629424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OB GYNs, Midwives, and Doulas found in NYC? Is it well-distributed, or are there neighborhoods with higher concentrations?</a:t>
            </a:r>
            <a:endParaRPr/>
          </a:p>
        </p:txBody>
      </p:sp>
      <p:sp>
        <p:nvSpPr>
          <p:cNvPr id="331" name="Google Shape;331;p32"/>
          <p:cNvSpPr txBox="1">
            <a:spLocks noGrp="1"/>
          </p:cNvSpPr>
          <p:nvPr>
            <p:ph type="subTitle" idx="13"/>
          </p:nvPr>
        </p:nvSpPr>
        <p:spPr>
          <a:xfrm>
            <a:off x="6188549" y="1607625"/>
            <a:ext cx="21654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katab"/>
                <a:ea typeface="Akatab"/>
                <a:cs typeface="Akatab"/>
                <a:sym typeface="Akatab"/>
              </a:rPr>
              <a:t>What does Medicaid cover? How much are facilities reimbursed for all natal services? What about reimbursement for standard delivery care? Is this enough to cover costs?</a:t>
            </a:r>
            <a:endParaRPr sz="1200"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332" name="Google Shape;332;p32"/>
          <p:cNvSpPr txBox="1">
            <a:spLocks noGrp="1"/>
          </p:cNvSpPr>
          <p:nvPr>
            <p:ph type="subTitle" idx="4294967295"/>
          </p:nvPr>
        </p:nvSpPr>
        <p:spPr>
          <a:xfrm>
            <a:off x="834113" y="3274099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neighborhoods demonstrate the highest need for patient-focused alternative natal care? How is this measured?</a:t>
            </a:r>
            <a:endParaRPr/>
          </a:p>
        </p:txBody>
      </p:sp>
      <p:sp>
        <p:nvSpPr>
          <p:cNvPr id="333" name="Google Shape;333;p32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 of 24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39" name="Google Shape;339;p33"/>
          <p:cNvSpPr txBox="1">
            <a:spLocks noGrp="1"/>
          </p:cNvSpPr>
          <p:nvPr>
            <p:ph type="title" idx="2"/>
          </p:nvPr>
        </p:nvSpPr>
        <p:spPr>
          <a:xfrm>
            <a:off x="1503825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340" name="Google Shape;340;p33"/>
          <p:cNvSpPr txBox="1">
            <a:spLocks noGrp="1"/>
          </p:cNvSpPr>
          <p:nvPr>
            <p:ph type="title" idx="3"/>
          </p:nvPr>
        </p:nvSpPr>
        <p:spPr>
          <a:xfrm>
            <a:off x="1503825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341" name="Google Shape;341;p33"/>
          <p:cNvSpPr txBox="1">
            <a:spLocks noGrp="1"/>
          </p:cNvSpPr>
          <p:nvPr>
            <p:ph type="title" idx="4"/>
          </p:nvPr>
        </p:nvSpPr>
        <p:spPr>
          <a:xfrm>
            <a:off x="4204650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342" name="Google Shape;342;p33"/>
          <p:cNvSpPr txBox="1">
            <a:spLocks noGrp="1"/>
          </p:cNvSpPr>
          <p:nvPr>
            <p:ph type="title" idx="5"/>
          </p:nvPr>
        </p:nvSpPr>
        <p:spPr>
          <a:xfrm>
            <a:off x="4204650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343" name="Google Shape;343;p33"/>
          <p:cNvSpPr txBox="1">
            <a:spLocks noGrp="1"/>
          </p:cNvSpPr>
          <p:nvPr>
            <p:ph type="title" idx="6"/>
          </p:nvPr>
        </p:nvSpPr>
        <p:spPr>
          <a:xfrm>
            <a:off x="6903888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344" name="Google Shape;344;p33"/>
          <p:cNvSpPr txBox="1">
            <a:spLocks noGrp="1"/>
          </p:cNvSpPr>
          <p:nvPr>
            <p:ph type="title" idx="7"/>
          </p:nvPr>
        </p:nvSpPr>
        <p:spPr>
          <a:xfrm>
            <a:off x="6903888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345" name="Google Shape;345;p33"/>
          <p:cNvSpPr txBox="1">
            <a:spLocks noGrp="1"/>
          </p:cNvSpPr>
          <p:nvPr>
            <p:ph type="subTitle" idx="15"/>
          </p:nvPr>
        </p:nvSpPr>
        <p:spPr>
          <a:xfrm>
            <a:off x="6065700" y="3302725"/>
            <a:ext cx="2411100" cy="7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Steps For the Future</a:t>
            </a:r>
            <a:endParaRPr/>
          </a:p>
        </p:txBody>
      </p:sp>
      <p:sp>
        <p:nvSpPr>
          <p:cNvPr id="346" name="Google Shape;346;p33"/>
          <p:cNvSpPr txBox="1">
            <a:spLocks noGrp="1"/>
          </p:cNvSpPr>
          <p:nvPr>
            <p:ph type="subTitle" idx="4294967295"/>
          </p:nvPr>
        </p:nvSpPr>
        <p:spPr>
          <a:xfrm>
            <a:off x="878163" y="1607637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babies are born in NYC? What healthcare facilities are currently chosen by mothers?</a:t>
            </a:r>
            <a:endParaRPr/>
          </a:p>
        </p:txBody>
      </p:sp>
      <p:sp>
        <p:nvSpPr>
          <p:cNvPr id="347" name="Google Shape;347;p33"/>
          <p:cNvSpPr txBox="1">
            <a:spLocks noGrp="1"/>
          </p:cNvSpPr>
          <p:nvPr>
            <p:ph type="subTitle" idx="4294967295"/>
          </p:nvPr>
        </p:nvSpPr>
        <p:spPr>
          <a:xfrm>
            <a:off x="3498350" y="1629424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OB GYNs, Midwives, and Doulas found in NYC? Is it well-distributed, or are there neighborhoods with higher concentrations?</a:t>
            </a:r>
            <a:endParaRPr/>
          </a:p>
        </p:txBody>
      </p:sp>
      <p:sp>
        <p:nvSpPr>
          <p:cNvPr id="348" name="Google Shape;348;p33"/>
          <p:cNvSpPr txBox="1">
            <a:spLocks noGrp="1"/>
          </p:cNvSpPr>
          <p:nvPr>
            <p:ph type="subTitle" idx="13"/>
          </p:nvPr>
        </p:nvSpPr>
        <p:spPr>
          <a:xfrm>
            <a:off x="6188549" y="1607625"/>
            <a:ext cx="21654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katab"/>
                <a:ea typeface="Akatab"/>
                <a:cs typeface="Akatab"/>
                <a:sym typeface="Akatab"/>
              </a:rPr>
              <a:t>What does Medicaid cover? How much are facilities reimbursed for all natal services? What about reimbursement for standard delivery care? Is this enough to cover costs?</a:t>
            </a:r>
            <a:endParaRPr sz="1200"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349" name="Google Shape;349;p33"/>
          <p:cNvSpPr txBox="1">
            <a:spLocks noGrp="1"/>
          </p:cNvSpPr>
          <p:nvPr>
            <p:ph type="subTitle" idx="4294967295"/>
          </p:nvPr>
        </p:nvSpPr>
        <p:spPr>
          <a:xfrm>
            <a:off x="834113" y="3274099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neighborhoods demonstrate the highest need for patient-focused alternative natal care? How is this measured?</a:t>
            </a:r>
            <a:endParaRPr/>
          </a:p>
        </p:txBody>
      </p:sp>
      <p:sp>
        <p:nvSpPr>
          <p:cNvPr id="350" name="Google Shape;350;p33"/>
          <p:cNvSpPr txBox="1">
            <a:spLocks noGrp="1"/>
          </p:cNvSpPr>
          <p:nvPr>
            <p:ph type="subTitle" idx="4294967295"/>
          </p:nvPr>
        </p:nvSpPr>
        <p:spPr>
          <a:xfrm>
            <a:off x="3183912" y="3274100"/>
            <a:ext cx="26865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certain neighborhoods have a higher need for patient-focused, alternative natal care?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there any alternative natal care providers in NYC?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3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 of 24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title" idx="2"/>
          </p:nvPr>
        </p:nvSpPr>
        <p:spPr>
          <a:xfrm>
            <a:off x="1503825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title" idx="3"/>
          </p:nvPr>
        </p:nvSpPr>
        <p:spPr>
          <a:xfrm>
            <a:off x="1503825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title" idx="4"/>
          </p:nvPr>
        </p:nvSpPr>
        <p:spPr>
          <a:xfrm>
            <a:off x="4204650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/>
          </a:p>
        </p:txBody>
      </p:sp>
      <p:sp>
        <p:nvSpPr>
          <p:cNvPr id="360" name="Google Shape;360;p34"/>
          <p:cNvSpPr txBox="1">
            <a:spLocks noGrp="1"/>
          </p:cNvSpPr>
          <p:nvPr>
            <p:ph type="title" idx="5"/>
          </p:nvPr>
        </p:nvSpPr>
        <p:spPr>
          <a:xfrm>
            <a:off x="4204650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</a:t>
            </a:r>
            <a:endParaRPr/>
          </a:p>
        </p:txBody>
      </p:sp>
      <p:sp>
        <p:nvSpPr>
          <p:cNvPr id="361" name="Google Shape;361;p34"/>
          <p:cNvSpPr txBox="1">
            <a:spLocks noGrp="1"/>
          </p:cNvSpPr>
          <p:nvPr>
            <p:ph type="title" idx="6"/>
          </p:nvPr>
        </p:nvSpPr>
        <p:spPr>
          <a:xfrm>
            <a:off x="6903888" y="1295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sp>
        <p:nvSpPr>
          <p:cNvPr id="362" name="Google Shape;362;p34"/>
          <p:cNvSpPr txBox="1">
            <a:spLocks noGrp="1"/>
          </p:cNvSpPr>
          <p:nvPr>
            <p:ph type="title" idx="7"/>
          </p:nvPr>
        </p:nvSpPr>
        <p:spPr>
          <a:xfrm>
            <a:off x="6903888" y="28763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06.</a:t>
            </a:r>
            <a:endParaRPr/>
          </a:p>
        </p:txBody>
      </p:sp>
      <p:sp>
        <p:nvSpPr>
          <p:cNvPr id="363" name="Google Shape;363;p34"/>
          <p:cNvSpPr txBox="1"/>
          <p:nvPr/>
        </p:nvSpPr>
        <p:spPr>
          <a:xfrm>
            <a:off x="7638600" y="4607100"/>
            <a:ext cx="1174800" cy="3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Slide 1 of 24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solidFill>
                  <a:schemeClr val="dk1"/>
                </a:solidFill>
                <a:highlight>
                  <a:schemeClr val="accent6"/>
                </a:highlight>
                <a:latin typeface="Akatab"/>
                <a:ea typeface="Akatab"/>
                <a:cs typeface="Akatab"/>
                <a:sym typeface="Akatab"/>
              </a:rPr>
              <a:t>  </a:t>
            </a:r>
            <a:endParaRPr sz="1000" b="1" i="1">
              <a:solidFill>
                <a:schemeClr val="dk1"/>
              </a:solidFill>
              <a:highlight>
                <a:schemeClr val="accent6"/>
              </a:highlight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364" name="Google Shape;364;p34"/>
          <p:cNvSpPr txBox="1">
            <a:spLocks noGrp="1"/>
          </p:cNvSpPr>
          <p:nvPr>
            <p:ph type="subTitle" idx="4294967295"/>
          </p:nvPr>
        </p:nvSpPr>
        <p:spPr>
          <a:xfrm>
            <a:off x="878163" y="1607637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many babies are born in NYC? What healthcare facilities are currently chosen by mothers?</a:t>
            </a:r>
            <a:endParaRPr/>
          </a:p>
        </p:txBody>
      </p:sp>
      <p:sp>
        <p:nvSpPr>
          <p:cNvPr id="365" name="Google Shape;365;p34"/>
          <p:cNvSpPr txBox="1">
            <a:spLocks noGrp="1"/>
          </p:cNvSpPr>
          <p:nvPr>
            <p:ph type="subTitle" idx="4294967295"/>
          </p:nvPr>
        </p:nvSpPr>
        <p:spPr>
          <a:xfrm>
            <a:off x="3498350" y="1629424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are OB GYNs, Midwives, and Doulas found in NYC? Is it well-distributed, or are there neighborhoods with higher concentrations?</a:t>
            </a:r>
            <a:endParaRPr/>
          </a:p>
        </p:txBody>
      </p:sp>
      <p:sp>
        <p:nvSpPr>
          <p:cNvPr id="366" name="Google Shape;366;p34"/>
          <p:cNvSpPr txBox="1">
            <a:spLocks noGrp="1"/>
          </p:cNvSpPr>
          <p:nvPr>
            <p:ph type="subTitle" idx="13"/>
          </p:nvPr>
        </p:nvSpPr>
        <p:spPr>
          <a:xfrm>
            <a:off x="6188549" y="1607625"/>
            <a:ext cx="21654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katab"/>
                <a:ea typeface="Akatab"/>
                <a:cs typeface="Akatab"/>
                <a:sym typeface="Akatab"/>
              </a:rPr>
              <a:t>What does Medicaid cover? How much are facilities reimbursed for all natal services? What about reimbursement for standard delivery care? Is this enough to cover costs?</a:t>
            </a:r>
            <a:endParaRPr sz="1200">
              <a:latin typeface="Akatab"/>
              <a:ea typeface="Akatab"/>
              <a:cs typeface="Akatab"/>
              <a:sym typeface="Akatab"/>
            </a:endParaRPr>
          </a:p>
        </p:txBody>
      </p:sp>
      <p:sp>
        <p:nvSpPr>
          <p:cNvPr id="367" name="Google Shape;367;p34"/>
          <p:cNvSpPr txBox="1">
            <a:spLocks noGrp="1"/>
          </p:cNvSpPr>
          <p:nvPr>
            <p:ph type="subTitle" idx="4294967295"/>
          </p:nvPr>
        </p:nvSpPr>
        <p:spPr>
          <a:xfrm>
            <a:off x="834113" y="3274099"/>
            <a:ext cx="19860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neighborhoods demonstrate the highest need for patient-focused alternative natal care? How is this measured?</a:t>
            </a:r>
            <a:endParaRPr/>
          </a:p>
        </p:txBody>
      </p:sp>
      <p:sp>
        <p:nvSpPr>
          <p:cNvPr id="368" name="Google Shape;368;p34"/>
          <p:cNvSpPr txBox="1">
            <a:spLocks noGrp="1"/>
          </p:cNvSpPr>
          <p:nvPr>
            <p:ph type="subTitle" idx="4294967295"/>
          </p:nvPr>
        </p:nvSpPr>
        <p:spPr>
          <a:xfrm>
            <a:off x="3183912" y="3274100"/>
            <a:ext cx="26865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certain neighborhoods have a higher need for patient-focused, alternative natal care?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there any alternative natal care providers in NYC?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4"/>
          <p:cNvSpPr txBox="1">
            <a:spLocks noGrp="1"/>
          </p:cNvSpPr>
          <p:nvPr>
            <p:ph type="subTitle" idx="13"/>
          </p:nvPr>
        </p:nvSpPr>
        <p:spPr>
          <a:xfrm>
            <a:off x="6144499" y="3274100"/>
            <a:ext cx="2165400" cy="11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Akatab"/>
                <a:ea typeface="Akatab"/>
                <a:cs typeface="Akatab"/>
                <a:sym typeface="Akatab"/>
              </a:rPr>
              <a:t>What should we explore further to better understand approaches to improving infant and maternal health outcomes?</a:t>
            </a:r>
            <a:endParaRPr sz="1200">
              <a:latin typeface="Akatab"/>
              <a:ea typeface="Akatab"/>
              <a:cs typeface="Akatab"/>
              <a:sym typeface="Akatab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5"/>
          <p:cNvSpPr txBox="1">
            <a:spLocks noGrp="1"/>
          </p:cNvSpPr>
          <p:nvPr>
            <p:ph type="title"/>
          </p:nvPr>
        </p:nvSpPr>
        <p:spPr>
          <a:xfrm>
            <a:off x="961425" y="2680575"/>
            <a:ext cx="4383600" cy="17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General Birth Trends in NYC</a:t>
            </a:r>
            <a:endParaRPr sz="4400">
              <a:solidFill>
                <a:schemeClr val="lt1"/>
              </a:solidFill>
            </a:endParaRPr>
          </a:p>
        </p:txBody>
      </p:sp>
      <p:sp>
        <p:nvSpPr>
          <p:cNvPr id="375" name="Google Shape;375;p35"/>
          <p:cNvSpPr txBox="1">
            <a:spLocks noGrp="1"/>
          </p:cNvSpPr>
          <p:nvPr>
            <p:ph type="title" idx="2"/>
          </p:nvPr>
        </p:nvSpPr>
        <p:spPr>
          <a:xfrm>
            <a:off x="961425" y="1649425"/>
            <a:ext cx="10323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/>
          </a:p>
        </p:txBody>
      </p:sp>
      <p:grpSp>
        <p:nvGrpSpPr>
          <p:cNvPr id="376" name="Google Shape;376;p35"/>
          <p:cNvGrpSpPr/>
          <p:nvPr/>
        </p:nvGrpSpPr>
        <p:grpSpPr>
          <a:xfrm>
            <a:off x="188271" y="722355"/>
            <a:ext cx="4707300" cy="81900"/>
            <a:chOff x="196113" y="722355"/>
            <a:chExt cx="4707300" cy="81900"/>
          </a:xfrm>
        </p:grpSpPr>
        <p:sp>
          <p:nvSpPr>
            <p:cNvPr id="377" name="Google Shape;377;p35"/>
            <p:cNvSpPr/>
            <p:nvPr/>
          </p:nvSpPr>
          <p:spPr>
            <a:xfrm rot="-5400000" flipH="1">
              <a:off x="4609563" y="510405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378" name="Google Shape;378;p35"/>
            <p:cNvCxnSpPr>
              <a:stCxn id="377" idx="0"/>
            </p:cNvCxnSpPr>
            <p:nvPr/>
          </p:nvCxnSpPr>
          <p:spPr>
            <a:xfrm rot="10800000">
              <a:off x="196113" y="763305"/>
              <a:ext cx="42015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9" name="Google Shape;379;p35"/>
          <p:cNvGrpSpPr/>
          <p:nvPr/>
        </p:nvGrpSpPr>
        <p:grpSpPr>
          <a:xfrm>
            <a:off x="8402038" y="1961930"/>
            <a:ext cx="81900" cy="2993100"/>
            <a:chOff x="8615038" y="1961930"/>
            <a:chExt cx="81900" cy="2993100"/>
          </a:xfrm>
        </p:grpSpPr>
        <p:sp>
          <p:nvSpPr>
            <p:cNvPr id="380" name="Google Shape;380;p35"/>
            <p:cNvSpPr/>
            <p:nvPr/>
          </p:nvSpPr>
          <p:spPr>
            <a:xfrm>
              <a:off x="8615038" y="1961930"/>
              <a:ext cx="81900" cy="505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katab"/>
                <a:ea typeface="Akatab"/>
                <a:cs typeface="Akatab"/>
                <a:sym typeface="Akatab"/>
              </a:endParaRPr>
            </a:p>
          </p:txBody>
        </p:sp>
        <p:cxnSp>
          <p:nvCxnSpPr>
            <p:cNvPr id="381" name="Google Shape;381;p35"/>
            <p:cNvCxnSpPr>
              <a:stCxn id="380" idx="2"/>
            </p:cNvCxnSpPr>
            <p:nvPr/>
          </p:nvCxnSpPr>
          <p:spPr>
            <a:xfrm>
              <a:off x="8655988" y="2467730"/>
              <a:ext cx="0" cy="24873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pic>
        <p:nvPicPr>
          <p:cNvPr id="382" name="Google Shape;382;p35" title="Screenshot 2025-06-23 at 3.51.55 PM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3">
            <a:alphaModFix/>
          </a:blip>
          <a:srcRect l="22299" r="22299"/>
          <a:stretch/>
        </p:blipFill>
        <p:spPr>
          <a:xfrm>
            <a:off x="5109150" y="539550"/>
            <a:ext cx="2760600" cy="4064400"/>
          </a:xfrm>
          <a:prstGeom prst="roundRect">
            <a:avLst>
              <a:gd name="adj" fmla="val 50000"/>
            </a:avLst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xecutive Design Company Profile by Slidesgo">
  <a:themeElements>
    <a:clrScheme name="Simple Light">
      <a:dk1>
        <a:srgbClr val="030920"/>
      </a:dk1>
      <a:lt1>
        <a:srgbClr val="EEEEEE"/>
      </a:lt1>
      <a:dk2>
        <a:srgbClr val="2A3250"/>
      </a:dk2>
      <a:lt2>
        <a:srgbClr val="526D82"/>
      </a:lt2>
      <a:accent1>
        <a:srgbClr val="9DB2BF"/>
      </a:accent1>
      <a:accent2>
        <a:srgbClr val="DDE6ED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309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2679</Words>
  <Application>Microsoft Office PowerPoint</Application>
  <PresentationFormat>On-screen Show (16:9)</PresentationFormat>
  <Paragraphs>396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Nunito Light</vt:lpstr>
      <vt:lpstr>Castoro</vt:lpstr>
      <vt:lpstr>Akatab</vt:lpstr>
      <vt:lpstr>Arial</vt:lpstr>
      <vt:lpstr>Raleway</vt:lpstr>
      <vt:lpstr>Times New Roman</vt:lpstr>
      <vt:lpstr>Executive Design Company Profile by Slidesgo</vt:lpstr>
      <vt:lpstr>Establishing the Analytical Foundation for Intersecting Public Policy and Design Approaches to Improving Infant and Maternal Health Outcomes </vt:lpstr>
      <vt:lpstr>Table of contents</vt:lpstr>
      <vt:lpstr>Table of contents</vt:lpstr>
      <vt:lpstr>Table of contents</vt:lpstr>
      <vt:lpstr>Table of contents</vt:lpstr>
      <vt:lpstr>Table of contents</vt:lpstr>
      <vt:lpstr>Table of contents</vt:lpstr>
      <vt:lpstr>Table of contents</vt:lpstr>
      <vt:lpstr>General Birth Trends in NYC</vt:lpstr>
      <vt:lpstr>In 2011, just over 113,000 babies were born. In 2021, this number dropped to about 87,000 babies.  Across NYC, no.of births rate have been declining by, on average, by 2.61% each year.   This data quantifies the number of births occurring at voluntary hospitals, municipal hospitals, at home, birth centers, and alternative birthing locations. </vt:lpstr>
      <vt:lpstr>Despite the decline in hospital births, the quantity of births occurring at home, birth centers, or other alternative birthing locations remains relatively constant.   </vt:lpstr>
      <vt:lpstr>In fact, the percentage of all births that are home births has slightly increased.  However, home births still account for a minimal proportion of all births at less  than 1%. </vt:lpstr>
      <vt:lpstr>Providers of Natal Services</vt:lpstr>
      <vt:lpstr>Medicaid Enrolled Providers</vt:lpstr>
      <vt:lpstr>OB GYNs</vt:lpstr>
      <vt:lpstr>Doulas</vt:lpstr>
      <vt:lpstr>Midwives</vt:lpstr>
      <vt:lpstr>Births Attended by Midwives</vt:lpstr>
      <vt:lpstr>Medicaid Funding </vt:lpstr>
      <vt:lpstr>MEDICAID ANALYSIS</vt:lpstr>
      <vt:lpstr>PowerPoint Presentation</vt:lpstr>
      <vt:lpstr>MEDICAID REIMBURSEMENT</vt:lpstr>
      <vt:lpstr>Total Medicaid Reimbursement for All Natal Services, with Maternal Healthcare Facilities, Aggregated 2015-2021  Key Findings: Manhattan, Brooklyn, and Bronx healthcare facilities are reimbursed the most for all natal services, including high-risk deliveries and its associated needs. </vt:lpstr>
      <vt:lpstr>Total Medicaid Reimbursement for All Natal Services, with Maternal Healthcare Facilities, Annually 2015-2017, 2019-2021  Key Findings: Manhattan, Brooklyn and Bronx healthcare facilities are reimbursed the most for all natal services, including high-risk deliveries and its associated needs. </vt:lpstr>
      <vt:lpstr>Medicaid Reimbursement for Standard Vaginal Delivery and Afterbirth Care,  with Maternal Healthcare Facilities Aggregate 2015-2021  Key Findings: Brooklyn healthcare facilities account for the highest amount of Medicaid funding for standard, low-risk vaginal deliveries and standard afterbirth care services.  This suggests healthcare facilities in Manhattan and the Bronx handle more high-risk deliveries.   </vt:lpstr>
      <vt:lpstr>Medicaid Reimbursement for Standard Vaginal Delivery and Afterbirth Care,  with Maternal Healthcare Facilities Annually 2015-2017, 2019-2021   Key Findings: Brooklyn healthcare facilities account for the highest amount of Medicaid funding for standard, low-risk vaginal deliveries and standard afterbirth care services.  This suggests healthcare facilities in Manhattan and the Bronx handle more high-risk deliveries.   </vt:lpstr>
      <vt:lpstr>Index of  Needs</vt:lpstr>
      <vt:lpstr>Index Of Needs</vt:lpstr>
      <vt:lpstr>Index of Needs – Qualitative Study</vt:lpstr>
      <vt:lpstr>Indices Formulas</vt:lpstr>
      <vt:lpstr>PowerPoint Presentation</vt:lpstr>
      <vt:lpstr>Aggregated Multidimensional Needs Index by NYC Community District, 2015-2021  Key Findings: Borough Park, Brooklyn has the highest needs index of 7.85. Greenwich Village/SOHO has the lowest needs index at 0.31.  Average Score, By Borough Bronx: 3.06 (Highest) Brooklyn: 3.00 Queens: 2.51 Staten Island: 1.84 Manhattan: 1.33 (Lowest) </vt:lpstr>
      <vt:lpstr>Case Studies</vt:lpstr>
      <vt:lpstr>Borough Park </vt:lpstr>
      <vt:lpstr>The Birthing Place &amp; Womb Bus </vt:lpstr>
      <vt:lpstr>Steps For the Future</vt:lpstr>
      <vt:lpstr>Further Recommendations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Matthews, Terri</dc:creator>
  <cp:lastModifiedBy>Matthews, Terri (DDC)</cp:lastModifiedBy>
  <cp:revision>1</cp:revision>
  <dcterms:modified xsi:type="dcterms:W3CDTF">2025-07-21T15:31:21Z</dcterms:modified>
</cp:coreProperties>
</file>