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6" r:id="rId4"/>
    <p:sldMasterId id="2147484142" r:id="rId5"/>
    <p:sldMasterId id="2147484051" r:id="rId6"/>
    <p:sldMasterId id="2147484081" r:id="rId7"/>
    <p:sldMasterId id="2147484110" r:id="rId8"/>
    <p:sldMasterId id="2147484170" r:id="rId9"/>
    <p:sldMasterId id="2147483723" r:id="rId10"/>
  </p:sldMasterIdLst>
  <p:notesMasterIdLst>
    <p:notesMasterId r:id="rId31"/>
  </p:notesMasterIdLst>
  <p:handoutMasterIdLst>
    <p:handoutMasterId r:id="rId32"/>
  </p:handoutMasterIdLst>
  <p:sldIdLst>
    <p:sldId id="274" r:id="rId11"/>
    <p:sldId id="349" r:id="rId12"/>
    <p:sldId id="327" r:id="rId13"/>
    <p:sldId id="350" r:id="rId14"/>
    <p:sldId id="343" r:id="rId15"/>
    <p:sldId id="344" r:id="rId16"/>
    <p:sldId id="342" r:id="rId17"/>
    <p:sldId id="337" r:id="rId18"/>
    <p:sldId id="336" r:id="rId19"/>
    <p:sldId id="338" r:id="rId20"/>
    <p:sldId id="339" r:id="rId21"/>
    <p:sldId id="345" r:id="rId22"/>
    <p:sldId id="325" r:id="rId23"/>
    <p:sldId id="335" r:id="rId24"/>
    <p:sldId id="334" r:id="rId25"/>
    <p:sldId id="340" r:id="rId26"/>
    <p:sldId id="341" r:id="rId27"/>
    <p:sldId id="347" r:id="rId28"/>
    <p:sldId id="314" r:id="rId29"/>
    <p:sldId id="35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6A8B58-38CA-0B2F-45F6-1A36EB187724}" name="Seaman, Andrew D CIV NAN" initials="SN" userId="S::andrew.d.seaman@usace.army.mil::ea85186b-d84a-447d-a3d2-eb2213e937f4" providerId="AD"/>
  <p188:author id="{73E89B67-864C-2A1B-E2E3-6235D8D17E1B}" name="Miller, Jesse L CIV USARMY CENAN (USA)" initials="M(" userId="S::jesse.l.miller@usace.army.mil::f3a01a13-ca06-43cb-996d-3a6099c60b4e" providerId="AD"/>
  <p188:author id="{6D29737E-D3B3-29F9-8D8D-7A0484D29B3C}" name="Dunn, Fiona B CIV USARMY CENAN (USA)" initials="D(" userId="S::fiona.b.dunn@usace.army.mil::7dbb94b8-3432-447f-8041-97441c8a9dc2" providerId="AD"/>
  <p188:author id="{3D1E9D84-2E6C-30C2-3CB4-8E0EA228073E}" name="Ehtesham, Arsheen CIV USARMY CENAN (USA)" initials="E(" userId="S::arsheen.ehtesham@usace.army.mil::32bc29ac-de21-41f4-b97c-ff97361cd394" providerId="AD"/>
  <p188:author id="{F89EDDAA-C3C6-3F9E-0AE8-CFF21D2079B4}" name="Ehtesham, Arsheen CIV USARMY CENAN (USA)" initials="AE" userId="Ehtesham, Arsheen CIV USARMY CENAN (USA)" providerId="None"/>
  <p188:author id="{E068DCB4-7B0C-86B9-DDAC-F1342C541001}" name="Vega, Kelly L CIV USARMY CENAN (USA)" initials="KV" userId="S::Kelly.L.Vega@usace.army.mil::7528135b-4a45-4276-a248-ab490fe43189" providerId="AD"/>
  <p188:author id="{24D14ABA-C542-A4A9-E585-CEBC5E6E2386}" name="Martello, Michael V CIV USARMY CENAN (USA)" initials="MMVCUC(" userId="S::Michael.V.Martello@usace.army.mil::daa15951-3132-4bba-a4d7-92cea402cbc8" providerId="AD"/>
  <p188:author id="{BFABC9D4-293D-4838-A52F-25A4DEA3E670}" name="Karen Baumert" initials="KLB" userId="Karen Baumert" providerId="None"/>
  <p188:author id="{2026C7E9-73E2-7967-71DB-F43FAF59E4E7}" name="Pasay, Eric S CIV USARMY CENAN (USA)" initials="P(" userId="S::eric.s.pasay@usace.army.mil::40df2a5c-b396-40c5-9fc6-4d5dce944b9a" providerId="AD"/>
  <p188:author id="{9E62B2EE-7097-2669-DB27-4081F9C647E5}" name="Vega, Kelly L CIV USARMY CENAN (USA)" initials="V(" userId="S::kelly.l.vega@usace.army.mil::7528135b-4a45-4276-a248-ab490fe431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5280"/>
    <a:srgbClr val="FFFFFF"/>
    <a:srgbClr val="030202"/>
    <a:srgbClr val="166B25"/>
    <a:srgbClr val="99CC00"/>
    <a:srgbClr val="00CC00"/>
    <a:srgbClr val="C4E5F5"/>
    <a:srgbClr val="B5EBEB"/>
    <a:srgbClr val="C4F5F5"/>
    <a:srgbClr val="D2DEE4"/>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3AFCFE-77C3-4CA1-90F1-BC7292B77B2F}" v="312" dt="2025-11-06T15:49:32.384"/>
    <p1510:client id="{61293199-EAA3-41CF-A522-248A5D79E2D5}" v="80" dt="2025-11-05T21:21:01.4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90" y="35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CF3383-DF08-4C90-8557-22EF3027DD43}" type="datetimeFigureOut">
              <a:rPr lang="en-US" smtClean="0"/>
              <a:t>11/17/2025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16557-6E8E-4D95-8DF3-2DE1590C714A}" type="datetimeFigureOut">
              <a:rPr lang="en-US" smtClean="0"/>
              <a:t>11/17/2025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A86D8-1D95-4DFF-A26B-8F86AC3AC58E}" type="slidenum">
              <a:rPr lang="en-US" smtClean="0"/>
              <a:t>‹#›</a:t>
            </a:fld>
            <a:endParaRPr lang="en-US"/>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1</a:t>
            </a:fld>
            <a:endParaRPr lang="en-US"/>
          </a:p>
        </p:txBody>
      </p:sp>
    </p:spTree>
    <p:extLst>
      <p:ext uri="{BB962C8B-B14F-4D97-AF65-F5344CB8AC3E}">
        <p14:creationId xmlns:p14="http://schemas.microsoft.com/office/powerpoint/2010/main" val="1561008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a:t>A few more examples of beneficial use include</a:t>
            </a:r>
          </a:p>
          <a:p>
            <a:endParaRPr lang="en-US" sz="1200"/>
          </a:p>
          <a:p>
            <a:endParaRPr lang="en-US" sz="1200"/>
          </a:p>
          <a:p>
            <a:r>
              <a:rPr lang="en-US" sz="1200" b="1" u="sng"/>
              <a:t>Construction and Industrial or Commercial Uses</a:t>
            </a:r>
            <a:r>
              <a:rPr lang="en-US" sz="1200" u="sng"/>
              <a:t>:</a:t>
            </a:r>
            <a:r>
              <a:rPr lang="en-US" sz="1200"/>
              <a:t> where dredged material can be used to improve or construct harbor and port facilities, roads, and island and historic preservation areas.</a:t>
            </a:r>
          </a:p>
          <a:p>
            <a:endParaRPr lang="en-US" sz="1200"/>
          </a:p>
          <a:p>
            <a:r>
              <a:rPr lang="en-US" sz="1200" b="1" u="sng"/>
              <a:t>Multipurpose Uses and Other Land Use</a:t>
            </a:r>
            <a:r>
              <a:rPr lang="en-US" sz="1200" u="sng"/>
              <a:t>:</a:t>
            </a:r>
            <a:r>
              <a:rPr lang="en-US" sz="1200"/>
              <a:t> which could be a combination of aquatic and/or land based uses</a:t>
            </a:r>
          </a:p>
          <a:p>
            <a:endParaRPr lang="en-US" sz="1200"/>
          </a:p>
          <a:p>
            <a:endParaRPr lang="en-US" sz="1200"/>
          </a:p>
          <a:p>
            <a:r>
              <a:rPr lang="en-US" sz="1200" b="1" u="sng"/>
              <a:t>And dredged </a:t>
            </a:r>
            <a:r>
              <a:rPr lang="en-US" sz="1200"/>
              <a:t>Material used for the reclamation of abandoned strip mines, capping or protecting solid waste landfills, or the manufacturing of bricks and hardened materials, such as road surfaces.</a:t>
            </a:r>
          </a:p>
          <a:p>
            <a:endParaRPr lang="en-US" sz="1200"/>
          </a:p>
          <a:p>
            <a:endParaRPr lang="en-US" sz="1200"/>
          </a:p>
          <a:p>
            <a:endParaRPr lang="en-US" sz="1200"/>
          </a:p>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14</a:t>
            </a:fld>
            <a:endParaRPr lang="en-US"/>
          </a:p>
        </p:txBody>
      </p:sp>
    </p:spTree>
    <p:extLst>
      <p:ext uri="{BB962C8B-B14F-4D97-AF65-F5344CB8AC3E}">
        <p14:creationId xmlns:p14="http://schemas.microsoft.com/office/powerpoint/2010/main" val="182705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a:t>Some examples of beneficial use include</a:t>
            </a:r>
          </a:p>
          <a:p>
            <a:endParaRPr lang="en-US" sz="1200" b="1" u="sng"/>
          </a:p>
          <a:p>
            <a:r>
              <a:rPr lang="en-US" sz="1200" b="1" u="sng"/>
              <a:t>Placement of dredged material to develop or support Aquatic Habitats/</a:t>
            </a:r>
            <a:endParaRPr lang="en-US" sz="1200"/>
          </a:p>
          <a:p>
            <a:endParaRPr lang="en-US" sz="1200" u="sng"/>
          </a:p>
          <a:p>
            <a:r>
              <a:rPr lang="en-US" sz="1200" b="1" u="sng"/>
              <a:t>Beach or Shoreline placement</a:t>
            </a:r>
          </a:p>
          <a:p>
            <a:endParaRPr lang="en-US" sz="1200"/>
          </a:p>
          <a:p>
            <a:r>
              <a:rPr lang="en-US" sz="1200"/>
              <a:t>Placement activities supporting the development of parks and recreational areas</a:t>
            </a:r>
          </a:p>
          <a:p>
            <a:endParaRPr lang="en-US" sz="1200"/>
          </a:p>
          <a:p>
            <a:r>
              <a:rPr lang="en-US" sz="1200" b="1" u="sng"/>
              <a:t>And dredged </a:t>
            </a:r>
            <a:r>
              <a:rPr lang="en-US" sz="1200"/>
              <a:t>Material placed to construct or nourish wetland habitats, this can include freshwater and saltwater marshes</a:t>
            </a:r>
          </a:p>
          <a:p>
            <a:endParaRPr lang="en-US" sz="1200"/>
          </a:p>
          <a:p>
            <a:r>
              <a:rPr lang="en-US" sz="1200"/>
              <a:t>The image in the lower left depicts another example of the beach placement. This time for the sea bright to Manasquan, new jersey coastal storm risk management and erosion control project. The lower right image shows one of the army corps dredging vessels’, the Murden operating near the Shark River inlet in New Jersey.</a:t>
            </a:r>
            <a:endParaRPr lang="en-US"/>
          </a:p>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15</a:t>
            </a:fld>
            <a:endParaRPr lang="en-US"/>
          </a:p>
        </p:txBody>
      </p:sp>
    </p:spTree>
    <p:extLst>
      <p:ext uri="{BB962C8B-B14F-4D97-AF65-F5344CB8AC3E}">
        <p14:creationId xmlns:p14="http://schemas.microsoft.com/office/powerpoint/2010/main" val="795939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17</a:t>
            </a:fld>
            <a:endParaRPr lang="en-US"/>
          </a:p>
        </p:txBody>
      </p:sp>
    </p:spTree>
    <p:extLst>
      <p:ext uri="{BB962C8B-B14F-4D97-AF65-F5344CB8AC3E}">
        <p14:creationId xmlns:p14="http://schemas.microsoft.com/office/powerpoint/2010/main" val="355229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042DF-29D9-915D-90A1-F7CE2F60E2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49408-05B2-BBDA-9BEC-A208F4DB51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622B62-F7D0-7313-0D40-7C44E283AE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52F2E3-86D2-D10B-76E7-C096467F1A41}"/>
              </a:ext>
            </a:extLst>
          </p:cNvPr>
          <p:cNvSpPr>
            <a:spLocks noGrp="1"/>
          </p:cNvSpPr>
          <p:nvPr>
            <p:ph type="sldNum" sz="quarter" idx="5"/>
          </p:nvPr>
        </p:nvSpPr>
        <p:spPr/>
        <p:txBody>
          <a:bodyPr/>
          <a:lstStyle/>
          <a:p>
            <a:fld id="{BC3A86D8-1D95-4DFF-A26B-8F86AC3AC58E}" type="slidenum">
              <a:rPr lang="en-US" smtClean="0"/>
              <a:t>18</a:t>
            </a:fld>
            <a:endParaRPr lang="en-US"/>
          </a:p>
        </p:txBody>
      </p:sp>
    </p:spTree>
    <p:extLst>
      <p:ext uri="{BB962C8B-B14F-4D97-AF65-F5344CB8AC3E}">
        <p14:creationId xmlns:p14="http://schemas.microsoft.com/office/powerpoint/2010/main" val="108303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8DD2C-1740-2692-35D1-45699263DA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88FE58-EEBE-98D8-16FD-9F4E600E12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95DA2E-0032-7CA8-AADC-FE8DB319E7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4D9738-5760-7DC6-7151-39769859AD58}"/>
              </a:ext>
            </a:extLst>
          </p:cNvPr>
          <p:cNvSpPr>
            <a:spLocks noGrp="1"/>
          </p:cNvSpPr>
          <p:nvPr>
            <p:ph type="sldNum" sz="quarter" idx="5"/>
          </p:nvPr>
        </p:nvSpPr>
        <p:spPr/>
        <p:txBody>
          <a:bodyPr/>
          <a:lstStyle/>
          <a:p>
            <a:fld id="{BC3A86D8-1D95-4DFF-A26B-8F86AC3AC58E}" type="slidenum">
              <a:rPr lang="en-US" smtClean="0"/>
              <a:t>20</a:t>
            </a:fld>
            <a:endParaRPr lang="en-US"/>
          </a:p>
        </p:txBody>
      </p:sp>
    </p:spTree>
    <p:extLst>
      <p:ext uri="{BB962C8B-B14F-4D97-AF65-F5344CB8AC3E}">
        <p14:creationId xmlns:p14="http://schemas.microsoft.com/office/powerpoint/2010/main" val="81210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3</a:t>
            </a:fld>
            <a:endParaRPr lang="en-US"/>
          </a:p>
        </p:txBody>
      </p:sp>
    </p:spTree>
    <p:extLst>
      <p:ext uri="{BB962C8B-B14F-4D97-AF65-F5344CB8AC3E}">
        <p14:creationId xmlns:p14="http://schemas.microsoft.com/office/powerpoint/2010/main" val="61580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098E3-713D-082F-54B0-6A411AB195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924DD0-7976-1D0E-126C-CCDBFF02B7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0DBD57-B857-00A1-55BE-B62C52CC98E1}"/>
              </a:ext>
            </a:extLst>
          </p:cNvPr>
          <p:cNvSpPr>
            <a:spLocks noGrp="1"/>
          </p:cNvSpPr>
          <p:nvPr>
            <p:ph type="body" idx="1"/>
          </p:nvPr>
        </p:nvSpPr>
        <p:spPr/>
        <p:txBody>
          <a:bodyPr/>
          <a:lstStyle/>
          <a:p>
            <a:endParaRPr lang="en-US"/>
          </a:p>
          <a:p>
            <a:endParaRPr lang="en-US"/>
          </a:p>
        </p:txBody>
      </p:sp>
      <p:sp>
        <p:nvSpPr>
          <p:cNvPr id="4" name="Slide Number Placeholder 3">
            <a:extLst>
              <a:ext uri="{FF2B5EF4-FFF2-40B4-BE49-F238E27FC236}">
                <a16:creationId xmlns:a16="http://schemas.microsoft.com/office/drawing/2014/main" id="{339BB403-79AA-FE66-8E0E-23EB0F0A7058}"/>
              </a:ext>
            </a:extLst>
          </p:cNvPr>
          <p:cNvSpPr>
            <a:spLocks noGrp="1"/>
          </p:cNvSpPr>
          <p:nvPr>
            <p:ph type="sldNum" sz="quarter" idx="5"/>
          </p:nvPr>
        </p:nvSpPr>
        <p:spPr/>
        <p:txBody>
          <a:bodyPr/>
          <a:lstStyle/>
          <a:p>
            <a:fld id="{BC3A86D8-1D95-4DFF-A26B-8F86AC3AC58E}" type="slidenum">
              <a:rPr lang="en-US" smtClean="0"/>
              <a:t>4</a:t>
            </a:fld>
            <a:endParaRPr lang="en-US"/>
          </a:p>
        </p:txBody>
      </p:sp>
    </p:spTree>
    <p:extLst>
      <p:ext uri="{BB962C8B-B14F-4D97-AF65-F5344CB8AC3E}">
        <p14:creationId xmlns:p14="http://schemas.microsoft.com/office/powerpoint/2010/main" val="149322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923F4-0856-9B18-9930-14E4908B0E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ED2B8D-C8B1-8C3E-EF42-C03461A642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EEEF36-2C8F-114F-F024-7D4E885302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32A99A-6ABC-6E51-2273-51079AB5D4B7}"/>
              </a:ext>
            </a:extLst>
          </p:cNvPr>
          <p:cNvSpPr>
            <a:spLocks noGrp="1"/>
          </p:cNvSpPr>
          <p:nvPr>
            <p:ph type="sldNum" sz="quarter" idx="5"/>
          </p:nvPr>
        </p:nvSpPr>
        <p:spPr/>
        <p:txBody>
          <a:bodyPr/>
          <a:lstStyle/>
          <a:p>
            <a:fld id="{BC3A86D8-1D95-4DFF-A26B-8F86AC3AC58E}" type="slidenum">
              <a:rPr lang="en-US" smtClean="0"/>
              <a:t>5</a:t>
            </a:fld>
            <a:endParaRPr lang="en-US"/>
          </a:p>
        </p:txBody>
      </p:sp>
    </p:spTree>
    <p:extLst>
      <p:ext uri="{BB962C8B-B14F-4D97-AF65-F5344CB8AC3E}">
        <p14:creationId xmlns:p14="http://schemas.microsoft.com/office/powerpoint/2010/main" val="2865253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5E440-B257-24AD-B9C3-A889F55C7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39800-515B-2E70-858E-2A0A0C92A1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D8FA8E-A2A9-26CF-4412-56FA987714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7949683-BE74-A428-8139-2C59D592BCFE}"/>
              </a:ext>
            </a:extLst>
          </p:cNvPr>
          <p:cNvSpPr>
            <a:spLocks noGrp="1"/>
          </p:cNvSpPr>
          <p:nvPr>
            <p:ph type="sldNum" sz="quarter" idx="5"/>
          </p:nvPr>
        </p:nvSpPr>
        <p:spPr/>
        <p:txBody>
          <a:bodyPr/>
          <a:lstStyle/>
          <a:p>
            <a:fld id="{BC3A86D8-1D95-4DFF-A26B-8F86AC3AC58E}" type="slidenum">
              <a:rPr lang="en-US" smtClean="0"/>
              <a:t>6</a:t>
            </a:fld>
            <a:endParaRPr lang="en-US"/>
          </a:p>
        </p:txBody>
      </p:sp>
    </p:spTree>
    <p:extLst>
      <p:ext uri="{BB962C8B-B14F-4D97-AF65-F5344CB8AC3E}">
        <p14:creationId xmlns:p14="http://schemas.microsoft.com/office/powerpoint/2010/main" val="1481460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48B72-4AB5-4165-21F1-0510E50C1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66E054-7586-6DAA-F925-8E79407580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9D6CF9-4F01-121C-A7A6-2AA7F6C534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C18AE7-53D1-2ED5-CACD-2F29B2758E45}"/>
              </a:ext>
            </a:extLst>
          </p:cNvPr>
          <p:cNvSpPr>
            <a:spLocks noGrp="1"/>
          </p:cNvSpPr>
          <p:nvPr>
            <p:ph type="sldNum" sz="quarter" idx="5"/>
          </p:nvPr>
        </p:nvSpPr>
        <p:spPr/>
        <p:txBody>
          <a:bodyPr/>
          <a:lstStyle/>
          <a:p>
            <a:fld id="{BC3A86D8-1D95-4DFF-A26B-8F86AC3AC58E}" type="slidenum">
              <a:rPr lang="en-US" smtClean="0"/>
              <a:t>7</a:t>
            </a:fld>
            <a:endParaRPr lang="en-US"/>
          </a:p>
        </p:txBody>
      </p:sp>
    </p:spTree>
    <p:extLst>
      <p:ext uri="{BB962C8B-B14F-4D97-AF65-F5344CB8AC3E}">
        <p14:creationId xmlns:p14="http://schemas.microsoft.com/office/powerpoint/2010/main" val="1416373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10</a:t>
            </a:fld>
            <a:endParaRPr lang="en-US"/>
          </a:p>
        </p:txBody>
      </p:sp>
    </p:spTree>
    <p:extLst>
      <p:ext uri="{BB962C8B-B14F-4D97-AF65-F5344CB8AC3E}">
        <p14:creationId xmlns:p14="http://schemas.microsoft.com/office/powerpoint/2010/main" val="1289857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11</a:t>
            </a:fld>
            <a:endParaRPr lang="en-US"/>
          </a:p>
        </p:txBody>
      </p:sp>
    </p:spTree>
    <p:extLst>
      <p:ext uri="{BB962C8B-B14F-4D97-AF65-F5344CB8AC3E}">
        <p14:creationId xmlns:p14="http://schemas.microsoft.com/office/powerpoint/2010/main" val="79834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13</a:t>
            </a:fld>
            <a:endParaRPr lang="en-US"/>
          </a:p>
        </p:txBody>
      </p:sp>
    </p:spTree>
    <p:extLst>
      <p:ext uri="{BB962C8B-B14F-4D97-AF65-F5344CB8AC3E}">
        <p14:creationId xmlns:p14="http://schemas.microsoft.com/office/powerpoint/2010/main" val="2367969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971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501760378"/>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
        <p:nvSpPr>
          <p:cNvPr id="3" name="TextBox 2">
            <a:extLst>
              <a:ext uri="{FF2B5EF4-FFF2-40B4-BE49-F238E27FC236}">
                <a16:creationId xmlns:a16="http://schemas.microsoft.com/office/drawing/2014/main" id="{2BA9C1D8-06A5-3CF2-8FFF-D157FCBDA838}"/>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27DC6927-6328-54A3-652D-C2A424EB7FFA}"/>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23852469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4" name="TextBox 3">
            <a:extLst>
              <a:ext uri="{FF2B5EF4-FFF2-40B4-BE49-F238E27FC236}">
                <a16:creationId xmlns:a16="http://schemas.microsoft.com/office/drawing/2014/main" id="{630BD048-B218-74A4-3C87-05F3F4A8C07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5" name="TextBox 4">
            <a:extLst>
              <a:ext uri="{FF2B5EF4-FFF2-40B4-BE49-F238E27FC236}">
                <a16:creationId xmlns:a16="http://schemas.microsoft.com/office/drawing/2014/main" id="{3DB49293-9868-09DD-39EF-161AEFC6379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21835808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2" name="TextBox 1">
            <a:extLst>
              <a:ext uri="{FF2B5EF4-FFF2-40B4-BE49-F238E27FC236}">
                <a16:creationId xmlns:a16="http://schemas.microsoft.com/office/drawing/2014/main" id="{C4E397FB-1BD3-B604-0055-B801B36980F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4" name="TextBox 3">
            <a:extLst>
              <a:ext uri="{FF2B5EF4-FFF2-40B4-BE49-F238E27FC236}">
                <a16:creationId xmlns:a16="http://schemas.microsoft.com/office/drawing/2014/main" id="{F89B0BD2-2241-1984-EDA5-DF47FC1C5535}"/>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28977259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TextBox 6">
            <a:extLst>
              <a:ext uri="{FF2B5EF4-FFF2-40B4-BE49-F238E27FC236}">
                <a16:creationId xmlns:a16="http://schemas.microsoft.com/office/drawing/2014/main" id="{6B1A8707-5D07-168E-A660-71E24684D34A}"/>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8" name="TextBox 7">
            <a:extLst>
              <a:ext uri="{FF2B5EF4-FFF2-40B4-BE49-F238E27FC236}">
                <a16:creationId xmlns:a16="http://schemas.microsoft.com/office/drawing/2014/main" id="{226D763A-45F5-16E1-3837-E3A03BFB0CE1}"/>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41451027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69DD5BFE-D25D-8741-ADAE-C79A9ECF903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4" name="TextBox 3">
            <a:extLst>
              <a:ext uri="{FF2B5EF4-FFF2-40B4-BE49-F238E27FC236}">
                <a16:creationId xmlns:a16="http://schemas.microsoft.com/office/drawing/2014/main" id="{2118CA89-9EB2-83A5-C690-ED0F196E89C9}"/>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 Placeholder 3">
            <a:extLst>
              <a:ext uri="{FF2B5EF4-FFF2-40B4-BE49-F238E27FC236}">
                <a16:creationId xmlns:a16="http://schemas.microsoft.com/office/drawing/2014/main" id="{DF92E724-FB8E-DBF9-9C01-321A41DCF83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08794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D65A919C-BB57-C85E-D512-91C2F36D8E3C}"/>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9F43E06D-00DD-5633-AC95-2BB934291B1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7" name="Text Placeholder 3">
            <a:extLst>
              <a:ext uri="{FF2B5EF4-FFF2-40B4-BE49-F238E27FC236}">
                <a16:creationId xmlns:a16="http://schemas.microsoft.com/office/drawing/2014/main" id="{178FC1A7-865F-04A4-DEDA-753B0AAD0B77}"/>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4420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6601B32B-620F-5F12-C780-5B24254CA8D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D4C974F1-8C7E-A3AA-CFB8-4D1931322188}"/>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7" name="Text Placeholder 3">
            <a:extLst>
              <a:ext uri="{FF2B5EF4-FFF2-40B4-BE49-F238E27FC236}">
                <a16:creationId xmlns:a16="http://schemas.microsoft.com/office/drawing/2014/main" id="{4F1F7A21-0DBA-C465-E0AA-72DD009C817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0413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DC078E2E-5692-69A7-3932-C9B95BFB1455}"/>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7" name="TextBox 6">
            <a:extLst>
              <a:ext uri="{FF2B5EF4-FFF2-40B4-BE49-F238E27FC236}">
                <a16:creationId xmlns:a16="http://schemas.microsoft.com/office/drawing/2014/main" id="{34ACF833-FF07-52A0-1A00-9B26C0517ACC}"/>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8" name="Text Placeholder 3">
            <a:extLst>
              <a:ext uri="{FF2B5EF4-FFF2-40B4-BE49-F238E27FC236}">
                <a16:creationId xmlns:a16="http://schemas.microsoft.com/office/drawing/2014/main" id="{150C02F4-0DF1-F443-5C88-4EA1D8A61E60}"/>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57029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5" name="TextBox 4">
            <a:extLst>
              <a:ext uri="{FF2B5EF4-FFF2-40B4-BE49-F238E27FC236}">
                <a16:creationId xmlns:a16="http://schemas.microsoft.com/office/drawing/2014/main" id="{F607A8A6-FDF1-80E7-F46D-BC408816EE4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E4982A8D-99E5-0832-4DAF-99DAD01113E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9" name="Text Placeholder 3">
            <a:extLst>
              <a:ext uri="{FF2B5EF4-FFF2-40B4-BE49-F238E27FC236}">
                <a16:creationId xmlns:a16="http://schemas.microsoft.com/office/drawing/2014/main" id="{F679BBB8-117C-A6C5-51B9-0962CFEA68C3}"/>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680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093E-F997-9C1A-6F41-94195AEDCE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6622E9-B548-9861-17FE-B80B6A60E3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52F3AF-A319-231F-545F-18799EF83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B70C4-3999-81B3-9B74-C670362B965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EF19D12-2F54-317E-96F3-9AAA761DFA0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4025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80287266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67570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3681779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5084374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1439278527"/>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29987383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Tree>
    <p:extLst>
      <p:ext uri="{BB962C8B-B14F-4D97-AF65-F5344CB8AC3E}">
        <p14:creationId xmlns:p14="http://schemas.microsoft.com/office/powerpoint/2010/main" val="5241193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3317166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624684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02421255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1978226686"/>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73658870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04953975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387711022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149928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875371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16431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097512708"/>
      </p:ext>
    </p:extLst>
  </p:cSld>
  <p:clrMapOvr>
    <a:masterClrMapping/>
  </p:clrMapOvr>
  <p:hf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6792052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36576388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3529951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5901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52416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Tree>
    <p:extLst>
      <p:ext uri="{BB962C8B-B14F-4D97-AF65-F5344CB8AC3E}">
        <p14:creationId xmlns:p14="http://schemas.microsoft.com/office/powerpoint/2010/main" val="11750926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042544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002679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531608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5721053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1218552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453110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72870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7689096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473168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433437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1433027956"/>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40110757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Tree>
    <p:extLst>
      <p:ext uri="{BB962C8B-B14F-4D97-AF65-F5344CB8AC3E}">
        <p14:creationId xmlns:p14="http://schemas.microsoft.com/office/powerpoint/2010/main" val="38400431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19747936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1850718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64362267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113828859"/>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347343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77931852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80901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1269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06961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03945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288037867"/>
      </p:ext>
    </p:extLst>
  </p:cSld>
  <p:clrMapOvr>
    <a:masterClrMapping/>
  </p:clrMapOvr>
  <p:hf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5970409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1176134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13141413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069256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Tree>
    <p:extLst>
      <p:ext uri="{BB962C8B-B14F-4D97-AF65-F5344CB8AC3E}">
        <p14:creationId xmlns:p14="http://schemas.microsoft.com/office/powerpoint/2010/main" val="4507271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112030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6776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1993319496"/>
      </p:ext>
    </p:extLst>
  </p:cSld>
  <p:clrMapOvr>
    <a:masterClrMapping/>
  </p:clrMapOvr>
  <p:hf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81568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829850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96406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012897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a:p>
        </p:txBody>
      </p:sp>
      <p:sp>
        <p:nvSpPr>
          <p:cNvPr id="3" name="Date Placeholder 2">
            <a:extLst>
              <a:ext uri="{FF2B5EF4-FFF2-40B4-BE49-F238E27FC236}">
                <a16:creationId xmlns:a16="http://schemas.microsoft.com/office/drawing/2014/main" id="{A3619AFA-4A38-490D-A5F0-BADCBB95D733}"/>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64AB4267-87B5-4161-84B6-F192661295C3}"/>
              </a:ext>
            </a:extLst>
          </p:cNvPr>
          <p:cNvSpPr>
            <a:spLocks noGrp="1"/>
          </p:cNvSpPr>
          <p:nvPr>
            <p:ph type="ftr" sz="quarter" idx="14"/>
          </p:nvPr>
        </p:nvSpPr>
        <p:spPr/>
        <p:txBody>
          <a:bodyPr/>
          <a:lstStyle/>
          <a:p>
            <a:endParaRPr lang="en-US"/>
          </a:p>
        </p:txBody>
      </p:sp>
      <p:sp>
        <p:nvSpPr>
          <p:cNvPr id="6" name="Title 5">
            <a:extLst>
              <a:ext uri="{FF2B5EF4-FFF2-40B4-BE49-F238E27FC236}">
                <a16:creationId xmlns:a16="http://schemas.microsoft.com/office/drawing/2014/main" id="{1FDFC77C-D990-FC23-7F32-24231C7AF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1154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10689-FF1B-863B-E08A-0D6B1DD61503}"/>
              </a:ext>
            </a:extLst>
          </p:cNvPr>
          <p:cNvPicPr>
            <a:picLocks noChangeAspect="1"/>
          </p:cNvPicPr>
          <p:nvPr userDrawn="1"/>
        </p:nvPicPr>
        <p:blipFill>
          <a:blip r:embed="rId2"/>
          <a:stretch>
            <a:fillRect/>
          </a:stretch>
        </p:blipFill>
        <p:spPr>
          <a:xfrm>
            <a:off x="934316" y="10952"/>
            <a:ext cx="10286134" cy="6847048"/>
          </a:xfrm>
          <a:prstGeom prst="rect">
            <a:avLst/>
          </a:prstGeom>
        </p:spPr>
      </p:pic>
    </p:spTree>
    <p:extLst>
      <p:ext uri="{BB962C8B-B14F-4D97-AF65-F5344CB8AC3E}">
        <p14:creationId xmlns:p14="http://schemas.microsoft.com/office/powerpoint/2010/main" val="3981107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783085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926563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1529403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562901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8C21DD-FF88-7C88-4C1F-92C8DD0CC7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852394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8829E8-5600-F853-1488-6764EB0C075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Tree>
    <p:extLst>
      <p:ext uri="{BB962C8B-B14F-4D97-AF65-F5344CB8AC3E}">
        <p14:creationId xmlns:p14="http://schemas.microsoft.com/office/powerpoint/2010/main" val="3780271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36DCA5-2013-DF1A-78C7-6CE29F65F99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65720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83F8C0-C052-7396-2638-565EB4BC595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27407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EC4A93-C660-D07C-70A3-CDF97B64E12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443135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4BA47B-FE9E-178E-A3B7-9D117E12AD3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99942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08639-E4B1-88E7-262E-E433B8B16F8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22949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0C154F-1177-E7B7-773D-7FDE9E9437E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97382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7083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552096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9953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2625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210396694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7178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6264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561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649818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97790407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69322727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51635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81979367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392458453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3843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46143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6159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2556249665"/>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737340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2497646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2019795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834535-2FF4-26C9-24D9-5C4DB9130D7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772206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929331-1B02-381C-EBB3-3CC59E440D1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Tree>
    <p:extLst>
      <p:ext uri="{BB962C8B-B14F-4D97-AF65-F5344CB8AC3E}">
        <p14:creationId xmlns:p14="http://schemas.microsoft.com/office/powerpoint/2010/main" val="1697280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01A1B5-33D1-A530-7B7F-6D890D0B773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10727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7572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18733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59931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83927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578167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803060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6591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4946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3179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054436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781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74156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0247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8889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42748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802577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3898774"/>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185282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88008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27756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105146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1465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46813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290452761"/>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4719099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798164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4209450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38832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Tree>
    <p:extLst>
      <p:ext uri="{BB962C8B-B14F-4D97-AF65-F5344CB8AC3E}">
        <p14:creationId xmlns:p14="http://schemas.microsoft.com/office/powerpoint/2010/main" val="15719959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1516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9744591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51862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7105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37503846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799151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974162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3B3BB445-F4B7-CADC-0D0E-2F77E6D29A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03460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
        <p:nvSpPr>
          <p:cNvPr id="3" name="Title 2">
            <a:extLst>
              <a:ext uri="{FF2B5EF4-FFF2-40B4-BE49-F238E27FC236}">
                <a16:creationId xmlns:a16="http://schemas.microsoft.com/office/drawing/2014/main" id="{3F0C188E-247B-9C3F-A9A1-C83CFE759A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78215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720236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168389526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34320889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0D83DA01-DEF9-54DE-5B29-4ACD3FE63AA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24860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7C0718C4-6A68-5C9A-D51B-6E4A148DA3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76835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
        <p:nvSpPr>
          <p:cNvPr id="3" name="Title 2">
            <a:extLst>
              <a:ext uri="{FF2B5EF4-FFF2-40B4-BE49-F238E27FC236}">
                <a16:creationId xmlns:a16="http://schemas.microsoft.com/office/drawing/2014/main" id="{D7BCB16E-0E8E-5157-7B5A-C68F6A9B78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03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191691140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88629777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78765859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94306714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31934036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C36767D0-41E3-FB81-AF9C-B23748A500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66292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020949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906D055C-0506-0861-DE5F-4C6932D675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3243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3" name="TextBox 2">
            <a:extLst>
              <a:ext uri="{FF2B5EF4-FFF2-40B4-BE49-F238E27FC236}">
                <a16:creationId xmlns:a16="http://schemas.microsoft.com/office/drawing/2014/main" id="{C369F6EA-5BBB-736F-8B43-C8414A1A7110}"/>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5" name="TextBox 4">
            <a:extLst>
              <a:ext uri="{FF2B5EF4-FFF2-40B4-BE49-F238E27FC236}">
                <a16:creationId xmlns:a16="http://schemas.microsoft.com/office/drawing/2014/main" id="{A49041E3-ECCE-7D4E-3D0F-271435F717AB}"/>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1118713353"/>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bg2">
                    <a:lumMod val="50000"/>
                  </a:schemeClr>
                </a:solidFill>
              </a:rPr>
              <a:pPr algn="r">
                <a:spcBef>
                  <a:spcPct val="50000"/>
                </a:spcBef>
                <a:defRPr/>
              </a:pPr>
              <a:t>‹#›</a:t>
            </a:fld>
            <a:endParaRPr lang="en-US" sz="1100" b="0" baseline="0">
              <a:solidFill>
                <a:schemeClr val="bg2">
                  <a:lumMod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
        <p:nvSpPr>
          <p:cNvPr id="3" name="TextBox 2">
            <a:extLst>
              <a:ext uri="{FF2B5EF4-FFF2-40B4-BE49-F238E27FC236}">
                <a16:creationId xmlns:a16="http://schemas.microsoft.com/office/drawing/2014/main" id="{D9F0C27E-08F8-B2DC-3FBC-DBF8758A6EB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D1BF6447-1438-9DC9-A4D0-DA7BD956CC6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28060181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
        <p:nvSpPr>
          <p:cNvPr id="3" name="TextBox 2">
            <a:extLst>
              <a:ext uri="{FF2B5EF4-FFF2-40B4-BE49-F238E27FC236}">
                <a16:creationId xmlns:a16="http://schemas.microsoft.com/office/drawing/2014/main" id="{36CCC378-15A8-6972-3896-FF69DB1A86EF}"/>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B4753ADC-3CDC-8585-1B64-FC71910FE39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1266434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image" Target="../media/image1.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theme" Target="../theme/theme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image" Target="../media/image6.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theme" Target="../theme/theme4.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image" Target="../media/image6.pn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image" Target="../media/image1.pn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theme" Target="../theme/theme5.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image" Target="../media/image1.pn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theme" Target="../theme/theme6.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Tree>
    <p:extLst>
      <p:ext uri="{BB962C8B-B14F-4D97-AF65-F5344CB8AC3E}">
        <p14:creationId xmlns:p14="http://schemas.microsoft.com/office/powerpoint/2010/main" val="234645006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4079" r:id="rId19"/>
    <p:sldLayoutId id="2147483987" r:id="rId20"/>
    <p:sldLayoutId id="2147483988" r:id="rId21"/>
    <p:sldLayoutId id="2147483989" r:id="rId22"/>
    <p:sldLayoutId id="2147483990" r:id="rId23"/>
    <p:sldLayoutId id="2147483991" r:id="rId24"/>
    <p:sldLayoutId id="2147483992" r:id="rId25"/>
    <p:sldLayoutId id="2147483993" r:id="rId26"/>
    <p:sldLayoutId id="214748410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
        <p:nvSpPr>
          <p:cNvPr id="2" name="TextBox 1">
            <a:extLst>
              <a:ext uri="{FF2B5EF4-FFF2-40B4-BE49-F238E27FC236}">
                <a16:creationId xmlns:a16="http://schemas.microsoft.com/office/drawing/2014/main" id="{13C93DB8-8109-4839-4533-D52647F330B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3" name="TextBox 2">
            <a:extLst>
              <a:ext uri="{FF2B5EF4-FFF2-40B4-BE49-F238E27FC236}">
                <a16:creationId xmlns:a16="http://schemas.microsoft.com/office/drawing/2014/main" id="{D4AA7094-B510-FCCE-91B2-CBD23BFDE2C0}"/>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109587216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59" r:id="rId17"/>
    <p:sldLayoutId id="2147484160" r:id="rId18"/>
    <p:sldLayoutId id="2147484161" r:id="rId19"/>
    <p:sldLayoutId id="2147484162" r:id="rId20"/>
    <p:sldLayoutId id="2147484163" r:id="rId21"/>
    <p:sldLayoutId id="2147484164" r:id="rId22"/>
    <p:sldLayoutId id="2147484165" r:id="rId23"/>
    <p:sldLayoutId id="2147484166" r:id="rId24"/>
    <p:sldLayoutId id="2147484167" r:id="rId25"/>
    <p:sldLayoutId id="2147484168" r:id="rId26"/>
    <p:sldLayoutId id="214748416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72588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 id="2147484076" r:id="rId25"/>
    <p:sldLayoutId id="2147484077" r:id="rId26"/>
    <p:sldLayoutId id="2147484078"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09A6F4-437A-F5BC-A382-7E14CD1E36B7}"/>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4" name="TextBox 3">
            <a:extLst>
              <a:ext uri="{FF2B5EF4-FFF2-40B4-BE49-F238E27FC236}">
                <a16:creationId xmlns:a16="http://schemas.microsoft.com/office/drawing/2014/main" id="{901DB1F4-AA0B-D214-2C9A-AE809FF1F69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8" name="Rectangle 7">
            <a:extLst>
              <a:ext uri="{FF2B5EF4-FFF2-40B4-BE49-F238E27FC236}">
                <a16:creationId xmlns:a16="http://schemas.microsoft.com/office/drawing/2014/main" id="{7AD4339D-DBCA-B475-10A1-FBC7E6A007BD}"/>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68281"/>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39"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41" r:id="rId28"/>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cstate="print">
            <a:extLst>
              <a:ext uri="{28A0092B-C50C-407E-A947-70E740481C1C}">
                <a14:useLocalDpi xmlns:a14="http://schemas.microsoft.com/office/drawing/2010/main"/>
              </a:ext>
            </a:extLst>
          </a:blip>
          <a:srcRect/>
          <a:stretch/>
        </p:blipFill>
        <p:spPr>
          <a:xfrm>
            <a:off x="190500" y="86740"/>
            <a:ext cx="1970289" cy="874270"/>
          </a:xfrm>
          <a:prstGeom prst="rect">
            <a:avLst/>
          </a:prstGeom>
        </p:spPr>
      </p:pic>
    </p:spTree>
    <p:extLst>
      <p:ext uri="{BB962C8B-B14F-4D97-AF65-F5344CB8AC3E}">
        <p14:creationId xmlns:p14="http://schemas.microsoft.com/office/powerpoint/2010/main" val="2884319183"/>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40"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cstate="print">
            <a:extLst>
              <a:ext uri="{28A0092B-C50C-407E-A947-70E740481C1C}">
                <a14:useLocalDpi xmlns:a14="http://schemas.microsoft.com/office/drawing/2010/main"/>
              </a:ext>
            </a:extLst>
          </a:blip>
          <a:srcRect/>
          <a:stretch/>
        </p:blipFill>
        <p:spPr>
          <a:xfrm>
            <a:off x="190500" y="86740"/>
            <a:ext cx="1970289" cy="874270"/>
          </a:xfrm>
          <a:prstGeom prst="rect">
            <a:avLst/>
          </a:prstGeom>
        </p:spPr>
      </p:pic>
      <p:sp>
        <p:nvSpPr>
          <p:cNvPr id="2" name="TextBox 1">
            <a:extLst>
              <a:ext uri="{FF2B5EF4-FFF2-40B4-BE49-F238E27FC236}">
                <a16:creationId xmlns:a16="http://schemas.microsoft.com/office/drawing/2014/main" id="{0319D296-3ADD-602F-6280-AF09F0C8541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8" name="TextBox 7">
            <a:extLst>
              <a:ext uri="{FF2B5EF4-FFF2-40B4-BE49-F238E27FC236}">
                <a16:creationId xmlns:a16="http://schemas.microsoft.com/office/drawing/2014/main" id="{3CB3D4C0-148A-1C15-E80F-A173E101EED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175641014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0" r:id="rId20"/>
    <p:sldLayoutId id="2147484191" r:id="rId21"/>
    <p:sldLayoutId id="2147484192" r:id="rId22"/>
    <p:sldLayoutId id="2147484193" r:id="rId23"/>
    <p:sldLayoutId id="2147484194" r:id="rId24"/>
    <p:sldLayoutId id="2147484195" r:id="rId25"/>
    <p:sldLayoutId id="2147484196" r:id="rId26"/>
    <p:sldLayoutId id="214748419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4" name="Picture 6"/>
          <p:cNvPicPr>
            <a:picLocks noChangeAspect="1"/>
          </p:cNvPicPr>
          <p:nvPr userDrawn="1"/>
        </p:nvPicPr>
        <p:blipFill>
          <a:blip r:embed="rId4"/>
          <a:srcRect/>
          <a:stretch>
            <a:fillRect/>
          </a:stretch>
        </p:blipFill>
        <p:spPr bwMode="auto">
          <a:xfrm>
            <a:off x="6079067" y="3416309"/>
            <a:ext cx="25400" cy="3175"/>
          </a:xfrm>
          <a:prstGeom prst="rect">
            <a:avLst/>
          </a:prstGeom>
          <a:noFill/>
          <a:ln w="9525">
            <a:noFill/>
            <a:miter lim="800000"/>
            <a:headEnd/>
            <a:tailEnd/>
          </a:ln>
        </p:spPr>
      </p:pic>
      <p:sp>
        <p:nvSpPr>
          <p:cNvPr id="11" name="Text Box 14">
            <a:extLst>
              <a:ext uri="{FF2B5EF4-FFF2-40B4-BE49-F238E27FC236}">
                <a16:creationId xmlns:a16="http://schemas.microsoft.com/office/drawing/2014/main" id="{06488F25-D32D-48D0-BB8A-6B1499EB02EC}"/>
              </a:ext>
            </a:extLst>
          </p:cNvPr>
          <p:cNvSpPr txBox="1">
            <a:spLocks noChangeArrowheads="1"/>
          </p:cNvSpPr>
          <p:nvPr userDrawn="1"/>
        </p:nvSpPr>
        <p:spPr bwMode="auto">
          <a:xfrm>
            <a:off x="11218426" y="662710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a:p>
        </p:txBody>
      </p:sp>
      <p:sp>
        <p:nvSpPr>
          <p:cNvPr id="17" name="Date Placeholder 4">
            <a:extLst>
              <a:ext uri="{FF2B5EF4-FFF2-40B4-BE49-F238E27FC236}">
                <a16:creationId xmlns:a16="http://schemas.microsoft.com/office/drawing/2014/main" id="{876090B8-EB33-44F6-B805-AE75858FA42D}"/>
              </a:ext>
            </a:extLst>
          </p:cNvPr>
          <p:cNvSpPr>
            <a:spLocks noGrp="1"/>
          </p:cNvSpPr>
          <p:nvPr>
            <p:ph type="dt" sz="half" idx="2"/>
          </p:nvPr>
        </p:nvSpPr>
        <p:spPr>
          <a:xfrm>
            <a:off x="8842515" y="6653150"/>
            <a:ext cx="2761673" cy="137160"/>
          </a:xfrm>
          <a:prstGeom prst="rect">
            <a:avLst/>
          </a:prstGeom>
        </p:spPr>
        <p:txBody>
          <a:bodyPr anchor="ctr"/>
          <a:lstStyle>
            <a:lvl1pPr algn="r">
              <a:defRPr sz="900">
                <a:solidFill>
                  <a:schemeClr val="bg2">
                    <a:lumMod val="75000"/>
                  </a:schemeClr>
                </a:solidFill>
              </a:defRPr>
            </a:lvl1pPr>
          </a:lstStyle>
          <a:p>
            <a:endParaRPr lang="en-US"/>
          </a:p>
        </p:txBody>
      </p:sp>
      <p:sp>
        <p:nvSpPr>
          <p:cNvPr id="18" name="Footer Placeholder 3">
            <a:extLst>
              <a:ext uri="{FF2B5EF4-FFF2-40B4-BE49-F238E27FC236}">
                <a16:creationId xmlns:a16="http://schemas.microsoft.com/office/drawing/2014/main" id="{2F8A329A-59C1-4D23-B5E6-03FA1C182A0A}"/>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bg2">
                    <a:lumMod val="75000"/>
                  </a:schemeClr>
                </a:solidFill>
              </a:defRPr>
            </a:lvl1pPr>
          </a:lstStyle>
          <a:p>
            <a:endParaRPr lang="en-US"/>
          </a:p>
        </p:txBody>
      </p:sp>
      <p:sp>
        <p:nvSpPr>
          <p:cNvPr id="2" name="Title Placeholder 1">
            <a:extLst>
              <a:ext uri="{FF2B5EF4-FFF2-40B4-BE49-F238E27FC236}">
                <a16:creationId xmlns:a16="http://schemas.microsoft.com/office/drawing/2014/main" id="{CA18FFB5-1B4A-8A37-78CC-AC1A7AE08575}"/>
              </a:ext>
            </a:extLst>
          </p:cNvPr>
          <p:cNvSpPr>
            <a:spLocks noGrp="1"/>
          </p:cNvSpPr>
          <p:nvPr>
            <p:ph type="title"/>
          </p:nvPr>
        </p:nvSpPr>
        <p:spPr bwMode="auto">
          <a:xfrm>
            <a:off x="266699" y="128981"/>
            <a:ext cx="11658599" cy="8329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slide</a:t>
            </a:r>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userDrawn="1">
          <p15:clr>
            <a:srgbClr val="F26B43"/>
          </p15:clr>
        </p15:guide>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hyperlink" Target="mailto:Arsheen.Ehtesham@usace.army.mil" TargetMode="Externa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hyperlink" Target="https://ndc.ops.usace.army.mil/di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nan.usace.army.mil/Missions/Navigation/Controlling-Depth-Reports/" TargetMode="External"/><Relationship Id="rId5" Type="http://schemas.openxmlformats.org/officeDocument/2006/relationships/hyperlink" Target="https://experience.arcgis.com/experience/448e41753a1f408e9dd2c98896e818c0/page/2022-Present/" TargetMode="External"/><Relationship Id="rId4" Type="http://schemas.openxmlformats.org/officeDocument/2006/relationships/hyperlink" Target="https://experience.arcgis.com/experience/b413139f18c046009ebcf62abea941dd/page/Ma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usace.army.mil/Media/News-Archive/Story-Article-View/Article/478074/new-york-new-jersey-harbor-deepening-project-provides-environmental-economic-b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vhjnCEQEAic" TargetMode="Externa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www.youtube.com/watch?v=MhysyOJHY8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DCD1B8-0FB9-6DE1-D901-F8B0186B1E44}"/>
              </a:ext>
            </a:extLst>
          </p:cNvPr>
          <p:cNvSpPr>
            <a:spLocks noGrp="1"/>
          </p:cNvSpPr>
          <p:nvPr>
            <p:ph type="title"/>
          </p:nvPr>
        </p:nvSpPr>
        <p:spPr>
          <a:xfrm>
            <a:off x="254269" y="368246"/>
            <a:ext cx="7578804" cy="2680610"/>
          </a:xfrm>
          <a:ln>
            <a:noFill/>
          </a:ln>
        </p:spPr>
        <p:txBody>
          <a:bodyPr/>
          <a:lstStyle/>
          <a:p>
            <a:r>
              <a:rPr lang="en-US"/>
              <a:t>Introduction to US Army Corp of Engineers Dredge Program</a:t>
            </a:r>
            <a:endParaRPr lang="en-US" sz="2800">
              <a:latin typeface="Arial"/>
              <a:ea typeface="ＭＳ Ｐゴシック"/>
              <a:cs typeface="Arial"/>
            </a:endParaRPr>
          </a:p>
        </p:txBody>
      </p:sp>
      <p:sp>
        <p:nvSpPr>
          <p:cNvPr id="2" name="Text Placeholder 7">
            <a:extLst>
              <a:ext uri="{FF2B5EF4-FFF2-40B4-BE49-F238E27FC236}">
                <a16:creationId xmlns:a16="http://schemas.microsoft.com/office/drawing/2014/main" id="{11E5F868-B903-C17C-EA68-5C3DC700911C}"/>
              </a:ext>
            </a:extLst>
          </p:cNvPr>
          <p:cNvSpPr>
            <a:spLocks noGrp="1"/>
          </p:cNvSpPr>
          <p:nvPr/>
        </p:nvSpPr>
        <p:spPr bwMode="auto">
          <a:xfrm>
            <a:off x="184645" y="2313615"/>
            <a:ext cx="7092438" cy="1619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12700"/>
            <a:endParaRPr lang="en-US" sz="2000" b="1">
              <a:solidFill>
                <a:schemeClr val="tx1"/>
              </a:solidFill>
              <a:latin typeface="Arial"/>
              <a:ea typeface="ＭＳ Ｐゴシック"/>
              <a:cs typeface="Arial"/>
            </a:endParaRPr>
          </a:p>
          <a:p>
            <a:pPr marL="12700"/>
            <a:r>
              <a:rPr lang="en-US" sz="2000" b="1">
                <a:solidFill>
                  <a:schemeClr val="accent3"/>
                </a:solidFill>
                <a:latin typeface="Arial"/>
                <a:ea typeface="ＭＳ Ｐゴシック"/>
                <a:cs typeface="Arial"/>
              </a:rPr>
              <a:t>Arsheen Ehtesham- Dredged Material Management-SME</a:t>
            </a:r>
          </a:p>
          <a:p>
            <a:pPr marL="12700"/>
            <a:r>
              <a:rPr lang="en-US" sz="2000" b="1">
                <a:solidFill>
                  <a:schemeClr val="accent3"/>
                </a:solidFill>
                <a:latin typeface="Arial"/>
                <a:ea typeface="ＭＳ Ｐゴシック"/>
                <a:cs typeface="Arial"/>
              </a:rPr>
              <a:t>Operations Division </a:t>
            </a:r>
          </a:p>
          <a:p>
            <a:pPr marL="12700"/>
            <a:endParaRPr lang="en-US" sz="2000" b="1">
              <a:solidFill>
                <a:schemeClr val="accent3"/>
              </a:solidFill>
              <a:latin typeface="Arial"/>
              <a:ea typeface="ＭＳ Ｐゴシック"/>
              <a:cs typeface="Arial"/>
            </a:endParaRPr>
          </a:p>
          <a:p>
            <a:pPr marL="12700"/>
            <a:r>
              <a:rPr lang="en-US" sz="2000" b="1">
                <a:solidFill>
                  <a:schemeClr val="accent3"/>
                </a:solidFill>
                <a:latin typeface="Arial"/>
                <a:ea typeface="ＭＳ Ｐゴシック"/>
                <a:cs typeface="Arial"/>
              </a:rPr>
              <a:t>U.S. Army Corps of Engineers, New York District </a:t>
            </a:r>
          </a:p>
          <a:p>
            <a:pPr marL="12700"/>
            <a:endParaRPr lang="en-US" sz="2000" b="1">
              <a:solidFill>
                <a:schemeClr val="accent3"/>
              </a:solidFill>
              <a:latin typeface="Arial"/>
              <a:ea typeface="ＭＳ Ｐゴシック"/>
              <a:cs typeface="Arial"/>
            </a:endParaRPr>
          </a:p>
          <a:p>
            <a:pPr marL="12700"/>
            <a:r>
              <a:rPr lang="en-US" sz="2000" b="1">
                <a:solidFill>
                  <a:schemeClr val="accent3"/>
                </a:solidFill>
                <a:latin typeface="Arial"/>
                <a:ea typeface="ＭＳ Ｐゴシック"/>
                <a:cs typeface="Arial"/>
              </a:rPr>
              <a:t>17 November 2025</a:t>
            </a:r>
          </a:p>
          <a:p>
            <a:pPr marL="12700"/>
            <a:endParaRPr lang="en-US" sz="2000" b="1">
              <a:solidFill>
                <a:schemeClr val="tx1"/>
              </a:solidFill>
              <a:latin typeface="Arial"/>
              <a:ea typeface="ＭＳ Ｐゴシック"/>
              <a:cs typeface="Arial"/>
            </a:endParaRPr>
          </a:p>
          <a:p>
            <a:pPr marL="12700"/>
            <a:endParaRPr lang="en-US" sz="2000">
              <a:solidFill>
                <a:schemeClr val="tx1"/>
              </a:solidFill>
            </a:endParaRPr>
          </a:p>
          <a:p>
            <a:pPr marL="12700">
              <a:lnSpc>
                <a:spcPct val="100000"/>
              </a:lnSpc>
            </a:pPr>
            <a:endParaRPr lang="en-US" sz="2000">
              <a:solidFill>
                <a:schemeClr val="tx1"/>
              </a:solidFill>
              <a:latin typeface="Arial"/>
              <a:cs typeface="Arial"/>
            </a:endParaRPr>
          </a:p>
          <a:p>
            <a:pPr marL="12700">
              <a:lnSpc>
                <a:spcPct val="100000"/>
              </a:lnSpc>
            </a:pPr>
            <a:endParaRPr lang="en-US" sz="2000">
              <a:solidFill>
                <a:schemeClr val="tx1"/>
              </a:solidFill>
              <a:latin typeface="Arial"/>
              <a:cs typeface="Arial"/>
            </a:endParaRPr>
          </a:p>
        </p:txBody>
      </p:sp>
    </p:spTree>
    <p:extLst>
      <p:ext uri="{BB962C8B-B14F-4D97-AF65-F5344CB8AC3E}">
        <p14:creationId xmlns:p14="http://schemas.microsoft.com/office/powerpoint/2010/main" val="1957661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3DAC33-853A-D9A4-A7AA-21C6423E601E}"/>
              </a:ext>
            </a:extLst>
          </p:cNvPr>
          <p:cNvSpPr>
            <a:spLocks noGrp="1"/>
          </p:cNvSpPr>
          <p:nvPr>
            <p:ph type="title"/>
          </p:nvPr>
        </p:nvSpPr>
        <p:spPr/>
        <p:txBody>
          <a:bodyPr/>
          <a:lstStyle/>
          <a:p>
            <a:r>
              <a:rPr lang="en-US"/>
              <a:t>Sampling and testing- NYSDEC and NJDEP </a:t>
            </a:r>
          </a:p>
        </p:txBody>
      </p:sp>
      <p:sp>
        <p:nvSpPr>
          <p:cNvPr id="4" name="Footer Placeholder 3">
            <a:extLst>
              <a:ext uri="{FF2B5EF4-FFF2-40B4-BE49-F238E27FC236}">
                <a16:creationId xmlns:a16="http://schemas.microsoft.com/office/drawing/2014/main" id="{85F4E868-4F53-AC42-FFFE-B3BD9BB79BDA}"/>
              </a:ext>
            </a:extLst>
          </p:cNvPr>
          <p:cNvSpPr>
            <a:spLocks noGrp="1"/>
          </p:cNvSpPr>
          <p:nvPr>
            <p:ph type="ftr" sz="quarter" idx="12"/>
          </p:nvPr>
        </p:nvSpPr>
        <p:spPr/>
        <p:txBody>
          <a:bodyPr/>
          <a:lstStyle/>
          <a:p>
            <a:endParaRPr lang="en-US"/>
          </a:p>
        </p:txBody>
      </p:sp>
      <p:sp>
        <p:nvSpPr>
          <p:cNvPr id="7" name="TextBox 6">
            <a:extLst>
              <a:ext uri="{FF2B5EF4-FFF2-40B4-BE49-F238E27FC236}">
                <a16:creationId xmlns:a16="http://schemas.microsoft.com/office/drawing/2014/main" id="{F73D533B-46A9-C63B-1257-7B36E5C1D699}"/>
              </a:ext>
            </a:extLst>
          </p:cNvPr>
          <p:cNvSpPr txBox="1"/>
          <p:nvPr/>
        </p:nvSpPr>
        <p:spPr>
          <a:xfrm>
            <a:off x="528836" y="1688012"/>
            <a:ext cx="6002581" cy="3970318"/>
          </a:xfrm>
          <a:prstGeom prst="rect">
            <a:avLst/>
          </a:prstGeom>
          <a:noFill/>
        </p:spPr>
        <p:txBody>
          <a:bodyPr wrap="square" rtlCol="0">
            <a:spAutoFit/>
          </a:bodyPr>
          <a:lstStyle/>
          <a:p>
            <a:pPr marL="342900" indent="-342900">
              <a:buFontTx/>
              <a:buAutoNum type="arabicPeriod"/>
            </a:pPr>
            <a:r>
              <a:rPr lang="en-US"/>
              <a:t>USACE requests a Sediment Sampling and Analysis Plan – jointly approved by NYSDEC and NJDEP. </a:t>
            </a:r>
          </a:p>
          <a:p>
            <a:pPr marL="342900" indent="-342900">
              <a:buFontTx/>
              <a:buAutoNum type="arabicPeriod"/>
            </a:pPr>
            <a:endParaRPr lang="en-US"/>
          </a:p>
          <a:p>
            <a:pPr marL="342900" indent="-342900">
              <a:buAutoNum type="arabicPeriod"/>
            </a:pPr>
            <a:r>
              <a:rPr lang="en-US"/>
              <a:t>The SSAP provides detailed guidance on sample compositing and analysis requirements. </a:t>
            </a:r>
          </a:p>
          <a:p>
            <a:pPr marL="342900" indent="-342900">
              <a:buAutoNum type="arabicPeriod"/>
            </a:pPr>
            <a:endParaRPr lang="en-US"/>
          </a:p>
          <a:p>
            <a:pPr marL="342900" indent="-342900">
              <a:buAutoNum type="arabicPeriod"/>
            </a:pPr>
            <a:r>
              <a:rPr lang="en-US"/>
              <a:t>Sample analysis conducted on on raw and amended dredged material. Amended here means quick amendment with Portland cement. Final placement sites may require specific criteria. </a:t>
            </a:r>
          </a:p>
          <a:p>
            <a:pPr marL="342900" indent="-342900">
              <a:buAutoNum type="arabicPeriod"/>
            </a:pPr>
            <a:endParaRPr lang="en-US"/>
          </a:p>
          <a:p>
            <a:pPr marL="342900" indent="-342900">
              <a:buAutoNum type="arabicPeriod"/>
            </a:pPr>
            <a:r>
              <a:rPr lang="en-US"/>
              <a:t>Analyzed for TOGS 5.1.9 and NJDEP Site Remediation Standards. </a:t>
            </a:r>
          </a:p>
          <a:p>
            <a:endParaRPr lang="en-US"/>
          </a:p>
        </p:txBody>
      </p:sp>
      <p:pic>
        <p:nvPicPr>
          <p:cNvPr id="9" name="Content Placeholder 8" descr="A picture containing text, receipt&#10;&#10;AI-generated content may be incorrect.">
            <a:extLst>
              <a:ext uri="{FF2B5EF4-FFF2-40B4-BE49-F238E27FC236}">
                <a16:creationId xmlns:a16="http://schemas.microsoft.com/office/drawing/2014/main" id="{FA3C9877-066F-6312-05DF-63E6153BB587}"/>
              </a:ext>
            </a:extLst>
          </p:cNvPr>
          <p:cNvPicPr>
            <a:picLocks noGrp="1" noChangeAspect="1"/>
          </p:cNvPicPr>
          <p:nvPr>
            <p:ph sz="quarter" idx="10"/>
          </p:nvPr>
        </p:nvPicPr>
        <p:blipFill>
          <a:blip r:embed="rId3" cstate="print">
            <a:extLst>
              <a:ext uri="{28A0092B-C50C-407E-A947-70E740481C1C}">
                <a14:useLocalDpi xmlns:a14="http://schemas.microsoft.com/office/drawing/2010/main"/>
              </a:ext>
            </a:extLst>
          </a:blip>
          <a:srcRect/>
          <a:stretch/>
        </p:blipFill>
        <p:spPr>
          <a:xfrm>
            <a:off x="6979429" y="809501"/>
            <a:ext cx="4559910" cy="5486524"/>
          </a:xfrm>
        </p:spPr>
      </p:pic>
      <p:sp>
        <p:nvSpPr>
          <p:cNvPr id="10" name="TextBox 9">
            <a:extLst>
              <a:ext uri="{FF2B5EF4-FFF2-40B4-BE49-F238E27FC236}">
                <a16:creationId xmlns:a16="http://schemas.microsoft.com/office/drawing/2014/main" id="{9DBE5885-0627-5AA2-5FEC-C19728262190}"/>
              </a:ext>
            </a:extLst>
          </p:cNvPr>
          <p:cNvSpPr txBox="1"/>
          <p:nvPr/>
        </p:nvSpPr>
        <p:spPr>
          <a:xfrm>
            <a:off x="6979429" y="5372695"/>
            <a:ext cx="4559910" cy="923330"/>
          </a:xfrm>
          <a:prstGeom prst="rect">
            <a:avLst/>
          </a:prstGeom>
          <a:solidFill>
            <a:schemeClr val="tx2"/>
          </a:solidFill>
          <a:ln>
            <a:solidFill>
              <a:schemeClr val="bg1">
                <a:lumMod val="60000"/>
                <a:lumOff val="40000"/>
              </a:schemeClr>
            </a:solidFill>
          </a:ln>
        </p:spPr>
        <p:txBody>
          <a:bodyPr wrap="square" rtlCol="0">
            <a:spAutoFit/>
          </a:bodyPr>
          <a:lstStyle/>
          <a:p>
            <a:pPr algn="ctr"/>
            <a:r>
              <a:rPr lang="en-US"/>
              <a:t>TOGS 5.1.9 In-Water and Riparian Management of Sediment and Dredged Material</a:t>
            </a:r>
          </a:p>
        </p:txBody>
      </p:sp>
    </p:spTree>
    <p:extLst>
      <p:ext uri="{BB962C8B-B14F-4D97-AF65-F5344CB8AC3E}">
        <p14:creationId xmlns:p14="http://schemas.microsoft.com/office/powerpoint/2010/main" val="2847159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410698-E074-5D3A-BA05-0DFA3C1F1EEA}"/>
              </a:ext>
            </a:extLst>
          </p:cNvPr>
          <p:cNvSpPr>
            <a:spLocks noGrp="1"/>
          </p:cNvSpPr>
          <p:nvPr>
            <p:ph type="title"/>
          </p:nvPr>
        </p:nvSpPr>
        <p:spPr/>
        <p:txBody>
          <a:bodyPr/>
          <a:lstStyle/>
          <a:p>
            <a:pPr algn="ctr"/>
            <a:r>
              <a:rPr lang="en-US" dirty="0"/>
              <a:t>Sampling and Testing - HARS</a:t>
            </a:r>
          </a:p>
        </p:txBody>
      </p:sp>
      <p:sp>
        <p:nvSpPr>
          <p:cNvPr id="4" name="Footer Placeholder 3">
            <a:extLst>
              <a:ext uri="{FF2B5EF4-FFF2-40B4-BE49-F238E27FC236}">
                <a16:creationId xmlns:a16="http://schemas.microsoft.com/office/drawing/2014/main" id="{FE629045-D5A5-E705-4BD9-0DF6D4133E90}"/>
              </a:ext>
            </a:extLst>
          </p:cNvPr>
          <p:cNvSpPr>
            <a:spLocks noGrp="1"/>
          </p:cNvSpPr>
          <p:nvPr>
            <p:ph type="ftr" sz="quarter" idx="12"/>
          </p:nvPr>
        </p:nvSpPr>
        <p:spPr/>
        <p:txBody>
          <a:bodyPr/>
          <a:lstStyle/>
          <a:p>
            <a:endParaRPr lang="en-US"/>
          </a:p>
        </p:txBody>
      </p:sp>
      <p:sp>
        <p:nvSpPr>
          <p:cNvPr id="5" name="TextBox 4">
            <a:extLst>
              <a:ext uri="{FF2B5EF4-FFF2-40B4-BE49-F238E27FC236}">
                <a16:creationId xmlns:a16="http://schemas.microsoft.com/office/drawing/2014/main" id="{F5FE6BCD-741A-352C-7A09-A057E0AC9BC4}"/>
              </a:ext>
            </a:extLst>
          </p:cNvPr>
          <p:cNvSpPr txBox="1"/>
          <p:nvPr/>
        </p:nvSpPr>
        <p:spPr>
          <a:xfrm>
            <a:off x="157413" y="1554660"/>
            <a:ext cx="6644640" cy="4801314"/>
          </a:xfrm>
          <a:prstGeom prst="rect">
            <a:avLst/>
          </a:prstGeom>
          <a:noFill/>
        </p:spPr>
        <p:txBody>
          <a:bodyPr wrap="square" rtlCol="0">
            <a:spAutoFit/>
          </a:bodyPr>
          <a:lstStyle/>
          <a:p>
            <a:pPr marL="342900" indent="-342900">
              <a:buFont typeface="Arial" panose="020B0604020202020204" pitchFamily="34" charset="0"/>
              <a:buChar char="•"/>
            </a:pPr>
            <a:r>
              <a:rPr lang="en-US" dirty="0"/>
              <a:t>Historic Area Remediation Site (HARS)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Designated a remediation site under the Marine Protection, Research, and Sanctuaries Act (MPRSA) in 1997.</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~15.7 square nautical mile benthic area, includes the Mud Dump Site and surrounding area.</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Remediation deemed complete when over 95% of a Priority Remediation Area (PRA) is capped with a minimum 1-meter-thick cap layer of dredged material that meets </a:t>
            </a:r>
            <a:r>
              <a:rPr lang="en-US" b="1" dirty="0"/>
              <a:t>Category I</a:t>
            </a:r>
            <a:r>
              <a:rPr lang="en-US" dirty="0"/>
              <a:t> standards.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As of October 2025 – 159 federal &amp; private projects have been dredged, and ~88 MCY of remediation material has been placed at the HARS since 1997</a:t>
            </a:r>
          </a:p>
          <a:p>
            <a:pPr marL="342900" indent="-342900">
              <a:buAutoNum type="arabicPeriod"/>
            </a:pPr>
            <a:endParaRPr lang="en-US" dirty="0"/>
          </a:p>
        </p:txBody>
      </p:sp>
      <p:grpSp>
        <p:nvGrpSpPr>
          <p:cNvPr id="2" name="Group 1">
            <a:extLst>
              <a:ext uri="{FF2B5EF4-FFF2-40B4-BE49-F238E27FC236}">
                <a16:creationId xmlns:a16="http://schemas.microsoft.com/office/drawing/2014/main" id="{59D7421B-B6C5-D906-88EB-1F379DE524F3}"/>
              </a:ext>
            </a:extLst>
          </p:cNvPr>
          <p:cNvGrpSpPr/>
          <p:nvPr/>
        </p:nvGrpSpPr>
        <p:grpSpPr>
          <a:xfrm>
            <a:off x="6738407" y="961901"/>
            <a:ext cx="5161078" cy="5301741"/>
            <a:chOff x="889150" y="1008962"/>
            <a:chExt cx="5161078" cy="5301741"/>
          </a:xfrm>
        </p:grpSpPr>
        <p:pic>
          <p:nvPicPr>
            <p:cNvPr id="6" name="Picture 5">
              <a:extLst>
                <a:ext uri="{FF2B5EF4-FFF2-40B4-BE49-F238E27FC236}">
                  <a16:creationId xmlns:a16="http://schemas.microsoft.com/office/drawing/2014/main" id="{44B5DF2C-96BF-C636-BBB3-31F627C07B97}"/>
                </a:ext>
              </a:extLst>
            </p:cNvPr>
            <p:cNvPicPr>
              <a:picLocks noChangeAspect="1"/>
            </p:cNvPicPr>
            <p:nvPr/>
          </p:nvPicPr>
          <p:blipFill>
            <a:blip r:embed="rId3"/>
            <a:stretch>
              <a:fillRect/>
            </a:stretch>
          </p:blipFill>
          <p:spPr>
            <a:xfrm>
              <a:off x="889150" y="1008962"/>
              <a:ext cx="5161078" cy="4901387"/>
            </a:xfrm>
            <a:prstGeom prst="rect">
              <a:avLst/>
            </a:prstGeom>
          </p:spPr>
        </p:pic>
        <p:sp>
          <p:nvSpPr>
            <p:cNvPr id="8" name="TextBox 7">
              <a:extLst>
                <a:ext uri="{FF2B5EF4-FFF2-40B4-BE49-F238E27FC236}">
                  <a16:creationId xmlns:a16="http://schemas.microsoft.com/office/drawing/2014/main" id="{C91A51BA-0737-CFF4-E7AE-F4A804B49F99}"/>
                </a:ext>
              </a:extLst>
            </p:cNvPr>
            <p:cNvSpPr txBox="1"/>
            <p:nvPr/>
          </p:nvSpPr>
          <p:spPr>
            <a:xfrm>
              <a:off x="889150" y="5849038"/>
              <a:ext cx="5161078" cy="461665"/>
            </a:xfrm>
            <a:prstGeom prst="rect">
              <a:avLst/>
            </a:prstGeom>
            <a:noFill/>
          </p:spPr>
          <p:txBody>
            <a:bodyPr wrap="square" rtlCol="0">
              <a:spAutoFit/>
            </a:bodyPr>
            <a:lstStyle/>
            <a:p>
              <a:r>
                <a:rPr lang="en-US" sz="1200"/>
                <a:t>Location of HARS: 3.5 nautical miles (NM) east of Highland, NJ and 7.7 NM south of Rockaway, NY.</a:t>
              </a:r>
            </a:p>
          </p:txBody>
        </p:sp>
      </p:grpSp>
    </p:spTree>
    <p:extLst>
      <p:ext uri="{BB962C8B-B14F-4D97-AF65-F5344CB8AC3E}">
        <p14:creationId xmlns:p14="http://schemas.microsoft.com/office/powerpoint/2010/main" val="3650043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2EF20-D41D-7BB9-0322-E8A10100F00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A5BF7D7-9CF8-7A35-B39C-2A789C09836C}"/>
              </a:ext>
            </a:extLst>
          </p:cNvPr>
          <p:cNvSpPr>
            <a:spLocks noGrp="1"/>
          </p:cNvSpPr>
          <p:nvPr>
            <p:ph type="title"/>
          </p:nvPr>
        </p:nvSpPr>
        <p:spPr>
          <a:xfrm>
            <a:off x="902593" y="95071"/>
            <a:ext cx="10386814" cy="832920"/>
          </a:xfrm>
        </p:spPr>
        <p:txBody>
          <a:bodyPr/>
          <a:lstStyle/>
          <a:p>
            <a:pPr algn="ctr"/>
            <a:r>
              <a:rPr lang="en-US" dirty="0"/>
              <a:t>Sampling and Testing- HARS</a:t>
            </a:r>
          </a:p>
        </p:txBody>
      </p:sp>
      <p:sp>
        <p:nvSpPr>
          <p:cNvPr id="4" name="Footer Placeholder 3">
            <a:extLst>
              <a:ext uri="{FF2B5EF4-FFF2-40B4-BE49-F238E27FC236}">
                <a16:creationId xmlns:a16="http://schemas.microsoft.com/office/drawing/2014/main" id="{62E22FA8-05B5-BBBF-8938-61AC391F9DA7}"/>
              </a:ext>
            </a:extLst>
          </p:cNvPr>
          <p:cNvSpPr>
            <a:spLocks noGrp="1"/>
          </p:cNvSpPr>
          <p:nvPr>
            <p:ph type="ftr" sz="quarter" idx="12"/>
          </p:nvPr>
        </p:nvSpPr>
        <p:spPr/>
        <p:txBody>
          <a:bodyPr/>
          <a:lstStyle/>
          <a:p>
            <a:endParaRPr lang="en-US"/>
          </a:p>
        </p:txBody>
      </p:sp>
      <p:sp>
        <p:nvSpPr>
          <p:cNvPr id="5" name="TextBox 4">
            <a:extLst>
              <a:ext uri="{FF2B5EF4-FFF2-40B4-BE49-F238E27FC236}">
                <a16:creationId xmlns:a16="http://schemas.microsoft.com/office/drawing/2014/main" id="{CDF50271-1037-E936-C7B3-3E44F918420C}"/>
              </a:ext>
            </a:extLst>
          </p:cNvPr>
          <p:cNvSpPr txBox="1"/>
          <p:nvPr/>
        </p:nvSpPr>
        <p:spPr>
          <a:xfrm>
            <a:off x="424872" y="4891810"/>
            <a:ext cx="11138477" cy="1754326"/>
          </a:xfrm>
          <a:prstGeom prst="rect">
            <a:avLst/>
          </a:prstGeom>
          <a:noFill/>
        </p:spPr>
        <p:txBody>
          <a:bodyPr wrap="square" rtlCol="0">
            <a:spAutoFit/>
          </a:bodyPr>
          <a:lstStyle/>
          <a:p>
            <a:pPr marL="342900" indent="-342900">
              <a:buFont typeface="Arial" panose="020B0604020202020204" pitchFamily="34" charset="0"/>
              <a:buChar char="•"/>
            </a:pPr>
            <a:r>
              <a:rPr lang="en-US"/>
              <a:t>Follows regional testing manual (April 2016)</a:t>
            </a:r>
          </a:p>
          <a:p>
            <a:pPr marL="342900" indent="-342900">
              <a:buFont typeface="Arial" panose="020B0604020202020204" pitchFamily="34" charset="0"/>
              <a:buChar char="•"/>
            </a:pPr>
            <a:r>
              <a:rPr lang="en-US"/>
              <a:t>Sampling plan is prepared in concurrence with EPA Region 2. </a:t>
            </a:r>
          </a:p>
          <a:p>
            <a:pPr marL="342900" indent="-342900">
              <a:buFont typeface="Arial" panose="020B0604020202020204" pitchFamily="34" charset="0"/>
              <a:buChar char="•"/>
            </a:pPr>
            <a:r>
              <a:rPr lang="en-US"/>
              <a:t>Sampling includes, physical characteristics of sediment, chemical analysis of sediment, site water and elutriate, bioassays and sediment bioaccumulation tissue analysis. </a:t>
            </a:r>
          </a:p>
          <a:p>
            <a:pPr marL="342900" indent="-342900">
              <a:buFont typeface="Arial" panose="020B0604020202020204" pitchFamily="34" charset="0"/>
              <a:buChar char="•"/>
            </a:pPr>
            <a:r>
              <a:rPr lang="en-US"/>
              <a:t>Bioaccumulation performed on worm and clam species. </a:t>
            </a:r>
          </a:p>
          <a:p>
            <a:pPr marL="342900" indent="-342900">
              <a:buFont typeface="Arial" panose="020B0604020202020204" pitchFamily="34" charset="0"/>
              <a:buChar char="•"/>
            </a:pPr>
            <a:r>
              <a:rPr lang="en-US"/>
              <a:t>Conducted with robust QA/QC requirements. </a:t>
            </a:r>
          </a:p>
        </p:txBody>
      </p:sp>
      <p:pic>
        <p:nvPicPr>
          <p:cNvPr id="7" name="Picture 6">
            <a:extLst>
              <a:ext uri="{FF2B5EF4-FFF2-40B4-BE49-F238E27FC236}">
                <a16:creationId xmlns:a16="http://schemas.microsoft.com/office/drawing/2014/main" id="{D606078E-30CC-A019-C542-A39222D5E08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157246" y="1174844"/>
            <a:ext cx="5385361" cy="3619405"/>
          </a:xfrm>
          <a:prstGeom prst="rect">
            <a:avLst/>
          </a:prstGeom>
        </p:spPr>
      </p:pic>
      <p:pic>
        <p:nvPicPr>
          <p:cNvPr id="2" name="Picture 1">
            <a:extLst>
              <a:ext uri="{FF2B5EF4-FFF2-40B4-BE49-F238E27FC236}">
                <a16:creationId xmlns:a16="http://schemas.microsoft.com/office/drawing/2014/main" id="{565B144A-4C8B-6F1E-DEC1-3B516B4AB54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780789" y="1272405"/>
            <a:ext cx="5456274" cy="3573780"/>
          </a:xfrm>
          <a:prstGeom prst="rect">
            <a:avLst/>
          </a:prstGeom>
        </p:spPr>
      </p:pic>
    </p:spTree>
    <p:extLst>
      <p:ext uri="{BB962C8B-B14F-4D97-AF65-F5344CB8AC3E}">
        <p14:creationId xmlns:p14="http://schemas.microsoft.com/office/powerpoint/2010/main" val="3883546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9AC690-DD4C-8F5D-AAE6-8DF4F4DDEA85}"/>
              </a:ext>
            </a:extLst>
          </p:cNvPr>
          <p:cNvSpPr>
            <a:spLocks noGrp="1"/>
          </p:cNvSpPr>
          <p:nvPr>
            <p:ph type="title"/>
          </p:nvPr>
        </p:nvSpPr>
        <p:spPr/>
        <p:txBody>
          <a:bodyPr/>
          <a:lstStyle/>
          <a:p>
            <a:pPr algn="ctr"/>
            <a:r>
              <a:rPr lang="en-US" dirty="0"/>
              <a:t>How Dredged material is used</a:t>
            </a:r>
          </a:p>
        </p:txBody>
      </p:sp>
      <p:sp>
        <p:nvSpPr>
          <p:cNvPr id="5" name="TextBox 4">
            <a:extLst>
              <a:ext uri="{FF2B5EF4-FFF2-40B4-BE49-F238E27FC236}">
                <a16:creationId xmlns:a16="http://schemas.microsoft.com/office/drawing/2014/main" id="{4655EABF-C05A-F86D-9313-3AE95AD6C46D}"/>
              </a:ext>
            </a:extLst>
          </p:cNvPr>
          <p:cNvSpPr txBox="1"/>
          <p:nvPr/>
        </p:nvSpPr>
        <p:spPr>
          <a:xfrm>
            <a:off x="546100" y="1218435"/>
            <a:ext cx="6235700" cy="2831544"/>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Beneficial uses of dredged material </a:t>
            </a:r>
            <a:r>
              <a:rPr lang="en-US" sz="2000">
                <a:latin typeface="Arial" panose="020B0604020202020204" pitchFamily="34" charset="0"/>
                <a:cs typeface="Arial" panose="020B0604020202020204" pitchFamily="34" charset="0"/>
              </a:rPr>
              <a:t>are defined as “</a:t>
            </a:r>
            <a:r>
              <a:rPr lang="en-US" sz="2000" b="0" i="0">
                <a:solidFill>
                  <a:srgbClr val="333333"/>
                </a:solidFill>
                <a:effectLst/>
                <a:latin typeface="Arial" panose="020B0604020202020204" pitchFamily="34" charset="0"/>
                <a:cs typeface="Arial" panose="020B0604020202020204" pitchFamily="34" charset="0"/>
              </a:rPr>
              <a:t>productive and positive uses of dredged material, which cover broad use categories ranging from fish and wildlife habitat development, to human recreation, to industrial/commercial uses” </a:t>
            </a:r>
          </a:p>
          <a:p>
            <a:r>
              <a:rPr lang="en-US" sz="2000" b="0" i="0">
                <a:solidFill>
                  <a:srgbClr val="333333"/>
                </a:solidFill>
                <a:effectLst/>
                <a:latin typeface="Arial" panose="020B0604020202020204" pitchFamily="34" charset="0"/>
                <a:cs typeface="Arial" panose="020B0604020202020204" pitchFamily="34" charset="0"/>
              </a:rPr>
              <a:t>(USACE Beneficial Uses of Dredged Material, Engineer Manual 1110-2-5026</a:t>
            </a:r>
            <a:r>
              <a:rPr lang="en-US" sz="2400" b="0" i="0">
                <a:solidFill>
                  <a:srgbClr val="333333"/>
                </a:solidFill>
                <a:effectLst/>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 </a:t>
            </a:r>
          </a:p>
          <a:p>
            <a:endParaRPr lang="en-US" sz="1600">
              <a:latin typeface="Arial" panose="020B0604020202020204" pitchFamily="34" charset="0"/>
              <a:cs typeface="Arial" panose="020B0604020202020204" pitchFamily="34" charset="0"/>
            </a:endParaRPr>
          </a:p>
          <a:p>
            <a:endParaRPr lang="en-US" sz="1800"/>
          </a:p>
        </p:txBody>
      </p:sp>
      <p:grpSp>
        <p:nvGrpSpPr>
          <p:cNvPr id="4" name="Group 3">
            <a:extLst>
              <a:ext uri="{FF2B5EF4-FFF2-40B4-BE49-F238E27FC236}">
                <a16:creationId xmlns:a16="http://schemas.microsoft.com/office/drawing/2014/main" id="{D8A02222-F425-2FD8-BF51-F80485BE7160}"/>
              </a:ext>
            </a:extLst>
          </p:cNvPr>
          <p:cNvGrpSpPr/>
          <p:nvPr/>
        </p:nvGrpSpPr>
        <p:grpSpPr>
          <a:xfrm>
            <a:off x="6948751" y="893674"/>
            <a:ext cx="4923896" cy="4747990"/>
            <a:chOff x="889150" y="1008962"/>
            <a:chExt cx="5161078" cy="5117075"/>
          </a:xfrm>
        </p:grpSpPr>
        <p:pic>
          <p:nvPicPr>
            <p:cNvPr id="6" name="Picture 5">
              <a:extLst>
                <a:ext uri="{FF2B5EF4-FFF2-40B4-BE49-F238E27FC236}">
                  <a16:creationId xmlns:a16="http://schemas.microsoft.com/office/drawing/2014/main" id="{F0CC6F22-FB81-8455-19F8-0CFE5F821C1A}"/>
                </a:ext>
              </a:extLst>
            </p:cNvPr>
            <p:cNvPicPr>
              <a:picLocks noChangeAspect="1"/>
            </p:cNvPicPr>
            <p:nvPr/>
          </p:nvPicPr>
          <p:blipFill>
            <a:blip r:embed="rId3"/>
            <a:stretch>
              <a:fillRect/>
            </a:stretch>
          </p:blipFill>
          <p:spPr>
            <a:xfrm>
              <a:off x="889150" y="1008962"/>
              <a:ext cx="5161078" cy="4901387"/>
            </a:xfrm>
            <a:prstGeom prst="rect">
              <a:avLst/>
            </a:prstGeom>
          </p:spPr>
        </p:pic>
        <p:sp>
          <p:nvSpPr>
            <p:cNvPr id="7" name="TextBox 6">
              <a:extLst>
                <a:ext uri="{FF2B5EF4-FFF2-40B4-BE49-F238E27FC236}">
                  <a16:creationId xmlns:a16="http://schemas.microsoft.com/office/drawing/2014/main" id="{A34CEF10-A03A-2350-D156-89018A1791DD}"/>
                </a:ext>
              </a:extLst>
            </p:cNvPr>
            <p:cNvSpPr txBox="1"/>
            <p:nvPr/>
          </p:nvSpPr>
          <p:spPr>
            <a:xfrm>
              <a:off x="889150" y="5849038"/>
              <a:ext cx="5161078" cy="276999"/>
            </a:xfrm>
            <a:prstGeom prst="rect">
              <a:avLst/>
            </a:prstGeom>
            <a:noFill/>
          </p:spPr>
          <p:txBody>
            <a:bodyPr wrap="square" rtlCol="0">
              <a:spAutoFit/>
            </a:bodyPr>
            <a:lstStyle/>
            <a:p>
              <a:r>
                <a:rPr lang="en-US" sz="1200"/>
                <a:t>Location</a:t>
              </a:r>
            </a:p>
          </p:txBody>
        </p:sp>
      </p:grpSp>
      <p:grpSp>
        <p:nvGrpSpPr>
          <p:cNvPr id="2" name="Group 1">
            <a:extLst>
              <a:ext uri="{FF2B5EF4-FFF2-40B4-BE49-F238E27FC236}">
                <a16:creationId xmlns:a16="http://schemas.microsoft.com/office/drawing/2014/main" id="{095253D2-7523-F614-30B2-B79DDF26A64D}"/>
              </a:ext>
            </a:extLst>
          </p:cNvPr>
          <p:cNvGrpSpPr/>
          <p:nvPr/>
        </p:nvGrpSpPr>
        <p:grpSpPr>
          <a:xfrm>
            <a:off x="3364649" y="3808640"/>
            <a:ext cx="4617300" cy="3049360"/>
            <a:chOff x="5074438" y="1078140"/>
            <a:chExt cx="6850861" cy="4554624"/>
          </a:xfrm>
        </p:grpSpPr>
        <p:pic>
          <p:nvPicPr>
            <p:cNvPr id="8" name="Picture 7" descr="A picture containing outdoor, sky, nature, shore&#10;&#10;Description automatically generated">
              <a:extLst>
                <a:ext uri="{FF2B5EF4-FFF2-40B4-BE49-F238E27FC236}">
                  <a16:creationId xmlns:a16="http://schemas.microsoft.com/office/drawing/2014/main" id="{BFB728A1-222F-3700-E0DE-81536207D09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74438" y="1078140"/>
              <a:ext cx="6850861" cy="3853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3A61EA1C-1B63-7F25-4C9C-F3CED2E17E92}"/>
                </a:ext>
              </a:extLst>
            </p:cNvPr>
            <p:cNvSpPr txBox="1"/>
            <p:nvPr/>
          </p:nvSpPr>
          <p:spPr>
            <a:xfrm>
              <a:off x="5074438" y="5047989"/>
              <a:ext cx="6850861" cy="584775"/>
            </a:xfrm>
            <a:prstGeom prst="rect">
              <a:avLst/>
            </a:prstGeom>
            <a:noFill/>
          </p:spPr>
          <p:txBody>
            <a:bodyPr wrap="square" rtlCol="0">
              <a:spAutoFit/>
            </a:bodyPr>
            <a:lstStyle/>
            <a:p>
              <a:r>
                <a:rPr lang="en-US" sz="1400"/>
                <a:t>Photo: Beach nourishment in Rockaway, NY. April 2019.</a:t>
              </a:r>
            </a:p>
            <a:p>
              <a:endParaRPr lang="en-US"/>
            </a:p>
          </p:txBody>
        </p:sp>
      </p:grpSp>
    </p:spTree>
    <p:extLst>
      <p:ext uri="{BB962C8B-B14F-4D97-AF65-F5344CB8AC3E}">
        <p14:creationId xmlns:p14="http://schemas.microsoft.com/office/powerpoint/2010/main" val="3364539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75A740-6EE5-F677-FC48-4E3C79CC5BD5}"/>
              </a:ext>
            </a:extLst>
          </p:cNvPr>
          <p:cNvSpPr>
            <a:spLocks noGrp="1"/>
          </p:cNvSpPr>
          <p:nvPr>
            <p:ph type="title"/>
          </p:nvPr>
        </p:nvSpPr>
        <p:spPr/>
        <p:txBody>
          <a:bodyPr/>
          <a:lstStyle/>
          <a:p>
            <a:pPr algn="ctr"/>
            <a:r>
              <a:rPr lang="en-US" dirty="0">
                <a:solidFill>
                  <a:srgbClr val="221F20">
                    <a:lumMod val="90000"/>
                    <a:lumOff val="10000"/>
                  </a:srgbClr>
                </a:solidFill>
                <a:latin typeface="+mn-lt"/>
              </a:rPr>
              <a:t>Types of beneficial use</a:t>
            </a:r>
            <a:endParaRPr lang="en-US" dirty="0">
              <a:latin typeface="+mn-lt"/>
            </a:endParaRPr>
          </a:p>
        </p:txBody>
      </p:sp>
      <p:sp>
        <p:nvSpPr>
          <p:cNvPr id="17" name="TextBox 16">
            <a:extLst>
              <a:ext uri="{FF2B5EF4-FFF2-40B4-BE49-F238E27FC236}">
                <a16:creationId xmlns:a16="http://schemas.microsoft.com/office/drawing/2014/main" id="{DA556E7A-E8C1-8C14-15F5-A88F29E688C7}"/>
              </a:ext>
            </a:extLst>
          </p:cNvPr>
          <p:cNvSpPr txBox="1"/>
          <p:nvPr/>
        </p:nvSpPr>
        <p:spPr>
          <a:xfrm>
            <a:off x="10450850" y="5627430"/>
            <a:ext cx="847289" cy="307777"/>
          </a:xfrm>
          <a:prstGeom prst="rect">
            <a:avLst/>
          </a:prstGeom>
          <a:noFill/>
        </p:spPr>
        <p:txBody>
          <a:bodyPr wrap="square" rtlCol="0">
            <a:spAutoFit/>
          </a:bodyPr>
          <a:lstStyle/>
          <a:p>
            <a:r>
              <a:rPr lang="en-US" sz="1400">
                <a:solidFill>
                  <a:srgbClr val="FFFFFF"/>
                </a:solidFill>
              </a:rPr>
              <a:t>HARS</a:t>
            </a:r>
          </a:p>
        </p:txBody>
      </p:sp>
      <p:pic>
        <p:nvPicPr>
          <p:cNvPr id="2" name="Picture 2" descr="A map of a city&#10;&#10;Description automatically generated with medium confidence">
            <a:extLst>
              <a:ext uri="{FF2B5EF4-FFF2-40B4-BE49-F238E27FC236}">
                <a16:creationId xmlns:a16="http://schemas.microsoft.com/office/drawing/2014/main" id="{1BC697AD-7850-B134-127A-A5CE47C261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1688" y="1047450"/>
            <a:ext cx="4279311" cy="19912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2E324CE-BDB2-38E2-0935-5EE01D1220A5}"/>
              </a:ext>
            </a:extLst>
          </p:cNvPr>
          <p:cNvSpPr txBox="1"/>
          <p:nvPr/>
        </p:nvSpPr>
        <p:spPr>
          <a:xfrm>
            <a:off x="1142841" y="4934932"/>
            <a:ext cx="4608158" cy="1384995"/>
          </a:xfrm>
          <a:prstGeom prst="rect">
            <a:avLst/>
          </a:prstGeom>
          <a:noFill/>
          <a:ln>
            <a:solidFill>
              <a:schemeClr val="accent1"/>
            </a:solidFill>
          </a:ln>
        </p:spPr>
        <p:txBody>
          <a:bodyPr wrap="square" rtlCol="0">
            <a:spAutoFit/>
          </a:bodyPr>
          <a:lstStyle/>
          <a:p>
            <a:r>
              <a:rPr lang="en-US" sz="1200" i="1" dirty="0"/>
              <a:t>Top left. </a:t>
            </a:r>
            <a:r>
              <a:rPr lang="en-US" sz="1200" dirty="0"/>
              <a:t>Houghtaling Island placement site, as of December 2020.</a:t>
            </a:r>
          </a:p>
          <a:p>
            <a:endParaRPr lang="en-US" sz="1200" dirty="0"/>
          </a:p>
          <a:p>
            <a:r>
              <a:rPr lang="en-US" sz="1200" i="1" dirty="0"/>
              <a:t>Top right. </a:t>
            </a:r>
            <a:r>
              <a:rPr lang="en-US" sz="1200" dirty="0"/>
              <a:t>Satellite view of the Hazleton Creek Associates placement site in Hazleton, PA (source: </a:t>
            </a:r>
            <a:r>
              <a:rPr lang="en-US" sz="1200" i="1" dirty="0"/>
              <a:t>Google Maps</a:t>
            </a:r>
            <a:r>
              <a:rPr lang="en-US" sz="1200" dirty="0"/>
              <a:t>)</a:t>
            </a:r>
          </a:p>
          <a:p>
            <a:endParaRPr lang="en-US" sz="1200" dirty="0"/>
          </a:p>
          <a:p>
            <a:r>
              <a:rPr lang="en-US" sz="1200" i="1" dirty="0"/>
              <a:t>Bottom left. </a:t>
            </a:r>
            <a:r>
              <a:rPr lang="en-US" sz="1200" dirty="0"/>
              <a:t>PCFA Warren County District Landfill in Oxford, NJ.</a:t>
            </a:r>
            <a:endParaRPr lang="en-US" sz="1200" i="1" dirty="0"/>
          </a:p>
        </p:txBody>
      </p:sp>
      <p:pic>
        <p:nvPicPr>
          <p:cNvPr id="5" name="Picture 4">
            <a:extLst>
              <a:ext uri="{FF2B5EF4-FFF2-40B4-BE49-F238E27FC236}">
                <a16:creationId xmlns:a16="http://schemas.microsoft.com/office/drawing/2014/main" id="{D1D07432-BC17-0B36-872D-9DB0D685DF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41773" y="1022194"/>
            <a:ext cx="3486473" cy="1991219"/>
          </a:xfrm>
          <a:prstGeom prst="rect">
            <a:avLst/>
          </a:prstGeom>
        </p:spPr>
      </p:pic>
      <p:pic>
        <p:nvPicPr>
          <p:cNvPr id="6" name="Picture 5">
            <a:extLst>
              <a:ext uri="{FF2B5EF4-FFF2-40B4-BE49-F238E27FC236}">
                <a16:creationId xmlns:a16="http://schemas.microsoft.com/office/drawing/2014/main" id="{A5C1E44B-09BD-D80C-11FF-E3C1813D5804}"/>
              </a:ext>
            </a:extLst>
          </p:cNvPr>
          <p:cNvPicPr>
            <a:picLocks noChangeAspect="1"/>
          </p:cNvPicPr>
          <p:nvPr/>
        </p:nvPicPr>
        <p:blipFill>
          <a:blip r:embed="rId5"/>
          <a:stretch>
            <a:fillRect/>
          </a:stretch>
        </p:blipFill>
        <p:spPr>
          <a:xfrm>
            <a:off x="1472652" y="3189406"/>
            <a:ext cx="4278347" cy="1664438"/>
          </a:xfrm>
          <a:prstGeom prst="rect">
            <a:avLst/>
          </a:prstGeom>
        </p:spPr>
      </p:pic>
      <p:sp>
        <p:nvSpPr>
          <p:cNvPr id="7" name="TextBox 6">
            <a:extLst>
              <a:ext uri="{FF2B5EF4-FFF2-40B4-BE49-F238E27FC236}">
                <a16:creationId xmlns:a16="http://schemas.microsoft.com/office/drawing/2014/main" id="{1D3D0A80-D4B8-8B88-11AE-0768FA66129E}"/>
              </a:ext>
            </a:extLst>
          </p:cNvPr>
          <p:cNvSpPr txBox="1"/>
          <p:nvPr/>
        </p:nvSpPr>
        <p:spPr>
          <a:xfrm>
            <a:off x="6096000" y="3271050"/>
            <a:ext cx="5475768" cy="2222403"/>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a:t>Construction and Industrial/Commercial Uses</a:t>
            </a:r>
          </a:p>
          <a:p>
            <a:pPr marL="285750" indent="-285750">
              <a:lnSpc>
                <a:spcPct val="200000"/>
              </a:lnSpc>
              <a:buFont typeface="Arial" panose="020B0604020202020204" pitchFamily="34" charset="0"/>
              <a:buChar char="•"/>
            </a:pPr>
            <a:r>
              <a:rPr lang="en-US"/>
              <a:t>Strip Mine Reclamation, Solid Waste Landfill and Alternative uses.</a:t>
            </a:r>
          </a:p>
          <a:p>
            <a:pPr marL="285750" indent="-285750">
              <a:lnSpc>
                <a:spcPct val="200000"/>
              </a:lnSpc>
              <a:buFont typeface="Arial" panose="020B0604020202020204" pitchFamily="34" charset="0"/>
              <a:buChar char="•"/>
            </a:pPr>
            <a:r>
              <a:rPr lang="en-US"/>
              <a:t>Multipurpose Uses and Other Land Use.</a:t>
            </a:r>
          </a:p>
        </p:txBody>
      </p:sp>
    </p:spTree>
    <p:extLst>
      <p:ext uri="{BB962C8B-B14F-4D97-AF65-F5344CB8AC3E}">
        <p14:creationId xmlns:p14="http://schemas.microsoft.com/office/powerpoint/2010/main" val="3302590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75A740-6EE5-F677-FC48-4E3C79CC5BD5}"/>
              </a:ext>
            </a:extLst>
          </p:cNvPr>
          <p:cNvSpPr>
            <a:spLocks noGrp="1"/>
          </p:cNvSpPr>
          <p:nvPr>
            <p:ph type="title"/>
          </p:nvPr>
        </p:nvSpPr>
        <p:spPr/>
        <p:txBody>
          <a:bodyPr/>
          <a:lstStyle/>
          <a:p>
            <a:pPr algn="ctr"/>
            <a:r>
              <a:rPr lang="en-US">
                <a:solidFill>
                  <a:srgbClr val="221F20">
                    <a:lumMod val="90000"/>
                    <a:lumOff val="10000"/>
                  </a:srgbClr>
                </a:solidFill>
                <a:latin typeface="+mn-lt"/>
              </a:rPr>
              <a:t>Types of beneficial use</a:t>
            </a:r>
            <a:endParaRPr lang="en-US">
              <a:latin typeface="+mn-lt"/>
            </a:endParaRPr>
          </a:p>
        </p:txBody>
      </p:sp>
      <p:sp>
        <p:nvSpPr>
          <p:cNvPr id="17" name="TextBox 16">
            <a:extLst>
              <a:ext uri="{FF2B5EF4-FFF2-40B4-BE49-F238E27FC236}">
                <a16:creationId xmlns:a16="http://schemas.microsoft.com/office/drawing/2014/main" id="{DA556E7A-E8C1-8C14-15F5-A88F29E688C7}"/>
              </a:ext>
            </a:extLst>
          </p:cNvPr>
          <p:cNvSpPr txBox="1"/>
          <p:nvPr/>
        </p:nvSpPr>
        <p:spPr>
          <a:xfrm>
            <a:off x="10450850" y="5627430"/>
            <a:ext cx="847289" cy="307777"/>
          </a:xfrm>
          <a:prstGeom prst="rect">
            <a:avLst/>
          </a:prstGeom>
          <a:noFill/>
        </p:spPr>
        <p:txBody>
          <a:bodyPr wrap="square" rtlCol="0">
            <a:spAutoFit/>
          </a:bodyPr>
          <a:lstStyle/>
          <a:p>
            <a:r>
              <a:rPr lang="en-US" sz="1400">
                <a:solidFill>
                  <a:srgbClr val="FFFFFF"/>
                </a:solidFill>
              </a:rPr>
              <a:t>HARS</a:t>
            </a:r>
          </a:p>
        </p:txBody>
      </p:sp>
      <p:pic>
        <p:nvPicPr>
          <p:cNvPr id="2" name="Picture 1">
            <a:extLst>
              <a:ext uri="{FF2B5EF4-FFF2-40B4-BE49-F238E27FC236}">
                <a16:creationId xmlns:a16="http://schemas.microsoft.com/office/drawing/2014/main" id="{B8D4C6B9-F111-FD52-6A45-73C0B87A00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59734" y="3775474"/>
            <a:ext cx="3447098" cy="2585323"/>
          </a:xfrm>
          <a:prstGeom prst="rect">
            <a:avLst/>
          </a:prstGeom>
          <a:ln>
            <a:solidFill>
              <a:schemeClr val="bg1">
                <a:lumMod val="75000"/>
              </a:schemeClr>
            </a:solidFill>
          </a:ln>
        </p:spPr>
      </p:pic>
      <p:sp>
        <p:nvSpPr>
          <p:cNvPr id="4" name="TextBox 3">
            <a:extLst>
              <a:ext uri="{FF2B5EF4-FFF2-40B4-BE49-F238E27FC236}">
                <a16:creationId xmlns:a16="http://schemas.microsoft.com/office/drawing/2014/main" id="{74A1AD79-765C-9B65-8204-8201F5BA35AD}"/>
              </a:ext>
            </a:extLst>
          </p:cNvPr>
          <p:cNvSpPr txBox="1"/>
          <p:nvPr/>
        </p:nvSpPr>
        <p:spPr>
          <a:xfrm>
            <a:off x="948366" y="4179669"/>
            <a:ext cx="3014597" cy="2462213"/>
          </a:xfrm>
          <a:prstGeom prst="rect">
            <a:avLst/>
          </a:prstGeom>
          <a:noFill/>
          <a:ln>
            <a:solidFill>
              <a:srgbClr val="4D4D4D"/>
            </a:solidFill>
          </a:ln>
        </p:spPr>
        <p:txBody>
          <a:bodyPr wrap="square" rtlCol="0">
            <a:spAutoFit/>
          </a:bodyPr>
          <a:lstStyle/>
          <a:p>
            <a:r>
              <a:rPr lang="en-US" sz="1100" i="1"/>
              <a:t>Top left.</a:t>
            </a:r>
            <a:r>
              <a:rPr lang="en-US" sz="1100"/>
              <a:t> Nearshore placement site for FY23 Shrewsbury River, located on the east side of Sandy Hook, NJ.</a:t>
            </a:r>
          </a:p>
          <a:p>
            <a:endParaRPr lang="en-US" sz="1100"/>
          </a:p>
          <a:p>
            <a:r>
              <a:rPr lang="en-US" sz="1100" i="1"/>
              <a:t>Top right. </a:t>
            </a:r>
            <a:r>
              <a:rPr lang="en-US" sz="1100"/>
              <a:t>Shoreline placement during the FY23 Sea Bright to Manasquan, NJ project.</a:t>
            </a:r>
          </a:p>
          <a:p>
            <a:endParaRPr lang="en-US" sz="1100" i="1"/>
          </a:p>
          <a:p>
            <a:r>
              <a:rPr lang="en-US" sz="1100" i="1"/>
              <a:t>Bottom left. </a:t>
            </a:r>
            <a:r>
              <a:rPr lang="en-US" sz="1100"/>
              <a:t>Aerial photo of Government Dredge, </a:t>
            </a:r>
            <a:r>
              <a:rPr lang="en-US" sz="1100" i="1"/>
              <a:t>Murden</a:t>
            </a:r>
            <a:r>
              <a:rPr lang="en-US" sz="1100"/>
              <a:t>, placing sand north of the north jetty during FY23 Shark River Maintenance Dredging.</a:t>
            </a:r>
          </a:p>
          <a:p>
            <a:endParaRPr lang="en-US" sz="1100"/>
          </a:p>
          <a:p>
            <a:r>
              <a:rPr lang="en-US" sz="1100" i="1"/>
              <a:t>Bottom right. </a:t>
            </a:r>
            <a:r>
              <a:rPr lang="en-US" sz="1100"/>
              <a:t>Aerial photo if Freshkills Park Staten Island, NY</a:t>
            </a:r>
          </a:p>
        </p:txBody>
      </p:sp>
      <p:pic>
        <p:nvPicPr>
          <p:cNvPr id="5" name="Picture 4">
            <a:extLst>
              <a:ext uri="{FF2B5EF4-FFF2-40B4-BE49-F238E27FC236}">
                <a16:creationId xmlns:a16="http://schemas.microsoft.com/office/drawing/2014/main" id="{5C09D0A3-314D-41C8-0805-95E28C61A978}"/>
              </a:ext>
            </a:extLst>
          </p:cNvPr>
          <p:cNvPicPr>
            <a:picLocks noChangeAspect="1"/>
          </p:cNvPicPr>
          <p:nvPr/>
        </p:nvPicPr>
        <p:blipFill>
          <a:blip r:embed="rId4"/>
          <a:stretch>
            <a:fillRect/>
          </a:stretch>
        </p:blipFill>
        <p:spPr>
          <a:xfrm>
            <a:off x="1115839" y="1076026"/>
            <a:ext cx="2685651" cy="2989518"/>
          </a:xfrm>
          <a:prstGeom prst="rect">
            <a:avLst/>
          </a:prstGeom>
          <a:ln>
            <a:solidFill>
              <a:schemeClr val="bg1">
                <a:lumMod val="75000"/>
              </a:schemeClr>
            </a:solidFill>
          </a:ln>
        </p:spPr>
      </p:pic>
      <p:sp>
        <p:nvSpPr>
          <p:cNvPr id="12" name="TextBox 11">
            <a:extLst>
              <a:ext uri="{FF2B5EF4-FFF2-40B4-BE49-F238E27FC236}">
                <a16:creationId xmlns:a16="http://schemas.microsoft.com/office/drawing/2014/main" id="{F22F7EFC-0614-5F44-F394-CCD0E8275572}"/>
              </a:ext>
            </a:extLst>
          </p:cNvPr>
          <p:cNvSpPr txBox="1"/>
          <p:nvPr/>
        </p:nvSpPr>
        <p:spPr>
          <a:xfrm>
            <a:off x="8026627" y="1004237"/>
            <a:ext cx="3653564" cy="2585323"/>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a:t>Aquatic Habitats</a:t>
            </a:r>
          </a:p>
          <a:p>
            <a:pPr marL="285750" indent="-285750">
              <a:lnSpc>
                <a:spcPct val="200000"/>
              </a:lnSpc>
              <a:buFont typeface="Arial" panose="020B0604020202020204" pitchFamily="34" charset="0"/>
              <a:buChar char="•"/>
            </a:pPr>
            <a:r>
              <a:rPr lang="en-US"/>
              <a:t>Beach/Shoreline Nourishments</a:t>
            </a:r>
          </a:p>
          <a:p>
            <a:pPr marL="285750" indent="-285750">
              <a:lnSpc>
                <a:spcPct val="200000"/>
              </a:lnSpc>
              <a:buFont typeface="Arial" panose="020B0604020202020204" pitchFamily="34" charset="0"/>
              <a:buChar char="•"/>
            </a:pPr>
            <a:r>
              <a:rPr lang="en-US"/>
              <a:t>Wetland Habitats</a:t>
            </a:r>
          </a:p>
          <a:p>
            <a:pPr marL="285750" indent="-285750">
              <a:lnSpc>
                <a:spcPct val="200000"/>
              </a:lnSpc>
              <a:buFont typeface="Arial" panose="020B0604020202020204" pitchFamily="34" charset="0"/>
              <a:buChar char="•"/>
            </a:pPr>
            <a:r>
              <a:rPr lang="en-US"/>
              <a:t>Parks and Recreation</a:t>
            </a:r>
          </a:p>
          <a:p>
            <a:pPr marL="285750" indent="-285750">
              <a:buFont typeface="Arial" panose="020B0604020202020204" pitchFamily="34" charset="0"/>
              <a:buChar char="•"/>
            </a:pPr>
            <a:endParaRPr lang="en-US"/>
          </a:p>
        </p:txBody>
      </p:sp>
      <p:pic>
        <p:nvPicPr>
          <p:cNvPr id="13" name="Picture 12">
            <a:extLst>
              <a:ext uri="{FF2B5EF4-FFF2-40B4-BE49-F238E27FC236}">
                <a16:creationId xmlns:a16="http://schemas.microsoft.com/office/drawing/2014/main" id="{48FAF746-C5C9-20B3-43E5-725028ACB15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62963" y="1076026"/>
            <a:ext cx="3447097" cy="2585323"/>
          </a:xfrm>
          <a:prstGeom prst="rect">
            <a:avLst/>
          </a:prstGeom>
          <a:ln>
            <a:solidFill>
              <a:schemeClr val="bg1">
                <a:lumMod val="75000"/>
              </a:schemeClr>
            </a:solidFill>
          </a:ln>
        </p:spPr>
      </p:pic>
      <p:pic>
        <p:nvPicPr>
          <p:cNvPr id="1026" name="Picture 2">
            <a:extLst>
              <a:ext uri="{FF2B5EF4-FFF2-40B4-BE49-F238E27FC236}">
                <a16:creationId xmlns:a16="http://schemas.microsoft.com/office/drawing/2014/main" id="{29B6AFA9-DEC3-665F-12E7-138E2EDBC8E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768304" y="3302037"/>
            <a:ext cx="3819925" cy="2633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054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96D125-A420-253B-2D9A-80CFDDEFC788}"/>
              </a:ext>
            </a:extLst>
          </p:cNvPr>
          <p:cNvSpPr>
            <a:spLocks noGrp="1"/>
          </p:cNvSpPr>
          <p:nvPr>
            <p:ph sz="quarter" idx="10"/>
          </p:nvPr>
        </p:nvSpPr>
        <p:spPr/>
        <p:txBody>
          <a:bodyPr numCol="1"/>
          <a:lstStyle/>
          <a:p>
            <a:r>
              <a:rPr lang="en-US"/>
              <a:t>Pre-determined BUDs applicable to dredged material: </a:t>
            </a:r>
          </a:p>
          <a:p>
            <a:endParaRPr lang="en-US"/>
          </a:p>
        </p:txBody>
      </p:sp>
      <p:sp>
        <p:nvSpPr>
          <p:cNvPr id="3" name="Title 2">
            <a:extLst>
              <a:ext uri="{FF2B5EF4-FFF2-40B4-BE49-F238E27FC236}">
                <a16:creationId xmlns:a16="http://schemas.microsoft.com/office/drawing/2014/main" id="{C67E110A-D394-4186-DB7A-4E9D442ECBD9}"/>
              </a:ext>
            </a:extLst>
          </p:cNvPr>
          <p:cNvSpPr>
            <a:spLocks noGrp="1"/>
          </p:cNvSpPr>
          <p:nvPr>
            <p:ph type="title"/>
          </p:nvPr>
        </p:nvSpPr>
        <p:spPr/>
        <p:txBody>
          <a:bodyPr/>
          <a:lstStyle/>
          <a:p>
            <a:pPr algn="ctr"/>
            <a:r>
              <a:rPr lang="en-US" dirty="0"/>
              <a:t>NYSDEC- Beneficial Use Determinations</a:t>
            </a:r>
          </a:p>
        </p:txBody>
      </p:sp>
      <p:sp>
        <p:nvSpPr>
          <p:cNvPr id="4" name="Footer Placeholder 3">
            <a:extLst>
              <a:ext uri="{FF2B5EF4-FFF2-40B4-BE49-F238E27FC236}">
                <a16:creationId xmlns:a16="http://schemas.microsoft.com/office/drawing/2014/main" id="{D639B386-609A-B816-EAB8-CBDDEEA3C238}"/>
              </a:ext>
            </a:extLst>
          </p:cNvPr>
          <p:cNvSpPr>
            <a:spLocks noGrp="1"/>
          </p:cNvSpPr>
          <p:nvPr>
            <p:ph type="ftr" sz="quarter" idx="12"/>
          </p:nvPr>
        </p:nvSpPr>
        <p:spPr/>
        <p:txBody>
          <a:bodyPr/>
          <a:lstStyle/>
          <a:p>
            <a:endParaRPr lang="en-US"/>
          </a:p>
        </p:txBody>
      </p:sp>
      <p:graphicFrame>
        <p:nvGraphicFramePr>
          <p:cNvPr id="7" name="Table 6">
            <a:extLst>
              <a:ext uri="{FF2B5EF4-FFF2-40B4-BE49-F238E27FC236}">
                <a16:creationId xmlns:a16="http://schemas.microsoft.com/office/drawing/2014/main" id="{5F55901A-E814-3AD9-0BAF-2326F3A144BF}"/>
              </a:ext>
            </a:extLst>
          </p:cNvPr>
          <p:cNvGraphicFramePr>
            <a:graphicFrameLocks noGrp="1"/>
          </p:cNvGraphicFramePr>
          <p:nvPr>
            <p:extLst>
              <p:ext uri="{D42A27DB-BD31-4B8C-83A1-F6EECF244321}">
                <p14:modId xmlns:p14="http://schemas.microsoft.com/office/powerpoint/2010/main" val="403011787"/>
              </p:ext>
            </p:extLst>
          </p:nvPr>
        </p:nvGraphicFramePr>
        <p:xfrm>
          <a:off x="215900" y="1607407"/>
          <a:ext cx="11658600" cy="645986"/>
        </p:xfrm>
        <a:graphic>
          <a:graphicData uri="http://schemas.openxmlformats.org/drawingml/2006/table">
            <a:tbl>
              <a:tblPr/>
              <a:tblGrid>
                <a:gridCol w="4189810">
                  <a:extLst>
                    <a:ext uri="{9D8B030D-6E8A-4147-A177-3AD203B41FA5}">
                      <a16:colId xmlns:a16="http://schemas.microsoft.com/office/drawing/2014/main" val="152611800"/>
                    </a:ext>
                  </a:extLst>
                </a:gridCol>
                <a:gridCol w="3734395">
                  <a:extLst>
                    <a:ext uri="{9D8B030D-6E8A-4147-A177-3AD203B41FA5}">
                      <a16:colId xmlns:a16="http://schemas.microsoft.com/office/drawing/2014/main" val="1320937724"/>
                    </a:ext>
                  </a:extLst>
                </a:gridCol>
                <a:gridCol w="3734395">
                  <a:extLst>
                    <a:ext uri="{9D8B030D-6E8A-4147-A177-3AD203B41FA5}">
                      <a16:colId xmlns:a16="http://schemas.microsoft.com/office/drawing/2014/main" val="4217193684"/>
                    </a:ext>
                  </a:extLst>
                </a:gridCol>
              </a:tblGrid>
              <a:tr h="0">
                <a:tc>
                  <a:txBody>
                    <a:bodyPr/>
                    <a:lstStyle/>
                    <a:p>
                      <a:pPr algn="l"/>
                      <a:r>
                        <a:rPr lang="en-US" b="1">
                          <a:effectLst/>
                        </a:rPr>
                        <a:t>Material</a:t>
                      </a:r>
                      <a:endParaRPr lang="en-US">
                        <a:effectLst/>
                      </a:endParaRPr>
                    </a:p>
                  </a:txBody>
                  <a:tcPr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solidFill>
                      <a:srgbClr val="EDEDED"/>
                    </a:solidFill>
                  </a:tcPr>
                </a:tc>
                <a:tc>
                  <a:txBody>
                    <a:bodyPr/>
                    <a:lstStyle/>
                    <a:p>
                      <a:pPr algn="l"/>
                      <a:r>
                        <a:rPr lang="en-US" b="1">
                          <a:effectLst/>
                        </a:rPr>
                        <a:t>Beneficial Use</a:t>
                      </a:r>
                      <a:endParaRPr lang="en-US">
                        <a:effectLst/>
                      </a:endParaRPr>
                    </a:p>
                  </a:txBody>
                  <a:tcPr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solidFill>
                      <a:srgbClr val="EDEDED"/>
                    </a:solidFill>
                  </a:tcPr>
                </a:tc>
                <a:tc>
                  <a:txBody>
                    <a:bodyPr/>
                    <a:lstStyle/>
                    <a:p>
                      <a:pPr algn="l"/>
                      <a:r>
                        <a:rPr lang="en-US" b="1">
                          <a:effectLst/>
                        </a:rPr>
                        <a:t>Regulatory Citation</a:t>
                      </a:r>
                      <a:endParaRPr lang="en-US">
                        <a:effectLst/>
                      </a:endParaRPr>
                    </a:p>
                  </a:txBody>
                  <a:tcPr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solidFill>
                      <a:srgbClr val="EDEDED"/>
                    </a:solidFill>
                  </a:tcPr>
                </a:tc>
                <a:extLst>
                  <a:ext uri="{0D108BD9-81ED-4DB2-BD59-A6C34878D82A}">
                    <a16:rowId xmlns:a16="http://schemas.microsoft.com/office/drawing/2014/main" val="926579043"/>
                  </a:ext>
                </a:extLst>
              </a:tr>
              <a:tr h="0">
                <a:tc gridSpan="3">
                  <a:txBody>
                    <a:bodyPr/>
                    <a:lstStyle/>
                    <a:p>
                      <a:pPr algn="ctr">
                        <a:buNone/>
                      </a:pPr>
                      <a:r>
                        <a:rPr lang="en-US">
                          <a:effectLst/>
                        </a:rPr>
                        <a:t> </a:t>
                      </a:r>
                    </a:p>
                    <a:p>
                      <a:pPr algn="ctr">
                        <a:buNone/>
                      </a:pPr>
                      <a:r>
                        <a:rPr lang="en-US" b="1">
                          <a:effectLst/>
                        </a:rPr>
                        <a:t>No Longer Considered Solid Waste When Used - 360.12(c)(1)</a:t>
                      </a:r>
                      <a:endParaRPr lang="en-US">
                        <a:effectLst/>
                      </a:endParaRPr>
                    </a:p>
                  </a:txBody>
                  <a:tcPr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3491007"/>
                  </a:ext>
                </a:extLst>
              </a:tr>
            </a:tbl>
          </a:graphicData>
        </a:graphic>
      </p:graphicFrame>
      <p:graphicFrame>
        <p:nvGraphicFramePr>
          <p:cNvPr id="8" name="Table 7">
            <a:extLst>
              <a:ext uri="{FF2B5EF4-FFF2-40B4-BE49-F238E27FC236}">
                <a16:creationId xmlns:a16="http://schemas.microsoft.com/office/drawing/2014/main" id="{52E04678-A3DC-EAB5-8B49-39EE120B5311}"/>
              </a:ext>
            </a:extLst>
          </p:cNvPr>
          <p:cNvGraphicFramePr>
            <a:graphicFrameLocks noGrp="1"/>
          </p:cNvGraphicFramePr>
          <p:nvPr>
            <p:extLst>
              <p:ext uri="{D42A27DB-BD31-4B8C-83A1-F6EECF244321}">
                <p14:modId xmlns:p14="http://schemas.microsoft.com/office/powerpoint/2010/main" val="1019792006"/>
              </p:ext>
            </p:extLst>
          </p:nvPr>
        </p:nvGraphicFramePr>
        <p:xfrm>
          <a:off x="215900" y="2253393"/>
          <a:ext cx="11658600" cy="245809"/>
        </p:xfrm>
        <a:graphic>
          <a:graphicData uri="http://schemas.openxmlformats.org/drawingml/2006/table">
            <a:tbl>
              <a:tblPr/>
              <a:tblGrid>
                <a:gridCol w="4189810">
                  <a:extLst>
                    <a:ext uri="{9D8B030D-6E8A-4147-A177-3AD203B41FA5}">
                      <a16:colId xmlns:a16="http://schemas.microsoft.com/office/drawing/2014/main" val="3312782191"/>
                    </a:ext>
                  </a:extLst>
                </a:gridCol>
                <a:gridCol w="3734395">
                  <a:extLst>
                    <a:ext uri="{9D8B030D-6E8A-4147-A177-3AD203B41FA5}">
                      <a16:colId xmlns:a16="http://schemas.microsoft.com/office/drawing/2014/main" val="3472457356"/>
                    </a:ext>
                  </a:extLst>
                </a:gridCol>
                <a:gridCol w="3734395">
                  <a:extLst>
                    <a:ext uri="{9D8B030D-6E8A-4147-A177-3AD203B41FA5}">
                      <a16:colId xmlns:a16="http://schemas.microsoft.com/office/drawing/2014/main" val="2449494290"/>
                    </a:ext>
                  </a:extLst>
                </a:gridCol>
              </a:tblGrid>
              <a:tr h="0">
                <a:tc>
                  <a:txBody>
                    <a:bodyPr/>
                    <a:lstStyle/>
                    <a:p>
                      <a:r>
                        <a:rPr lang="en-US">
                          <a:effectLst/>
                        </a:rPr>
                        <a:t>Dredged sand and gravel</a:t>
                      </a:r>
                    </a:p>
                  </a:txBody>
                  <a:tcPr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solidFill>
                      <a:srgbClr val="FFFFFF"/>
                    </a:solidFill>
                  </a:tcPr>
                </a:tc>
                <a:tc>
                  <a:txBody>
                    <a:bodyPr/>
                    <a:lstStyle/>
                    <a:p>
                      <a:r>
                        <a:rPr lang="en-US">
                          <a:effectLst/>
                        </a:rPr>
                        <a:t>Aggregate</a:t>
                      </a:r>
                    </a:p>
                  </a:txBody>
                  <a:tcPr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solidFill>
                      <a:srgbClr val="FFFFFF"/>
                    </a:solidFill>
                  </a:tcPr>
                </a:tc>
                <a:tc>
                  <a:txBody>
                    <a:bodyPr/>
                    <a:lstStyle/>
                    <a:p>
                      <a:r>
                        <a:rPr lang="en-US">
                          <a:effectLst/>
                        </a:rPr>
                        <a:t>360.12(c)(1)(iii)</a:t>
                      </a:r>
                    </a:p>
                  </a:txBody>
                  <a:tcPr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solidFill>
                      <a:srgbClr val="FFFFFF"/>
                    </a:solidFill>
                  </a:tcPr>
                </a:tc>
                <a:extLst>
                  <a:ext uri="{0D108BD9-81ED-4DB2-BD59-A6C34878D82A}">
                    <a16:rowId xmlns:a16="http://schemas.microsoft.com/office/drawing/2014/main" val="1728791441"/>
                  </a:ext>
                </a:extLst>
              </a:tr>
            </a:tbl>
          </a:graphicData>
        </a:graphic>
      </p:graphicFrame>
      <p:graphicFrame>
        <p:nvGraphicFramePr>
          <p:cNvPr id="11" name="Table 10">
            <a:extLst>
              <a:ext uri="{FF2B5EF4-FFF2-40B4-BE49-F238E27FC236}">
                <a16:creationId xmlns:a16="http://schemas.microsoft.com/office/drawing/2014/main" id="{3C0C444B-D09E-EC8C-1633-401EA77B68D6}"/>
              </a:ext>
            </a:extLst>
          </p:cNvPr>
          <p:cNvGraphicFramePr>
            <a:graphicFrameLocks noGrp="1"/>
          </p:cNvGraphicFramePr>
          <p:nvPr>
            <p:extLst>
              <p:ext uri="{D42A27DB-BD31-4B8C-83A1-F6EECF244321}">
                <p14:modId xmlns:p14="http://schemas.microsoft.com/office/powerpoint/2010/main" val="575908510"/>
              </p:ext>
            </p:extLst>
          </p:nvPr>
        </p:nvGraphicFramePr>
        <p:xfrm>
          <a:off x="215900" y="2507712"/>
          <a:ext cx="11658600" cy="554546"/>
        </p:xfrm>
        <a:graphic>
          <a:graphicData uri="http://schemas.openxmlformats.org/drawingml/2006/table">
            <a:tbl>
              <a:tblPr/>
              <a:tblGrid>
                <a:gridCol w="11658600">
                  <a:extLst>
                    <a:ext uri="{9D8B030D-6E8A-4147-A177-3AD203B41FA5}">
                      <a16:colId xmlns:a16="http://schemas.microsoft.com/office/drawing/2014/main" val="3713789434"/>
                    </a:ext>
                  </a:extLst>
                </a:gridCol>
              </a:tblGrid>
              <a:tr h="0">
                <a:tc>
                  <a:txBody>
                    <a:bodyPr/>
                    <a:lstStyle/>
                    <a:p>
                      <a:pPr algn="ctr">
                        <a:buNone/>
                      </a:pPr>
                      <a:r>
                        <a:rPr lang="en-US">
                          <a:effectLst/>
                        </a:rPr>
                        <a:t> </a:t>
                      </a:r>
                    </a:p>
                    <a:p>
                      <a:pPr algn="ctr">
                        <a:buNone/>
                      </a:pPr>
                      <a:r>
                        <a:rPr lang="en-US" b="1">
                          <a:effectLst/>
                        </a:rPr>
                        <a:t>No Longer Considered Solid Waste When Meeting Requirements for Use - 360.12 (c)(3)</a:t>
                      </a:r>
                      <a:endParaRPr lang="en-US">
                        <a:effectLst/>
                      </a:endParaRPr>
                    </a:p>
                    <a:p>
                      <a:pPr>
                        <a:buNone/>
                      </a:pPr>
                      <a:r>
                        <a:rPr lang="en-US">
                          <a:effectLst/>
                        </a:rPr>
                        <a:t> </a:t>
                      </a:r>
                    </a:p>
                  </a:txBody>
                  <a:tcPr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solidFill>
                      <a:srgbClr val="FFFFFF"/>
                    </a:solidFill>
                  </a:tcPr>
                </a:tc>
                <a:extLst>
                  <a:ext uri="{0D108BD9-81ED-4DB2-BD59-A6C34878D82A}">
                    <a16:rowId xmlns:a16="http://schemas.microsoft.com/office/drawing/2014/main" val="2456603734"/>
                  </a:ext>
                </a:extLst>
              </a:tr>
            </a:tbl>
          </a:graphicData>
        </a:graphic>
      </p:graphicFrame>
      <p:graphicFrame>
        <p:nvGraphicFramePr>
          <p:cNvPr id="12" name="Table 11">
            <a:extLst>
              <a:ext uri="{FF2B5EF4-FFF2-40B4-BE49-F238E27FC236}">
                <a16:creationId xmlns:a16="http://schemas.microsoft.com/office/drawing/2014/main" id="{42C401AB-9BE1-1F88-1AA7-3849F2A802D8}"/>
              </a:ext>
            </a:extLst>
          </p:cNvPr>
          <p:cNvGraphicFramePr>
            <a:graphicFrameLocks noGrp="1"/>
          </p:cNvGraphicFramePr>
          <p:nvPr>
            <p:extLst>
              <p:ext uri="{D42A27DB-BD31-4B8C-83A1-F6EECF244321}">
                <p14:modId xmlns:p14="http://schemas.microsoft.com/office/powerpoint/2010/main" val="3379424782"/>
              </p:ext>
            </p:extLst>
          </p:nvPr>
        </p:nvGraphicFramePr>
        <p:xfrm>
          <a:off x="219710" y="3070768"/>
          <a:ext cx="11658600" cy="245809"/>
        </p:xfrm>
        <a:graphic>
          <a:graphicData uri="http://schemas.openxmlformats.org/drawingml/2006/table">
            <a:tbl>
              <a:tblPr/>
              <a:tblGrid>
                <a:gridCol w="4189810">
                  <a:extLst>
                    <a:ext uri="{9D8B030D-6E8A-4147-A177-3AD203B41FA5}">
                      <a16:colId xmlns:a16="http://schemas.microsoft.com/office/drawing/2014/main" val="771212637"/>
                    </a:ext>
                  </a:extLst>
                </a:gridCol>
                <a:gridCol w="3734395">
                  <a:extLst>
                    <a:ext uri="{9D8B030D-6E8A-4147-A177-3AD203B41FA5}">
                      <a16:colId xmlns:a16="http://schemas.microsoft.com/office/drawing/2014/main" val="66613968"/>
                    </a:ext>
                  </a:extLst>
                </a:gridCol>
                <a:gridCol w="3734395">
                  <a:extLst>
                    <a:ext uri="{9D8B030D-6E8A-4147-A177-3AD203B41FA5}">
                      <a16:colId xmlns:a16="http://schemas.microsoft.com/office/drawing/2014/main" val="2815759927"/>
                    </a:ext>
                  </a:extLst>
                </a:gridCol>
              </a:tblGrid>
              <a:tr h="0">
                <a:tc>
                  <a:txBody>
                    <a:bodyPr/>
                    <a:lstStyle/>
                    <a:p>
                      <a:r>
                        <a:rPr lang="en-US" dirty="0">
                          <a:effectLst/>
                        </a:rPr>
                        <a:t>Clay, till, or rock excavated as part of navigational dredging</a:t>
                      </a:r>
                    </a:p>
                  </a:txBody>
                  <a:tcPr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solidFill>
                      <a:srgbClr val="FFFFFF"/>
                    </a:solidFill>
                  </a:tcPr>
                </a:tc>
                <a:tc>
                  <a:txBody>
                    <a:bodyPr/>
                    <a:lstStyle/>
                    <a:p>
                      <a:r>
                        <a:rPr lang="en-US">
                          <a:effectLst/>
                        </a:rPr>
                        <a:t>Aggregate or fill</a:t>
                      </a:r>
                    </a:p>
                  </a:txBody>
                  <a:tcPr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solidFill>
                      <a:srgbClr val="FFFFFF"/>
                    </a:solidFill>
                  </a:tcPr>
                </a:tc>
                <a:tc>
                  <a:txBody>
                    <a:bodyPr/>
                    <a:lstStyle/>
                    <a:p>
                      <a:r>
                        <a:rPr lang="en-US" dirty="0">
                          <a:effectLst/>
                        </a:rPr>
                        <a:t>360.12(c)(3)(xii)</a:t>
                      </a:r>
                    </a:p>
                  </a:txBody>
                  <a:tcPr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D0D0CE"/>
                      </a:solidFill>
                      <a:prstDash val="solid"/>
                      <a:round/>
                      <a:headEnd type="none" w="med" len="med"/>
                      <a:tailEnd type="none" w="med" len="med"/>
                    </a:lnT>
                    <a:lnB w="6350" cap="flat" cmpd="sng" algn="ctr">
                      <a:solidFill>
                        <a:srgbClr val="D0D0CE"/>
                      </a:solidFill>
                      <a:prstDash val="solid"/>
                      <a:round/>
                      <a:headEnd type="none" w="med" len="med"/>
                      <a:tailEnd type="none" w="med" len="med"/>
                    </a:lnB>
                    <a:solidFill>
                      <a:srgbClr val="FFFFFF"/>
                    </a:solidFill>
                  </a:tcPr>
                </a:tc>
                <a:extLst>
                  <a:ext uri="{0D108BD9-81ED-4DB2-BD59-A6C34878D82A}">
                    <a16:rowId xmlns:a16="http://schemas.microsoft.com/office/drawing/2014/main" val="3490104054"/>
                  </a:ext>
                </a:extLst>
              </a:tr>
            </a:tbl>
          </a:graphicData>
        </a:graphic>
      </p:graphicFrame>
      <p:pic>
        <p:nvPicPr>
          <p:cNvPr id="15" name="Picture 14">
            <a:extLst>
              <a:ext uri="{FF2B5EF4-FFF2-40B4-BE49-F238E27FC236}">
                <a16:creationId xmlns:a16="http://schemas.microsoft.com/office/drawing/2014/main" id="{1F122772-DFED-976E-6834-06FE68A2D61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337300" y="3541424"/>
            <a:ext cx="5588000" cy="2730157"/>
          </a:xfrm>
          <a:prstGeom prst="rect">
            <a:avLst/>
          </a:prstGeom>
          <a:ln>
            <a:solidFill>
              <a:schemeClr val="bg1"/>
            </a:solidFill>
          </a:ln>
        </p:spPr>
      </p:pic>
      <p:sp>
        <p:nvSpPr>
          <p:cNvPr id="16" name="TextBox 15">
            <a:extLst>
              <a:ext uri="{FF2B5EF4-FFF2-40B4-BE49-F238E27FC236}">
                <a16:creationId xmlns:a16="http://schemas.microsoft.com/office/drawing/2014/main" id="{58C42B8F-1E3B-9434-8E34-32168771730A}"/>
              </a:ext>
            </a:extLst>
          </p:cNvPr>
          <p:cNvSpPr txBox="1"/>
          <p:nvPr/>
        </p:nvSpPr>
        <p:spPr>
          <a:xfrm>
            <a:off x="351848" y="3829050"/>
            <a:ext cx="5632450" cy="3139321"/>
          </a:xfrm>
          <a:prstGeom prst="rect">
            <a:avLst/>
          </a:prstGeom>
          <a:noFill/>
        </p:spPr>
        <p:txBody>
          <a:bodyPr wrap="square" rtlCol="0">
            <a:spAutoFit/>
          </a:bodyPr>
          <a:lstStyle/>
          <a:p>
            <a:pPr algn="ctr"/>
            <a:r>
              <a:rPr lang="en-US" dirty="0"/>
              <a:t>For USACE projects, the contractor is responsible for applying for the BUD. </a:t>
            </a:r>
          </a:p>
          <a:p>
            <a:pPr algn="ctr"/>
            <a:endParaRPr lang="en-US" dirty="0"/>
          </a:p>
          <a:p>
            <a:pPr algn="ctr"/>
            <a:r>
              <a:rPr lang="en-US" dirty="0"/>
              <a:t>Most recent dredged material placement under a BUD was in Staten Island for fill and surface cover purposes. </a:t>
            </a:r>
          </a:p>
          <a:p>
            <a:pPr algn="ctr"/>
            <a:endParaRPr lang="en-US" dirty="0"/>
          </a:p>
          <a:p>
            <a:pPr algn="ctr"/>
            <a:r>
              <a:rPr lang="en-US" dirty="0"/>
              <a:t>A majority of dredged material anticipated for upland placement is routed to NJ and PA. </a:t>
            </a:r>
          </a:p>
          <a:p>
            <a:endParaRPr lang="en-US" dirty="0">
              <a:highlight>
                <a:srgbClr val="FFFF00"/>
              </a:highlight>
            </a:endParaRPr>
          </a:p>
          <a:p>
            <a:endParaRPr lang="en-US" dirty="0">
              <a:highlight>
                <a:srgbClr val="FFFF00"/>
              </a:highlight>
            </a:endParaRPr>
          </a:p>
        </p:txBody>
      </p:sp>
    </p:spTree>
    <p:extLst>
      <p:ext uri="{BB962C8B-B14F-4D97-AF65-F5344CB8AC3E}">
        <p14:creationId xmlns:p14="http://schemas.microsoft.com/office/powerpoint/2010/main" val="1253343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8BA532-3B3E-CD13-4EC1-A87EC2C9D0BF}"/>
              </a:ext>
            </a:extLst>
          </p:cNvPr>
          <p:cNvPicPr>
            <a:picLocks noChangeAspect="1"/>
          </p:cNvPicPr>
          <p:nvPr/>
        </p:nvPicPr>
        <p:blipFill>
          <a:blip r:embed="rId3"/>
          <a:stretch>
            <a:fillRect/>
          </a:stretch>
        </p:blipFill>
        <p:spPr>
          <a:xfrm>
            <a:off x="6052383" y="1028700"/>
            <a:ext cx="5944477" cy="3295948"/>
          </a:xfrm>
          <a:prstGeom prst="rect">
            <a:avLst/>
          </a:prstGeom>
        </p:spPr>
      </p:pic>
      <p:sp>
        <p:nvSpPr>
          <p:cNvPr id="2" name="Content Placeholder 1">
            <a:extLst>
              <a:ext uri="{FF2B5EF4-FFF2-40B4-BE49-F238E27FC236}">
                <a16:creationId xmlns:a16="http://schemas.microsoft.com/office/drawing/2014/main" id="{9A8658E0-91BA-969D-0F5F-23C3DC9779AB}"/>
              </a:ext>
            </a:extLst>
          </p:cNvPr>
          <p:cNvSpPr>
            <a:spLocks noGrp="1"/>
          </p:cNvSpPr>
          <p:nvPr>
            <p:ph sz="quarter" idx="10"/>
          </p:nvPr>
        </p:nvSpPr>
        <p:spPr>
          <a:xfrm>
            <a:off x="266700" y="1028700"/>
            <a:ext cx="5897881" cy="2844800"/>
          </a:xfrm>
        </p:spPr>
        <p:txBody>
          <a:bodyPr numCol="1"/>
          <a:lstStyle/>
          <a:p>
            <a:r>
              <a:rPr lang="en-US" sz="1800" b="1" dirty="0"/>
              <a:t>Who can be a Non-federal Sponsor? </a:t>
            </a:r>
          </a:p>
          <a:p>
            <a:r>
              <a:rPr lang="en-US" sz="1800" dirty="0"/>
              <a:t>A non-federal sponsor of a U.S. Army Corps of Engineers (Corps) project may be a state, a political sub-part of a state or group of states, a Native American (Indian) nation, quasi-public organizations chartered under state laws (e.g., a port authority, flood control district or conservation district), an interstate agency or non-profit organizations. Project sponsorship is formalized by legal agreements between the sponsor and the U.S. Government that outline legal responsibilities. </a:t>
            </a:r>
          </a:p>
        </p:txBody>
      </p:sp>
      <p:sp>
        <p:nvSpPr>
          <p:cNvPr id="3" name="Title 2">
            <a:extLst>
              <a:ext uri="{FF2B5EF4-FFF2-40B4-BE49-F238E27FC236}">
                <a16:creationId xmlns:a16="http://schemas.microsoft.com/office/drawing/2014/main" id="{4B9C6A0D-8D25-9E79-3E4D-E4CFB424955E}"/>
              </a:ext>
            </a:extLst>
          </p:cNvPr>
          <p:cNvSpPr>
            <a:spLocks noGrp="1"/>
          </p:cNvSpPr>
          <p:nvPr>
            <p:ph type="title"/>
          </p:nvPr>
        </p:nvSpPr>
        <p:spPr>
          <a:xfrm>
            <a:off x="1080654" y="128981"/>
            <a:ext cx="10254525" cy="832920"/>
          </a:xfrm>
        </p:spPr>
        <p:txBody>
          <a:bodyPr/>
          <a:lstStyle/>
          <a:p>
            <a:pPr algn="ctr"/>
            <a:r>
              <a:rPr lang="en-US" dirty="0"/>
              <a:t>Working with USACE</a:t>
            </a:r>
          </a:p>
        </p:txBody>
      </p:sp>
      <p:sp>
        <p:nvSpPr>
          <p:cNvPr id="5" name="TextBox 4">
            <a:extLst>
              <a:ext uri="{FF2B5EF4-FFF2-40B4-BE49-F238E27FC236}">
                <a16:creationId xmlns:a16="http://schemas.microsoft.com/office/drawing/2014/main" id="{0012D178-62F2-0396-1607-84801F55CC12}"/>
              </a:ext>
            </a:extLst>
          </p:cNvPr>
          <p:cNvSpPr txBox="1"/>
          <p:nvPr/>
        </p:nvSpPr>
        <p:spPr>
          <a:xfrm>
            <a:off x="297181" y="4089400"/>
            <a:ext cx="45719" cy="369332"/>
          </a:xfrm>
          <a:prstGeom prst="rect">
            <a:avLst/>
          </a:prstGeom>
          <a:noFill/>
        </p:spPr>
        <p:txBody>
          <a:bodyPr wrap="square" rtlCol="0">
            <a:spAutoFit/>
          </a:bodyPr>
          <a:lstStyle/>
          <a:p>
            <a:endParaRPr lang="en-US"/>
          </a:p>
        </p:txBody>
      </p:sp>
      <p:sp>
        <p:nvSpPr>
          <p:cNvPr id="6" name="TextBox 5">
            <a:extLst>
              <a:ext uri="{FF2B5EF4-FFF2-40B4-BE49-F238E27FC236}">
                <a16:creationId xmlns:a16="http://schemas.microsoft.com/office/drawing/2014/main" id="{B434D945-D36B-0ABB-1A1A-1ED70942BFA6}"/>
              </a:ext>
            </a:extLst>
          </p:cNvPr>
          <p:cNvSpPr txBox="1"/>
          <p:nvPr/>
        </p:nvSpPr>
        <p:spPr>
          <a:xfrm>
            <a:off x="297181" y="4133850"/>
            <a:ext cx="5765800" cy="2308324"/>
          </a:xfrm>
          <a:prstGeom prst="rect">
            <a:avLst/>
          </a:prstGeom>
          <a:noFill/>
        </p:spPr>
        <p:txBody>
          <a:bodyPr wrap="square" rtlCol="0">
            <a:spAutoFit/>
          </a:bodyPr>
          <a:lstStyle/>
          <a:p>
            <a:r>
              <a:rPr lang="en-US" b="1"/>
              <a:t>What are the Cost-share Requirements? </a:t>
            </a:r>
          </a:p>
          <a:p>
            <a:r>
              <a:rPr lang="en-US"/>
              <a:t>The Corps provides the first $100,000 of feasibility study costs. </a:t>
            </a:r>
          </a:p>
          <a:p>
            <a:r>
              <a:rPr lang="en-US"/>
              <a:t>A non-federal sponsor must contribute 50 percent of feasibility study costs that exceed $100,000; plus 25-35 percent of preconstruction, engineering and design costs; and 100 percent of operation and maintenance costs. </a:t>
            </a:r>
          </a:p>
        </p:txBody>
      </p:sp>
      <p:sp>
        <p:nvSpPr>
          <p:cNvPr id="9" name="TextBox 8">
            <a:extLst>
              <a:ext uri="{FF2B5EF4-FFF2-40B4-BE49-F238E27FC236}">
                <a16:creationId xmlns:a16="http://schemas.microsoft.com/office/drawing/2014/main" id="{2399006A-9D75-16FC-DE0E-2DF2D46547E0}"/>
              </a:ext>
            </a:extLst>
          </p:cNvPr>
          <p:cNvSpPr txBox="1"/>
          <p:nvPr/>
        </p:nvSpPr>
        <p:spPr>
          <a:xfrm>
            <a:off x="6324600" y="4089400"/>
            <a:ext cx="5778500" cy="2739211"/>
          </a:xfrm>
          <a:prstGeom prst="rect">
            <a:avLst/>
          </a:prstGeom>
          <a:noFill/>
        </p:spPr>
        <p:txBody>
          <a:bodyPr wrap="square" rtlCol="0">
            <a:spAutoFit/>
          </a:bodyPr>
          <a:lstStyle/>
          <a:p>
            <a:pPr fontAlgn="base"/>
            <a:r>
              <a:rPr lang="en-US" sz="1400" b="1"/>
              <a:t>STUDY COST</a:t>
            </a:r>
            <a:br>
              <a:rPr lang="en-US" sz="1400"/>
            </a:br>
            <a:r>
              <a:rPr lang="en-US" sz="1400"/>
              <a:t>Total Feasibility Study Cost: $1,045,796</a:t>
            </a:r>
            <a:br>
              <a:rPr lang="en-US" sz="1400"/>
            </a:br>
            <a:r>
              <a:rPr lang="en-US" sz="1400"/>
              <a:t>Federal: $572,898 and Non-Federal: $472,898</a:t>
            </a:r>
          </a:p>
          <a:p>
            <a:pPr fontAlgn="base"/>
            <a:r>
              <a:rPr lang="en-US" sz="1400"/>
              <a:t> </a:t>
            </a:r>
          </a:p>
          <a:p>
            <a:pPr fontAlgn="base"/>
            <a:r>
              <a:rPr lang="en-US" sz="1400" b="1"/>
              <a:t>DESIGN</a:t>
            </a:r>
            <a:endParaRPr lang="en-US" sz="1400"/>
          </a:p>
          <a:p>
            <a:pPr fontAlgn="base"/>
            <a:r>
              <a:rPr lang="en-US" sz="1400"/>
              <a:t>Total Design Cost: Approximately $2,897,000</a:t>
            </a:r>
          </a:p>
          <a:p>
            <a:pPr fontAlgn="base"/>
            <a:r>
              <a:rPr lang="en-US" sz="1400"/>
              <a:t>Federal (75%): $1,815,000 and Non-Federal (25%): $605,000 </a:t>
            </a:r>
          </a:p>
          <a:p>
            <a:pPr fontAlgn="base"/>
            <a:r>
              <a:rPr lang="en-US" sz="1400"/>
              <a:t>Non-Federal (100%- additional NYC Parks Enhancement Activities): $477,000</a:t>
            </a:r>
          </a:p>
          <a:p>
            <a:pPr fontAlgn="base"/>
            <a:r>
              <a:rPr lang="en-US" sz="1400"/>
              <a:t> </a:t>
            </a:r>
          </a:p>
          <a:p>
            <a:pPr fontAlgn="base"/>
            <a:r>
              <a:rPr lang="en-US" sz="1400" b="1"/>
              <a:t>IMPLEMENTATION COSTS: Construction Contract: $17,745,000</a:t>
            </a:r>
            <a:r>
              <a:rPr lang="en-US" sz="1400"/>
              <a:t> </a:t>
            </a:r>
          </a:p>
          <a:p>
            <a:endParaRPr lang="en-US"/>
          </a:p>
        </p:txBody>
      </p:sp>
    </p:spTree>
    <p:extLst>
      <p:ext uri="{BB962C8B-B14F-4D97-AF65-F5344CB8AC3E}">
        <p14:creationId xmlns:p14="http://schemas.microsoft.com/office/powerpoint/2010/main" val="3609298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FEBD5-15C3-30FF-6760-122E26BF860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FBC2D4-D23C-45AF-55D3-1EDFECB2B107}"/>
              </a:ext>
            </a:extLst>
          </p:cNvPr>
          <p:cNvSpPr>
            <a:spLocks noGrp="1"/>
          </p:cNvSpPr>
          <p:nvPr>
            <p:ph sz="quarter" idx="10"/>
          </p:nvPr>
        </p:nvSpPr>
        <p:spPr>
          <a:xfrm>
            <a:off x="297181" y="931274"/>
            <a:ext cx="7244760" cy="2818312"/>
          </a:xfrm>
        </p:spPr>
        <p:txBody>
          <a:bodyPr numCol="1"/>
          <a:lstStyle/>
          <a:p>
            <a:r>
              <a:rPr lang="en-US" sz="1800" b="1" dirty="0"/>
              <a:t>USACE O&amp;M Projects and Contractors</a:t>
            </a:r>
          </a:p>
          <a:p>
            <a:pPr marL="285750" indent="-285750" algn="just">
              <a:buFont typeface="Arial" panose="020B0604020202020204" pitchFamily="34" charset="0"/>
              <a:buChar char="•"/>
            </a:pPr>
            <a:r>
              <a:rPr lang="en-US" sz="1800" dirty="0"/>
              <a:t>USACE will coordinate placement sites for beach nourishment, ecological restoration, ocean disposal etc. </a:t>
            </a:r>
          </a:p>
          <a:p>
            <a:pPr marL="285750" indent="-285750" algn="just">
              <a:buFont typeface="Arial" panose="020B0604020202020204" pitchFamily="34" charset="0"/>
              <a:buChar char="•"/>
            </a:pPr>
            <a:r>
              <a:rPr lang="en-US" sz="1800" dirty="0"/>
              <a:t>For upland placement, site selection is conducted by the project dredge Contractor. </a:t>
            </a:r>
          </a:p>
          <a:p>
            <a:pPr marL="285750" indent="-285750" algn="just">
              <a:buFont typeface="Arial" panose="020B0604020202020204" pitchFamily="34" charset="0"/>
              <a:buChar char="•"/>
            </a:pPr>
            <a:r>
              <a:rPr lang="en-US" sz="1800" dirty="0"/>
              <a:t>USACE provide sampling and testing data collected during the project coordination phases. </a:t>
            </a:r>
          </a:p>
          <a:p>
            <a:pPr marL="285750" indent="-285750" algn="just">
              <a:buFont typeface="Arial" panose="020B0604020202020204" pitchFamily="34" charset="0"/>
              <a:buChar char="•"/>
            </a:pPr>
            <a:r>
              <a:rPr lang="en-US" sz="1800" dirty="0"/>
              <a:t>Some placement sites may require additional testing which is conducted by the Contractor. </a:t>
            </a:r>
          </a:p>
          <a:p>
            <a:pPr marL="285750" indent="-285750" algn="just">
              <a:buFont typeface="Arial" panose="020B0604020202020204" pitchFamily="34" charset="0"/>
              <a:buChar char="•"/>
            </a:pPr>
            <a:r>
              <a:rPr lang="en-US" sz="1800" dirty="0"/>
              <a:t>If required, the Contractor is also responsible processing the dredged material in the form of amendment with cement. </a:t>
            </a:r>
          </a:p>
        </p:txBody>
      </p:sp>
      <p:sp>
        <p:nvSpPr>
          <p:cNvPr id="3" name="Title 2">
            <a:extLst>
              <a:ext uri="{FF2B5EF4-FFF2-40B4-BE49-F238E27FC236}">
                <a16:creationId xmlns:a16="http://schemas.microsoft.com/office/drawing/2014/main" id="{6833964E-DFBA-AD5D-7B80-C19C4DA562B0}"/>
              </a:ext>
            </a:extLst>
          </p:cNvPr>
          <p:cNvSpPr>
            <a:spLocks noGrp="1"/>
          </p:cNvSpPr>
          <p:nvPr>
            <p:ph type="title"/>
          </p:nvPr>
        </p:nvSpPr>
        <p:spPr/>
        <p:txBody>
          <a:bodyPr/>
          <a:lstStyle/>
          <a:p>
            <a:pPr algn="ctr"/>
            <a:r>
              <a:rPr lang="en-US" dirty="0"/>
              <a:t>Working with USACE</a:t>
            </a:r>
          </a:p>
        </p:txBody>
      </p:sp>
      <p:sp>
        <p:nvSpPr>
          <p:cNvPr id="5" name="TextBox 4">
            <a:extLst>
              <a:ext uri="{FF2B5EF4-FFF2-40B4-BE49-F238E27FC236}">
                <a16:creationId xmlns:a16="http://schemas.microsoft.com/office/drawing/2014/main" id="{76F32A7C-6454-32E1-BABB-516854B0CBA2}"/>
              </a:ext>
            </a:extLst>
          </p:cNvPr>
          <p:cNvSpPr txBox="1"/>
          <p:nvPr/>
        </p:nvSpPr>
        <p:spPr>
          <a:xfrm>
            <a:off x="297181" y="4089400"/>
            <a:ext cx="45719" cy="369332"/>
          </a:xfrm>
          <a:prstGeom prst="rect">
            <a:avLst/>
          </a:prstGeom>
          <a:noFill/>
        </p:spPr>
        <p:txBody>
          <a:bodyPr wrap="square" rtlCol="0">
            <a:spAutoFit/>
          </a:bodyPr>
          <a:lstStyle/>
          <a:p>
            <a:endParaRPr lang="en-US"/>
          </a:p>
        </p:txBody>
      </p:sp>
      <p:pic>
        <p:nvPicPr>
          <p:cNvPr id="7" name="Picture 6" descr="A picture containing water, sky, boat, outdoor&#10;&#10;AI-generated content may be incorrect.">
            <a:extLst>
              <a:ext uri="{FF2B5EF4-FFF2-40B4-BE49-F238E27FC236}">
                <a16:creationId xmlns:a16="http://schemas.microsoft.com/office/drawing/2014/main" id="{D4B59471-A6FB-047B-B3C6-EB537354E5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92398" y="931274"/>
            <a:ext cx="4126109" cy="2757549"/>
          </a:xfrm>
          <a:prstGeom prst="rect">
            <a:avLst/>
          </a:prstGeom>
          <a:ln>
            <a:solidFill>
              <a:schemeClr val="accent1"/>
            </a:solidFill>
          </a:ln>
        </p:spPr>
      </p:pic>
      <p:pic>
        <p:nvPicPr>
          <p:cNvPr id="9" name="Picture 8" descr="A picture containing sky, outdoor, ground, boat&#10;&#10;AI-generated content may be incorrect.">
            <a:extLst>
              <a:ext uri="{FF2B5EF4-FFF2-40B4-BE49-F238E27FC236}">
                <a16:creationId xmlns:a16="http://schemas.microsoft.com/office/drawing/2014/main" id="{C25C832B-755E-EC37-E575-052CC157294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43923" y="4089400"/>
            <a:ext cx="3937524" cy="2631514"/>
          </a:xfrm>
          <a:prstGeom prst="rect">
            <a:avLst/>
          </a:prstGeom>
          <a:ln>
            <a:solidFill>
              <a:schemeClr val="accent1"/>
            </a:solidFill>
          </a:ln>
        </p:spPr>
      </p:pic>
      <p:sp>
        <p:nvSpPr>
          <p:cNvPr id="10" name="TextBox 9">
            <a:extLst>
              <a:ext uri="{FF2B5EF4-FFF2-40B4-BE49-F238E27FC236}">
                <a16:creationId xmlns:a16="http://schemas.microsoft.com/office/drawing/2014/main" id="{CE63394C-C7F3-AD76-1B9D-142E47281720}"/>
              </a:ext>
            </a:extLst>
          </p:cNvPr>
          <p:cNvSpPr txBox="1"/>
          <p:nvPr/>
        </p:nvSpPr>
        <p:spPr>
          <a:xfrm>
            <a:off x="7650383" y="4285619"/>
            <a:ext cx="4126109" cy="1569660"/>
          </a:xfrm>
          <a:prstGeom prst="rect">
            <a:avLst/>
          </a:prstGeom>
          <a:noFill/>
          <a:ln>
            <a:solidFill>
              <a:schemeClr val="tx1"/>
            </a:solidFill>
          </a:ln>
        </p:spPr>
        <p:txBody>
          <a:bodyPr wrap="square" rtlCol="0">
            <a:spAutoFit/>
          </a:bodyPr>
          <a:lstStyle/>
          <a:p>
            <a:r>
              <a:rPr lang="en-US" sz="1200" i="1"/>
              <a:t>Above. </a:t>
            </a:r>
            <a:r>
              <a:rPr lang="en-US" sz="1200"/>
              <a:t>USACE contractor utilizing a mechanical dredge at Newark Bay. Dredged materials from this project were taken for beneficial use for mine reclamation in New Jersey. </a:t>
            </a:r>
          </a:p>
          <a:p>
            <a:endParaRPr lang="en-US" sz="1200" i="1"/>
          </a:p>
          <a:p>
            <a:r>
              <a:rPr lang="en-US" sz="1200" i="1"/>
              <a:t>Left. </a:t>
            </a:r>
            <a:r>
              <a:rPr lang="en-US" sz="1200"/>
              <a:t>USACE contractor using a backhoe to mix cement as an amendment into dredged material from Newark Bay per placement site specifications. </a:t>
            </a:r>
          </a:p>
        </p:txBody>
      </p:sp>
    </p:spTree>
    <p:extLst>
      <p:ext uri="{BB962C8B-B14F-4D97-AF65-F5344CB8AC3E}">
        <p14:creationId xmlns:p14="http://schemas.microsoft.com/office/powerpoint/2010/main" val="1578091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60000"/>
            <a:lumOff val="4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162DA3-3BAE-5376-7E4B-B398586EEB79}"/>
              </a:ext>
            </a:extLst>
          </p:cNvPr>
          <p:cNvSpPr>
            <a:spLocks noGrp="1"/>
          </p:cNvSpPr>
          <p:nvPr>
            <p:ph type="title"/>
          </p:nvPr>
        </p:nvSpPr>
        <p:spPr>
          <a:xfrm>
            <a:off x="266700" y="2286001"/>
            <a:ext cx="7150100" cy="1285874"/>
          </a:xfrm>
          <a:ln>
            <a:noFill/>
          </a:ln>
        </p:spPr>
        <p:txBody>
          <a:bodyPr/>
          <a:lstStyle/>
          <a:p>
            <a:r>
              <a:rPr lang="en-US" dirty="0"/>
              <a:t>QUESTIONs?</a:t>
            </a:r>
          </a:p>
        </p:txBody>
      </p:sp>
      <p:sp>
        <p:nvSpPr>
          <p:cNvPr id="2" name="TextBox 1">
            <a:extLst>
              <a:ext uri="{FF2B5EF4-FFF2-40B4-BE49-F238E27FC236}">
                <a16:creationId xmlns:a16="http://schemas.microsoft.com/office/drawing/2014/main" id="{DE993CDF-0612-B767-B25E-9D7EBB77AB7E}"/>
              </a:ext>
            </a:extLst>
          </p:cNvPr>
          <p:cNvSpPr txBox="1"/>
          <p:nvPr/>
        </p:nvSpPr>
        <p:spPr>
          <a:xfrm>
            <a:off x="266700" y="3429000"/>
            <a:ext cx="4398499" cy="1200329"/>
          </a:xfrm>
          <a:prstGeom prst="rect">
            <a:avLst/>
          </a:prstGeom>
          <a:noFill/>
        </p:spPr>
        <p:txBody>
          <a:bodyPr wrap="square" rtlCol="0">
            <a:spAutoFit/>
          </a:bodyPr>
          <a:lstStyle/>
          <a:p>
            <a:r>
              <a:rPr lang="en-US" dirty="0">
                <a:solidFill>
                  <a:schemeClr val="accent3"/>
                </a:solidFill>
              </a:rPr>
              <a:t>Contact Information: </a:t>
            </a:r>
          </a:p>
          <a:p>
            <a:r>
              <a:rPr lang="en-US" dirty="0">
                <a:solidFill>
                  <a:schemeClr val="accent3"/>
                </a:solidFill>
                <a:hlinkClick r:id="rId2">
                  <a:extLst>
                    <a:ext uri="{A12FA001-AC4F-418D-AE19-62706E023703}">
                      <ahyp:hlinkClr xmlns:ahyp="http://schemas.microsoft.com/office/drawing/2018/hyperlinkcolor" val="tx"/>
                    </a:ext>
                  </a:extLst>
                </a:hlinkClick>
              </a:rPr>
              <a:t>Arsheen.Ehtesham@usace.army.mil</a:t>
            </a:r>
            <a:endParaRPr lang="en-US" dirty="0">
              <a:solidFill>
                <a:schemeClr val="accent3"/>
              </a:solidFill>
            </a:endParaRPr>
          </a:p>
          <a:p>
            <a:r>
              <a:rPr lang="en-US" dirty="0">
                <a:solidFill>
                  <a:schemeClr val="accent3"/>
                </a:solidFill>
              </a:rPr>
              <a:t>917-790-8084</a:t>
            </a:r>
          </a:p>
          <a:p>
            <a:endParaRPr lang="en-US" dirty="0"/>
          </a:p>
        </p:txBody>
      </p:sp>
    </p:spTree>
    <p:extLst>
      <p:ext uri="{BB962C8B-B14F-4D97-AF65-F5344CB8AC3E}">
        <p14:creationId xmlns:p14="http://schemas.microsoft.com/office/powerpoint/2010/main" val="3350295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EA9BDA09-0D86-B001-5D42-7CF418CC5FB5}"/>
              </a:ext>
            </a:extLst>
          </p:cNvPr>
          <p:cNvSpPr txBox="1">
            <a:spLocks/>
          </p:cNvSpPr>
          <p:nvPr/>
        </p:nvSpPr>
        <p:spPr>
          <a:xfrm>
            <a:off x="2583137" y="852678"/>
            <a:ext cx="6036733" cy="5600700"/>
          </a:xfrm>
          <a:prstGeom prst="rect">
            <a:avLst/>
          </a:prstGeom>
        </p:spPr>
        <p:txBody>
          <a:bodyPr numCol="1"/>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342900" indent="-342900">
              <a:lnSpc>
                <a:spcPct val="150000"/>
              </a:lnSpc>
              <a:buFont typeface="Wingdings" panose="05000000000000000000" pitchFamily="2" charset="2"/>
              <a:buChar char="Ø"/>
            </a:pPr>
            <a:r>
              <a:rPr lang="en-US" sz="1800">
                <a:solidFill>
                  <a:schemeClr val="accent3"/>
                </a:solidFill>
              </a:rPr>
              <a:t>Why should we talk about mud?</a:t>
            </a:r>
          </a:p>
          <a:p>
            <a:pPr marL="342900" indent="-342900">
              <a:lnSpc>
                <a:spcPct val="150000"/>
              </a:lnSpc>
              <a:buFont typeface="Wingdings" panose="05000000000000000000" pitchFamily="2" charset="2"/>
              <a:buChar char="Ø"/>
            </a:pPr>
            <a:r>
              <a:rPr lang="en-US" sz="1800">
                <a:solidFill>
                  <a:schemeClr val="accent3"/>
                </a:solidFill>
              </a:rPr>
              <a:t>Basics!</a:t>
            </a:r>
          </a:p>
          <a:p>
            <a:pPr marL="1030288" lvl="3" indent="-342900">
              <a:lnSpc>
                <a:spcPct val="150000"/>
              </a:lnSpc>
              <a:buFont typeface="Wingdings" panose="05000000000000000000" pitchFamily="2" charset="2"/>
              <a:buChar char="§"/>
            </a:pPr>
            <a:r>
              <a:rPr lang="en-US" sz="1800">
                <a:solidFill>
                  <a:schemeClr val="accent3"/>
                </a:solidFill>
              </a:rPr>
              <a:t>Why do we dredge?</a:t>
            </a:r>
          </a:p>
          <a:p>
            <a:pPr marL="1030288" lvl="3" indent="-342900">
              <a:lnSpc>
                <a:spcPct val="150000"/>
              </a:lnSpc>
              <a:buFont typeface="Wingdings" panose="05000000000000000000" pitchFamily="2" charset="2"/>
              <a:buChar char="§"/>
            </a:pPr>
            <a:r>
              <a:rPr lang="en-US" sz="1800">
                <a:solidFill>
                  <a:schemeClr val="accent3"/>
                </a:solidFill>
              </a:rPr>
              <a:t>What is dredged material?</a:t>
            </a:r>
          </a:p>
          <a:p>
            <a:pPr marL="1030288" lvl="3" indent="-342900">
              <a:lnSpc>
                <a:spcPct val="150000"/>
              </a:lnSpc>
              <a:buFont typeface="Wingdings" panose="05000000000000000000" pitchFamily="2" charset="2"/>
              <a:buChar char="§"/>
            </a:pPr>
            <a:r>
              <a:rPr lang="en-US" sz="1800">
                <a:solidFill>
                  <a:schemeClr val="accent3"/>
                </a:solidFill>
              </a:rPr>
              <a:t>Where do we dredge?</a:t>
            </a:r>
          </a:p>
          <a:p>
            <a:pPr marL="1030288" lvl="3" indent="-342900">
              <a:lnSpc>
                <a:spcPct val="150000"/>
              </a:lnSpc>
              <a:buFont typeface="Wingdings" panose="05000000000000000000" pitchFamily="2" charset="2"/>
              <a:buChar char="§"/>
            </a:pPr>
            <a:r>
              <a:rPr lang="en-US" sz="1800">
                <a:solidFill>
                  <a:schemeClr val="accent3"/>
                </a:solidFill>
              </a:rPr>
              <a:t>Dredging equipment.</a:t>
            </a:r>
          </a:p>
          <a:p>
            <a:pPr marL="342900" indent="-342900">
              <a:lnSpc>
                <a:spcPct val="150000"/>
              </a:lnSpc>
              <a:buFont typeface="Wingdings" panose="05000000000000000000" pitchFamily="2" charset="2"/>
              <a:buChar char="Ø"/>
            </a:pPr>
            <a:r>
              <a:rPr lang="en-US" sz="1800">
                <a:solidFill>
                  <a:schemeClr val="accent3"/>
                </a:solidFill>
              </a:rPr>
              <a:t>Environmental Coordination</a:t>
            </a:r>
          </a:p>
          <a:p>
            <a:pPr marL="342900" indent="-342900">
              <a:lnSpc>
                <a:spcPct val="150000"/>
              </a:lnSpc>
              <a:buFont typeface="Wingdings" panose="05000000000000000000" pitchFamily="2" charset="2"/>
              <a:buChar char="Ø"/>
            </a:pPr>
            <a:r>
              <a:rPr lang="en-US" sz="1800">
                <a:solidFill>
                  <a:schemeClr val="accent3"/>
                </a:solidFill>
              </a:rPr>
              <a:t>How can dredged material be useful and Beneficial!</a:t>
            </a:r>
          </a:p>
          <a:p>
            <a:pPr marL="342900" indent="-342900">
              <a:lnSpc>
                <a:spcPct val="150000"/>
              </a:lnSpc>
              <a:buFont typeface="Wingdings" panose="05000000000000000000" pitchFamily="2" charset="2"/>
              <a:buChar char="Ø"/>
            </a:pPr>
            <a:r>
              <a:rPr lang="en-US" sz="1800">
                <a:solidFill>
                  <a:schemeClr val="accent3"/>
                </a:solidFill>
              </a:rPr>
              <a:t>NYSDEC- Beneficial Use Determinations</a:t>
            </a:r>
          </a:p>
          <a:p>
            <a:pPr marL="342900" indent="-342900">
              <a:lnSpc>
                <a:spcPct val="150000"/>
              </a:lnSpc>
              <a:buFont typeface="Wingdings" panose="05000000000000000000" pitchFamily="2" charset="2"/>
              <a:buChar char="Ø"/>
            </a:pPr>
            <a:r>
              <a:rPr lang="en-US" sz="1800">
                <a:solidFill>
                  <a:schemeClr val="accent3"/>
                </a:solidFill>
              </a:rPr>
              <a:t>Working with USACE.</a:t>
            </a:r>
          </a:p>
          <a:p>
            <a:pPr marL="342900" indent="-342900">
              <a:lnSpc>
                <a:spcPct val="150000"/>
              </a:lnSpc>
              <a:buFont typeface="Wingdings" panose="05000000000000000000" pitchFamily="2" charset="2"/>
              <a:buChar char="Ø"/>
            </a:pPr>
            <a:r>
              <a:rPr lang="en-US" sz="1800">
                <a:solidFill>
                  <a:schemeClr val="accent3"/>
                </a:solidFill>
              </a:rPr>
              <a:t>Questions? </a:t>
            </a:r>
          </a:p>
          <a:p>
            <a:pPr marL="1030288" lvl="3" indent="-342900"/>
            <a:endParaRPr lang="en-US">
              <a:solidFill>
                <a:schemeClr val="accent3"/>
              </a:solidFill>
            </a:endParaRPr>
          </a:p>
          <a:p>
            <a:pPr marL="1030288" lvl="3" indent="-342900"/>
            <a:endParaRPr lang="en-US">
              <a:solidFill>
                <a:schemeClr val="accent3"/>
              </a:solidFill>
            </a:endParaRPr>
          </a:p>
          <a:p>
            <a:pPr marL="1030288" lvl="3" indent="-342900"/>
            <a:endParaRPr lang="en-US"/>
          </a:p>
          <a:p>
            <a:pPr marL="342900" indent="-342900">
              <a:buFont typeface="Arial" pitchFamily="34" charset="0"/>
              <a:buChar char="•"/>
            </a:pPr>
            <a:endParaRPr lang="en-US"/>
          </a:p>
        </p:txBody>
      </p:sp>
      <p:sp>
        <p:nvSpPr>
          <p:cNvPr id="8" name="Title 2">
            <a:extLst>
              <a:ext uri="{FF2B5EF4-FFF2-40B4-BE49-F238E27FC236}">
                <a16:creationId xmlns:a16="http://schemas.microsoft.com/office/drawing/2014/main" id="{A2C66D0D-010A-FEF3-A429-0E3EEA00059E}"/>
              </a:ext>
            </a:extLst>
          </p:cNvPr>
          <p:cNvSpPr>
            <a:spLocks noGrp="1"/>
          </p:cNvSpPr>
          <p:nvPr>
            <p:ph type="title"/>
          </p:nvPr>
        </p:nvSpPr>
        <p:spPr>
          <a:xfrm>
            <a:off x="4699753" y="121873"/>
            <a:ext cx="1970548" cy="832920"/>
          </a:xfrm>
          <a:ln>
            <a:noFill/>
          </a:ln>
        </p:spPr>
        <p:txBody>
          <a:bodyPr/>
          <a:lstStyle/>
          <a:p>
            <a:r>
              <a:rPr lang="en-US"/>
              <a:t>Agenda	</a:t>
            </a:r>
          </a:p>
        </p:txBody>
      </p:sp>
    </p:spTree>
    <p:extLst>
      <p:ext uri="{BB962C8B-B14F-4D97-AF65-F5344CB8AC3E}">
        <p14:creationId xmlns:p14="http://schemas.microsoft.com/office/powerpoint/2010/main" val="1141905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0D3AC-40A0-69FF-BB6F-D73305E4BC4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4D1BDE-0BC3-AE74-1D16-9CA09F0BBE54}"/>
              </a:ext>
            </a:extLst>
          </p:cNvPr>
          <p:cNvSpPr>
            <a:spLocks noGrp="1"/>
          </p:cNvSpPr>
          <p:nvPr>
            <p:ph sz="quarter" idx="10"/>
          </p:nvPr>
        </p:nvSpPr>
        <p:spPr>
          <a:xfrm>
            <a:off x="297180" y="931273"/>
            <a:ext cx="12031607" cy="4051091"/>
          </a:xfrm>
        </p:spPr>
        <p:txBody>
          <a:bodyPr numCol="1"/>
          <a:lstStyle/>
          <a:p>
            <a:pPr marL="285750" indent="-285750" algn="just">
              <a:buFont typeface="Arial" panose="020B0604020202020204" pitchFamily="34" charset="0"/>
              <a:buChar char="•"/>
            </a:pPr>
            <a:r>
              <a:rPr lang="en-US" sz="1800" dirty="0"/>
              <a:t>Dredge Information System:</a:t>
            </a:r>
          </a:p>
          <a:p>
            <a:pPr algn="just"/>
            <a:r>
              <a:rPr lang="en-US" sz="1800" dirty="0"/>
              <a:t>     </a:t>
            </a:r>
            <a:r>
              <a:rPr lang="en-US" sz="1800" dirty="0">
                <a:hlinkClick r:id="rId3"/>
              </a:rPr>
              <a:t>https://ndc.ops.usace.army.mil/dis/</a:t>
            </a:r>
            <a:endParaRPr lang="en-US" sz="1800" dirty="0"/>
          </a:p>
          <a:p>
            <a:pPr algn="just"/>
            <a:endParaRPr lang="en-US" sz="1800" dirty="0"/>
          </a:p>
          <a:p>
            <a:pPr marL="285750" indent="-285750">
              <a:buFont typeface="Arial" panose="020B0604020202020204" pitchFamily="34" charset="0"/>
              <a:buChar char="•"/>
            </a:pPr>
            <a:r>
              <a:rPr lang="en-US" sz="1800" dirty="0"/>
              <a:t>National Channel Framework: </a:t>
            </a:r>
            <a:r>
              <a:rPr lang="en-US" sz="1800" dirty="0">
                <a:hlinkClick r:id="rId4"/>
              </a:rPr>
              <a:t>https://experience.arcgis.com/experience/b413139f18c046009ebcf62abea941dd/page/Map/</a:t>
            </a:r>
            <a:endParaRPr lang="en-US" sz="1800" dirty="0"/>
          </a:p>
          <a:p>
            <a:endParaRPr lang="en-US" sz="1800" dirty="0"/>
          </a:p>
          <a:p>
            <a:pPr marL="285750" indent="-285750">
              <a:buFont typeface="Arial" panose="020B0604020202020204" pitchFamily="34" charset="0"/>
              <a:buChar char="•"/>
            </a:pPr>
            <a:r>
              <a:rPr lang="en-US" sz="1800" dirty="0"/>
              <a:t>RSM Sediment Placement Data Viewer:  </a:t>
            </a:r>
            <a:r>
              <a:rPr lang="en-US" sz="1800" dirty="0">
                <a:hlinkClick r:id="rId5"/>
              </a:rPr>
              <a:t>https://experience.arcgis.com/experience/448e41753a1f408e9dd2c98896e818c0/page/2022-Present/</a:t>
            </a: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Controlling Depth Reports and Surveys: </a:t>
            </a:r>
          </a:p>
          <a:p>
            <a:r>
              <a:rPr lang="en-US" sz="1800" dirty="0"/>
              <a:t>     </a:t>
            </a:r>
            <a:r>
              <a:rPr lang="en-US" sz="1800" dirty="0">
                <a:hlinkClick r:id="rId6"/>
              </a:rPr>
              <a:t>https://www.nan.usace.army.mil/Missions/Navigation/Controlling-Depth-Reports/</a:t>
            </a:r>
            <a:endParaRPr lang="en-US" sz="1800" dirty="0"/>
          </a:p>
          <a:p>
            <a:endParaRPr lang="en-US" sz="1800" dirty="0"/>
          </a:p>
        </p:txBody>
      </p:sp>
      <p:sp>
        <p:nvSpPr>
          <p:cNvPr id="3" name="Title 2">
            <a:extLst>
              <a:ext uri="{FF2B5EF4-FFF2-40B4-BE49-F238E27FC236}">
                <a16:creationId xmlns:a16="http://schemas.microsoft.com/office/drawing/2014/main" id="{CAA750D9-3A4E-B257-A45D-9C579C4D2688}"/>
              </a:ext>
            </a:extLst>
          </p:cNvPr>
          <p:cNvSpPr>
            <a:spLocks noGrp="1"/>
          </p:cNvSpPr>
          <p:nvPr>
            <p:ph type="title"/>
          </p:nvPr>
        </p:nvSpPr>
        <p:spPr/>
        <p:txBody>
          <a:bodyPr/>
          <a:lstStyle/>
          <a:p>
            <a:pPr algn="ctr"/>
            <a:r>
              <a:rPr lang="en-US" dirty="0"/>
              <a:t>USACE Web resources</a:t>
            </a:r>
          </a:p>
        </p:txBody>
      </p:sp>
      <p:sp>
        <p:nvSpPr>
          <p:cNvPr id="5" name="TextBox 4">
            <a:extLst>
              <a:ext uri="{FF2B5EF4-FFF2-40B4-BE49-F238E27FC236}">
                <a16:creationId xmlns:a16="http://schemas.microsoft.com/office/drawing/2014/main" id="{BAD343C2-A4AC-CD87-6FA3-EDC7F8523A11}"/>
              </a:ext>
            </a:extLst>
          </p:cNvPr>
          <p:cNvSpPr txBox="1"/>
          <p:nvPr/>
        </p:nvSpPr>
        <p:spPr>
          <a:xfrm>
            <a:off x="297181" y="4089400"/>
            <a:ext cx="45719"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467054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027BAA-F541-220F-9D23-B9714DC4A4E5}"/>
              </a:ext>
            </a:extLst>
          </p:cNvPr>
          <p:cNvSpPr>
            <a:spLocks noGrp="1"/>
          </p:cNvSpPr>
          <p:nvPr>
            <p:ph type="title"/>
          </p:nvPr>
        </p:nvSpPr>
        <p:spPr/>
        <p:txBody>
          <a:bodyPr/>
          <a:lstStyle/>
          <a:p>
            <a:pPr algn="ctr"/>
            <a:r>
              <a:rPr lang="en-US" dirty="0"/>
              <a:t>Why are we here discussing MUD?</a:t>
            </a:r>
          </a:p>
        </p:txBody>
      </p:sp>
      <p:pic>
        <p:nvPicPr>
          <p:cNvPr id="5" name="Picture 4">
            <a:extLst>
              <a:ext uri="{FF2B5EF4-FFF2-40B4-BE49-F238E27FC236}">
                <a16:creationId xmlns:a16="http://schemas.microsoft.com/office/drawing/2014/main" id="{BD06C4B9-897D-BCD5-4346-DE13D49025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86069" y="862165"/>
            <a:ext cx="6873966" cy="5819593"/>
          </a:xfrm>
          <a:prstGeom prst="rect">
            <a:avLst/>
          </a:prstGeom>
        </p:spPr>
      </p:pic>
      <p:sp>
        <p:nvSpPr>
          <p:cNvPr id="4" name="Content Placeholder 1">
            <a:extLst>
              <a:ext uri="{FF2B5EF4-FFF2-40B4-BE49-F238E27FC236}">
                <a16:creationId xmlns:a16="http://schemas.microsoft.com/office/drawing/2014/main" id="{C6ED7EDF-E905-8DEE-8AE2-D92CD0C1260F}"/>
              </a:ext>
            </a:extLst>
          </p:cNvPr>
          <p:cNvSpPr txBox="1">
            <a:spLocks/>
          </p:cNvSpPr>
          <p:nvPr/>
        </p:nvSpPr>
        <p:spPr bwMode="auto">
          <a:xfrm>
            <a:off x="427548" y="1749970"/>
            <a:ext cx="4427591" cy="44233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sz="1800" b="1" dirty="0"/>
              <a:t>Routine Maintenance Dredging</a:t>
            </a:r>
          </a:p>
          <a:p>
            <a:endParaRPr lang="en-US" sz="1800" dirty="0"/>
          </a:p>
          <a:p>
            <a:r>
              <a:rPr lang="en-US" sz="1800" dirty="0"/>
              <a:t>USACE New York District maintains approximately 45 Federal Navigation Channels. </a:t>
            </a:r>
          </a:p>
          <a:p>
            <a:endParaRPr lang="en-US" sz="1800" dirty="0"/>
          </a:p>
          <a:p>
            <a:r>
              <a:rPr lang="en-US" sz="1800" dirty="0"/>
              <a:t>On average New York District generates 1 million cubic yards of maintenance dredged material per year with a single project averaging 150,000-250,000 cubic yards. </a:t>
            </a:r>
          </a:p>
          <a:p>
            <a:endParaRPr lang="en-US" sz="1800" dirty="0"/>
          </a:p>
          <a:p>
            <a:r>
              <a:rPr lang="en-US" sz="1800" dirty="0"/>
              <a:t>Material types can include sands, silts and silty-clays. </a:t>
            </a:r>
            <a:br>
              <a:rPr lang="en-US" dirty="0">
                <a:highlight>
                  <a:srgbClr val="FFFF00"/>
                </a:highlight>
              </a:rPr>
            </a:br>
            <a:endParaRPr lang="en-US" dirty="0">
              <a:highlight>
                <a:srgbClr val="FFFF00"/>
              </a:highlight>
            </a:endParaRPr>
          </a:p>
        </p:txBody>
      </p:sp>
      <p:sp>
        <p:nvSpPr>
          <p:cNvPr id="6" name="TextBox 5">
            <a:extLst>
              <a:ext uri="{FF2B5EF4-FFF2-40B4-BE49-F238E27FC236}">
                <a16:creationId xmlns:a16="http://schemas.microsoft.com/office/drawing/2014/main" id="{97AAB841-4B5D-0F7A-44DB-CFE89B7509D9}"/>
              </a:ext>
            </a:extLst>
          </p:cNvPr>
          <p:cNvSpPr txBox="1"/>
          <p:nvPr/>
        </p:nvSpPr>
        <p:spPr>
          <a:xfrm>
            <a:off x="428688" y="5484256"/>
            <a:ext cx="6096772" cy="400110"/>
          </a:xfrm>
          <a:prstGeom prst="rect">
            <a:avLst/>
          </a:prstGeom>
          <a:noFill/>
        </p:spPr>
        <p:txBody>
          <a:bodyPr wrap="square">
            <a:spAutoFit/>
          </a:bodyPr>
          <a:lstStyle/>
          <a:p>
            <a:endParaRPr lang="en-US" sz="1000"/>
          </a:p>
          <a:p>
            <a:endParaRPr lang="en-US" sz="1000"/>
          </a:p>
        </p:txBody>
      </p:sp>
    </p:spTree>
    <p:extLst>
      <p:ext uri="{BB962C8B-B14F-4D97-AF65-F5344CB8AC3E}">
        <p14:creationId xmlns:p14="http://schemas.microsoft.com/office/powerpoint/2010/main" val="1694512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1A396-494A-87F2-3F8E-073F2F9541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75735A0-2EF7-43BA-D13A-AE76548765CC}"/>
              </a:ext>
            </a:extLst>
          </p:cNvPr>
          <p:cNvSpPr>
            <a:spLocks noGrp="1"/>
          </p:cNvSpPr>
          <p:nvPr>
            <p:ph type="title"/>
          </p:nvPr>
        </p:nvSpPr>
        <p:spPr/>
        <p:txBody>
          <a:bodyPr/>
          <a:lstStyle/>
          <a:p>
            <a:pPr algn="ctr"/>
            <a:r>
              <a:rPr lang="en-US" dirty="0"/>
              <a:t>Why are we here discussing MUD?</a:t>
            </a:r>
          </a:p>
        </p:txBody>
      </p:sp>
      <p:sp>
        <p:nvSpPr>
          <p:cNvPr id="4" name="Content Placeholder 1">
            <a:extLst>
              <a:ext uri="{FF2B5EF4-FFF2-40B4-BE49-F238E27FC236}">
                <a16:creationId xmlns:a16="http://schemas.microsoft.com/office/drawing/2014/main" id="{852640A2-52C4-7F62-3CA9-A95DCA185EC4}"/>
              </a:ext>
            </a:extLst>
          </p:cNvPr>
          <p:cNvSpPr txBox="1">
            <a:spLocks/>
          </p:cNvSpPr>
          <p:nvPr/>
        </p:nvSpPr>
        <p:spPr bwMode="auto">
          <a:xfrm>
            <a:off x="428688" y="1929980"/>
            <a:ext cx="6162818" cy="41371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sz="1800" b="1" dirty="0"/>
              <a:t>Harbor Deepening and Channel Improvements</a:t>
            </a:r>
          </a:p>
          <a:p>
            <a:endParaRPr lang="en-US" sz="1800" dirty="0"/>
          </a:p>
          <a:p>
            <a:r>
              <a:rPr lang="en-US" sz="1800" dirty="0"/>
              <a:t>The Recommended Plan would deepen the pathways from sea to Elizabeth – Port Authority Marine Terminal and Port – Jersey Port Authority Marine Terminal to a maintained depth of -55 feet MLLW.</a:t>
            </a:r>
          </a:p>
          <a:p>
            <a:endParaRPr lang="en-US" sz="1800" dirty="0"/>
          </a:p>
          <a:p>
            <a:r>
              <a:rPr lang="en-US" sz="1800" dirty="0"/>
              <a:t>The effort would result in </a:t>
            </a:r>
            <a:r>
              <a:rPr lang="en-US" sz="1800" b="1" dirty="0"/>
              <a:t>30 million cubic yards </a:t>
            </a:r>
            <a:r>
              <a:rPr lang="en-US" sz="1800" dirty="0"/>
              <a:t>of dredged material including sand, silts, and rock</a:t>
            </a:r>
            <a:r>
              <a:rPr lang="en-US" dirty="0"/>
              <a:t>. </a:t>
            </a:r>
            <a:r>
              <a:rPr lang="en-US" sz="1800" dirty="0"/>
              <a:t>The project is currently in the design and engineering phase. </a:t>
            </a:r>
          </a:p>
          <a:p>
            <a:br>
              <a:rPr lang="en-US" dirty="0"/>
            </a:br>
            <a:endParaRPr lang="en-US" dirty="0"/>
          </a:p>
        </p:txBody>
      </p:sp>
      <p:pic>
        <p:nvPicPr>
          <p:cNvPr id="18" name="Picture 17">
            <a:extLst>
              <a:ext uri="{FF2B5EF4-FFF2-40B4-BE49-F238E27FC236}">
                <a16:creationId xmlns:a16="http://schemas.microsoft.com/office/drawing/2014/main" id="{CDE875F4-5832-9D8B-07DA-296A5B4FF3B7}"/>
              </a:ext>
            </a:extLst>
          </p:cNvPr>
          <p:cNvPicPr>
            <a:picLocks noChangeAspect="1"/>
          </p:cNvPicPr>
          <p:nvPr/>
        </p:nvPicPr>
        <p:blipFill>
          <a:blip r:embed="rId3"/>
          <a:stretch>
            <a:fillRect/>
          </a:stretch>
        </p:blipFill>
        <p:spPr>
          <a:xfrm>
            <a:off x="6840740" y="853057"/>
            <a:ext cx="4402894" cy="5631444"/>
          </a:xfrm>
          <a:prstGeom prst="rect">
            <a:avLst/>
          </a:prstGeom>
          <a:ln>
            <a:solidFill>
              <a:schemeClr val="bg1"/>
            </a:solidFill>
          </a:ln>
        </p:spPr>
      </p:pic>
      <p:sp>
        <p:nvSpPr>
          <p:cNvPr id="5" name="TextBox 4">
            <a:extLst>
              <a:ext uri="{FF2B5EF4-FFF2-40B4-BE49-F238E27FC236}">
                <a16:creationId xmlns:a16="http://schemas.microsoft.com/office/drawing/2014/main" id="{7090A789-0A99-8822-926F-B0575340DC30}"/>
              </a:ext>
            </a:extLst>
          </p:cNvPr>
          <p:cNvSpPr txBox="1"/>
          <p:nvPr/>
        </p:nvSpPr>
        <p:spPr>
          <a:xfrm>
            <a:off x="428688" y="5484256"/>
            <a:ext cx="6096772" cy="553998"/>
          </a:xfrm>
          <a:prstGeom prst="rect">
            <a:avLst/>
          </a:prstGeom>
          <a:noFill/>
        </p:spPr>
        <p:txBody>
          <a:bodyPr wrap="square">
            <a:spAutoFit/>
          </a:bodyPr>
          <a:lstStyle/>
          <a:p>
            <a:r>
              <a:rPr lang="en-US" sz="1000"/>
              <a:t>Project Website:</a:t>
            </a:r>
          </a:p>
          <a:p>
            <a:r>
              <a:rPr lang="en-US" sz="1000"/>
              <a:t>https://www.nan.usace.army.mil/New-York-New-Jersey-Harbor-Deepening-Channel-Improvements-Preconstruction-Engineering-Design/</a:t>
            </a:r>
          </a:p>
        </p:txBody>
      </p:sp>
    </p:spTree>
    <p:extLst>
      <p:ext uri="{BB962C8B-B14F-4D97-AF65-F5344CB8AC3E}">
        <p14:creationId xmlns:p14="http://schemas.microsoft.com/office/powerpoint/2010/main" val="426247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B8816-39D9-7A6B-4F68-968A5C1486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C7F9B70-847E-5215-CD47-5E19C8074FBB}"/>
              </a:ext>
            </a:extLst>
          </p:cNvPr>
          <p:cNvSpPr>
            <a:spLocks noGrp="1"/>
          </p:cNvSpPr>
          <p:nvPr>
            <p:ph type="title"/>
          </p:nvPr>
        </p:nvSpPr>
        <p:spPr/>
        <p:txBody>
          <a:bodyPr/>
          <a:lstStyle/>
          <a:p>
            <a:pPr algn="ctr"/>
            <a:r>
              <a:rPr lang="en-US" dirty="0"/>
              <a:t>Why are we here discussing MUD?</a:t>
            </a:r>
          </a:p>
        </p:txBody>
      </p:sp>
      <p:sp>
        <p:nvSpPr>
          <p:cNvPr id="4" name="Content Placeholder 1">
            <a:extLst>
              <a:ext uri="{FF2B5EF4-FFF2-40B4-BE49-F238E27FC236}">
                <a16:creationId xmlns:a16="http://schemas.microsoft.com/office/drawing/2014/main" id="{3FA18A83-F01B-5BB6-C8ED-8299FE6271D3}"/>
              </a:ext>
            </a:extLst>
          </p:cNvPr>
          <p:cNvSpPr txBox="1">
            <a:spLocks/>
          </p:cNvSpPr>
          <p:nvPr/>
        </p:nvSpPr>
        <p:spPr bwMode="auto">
          <a:xfrm>
            <a:off x="506740" y="1164114"/>
            <a:ext cx="3888022" cy="47632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sz="1800" b="1" dirty="0"/>
              <a:t>USACE Goal For Beneficial Use of Dredged Material</a:t>
            </a:r>
          </a:p>
          <a:p>
            <a:endParaRPr lang="en-US" sz="1800" dirty="0"/>
          </a:p>
          <a:p>
            <a:r>
              <a:rPr lang="en-US" sz="1800" dirty="0"/>
              <a:t>In January 2023, USACE Lt. General </a:t>
            </a:r>
            <a:r>
              <a:rPr lang="en-US" sz="1800" dirty="0" err="1"/>
              <a:t>Spellmon</a:t>
            </a:r>
            <a:r>
              <a:rPr lang="en-US" sz="1800" dirty="0"/>
              <a:t> issued a philosophy notice establishing a goal of 70% beneficial use of dredged material by 2030.</a:t>
            </a:r>
          </a:p>
          <a:p>
            <a:endParaRPr lang="en-US" sz="1800" dirty="0"/>
          </a:p>
          <a:p>
            <a:r>
              <a:rPr lang="en-US" sz="1800" dirty="0"/>
              <a:t>This initiative aligns with the circular economy principles championed by New York State and New York City, which prioritize the reuse of materials. </a:t>
            </a:r>
          </a:p>
          <a:p>
            <a:endParaRPr lang="en-US" sz="1800" dirty="0"/>
          </a:p>
          <a:p>
            <a:br>
              <a:rPr lang="en-US" dirty="0"/>
            </a:br>
            <a:endParaRPr lang="en-US" dirty="0"/>
          </a:p>
        </p:txBody>
      </p:sp>
      <p:pic>
        <p:nvPicPr>
          <p:cNvPr id="14" name="Picture 13">
            <a:extLst>
              <a:ext uri="{FF2B5EF4-FFF2-40B4-BE49-F238E27FC236}">
                <a16:creationId xmlns:a16="http://schemas.microsoft.com/office/drawing/2014/main" id="{E937ABDC-F622-073D-4BAB-838F65B582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47634" y="961901"/>
            <a:ext cx="4294659" cy="3933763"/>
          </a:xfrm>
          <a:prstGeom prst="rect">
            <a:avLst/>
          </a:prstGeom>
          <a:ln>
            <a:solidFill>
              <a:schemeClr val="bg1"/>
            </a:solidFill>
          </a:ln>
        </p:spPr>
      </p:pic>
      <p:pic>
        <p:nvPicPr>
          <p:cNvPr id="9" name="Picture 8">
            <a:extLst>
              <a:ext uri="{FF2B5EF4-FFF2-40B4-BE49-F238E27FC236}">
                <a16:creationId xmlns:a16="http://schemas.microsoft.com/office/drawing/2014/main" id="{B9385487-5510-2906-D5E2-CBD0507842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41400" y="786143"/>
            <a:ext cx="2989421" cy="2801833"/>
          </a:xfrm>
          <a:prstGeom prst="rect">
            <a:avLst/>
          </a:prstGeom>
          <a:ln>
            <a:solidFill>
              <a:schemeClr val="bg1">
                <a:lumMod val="60000"/>
                <a:lumOff val="40000"/>
              </a:schemeClr>
            </a:solidFill>
          </a:ln>
        </p:spPr>
      </p:pic>
      <p:pic>
        <p:nvPicPr>
          <p:cNvPr id="7" name="Picture 6">
            <a:extLst>
              <a:ext uri="{FF2B5EF4-FFF2-40B4-BE49-F238E27FC236}">
                <a16:creationId xmlns:a16="http://schemas.microsoft.com/office/drawing/2014/main" id="{EF7BCD11-5DC6-1826-407D-56DDA4A43F1B}"/>
              </a:ext>
            </a:extLst>
          </p:cNvPr>
          <p:cNvPicPr>
            <a:picLocks noChangeAspect="1"/>
          </p:cNvPicPr>
          <p:nvPr/>
        </p:nvPicPr>
        <p:blipFill>
          <a:blip r:embed="rId5"/>
          <a:stretch>
            <a:fillRect/>
          </a:stretch>
        </p:blipFill>
        <p:spPr>
          <a:xfrm>
            <a:off x="6531578" y="2872109"/>
            <a:ext cx="4621430" cy="3904664"/>
          </a:xfrm>
          <a:prstGeom prst="rect">
            <a:avLst/>
          </a:prstGeom>
        </p:spPr>
      </p:pic>
      <p:sp>
        <p:nvSpPr>
          <p:cNvPr id="10" name="Rectangle 1">
            <a:extLst>
              <a:ext uri="{FF2B5EF4-FFF2-40B4-BE49-F238E27FC236}">
                <a16:creationId xmlns:a16="http://schemas.microsoft.com/office/drawing/2014/main" id="{D382F54F-3380-96B9-51CB-EE7D1D5BA350}"/>
              </a:ext>
            </a:extLst>
          </p:cNvPr>
          <p:cNvSpPr>
            <a:spLocks noChangeArrowheads="1"/>
          </p:cNvSpPr>
          <p:nvPr/>
        </p:nvSpPr>
        <p:spPr bwMode="auto">
          <a:xfrm>
            <a:off x="0" y="-94565"/>
            <a:ext cx="6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374151"/>
                </a:solidFill>
                <a:effectLst/>
                <a:latin typeface="Inter"/>
              </a:rPr>
            </a:br>
            <a:endParaRPr kumimoji="0" lang="en-US" altLang="en-US" sz="1200" b="0" i="0" u="none" strike="noStrike" cap="none" normalizeH="0" baseline="0">
              <a:ln>
                <a:noFill/>
              </a:ln>
              <a:solidFill>
                <a:srgbClr val="374151"/>
              </a:solidFill>
              <a:effectLst/>
              <a:latin typeface="Inte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09033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B5402-6A6B-8B0F-F819-246672009115}"/>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16A675B-D6B5-AD8F-C106-62FAF5A78C2A}"/>
              </a:ext>
            </a:extLst>
          </p:cNvPr>
          <p:cNvPicPr>
            <a:picLocks noChangeAspect="1"/>
          </p:cNvPicPr>
          <p:nvPr/>
        </p:nvPicPr>
        <p:blipFill>
          <a:blip r:embed="rId3"/>
          <a:stretch>
            <a:fillRect/>
          </a:stretch>
        </p:blipFill>
        <p:spPr>
          <a:xfrm>
            <a:off x="6252149" y="1080737"/>
            <a:ext cx="5838753" cy="3419599"/>
          </a:xfrm>
          <a:prstGeom prst="rect">
            <a:avLst/>
          </a:prstGeom>
          <a:ln>
            <a:solidFill>
              <a:schemeClr val="bg1"/>
            </a:solidFill>
          </a:ln>
        </p:spPr>
      </p:pic>
      <p:sp>
        <p:nvSpPr>
          <p:cNvPr id="3" name="Title 2">
            <a:extLst>
              <a:ext uri="{FF2B5EF4-FFF2-40B4-BE49-F238E27FC236}">
                <a16:creationId xmlns:a16="http://schemas.microsoft.com/office/drawing/2014/main" id="{5841B25C-4E56-CB3A-2744-E1A4A2DBA4A2}"/>
              </a:ext>
            </a:extLst>
          </p:cNvPr>
          <p:cNvSpPr>
            <a:spLocks noGrp="1"/>
          </p:cNvSpPr>
          <p:nvPr>
            <p:ph type="title"/>
          </p:nvPr>
        </p:nvSpPr>
        <p:spPr/>
        <p:txBody>
          <a:bodyPr/>
          <a:lstStyle/>
          <a:p>
            <a:pPr algn="ctr"/>
            <a:r>
              <a:rPr lang="en-US" dirty="0"/>
              <a:t>Why are we here discussing MUD!</a:t>
            </a:r>
          </a:p>
        </p:txBody>
      </p:sp>
      <p:sp>
        <p:nvSpPr>
          <p:cNvPr id="4" name="Content Placeholder 1">
            <a:extLst>
              <a:ext uri="{FF2B5EF4-FFF2-40B4-BE49-F238E27FC236}">
                <a16:creationId xmlns:a16="http://schemas.microsoft.com/office/drawing/2014/main" id="{6506E1B7-169D-1213-1F7B-C23AB3717726}"/>
              </a:ext>
            </a:extLst>
          </p:cNvPr>
          <p:cNvSpPr txBox="1">
            <a:spLocks/>
          </p:cNvSpPr>
          <p:nvPr/>
        </p:nvSpPr>
        <p:spPr bwMode="auto">
          <a:xfrm>
            <a:off x="238382" y="1196603"/>
            <a:ext cx="5948903" cy="47353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sz="2000" b="1" dirty="0"/>
              <a:t>2025 Dredged Material Management Plan Update</a:t>
            </a:r>
          </a:p>
          <a:p>
            <a:endParaRPr lang="en-US" sz="2000" dirty="0"/>
          </a:p>
          <a:p>
            <a:r>
              <a:rPr lang="en-US" sz="2000" dirty="0"/>
              <a:t>In July 2025, USACE New York District issued an update to the Dredged Material Management Plan to the Port of New York &amp; New Jersey. This update evaluated the anticipated dredged material placement demand and placement site capacity from 2025 thru 2029. </a:t>
            </a:r>
          </a:p>
          <a:p>
            <a:endParaRPr lang="en-US" sz="2000" dirty="0"/>
          </a:p>
          <a:p>
            <a:r>
              <a:rPr lang="en-US" sz="2000" dirty="0"/>
              <a:t>USACE anticipates approximately 20 million cubic yards of dredged material will be generated over the next 5 years from regional projects, USACE O&amp;M and USACE deepening projects. </a:t>
            </a:r>
          </a:p>
          <a:p>
            <a:br>
              <a:rPr lang="en-US" sz="2000" dirty="0"/>
            </a:br>
            <a:endParaRPr lang="en-US" sz="2000" dirty="0"/>
          </a:p>
        </p:txBody>
      </p:sp>
      <p:sp>
        <p:nvSpPr>
          <p:cNvPr id="2" name="TextBox 1">
            <a:extLst>
              <a:ext uri="{FF2B5EF4-FFF2-40B4-BE49-F238E27FC236}">
                <a16:creationId xmlns:a16="http://schemas.microsoft.com/office/drawing/2014/main" id="{545E0030-4224-C036-5E47-9D9E649FFB63}"/>
              </a:ext>
            </a:extLst>
          </p:cNvPr>
          <p:cNvSpPr txBox="1"/>
          <p:nvPr/>
        </p:nvSpPr>
        <p:spPr>
          <a:xfrm>
            <a:off x="6252149" y="4703728"/>
            <a:ext cx="6096772" cy="400110"/>
          </a:xfrm>
          <a:prstGeom prst="rect">
            <a:avLst/>
          </a:prstGeom>
          <a:noFill/>
        </p:spPr>
        <p:txBody>
          <a:bodyPr wrap="square">
            <a:spAutoFit/>
          </a:bodyPr>
          <a:lstStyle/>
          <a:p>
            <a:r>
              <a:rPr lang="en-US" sz="1000"/>
              <a:t>Project Website:</a:t>
            </a:r>
          </a:p>
          <a:p>
            <a:r>
              <a:rPr lang="en-US" sz="1000"/>
              <a:t>https://www.nan.usace.army.mil/Missions/Navigation/Dredged-Material-Management-Plan/</a:t>
            </a:r>
          </a:p>
        </p:txBody>
      </p:sp>
    </p:spTree>
    <p:extLst>
      <p:ext uri="{BB962C8B-B14F-4D97-AF65-F5344CB8AC3E}">
        <p14:creationId xmlns:p14="http://schemas.microsoft.com/office/powerpoint/2010/main" val="2174076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D6160-1BF4-05C0-765A-FED3616310D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BDAC94-D64D-099A-3EC8-C275631D6749}"/>
              </a:ext>
            </a:extLst>
          </p:cNvPr>
          <p:cNvSpPr>
            <a:spLocks noGrp="1"/>
          </p:cNvSpPr>
          <p:nvPr>
            <p:ph sz="quarter" idx="10"/>
          </p:nvPr>
        </p:nvSpPr>
        <p:spPr>
          <a:xfrm>
            <a:off x="155432" y="1134607"/>
            <a:ext cx="5319091" cy="2640347"/>
          </a:xfrm>
        </p:spPr>
        <p:txBody>
          <a:bodyPr numCol="1"/>
          <a:lstStyle/>
          <a:p>
            <a:r>
              <a:rPr lang="en-US" sz="2000" i="0" dirty="0">
                <a:solidFill>
                  <a:srgbClr val="000000"/>
                </a:solidFill>
                <a:effectLst/>
                <a:latin typeface="Arial"/>
                <a:ea typeface="ＭＳ Ｐゴシック"/>
                <a:cs typeface="Arial"/>
              </a:rPr>
              <a:t>Q: </a:t>
            </a:r>
            <a:r>
              <a:rPr lang="en-US" sz="2000" b="1" i="0" dirty="0">
                <a:solidFill>
                  <a:srgbClr val="000000"/>
                </a:solidFill>
                <a:effectLst/>
                <a:latin typeface="Arial"/>
                <a:ea typeface="ＭＳ Ｐゴシック"/>
                <a:cs typeface="Arial"/>
              </a:rPr>
              <a:t>What is Dredged Material?</a:t>
            </a:r>
          </a:p>
          <a:p>
            <a:endParaRPr lang="en-US" sz="2000" dirty="0">
              <a:solidFill>
                <a:srgbClr val="000000"/>
              </a:solidFill>
              <a:latin typeface="Arial"/>
              <a:ea typeface="ＭＳ Ｐゴシック"/>
              <a:cs typeface="Arial"/>
            </a:endParaRPr>
          </a:p>
          <a:p>
            <a:r>
              <a:rPr lang="en-US" sz="2000" dirty="0">
                <a:solidFill>
                  <a:srgbClr val="000000"/>
                </a:solidFill>
                <a:latin typeface="Arial"/>
                <a:ea typeface="ＭＳ Ｐゴシック"/>
                <a:cs typeface="Arial"/>
              </a:rPr>
              <a:t>A: Naturally accumulated sediment (or existing rock) that is excavated from the bottom of channels, berthing area and other navigation facilities to create or maintain sufficient depth for safe and efficient vessel operation</a:t>
            </a:r>
          </a:p>
          <a:p>
            <a:endParaRPr lang="en-US" sz="2000" b="0" i="0" dirty="0">
              <a:solidFill>
                <a:srgbClr val="000000"/>
              </a:solidFill>
              <a:effectLst/>
              <a:latin typeface="Arial"/>
              <a:ea typeface="ＭＳ Ｐゴシック"/>
              <a:cs typeface="Arial"/>
            </a:endParaRPr>
          </a:p>
          <a:p>
            <a:endParaRPr lang="en-US" dirty="0"/>
          </a:p>
        </p:txBody>
      </p:sp>
      <p:sp>
        <p:nvSpPr>
          <p:cNvPr id="3" name="Title 2">
            <a:extLst>
              <a:ext uri="{FF2B5EF4-FFF2-40B4-BE49-F238E27FC236}">
                <a16:creationId xmlns:a16="http://schemas.microsoft.com/office/drawing/2014/main" id="{2989DE70-6A10-375B-C1DB-CAFCE50A4514}"/>
              </a:ext>
            </a:extLst>
          </p:cNvPr>
          <p:cNvSpPr>
            <a:spLocks noGrp="1"/>
          </p:cNvSpPr>
          <p:nvPr>
            <p:ph type="title"/>
          </p:nvPr>
        </p:nvSpPr>
        <p:spPr/>
        <p:txBody>
          <a:bodyPr/>
          <a:lstStyle/>
          <a:p>
            <a:pPr algn="ctr"/>
            <a:r>
              <a:rPr lang="en-US" dirty="0"/>
              <a:t>Background- Dredged material</a:t>
            </a:r>
          </a:p>
        </p:txBody>
      </p:sp>
      <p:sp>
        <p:nvSpPr>
          <p:cNvPr id="4" name="Content Placeholder 1">
            <a:extLst>
              <a:ext uri="{FF2B5EF4-FFF2-40B4-BE49-F238E27FC236}">
                <a16:creationId xmlns:a16="http://schemas.microsoft.com/office/drawing/2014/main" id="{F1905F28-8969-AFB2-E0CC-66362E72B60C}"/>
              </a:ext>
            </a:extLst>
          </p:cNvPr>
          <p:cNvSpPr txBox="1">
            <a:spLocks/>
          </p:cNvSpPr>
          <p:nvPr/>
        </p:nvSpPr>
        <p:spPr bwMode="auto">
          <a:xfrm>
            <a:off x="155432" y="3947660"/>
            <a:ext cx="4911587" cy="22943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sz="2000" dirty="0">
                <a:solidFill>
                  <a:srgbClr val="000000"/>
                </a:solidFill>
                <a:latin typeface="Arial"/>
                <a:ea typeface="ＭＳ Ｐゴシック"/>
                <a:cs typeface="Arial"/>
              </a:rPr>
              <a:t>Q: </a:t>
            </a:r>
            <a:r>
              <a:rPr lang="en-US" sz="2000" b="1" dirty="0">
                <a:solidFill>
                  <a:srgbClr val="000000"/>
                </a:solidFill>
                <a:latin typeface="Arial"/>
                <a:ea typeface="ＭＳ Ｐゴシック"/>
                <a:cs typeface="Arial"/>
              </a:rPr>
              <a:t>Why do we dredge?</a:t>
            </a:r>
          </a:p>
          <a:p>
            <a:endParaRPr lang="en-US" sz="2000" dirty="0">
              <a:solidFill>
                <a:srgbClr val="000000"/>
              </a:solidFill>
              <a:latin typeface="Arial"/>
              <a:ea typeface="ＭＳ Ｐゴシック"/>
              <a:cs typeface="Arial"/>
            </a:endParaRPr>
          </a:p>
          <a:p>
            <a:r>
              <a:rPr lang="en-US" sz="2000" dirty="0">
                <a:solidFill>
                  <a:srgbClr val="000000"/>
                </a:solidFill>
                <a:latin typeface="Arial"/>
                <a:ea typeface="ＭＳ Ｐゴシック"/>
                <a:cs typeface="Arial"/>
              </a:rPr>
              <a:t>A: Dredging is a central part of the U.S Army Corps of Engineers’ (USACE) largest mission – to maintain clear, safe and navigable federally authorized channels.</a:t>
            </a:r>
            <a:endParaRPr lang="en-US" dirty="0"/>
          </a:p>
        </p:txBody>
      </p:sp>
      <p:pic>
        <p:nvPicPr>
          <p:cNvPr id="7" name="Picture 6" descr="A picture containing sky, boat, outdoor, water&#10;&#10;Description automatically generated">
            <a:extLst>
              <a:ext uri="{FF2B5EF4-FFF2-40B4-BE49-F238E27FC236}">
                <a16:creationId xmlns:a16="http://schemas.microsoft.com/office/drawing/2014/main" id="{6520FE21-D22F-A064-3F96-2D96A91E4C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9997" y="1134607"/>
            <a:ext cx="6340860" cy="4371671"/>
          </a:xfrm>
          <a:prstGeom prst="rect">
            <a:avLst/>
          </a:prstGeom>
          <a:ln w="6350" cap="sq">
            <a:solidFill>
              <a:schemeClr val="bg1"/>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1D44E74A-3508-4FC9-B023-D668053BA672}"/>
              </a:ext>
            </a:extLst>
          </p:cNvPr>
          <p:cNvSpPr txBox="1"/>
          <p:nvPr/>
        </p:nvSpPr>
        <p:spPr>
          <a:xfrm>
            <a:off x="5649997" y="5595731"/>
            <a:ext cx="6340860" cy="577081"/>
          </a:xfrm>
          <a:prstGeom prst="rect">
            <a:avLst/>
          </a:prstGeom>
          <a:noFill/>
        </p:spPr>
        <p:txBody>
          <a:bodyPr wrap="square" rtlCol="0">
            <a:spAutoFit/>
          </a:bodyPr>
          <a:lstStyle/>
          <a:p>
            <a:r>
              <a:rPr lang="en-US" sz="1050"/>
              <a:t>Photo: USACE dredging operations in the Port Jersey Channel, New Jersey.</a:t>
            </a:r>
          </a:p>
          <a:p>
            <a:r>
              <a:rPr lang="en-US" sz="1050"/>
              <a:t>Source: </a:t>
            </a:r>
            <a:r>
              <a:rPr lang="en-US" sz="1050">
                <a:hlinkClick r:id="rId4"/>
              </a:rPr>
              <a:t>New York, New Jersey Harbor deepening project provides environmental, economic benefits &gt; U.S. Army Corps of Engineers Headquarters &gt; Story Article View</a:t>
            </a:r>
            <a:endParaRPr lang="en-US" sz="1050"/>
          </a:p>
        </p:txBody>
      </p:sp>
    </p:spTree>
    <p:extLst>
      <p:ext uri="{BB962C8B-B14F-4D97-AF65-F5344CB8AC3E}">
        <p14:creationId xmlns:p14="http://schemas.microsoft.com/office/powerpoint/2010/main" val="642864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D3174B-56AA-9C53-30EF-59FBA50EFD1E}"/>
              </a:ext>
            </a:extLst>
          </p:cNvPr>
          <p:cNvSpPr>
            <a:spLocks noGrp="1"/>
          </p:cNvSpPr>
          <p:nvPr>
            <p:ph type="title"/>
          </p:nvPr>
        </p:nvSpPr>
        <p:spPr/>
        <p:txBody>
          <a:bodyPr/>
          <a:lstStyle/>
          <a:p>
            <a:pPr algn="ctr"/>
            <a:r>
              <a:rPr lang="en-US" dirty="0"/>
              <a:t>Where Do we dredge</a:t>
            </a:r>
          </a:p>
        </p:txBody>
      </p:sp>
      <p:sp>
        <p:nvSpPr>
          <p:cNvPr id="4" name="Footer Placeholder 3">
            <a:extLst>
              <a:ext uri="{FF2B5EF4-FFF2-40B4-BE49-F238E27FC236}">
                <a16:creationId xmlns:a16="http://schemas.microsoft.com/office/drawing/2014/main" id="{75212380-C22C-5F20-4D3E-328E2F81BDB1}"/>
              </a:ext>
            </a:extLst>
          </p:cNvPr>
          <p:cNvSpPr>
            <a:spLocks noGrp="1"/>
          </p:cNvSpPr>
          <p:nvPr>
            <p:ph type="ftr" sz="quarter" idx="12"/>
          </p:nvPr>
        </p:nvSpPr>
        <p:spPr/>
        <p:txBody>
          <a:bodyPr/>
          <a:lstStyle/>
          <a:p>
            <a:endParaRPr lang="en-US"/>
          </a:p>
        </p:txBody>
      </p:sp>
      <p:sp>
        <p:nvSpPr>
          <p:cNvPr id="6" name="TextBox 5">
            <a:extLst>
              <a:ext uri="{FF2B5EF4-FFF2-40B4-BE49-F238E27FC236}">
                <a16:creationId xmlns:a16="http://schemas.microsoft.com/office/drawing/2014/main" id="{62ED5631-5711-B43E-7BD1-5AE67956E30B}"/>
              </a:ext>
            </a:extLst>
          </p:cNvPr>
          <p:cNvSpPr txBox="1"/>
          <p:nvPr/>
        </p:nvSpPr>
        <p:spPr>
          <a:xfrm>
            <a:off x="6882115" y="4839194"/>
            <a:ext cx="5143786" cy="1815882"/>
          </a:xfrm>
          <a:prstGeom prst="rect">
            <a:avLst/>
          </a:prstGeom>
          <a:noFill/>
        </p:spPr>
        <p:txBody>
          <a:bodyPr wrap="square" rtlCol="0">
            <a:spAutoFit/>
          </a:bodyPr>
          <a:lstStyle/>
          <a:p>
            <a:pPr algn="ctr"/>
            <a:r>
              <a:rPr lang="en-US" sz="1400"/>
              <a:t>The District's area of responsibility encompasses 8 major river basins and Lake Champlain, Port of New York/New Jersey, 400 miles of coastline, planning &amp; construction of environmental remediation projects, responding to military contingencies &amp; civil emergencies, regulating impacts to wetlands &amp; navigable waterways as well as providing real estate services support to nearly 400 U.S. Armed Forces recruiting stations &amp; numerous military installations.</a:t>
            </a:r>
          </a:p>
        </p:txBody>
      </p:sp>
      <p:pic>
        <p:nvPicPr>
          <p:cNvPr id="9" name="Content Placeholder 8">
            <a:extLst>
              <a:ext uri="{FF2B5EF4-FFF2-40B4-BE49-F238E27FC236}">
                <a16:creationId xmlns:a16="http://schemas.microsoft.com/office/drawing/2014/main" id="{BD88270B-CE5B-4A5F-660C-49854647E26E}"/>
              </a:ext>
            </a:extLst>
          </p:cNvPr>
          <p:cNvPicPr>
            <a:picLocks noGrp="1" noChangeAspect="1"/>
          </p:cNvPicPr>
          <p:nvPr>
            <p:ph sz="quarter" idx="10"/>
          </p:nvPr>
        </p:nvPicPr>
        <p:blipFill>
          <a:blip r:embed="rId2" cstate="print">
            <a:extLst>
              <a:ext uri="{28A0092B-C50C-407E-A947-70E740481C1C}">
                <a14:useLocalDpi xmlns:a14="http://schemas.microsoft.com/office/drawing/2010/main"/>
              </a:ext>
            </a:extLst>
          </a:blip>
          <a:stretch>
            <a:fillRect/>
          </a:stretch>
        </p:blipFill>
        <p:spPr>
          <a:xfrm>
            <a:off x="266700" y="961901"/>
            <a:ext cx="6615415" cy="5600700"/>
          </a:xfrm>
          <a:prstGeom prst="rect">
            <a:avLst/>
          </a:prstGeom>
        </p:spPr>
      </p:pic>
      <p:pic>
        <p:nvPicPr>
          <p:cNvPr id="11" name="Picture 10">
            <a:extLst>
              <a:ext uri="{FF2B5EF4-FFF2-40B4-BE49-F238E27FC236}">
                <a16:creationId xmlns:a16="http://schemas.microsoft.com/office/drawing/2014/main" id="{46F02980-FBEC-DC95-AC72-B561F466B6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56104" y="961901"/>
            <a:ext cx="4795808" cy="3877293"/>
          </a:xfrm>
          <a:prstGeom prst="rect">
            <a:avLst/>
          </a:prstGeom>
        </p:spPr>
      </p:pic>
      <p:sp>
        <p:nvSpPr>
          <p:cNvPr id="12" name="TextBox 11">
            <a:extLst>
              <a:ext uri="{FF2B5EF4-FFF2-40B4-BE49-F238E27FC236}">
                <a16:creationId xmlns:a16="http://schemas.microsoft.com/office/drawing/2014/main" id="{B86C1915-2486-4E37-A7FF-D8A6A02E18C9}"/>
              </a:ext>
            </a:extLst>
          </p:cNvPr>
          <p:cNvSpPr txBox="1"/>
          <p:nvPr/>
        </p:nvSpPr>
        <p:spPr>
          <a:xfrm>
            <a:off x="4593794" y="5569147"/>
            <a:ext cx="2288321" cy="954107"/>
          </a:xfrm>
          <a:prstGeom prst="rect">
            <a:avLst/>
          </a:prstGeom>
          <a:noFill/>
        </p:spPr>
        <p:txBody>
          <a:bodyPr wrap="square" rtlCol="0">
            <a:spAutoFit/>
          </a:bodyPr>
          <a:lstStyle/>
          <a:p>
            <a:pPr algn="ctr"/>
            <a:r>
              <a:rPr lang="en-US" sz="1400" b="1">
                <a:solidFill>
                  <a:schemeClr val="tx2"/>
                </a:solidFill>
              </a:rPr>
              <a:t>FEDERAL NAVIGATION CHANNELS MAINTAINED BY USACE-NYD</a:t>
            </a:r>
          </a:p>
        </p:txBody>
      </p:sp>
      <p:sp>
        <p:nvSpPr>
          <p:cNvPr id="15" name="TextBox 14">
            <a:extLst>
              <a:ext uri="{FF2B5EF4-FFF2-40B4-BE49-F238E27FC236}">
                <a16:creationId xmlns:a16="http://schemas.microsoft.com/office/drawing/2014/main" id="{1214C320-4135-2BC2-2066-8F766FB178A9}"/>
              </a:ext>
            </a:extLst>
          </p:cNvPr>
          <p:cNvSpPr txBox="1"/>
          <p:nvPr/>
        </p:nvSpPr>
        <p:spPr>
          <a:xfrm>
            <a:off x="7022767" y="1640932"/>
            <a:ext cx="1835944" cy="307777"/>
          </a:xfrm>
          <a:prstGeom prst="rect">
            <a:avLst/>
          </a:prstGeom>
          <a:noFill/>
        </p:spPr>
        <p:txBody>
          <a:bodyPr wrap="square" rtlCol="0">
            <a:spAutoFit/>
          </a:bodyPr>
          <a:lstStyle/>
          <a:p>
            <a:r>
              <a:rPr lang="en-US" sz="1400" b="1">
                <a:solidFill>
                  <a:srgbClr val="FFFFFF"/>
                </a:solidFill>
              </a:rPr>
              <a:t>PORT FACILITIES</a:t>
            </a:r>
          </a:p>
        </p:txBody>
      </p:sp>
      <p:cxnSp>
        <p:nvCxnSpPr>
          <p:cNvPr id="17" name="Straight Arrow Connector 16">
            <a:extLst>
              <a:ext uri="{FF2B5EF4-FFF2-40B4-BE49-F238E27FC236}">
                <a16:creationId xmlns:a16="http://schemas.microsoft.com/office/drawing/2014/main" id="{81BB2D31-62AA-91D9-72A2-52223ABE9FEE}"/>
              </a:ext>
            </a:extLst>
          </p:cNvPr>
          <p:cNvCxnSpPr/>
          <p:nvPr/>
        </p:nvCxnSpPr>
        <p:spPr>
          <a:xfrm>
            <a:off x="7940739" y="1948709"/>
            <a:ext cx="33337" cy="664368"/>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9" name="Straight Arrow Connector 18">
            <a:extLst>
              <a:ext uri="{FF2B5EF4-FFF2-40B4-BE49-F238E27FC236}">
                <a16:creationId xmlns:a16="http://schemas.microsoft.com/office/drawing/2014/main" id="{79466E12-597B-943A-752C-3B413B944E07}"/>
              </a:ext>
            </a:extLst>
          </p:cNvPr>
          <p:cNvCxnSpPr>
            <a:stCxn id="15" idx="2"/>
          </p:cNvCxnSpPr>
          <p:nvPr/>
        </p:nvCxnSpPr>
        <p:spPr>
          <a:xfrm>
            <a:off x="7940739" y="1948709"/>
            <a:ext cx="1022286" cy="120168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3" name="Straight Arrow Connector 22">
            <a:extLst>
              <a:ext uri="{FF2B5EF4-FFF2-40B4-BE49-F238E27FC236}">
                <a16:creationId xmlns:a16="http://schemas.microsoft.com/office/drawing/2014/main" id="{A268E9E3-604D-178B-503C-31BB72793493}"/>
              </a:ext>
            </a:extLst>
          </p:cNvPr>
          <p:cNvCxnSpPr>
            <a:cxnSpLocks/>
            <a:stCxn id="15" idx="2"/>
          </p:cNvCxnSpPr>
          <p:nvPr/>
        </p:nvCxnSpPr>
        <p:spPr>
          <a:xfrm>
            <a:off x="7940739" y="1948709"/>
            <a:ext cx="2176002" cy="951838"/>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7" name="TextBox 26">
            <a:extLst>
              <a:ext uri="{FF2B5EF4-FFF2-40B4-BE49-F238E27FC236}">
                <a16:creationId xmlns:a16="http://schemas.microsoft.com/office/drawing/2014/main" id="{D1927F0C-C1C7-F2D8-85C4-0D4164865144}"/>
              </a:ext>
            </a:extLst>
          </p:cNvPr>
          <p:cNvSpPr txBox="1"/>
          <p:nvPr/>
        </p:nvSpPr>
        <p:spPr>
          <a:xfrm>
            <a:off x="10364148" y="2864852"/>
            <a:ext cx="1611243" cy="523534"/>
          </a:xfrm>
          <a:prstGeom prst="rect">
            <a:avLst/>
          </a:prstGeom>
          <a:noFill/>
        </p:spPr>
        <p:txBody>
          <a:bodyPr wrap="square">
            <a:spAutoFit/>
          </a:bodyPr>
          <a:lstStyle/>
          <a:p>
            <a:pPr algn="ctr"/>
            <a:r>
              <a:rPr lang="en-US" sz="1400" b="1">
                <a:solidFill>
                  <a:schemeClr val="tx2"/>
                </a:solidFill>
              </a:rPr>
              <a:t>FERRY TERMINALS</a:t>
            </a:r>
          </a:p>
        </p:txBody>
      </p:sp>
      <p:cxnSp>
        <p:nvCxnSpPr>
          <p:cNvPr id="29" name="Straight Arrow Connector 28">
            <a:extLst>
              <a:ext uri="{FF2B5EF4-FFF2-40B4-BE49-F238E27FC236}">
                <a16:creationId xmlns:a16="http://schemas.microsoft.com/office/drawing/2014/main" id="{56715567-0089-E6EC-C156-4618F5CC5486}"/>
              </a:ext>
            </a:extLst>
          </p:cNvPr>
          <p:cNvCxnSpPr>
            <a:cxnSpLocks/>
          </p:cNvCxnSpPr>
          <p:nvPr/>
        </p:nvCxnSpPr>
        <p:spPr>
          <a:xfrm flipH="1" flipV="1">
            <a:off x="10538137" y="1418469"/>
            <a:ext cx="78308" cy="1724848"/>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1" name="Straight Arrow Connector 30">
            <a:extLst>
              <a:ext uri="{FF2B5EF4-FFF2-40B4-BE49-F238E27FC236}">
                <a16:creationId xmlns:a16="http://schemas.microsoft.com/office/drawing/2014/main" id="{1F4DC5BF-D197-1912-4F09-0A5ECD3EB42C}"/>
              </a:ext>
            </a:extLst>
          </p:cNvPr>
          <p:cNvCxnSpPr>
            <a:cxnSpLocks/>
          </p:cNvCxnSpPr>
          <p:nvPr/>
        </p:nvCxnSpPr>
        <p:spPr>
          <a:xfrm flipH="1" flipV="1">
            <a:off x="10039834" y="3086680"/>
            <a:ext cx="576611" cy="56637"/>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3" name="Straight Arrow Connector 32">
            <a:extLst>
              <a:ext uri="{FF2B5EF4-FFF2-40B4-BE49-F238E27FC236}">
                <a16:creationId xmlns:a16="http://schemas.microsoft.com/office/drawing/2014/main" id="{28FD93AE-C828-FBE5-DBCB-38EEBD4797A0}"/>
              </a:ext>
            </a:extLst>
          </p:cNvPr>
          <p:cNvCxnSpPr>
            <a:cxnSpLocks/>
          </p:cNvCxnSpPr>
          <p:nvPr/>
        </p:nvCxnSpPr>
        <p:spPr>
          <a:xfrm flipH="1">
            <a:off x="9236832" y="3150394"/>
            <a:ext cx="1379613" cy="278606"/>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053673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C1AB3-3BE8-7501-F462-A6374AFDB173}"/>
              </a:ext>
            </a:extLst>
          </p:cNvPr>
          <p:cNvSpPr>
            <a:spLocks noGrp="1"/>
          </p:cNvSpPr>
          <p:nvPr>
            <p:ph type="title"/>
          </p:nvPr>
        </p:nvSpPr>
        <p:spPr/>
        <p:txBody>
          <a:bodyPr/>
          <a:lstStyle/>
          <a:p>
            <a:pPr algn="ctr"/>
            <a:r>
              <a:rPr lang="en-US" dirty="0"/>
              <a:t>Background- dredged equipment</a:t>
            </a:r>
            <a:endParaRPr lang="en-US" b="0" dirty="0"/>
          </a:p>
        </p:txBody>
      </p:sp>
      <p:sp>
        <p:nvSpPr>
          <p:cNvPr id="4" name="Footer Placeholder 3">
            <a:extLst>
              <a:ext uri="{FF2B5EF4-FFF2-40B4-BE49-F238E27FC236}">
                <a16:creationId xmlns:a16="http://schemas.microsoft.com/office/drawing/2014/main" id="{DFF43954-535F-BC28-2F05-794DDAD342CD}"/>
              </a:ext>
            </a:extLst>
          </p:cNvPr>
          <p:cNvSpPr>
            <a:spLocks noGrp="1"/>
          </p:cNvSpPr>
          <p:nvPr>
            <p:ph type="ftr" sz="quarter" idx="12"/>
          </p:nvPr>
        </p:nvSpPr>
        <p:spPr/>
        <p:txBody>
          <a:bodyPr/>
          <a:lstStyle/>
          <a:p>
            <a:endParaRPr lang="en-US"/>
          </a:p>
        </p:txBody>
      </p:sp>
      <p:pic>
        <p:nvPicPr>
          <p:cNvPr id="5" name="Content Placeholder 13" descr="Diagram&#10;&#10;Description automatically generated">
            <a:hlinkClick r:id="rId2"/>
            <a:extLst>
              <a:ext uri="{FF2B5EF4-FFF2-40B4-BE49-F238E27FC236}">
                <a16:creationId xmlns:a16="http://schemas.microsoft.com/office/drawing/2014/main" id="{A45AB879-BB5F-D108-FE10-EEEA6B0B27FA}"/>
              </a:ext>
            </a:extLst>
          </p:cNvPr>
          <p:cNvPicPr>
            <a:picLocks noGrp="1" noChangeAspect="1"/>
          </p:cNvPicPr>
          <p:nvPr>
            <p:ph sz="quarter" idx="10"/>
          </p:nvPr>
        </p:nvPicPr>
        <p:blipFill>
          <a:blip r:embed="rId3" cstate="print">
            <a:extLst>
              <a:ext uri="{28A0092B-C50C-407E-A947-70E740481C1C}">
                <a14:useLocalDpi xmlns:a14="http://schemas.microsoft.com/office/drawing/2010/main"/>
              </a:ext>
            </a:extLst>
          </a:blip>
          <a:srcRect t="11558"/>
          <a:stretch/>
        </p:blipFill>
        <p:spPr>
          <a:xfrm>
            <a:off x="631443" y="961901"/>
            <a:ext cx="5524817" cy="3370613"/>
          </a:xfrm>
        </p:spPr>
      </p:pic>
      <p:pic>
        <p:nvPicPr>
          <p:cNvPr id="6" name="Content Placeholder 5" descr="Diagram&#10;&#10;Description automatically generated">
            <a:hlinkClick r:id="rId4"/>
            <a:extLst>
              <a:ext uri="{FF2B5EF4-FFF2-40B4-BE49-F238E27FC236}">
                <a16:creationId xmlns:a16="http://schemas.microsoft.com/office/drawing/2014/main" id="{429B075A-59AA-F07C-911A-8637B8CA19A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21377" y="982300"/>
            <a:ext cx="4853325" cy="3350214"/>
          </a:xfrm>
          <a:prstGeom prst="rect">
            <a:avLst/>
          </a:prstGeom>
        </p:spPr>
      </p:pic>
      <p:sp>
        <p:nvSpPr>
          <p:cNvPr id="2" name="TextBox 1">
            <a:extLst>
              <a:ext uri="{FF2B5EF4-FFF2-40B4-BE49-F238E27FC236}">
                <a16:creationId xmlns:a16="http://schemas.microsoft.com/office/drawing/2014/main" id="{82254E7F-8AC0-D2D8-A3C1-09551331E208}"/>
              </a:ext>
            </a:extLst>
          </p:cNvPr>
          <p:cNvSpPr txBox="1"/>
          <p:nvPr/>
        </p:nvSpPr>
        <p:spPr>
          <a:xfrm>
            <a:off x="1055785" y="1028688"/>
            <a:ext cx="4818217" cy="338554"/>
          </a:xfrm>
          <a:prstGeom prst="rect">
            <a:avLst/>
          </a:prstGeom>
          <a:solidFill>
            <a:srgbClr val="135280"/>
          </a:solidFill>
        </p:spPr>
        <p:txBody>
          <a:bodyPr wrap="square" rtlCol="0">
            <a:spAutoFit/>
          </a:bodyPr>
          <a:lstStyle/>
          <a:p>
            <a:r>
              <a:rPr lang="en-US" sz="1600">
                <a:solidFill>
                  <a:schemeClr val="tx2"/>
                </a:solidFill>
              </a:rPr>
              <a:t>MECHANICAL DREDGE WITH SUPPORT BARGE</a:t>
            </a:r>
          </a:p>
        </p:txBody>
      </p:sp>
      <p:sp>
        <p:nvSpPr>
          <p:cNvPr id="8" name="TextBox 7">
            <a:extLst>
              <a:ext uri="{FF2B5EF4-FFF2-40B4-BE49-F238E27FC236}">
                <a16:creationId xmlns:a16="http://schemas.microsoft.com/office/drawing/2014/main" id="{388AF8FF-149C-D7BF-D951-AF055D8B033A}"/>
              </a:ext>
            </a:extLst>
          </p:cNvPr>
          <p:cNvSpPr txBox="1"/>
          <p:nvPr/>
        </p:nvSpPr>
        <p:spPr>
          <a:xfrm>
            <a:off x="6621377" y="4399301"/>
            <a:ext cx="4699000" cy="2031325"/>
          </a:xfrm>
          <a:prstGeom prst="rect">
            <a:avLst/>
          </a:prstGeom>
          <a:noFill/>
        </p:spPr>
        <p:txBody>
          <a:bodyPr wrap="square" rtlCol="0">
            <a:spAutoFit/>
          </a:bodyPr>
          <a:lstStyle/>
          <a:p>
            <a:r>
              <a:rPr lang="en-US"/>
              <a:t>Commonly used for beach nourishment and nearshore placement of dredged material. A pipeline is laid from the dredge to the placement site, and the dredged material is pumped through it. This method is particularly effective and efficient when working with sandy material.</a:t>
            </a:r>
          </a:p>
        </p:txBody>
      </p:sp>
      <p:sp>
        <p:nvSpPr>
          <p:cNvPr id="12" name="TextBox 11">
            <a:extLst>
              <a:ext uri="{FF2B5EF4-FFF2-40B4-BE49-F238E27FC236}">
                <a16:creationId xmlns:a16="http://schemas.microsoft.com/office/drawing/2014/main" id="{7E3C11C5-DD5E-7B44-BCC4-646DDB648C7E}"/>
              </a:ext>
            </a:extLst>
          </p:cNvPr>
          <p:cNvSpPr txBox="1"/>
          <p:nvPr/>
        </p:nvSpPr>
        <p:spPr>
          <a:xfrm>
            <a:off x="631443" y="4399301"/>
            <a:ext cx="5524817" cy="2308324"/>
          </a:xfrm>
          <a:prstGeom prst="rect">
            <a:avLst/>
          </a:prstGeom>
          <a:noFill/>
        </p:spPr>
        <p:txBody>
          <a:bodyPr wrap="square" rtlCol="0">
            <a:spAutoFit/>
          </a:bodyPr>
          <a:lstStyle/>
          <a:p>
            <a:r>
              <a:rPr lang="en-US"/>
              <a:t>Commonly used  for projects requiring precise excavation, debris removal, or dredging in confined areas, like maintenance of marinas, harbors, and waterfront infrastructure. These dredges can remove a wide range of materials, from consolidated clays and gravel to large debris and obstructions. The dredged material is then loaded onto barges for transport to a placement site.</a:t>
            </a:r>
          </a:p>
        </p:txBody>
      </p:sp>
    </p:spTree>
    <p:extLst>
      <p:ext uri="{BB962C8B-B14F-4D97-AF65-F5344CB8AC3E}">
        <p14:creationId xmlns:p14="http://schemas.microsoft.com/office/powerpoint/2010/main" val="3277439711"/>
      </p:ext>
    </p:extLst>
  </p:cSld>
  <p:clrMapOvr>
    <a:masterClrMapping/>
  </p:clrMapOvr>
</p:sld>
</file>

<file path=ppt/theme/theme1.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UI Upper left Castle template ">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Traditional templat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5.xml><?xml version="1.0" encoding="utf-8"?>
<a:theme xmlns:a="http://schemas.openxmlformats.org/drawingml/2006/main" name="2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Upper Left Star and Castl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7.xml><?xml version="1.0" encoding="utf-8"?>
<a:theme xmlns:a="http://schemas.openxmlformats.org/drawingml/2006/main" name="Chart Color Templates">
  <a:themeElements>
    <a:clrScheme name="Charts">
      <a:dk1>
        <a:srgbClr val="221F20"/>
      </a:dk1>
      <a:lt1>
        <a:srgbClr val="565557"/>
      </a:lt1>
      <a:dk2>
        <a:srgbClr val="FFFFFF"/>
      </a:dk2>
      <a:lt2>
        <a:srgbClr val="D5D5D7"/>
      </a:lt2>
      <a:accent1>
        <a:srgbClr val="F16521"/>
      </a:accent1>
      <a:accent2>
        <a:srgbClr val="2DAA27"/>
      </a:accent2>
      <a:accent3>
        <a:srgbClr val="CF0000"/>
      </a:accent3>
      <a:accent4>
        <a:srgbClr val="FFCC01"/>
      </a:accent4>
      <a:accent5>
        <a:srgbClr val="00308F"/>
      </a:accent5>
      <a:accent6>
        <a:srgbClr val="532476"/>
      </a:accent6>
      <a:hlink>
        <a:srgbClr val="4D7EA1"/>
      </a:hlink>
      <a:folHlink>
        <a:srgbClr val="CF000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4BC8FCB9B7E0048877190F61ACFBE24" ma:contentTypeVersion="14" ma:contentTypeDescription="Create a new document." ma:contentTypeScope="" ma:versionID="abe292148273f280f554c9609d0ed510">
  <xsd:schema xmlns:xsd="http://www.w3.org/2001/XMLSchema" xmlns:xs="http://www.w3.org/2001/XMLSchema" xmlns:p="http://schemas.microsoft.com/office/2006/metadata/properties" xmlns:ns2="07db27fb-42b6-4d13-9259-1681774d2caa" xmlns:ns3="85185609-9a50-44d0-87f6-6abb87d7abab" targetNamespace="http://schemas.microsoft.com/office/2006/metadata/properties" ma:root="true" ma:fieldsID="cc5d1c458d204ae49561d6fab94d8d31" ns2:_="" ns3:_="">
    <xsd:import namespace="07db27fb-42b6-4d13-9259-1681774d2caa"/>
    <xsd:import namespace="85185609-9a50-44d0-87f6-6abb87d7aba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db27fb-42b6-4d13-9259-1681774d2c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e6c1609-49e0-4fdc-8f5b-8b798a969131"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5185609-9a50-44d0-87f6-6abb87d7aba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75dcda60-a957-4dc9-a344-6f0d57c94297}" ma:internalName="TaxCatchAll" ma:showField="CatchAllData" ma:web="85185609-9a50-44d0-87f6-6abb87d7ab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7db27fb-42b6-4d13-9259-1681774d2caa">
      <Terms xmlns="http://schemas.microsoft.com/office/infopath/2007/PartnerControls"/>
    </lcf76f155ced4ddcb4097134ff3c332f>
    <TaxCatchAll xmlns="85185609-9a50-44d0-87f6-6abb87d7abab" xsi:nil="true"/>
  </documentManagement>
</p:properties>
</file>

<file path=customXml/itemProps1.xml><?xml version="1.0" encoding="utf-8"?>
<ds:datastoreItem xmlns:ds="http://schemas.openxmlformats.org/officeDocument/2006/customXml" ds:itemID="{57CAE72E-856B-4DF4-A9F6-93C41667E9A0}">
  <ds:schemaRefs>
    <ds:schemaRef ds:uri="http://schemas.microsoft.com/sharepoint/v3/contenttype/forms"/>
  </ds:schemaRefs>
</ds:datastoreItem>
</file>

<file path=customXml/itemProps2.xml><?xml version="1.0" encoding="utf-8"?>
<ds:datastoreItem xmlns:ds="http://schemas.openxmlformats.org/officeDocument/2006/customXml" ds:itemID="{493A02BC-39C5-4E54-841D-E36379100F0C}">
  <ds:schemaRefs>
    <ds:schemaRef ds:uri="07db27fb-42b6-4d13-9259-1681774d2caa"/>
    <ds:schemaRef ds:uri="85185609-9a50-44d0-87f6-6abb87d7ab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B8C2CD5-50C2-4A7C-996A-3D6312B83669}">
  <ds:schemaRefs>
    <ds:schemaRef ds:uri="85185609-9a50-44d0-87f6-6abb87d7abab"/>
    <ds:schemaRef ds:uri="http://purl.org/dc/dcmitype/"/>
    <ds:schemaRef ds:uri="http://schemas.openxmlformats.org/package/2006/metadata/core-properties"/>
    <ds:schemaRef ds:uri="http://purl.org/dc/terms/"/>
    <ds:schemaRef ds:uri="http://www.w3.org/XML/1998/namespace"/>
    <ds:schemaRef ds:uri="http://schemas.microsoft.com/office/2006/documentManagement/types"/>
    <ds:schemaRef ds:uri="http://schemas.microsoft.com/office/2006/metadata/properties"/>
    <ds:schemaRef ds:uri="http://purl.org/dc/elements/1.1/"/>
    <ds:schemaRef ds:uri="http://schemas.microsoft.com/office/infopath/2007/PartnerControls"/>
    <ds:schemaRef ds:uri="07db27fb-42b6-4d13-9259-1681774d2caa"/>
  </ds:schemaRefs>
</ds:datastoreItem>
</file>

<file path=docProps/app.xml><?xml version="1.0" encoding="utf-8"?>
<Properties xmlns="http://schemas.openxmlformats.org/officeDocument/2006/extended-properties" xmlns:vt="http://schemas.openxmlformats.org/officeDocument/2006/docPropsVTypes">
  <Template/>
  <TotalTime>35</TotalTime>
  <Words>2081</Words>
  <Application>Microsoft Office PowerPoint</Application>
  <PresentationFormat>Widescreen</PresentationFormat>
  <Paragraphs>226</Paragraphs>
  <Slides>20</Slides>
  <Notes>14</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20</vt:i4>
      </vt:variant>
    </vt:vector>
  </HeadingPairs>
  <TitlesOfParts>
    <vt:vector size="31" baseType="lpstr">
      <vt:lpstr>Arial</vt:lpstr>
      <vt:lpstr>Calibri</vt:lpstr>
      <vt:lpstr>Inter</vt:lpstr>
      <vt:lpstr>Wingdings</vt:lpstr>
      <vt:lpstr>Upper left castle template public</vt:lpstr>
      <vt:lpstr>CUI Upper left Castle template </vt:lpstr>
      <vt:lpstr>traditional template NON CUI</vt:lpstr>
      <vt:lpstr>Traditional template CUI</vt:lpstr>
      <vt:lpstr>2_Upper Left Star and Castle NON CUI</vt:lpstr>
      <vt:lpstr>Upper Left Star and Castle CUI</vt:lpstr>
      <vt:lpstr>Chart Color Templates</vt:lpstr>
      <vt:lpstr>Introduction to US Army Corp of Engineers Dredge Program</vt:lpstr>
      <vt:lpstr>Agenda </vt:lpstr>
      <vt:lpstr>Why are we here discussing MUD?</vt:lpstr>
      <vt:lpstr>Why are we here discussing MUD?</vt:lpstr>
      <vt:lpstr>Why are we here discussing MUD?</vt:lpstr>
      <vt:lpstr>Why are we here discussing MUD!</vt:lpstr>
      <vt:lpstr>Background- Dredged material</vt:lpstr>
      <vt:lpstr>Where Do we dredge</vt:lpstr>
      <vt:lpstr>Background- dredged equipment</vt:lpstr>
      <vt:lpstr>Sampling and testing- NYSDEC and NJDEP </vt:lpstr>
      <vt:lpstr>Sampling and Testing - HARS</vt:lpstr>
      <vt:lpstr>Sampling and Testing- HARS</vt:lpstr>
      <vt:lpstr>How Dredged material is used</vt:lpstr>
      <vt:lpstr>Types of beneficial use</vt:lpstr>
      <vt:lpstr>Types of beneficial use</vt:lpstr>
      <vt:lpstr>NYSDEC- Beneficial Use Determinations</vt:lpstr>
      <vt:lpstr>Working with USACE</vt:lpstr>
      <vt:lpstr>Working with USACE</vt:lpstr>
      <vt:lpstr>QUESTIONs?</vt:lpstr>
      <vt:lpstr>USACE Web resources</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AE</dc:creator>
  <cp:lastModifiedBy>Matthews, Terri (DDC)</cp:lastModifiedBy>
  <cp:revision>6</cp:revision>
  <dcterms:created xsi:type="dcterms:W3CDTF">2017-02-20T05:10:01Z</dcterms:created>
  <dcterms:modified xsi:type="dcterms:W3CDTF">2025-11-17T19:40:17Z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0x01010094BC8FCB9B7E0048877190F61ACFBE24</vt:lpwstr>
  </property>
  <property fmtid="{D5CDD505-2E9C-101B-9397-08002B2CF9AE}" pid="3" name="MediaServiceImageTags">
    <vt:lpwstr/>
  </property>
</Properties>
</file>