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511" r:id="rId3"/>
    <p:sldId id="501" r:id="rId4"/>
    <p:sldId id="260" r:id="rId5"/>
    <p:sldId id="508" r:id="rId6"/>
    <p:sldId id="500" r:id="rId7"/>
    <p:sldId id="505" r:id="rId8"/>
    <p:sldId id="510" r:id="rId9"/>
    <p:sldId id="506" r:id="rId10"/>
    <p:sldId id="507" r:id="rId11"/>
    <p:sldId id="516" r:id="rId12"/>
    <p:sldId id="514" r:id="rId13"/>
    <p:sldId id="265" r:id="rId14"/>
    <p:sldId id="4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2025"/>
    <a:srgbClr val="B52324"/>
    <a:srgbClr val="B42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/>
    <p:restoredTop sz="94798"/>
  </p:normalViewPr>
  <p:slideViewPr>
    <p:cSldViewPr snapToGrid="0">
      <p:cViewPr varScale="1">
        <p:scale>
          <a:sx n="80" d="100"/>
          <a:sy n="80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nhu-my.sharepoint.com/personal/james_andrews2_snhu_edu/Documents/StressesForResear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nhu-my.sharepoint.com/personal/james_andrews2_snhu_edu/Documents/StressesForResearc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Tangential Stress as a Function of Depth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stt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3</c:v>
                </c:pt>
                <c:pt idx="1">
                  <c:v>3.5</c:v>
                </c:pt>
                <c:pt idx="2">
                  <c:v>4</c:v>
                </c:pt>
                <c:pt idx="3">
                  <c:v>4.5</c:v>
                </c:pt>
                <c:pt idx="4">
                  <c:v>5</c:v>
                </c:pt>
                <c:pt idx="5">
                  <c:v>5.5</c:v>
                </c:pt>
              </c:numCache>
            </c:numRef>
          </c:xVal>
          <c:yVal>
            <c:numRef>
              <c:f>Sheet1!$C$2:$C$8</c:f>
              <c:numCache>
                <c:formatCode>0.00E+00</c:formatCode>
                <c:ptCount val="7"/>
                <c:pt idx="0">
                  <c:v>2136990</c:v>
                </c:pt>
                <c:pt idx="1">
                  <c:v>2455530</c:v>
                </c:pt>
                <c:pt idx="2">
                  <c:v>2856630</c:v>
                </c:pt>
                <c:pt idx="3">
                  <c:v>3165670</c:v>
                </c:pt>
                <c:pt idx="4">
                  <c:v>3501150</c:v>
                </c:pt>
                <c:pt idx="5">
                  <c:v>3835800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7A7-7141-8C65-C77CA9672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4825695"/>
        <c:axId val="694823295"/>
      </c:scatterChart>
      <c:valAx>
        <c:axId val="694825695"/>
        <c:scaling>
          <c:orientation val="minMax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823295"/>
        <c:crosses val="autoZero"/>
        <c:crossBetween val="midCat"/>
      </c:valAx>
      <c:valAx>
        <c:axId val="694823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Magntiude</a:t>
                </a:r>
                <a:r>
                  <a:rPr lang="en-US" baseline="0"/>
                  <a:t> of Tangential Stress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48256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Tangential Stress as a Function</a:t>
            </a:r>
            <a:r>
              <a:rPr lang="en-US" baseline="0"/>
              <a:t> of Poisson's Ratio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stt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Sheet1!$E$2:$E$8</c:f>
              <c:numCache>
                <c:formatCode>General</c:formatCode>
                <c:ptCount val="7"/>
                <c:pt idx="0">
                  <c:v>0.1</c:v>
                </c:pt>
                <c:pt idx="1">
                  <c:v>0.15</c:v>
                </c:pt>
                <c:pt idx="2">
                  <c:v>0.2</c:v>
                </c:pt>
                <c:pt idx="3">
                  <c:v>0.25</c:v>
                </c:pt>
                <c:pt idx="4">
                  <c:v>0.3</c:v>
                </c:pt>
                <c:pt idx="5">
                  <c:v>0.35</c:v>
                </c:pt>
                <c:pt idx="6">
                  <c:v>0.4</c:v>
                </c:pt>
              </c:numCache>
            </c:numRef>
          </c:xVal>
          <c:yVal>
            <c:numRef>
              <c:f>Sheet1!$G$2:$G$8</c:f>
              <c:numCache>
                <c:formatCode>0.00E+00</c:formatCode>
                <c:ptCount val="7"/>
                <c:pt idx="0">
                  <c:v>2318100</c:v>
                </c:pt>
                <c:pt idx="1">
                  <c:v>2277000</c:v>
                </c:pt>
                <c:pt idx="2">
                  <c:v>2230000</c:v>
                </c:pt>
                <c:pt idx="3">
                  <c:v>2185610</c:v>
                </c:pt>
                <c:pt idx="4">
                  <c:v>2136990</c:v>
                </c:pt>
                <c:pt idx="5">
                  <c:v>2102970</c:v>
                </c:pt>
                <c:pt idx="6">
                  <c:v>2093440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910-6D4E-A0D9-E9C31AEAE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8921839"/>
        <c:axId val="1598926639"/>
      </c:scatterChart>
      <c:valAx>
        <c:axId val="1598921839"/>
        <c:scaling>
          <c:orientation val="minMax"/>
          <c:min val="5.000000000000001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Poisson's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926639"/>
        <c:crosses val="autoZero"/>
        <c:crossBetween val="midCat"/>
      </c:valAx>
      <c:valAx>
        <c:axId val="159892663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Magnitude of Tangential Stress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9218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4ACE1-1E5E-4B43-B651-3F36F3B39566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F8842-F87C-8542-ADE8-57F482DDD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2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35C51E-ADE5-87E5-767F-5158C9288CFE}"/>
              </a:ext>
            </a:extLst>
          </p:cNvPr>
          <p:cNvSpPr/>
          <p:nvPr userDrawn="1"/>
        </p:nvSpPr>
        <p:spPr>
          <a:xfrm>
            <a:off x="-1" y="0"/>
            <a:ext cx="12192000" cy="994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endParaRPr lang="en-GB" sz="240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43FC-53A5-EF9B-514A-75D7C846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FDB33-DB7D-FEA9-9F18-0C5BB8AA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EF45B-82FA-32F1-7BDF-673C4D9C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9205D8-D1F7-D08D-8054-26898C3B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38" y="11769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42F3A-BF00-6D25-712F-3CA5E361FE01}"/>
              </a:ext>
            </a:extLst>
          </p:cNvPr>
          <p:cNvSpPr/>
          <p:nvPr userDrawn="1"/>
        </p:nvSpPr>
        <p:spPr>
          <a:xfrm>
            <a:off x="-10510" y="-6669"/>
            <a:ext cx="12202510" cy="994388"/>
          </a:xfrm>
          <a:prstGeom prst="rect">
            <a:avLst/>
          </a:prstGeom>
          <a:solidFill>
            <a:srgbClr val="B4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6C910D7-694B-F529-24FF-F6E048A7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0515600" cy="809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25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BBF5-3477-84E8-794E-D6A5C228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9B35F-8949-2CBD-CFE7-DF56A14B9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3E48D-50B1-B721-0879-C72CB9A8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BF2C9-5EED-2DCF-3B21-7DFC6C61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DD7D4-198F-67F7-851F-DC4C28D1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4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76A04B-9E2E-D190-E265-3C91FE27B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231D-0E18-0FDC-7B09-BC5EE4AEB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3D85-120A-36D9-C3B4-E4CE56F2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BDB82-F8C8-BBC5-1C87-C792A34F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2F5E-87A7-5724-53E0-36D49E41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8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AD792-FFB8-2732-2502-7FAAD159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3D99E-3371-E40B-D076-619A2FA7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19F05-09EE-8BA1-5337-D77CB27E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190BD2-738B-9261-A73E-C6DBB2B6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64" y="125333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8AAB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52324B-E42F-8867-2052-90F48CA86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064" y="48843"/>
            <a:ext cx="11741872" cy="470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Titre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216A-8BBC-2A13-859C-DDA96E79B57D}"/>
              </a:ext>
            </a:extLst>
          </p:cNvPr>
          <p:cNvSpPr/>
          <p:nvPr userDrawn="1"/>
        </p:nvSpPr>
        <p:spPr>
          <a:xfrm>
            <a:off x="-10510" y="-6669"/>
            <a:ext cx="12202510" cy="994388"/>
          </a:xfrm>
          <a:prstGeom prst="rect">
            <a:avLst/>
          </a:prstGeom>
          <a:solidFill>
            <a:srgbClr val="B4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8ACB6C-1BAF-4E3A-5D7E-B88C2C669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425" y="570436"/>
            <a:ext cx="11717338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7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5C248-EF0C-CB2E-590C-B34EAD77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B38C4-195E-86A7-B931-E77A938E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879C8-0E01-06D0-6D18-A6BE8372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E24EA-87B2-A9D6-5919-9FA5EFBB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67C52-5D47-DC19-685C-5D1B2AFA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D51F-B706-42D8-4DB0-F3F2DD23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7F2B-54EC-DB79-19BD-D44B4A57C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96071-C9EA-2704-9FCA-8D5827928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39A94-B89C-26B2-8536-C832AC2A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82EC1-8A0E-F59B-E750-A2469FB3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0F014-1233-0D47-CA50-EBC72ABA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7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E2DD-7B33-01B9-A0C4-65CEF0E6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EAC76-8CE6-5975-3DAF-953A3CDA1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B1BC9-AC17-31D1-406E-AFE51BFA9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4D3F8-87A5-55E0-7314-BC6967149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8A6E6-38A0-CFD1-CDD5-4B8E8611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9C019-A69B-EDFD-23CA-E35C1720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1D31E-CEA5-C6DA-4A7A-A1F812B8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0D81BB-E148-68D1-CCCA-B210E73B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3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C377-B106-EC46-D3BB-59F33C92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3B663-D4F8-9177-0CF8-2FD6C99D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3500C-AECF-C731-C0F4-2D0EBE3C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F7DA8-5147-92C6-9834-2AA3F5E1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DDE91-42E5-7D46-6F39-5D31B26248BB}"/>
              </a:ext>
            </a:extLst>
          </p:cNvPr>
          <p:cNvSpPr/>
          <p:nvPr userDrawn="1"/>
        </p:nvSpPr>
        <p:spPr>
          <a:xfrm>
            <a:off x="-10510" y="-6669"/>
            <a:ext cx="12202510" cy="994388"/>
          </a:xfrm>
          <a:prstGeom prst="rect">
            <a:avLst/>
          </a:prstGeom>
          <a:solidFill>
            <a:srgbClr val="B4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94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C6015-66C5-F4E6-A908-73FCAA05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0DA13-3FE4-0EF2-8AF5-810286FE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6898A-3968-4FEC-0C6D-0CA58E68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5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FD76-F683-2254-C65E-4F6D193D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504EF-6F1B-A385-71C2-C33F51ED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028FF-6AA7-B1EC-5EDA-F4D1F3262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4A867-6608-AB69-ECEE-B7B33C5B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85538-BF93-C979-600F-30BD3316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4D497-9D83-1DD6-DD0B-B62B480E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14D0-A79B-D231-7361-7523900B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5CD03-0DA8-5E4E-A96D-D7B3E9E33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4C170-2A7C-9AF3-15F6-ED7E13E40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B93B1-044A-7A6C-1423-1285C45B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B2D35-4A9F-4BFD-642B-1494CA6A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351C6-393D-7AC6-AEFC-2F0CC8C5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86F200-93E6-3317-8E0E-9578F742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0515600" cy="809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E9729-790D-10BE-3829-41DD51CE0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538" y="11769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E6C0-7032-C70C-7313-6350DE19C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B652C4-CD46-CA45-AC02-28A3B45A42A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591BF-FCB6-D4AD-A44D-6C7304717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6983A-F321-8B0B-172C-19A7D1DF0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F21F01-7E90-F94F-93F1-CA6595F7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fa36@cornell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yt34@cornell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0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40.png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extLst>
              <a:ext uri="{FF2B5EF4-FFF2-40B4-BE49-F238E27FC236}">
                <a16:creationId xmlns:a16="http://schemas.microsoft.com/office/drawing/2014/main" id="{A60AC496-2E37-30CB-D018-0D28EE39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96" y="5401931"/>
            <a:ext cx="2651797" cy="6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AFAE0CF8-CF04-3AD6-7C26-D0CBC916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45" y="1839713"/>
            <a:ext cx="11407697" cy="809734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Utilidor project – Report</a:t>
            </a:r>
            <a:br>
              <a:rPr lang="en-GB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61119-CB85-8E7C-7293-F5D57EFBF2D3}"/>
              </a:ext>
            </a:extLst>
          </p:cNvPr>
          <p:cNvSpPr txBox="1"/>
          <p:nvPr/>
        </p:nvSpPr>
        <p:spPr>
          <a:xfrm>
            <a:off x="3043347" y="2464781"/>
            <a:ext cx="610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Arial" panose="020B0604020202020204" pitchFamily="34" charset="0"/>
              </a:rPr>
              <a:t>Alec Tristani, Chloé Arson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B9A292-1C5E-E89C-6C7D-33A469DB943B}"/>
              </a:ext>
            </a:extLst>
          </p:cNvPr>
          <p:cNvSpPr txBox="1"/>
          <p:nvPr/>
        </p:nvSpPr>
        <p:spPr>
          <a:xfrm>
            <a:off x="3043350" y="4585995"/>
            <a:ext cx="6105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Wednesday, January 14</a:t>
            </a:r>
            <a:r>
              <a:rPr lang="en-US" sz="1600" baseline="30000" dirty="0"/>
              <a:t>th</a:t>
            </a:r>
            <a:r>
              <a:rPr lang="en-US" sz="1600" dirty="0"/>
              <a:t> 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9ADC8-E9F3-1984-86DD-2B5EA71905D3}"/>
              </a:ext>
            </a:extLst>
          </p:cNvPr>
          <p:cNvSpPr txBox="1"/>
          <p:nvPr/>
        </p:nvSpPr>
        <p:spPr>
          <a:xfrm>
            <a:off x="1106311" y="3156056"/>
            <a:ext cx="9764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Arial" panose="020B0604020202020204" pitchFamily="34" charset="0"/>
              </a:rPr>
              <a:t>Based on the work of 13 motivated undergraduate and graduate students:</a:t>
            </a:r>
          </a:p>
          <a:p>
            <a:pPr algn="ctr"/>
            <a:r>
              <a:rPr lang="en-US" dirty="0"/>
              <a:t>Royce Andrews, </a:t>
            </a:r>
            <a:r>
              <a:rPr lang="en-US" dirty="0" err="1"/>
              <a:t>Junwon</a:t>
            </a:r>
            <a:r>
              <a:rPr lang="en-US" dirty="0"/>
              <a:t> Hur, </a:t>
            </a:r>
            <a:r>
              <a:rPr lang="en-US" dirty="0" err="1"/>
              <a:t>Yiksan</a:t>
            </a:r>
            <a:r>
              <a:rPr lang="en-US" dirty="0"/>
              <a:t> Yu, Qinghe Xu, Tanvi Saxena, Ivy Quan, Matthew Zhang, Karen Chen, Andy Chen, Annelise Gross, Caroline Schell, Fatima Bah and Ian Grenda</a:t>
            </a:r>
          </a:p>
        </p:txBody>
      </p:sp>
    </p:spTree>
    <p:extLst>
      <p:ext uri="{BB962C8B-B14F-4D97-AF65-F5344CB8AC3E}">
        <p14:creationId xmlns:p14="http://schemas.microsoft.com/office/powerpoint/2010/main" val="71897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0473E-217C-64FB-204D-247A3B1C9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C7A4-B12F-0193-B3D5-C46F1451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Parametric studies – Effects of depth, </a:t>
            </a:r>
            <a:r>
              <a:rPr lang="en-US" dirty="0">
                <a:latin typeface="+mn-lt"/>
                <a:cs typeface="Arial" panose="020B0604020202020204" pitchFamily="34" charset="0"/>
              </a:rPr>
              <a:t>section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shape and elastic parameters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6521D69-5253-4705-48A1-84144D9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5DB8E57-68FE-1259-53BB-963669CE86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109752"/>
              </p:ext>
            </p:extLst>
          </p:nvPr>
        </p:nvGraphicFramePr>
        <p:xfrm>
          <a:off x="728628" y="1099153"/>
          <a:ext cx="4772108" cy="283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54C0448-77ED-45C7-D3B7-3F9B8F8D1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398172"/>
              </p:ext>
            </p:extLst>
          </p:nvPr>
        </p:nvGraphicFramePr>
        <p:xfrm>
          <a:off x="5731657" y="1049015"/>
          <a:ext cx="4772108" cy="283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Google Shape;989;p62" title="Chart">
            <a:extLst>
              <a:ext uri="{FF2B5EF4-FFF2-40B4-BE49-F238E27FC236}">
                <a16:creationId xmlns:a16="http://schemas.microsoft.com/office/drawing/2014/main" id="{AE86716F-0B35-4893-BD69-8FAE3A0047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576" y="4026580"/>
            <a:ext cx="4293160" cy="273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73;p60" title="Chart">
            <a:extLst>
              <a:ext uri="{FF2B5EF4-FFF2-40B4-BE49-F238E27FC236}">
                <a16:creationId xmlns:a16="http://schemas.microsoft.com/office/drawing/2014/main" id="{A2577144-0642-ECCE-58E9-64982897634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357" y="3931593"/>
            <a:ext cx="4480408" cy="2789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2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1C87D-764C-B237-4941-150DDCB6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86CC-36BA-2756-DE6D-91466028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Parametric studies – </a:t>
            </a:r>
            <a:r>
              <a:rPr lang="en-US" dirty="0">
                <a:latin typeface="+mn-lt"/>
                <a:cs typeface="Arial" panose="020B0604020202020204" pitchFamily="34" charset="0"/>
              </a:rPr>
              <a:t>Effect of the support and sequential excavation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73CF457-2E84-D43E-BC5E-65351CE0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248A9-36C7-AD74-A6D4-153CE8BF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90" y="1258006"/>
            <a:ext cx="5336035" cy="2083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BE741D-839F-106F-72AA-38CC6F190B0D}"/>
              </a:ext>
            </a:extLst>
          </p:cNvPr>
          <p:cNvSpPr txBox="1"/>
          <p:nvPr/>
        </p:nvSpPr>
        <p:spPr>
          <a:xfrm>
            <a:off x="6090356" y="1347169"/>
            <a:ext cx="610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Portland cement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 = 20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GPa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Poisson’s ratio = 0.2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D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ensity = 2,400 kg/m3 (American Shotcrete Assoc.)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59F81A-43B0-EC56-458D-B847AC5C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41" y="3980441"/>
            <a:ext cx="3531366" cy="2083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D8761E-58A5-7162-5B01-843C11CF8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859" y="3695626"/>
            <a:ext cx="7772400" cy="23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8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A3E06-A937-664C-0047-5E3902E58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7248-25B8-37AC-BF68-C8767F04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Conclusions and future work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DA8DF2D-29DF-6756-7DF3-031B3975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12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A3ED3-B6FE-6BD9-0102-D901A023B0CD}"/>
              </a:ext>
            </a:extLst>
          </p:cNvPr>
          <p:cNvSpPr txBox="1"/>
          <p:nvPr/>
        </p:nvSpPr>
        <p:spPr>
          <a:xfrm>
            <a:off x="587021" y="1354667"/>
            <a:ext cx="111082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Pedagogic conclusions: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were able to learn new concepts related to geotechnical engineering and tunnel design</a:t>
            </a:r>
          </a:p>
          <a:p>
            <a:pPr marL="285750" indent="-285750">
              <a:buFontTx/>
              <a:buChar char="-"/>
            </a:pPr>
            <a:r>
              <a:rPr lang="en-US" dirty="0"/>
              <a:t>Research skills: scientific literature review, self-learning, independence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Multidisciplinary work: geomechanics theory, infrastructure design, numerical modeling, scientific visualization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Technical conclusions: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Square cross section shapes at shallow depth and circular section for deeper tunnels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Recommend NYC include depth of tunnel/overburden pressure as important parameter</a:t>
            </a:r>
          </a:p>
          <a:p>
            <a:endParaRPr lang="en-US" dirty="0"/>
          </a:p>
          <a:p>
            <a:r>
              <a:rPr lang="en-US" b="1" dirty="0"/>
              <a:t>Future work: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Consider groundwater behavior, heterogeneities and account for plasticity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Complexify the geometry and account for side corridors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Extend the study to other areas besides Manhattan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 a tool readily applicable by practitioners based on machine learning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2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592C6-8D93-2DCF-51CA-F8478819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939A-0B93-BCF6-447F-23B2B19D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Long-term project: develop predictive maintenance tools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3710A-5BA5-4462-10CA-F726E16EFB40}"/>
              </a:ext>
            </a:extLst>
          </p:cNvPr>
          <p:cNvSpPr txBox="1"/>
          <p:nvPr/>
        </p:nvSpPr>
        <p:spPr>
          <a:xfrm>
            <a:off x="317427" y="1645087"/>
            <a:ext cx="11557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 Identify data sources that will be collected in practice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Generate synthetic data when necessary using analytical or numerical methods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Construct a virtual model, whether based on analytical or numerical approaches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Integrate data into the virtual model to complete a Digital Twin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Explore the use of machine learning techniques to enhance Digital Twin implementation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0032863-297B-375C-7F9A-9E4FD6B2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C56ED-E325-FBC1-526C-EEA6905EB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89" y="3234737"/>
            <a:ext cx="7025269" cy="319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1AF00-A46F-52CB-C96B-76484F972C3E}"/>
              </a:ext>
            </a:extLst>
          </p:cNvPr>
          <p:cNvSpPr txBox="1"/>
          <p:nvPr/>
        </p:nvSpPr>
        <p:spPr>
          <a:xfrm>
            <a:off x="671658" y="6456709"/>
            <a:ext cx="108486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effectLst/>
              </a:rPr>
              <a:t>Typical congested condition at site of utility construction (Right) and close-up view exposed underground utilities (left)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412643-7A3B-DD67-4906-6E10A8CDB592}"/>
              </a:ext>
            </a:extLst>
          </p:cNvPr>
          <p:cNvSpPr txBox="1"/>
          <p:nvPr/>
        </p:nvSpPr>
        <p:spPr>
          <a:xfrm>
            <a:off x="199590" y="1167705"/>
            <a:ext cx="10848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  <a:effectLst/>
              </a:rPr>
              <a:t>Objective</a:t>
            </a:r>
            <a:r>
              <a:rPr lang="en-US" dirty="0">
                <a:solidFill>
                  <a:srgbClr val="000000"/>
                </a:solidFill>
                <a:effectLst/>
              </a:rPr>
              <a:t>: improve current maintenance operation systems</a:t>
            </a:r>
          </a:p>
        </p:txBody>
      </p:sp>
    </p:spTree>
    <p:extLst>
      <p:ext uri="{BB962C8B-B14F-4D97-AF65-F5344CB8AC3E}">
        <p14:creationId xmlns:p14="http://schemas.microsoft.com/office/powerpoint/2010/main" val="274745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1364DD-BBF6-41DE-ADB3-9D869DFE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64DFF-93A6-48D1-AC27-B5482B397195}" type="slidenum">
              <a:rPr lang="en-GB" smtClean="0"/>
              <a:t>14</a:t>
            </a:fld>
            <a:endParaRPr lang="en-GB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40DA8F6-C3F7-434A-B5AD-26E985CEB862}"/>
              </a:ext>
            </a:extLst>
          </p:cNvPr>
          <p:cNvSpPr txBox="1">
            <a:spLocks/>
          </p:cNvSpPr>
          <p:nvPr/>
        </p:nvSpPr>
        <p:spPr>
          <a:xfrm>
            <a:off x="520180" y="300887"/>
            <a:ext cx="11151637" cy="439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B52324"/>
                </a:solidFill>
              </a:rPr>
              <a:t>Utilidor project – Report</a:t>
            </a:r>
            <a:endParaRPr lang="en-GB" sz="2200" b="1" dirty="0">
              <a:solidFill>
                <a:srgbClr val="B5232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71F86-700E-2BF9-C7E9-246D6B86EA74}"/>
              </a:ext>
            </a:extLst>
          </p:cNvPr>
          <p:cNvSpPr/>
          <p:nvPr/>
        </p:nvSpPr>
        <p:spPr>
          <a:xfrm>
            <a:off x="56117" y="1063752"/>
            <a:ext cx="12079762" cy="545560"/>
          </a:xfrm>
          <a:prstGeom prst="rect">
            <a:avLst/>
          </a:prstGeom>
          <a:solidFill>
            <a:srgbClr val="B52324"/>
          </a:solidFill>
          <a:ln>
            <a:solidFill>
              <a:srgbClr val="B52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chemeClr val="bg1"/>
                </a:solidFill>
              </a:rPr>
              <a:t>Urban Engineering – </a:t>
            </a:r>
            <a:r>
              <a:rPr lang="fr-FR" sz="1700" b="1" dirty="0" err="1">
                <a:solidFill>
                  <a:schemeClr val="bg1"/>
                </a:solidFill>
              </a:rPr>
              <a:t>Shallow</a:t>
            </a:r>
            <a:r>
              <a:rPr lang="fr-FR" sz="1700" b="1" dirty="0">
                <a:solidFill>
                  <a:schemeClr val="bg1"/>
                </a:solidFill>
              </a:rPr>
              <a:t> tunnels – Rock </a:t>
            </a:r>
            <a:r>
              <a:rPr lang="fr-FR" sz="1700" b="1" dirty="0" err="1">
                <a:solidFill>
                  <a:schemeClr val="bg1"/>
                </a:solidFill>
              </a:rPr>
              <a:t>Mechanics</a:t>
            </a:r>
            <a:r>
              <a:rPr lang="fr-FR" sz="1700" b="1" dirty="0">
                <a:solidFill>
                  <a:schemeClr val="bg1"/>
                </a:solidFill>
              </a:rPr>
              <a:t> – </a:t>
            </a:r>
            <a:r>
              <a:rPr lang="fr-FR" sz="1700" b="1" dirty="0" err="1">
                <a:solidFill>
                  <a:schemeClr val="bg1"/>
                </a:solidFill>
              </a:rPr>
              <a:t>Numerical</a:t>
            </a:r>
            <a:r>
              <a:rPr lang="fr-FR" sz="1700" b="1" dirty="0">
                <a:solidFill>
                  <a:schemeClr val="bg1"/>
                </a:solidFill>
              </a:rPr>
              <a:t> modeling – Data </a:t>
            </a:r>
            <a:r>
              <a:rPr lang="fr-FR" sz="1700" b="1" dirty="0" err="1">
                <a:solidFill>
                  <a:schemeClr val="bg1"/>
                </a:solidFill>
              </a:rPr>
              <a:t>Analysis</a:t>
            </a:r>
            <a:r>
              <a:rPr lang="fr-FR" sz="1700" b="1" dirty="0">
                <a:solidFill>
                  <a:schemeClr val="bg1"/>
                </a:solidFill>
              </a:rPr>
              <a:t> – </a:t>
            </a:r>
            <a:r>
              <a:rPr lang="fr-FR" sz="1700" b="1" dirty="0" err="1">
                <a:solidFill>
                  <a:schemeClr val="bg1"/>
                </a:solidFill>
              </a:rPr>
              <a:t>Predictive</a:t>
            </a:r>
            <a:r>
              <a:rPr lang="fr-FR" sz="1700" b="1" dirty="0">
                <a:solidFill>
                  <a:schemeClr val="bg1"/>
                </a:solidFill>
              </a:rPr>
              <a:t> maintenance  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3A36192-26F1-06A3-3C3C-C6A23495B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01" y="5535746"/>
            <a:ext cx="2651797" cy="6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888041B-700B-FBBC-4ABE-7C09D96C1707}"/>
              </a:ext>
            </a:extLst>
          </p:cNvPr>
          <p:cNvSpPr txBox="1">
            <a:spLocks/>
          </p:cNvSpPr>
          <p:nvPr/>
        </p:nvSpPr>
        <p:spPr>
          <a:xfrm>
            <a:off x="2263243" y="3105804"/>
            <a:ext cx="7996335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 err="1">
                <a:solidFill>
                  <a:schemeClr val="tx1"/>
                </a:solidFill>
                <a:latin typeface="+mn-lt"/>
              </a:rPr>
              <a:t>Thank</a:t>
            </a:r>
            <a:r>
              <a:rPr lang="fr-FR" sz="5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5400" dirty="0" err="1">
                <a:solidFill>
                  <a:schemeClr val="tx1"/>
                </a:solidFill>
                <a:latin typeface="+mn-lt"/>
              </a:rPr>
              <a:t>you</a:t>
            </a:r>
            <a:r>
              <a:rPr lang="fr-FR" sz="5400" dirty="0">
                <a:solidFill>
                  <a:schemeClr val="tx1"/>
                </a:solidFill>
                <a:latin typeface="+mn-lt"/>
              </a:rPr>
              <a:t> for </a:t>
            </a:r>
            <a:r>
              <a:rPr lang="fr-FR" sz="5400" dirty="0" err="1">
                <a:solidFill>
                  <a:schemeClr val="tx1"/>
                </a:solidFill>
                <a:latin typeface="+mn-lt"/>
              </a:rPr>
              <a:t>your</a:t>
            </a:r>
            <a:r>
              <a:rPr lang="fr-FR" sz="5400" dirty="0">
                <a:solidFill>
                  <a:schemeClr val="tx1"/>
                </a:solidFill>
                <a:latin typeface="+mn-lt"/>
              </a:rPr>
              <a:t> attention!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17187-831F-9B69-8581-FB0E71557F0C}"/>
              </a:ext>
            </a:extLst>
          </p:cNvPr>
          <p:cNvSpPr txBox="1"/>
          <p:nvPr/>
        </p:nvSpPr>
        <p:spPr>
          <a:xfrm>
            <a:off x="177964" y="5615582"/>
            <a:ext cx="385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Contact:</a:t>
            </a:r>
          </a:p>
          <a:p>
            <a:r>
              <a:rPr lang="en-US" dirty="0"/>
              <a:t>Chloé Arson: </a:t>
            </a:r>
            <a:r>
              <a:rPr lang="en-US" dirty="0">
                <a:hlinkClick r:id="rId3"/>
              </a:rPr>
              <a:t>cfa36@cornell.edu</a:t>
            </a:r>
            <a:endParaRPr lang="en-US" b="1" dirty="0"/>
          </a:p>
          <a:p>
            <a:r>
              <a:rPr lang="en-US" dirty="0"/>
              <a:t>Alec Tristani: </a:t>
            </a:r>
            <a:r>
              <a:rPr lang="en-US" dirty="0">
                <a:hlinkClick r:id="rId4"/>
              </a:rPr>
              <a:t>ayt34@cornell.edu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AE88-6E2A-53B6-3060-70BC73C4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9338F-13A1-7921-5F55-31BCADFE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Why utilidors?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AA01D4A-E7CC-E0A2-FB01-7C1DA47C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2A5E8-9EB6-0DD2-63C2-13BE508ED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679" y="2032901"/>
            <a:ext cx="5368463" cy="404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CF4B7-E11E-97CB-122E-A0507031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0" y="2126681"/>
            <a:ext cx="5246464" cy="3948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4B99E-8237-2988-8E69-5EF4FAEFB04A}"/>
              </a:ext>
            </a:extLst>
          </p:cNvPr>
          <p:cNvSpPr txBox="1"/>
          <p:nvPr/>
        </p:nvSpPr>
        <p:spPr>
          <a:xfrm>
            <a:off x="81455" y="6092392"/>
            <a:ext cx="6014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Hand Excavation to expose the Interfering Telecom and Electrical Utilities Overlying the New Water Main Alignment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80099-D8CE-8F29-B82A-5A562ADA7DC0}"/>
              </a:ext>
            </a:extLst>
          </p:cNvPr>
          <p:cNvSpPr txBox="1"/>
          <p:nvPr/>
        </p:nvSpPr>
        <p:spPr>
          <a:xfrm>
            <a:off x="6494679" y="6125714"/>
            <a:ext cx="5470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Exposed Telecom and Electrical Utilities with the start of Casing Removal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9D2F9-2783-7FA6-4027-9993EC5D3E21}"/>
              </a:ext>
            </a:extLst>
          </p:cNvPr>
          <p:cNvSpPr txBox="1"/>
          <p:nvPr/>
        </p:nvSpPr>
        <p:spPr>
          <a:xfrm>
            <a:off x="225778" y="1053621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Benefits of utilidors: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Eﬀective use of ground level surface;</a:t>
            </a:r>
          </a:p>
          <a:p>
            <a:pPr marL="285750" indent="-285750">
              <a:buFontTx/>
              <a:buChar char="-"/>
            </a:pPr>
            <a:r>
              <a:rPr lang="en-US" dirty="0"/>
              <a:t>Long-term management, accessibility and productivity;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3F494-6CC3-8C0E-6DD0-5252A029D03D}"/>
              </a:ext>
            </a:extLst>
          </p:cNvPr>
          <p:cNvSpPr txBox="1"/>
          <p:nvPr/>
        </p:nvSpPr>
        <p:spPr>
          <a:xfrm>
            <a:off x="6321778" y="1330620"/>
            <a:ext cx="6101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Less prone to wear and tear;</a:t>
            </a:r>
          </a:p>
          <a:p>
            <a:pPr marL="285750" indent="-285750">
              <a:buFontTx/>
              <a:buChar char="-"/>
            </a:pPr>
            <a:r>
              <a:rPr lang="en-US" dirty="0"/>
              <a:t>Long-term outlook outweighs the short-term costs.</a:t>
            </a:r>
          </a:p>
        </p:txBody>
      </p:sp>
    </p:spTree>
    <p:extLst>
      <p:ext uri="{BB962C8B-B14F-4D97-AF65-F5344CB8AC3E}">
        <p14:creationId xmlns:p14="http://schemas.microsoft.com/office/powerpoint/2010/main" val="46848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F2678-90FF-CB1D-A53D-FFD979F79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0AB8-7C58-ECE5-7ECA-1F67CD5A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New York City traffic statistics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1B1511C-B2C2-15C5-8029-D2179286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CF2C8-AB90-F6C0-377C-E24E0DAE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27" y="1473400"/>
            <a:ext cx="7772400" cy="3983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A16652-A0EC-A6CF-18EF-E5B1E6BF80C1}"/>
              </a:ext>
            </a:extLst>
          </p:cNvPr>
          <p:cNvSpPr txBox="1"/>
          <p:nvPr/>
        </p:nvSpPr>
        <p:spPr>
          <a:xfrm>
            <a:off x="2876854" y="5774820"/>
            <a:ext cx="6014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Highest traffic delay times by city – Worldwide (2024)</a:t>
            </a:r>
          </a:p>
        </p:txBody>
      </p:sp>
    </p:spTree>
    <p:extLst>
      <p:ext uri="{BB962C8B-B14F-4D97-AF65-F5344CB8AC3E}">
        <p14:creationId xmlns:p14="http://schemas.microsoft.com/office/powerpoint/2010/main" val="104495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E9D59-AEB2-794F-F1BC-2D6E9A0A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B51D-1AC0-A773-E47E-F037E814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Short-term project: optimize utilidor designs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FB8A-C33D-D81E-FC7C-DC7A394664C2}"/>
              </a:ext>
            </a:extLst>
          </p:cNvPr>
          <p:cNvSpPr txBox="1"/>
          <p:nvPr/>
        </p:nvSpPr>
        <p:spPr>
          <a:xfrm>
            <a:off x="312235" y="1669027"/>
            <a:ext cx="1137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Conduct a scientific literature review on utilidors worldwide and on the geology of New York City.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Perform 2D numerical simulations to evaluate structural stability under different geotechnical configurations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Analyze tunnel cross-section shapes: assess geometry, lining thickness &amp; dimensional requirements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Provide </a:t>
            </a:r>
            <a:r>
              <a:rPr lang="en-US" dirty="0"/>
              <a:t>design recommendations for the construction of utilidors across the city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1EDCEBC-82EA-8CC7-926A-613F0092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64948-5EF1-D3FE-2591-8B6AFD32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357"/>
          <a:stretch>
            <a:fillRect/>
          </a:stretch>
        </p:blipFill>
        <p:spPr>
          <a:xfrm>
            <a:off x="81455" y="3047438"/>
            <a:ext cx="5432502" cy="2642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8AAB65-1F91-A20B-DF59-83AB3809D8AB}"/>
              </a:ext>
            </a:extLst>
          </p:cNvPr>
          <p:cNvSpPr txBox="1"/>
          <p:nvPr/>
        </p:nvSpPr>
        <p:spPr>
          <a:xfrm>
            <a:off x="891033" y="6330268"/>
            <a:ext cx="3564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Confined Space Access into a Utilidor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CEFD1-99F8-5958-7D4B-69106749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615" y="3072426"/>
            <a:ext cx="5250900" cy="302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35CC3-F099-6910-9A37-261495870669}"/>
              </a:ext>
            </a:extLst>
          </p:cNvPr>
          <p:cNvSpPr txBox="1"/>
          <p:nvPr/>
        </p:nvSpPr>
        <p:spPr>
          <a:xfrm>
            <a:off x="5840615" y="6207158"/>
            <a:ext cx="5250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Utilidor compartmentalization for access and security – Cross Section of Marina Bay Utility Tunnel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CB70B-37E1-21FE-846B-29B960B4725E}"/>
              </a:ext>
            </a:extLst>
          </p:cNvPr>
          <p:cNvSpPr txBox="1"/>
          <p:nvPr/>
        </p:nvSpPr>
        <p:spPr>
          <a:xfrm>
            <a:off x="199590" y="1167705"/>
            <a:ext cx="10848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  <a:effectLst/>
              </a:rPr>
              <a:t>Objective</a:t>
            </a:r>
            <a:r>
              <a:rPr lang="en-US" dirty="0">
                <a:solidFill>
                  <a:srgbClr val="000000"/>
                </a:solidFill>
                <a:effectLst/>
              </a:rPr>
              <a:t>: Design utilidors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D0D6C-120E-1C12-60E4-BD67E2A93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073" y="5057090"/>
            <a:ext cx="2147126" cy="10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09966-C100-FB27-69CA-1DBADDCFA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E99D-51CD-8CED-D0A4-C09160D2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Utilidors in the world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FF75E86-E79F-883D-9C2E-6182110D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7471D-9497-3F6B-436E-4D61E87DC4F5}"/>
              </a:ext>
            </a:extLst>
          </p:cNvPr>
          <p:cNvSpPr txBox="1"/>
          <p:nvPr/>
        </p:nvSpPr>
        <p:spPr>
          <a:xfrm>
            <a:off x="311445" y="1617078"/>
            <a:ext cx="1156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Helsinki, Finland:</a:t>
            </a:r>
          </a:p>
          <a:p>
            <a:pPr marL="285750" indent="-285750">
              <a:buFontTx/>
              <a:buChar char="-"/>
            </a:pPr>
            <a:r>
              <a:rPr lang="en-US" dirty="0"/>
              <a:t>200 km of technical/maintenance, of which 60km dedicated to heating, cooling and electricity.</a:t>
            </a:r>
          </a:p>
          <a:p>
            <a:pPr marL="285750" indent="-285750">
              <a:buFontTx/>
              <a:buChar char="-"/>
            </a:pPr>
            <a:r>
              <a:rPr lang="en-US" dirty="0"/>
              <a:t>Located 20 m to 120 m below ground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D6071-D7F2-3201-D0C7-5B4C84D7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9" y="3860469"/>
            <a:ext cx="4823646" cy="2065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B903D-4838-60C9-B60F-2AC68D9F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10" y="3732670"/>
            <a:ext cx="2297734" cy="2316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9D74E-0A3F-6773-A3BD-5FA81017611D}"/>
              </a:ext>
            </a:extLst>
          </p:cNvPr>
          <p:cNvSpPr txBox="1"/>
          <p:nvPr/>
        </p:nvSpPr>
        <p:spPr>
          <a:xfrm>
            <a:off x="1226773" y="6325627"/>
            <a:ext cx="856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existing utilidors in China with square and circular cross-sectional shapes.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D22E7-67F8-6CF6-2771-871D178E2513}"/>
              </a:ext>
            </a:extLst>
          </p:cNvPr>
          <p:cNvSpPr txBox="1"/>
          <p:nvPr/>
        </p:nvSpPr>
        <p:spPr>
          <a:xfrm>
            <a:off x="311444" y="2660521"/>
            <a:ext cx="6315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Beijing, Shanghai, China (Multi-Utility-Tunnels):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Shallow depth (3 m), large dimensions (&gt; 6 m)</a:t>
            </a:r>
          </a:p>
          <a:p>
            <a:pPr marL="285750" indent="-285750">
              <a:buFontTx/>
              <a:buChar char="-"/>
            </a:pPr>
            <a:r>
              <a:rPr lang="en-US" dirty="0"/>
              <a:t>Rectangular and Circular cross sections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7824F-3520-E7B1-BE5F-8BA406BBF52C}"/>
              </a:ext>
            </a:extLst>
          </p:cNvPr>
          <p:cNvSpPr txBox="1"/>
          <p:nvPr/>
        </p:nvSpPr>
        <p:spPr>
          <a:xfrm>
            <a:off x="283259" y="1144117"/>
            <a:ext cx="1045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Conduct a literature review to examine current worldwide practices in utilidor design.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8A533-3C0F-D88C-4DE5-267A1F9CD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686" y="3415637"/>
            <a:ext cx="3841024" cy="28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C7BE-5525-6D7A-E03F-5745A5B0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94FD-5D1B-24E3-1903-577FD571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NYC Geology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372CA40-3F0D-5A92-5FF7-27CDD5DC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D96B6-F7CF-37CE-554A-BC03EAFC6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95" y="1777508"/>
            <a:ext cx="7772400" cy="457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B501B-B341-9C95-6CD7-63316469BB20}"/>
              </a:ext>
            </a:extLst>
          </p:cNvPr>
          <p:cNvSpPr txBox="1"/>
          <p:nvPr/>
        </p:nvSpPr>
        <p:spPr>
          <a:xfrm>
            <a:off x="2079587" y="6394511"/>
            <a:ext cx="374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Rock Properties in New-York City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7157D-8556-6C8F-0B77-506E1922B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377" y="1093670"/>
            <a:ext cx="3610013" cy="5262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49E7C-0A70-7795-23B8-5C23034713F7}"/>
              </a:ext>
            </a:extLst>
          </p:cNvPr>
          <p:cNvSpPr txBox="1"/>
          <p:nvPr/>
        </p:nvSpPr>
        <p:spPr>
          <a:xfrm>
            <a:off x="283260" y="1144117"/>
            <a:ext cx="7912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Characterize the ground properties to enable accurate numerical simulations.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6E029-8C8F-D5DB-1458-2043D26A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AEC1-3C05-2D33-E19E-2354AB7C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Numerical Modeling – Problem Setup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781031E-FEEB-F1E4-2204-597DAFF8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78397-FC2A-85F7-C919-53C989FD6CDE}"/>
              </a:ext>
            </a:extLst>
          </p:cNvPr>
          <p:cNvSpPr txBox="1"/>
          <p:nvPr/>
        </p:nvSpPr>
        <p:spPr>
          <a:xfrm>
            <a:off x="159410" y="1145886"/>
            <a:ext cx="1211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Perform 2D numerical simulations to evaluate structural stability under different geotechnical configurations.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F824E7-9395-59C8-473E-5189CBD7AF1B}"/>
              </a:ext>
            </a:extLst>
          </p:cNvPr>
          <p:cNvGrpSpPr/>
          <p:nvPr/>
        </p:nvGrpSpPr>
        <p:grpSpPr>
          <a:xfrm>
            <a:off x="2103888" y="1798699"/>
            <a:ext cx="7020047" cy="4562164"/>
            <a:chOff x="497327" y="1257004"/>
            <a:chExt cx="7020047" cy="45621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6A7573-8382-222B-0981-F5D35D4B8414}"/>
                </a:ext>
              </a:extLst>
            </p:cNvPr>
            <p:cNvGrpSpPr/>
            <p:nvPr/>
          </p:nvGrpSpPr>
          <p:grpSpPr>
            <a:xfrm>
              <a:off x="5788691" y="5665717"/>
              <a:ext cx="244159" cy="136838"/>
              <a:chOff x="5788691" y="5665717"/>
              <a:chExt cx="244159" cy="136838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8899CC5-1735-32C3-C576-53F7B73B58F5}"/>
                  </a:ext>
                </a:extLst>
              </p:cNvPr>
              <p:cNvSpPr/>
              <p:nvPr/>
            </p:nvSpPr>
            <p:spPr>
              <a:xfrm>
                <a:off x="5843756" y="5665717"/>
                <a:ext cx="126856" cy="13205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912B6F-8F11-61F6-994F-0715482582C8}"/>
                  </a:ext>
                </a:extLst>
              </p:cNvPr>
              <p:cNvCxnSpPr/>
              <p:nvPr/>
            </p:nvCxnSpPr>
            <p:spPr>
              <a:xfrm>
                <a:off x="5788691" y="5802555"/>
                <a:ext cx="24415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32EC3D-3C87-2E25-8A18-9258D6A1F98E}"/>
                </a:ext>
              </a:extLst>
            </p:cNvPr>
            <p:cNvGrpSpPr/>
            <p:nvPr/>
          </p:nvGrpSpPr>
          <p:grpSpPr>
            <a:xfrm>
              <a:off x="2229094" y="5682330"/>
              <a:ext cx="244159" cy="136838"/>
              <a:chOff x="5788691" y="5665717"/>
              <a:chExt cx="244159" cy="13683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B4AFF51-8BB0-0C13-CDE2-B3E2A3DC7CC3}"/>
                  </a:ext>
                </a:extLst>
              </p:cNvPr>
              <p:cNvSpPr/>
              <p:nvPr/>
            </p:nvSpPr>
            <p:spPr>
              <a:xfrm>
                <a:off x="5843756" y="5665717"/>
                <a:ext cx="126856" cy="13205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6315AC1-5145-258A-DC81-E792E474CAB8}"/>
                  </a:ext>
                </a:extLst>
              </p:cNvPr>
              <p:cNvCxnSpPr/>
              <p:nvPr/>
            </p:nvCxnSpPr>
            <p:spPr>
              <a:xfrm>
                <a:off x="5788691" y="5802555"/>
                <a:ext cx="24415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74A40F-7D05-FF06-B2F1-250F9F5285C1}"/>
                </a:ext>
              </a:extLst>
            </p:cNvPr>
            <p:cNvGrpSpPr/>
            <p:nvPr/>
          </p:nvGrpSpPr>
          <p:grpSpPr>
            <a:xfrm>
              <a:off x="4041076" y="5682330"/>
              <a:ext cx="244159" cy="136838"/>
              <a:chOff x="5788691" y="5665717"/>
              <a:chExt cx="244159" cy="136838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A038432-9985-854A-F963-15533A75E7F0}"/>
                  </a:ext>
                </a:extLst>
              </p:cNvPr>
              <p:cNvSpPr/>
              <p:nvPr/>
            </p:nvSpPr>
            <p:spPr>
              <a:xfrm>
                <a:off x="5843756" y="5665717"/>
                <a:ext cx="126856" cy="13205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D28C7B7-3EED-9BC2-E008-877DB9D89E7D}"/>
                  </a:ext>
                </a:extLst>
              </p:cNvPr>
              <p:cNvCxnSpPr/>
              <p:nvPr/>
            </p:nvCxnSpPr>
            <p:spPr>
              <a:xfrm>
                <a:off x="5788691" y="5802555"/>
                <a:ext cx="24415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E28B4-8B08-83B5-3B57-AC23D7678B8E}"/>
                </a:ext>
              </a:extLst>
            </p:cNvPr>
            <p:cNvGrpSpPr/>
            <p:nvPr/>
          </p:nvGrpSpPr>
          <p:grpSpPr>
            <a:xfrm>
              <a:off x="4946002" y="5682330"/>
              <a:ext cx="244159" cy="136838"/>
              <a:chOff x="5788691" y="5665717"/>
              <a:chExt cx="244159" cy="136838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0023AC8-55AF-5D00-4C6D-9849555E74B6}"/>
                  </a:ext>
                </a:extLst>
              </p:cNvPr>
              <p:cNvSpPr/>
              <p:nvPr/>
            </p:nvSpPr>
            <p:spPr>
              <a:xfrm>
                <a:off x="5843756" y="5665717"/>
                <a:ext cx="126856" cy="13205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7110B7D-ECC2-FB66-EC99-5E31CCAD261C}"/>
                  </a:ext>
                </a:extLst>
              </p:cNvPr>
              <p:cNvCxnSpPr/>
              <p:nvPr/>
            </p:nvCxnSpPr>
            <p:spPr>
              <a:xfrm>
                <a:off x="5788691" y="5802555"/>
                <a:ext cx="24415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0B8974-BA05-BFA3-97AA-166E2CE6B8DF}"/>
                </a:ext>
              </a:extLst>
            </p:cNvPr>
            <p:cNvGrpSpPr/>
            <p:nvPr/>
          </p:nvGrpSpPr>
          <p:grpSpPr>
            <a:xfrm>
              <a:off x="3069586" y="5672644"/>
              <a:ext cx="244159" cy="136838"/>
              <a:chOff x="5788691" y="5665717"/>
              <a:chExt cx="244159" cy="13683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5596285-DBD4-EE83-6D98-82F94458E1C0}"/>
                  </a:ext>
                </a:extLst>
              </p:cNvPr>
              <p:cNvSpPr/>
              <p:nvPr/>
            </p:nvSpPr>
            <p:spPr>
              <a:xfrm>
                <a:off x="5843756" y="5665717"/>
                <a:ext cx="126856" cy="13205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0F3D9F4-5C0C-C650-1703-94B26B3406F8}"/>
                  </a:ext>
                </a:extLst>
              </p:cNvPr>
              <p:cNvCxnSpPr/>
              <p:nvPr/>
            </p:nvCxnSpPr>
            <p:spPr>
              <a:xfrm>
                <a:off x="5788691" y="5802555"/>
                <a:ext cx="24415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AF65C5-4FBD-3EE2-679F-A52077571C03}"/>
                </a:ext>
              </a:extLst>
            </p:cNvPr>
            <p:cNvGrpSpPr/>
            <p:nvPr/>
          </p:nvGrpSpPr>
          <p:grpSpPr>
            <a:xfrm>
              <a:off x="497327" y="1257004"/>
              <a:ext cx="6997397" cy="4428085"/>
              <a:chOff x="497327" y="1257004"/>
              <a:chExt cx="6997397" cy="442808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2580E04-4E48-159E-2129-C96B6DA9F457}"/>
                  </a:ext>
                </a:extLst>
              </p:cNvPr>
              <p:cNvGrpSpPr/>
              <p:nvPr/>
            </p:nvGrpSpPr>
            <p:grpSpPr>
              <a:xfrm>
                <a:off x="840651" y="1728285"/>
                <a:ext cx="6654073" cy="3956804"/>
                <a:chOff x="332715" y="1828800"/>
                <a:chExt cx="6654073" cy="395680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B85FA1E1-A00E-D460-5BC2-FFF98EEA05C8}"/>
                    </a:ext>
                  </a:extLst>
                </p:cNvPr>
                <p:cNvGrpSpPr/>
                <p:nvPr/>
              </p:nvGrpSpPr>
              <p:grpSpPr>
                <a:xfrm>
                  <a:off x="1456031" y="2335478"/>
                  <a:ext cx="4398379" cy="3437681"/>
                  <a:chOff x="940876" y="2361236"/>
                  <a:chExt cx="4398379" cy="3437681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342BF12F-F8C2-069A-02F7-2E9F41822131}"/>
                      </a:ext>
                    </a:extLst>
                  </p:cNvPr>
                  <p:cNvSpPr/>
                  <p:nvPr/>
                </p:nvSpPr>
                <p:spPr>
                  <a:xfrm>
                    <a:off x="940876" y="2361236"/>
                    <a:ext cx="4398379" cy="343768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CF1F6F6C-F6B1-8E31-37C9-6FC629E216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50287" y="3205613"/>
                    <a:ext cx="780415" cy="780415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4B6422DE-5D1B-AEAD-6C72-3266E1FABC6B}"/>
                      </a:ext>
                    </a:extLst>
                  </p:cNvPr>
                  <p:cNvCxnSpPr/>
                  <p:nvPr/>
                </p:nvCxnSpPr>
                <p:spPr>
                  <a:xfrm>
                    <a:off x="940876" y="2361236"/>
                    <a:ext cx="4398379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5231A0D-35D8-29BF-3865-60C25D7FAEC5}"/>
                    </a:ext>
                  </a:extLst>
                </p:cNvPr>
                <p:cNvCxnSpPr/>
                <p:nvPr/>
              </p:nvCxnSpPr>
              <p:spPr>
                <a:xfrm>
                  <a:off x="1468190" y="1828800"/>
                  <a:ext cx="0" cy="5066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69C74A6-6A5E-5364-8FB5-156A3862CD05}"/>
                    </a:ext>
                  </a:extLst>
                </p:cNvPr>
                <p:cNvCxnSpPr/>
                <p:nvPr/>
              </p:nvCxnSpPr>
              <p:spPr>
                <a:xfrm>
                  <a:off x="3655220" y="1848173"/>
                  <a:ext cx="0" cy="5066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BE582A7D-14A5-5595-7B8E-2E3BB97AA825}"/>
                    </a:ext>
                  </a:extLst>
                </p:cNvPr>
                <p:cNvCxnSpPr/>
                <p:nvPr/>
              </p:nvCxnSpPr>
              <p:spPr>
                <a:xfrm>
                  <a:off x="5849884" y="1848173"/>
                  <a:ext cx="0" cy="5066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FA755FCC-9AC6-34DC-860C-9E72C798D870}"/>
                    </a:ext>
                  </a:extLst>
                </p:cNvPr>
                <p:cNvCxnSpPr/>
                <p:nvPr/>
              </p:nvCxnSpPr>
              <p:spPr>
                <a:xfrm>
                  <a:off x="4740154" y="1848173"/>
                  <a:ext cx="0" cy="5066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68FCEFA7-67B6-E2E5-D8C9-470153C2FCE9}"/>
                    </a:ext>
                  </a:extLst>
                </p:cNvPr>
                <p:cNvCxnSpPr/>
                <p:nvPr/>
              </p:nvCxnSpPr>
              <p:spPr>
                <a:xfrm>
                  <a:off x="2522841" y="1848173"/>
                  <a:ext cx="0" cy="5066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F151ECD-37C1-950F-6195-B6C22C941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9884" y="2354851"/>
                  <a:ext cx="1136904" cy="34183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A82F9CA-01B6-74E2-6D8C-EEDAA66F9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2715" y="2335477"/>
                  <a:ext cx="1135475" cy="344736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5EE5C73-56F5-7799-746D-C8ECF360E1DE}"/>
                    </a:ext>
                  </a:extLst>
                </p:cNvPr>
                <p:cNvCxnSpPr/>
                <p:nvPr/>
              </p:nvCxnSpPr>
              <p:spPr>
                <a:xfrm>
                  <a:off x="332715" y="5782845"/>
                  <a:ext cx="112331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CACBD61C-3E22-C04B-45E4-1C7070B417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49883" y="5766232"/>
                  <a:ext cx="1136905" cy="193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2630BCD-8E29-37EA-87E4-9DEFADFF16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49883" y="4721438"/>
                  <a:ext cx="78367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08018E2E-918B-738D-48C7-2C40ACDB75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27234" y="3448372"/>
                  <a:ext cx="37671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3475B3A2-FD5F-00E3-675C-1325F8D42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885" y="4731124"/>
                  <a:ext cx="77914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1F7F010-2D11-469D-D91B-CC8A79F103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657" y="3448372"/>
                  <a:ext cx="365533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3CCE199-F55C-6484-2F9D-416F5F19C264}"/>
                  </a:ext>
                </a:extLst>
              </p:cNvPr>
              <p:cNvGrpSpPr/>
              <p:nvPr/>
            </p:nvGrpSpPr>
            <p:grpSpPr>
              <a:xfrm>
                <a:off x="497327" y="1257004"/>
                <a:ext cx="1170766" cy="1144914"/>
                <a:chOff x="8476603" y="3845341"/>
                <a:chExt cx="1170766" cy="1144914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2BBC97B-8E85-5671-CD53-8A5D45DB6B25}"/>
                    </a:ext>
                  </a:extLst>
                </p:cNvPr>
                <p:cNvCxnSpPr/>
                <p:nvPr/>
              </p:nvCxnSpPr>
              <p:spPr>
                <a:xfrm flipV="1">
                  <a:off x="8623139" y="4247909"/>
                  <a:ext cx="0" cy="5787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96BD4D3-2BDE-9C41-FB40-32F966C5E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3139" y="4826643"/>
                  <a:ext cx="61152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798C5FF-71BE-6CB2-9495-0A0C23499B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34668" y="4620923"/>
                      <a:ext cx="4127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7721A04E-402D-9A90-2D9A-410BF78D68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34668" y="4620923"/>
                      <a:ext cx="412701" cy="3693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FC0CDD9C-19F4-B94C-9128-D78AA7647D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76603" y="3845341"/>
                      <a:ext cx="4127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2BDD6032-7090-47B4-DE91-9BA8694B8D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6603" y="3845341"/>
                      <a:ext cx="412701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64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A433FFB-505E-2A36-4F06-5A26C8776D9C}"/>
                    </a:ext>
                  </a:extLst>
                </p:cNvPr>
                <p:cNvSpPr txBox="1"/>
                <p:nvPr/>
              </p:nvSpPr>
              <p:spPr>
                <a:xfrm>
                  <a:off x="4576443" y="3244334"/>
                  <a:ext cx="269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3408EC4-2D87-05D2-898A-D3E2E0512C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6443" y="3244334"/>
                  <a:ext cx="269227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F4E3F1A-9A53-D605-468E-5207F9BD0625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V="1">
              <a:off x="4159569" y="3193629"/>
              <a:ext cx="279935" cy="2759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C5FFD1A-5FCA-8F99-FC10-23A4603B1D35}"/>
                </a:ext>
              </a:extLst>
            </p:cNvPr>
            <p:cNvCxnSpPr>
              <a:cxnSpLocks/>
              <a:endCxn id="45" idx="6"/>
            </p:cNvCxnSpPr>
            <p:nvPr/>
          </p:nvCxnSpPr>
          <p:spPr>
            <a:xfrm>
              <a:off x="4157244" y="3469547"/>
              <a:ext cx="396549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69728E3-B4D8-908C-DEF2-CC5F411BD006}"/>
                </a:ext>
              </a:extLst>
            </p:cNvPr>
            <p:cNvCxnSpPr>
              <a:cxnSpLocks/>
              <a:endCxn id="45" idx="5"/>
            </p:cNvCxnSpPr>
            <p:nvPr/>
          </p:nvCxnSpPr>
          <p:spPr>
            <a:xfrm>
              <a:off x="4157244" y="3457102"/>
              <a:ext cx="282260" cy="2883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9B3FD8-4233-2478-89C9-2DE4819BC3B8}"/>
                    </a:ext>
                  </a:extLst>
                </p:cNvPr>
                <p:cNvSpPr txBox="1"/>
                <p:nvPr/>
              </p:nvSpPr>
              <p:spPr>
                <a:xfrm>
                  <a:off x="4016008" y="2772076"/>
                  <a:ext cx="269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A369D5F-A706-3A31-676A-C3DF889054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6008" y="2772076"/>
                  <a:ext cx="269227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ED2718C-C305-F6B8-8F1F-DA2B56986A43}"/>
                    </a:ext>
                  </a:extLst>
                </p:cNvPr>
                <p:cNvSpPr txBox="1"/>
                <p:nvPr/>
              </p:nvSpPr>
              <p:spPr>
                <a:xfrm>
                  <a:off x="4022630" y="1266451"/>
                  <a:ext cx="269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8393E0E-5C3E-D5F5-B236-CF82C1F2E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2630" y="1266451"/>
                  <a:ext cx="26922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2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D5113A8-0ADE-9276-E75A-2B4662B6BA29}"/>
                    </a:ext>
                  </a:extLst>
                </p:cNvPr>
                <p:cNvSpPr txBox="1"/>
                <p:nvPr/>
              </p:nvSpPr>
              <p:spPr>
                <a:xfrm>
                  <a:off x="7248147" y="4130606"/>
                  <a:ext cx="269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4FE0DC8-1539-EE8B-C142-99EE9988A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147" y="4130606"/>
                  <a:ext cx="269227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2B9E965-A007-7D43-3822-EF650B5F0333}"/>
                    </a:ext>
                  </a:extLst>
                </p:cNvPr>
                <p:cNvSpPr txBox="1"/>
                <p:nvPr/>
              </p:nvSpPr>
              <p:spPr>
                <a:xfrm>
                  <a:off x="743484" y="4119767"/>
                  <a:ext cx="269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B778703-40A6-AC8E-E0FF-3141452FC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484" y="4119767"/>
                  <a:ext cx="269227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E78A52-1B3B-1FB7-98BF-EB155D3DC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3332" y="2238306"/>
              <a:ext cx="5914" cy="124242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1BE2393-CA5C-72A5-638E-021E2D915E20}"/>
                    </a:ext>
                  </a:extLst>
                </p:cNvPr>
                <p:cNvSpPr txBox="1"/>
                <p:nvPr/>
              </p:nvSpPr>
              <p:spPr>
                <a:xfrm>
                  <a:off x="2956613" y="2707615"/>
                  <a:ext cx="8310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6A05534C-3061-741A-5D35-E930BB6853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613" y="2707615"/>
                  <a:ext cx="83101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3142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952F-A277-6821-7185-90085C6F1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6DB9-1BC1-B6E5-5208-E0FA5342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Parametric studies – Comparison with analytical solutions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87C3E23-7861-5A7A-3E86-5928CBA8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6AC3ED36-644B-0F92-82D9-7447FF31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29" y="1603861"/>
            <a:ext cx="3705742" cy="3743847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1D9198-BE67-C064-FC17-36102BCF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4" b="4714"/>
          <a:stretch>
            <a:fillRect/>
          </a:stretch>
        </p:blipFill>
        <p:spPr>
          <a:xfrm>
            <a:off x="1537464" y="2036833"/>
            <a:ext cx="2583755" cy="358437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85E899-A454-FC9C-6192-5CB31B40B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r="19045" b="9438"/>
          <a:stretch>
            <a:fillRect/>
          </a:stretch>
        </p:blipFill>
        <p:spPr>
          <a:xfrm>
            <a:off x="4121220" y="2133445"/>
            <a:ext cx="2754557" cy="3522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256B3D-B6FE-C831-14B3-88EFCCAB1069}"/>
              </a:ext>
            </a:extLst>
          </p:cNvPr>
          <p:cNvSpPr txBox="1"/>
          <p:nvPr/>
        </p:nvSpPr>
        <p:spPr>
          <a:xfrm>
            <a:off x="6875778" y="5338916"/>
            <a:ext cx="3587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Bobet and Einstein, “Tunnel Design Methods” Fig 4.6</a:t>
            </a:r>
          </a:p>
        </p:txBody>
      </p:sp>
    </p:spTree>
    <p:extLst>
      <p:ext uri="{BB962C8B-B14F-4D97-AF65-F5344CB8AC3E}">
        <p14:creationId xmlns:p14="http://schemas.microsoft.com/office/powerpoint/2010/main" val="224854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67463-0C3A-2205-7B19-310C78A6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40E5-6AA3-BC2E-38E1-8D605A70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5" y="94157"/>
            <a:ext cx="11883804" cy="8097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Parametric studies – Section shape and depth</a:t>
            </a:r>
            <a:endParaRPr lang="en-US" sz="2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1558FBC-C1FC-35BD-8C73-B4309A97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4B161-07AB-4E16-B52D-5BD32709473A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0301E-887E-5769-26BA-6A35DBFA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322" y="1217451"/>
            <a:ext cx="39116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250AE-8B47-6D0D-F7BC-599F7E0BD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240029"/>
            <a:ext cx="3886200" cy="2324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776E7-9A10-C310-17B7-7231012EAA5F}"/>
              </a:ext>
            </a:extLst>
          </p:cNvPr>
          <p:cNvSpPr txBox="1"/>
          <p:nvPr/>
        </p:nvSpPr>
        <p:spPr>
          <a:xfrm>
            <a:off x="81455" y="1386417"/>
            <a:ext cx="61016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Manhattan Schist parameters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Young’s modulus - E = 1.5 x 1010 Pa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Poisson’s ratio = 0.3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coeﬀ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 of earth pressure) K = 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Unit weight - </a:t>
            </a:r>
            <a:r>
              <a:rPr lang="el-GR" dirty="0">
                <a:solidFill>
                  <a:srgbClr val="000000"/>
                </a:solidFill>
                <a:latin typeface="Helvetica" pitchFamily="2" charset="0"/>
              </a:rPr>
              <a:t>γ = 1.8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 104 N/m3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756919-BBC3-3268-B484-BFC631A0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7" y="4157884"/>
            <a:ext cx="3758871" cy="2251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5220D-E799-78FB-ED80-720800ED0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833" y="4138377"/>
            <a:ext cx="3672398" cy="2290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41DC41-0382-D2F8-EF89-59E82688D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516" y="4157884"/>
            <a:ext cx="3762512" cy="22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2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74491</TotalTime>
  <Words>753</Words>
  <Application>Microsoft Office PowerPoint</Application>
  <PresentationFormat>Widescreen</PresentationFormat>
  <Paragraphs>109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Cambria Math</vt:lpstr>
      <vt:lpstr>Helvetica</vt:lpstr>
      <vt:lpstr>Wingdings</vt:lpstr>
      <vt:lpstr>Office Theme</vt:lpstr>
      <vt:lpstr>Utilidor project – Report </vt:lpstr>
      <vt:lpstr>Why utilidors?</vt:lpstr>
      <vt:lpstr>New York City traffic statistics</vt:lpstr>
      <vt:lpstr>Short-term project: optimize utilidor designs</vt:lpstr>
      <vt:lpstr>Utilidors in the world</vt:lpstr>
      <vt:lpstr>NYC Geology</vt:lpstr>
      <vt:lpstr>Numerical Modeling – Problem Setup</vt:lpstr>
      <vt:lpstr>Parametric studies – Comparison with analytical solutions</vt:lpstr>
      <vt:lpstr>Parametric studies – Section shape and depth</vt:lpstr>
      <vt:lpstr>Parametric studies – Effects of depth, section shape and elastic parameters</vt:lpstr>
      <vt:lpstr>Parametric studies – Effect of the support and sequential excavation</vt:lpstr>
      <vt:lpstr>Conclusions and future work</vt:lpstr>
      <vt:lpstr>Long-term project: develop predictive maintenance tools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Alec Yahgan Tristani</dc:creator>
  <cp:lastModifiedBy>Matthews, Terri (DDC)</cp:lastModifiedBy>
  <cp:revision>183</cp:revision>
  <dcterms:created xsi:type="dcterms:W3CDTF">2025-03-05T15:58:17Z</dcterms:created>
  <dcterms:modified xsi:type="dcterms:W3CDTF">2026-01-15T21:42:17Z</dcterms:modified>
</cp:coreProperties>
</file>