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sldIdLst>
    <p:sldId id="799" r:id="rId5"/>
    <p:sldId id="283" r:id="rId6"/>
    <p:sldId id="294" r:id="rId7"/>
    <p:sldId id="295" r:id="rId8"/>
    <p:sldId id="298" r:id="rId9"/>
    <p:sldId id="300" r:id="rId10"/>
    <p:sldId id="304" r:id="rId11"/>
    <p:sldId id="812" r:id="rId12"/>
    <p:sldId id="1531" r:id="rId13"/>
    <p:sldId id="1528" r:id="rId14"/>
    <p:sldId id="314" r:id="rId15"/>
  </p:sldIdLst>
  <p:sldSz cx="9144000" cy="6858000" type="screen4x3"/>
  <p:notesSz cx="6669088"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60E496-82CD-E577-4931-420F0BBE10DD}" name="Bertille Puidebat" initials="BP" userId="S::bertille.puidebat@metropolegrandparis.fr::6f59273b-5e87-4ff8-bc4b-08559a151b4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laire thierry BEYELER POUJOL" initials="ctB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19E"/>
    <a:srgbClr val="6DBEC2"/>
    <a:srgbClr val="FFFF00"/>
    <a:srgbClr val="DBDEE3"/>
    <a:srgbClr val="9C9E9F"/>
    <a:srgbClr val="942A81"/>
    <a:srgbClr val="18B1A8"/>
    <a:srgbClr val="1B9ACD"/>
    <a:srgbClr val="942D80"/>
    <a:srgbClr val="1EB0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47" autoAdjust="0"/>
    <p:restoredTop sz="95928" autoAdjust="0"/>
  </p:normalViewPr>
  <p:slideViewPr>
    <p:cSldViewPr snapToGrid="0">
      <p:cViewPr varScale="1">
        <p:scale>
          <a:sx n="96" d="100"/>
          <a:sy n="96" d="100"/>
        </p:scale>
        <p:origin x="1686"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777607" y="0"/>
            <a:ext cx="2889938" cy="496332"/>
          </a:xfrm>
          <a:prstGeom prst="rect">
            <a:avLst/>
          </a:prstGeom>
        </p:spPr>
        <p:txBody>
          <a:bodyPr vert="horz" lIns="91440" tIns="45720" rIns="91440" bIns="45720" rtlCol="0"/>
          <a:lstStyle>
            <a:lvl1pPr algn="r">
              <a:defRPr sz="1200"/>
            </a:lvl1pPr>
          </a:lstStyle>
          <a:p>
            <a:fld id="{0AE717C9-BBAA-413F-9A28-295158519130}" type="datetimeFigureOut">
              <a:rPr lang="fr-FR" smtClean="0"/>
              <a:t>16/02/2024</a:t>
            </a:fld>
            <a:endParaRPr lang="fr-FR"/>
          </a:p>
        </p:txBody>
      </p:sp>
      <p:sp>
        <p:nvSpPr>
          <p:cNvPr id="4" name="Espace réservé de l'image des diapositives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66909" y="4715153"/>
            <a:ext cx="5335270" cy="4466987"/>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3"/>
            <a:ext cx="2889938" cy="496332"/>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777607" y="9428583"/>
            <a:ext cx="2889938" cy="496332"/>
          </a:xfrm>
          <a:prstGeom prst="rect">
            <a:avLst/>
          </a:prstGeom>
        </p:spPr>
        <p:txBody>
          <a:bodyPr vert="horz" lIns="91440" tIns="45720" rIns="91440" bIns="45720" rtlCol="0" anchor="b"/>
          <a:lstStyle>
            <a:lvl1pPr algn="r">
              <a:defRPr sz="1200"/>
            </a:lvl1pPr>
          </a:lstStyle>
          <a:p>
            <a:fld id="{D4EF69B7-7624-451E-B081-B30AF9FE7424}" type="slidenum">
              <a:rPr lang="fr-FR" smtClean="0"/>
              <a:t>‹#›</a:t>
            </a:fld>
            <a:endParaRPr lang="fr-FR"/>
          </a:p>
        </p:txBody>
      </p:sp>
    </p:spTree>
    <p:extLst>
      <p:ext uri="{BB962C8B-B14F-4D97-AF65-F5344CB8AC3E}">
        <p14:creationId xmlns:p14="http://schemas.microsoft.com/office/powerpoint/2010/main" val="3749086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1C0F3538-E7FB-2826-D8A3-F6FE9C4B1F0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a:extLst>
              <a:ext uri="{FF2B5EF4-FFF2-40B4-BE49-F238E27FC236}">
                <a16:creationId xmlns:a16="http://schemas.microsoft.com/office/drawing/2014/main" id="{2206937F-A343-0FF1-1A09-1D17210108B5}"/>
              </a:ext>
            </a:extLst>
          </p:cNvPr>
          <p:cNvSpPr>
            <a:spLocks noGrp="1" noChangeArrowheads="1"/>
          </p:cNvSpPr>
          <p:nvPr>
            <p:ph type="body" idx="1"/>
          </p:nvPr>
        </p:nvSpPr>
        <p:spPr bwMode="auto"/>
        <p:txBody>
          <a:bodyPr wrap="square" numCol="1" anchor="t" anchorCtr="0" compatLnSpc="1">
            <a:prstTxWarp prst="textNoShape">
              <a:avLst/>
            </a:prstTxWarp>
          </a:bodyPr>
          <a:lstStyle/>
          <a:p>
            <a:pPr>
              <a:defRPr/>
            </a:pPr>
            <a:r>
              <a:rPr lang="en-US" dirty="0"/>
              <a:t>2ndary T: Biological and chemical treatment processes designed to remove organic matter</a:t>
            </a:r>
          </a:p>
          <a:p>
            <a:pPr>
              <a:defRPr/>
            </a:pPr>
            <a:r>
              <a:rPr lang="en-US" dirty="0"/>
              <a:t>Typical standard for secondary effluent is BOD / TSS </a:t>
            </a:r>
            <a:r>
              <a:rPr lang="en-US" sz="1050" dirty="0"/>
              <a:t>≤</a:t>
            </a:r>
            <a:r>
              <a:rPr lang="en-US" dirty="0"/>
              <a:t>20 mg/L every 30-day (avg). </a:t>
            </a:r>
          </a:p>
          <a:p>
            <a:pPr>
              <a:defRPr/>
            </a:pPr>
            <a:endParaRPr lang="en-US" altLang="en-US" dirty="0">
              <a:ea typeface="ＭＳ Ｐゴシック" panose="020B0600070205080204" pitchFamily="34" charset="-128"/>
            </a:endParaRPr>
          </a:p>
          <a:p>
            <a:pPr>
              <a:defRPr/>
            </a:pPr>
            <a:r>
              <a:rPr lang="en-US" altLang="en-US" dirty="0">
                <a:ea typeface="ＭＳ Ｐゴシック" panose="020B0600070205080204" pitchFamily="34" charset="-128"/>
              </a:rPr>
              <a:t>Secondary treatment, </a:t>
            </a:r>
            <a:r>
              <a:rPr lang="en-US" altLang="en-US" dirty="0" err="1">
                <a:ea typeface="ＭＳ Ｐゴシック" panose="020B0600070205080204" pitchFamily="34" charset="-128"/>
              </a:rPr>
              <a:t>inclu</a:t>
            </a:r>
            <a:r>
              <a:rPr lang="en-US" altLang="en-US" dirty="0">
                <a:ea typeface="ＭＳ Ｐゴシック" panose="020B0600070205080204" pitchFamily="34" charset="-128"/>
              </a:rPr>
              <a:t> activated sludge, trickling filter, rotating biological contactors; </a:t>
            </a:r>
          </a:p>
          <a:p>
            <a:pPr>
              <a:defRPr/>
            </a:pPr>
            <a:r>
              <a:rPr lang="en-US" altLang="en-US" dirty="0">
                <a:ea typeface="ＭＳ Ｐゴシック" panose="020B0600070205080204" pitchFamily="34" charset="-128"/>
              </a:rPr>
              <a:t>Advanced treatment; Disinfection </a:t>
            </a:r>
          </a:p>
          <a:p>
            <a:pPr>
              <a:defRPr/>
            </a:pPr>
            <a:endParaRPr lang="en-US" altLang="en-US" dirty="0">
              <a:ea typeface="ＭＳ Ｐゴシック" panose="020B0600070205080204" pitchFamily="34" charset="-128"/>
            </a:endParaRPr>
          </a:p>
          <a:p>
            <a:pPr>
              <a:defRPr/>
            </a:pPr>
            <a:r>
              <a:rPr lang="en-US" altLang="en-US" dirty="0">
                <a:ea typeface="ＭＳ Ｐゴシック" panose="020B0600070205080204" pitchFamily="34" charset="-128"/>
              </a:rPr>
              <a:t>Primary treatment and digestion were not </a:t>
            </a:r>
            <a:r>
              <a:rPr lang="en-US" altLang="en-US" dirty="0" err="1">
                <a:ea typeface="ＭＳ Ｐゴシック" panose="020B0600070205080204" pitchFamily="34" charset="-128"/>
              </a:rPr>
              <a:t>submetered</a:t>
            </a:r>
            <a:r>
              <a:rPr lang="en-US" altLang="en-US" dirty="0">
                <a:ea typeface="ＭＳ Ｐゴシック" panose="020B0600070205080204" pitchFamily="34" charset="-128"/>
              </a:rPr>
              <a:t> as these processes did not have large motors.</a:t>
            </a:r>
          </a:p>
          <a:p>
            <a:pPr>
              <a:defRPr/>
            </a:pPr>
            <a:endParaRPr lang="en-US" altLang="en-US" dirty="0">
              <a:ea typeface="ＭＳ Ｐゴシック" panose="020B0600070205080204" pitchFamily="34" charset="-128"/>
            </a:endParaRPr>
          </a:p>
          <a:p>
            <a:pPr>
              <a:defRPr/>
            </a:pPr>
            <a:endParaRPr lang="en-US" altLang="en-US" dirty="0">
              <a:ea typeface="ＭＳ Ｐゴシック" panose="020B0600070205080204" pitchFamily="34" charset="-128"/>
            </a:endParaRPr>
          </a:p>
          <a:p>
            <a:pPr>
              <a:defRPr/>
            </a:pPr>
            <a:endParaRPr lang="en-US" altLang="en-US" dirty="0">
              <a:ea typeface="ＭＳ Ｐゴシック" panose="020B0600070205080204" pitchFamily="34" charset="-128"/>
            </a:endParaRPr>
          </a:p>
        </p:txBody>
      </p:sp>
      <p:sp>
        <p:nvSpPr>
          <p:cNvPr id="16387" name="Slide Number Placeholder 3">
            <a:extLst>
              <a:ext uri="{FF2B5EF4-FFF2-40B4-BE49-F238E27FC236}">
                <a16:creationId xmlns:a16="http://schemas.microsoft.com/office/drawing/2014/main" id="{52773858-2C17-C910-42AD-911BA5646F5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83D759D-FF6A-724B-AA61-80B90061DEB2}" type="slidenum">
              <a:rPr lang="en-US" altLang="en-US" sz="1200" smtClean="0"/>
              <a:pPr/>
              <a:t>2</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a:extLst>
              <a:ext uri="{FF2B5EF4-FFF2-40B4-BE49-F238E27FC236}">
                <a16:creationId xmlns:a16="http://schemas.microsoft.com/office/drawing/2014/main" id="{9603F1C1-BD3C-11D4-AC6A-633E05F91F7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8" name="Notes Placeholder 2">
            <a:extLst>
              <a:ext uri="{FF2B5EF4-FFF2-40B4-BE49-F238E27FC236}">
                <a16:creationId xmlns:a16="http://schemas.microsoft.com/office/drawing/2014/main" id="{0747D5D5-EF1D-0A79-4981-BE801882725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Where does the electrical energy used by WWTPs typically go? (Aeration followed by Pumping)</a:t>
            </a:r>
          </a:p>
        </p:txBody>
      </p:sp>
      <p:sp>
        <p:nvSpPr>
          <p:cNvPr id="24579" name="Slide Number Placeholder 3">
            <a:extLst>
              <a:ext uri="{FF2B5EF4-FFF2-40B4-BE49-F238E27FC236}">
                <a16:creationId xmlns:a16="http://schemas.microsoft.com/office/drawing/2014/main" id="{B238B3F7-B365-74B8-C3DD-48CF41DF9D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BA3078C-73FA-CA40-8EB6-4E809D842273}" type="slidenum">
              <a:rPr lang="en-US" altLang="en-US" sz="1200" smtClean="0"/>
              <a:pPr/>
              <a:t>3</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FD336D48-8356-4D89-AC9F-D01C22E418F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7F09A795-252B-68AB-558E-CDDFA43140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26627" name="Slide Number Placeholder 3">
            <a:extLst>
              <a:ext uri="{FF2B5EF4-FFF2-40B4-BE49-F238E27FC236}">
                <a16:creationId xmlns:a16="http://schemas.microsoft.com/office/drawing/2014/main" id="{228AF1F6-0EAB-8780-7B50-6A7FFC482FA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093246F-3492-ED42-8D81-07E95E6DE330}" type="slidenum">
              <a:rPr lang="en-US" altLang="en-US" sz="1200" smtClean="0"/>
              <a:pPr/>
              <a:t>4</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331D3FC-04E6-4609-BBFB-C18CCFBFBA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89FFD47F-6BD2-21E0-E802-E359F1D554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28675" name="Slide Number Placeholder 3">
            <a:extLst>
              <a:ext uri="{FF2B5EF4-FFF2-40B4-BE49-F238E27FC236}">
                <a16:creationId xmlns:a16="http://schemas.microsoft.com/office/drawing/2014/main" id="{A1060582-0873-1B3D-DD75-EF83AF5F64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C2AAC06-C4F8-A54B-A788-AA2435B1FC99}" type="slidenum">
              <a:rPr lang="en-US" altLang="en-US" sz="1200" smtClean="0"/>
              <a:pPr/>
              <a:t>5</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5EC20FC8-5270-FB2A-56C6-DF99C669087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Notes Placeholder 2">
            <a:extLst>
              <a:ext uri="{FF2B5EF4-FFF2-40B4-BE49-F238E27FC236}">
                <a16:creationId xmlns:a16="http://schemas.microsoft.com/office/drawing/2014/main" id="{F44C71A4-B125-2A16-460E-1CED604E416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Blue – Up Regulation Peaks (customers should consume more energy)</a:t>
            </a:r>
          </a:p>
          <a:p>
            <a:r>
              <a:rPr lang="en-US" altLang="en-US">
                <a:ea typeface="ＭＳ Ｐゴシック" panose="020B0600070205080204" pitchFamily="34" charset="-128"/>
              </a:rPr>
              <a:t>Red – Down Regulation Peaks (customers should consume less energy)</a:t>
            </a:r>
          </a:p>
          <a:p>
            <a:endParaRPr lang="en-US" altLang="en-US">
              <a:ea typeface="ＭＳ Ｐゴシック" panose="020B0600070205080204" pitchFamily="34" charset="-128"/>
            </a:endParaRPr>
          </a:p>
          <a:p>
            <a:r>
              <a:rPr lang="en-US" altLang="en-US">
                <a:ea typeface="ＭＳ Ｐゴシック" panose="020B0600070205080204" pitchFamily="34" charset="-128"/>
              </a:rPr>
              <a:t>Left – WWTP energy demand profile one day, summer time</a:t>
            </a:r>
          </a:p>
          <a:p>
            <a:r>
              <a:rPr lang="en-US" altLang="en-US">
                <a:ea typeface="ＭＳ Ｐゴシック" panose="020B0600070205080204" pitchFamily="34" charset="-128"/>
              </a:rPr>
              <a:t>Right – CAISO net load: is defined as the total load on the power grid (i.e. power demand from consumers) minus input from variable generation resources (i.e. wind and solar). Therefore Power generated by conventional plants will become more variable. For instance, solar power comes in daylight hours, conventional generation doesn't need to produce around midday. Conventional PP require long periods of time to start or stop producing power, some cannot (i.e. nuclear, geothermal, hydro)</a:t>
            </a:r>
          </a:p>
          <a:p>
            <a:endParaRPr lang="en-US" altLang="en-US">
              <a:ea typeface="ＭＳ Ｐゴシック" panose="020B0600070205080204" pitchFamily="34" charset="-128"/>
            </a:endParaRPr>
          </a:p>
          <a:p>
            <a:r>
              <a:rPr lang="en-US" altLang="en-US">
                <a:ea typeface="ＭＳ Ｐゴシック" panose="020B0600070205080204" pitchFamily="34" charset="-128"/>
              </a:rPr>
              <a:t>CAISO itself is not responsible for generating power for the grid, it oversees the energy production market and is charged with securing enough power to satisfy California's electricity demand at any given time.</a:t>
            </a:r>
          </a:p>
        </p:txBody>
      </p:sp>
      <p:sp>
        <p:nvSpPr>
          <p:cNvPr id="46083" name="Slide Number Placeholder 3">
            <a:extLst>
              <a:ext uri="{FF2B5EF4-FFF2-40B4-BE49-F238E27FC236}">
                <a16:creationId xmlns:a16="http://schemas.microsoft.com/office/drawing/2014/main" id="{7FFB4944-7833-D1E1-2ED8-D3F66F975A5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A18FC58-A8A4-044A-B329-AAF6E33801B6}" type="slidenum">
              <a:rPr lang="en-US" altLang="en-US" sz="1200" smtClean="0"/>
              <a:pPr/>
              <a:t>6</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00A4EA83-1C48-2856-E922-5472D91D8B6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ABA88885-6CCB-511D-A2AB-58F5398E24B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38915" name="Slide Number Placeholder 3">
            <a:extLst>
              <a:ext uri="{FF2B5EF4-FFF2-40B4-BE49-F238E27FC236}">
                <a16:creationId xmlns:a16="http://schemas.microsoft.com/office/drawing/2014/main" id="{3180202F-0299-35B2-D58E-6F836524C41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D66B69E-8AA5-9E40-96AF-63BC38B6D9C4}" type="slidenum">
              <a:rPr lang="en-US" altLang="en-US" sz="1200" smtClean="0"/>
              <a:pPr/>
              <a:t>7</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Gravité = hauteur eau atteinte</a:t>
            </a:r>
          </a:p>
          <a:p>
            <a:r>
              <a:rPr lang="fr-FR"/>
              <a:t>(difficultés associer à un débit)</a:t>
            </a:r>
          </a:p>
          <a:p>
            <a:endParaRPr lang="fr-FR"/>
          </a:p>
          <a:p>
            <a:r>
              <a:rPr lang="fr-FR"/>
              <a:t>Débordements + remontées nappe</a:t>
            </a:r>
          </a:p>
          <a:p>
            <a:endParaRPr lang="fr-FR"/>
          </a:p>
          <a:p>
            <a:r>
              <a:rPr lang="fr-FR"/>
              <a:t>1658 : 8,96m</a:t>
            </a:r>
          </a:p>
        </p:txBody>
      </p:sp>
      <p:sp>
        <p:nvSpPr>
          <p:cNvPr id="4" name="Espace réservé du numéro de diapositive 3"/>
          <p:cNvSpPr>
            <a:spLocks noGrp="1"/>
          </p:cNvSpPr>
          <p:nvPr>
            <p:ph type="sldNum" sz="quarter" idx="5"/>
          </p:nvPr>
        </p:nvSpPr>
        <p:spPr/>
        <p:txBody>
          <a:bodyPr/>
          <a:lstStyle/>
          <a:p>
            <a:fld id="{D4EF69B7-7624-451E-B081-B30AF9FE7424}" type="slidenum">
              <a:rPr lang="fr-FR" smtClean="0"/>
              <a:t>8</a:t>
            </a:fld>
            <a:endParaRPr lang="fr-FR"/>
          </a:p>
        </p:txBody>
      </p:sp>
    </p:spTree>
    <p:extLst>
      <p:ext uri="{BB962C8B-B14F-4D97-AF65-F5344CB8AC3E}">
        <p14:creationId xmlns:p14="http://schemas.microsoft.com/office/powerpoint/2010/main" val="76473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a:extLst>
              <a:ext uri="{FF2B5EF4-FFF2-40B4-BE49-F238E27FC236}">
                <a16:creationId xmlns:a16="http://schemas.microsoft.com/office/drawing/2014/main" id="{B5377D71-0AB7-A627-FAC1-D7FB0650A9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Notes Placeholder 2">
            <a:extLst>
              <a:ext uri="{FF2B5EF4-FFF2-40B4-BE49-F238E27FC236}">
                <a16:creationId xmlns:a16="http://schemas.microsoft.com/office/drawing/2014/main" id="{9E65985F-2AA6-E2A2-C38D-D20C2FDA6E1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45059" name="Slide Number Placeholder 3">
            <a:extLst>
              <a:ext uri="{FF2B5EF4-FFF2-40B4-BE49-F238E27FC236}">
                <a16:creationId xmlns:a16="http://schemas.microsoft.com/office/drawing/2014/main" id="{4F40CDD5-9ED4-BF76-7599-721C2ACA76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797B858-BD11-224B-9830-67E90CA6998C}" type="slidenum">
              <a:rPr lang="en-US" altLang="en-US" sz="1200" smtClean="0"/>
              <a:pPr/>
              <a:t>9</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0549AA30-D8AB-679C-9776-77FF44E4813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a:extLst>
              <a:ext uri="{FF2B5EF4-FFF2-40B4-BE49-F238E27FC236}">
                <a16:creationId xmlns:a16="http://schemas.microsoft.com/office/drawing/2014/main" id="{8CF6FDE6-C96F-C45F-3A07-8225615F4AB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30723" name="Slide Number Placeholder 3">
            <a:extLst>
              <a:ext uri="{FF2B5EF4-FFF2-40B4-BE49-F238E27FC236}">
                <a16:creationId xmlns:a16="http://schemas.microsoft.com/office/drawing/2014/main" id="{2EDD63CC-D433-B5EB-63FE-76A5E4DD161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C9556D8-6197-8E4C-A76F-C5858E0D907F}" type="slidenum">
              <a:rPr lang="en-US" altLang="en-US" sz="1200" smtClean="0"/>
              <a:pPr/>
              <a:t>11</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8.png"/><Relationship Id="rId4" Type="http://schemas.openxmlformats.org/officeDocument/2006/relationships/image" Target="../media/image7.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8.png"/><Relationship Id="rId4" Type="http://schemas.openxmlformats.org/officeDocument/2006/relationships/image" Target="../media/image7.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re">
    <p:spTree>
      <p:nvGrpSpPr>
        <p:cNvPr id="1" name=""/>
        <p:cNvGrpSpPr/>
        <p:nvPr/>
      </p:nvGrpSpPr>
      <p:grpSpPr>
        <a:xfrm>
          <a:off x="0" y="0"/>
          <a:ext cx="0" cy="0"/>
          <a:chOff x="0" y="0"/>
          <a:chExt cx="0" cy="0"/>
        </a:xfrm>
      </p:grpSpPr>
      <p:sp>
        <p:nvSpPr>
          <p:cNvPr id="22" name="Rectangle 21"/>
          <p:cNvSpPr/>
          <p:nvPr userDrawn="1"/>
        </p:nvSpPr>
        <p:spPr>
          <a:xfrm>
            <a:off x="0" y="1710994"/>
            <a:ext cx="9144000" cy="5147006"/>
          </a:xfrm>
          <a:prstGeom prst="rect">
            <a:avLst/>
          </a:prstGeom>
          <a:solidFill>
            <a:srgbClr val="005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Titre 2"/>
          <p:cNvSpPr>
            <a:spLocks noGrp="1"/>
          </p:cNvSpPr>
          <p:nvPr>
            <p:ph type="title" hasCustomPrompt="1"/>
          </p:nvPr>
        </p:nvSpPr>
        <p:spPr>
          <a:xfrm>
            <a:off x="3001252" y="2613059"/>
            <a:ext cx="5040000" cy="1734697"/>
          </a:xfrm>
          <a:prstGeom prst="rect">
            <a:avLst/>
          </a:prstGeom>
        </p:spPr>
        <p:txBody>
          <a:bodyPr wrap="square" lIns="0" tIns="36000" rIns="0" bIns="36000">
            <a:spAutoFit/>
          </a:bodyPr>
          <a:lstStyle>
            <a:lvl1pPr algn="l">
              <a:defRPr sz="3600">
                <a:solidFill>
                  <a:schemeClr val="bg1"/>
                </a:solidFill>
              </a:defRPr>
            </a:lvl1pPr>
          </a:lstStyle>
          <a:p>
            <a:r>
              <a:rPr lang="fr-FR" dirty="0"/>
              <a:t>Page de garde</a:t>
            </a:r>
            <a:br>
              <a:rPr lang="fr-FR" dirty="0"/>
            </a:br>
            <a:r>
              <a:rPr lang="fr-FR" dirty="0"/>
              <a:t>Calibri corps 36 pt</a:t>
            </a:r>
            <a:br>
              <a:rPr lang="fr-FR" dirty="0"/>
            </a:br>
            <a:r>
              <a:rPr lang="fr-FR" dirty="0"/>
              <a:t>sur 1,2 ou 3 lignes</a:t>
            </a:r>
          </a:p>
        </p:txBody>
      </p:sp>
      <p:sp>
        <p:nvSpPr>
          <p:cNvPr id="4" name="Espace réservé du texte 3"/>
          <p:cNvSpPr>
            <a:spLocks noGrp="1"/>
          </p:cNvSpPr>
          <p:nvPr>
            <p:ph type="body" sz="quarter" idx="10" hasCustomPrompt="1"/>
          </p:nvPr>
        </p:nvSpPr>
        <p:spPr>
          <a:xfrm>
            <a:off x="3001252" y="4382619"/>
            <a:ext cx="5040000" cy="307777"/>
          </a:xfrm>
        </p:spPr>
        <p:txBody>
          <a:bodyPr lIns="0" rIns="0"/>
          <a:lstStyle>
            <a:lvl1pPr>
              <a:defRPr sz="1400" cap="all" baseline="0">
                <a:solidFill>
                  <a:schemeClr val="bg1"/>
                </a:solidFill>
              </a:defRPr>
            </a:lvl1pPr>
          </a:lstStyle>
          <a:p>
            <a:pPr lvl="0"/>
            <a:r>
              <a:rPr lang="fr-FR"/>
              <a:t>sous-titre en </a:t>
            </a:r>
            <a:r>
              <a:rPr lang="fr-FR" err="1"/>
              <a:t>arial</a:t>
            </a:r>
            <a:r>
              <a:rPr lang="fr-FR"/>
              <a:t> capital corps 14 pt</a:t>
            </a:r>
          </a:p>
        </p:txBody>
      </p:sp>
      <p:sp>
        <p:nvSpPr>
          <p:cNvPr id="9" name="Rectangle 8"/>
          <p:cNvSpPr/>
          <p:nvPr userDrawn="1"/>
        </p:nvSpPr>
        <p:spPr>
          <a:xfrm>
            <a:off x="3001252" y="1638066"/>
            <a:ext cx="6142747" cy="112197"/>
          </a:xfrm>
          <a:prstGeom prst="rect">
            <a:avLst/>
          </a:prstGeom>
          <a:solidFill>
            <a:srgbClr val="DA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8">
            <a:extLst>
              <a:ext uri="{FF2B5EF4-FFF2-40B4-BE49-F238E27FC236}">
                <a16:creationId xmlns:a16="http://schemas.microsoft.com/office/drawing/2014/main" id="{07F0D279-2B6E-451E-96EF-EC1FFB0718B7}"/>
              </a:ext>
            </a:extLst>
          </p:cNvPr>
          <p:cNvPicPr/>
          <p:nvPr userDrawn="1"/>
        </p:nvPicPr>
        <p:blipFill>
          <a:blip r:embed="rId2"/>
          <a:stretch>
            <a:fillRect/>
          </a:stretch>
        </p:blipFill>
        <p:spPr>
          <a:xfrm>
            <a:off x="7041166" y="172405"/>
            <a:ext cx="491490" cy="484505"/>
          </a:xfrm>
          <a:prstGeom prst="rect">
            <a:avLst/>
          </a:prstGeom>
        </p:spPr>
      </p:pic>
      <p:pic>
        <p:nvPicPr>
          <p:cNvPr id="8" name="Picture 4">
            <a:extLst>
              <a:ext uri="{FF2B5EF4-FFF2-40B4-BE49-F238E27FC236}">
                <a16:creationId xmlns:a16="http://schemas.microsoft.com/office/drawing/2014/main" id="{9EE3F0E0-5EEE-4A4C-B9A7-A4BEF8225885}"/>
              </a:ext>
            </a:extLst>
          </p:cNvPr>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8276069" y="176215"/>
            <a:ext cx="613410" cy="5384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
            <a:extLst>
              <a:ext uri="{FF2B5EF4-FFF2-40B4-BE49-F238E27FC236}">
                <a16:creationId xmlns:a16="http://schemas.microsoft.com/office/drawing/2014/main" id="{1F877CDB-49D2-4A99-935A-4CF46660665E}"/>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59595" y="176215"/>
            <a:ext cx="480695" cy="480695"/>
          </a:xfrm>
          <a:prstGeom prst="rect">
            <a:avLst/>
          </a:prstGeom>
          <a:noFill/>
          <a:ln>
            <a:noFill/>
          </a:ln>
        </p:spPr>
      </p:pic>
      <p:pic>
        <p:nvPicPr>
          <p:cNvPr id="12" name="Image 11">
            <a:extLst>
              <a:ext uri="{FF2B5EF4-FFF2-40B4-BE49-F238E27FC236}">
                <a16:creationId xmlns:a16="http://schemas.microsoft.com/office/drawing/2014/main" id="{EBA48F33-1899-44FD-8AED-C2B4B899462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5882" t="11280" r="5162" b="11218"/>
          <a:stretch/>
        </p:blipFill>
        <p:spPr>
          <a:xfrm>
            <a:off x="114509" y="184907"/>
            <a:ext cx="1320820" cy="560348"/>
          </a:xfrm>
          <a:prstGeom prst="rect">
            <a:avLst/>
          </a:prstGeom>
        </p:spPr>
      </p:pic>
      <p:pic>
        <p:nvPicPr>
          <p:cNvPr id="3" name="Image 2">
            <a:extLst>
              <a:ext uri="{FF2B5EF4-FFF2-40B4-BE49-F238E27FC236}">
                <a16:creationId xmlns:a16="http://schemas.microsoft.com/office/drawing/2014/main" id="{8AD3ADD0-1CE1-4629-B716-B8FA6251F21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19622" y="719654"/>
            <a:ext cx="899502" cy="197058"/>
          </a:xfrm>
          <a:prstGeom prst="rect">
            <a:avLst/>
          </a:prstGeom>
        </p:spPr>
      </p:pic>
      <p:sp>
        <p:nvSpPr>
          <p:cNvPr id="6" name="ZoneTexte 5">
            <a:extLst>
              <a:ext uri="{FF2B5EF4-FFF2-40B4-BE49-F238E27FC236}">
                <a16:creationId xmlns:a16="http://schemas.microsoft.com/office/drawing/2014/main" id="{C6A419C4-17AC-44B5-9D4F-F17E098AEBCD}"/>
              </a:ext>
            </a:extLst>
          </p:cNvPr>
          <p:cNvSpPr txBox="1"/>
          <p:nvPr userDrawn="1"/>
        </p:nvSpPr>
        <p:spPr>
          <a:xfrm>
            <a:off x="2517133" y="397127"/>
            <a:ext cx="3794031" cy="830997"/>
          </a:xfrm>
          <a:prstGeom prst="rect">
            <a:avLst/>
          </a:prstGeom>
          <a:noFill/>
        </p:spPr>
        <p:txBody>
          <a:bodyPr wrap="square" rtlCol="0">
            <a:spAutoFit/>
          </a:bodyPr>
          <a:lstStyle/>
          <a:p>
            <a:r>
              <a:rPr lang="fr-FR" sz="2400" b="1" dirty="0" err="1"/>
              <a:t>Greater</a:t>
            </a:r>
            <a:r>
              <a:rPr lang="fr-FR" sz="2400" b="1" dirty="0"/>
              <a:t> Paris Metropolis</a:t>
            </a:r>
          </a:p>
          <a:p>
            <a:r>
              <a:rPr lang="fr-FR" sz="2400" b="1" dirty="0"/>
              <a:t>session</a:t>
            </a:r>
          </a:p>
        </p:txBody>
      </p:sp>
    </p:spTree>
    <p:extLst>
      <p:ext uri="{BB962C8B-B14F-4D97-AF65-F5344CB8AC3E}">
        <p14:creationId xmlns:p14="http://schemas.microsoft.com/office/powerpoint/2010/main" val="2229767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4000" y="792656"/>
            <a:ext cx="4395544" cy="503590"/>
          </a:xfrm>
        </p:spPr>
        <p:txBody>
          <a:bodyPr/>
          <a:lstStyle/>
          <a:p>
            <a:r>
              <a:rPr lang="en-US"/>
              <a:t>Click to edit Master title style</a:t>
            </a:r>
          </a:p>
        </p:txBody>
      </p:sp>
      <p:sp>
        <p:nvSpPr>
          <p:cNvPr id="3" name="Content Placeholder 2"/>
          <p:cNvSpPr>
            <a:spLocks noGrp="1"/>
          </p:cNvSpPr>
          <p:nvPr>
            <p:ph idx="1"/>
          </p:nvPr>
        </p:nvSpPr>
        <p:spPr>
          <a:xfrm>
            <a:off x="660446" y="1886196"/>
            <a:ext cx="8064000" cy="1483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89CB01-B060-FFA6-8D72-FC19855DD5BB}"/>
              </a:ext>
            </a:extLst>
          </p:cNvPr>
          <p:cNvSpPr>
            <a:spLocks noGrp="1"/>
          </p:cNvSpPr>
          <p:nvPr>
            <p:ph type="dt" sz="half" idx="10"/>
          </p:nvPr>
        </p:nvSpPr>
        <p:spPr>
          <a:xfrm>
            <a:off x="4385767" y="6519060"/>
            <a:ext cx="372465" cy="180425"/>
          </a:xfrm>
        </p:spPr>
        <p:txBody>
          <a:bodyPr/>
          <a:lstStyle>
            <a:lvl1pPr>
              <a:defRPr/>
            </a:lvl1pPr>
          </a:lstStyle>
          <a:p>
            <a:pPr>
              <a:defRPr/>
            </a:pPr>
            <a:fld id="{AB534639-9CC6-9541-956D-13253774B7BA}" type="datetime1">
              <a:rPr lang="en-US"/>
              <a:pPr>
                <a:defRPr/>
              </a:pPr>
              <a:t>2/16/2024</a:t>
            </a:fld>
            <a:endParaRPr lang="en-US" dirty="0"/>
          </a:p>
        </p:txBody>
      </p:sp>
      <p:sp>
        <p:nvSpPr>
          <p:cNvPr id="5" name="Footer Placeholder 4">
            <a:extLst>
              <a:ext uri="{FF2B5EF4-FFF2-40B4-BE49-F238E27FC236}">
                <a16:creationId xmlns:a16="http://schemas.microsoft.com/office/drawing/2014/main" id="{5E1017B3-932C-6D87-FAE9-881EC2A6C995}"/>
              </a:ext>
            </a:extLst>
          </p:cNvPr>
          <p:cNvSpPr>
            <a:spLocks noGrp="1"/>
          </p:cNvSpPr>
          <p:nvPr>
            <p:ph type="ftr" sz="quarter" idx="11"/>
          </p:nvPr>
        </p:nvSpPr>
        <p:spPr>
          <a:xfrm>
            <a:off x="0" y="0"/>
            <a:ext cx="0" cy="0"/>
          </a:xfrm>
        </p:spPr>
        <p:txBody>
          <a:bodyPr/>
          <a:lstStyle>
            <a:lvl1pPr>
              <a:defRPr/>
            </a:lvl1pPr>
          </a:lstStyle>
          <a:p>
            <a:pPr>
              <a:defRPr/>
            </a:pPr>
            <a:r>
              <a:rPr lang="he-IL"/>
              <a:t>סודי מסחרי</a:t>
            </a:r>
            <a:endParaRPr lang="en-US" dirty="0"/>
          </a:p>
        </p:txBody>
      </p:sp>
      <p:sp>
        <p:nvSpPr>
          <p:cNvPr id="6" name="Slide Number Placeholder 5">
            <a:extLst>
              <a:ext uri="{FF2B5EF4-FFF2-40B4-BE49-F238E27FC236}">
                <a16:creationId xmlns:a16="http://schemas.microsoft.com/office/drawing/2014/main" id="{C1D8FE51-F3BA-7908-4964-472E1BF04B3A}"/>
              </a:ext>
            </a:extLst>
          </p:cNvPr>
          <p:cNvSpPr>
            <a:spLocks noGrp="1"/>
          </p:cNvSpPr>
          <p:nvPr>
            <p:ph type="sldNum" sz="quarter" idx="12"/>
          </p:nvPr>
        </p:nvSpPr>
        <p:spPr>
          <a:xfrm>
            <a:off x="8736375" y="6534448"/>
            <a:ext cx="146959" cy="180425"/>
          </a:xfrm>
        </p:spPr>
        <p:txBody>
          <a:bodyPr/>
          <a:lstStyle>
            <a:lvl1pPr>
              <a:defRPr/>
            </a:lvl1pPr>
          </a:lstStyle>
          <a:p>
            <a:pPr>
              <a:defRPr/>
            </a:pPr>
            <a:fld id="{3E93BAC0-BADE-9140-B71A-1A2770973E23}" type="slidenum">
              <a:rPr lang="en-US"/>
              <a:pPr>
                <a:defRPr/>
              </a:pPr>
              <a:t>‹#›</a:t>
            </a:fld>
            <a:endParaRPr lang="en-US" dirty="0"/>
          </a:p>
        </p:txBody>
      </p:sp>
    </p:spTree>
    <p:extLst>
      <p:ext uri="{BB962C8B-B14F-4D97-AF65-F5344CB8AC3E}">
        <p14:creationId xmlns:p14="http://schemas.microsoft.com/office/powerpoint/2010/main" val="448031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itre 1">
    <p:spTree>
      <p:nvGrpSpPr>
        <p:cNvPr id="1" name=""/>
        <p:cNvGrpSpPr/>
        <p:nvPr/>
      </p:nvGrpSpPr>
      <p:grpSpPr>
        <a:xfrm>
          <a:off x="0" y="0"/>
          <a:ext cx="0" cy="0"/>
          <a:chOff x="0" y="0"/>
          <a:chExt cx="0" cy="0"/>
        </a:xfrm>
      </p:grpSpPr>
      <p:sp>
        <p:nvSpPr>
          <p:cNvPr id="9" name="Rectangle 8"/>
          <p:cNvSpPr/>
          <p:nvPr userDrawn="1"/>
        </p:nvSpPr>
        <p:spPr>
          <a:xfrm>
            <a:off x="0" y="1628800"/>
            <a:ext cx="9144000" cy="5229200"/>
          </a:xfrm>
          <a:prstGeom prst="rect">
            <a:avLst/>
          </a:prstGeom>
          <a:solidFill>
            <a:srgbClr val="1B9A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userDrawn="1"/>
        </p:nvSpPr>
        <p:spPr>
          <a:xfrm>
            <a:off x="0" y="-1"/>
            <a:ext cx="9144000" cy="1701579"/>
          </a:xfrm>
          <a:prstGeom prst="rect">
            <a:avLst/>
          </a:prstGeom>
          <a:solidFill>
            <a:srgbClr val="005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itre 2"/>
          <p:cNvSpPr>
            <a:spLocks noGrp="1"/>
          </p:cNvSpPr>
          <p:nvPr>
            <p:ph type="title" hasCustomPrompt="1"/>
          </p:nvPr>
        </p:nvSpPr>
        <p:spPr>
          <a:xfrm>
            <a:off x="2906347" y="2716178"/>
            <a:ext cx="2777665" cy="934478"/>
          </a:xfrm>
          <a:prstGeom prst="rect">
            <a:avLst/>
          </a:prstGeom>
        </p:spPr>
        <p:txBody>
          <a:bodyPr wrap="none" lIns="72000" tIns="36000" rIns="72000" bIns="36000">
            <a:spAutoFit/>
          </a:bodyPr>
          <a:lstStyle>
            <a:lvl1pPr algn="l">
              <a:defRPr sz="2800">
                <a:solidFill>
                  <a:schemeClr val="bg1"/>
                </a:solidFill>
              </a:defRPr>
            </a:lvl1pPr>
          </a:lstStyle>
          <a:p>
            <a:r>
              <a:rPr lang="fr-FR"/>
              <a:t>Titre de chapitre</a:t>
            </a:r>
            <a:br>
              <a:rPr lang="fr-FR"/>
            </a:br>
            <a:r>
              <a:rPr lang="fr-FR"/>
              <a:t>Calibri corps 28 pt</a:t>
            </a:r>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91894" y="416364"/>
            <a:ext cx="2532398" cy="1059256"/>
          </a:xfrm>
          <a:prstGeom prst="rect">
            <a:avLst/>
          </a:prstGeom>
        </p:spPr>
      </p:pic>
    </p:spTree>
    <p:extLst>
      <p:ext uri="{BB962C8B-B14F-4D97-AF65-F5344CB8AC3E}">
        <p14:creationId xmlns:p14="http://schemas.microsoft.com/office/powerpoint/2010/main" val="3722830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Chapitre 1">
    <p:spTree>
      <p:nvGrpSpPr>
        <p:cNvPr id="1" name=""/>
        <p:cNvGrpSpPr/>
        <p:nvPr/>
      </p:nvGrpSpPr>
      <p:grpSpPr>
        <a:xfrm>
          <a:off x="0" y="0"/>
          <a:ext cx="0" cy="0"/>
          <a:chOff x="0" y="0"/>
          <a:chExt cx="0" cy="0"/>
        </a:xfrm>
      </p:grpSpPr>
      <p:sp>
        <p:nvSpPr>
          <p:cNvPr id="9" name="Rectangle 8"/>
          <p:cNvSpPr/>
          <p:nvPr userDrawn="1"/>
        </p:nvSpPr>
        <p:spPr>
          <a:xfrm>
            <a:off x="0" y="1628800"/>
            <a:ext cx="9144000" cy="5229200"/>
          </a:xfrm>
          <a:prstGeom prst="rect">
            <a:avLst/>
          </a:prstGeom>
          <a:solidFill>
            <a:srgbClr val="18B1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userDrawn="1"/>
        </p:nvSpPr>
        <p:spPr>
          <a:xfrm>
            <a:off x="0" y="-1"/>
            <a:ext cx="9144000" cy="1701579"/>
          </a:xfrm>
          <a:prstGeom prst="rect">
            <a:avLst/>
          </a:prstGeom>
          <a:solidFill>
            <a:srgbClr val="005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itre 2"/>
          <p:cNvSpPr>
            <a:spLocks noGrp="1"/>
          </p:cNvSpPr>
          <p:nvPr>
            <p:ph type="title" hasCustomPrompt="1"/>
          </p:nvPr>
        </p:nvSpPr>
        <p:spPr>
          <a:xfrm>
            <a:off x="2906347" y="2716178"/>
            <a:ext cx="2777665" cy="934478"/>
          </a:xfrm>
          <a:prstGeom prst="rect">
            <a:avLst/>
          </a:prstGeom>
        </p:spPr>
        <p:txBody>
          <a:bodyPr wrap="none" lIns="72000" tIns="36000" rIns="72000" bIns="36000">
            <a:spAutoFit/>
          </a:bodyPr>
          <a:lstStyle>
            <a:lvl1pPr algn="l">
              <a:defRPr sz="2800">
                <a:solidFill>
                  <a:schemeClr val="bg1"/>
                </a:solidFill>
              </a:defRPr>
            </a:lvl1pPr>
          </a:lstStyle>
          <a:p>
            <a:r>
              <a:rPr lang="fr-FR"/>
              <a:t>Titre de chapitre</a:t>
            </a:r>
            <a:br>
              <a:rPr lang="fr-FR"/>
            </a:br>
            <a:r>
              <a:rPr lang="fr-FR"/>
              <a:t>Calibri corps 28 pt</a:t>
            </a:r>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91894" y="416364"/>
            <a:ext cx="2532398" cy="1059256"/>
          </a:xfrm>
          <a:prstGeom prst="rect">
            <a:avLst/>
          </a:prstGeom>
        </p:spPr>
      </p:pic>
    </p:spTree>
    <p:extLst>
      <p:ext uri="{BB962C8B-B14F-4D97-AF65-F5344CB8AC3E}">
        <p14:creationId xmlns:p14="http://schemas.microsoft.com/office/powerpoint/2010/main" val="3359514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Chapitre 1">
    <p:spTree>
      <p:nvGrpSpPr>
        <p:cNvPr id="1" name=""/>
        <p:cNvGrpSpPr/>
        <p:nvPr/>
      </p:nvGrpSpPr>
      <p:grpSpPr>
        <a:xfrm>
          <a:off x="0" y="0"/>
          <a:ext cx="0" cy="0"/>
          <a:chOff x="0" y="0"/>
          <a:chExt cx="0" cy="0"/>
        </a:xfrm>
      </p:grpSpPr>
      <p:sp>
        <p:nvSpPr>
          <p:cNvPr id="9" name="Rectangle 8"/>
          <p:cNvSpPr/>
          <p:nvPr userDrawn="1"/>
        </p:nvSpPr>
        <p:spPr>
          <a:xfrm>
            <a:off x="0" y="1628800"/>
            <a:ext cx="9144000" cy="5229200"/>
          </a:xfrm>
          <a:prstGeom prst="rect">
            <a:avLst/>
          </a:prstGeom>
          <a:solidFill>
            <a:srgbClr val="942A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userDrawn="1"/>
        </p:nvSpPr>
        <p:spPr>
          <a:xfrm>
            <a:off x="0" y="-1"/>
            <a:ext cx="9144000" cy="1701579"/>
          </a:xfrm>
          <a:prstGeom prst="rect">
            <a:avLst/>
          </a:prstGeom>
          <a:solidFill>
            <a:srgbClr val="005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itre 2"/>
          <p:cNvSpPr>
            <a:spLocks noGrp="1"/>
          </p:cNvSpPr>
          <p:nvPr>
            <p:ph type="title" hasCustomPrompt="1"/>
          </p:nvPr>
        </p:nvSpPr>
        <p:spPr>
          <a:xfrm>
            <a:off x="2906347" y="2716178"/>
            <a:ext cx="2777665" cy="934478"/>
          </a:xfrm>
          <a:prstGeom prst="rect">
            <a:avLst/>
          </a:prstGeom>
        </p:spPr>
        <p:txBody>
          <a:bodyPr wrap="none" lIns="72000" tIns="36000" rIns="72000" bIns="36000">
            <a:spAutoFit/>
          </a:bodyPr>
          <a:lstStyle>
            <a:lvl1pPr algn="l">
              <a:defRPr sz="2800">
                <a:solidFill>
                  <a:schemeClr val="bg1"/>
                </a:solidFill>
              </a:defRPr>
            </a:lvl1pPr>
          </a:lstStyle>
          <a:p>
            <a:r>
              <a:rPr lang="fr-FR"/>
              <a:t>Titre de chapitre</a:t>
            </a:r>
            <a:br>
              <a:rPr lang="fr-FR"/>
            </a:br>
            <a:r>
              <a:rPr lang="fr-FR"/>
              <a:t>Calibri corps 28 pt</a:t>
            </a:r>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91894" y="416364"/>
            <a:ext cx="2532398" cy="1059256"/>
          </a:xfrm>
          <a:prstGeom prst="rect">
            <a:avLst/>
          </a:prstGeom>
        </p:spPr>
      </p:pic>
    </p:spTree>
    <p:extLst>
      <p:ext uri="{BB962C8B-B14F-4D97-AF65-F5344CB8AC3E}">
        <p14:creationId xmlns:p14="http://schemas.microsoft.com/office/powerpoint/2010/main" val="934967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Chapitre 1">
    <p:spTree>
      <p:nvGrpSpPr>
        <p:cNvPr id="1" name=""/>
        <p:cNvGrpSpPr/>
        <p:nvPr/>
      </p:nvGrpSpPr>
      <p:grpSpPr>
        <a:xfrm>
          <a:off x="0" y="0"/>
          <a:ext cx="0" cy="0"/>
          <a:chOff x="0" y="0"/>
          <a:chExt cx="0" cy="0"/>
        </a:xfrm>
      </p:grpSpPr>
      <p:sp>
        <p:nvSpPr>
          <p:cNvPr id="9" name="Rectangle 8"/>
          <p:cNvSpPr/>
          <p:nvPr userDrawn="1"/>
        </p:nvSpPr>
        <p:spPr>
          <a:xfrm>
            <a:off x="0" y="1628800"/>
            <a:ext cx="9144000" cy="5229200"/>
          </a:xfrm>
          <a:prstGeom prst="rect">
            <a:avLst/>
          </a:prstGeom>
          <a:solidFill>
            <a:srgbClr val="9C9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userDrawn="1"/>
        </p:nvSpPr>
        <p:spPr>
          <a:xfrm>
            <a:off x="0" y="-1"/>
            <a:ext cx="9144000" cy="1701579"/>
          </a:xfrm>
          <a:prstGeom prst="rect">
            <a:avLst/>
          </a:prstGeom>
          <a:solidFill>
            <a:srgbClr val="005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itre 2"/>
          <p:cNvSpPr>
            <a:spLocks noGrp="1"/>
          </p:cNvSpPr>
          <p:nvPr>
            <p:ph type="title" hasCustomPrompt="1"/>
          </p:nvPr>
        </p:nvSpPr>
        <p:spPr>
          <a:xfrm>
            <a:off x="2906347" y="2716178"/>
            <a:ext cx="2777665" cy="934478"/>
          </a:xfrm>
          <a:prstGeom prst="rect">
            <a:avLst/>
          </a:prstGeom>
        </p:spPr>
        <p:txBody>
          <a:bodyPr wrap="none" lIns="72000" tIns="36000" rIns="72000" bIns="36000">
            <a:spAutoFit/>
          </a:bodyPr>
          <a:lstStyle>
            <a:lvl1pPr algn="l">
              <a:defRPr sz="2800">
                <a:solidFill>
                  <a:schemeClr val="bg1"/>
                </a:solidFill>
              </a:defRPr>
            </a:lvl1pPr>
          </a:lstStyle>
          <a:p>
            <a:r>
              <a:rPr lang="fr-FR"/>
              <a:t>Titre de chapitre</a:t>
            </a:r>
            <a:br>
              <a:rPr lang="fr-FR"/>
            </a:br>
            <a:r>
              <a:rPr lang="fr-FR"/>
              <a:t>Calibri corps 28 pt</a:t>
            </a:r>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91894" y="416364"/>
            <a:ext cx="2532398" cy="1059256"/>
          </a:xfrm>
          <a:prstGeom prst="rect">
            <a:avLst/>
          </a:prstGeom>
        </p:spPr>
      </p:pic>
    </p:spTree>
    <p:extLst>
      <p:ext uri="{BB962C8B-B14F-4D97-AF65-F5344CB8AC3E}">
        <p14:creationId xmlns:p14="http://schemas.microsoft.com/office/powerpoint/2010/main" val="1485651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ss-titre et contenu">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r>
              <a:rPr lang="fr-FR"/>
              <a:t>20/03/2023</a:t>
            </a:r>
          </a:p>
        </p:txBody>
      </p:sp>
      <p:sp>
        <p:nvSpPr>
          <p:cNvPr id="4" name="Espace réservé du numéro de diapositive 3"/>
          <p:cNvSpPr>
            <a:spLocks noGrp="1"/>
          </p:cNvSpPr>
          <p:nvPr>
            <p:ph type="sldNum" sz="quarter" idx="11"/>
          </p:nvPr>
        </p:nvSpPr>
        <p:spPr/>
        <p:txBody>
          <a:bodyPr/>
          <a:lstStyle/>
          <a:p>
            <a:r>
              <a:rPr lang="fr-FR"/>
              <a:t>PAGE </a:t>
            </a:r>
            <a:fld id="{1AAF37F3-018A-4914-95D5-5702BD6677D3}" type="slidenum">
              <a:rPr lang="fr-FR" smtClean="0"/>
              <a:pPr/>
              <a:t>‹#›</a:t>
            </a:fld>
            <a:endParaRPr lang="fr-FR"/>
          </a:p>
        </p:txBody>
      </p:sp>
      <p:sp>
        <p:nvSpPr>
          <p:cNvPr id="5" name="Titre 4"/>
          <p:cNvSpPr>
            <a:spLocks noGrp="1"/>
          </p:cNvSpPr>
          <p:nvPr>
            <p:ph type="title" hasCustomPrompt="1"/>
          </p:nvPr>
        </p:nvSpPr>
        <p:spPr>
          <a:xfrm>
            <a:off x="684000" y="792656"/>
            <a:ext cx="5934492" cy="848300"/>
          </a:xfrm>
        </p:spPr>
        <p:txBody>
          <a:bodyPr wrap="none" lIns="72000" tIns="36000" rIns="72000" bIns="36000">
            <a:spAutoFit/>
          </a:bodyPr>
          <a:lstStyle>
            <a:lvl1pPr algn="l">
              <a:defRPr lang="fr-FR"/>
            </a:lvl1pPr>
          </a:lstStyle>
          <a:p>
            <a:pPr lvl="0" algn="l">
              <a:lnSpc>
                <a:spcPct val="90000"/>
              </a:lnSpc>
            </a:pPr>
            <a:r>
              <a:rPr lang="fr-FR" dirty="0"/>
              <a:t>Titre en Calibri corps 28 pt, fer à gauche</a:t>
            </a:r>
            <a:br>
              <a:rPr lang="fr-FR" dirty="0"/>
            </a:br>
            <a:r>
              <a:rPr lang="fr-FR" dirty="0"/>
              <a:t>sur deux lignes maximum</a:t>
            </a:r>
          </a:p>
        </p:txBody>
      </p:sp>
      <p:sp>
        <p:nvSpPr>
          <p:cNvPr id="7" name="Espace réservé du texte 13"/>
          <p:cNvSpPr>
            <a:spLocks noGrp="1"/>
          </p:cNvSpPr>
          <p:nvPr>
            <p:ph type="body" sz="quarter" idx="12" hasCustomPrompt="1"/>
          </p:nvPr>
        </p:nvSpPr>
        <p:spPr>
          <a:xfrm>
            <a:off x="684000" y="2267872"/>
            <a:ext cx="3946337" cy="341632"/>
          </a:xfrm>
          <a:prstGeom prst="rect">
            <a:avLst/>
          </a:prstGeom>
        </p:spPr>
        <p:txBody>
          <a:bodyPr wrap="none">
            <a:spAutoFit/>
          </a:bodyPr>
          <a:lstStyle>
            <a:lvl1pPr marL="0" indent="0" algn="l" defTabSz="914400" rtl="0" eaLnBrk="1" latinLnBrk="0" hangingPunct="1">
              <a:lnSpc>
                <a:spcPct val="90000"/>
              </a:lnSpc>
              <a:spcBef>
                <a:spcPct val="0"/>
              </a:spcBef>
              <a:buNone/>
              <a:defRPr lang="fr-FR" sz="1800" b="1" kern="1200" dirty="0">
                <a:solidFill>
                  <a:srgbClr val="00519E"/>
                </a:solidFill>
                <a:latin typeface="Arial" panose="020B0604020202020204" pitchFamily="34" charset="0"/>
                <a:ea typeface="+mj-ea"/>
                <a:cs typeface="Arial" panose="020B0604020202020204" pitchFamily="34" charset="0"/>
              </a:defRPr>
            </a:lvl1pPr>
          </a:lstStyle>
          <a:p>
            <a:r>
              <a:rPr lang="fr-FR" sz="1800" b="1">
                <a:latin typeface="Arial" panose="020B0604020202020204" pitchFamily="34" charset="0"/>
                <a:cs typeface="Arial" panose="020B0604020202020204" pitchFamily="34" charset="0"/>
              </a:rPr>
              <a:t>Sous-titre</a:t>
            </a:r>
            <a:r>
              <a:rPr lang="fr-FR" sz="1800" b="1" baseline="0">
                <a:latin typeface="Arial" panose="020B0604020202020204" pitchFamily="34" charset="0"/>
                <a:cs typeface="Arial" panose="020B0604020202020204" pitchFamily="34" charset="0"/>
              </a:rPr>
              <a:t> en Arial </a:t>
            </a:r>
            <a:r>
              <a:rPr lang="fr-FR" sz="1800" b="1" baseline="0" err="1">
                <a:latin typeface="Arial" panose="020B0604020202020204" pitchFamily="34" charset="0"/>
                <a:cs typeface="Arial" panose="020B0604020202020204" pitchFamily="34" charset="0"/>
              </a:rPr>
              <a:t>bold</a:t>
            </a:r>
            <a:r>
              <a:rPr lang="fr-FR" sz="1800" b="1" baseline="0">
                <a:latin typeface="Arial" panose="020B0604020202020204" pitchFamily="34" charset="0"/>
                <a:cs typeface="Arial" panose="020B0604020202020204" pitchFamily="34" charset="0"/>
              </a:rPr>
              <a:t> corps 18pt</a:t>
            </a:r>
            <a:endParaRPr lang="fr-FR" sz="1800" b="1">
              <a:latin typeface="Arial" panose="020B0604020202020204" pitchFamily="34" charset="0"/>
              <a:cs typeface="Arial" panose="020B0604020202020204" pitchFamily="34" charset="0"/>
            </a:endParaRPr>
          </a:p>
        </p:txBody>
      </p:sp>
      <p:sp>
        <p:nvSpPr>
          <p:cNvPr id="10" name="Espace réservé du texte 9"/>
          <p:cNvSpPr>
            <a:spLocks noGrp="1"/>
          </p:cNvSpPr>
          <p:nvPr>
            <p:ph type="body" sz="quarter" idx="13" hasCustomPrompt="1"/>
          </p:nvPr>
        </p:nvSpPr>
        <p:spPr>
          <a:xfrm>
            <a:off x="684000" y="2772000"/>
            <a:ext cx="8064000" cy="707886"/>
          </a:xfrm>
        </p:spPr>
        <p:txBody>
          <a:bodyPr/>
          <a:lstStyle>
            <a:lvl1pPr>
              <a:defRPr/>
            </a:lvl1pPr>
            <a:lvl2pPr marL="540000" indent="-216000">
              <a:buClr>
                <a:srgbClr val="00519E"/>
              </a:buClr>
              <a:buFont typeface="Arial" panose="020B0604020202020204" pitchFamily="34" charset="0"/>
              <a:buChar char="●"/>
              <a:defRPr/>
            </a:lvl2pPr>
          </a:lstStyle>
          <a:p>
            <a:pPr lvl="0"/>
            <a:r>
              <a:rPr lang="fr-FR"/>
              <a:t>Corps </a:t>
            </a:r>
            <a:r>
              <a:rPr lang="fr-FR" sz="1600" b="0">
                <a:solidFill>
                  <a:schemeClr val="tx1"/>
                </a:solidFill>
                <a:latin typeface="Arial" panose="020B0604020202020204" pitchFamily="34" charset="0"/>
                <a:cs typeface="Arial" panose="020B0604020202020204" pitchFamily="34" charset="0"/>
              </a:rPr>
              <a:t>du texte en Arial </a:t>
            </a:r>
            <a:r>
              <a:rPr lang="fr-FR" sz="1600" b="0" err="1">
                <a:solidFill>
                  <a:schemeClr val="tx1"/>
                </a:solidFill>
                <a:latin typeface="Arial" panose="020B0604020202020204" pitchFamily="34" charset="0"/>
                <a:cs typeface="Arial" panose="020B0604020202020204" pitchFamily="34" charset="0"/>
              </a:rPr>
              <a:t>regular</a:t>
            </a:r>
            <a:r>
              <a:rPr lang="fr-FR" sz="1600" b="0">
                <a:solidFill>
                  <a:schemeClr val="tx1"/>
                </a:solidFill>
                <a:latin typeface="Arial" panose="020B0604020202020204" pitchFamily="34" charset="0"/>
                <a:cs typeface="Arial" panose="020B0604020202020204" pitchFamily="34" charset="0"/>
              </a:rPr>
              <a:t> 16pt</a:t>
            </a:r>
            <a:endParaRPr lang="fr-FR"/>
          </a:p>
          <a:p>
            <a:pPr lvl="1"/>
            <a:r>
              <a:rPr lang="fr-FR"/>
              <a:t>Deuxième niveau de texte en Arial </a:t>
            </a:r>
            <a:r>
              <a:rPr lang="fr-FR" err="1"/>
              <a:t>regular</a:t>
            </a:r>
            <a:r>
              <a:rPr lang="fr-FR"/>
              <a:t> 14pt</a:t>
            </a:r>
          </a:p>
        </p:txBody>
      </p:sp>
    </p:spTree>
    <p:extLst>
      <p:ext uri="{BB962C8B-B14F-4D97-AF65-F5344CB8AC3E}">
        <p14:creationId xmlns:p14="http://schemas.microsoft.com/office/powerpoint/2010/main" val="1473489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et image">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r>
              <a:rPr lang="fr-FR"/>
              <a:t>20/03/2023</a:t>
            </a:r>
          </a:p>
        </p:txBody>
      </p:sp>
      <p:sp>
        <p:nvSpPr>
          <p:cNvPr id="4" name="Espace réservé du numéro de diapositive 3"/>
          <p:cNvSpPr>
            <a:spLocks noGrp="1"/>
          </p:cNvSpPr>
          <p:nvPr>
            <p:ph type="sldNum" sz="quarter" idx="11"/>
          </p:nvPr>
        </p:nvSpPr>
        <p:spPr/>
        <p:txBody>
          <a:bodyPr/>
          <a:lstStyle/>
          <a:p>
            <a:r>
              <a:rPr lang="fr-FR"/>
              <a:t>PAGE </a:t>
            </a:r>
            <a:fld id="{1AAF37F3-018A-4914-95D5-5702BD6677D3}" type="slidenum">
              <a:rPr lang="fr-FR" smtClean="0"/>
              <a:pPr/>
              <a:t>‹#›</a:t>
            </a:fld>
            <a:endParaRPr lang="fr-FR"/>
          </a:p>
        </p:txBody>
      </p:sp>
      <p:sp>
        <p:nvSpPr>
          <p:cNvPr id="5" name="Titre 4"/>
          <p:cNvSpPr>
            <a:spLocks noGrp="1"/>
          </p:cNvSpPr>
          <p:nvPr>
            <p:ph type="title" hasCustomPrompt="1"/>
          </p:nvPr>
        </p:nvSpPr>
        <p:spPr>
          <a:xfrm>
            <a:off x="684000" y="792656"/>
            <a:ext cx="5934492" cy="848300"/>
          </a:xfrm>
        </p:spPr>
        <p:txBody>
          <a:bodyPr wrap="none" lIns="72000" tIns="36000" rIns="72000" bIns="36000">
            <a:spAutoFit/>
          </a:bodyPr>
          <a:lstStyle>
            <a:lvl1pPr algn="l">
              <a:defRPr lang="fr-FR"/>
            </a:lvl1pPr>
          </a:lstStyle>
          <a:p>
            <a:pPr lvl="0" algn="l">
              <a:lnSpc>
                <a:spcPct val="90000"/>
              </a:lnSpc>
            </a:pPr>
            <a:r>
              <a:rPr lang="fr-FR"/>
              <a:t>Titre en Calibri corps 28 pt, fer à gauche</a:t>
            </a:r>
            <a:br>
              <a:rPr lang="fr-FR"/>
            </a:br>
            <a:r>
              <a:rPr lang="fr-FR"/>
              <a:t>sur deux lignes maximum</a:t>
            </a:r>
          </a:p>
        </p:txBody>
      </p:sp>
      <p:sp>
        <p:nvSpPr>
          <p:cNvPr id="10" name="Espace réservé du texte 9"/>
          <p:cNvSpPr>
            <a:spLocks noGrp="1"/>
          </p:cNvSpPr>
          <p:nvPr>
            <p:ph type="body" sz="quarter" idx="13" hasCustomPrompt="1"/>
          </p:nvPr>
        </p:nvSpPr>
        <p:spPr>
          <a:xfrm>
            <a:off x="684000" y="2772000"/>
            <a:ext cx="3599968" cy="307777"/>
          </a:xfrm>
        </p:spPr>
        <p:txBody>
          <a:bodyPr wrap="square">
            <a:spAutoFit/>
          </a:bodyPr>
          <a:lstStyle>
            <a:lvl1pPr>
              <a:spcBef>
                <a:spcPts val="600"/>
              </a:spcBef>
              <a:defRPr sz="1400" b="0" strike="noStrike" baseline="0"/>
            </a:lvl1pPr>
          </a:lstStyle>
          <a:p>
            <a:pPr lvl="0"/>
            <a:r>
              <a:rPr lang="fr-FR"/>
              <a:t>Corps du texte en Arial </a:t>
            </a:r>
            <a:r>
              <a:rPr lang="fr-FR" err="1"/>
              <a:t>regular</a:t>
            </a:r>
            <a:r>
              <a:rPr lang="fr-FR"/>
              <a:t> 14pt</a:t>
            </a:r>
          </a:p>
        </p:txBody>
      </p:sp>
      <p:cxnSp>
        <p:nvCxnSpPr>
          <p:cNvPr id="6" name="Connecteur droit 5"/>
          <p:cNvCxnSpPr/>
          <p:nvPr userDrawn="1"/>
        </p:nvCxnSpPr>
        <p:spPr>
          <a:xfrm>
            <a:off x="4572000" y="2204864"/>
            <a:ext cx="0" cy="3744416"/>
          </a:xfrm>
          <a:prstGeom prst="line">
            <a:avLst/>
          </a:prstGeom>
        </p:spPr>
        <p:style>
          <a:lnRef idx="1">
            <a:schemeClr val="accent1"/>
          </a:lnRef>
          <a:fillRef idx="0">
            <a:schemeClr val="accent1"/>
          </a:fillRef>
          <a:effectRef idx="0">
            <a:schemeClr val="accent1"/>
          </a:effectRef>
          <a:fontRef idx="minor">
            <a:schemeClr val="tx1"/>
          </a:fontRef>
        </p:style>
      </p:cxnSp>
      <p:sp>
        <p:nvSpPr>
          <p:cNvPr id="8" name="Espace réservé pour une image  7"/>
          <p:cNvSpPr>
            <a:spLocks noGrp="1"/>
          </p:cNvSpPr>
          <p:nvPr>
            <p:ph type="pic" sz="quarter" idx="14"/>
          </p:nvPr>
        </p:nvSpPr>
        <p:spPr>
          <a:xfrm>
            <a:off x="4860032" y="2420888"/>
            <a:ext cx="3815656" cy="3312368"/>
          </a:xfrm>
          <a:solidFill>
            <a:schemeClr val="bg1">
              <a:lumMod val="95000"/>
            </a:schemeClr>
          </a:solidFill>
        </p:spPr>
        <p:txBody>
          <a:bodyPr wrap="none" anchor="ctr">
            <a:noAutofit/>
          </a:bodyPr>
          <a:lstStyle>
            <a:lvl1pPr algn="ctr">
              <a:defRPr/>
            </a:lvl1pPr>
          </a:lstStyle>
          <a:p>
            <a:endParaRPr lang="fr-FR"/>
          </a:p>
        </p:txBody>
      </p:sp>
    </p:spTree>
    <p:extLst>
      <p:ext uri="{BB962C8B-B14F-4D97-AF65-F5344CB8AC3E}">
        <p14:creationId xmlns:p14="http://schemas.microsoft.com/office/powerpoint/2010/main" val="3945543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2_Titre">
    <p:spTree>
      <p:nvGrpSpPr>
        <p:cNvPr id="1" name=""/>
        <p:cNvGrpSpPr/>
        <p:nvPr/>
      </p:nvGrpSpPr>
      <p:grpSpPr>
        <a:xfrm>
          <a:off x="0" y="0"/>
          <a:ext cx="0" cy="0"/>
          <a:chOff x="0" y="0"/>
          <a:chExt cx="0" cy="0"/>
        </a:xfrm>
      </p:grpSpPr>
      <p:sp>
        <p:nvSpPr>
          <p:cNvPr id="22" name="Rectangle 21"/>
          <p:cNvSpPr/>
          <p:nvPr userDrawn="1"/>
        </p:nvSpPr>
        <p:spPr>
          <a:xfrm>
            <a:off x="0" y="1710994"/>
            <a:ext cx="9144000" cy="5147006"/>
          </a:xfrm>
          <a:prstGeom prst="rect">
            <a:avLst/>
          </a:prstGeom>
          <a:solidFill>
            <a:srgbClr val="005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Titre 2"/>
          <p:cNvSpPr>
            <a:spLocks noGrp="1"/>
          </p:cNvSpPr>
          <p:nvPr>
            <p:ph type="title" hasCustomPrompt="1"/>
          </p:nvPr>
        </p:nvSpPr>
        <p:spPr>
          <a:xfrm>
            <a:off x="3001252" y="2613059"/>
            <a:ext cx="5040000" cy="1734697"/>
          </a:xfrm>
          <a:prstGeom prst="rect">
            <a:avLst/>
          </a:prstGeom>
        </p:spPr>
        <p:txBody>
          <a:bodyPr wrap="square" lIns="0" tIns="36000" rIns="0" bIns="36000">
            <a:spAutoFit/>
          </a:bodyPr>
          <a:lstStyle>
            <a:lvl1pPr algn="l">
              <a:defRPr sz="3600">
                <a:solidFill>
                  <a:schemeClr val="bg1"/>
                </a:solidFill>
              </a:defRPr>
            </a:lvl1pPr>
          </a:lstStyle>
          <a:p>
            <a:r>
              <a:rPr lang="fr-FR" dirty="0"/>
              <a:t>Page de garde</a:t>
            </a:r>
            <a:br>
              <a:rPr lang="fr-FR" dirty="0"/>
            </a:br>
            <a:r>
              <a:rPr lang="fr-FR" dirty="0"/>
              <a:t>Calibri corps 36 pt</a:t>
            </a:r>
            <a:br>
              <a:rPr lang="fr-FR" dirty="0"/>
            </a:br>
            <a:r>
              <a:rPr lang="fr-FR" dirty="0"/>
              <a:t>sur 1,2 ou 3 lignes</a:t>
            </a:r>
          </a:p>
        </p:txBody>
      </p:sp>
      <p:sp>
        <p:nvSpPr>
          <p:cNvPr id="4" name="Espace réservé du texte 3"/>
          <p:cNvSpPr>
            <a:spLocks noGrp="1"/>
          </p:cNvSpPr>
          <p:nvPr>
            <p:ph type="body" sz="quarter" idx="10" hasCustomPrompt="1"/>
          </p:nvPr>
        </p:nvSpPr>
        <p:spPr>
          <a:xfrm>
            <a:off x="3001252" y="4382619"/>
            <a:ext cx="5040000" cy="307777"/>
          </a:xfrm>
        </p:spPr>
        <p:txBody>
          <a:bodyPr lIns="0" rIns="0"/>
          <a:lstStyle>
            <a:lvl1pPr>
              <a:defRPr sz="1400" cap="all" baseline="0">
                <a:solidFill>
                  <a:schemeClr val="bg1"/>
                </a:solidFill>
              </a:defRPr>
            </a:lvl1pPr>
          </a:lstStyle>
          <a:p>
            <a:pPr lvl="0"/>
            <a:r>
              <a:rPr lang="fr-FR"/>
              <a:t>sous-titre en </a:t>
            </a:r>
            <a:r>
              <a:rPr lang="fr-FR" err="1"/>
              <a:t>arial</a:t>
            </a:r>
            <a:r>
              <a:rPr lang="fr-FR"/>
              <a:t> capital corps 14 pt</a:t>
            </a:r>
          </a:p>
        </p:txBody>
      </p:sp>
      <p:sp>
        <p:nvSpPr>
          <p:cNvPr id="9" name="Rectangle 8"/>
          <p:cNvSpPr/>
          <p:nvPr userDrawn="1"/>
        </p:nvSpPr>
        <p:spPr>
          <a:xfrm>
            <a:off x="3001252" y="1638066"/>
            <a:ext cx="6142747" cy="112197"/>
          </a:xfrm>
          <a:prstGeom prst="rect">
            <a:avLst/>
          </a:prstGeom>
          <a:solidFill>
            <a:srgbClr val="DA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8">
            <a:extLst>
              <a:ext uri="{FF2B5EF4-FFF2-40B4-BE49-F238E27FC236}">
                <a16:creationId xmlns:a16="http://schemas.microsoft.com/office/drawing/2014/main" id="{07F0D279-2B6E-451E-96EF-EC1FFB0718B7}"/>
              </a:ext>
            </a:extLst>
          </p:cNvPr>
          <p:cNvPicPr/>
          <p:nvPr userDrawn="1"/>
        </p:nvPicPr>
        <p:blipFill>
          <a:blip r:embed="rId2"/>
          <a:stretch>
            <a:fillRect/>
          </a:stretch>
        </p:blipFill>
        <p:spPr>
          <a:xfrm>
            <a:off x="7041166" y="172405"/>
            <a:ext cx="491490" cy="484505"/>
          </a:xfrm>
          <a:prstGeom prst="rect">
            <a:avLst/>
          </a:prstGeom>
        </p:spPr>
      </p:pic>
      <p:pic>
        <p:nvPicPr>
          <p:cNvPr id="8" name="Picture 4">
            <a:extLst>
              <a:ext uri="{FF2B5EF4-FFF2-40B4-BE49-F238E27FC236}">
                <a16:creationId xmlns:a16="http://schemas.microsoft.com/office/drawing/2014/main" id="{9EE3F0E0-5EEE-4A4C-B9A7-A4BEF8225885}"/>
              </a:ext>
            </a:extLst>
          </p:cNvPr>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8276069" y="176215"/>
            <a:ext cx="613410" cy="5384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
            <a:extLst>
              <a:ext uri="{FF2B5EF4-FFF2-40B4-BE49-F238E27FC236}">
                <a16:creationId xmlns:a16="http://schemas.microsoft.com/office/drawing/2014/main" id="{1F877CDB-49D2-4A99-935A-4CF46660665E}"/>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59595" y="176215"/>
            <a:ext cx="480695" cy="480695"/>
          </a:xfrm>
          <a:prstGeom prst="rect">
            <a:avLst/>
          </a:prstGeom>
          <a:noFill/>
          <a:ln>
            <a:noFill/>
          </a:ln>
        </p:spPr>
      </p:pic>
      <p:pic>
        <p:nvPicPr>
          <p:cNvPr id="12" name="Image 11">
            <a:extLst>
              <a:ext uri="{FF2B5EF4-FFF2-40B4-BE49-F238E27FC236}">
                <a16:creationId xmlns:a16="http://schemas.microsoft.com/office/drawing/2014/main" id="{EBA48F33-1899-44FD-8AED-C2B4B899462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5882" t="11280" r="5162" b="11218"/>
          <a:stretch/>
        </p:blipFill>
        <p:spPr>
          <a:xfrm>
            <a:off x="114509" y="184907"/>
            <a:ext cx="1320820" cy="560348"/>
          </a:xfrm>
          <a:prstGeom prst="rect">
            <a:avLst/>
          </a:prstGeom>
        </p:spPr>
      </p:pic>
      <p:pic>
        <p:nvPicPr>
          <p:cNvPr id="3" name="Image 2">
            <a:extLst>
              <a:ext uri="{FF2B5EF4-FFF2-40B4-BE49-F238E27FC236}">
                <a16:creationId xmlns:a16="http://schemas.microsoft.com/office/drawing/2014/main" id="{8AD3ADD0-1CE1-4629-B716-B8FA6251F21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19622" y="719654"/>
            <a:ext cx="899502" cy="197058"/>
          </a:xfrm>
          <a:prstGeom prst="rect">
            <a:avLst/>
          </a:prstGeom>
        </p:spPr>
      </p:pic>
      <p:sp>
        <p:nvSpPr>
          <p:cNvPr id="6" name="ZoneTexte 5">
            <a:extLst>
              <a:ext uri="{FF2B5EF4-FFF2-40B4-BE49-F238E27FC236}">
                <a16:creationId xmlns:a16="http://schemas.microsoft.com/office/drawing/2014/main" id="{C6A419C4-17AC-44B5-9D4F-F17E098AEBCD}"/>
              </a:ext>
            </a:extLst>
          </p:cNvPr>
          <p:cNvSpPr txBox="1"/>
          <p:nvPr userDrawn="1"/>
        </p:nvSpPr>
        <p:spPr>
          <a:xfrm>
            <a:off x="2517133" y="397127"/>
            <a:ext cx="3794031" cy="830997"/>
          </a:xfrm>
          <a:prstGeom prst="rect">
            <a:avLst/>
          </a:prstGeom>
          <a:noFill/>
        </p:spPr>
        <p:txBody>
          <a:bodyPr wrap="square" rtlCol="0">
            <a:spAutoFit/>
          </a:bodyPr>
          <a:lstStyle/>
          <a:p>
            <a:r>
              <a:rPr lang="fr-FR" sz="2400" b="1" dirty="0" err="1"/>
              <a:t>Greater</a:t>
            </a:r>
            <a:r>
              <a:rPr lang="fr-FR" sz="2400" b="1" dirty="0"/>
              <a:t> Paris Metropolis</a:t>
            </a:r>
          </a:p>
          <a:p>
            <a:r>
              <a:rPr lang="fr-FR" sz="2400" b="1" dirty="0"/>
              <a:t>session</a:t>
            </a:r>
          </a:p>
        </p:txBody>
      </p:sp>
    </p:spTree>
    <p:extLst>
      <p:ext uri="{BB962C8B-B14F-4D97-AF65-F5344CB8AC3E}">
        <p14:creationId xmlns:p14="http://schemas.microsoft.com/office/powerpoint/2010/main" val="1429510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ent and Image">
    <p:spTree>
      <p:nvGrpSpPr>
        <p:cNvPr id="1" name=""/>
        <p:cNvGrpSpPr/>
        <p:nvPr/>
      </p:nvGrpSpPr>
      <p:grpSpPr>
        <a:xfrm>
          <a:off x="0" y="0"/>
          <a:ext cx="0" cy="0"/>
          <a:chOff x="0" y="0"/>
          <a:chExt cx="0" cy="0"/>
        </a:xfrm>
      </p:grpSpPr>
      <p:sp>
        <p:nvSpPr>
          <p:cNvPr id="2" name="Text Placeholder 3"/>
          <p:cNvSpPr>
            <a:spLocks noGrp="1"/>
          </p:cNvSpPr>
          <p:nvPr>
            <p:ph type="body" sz="quarter" idx="12"/>
          </p:nvPr>
        </p:nvSpPr>
        <p:spPr>
          <a:xfrm>
            <a:off x="501793" y="2111809"/>
            <a:ext cx="3810941" cy="1169551"/>
          </a:xfrm>
          <a:prstGeom prst="rect">
            <a:avLst/>
          </a:prstGeom>
        </p:spPr>
        <p:txBody>
          <a:bodyPr vert="horz" lIns="0" tIns="0" rIns="0" bIns="0"/>
          <a:lstStyle>
            <a:lvl1pPr marL="0">
              <a:spcBef>
                <a:spcPts val="0"/>
              </a:spcBef>
              <a:defRPr sz="2000" b="1"/>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p:cNvSpPr>
            <a:spLocks noGrp="1"/>
          </p:cNvSpPr>
          <p:nvPr>
            <p:ph idx="11"/>
          </p:nvPr>
        </p:nvSpPr>
        <p:spPr>
          <a:xfrm>
            <a:off x="4672577" y="950131"/>
            <a:ext cx="4480560" cy="5907869"/>
          </a:xfrm>
          <a:prstGeom prst="rect">
            <a:avLst/>
          </a:prstGeom>
        </p:spPr>
        <p:txBody>
          <a:bodyPr vert="horz" lIns="0" tIns="0" rIns="0" bIns="0" rtlCol="0" anchor="ctr" anchorCtr="0">
            <a:normAutofit/>
          </a:bodyPr>
          <a:lstStyle>
            <a:lvl1pPr algn="ctr">
              <a:defRPr sz="3000" b="1">
                <a:solidFill>
                  <a:schemeClr val="tx1"/>
                </a:solidFill>
              </a:defRPr>
            </a:lvl1pPr>
            <a:lvl2pPr marL="0" indent="0">
              <a:spcBef>
                <a:spcPts val="0"/>
              </a:spcBef>
              <a:buNone/>
              <a:defRPr>
                <a:solidFill>
                  <a:srgbClr val="FFFFFF"/>
                </a:solidFill>
              </a:defRPr>
            </a:lvl2pPr>
          </a:lstStyle>
          <a:p>
            <a:pPr lvl="0"/>
            <a:r>
              <a:rPr lang="en-US"/>
              <a:t>Click to edit Master text styles</a:t>
            </a:r>
          </a:p>
        </p:txBody>
      </p:sp>
      <p:sp>
        <p:nvSpPr>
          <p:cNvPr id="5" name="Text Placeholder 4"/>
          <p:cNvSpPr>
            <a:spLocks noGrp="1"/>
          </p:cNvSpPr>
          <p:nvPr>
            <p:ph type="body" sz="quarter" idx="13"/>
          </p:nvPr>
        </p:nvSpPr>
        <p:spPr>
          <a:xfrm>
            <a:off x="6176712" y="305319"/>
            <a:ext cx="2740741" cy="215444"/>
          </a:xfrm>
          <a:prstGeom prst="rect">
            <a:avLst/>
          </a:prstGeom>
        </p:spPr>
        <p:txBody>
          <a:bodyPr vert="horz" lIns="0" tIns="0" rIns="0" bIns="0"/>
          <a:lstStyle>
            <a:lvl1pPr marL="0" algn="r">
              <a:spcBef>
                <a:spcPts val="0"/>
              </a:spcBef>
              <a:defRPr sz="1400" b="1"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Date Placeholder 1">
            <a:extLst>
              <a:ext uri="{FF2B5EF4-FFF2-40B4-BE49-F238E27FC236}">
                <a16:creationId xmlns:a16="http://schemas.microsoft.com/office/drawing/2014/main" id="{70C8926C-EE16-1524-346F-ABC44909EDCD}"/>
              </a:ext>
            </a:extLst>
          </p:cNvPr>
          <p:cNvSpPr>
            <a:spLocks noGrp="1"/>
          </p:cNvSpPr>
          <p:nvPr>
            <p:ph type="dt" sz="half" idx="14"/>
          </p:nvPr>
        </p:nvSpPr>
        <p:spPr>
          <a:xfrm>
            <a:off x="4385767" y="6519060"/>
            <a:ext cx="372465" cy="180425"/>
          </a:xfrm>
        </p:spPr>
        <p:txBody>
          <a:bodyPr/>
          <a:lstStyle>
            <a:lvl1pPr>
              <a:defRPr/>
            </a:lvl1pPr>
          </a:lstStyle>
          <a:p>
            <a:pPr>
              <a:defRPr/>
            </a:pPr>
            <a:fld id="{E2345FE2-EC77-D94D-8852-A1C41829CDEA}" type="datetime1">
              <a:rPr lang="en-US" altLang="en-US"/>
              <a:pPr>
                <a:defRPr/>
              </a:pPr>
              <a:t>2/16/2024</a:t>
            </a:fld>
            <a:endParaRPr lang="en-US" altLang="en-US"/>
          </a:p>
        </p:txBody>
      </p:sp>
      <p:sp>
        <p:nvSpPr>
          <p:cNvPr id="6" name="Slide Number Placeholder 2">
            <a:extLst>
              <a:ext uri="{FF2B5EF4-FFF2-40B4-BE49-F238E27FC236}">
                <a16:creationId xmlns:a16="http://schemas.microsoft.com/office/drawing/2014/main" id="{4CC71D83-FADC-B3E6-0E10-D9F771EB1457}"/>
              </a:ext>
            </a:extLst>
          </p:cNvPr>
          <p:cNvSpPr>
            <a:spLocks noGrp="1"/>
          </p:cNvSpPr>
          <p:nvPr>
            <p:ph type="sldNum" sz="quarter" idx="15"/>
          </p:nvPr>
        </p:nvSpPr>
        <p:spPr>
          <a:xfrm>
            <a:off x="8736375" y="6534448"/>
            <a:ext cx="146959" cy="180425"/>
          </a:xfrm>
        </p:spPr>
        <p:txBody>
          <a:bodyPr/>
          <a:lstStyle>
            <a:lvl1pPr>
              <a:defRPr/>
            </a:lvl1pPr>
          </a:lstStyle>
          <a:p>
            <a:pPr>
              <a:defRPr/>
            </a:pPr>
            <a:fld id="{EF9329AB-6458-5B44-9AB7-9E6467335528}" type="slidenum">
              <a:rPr lang="en-US" altLang="en-US"/>
              <a:pPr>
                <a:defRPr/>
              </a:pPr>
              <a:t>‹#›</a:t>
            </a:fld>
            <a:endParaRPr lang="en-US" altLang="en-US"/>
          </a:p>
        </p:txBody>
      </p:sp>
    </p:spTree>
    <p:extLst>
      <p:ext uri="{BB962C8B-B14F-4D97-AF65-F5344CB8AC3E}">
        <p14:creationId xmlns:p14="http://schemas.microsoft.com/office/powerpoint/2010/main" val="569003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730" y="0"/>
            <a:ext cx="9143270" cy="532737"/>
          </a:xfrm>
          <a:prstGeom prst="rect">
            <a:avLst/>
          </a:prstGeom>
          <a:solidFill>
            <a:srgbClr val="005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p:cNvPicPr>
            <a:picLocks noChangeAspect="1"/>
          </p:cNvPicPr>
          <p:nvPr userDrawn="1"/>
        </p:nvPicPr>
        <p:blipFill rotWithShape="1">
          <a:blip r:embed="rId12" cstate="print">
            <a:extLst>
              <a:ext uri="{28A0092B-C50C-407E-A947-70E740481C1C}">
                <a14:useLocalDpi xmlns:a14="http://schemas.microsoft.com/office/drawing/2010/main" val="0"/>
              </a:ext>
            </a:extLst>
          </a:blip>
          <a:srcRect l="5882" t="11280" r="5162" b="11218"/>
          <a:stretch/>
        </p:blipFill>
        <p:spPr>
          <a:xfrm>
            <a:off x="91009" y="6092550"/>
            <a:ext cx="1138874" cy="483159"/>
          </a:xfrm>
          <a:prstGeom prst="rect">
            <a:avLst/>
          </a:prstGeom>
        </p:spPr>
      </p:pic>
      <p:cxnSp>
        <p:nvCxnSpPr>
          <p:cNvPr id="6" name="Connecteur droit 5"/>
          <p:cNvCxnSpPr/>
          <p:nvPr userDrawn="1"/>
        </p:nvCxnSpPr>
        <p:spPr>
          <a:xfrm>
            <a:off x="1965339" y="6471533"/>
            <a:ext cx="6917995" cy="0"/>
          </a:xfrm>
          <a:prstGeom prst="line">
            <a:avLst/>
          </a:prstGeom>
          <a:ln>
            <a:solidFill>
              <a:srgbClr val="00519E"/>
            </a:solidFill>
          </a:ln>
        </p:spPr>
        <p:style>
          <a:lnRef idx="1">
            <a:schemeClr val="accent1"/>
          </a:lnRef>
          <a:fillRef idx="0">
            <a:schemeClr val="accent1"/>
          </a:fillRef>
          <a:effectRef idx="0">
            <a:schemeClr val="accent1"/>
          </a:effectRef>
          <a:fontRef idx="minor">
            <a:schemeClr val="tx1"/>
          </a:fontRef>
        </p:style>
      </p:cxnSp>
      <p:sp>
        <p:nvSpPr>
          <p:cNvPr id="9" name="Espace réservé de la date 21"/>
          <p:cNvSpPr>
            <a:spLocks noGrp="1"/>
          </p:cNvSpPr>
          <p:nvPr>
            <p:ph type="dt" sz="half" idx="2"/>
          </p:nvPr>
        </p:nvSpPr>
        <p:spPr>
          <a:xfrm>
            <a:off x="4311228" y="6519060"/>
            <a:ext cx="521544" cy="180425"/>
          </a:xfrm>
          <a:prstGeom prst="rect">
            <a:avLst/>
          </a:prstGeom>
        </p:spPr>
        <p:txBody>
          <a:bodyPr wrap="none" lIns="36000" tIns="36000" rIns="36000" bIns="36000">
            <a:spAutoFit/>
          </a:bodyPr>
          <a:lstStyle>
            <a:lvl1pPr algn="ctr">
              <a:defRPr sz="700">
                <a:solidFill>
                  <a:srgbClr val="00519E"/>
                </a:solidFill>
                <a:latin typeface="Arial" panose="020B0604020202020204" pitchFamily="34" charset="0"/>
                <a:cs typeface="Arial" panose="020B0604020202020204" pitchFamily="34" charset="0"/>
              </a:defRPr>
            </a:lvl1pPr>
          </a:lstStyle>
          <a:p>
            <a:r>
              <a:rPr lang="fr-FR"/>
              <a:t>20/03/2023</a:t>
            </a:r>
          </a:p>
        </p:txBody>
      </p:sp>
      <p:sp>
        <p:nvSpPr>
          <p:cNvPr id="10" name="Espace réservé du numéro de diapositive 22"/>
          <p:cNvSpPr>
            <a:spLocks noGrp="1"/>
          </p:cNvSpPr>
          <p:nvPr>
            <p:ph type="sldNum" sz="quarter" idx="4"/>
          </p:nvPr>
        </p:nvSpPr>
        <p:spPr>
          <a:xfrm>
            <a:off x="8412569" y="6534448"/>
            <a:ext cx="470765" cy="180425"/>
          </a:xfrm>
          <a:prstGeom prst="rect">
            <a:avLst/>
          </a:prstGeom>
        </p:spPr>
        <p:txBody>
          <a:bodyPr vert="horz" wrap="none" lIns="36000" tIns="36000" rIns="0" bIns="36000" rtlCol="0" anchor="ctr">
            <a:spAutoFit/>
          </a:bodyPr>
          <a:lstStyle>
            <a:lvl1pPr algn="r">
              <a:defRPr lang="fr-FR" sz="700" smtClean="0">
                <a:solidFill>
                  <a:srgbClr val="00519E"/>
                </a:solidFill>
                <a:latin typeface="Arial" panose="020B0604020202020204" pitchFamily="34" charset="0"/>
                <a:cs typeface="Arial" panose="020B0604020202020204" pitchFamily="34" charset="0"/>
              </a:defRPr>
            </a:lvl1pPr>
          </a:lstStyle>
          <a:p>
            <a:r>
              <a:rPr lang="fr-FR"/>
              <a:t>PAGE </a:t>
            </a:r>
            <a:fld id="{1AAF37F3-018A-4914-95D5-5702BD6677D3}" type="slidenum">
              <a:rPr lang="fr-FR" smtClean="0"/>
              <a:pPr/>
              <a:t>‹#›</a:t>
            </a:fld>
            <a:endParaRPr lang="fr-FR"/>
          </a:p>
        </p:txBody>
      </p:sp>
      <p:sp>
        <p:nvSpPr>
          <p:cNvPr id="2" name="Espace réservé du titre 1"/>
          <p:cNvSpPr>
            <a:spLocks noGrp="1"/>
          </p:cNvSpPr>
          <p:nvPr>
            <p:ph type="title"/>
          </p:nvPr>
        </p:nvSpPr>
        <p:spPr>
          <a:xfrm>
            <a:off x="684000" y="792656"/>
            <a:ext cx="5934492" cy="848300"/>
          </a:xfrm>
          <a:prstGeom prst="rect">
            <a:avLst/>
          </a:prstGeom>
        </p:spPr>
        <p:txBody>
          <a:bodyPr wrap="none" lIns="72000" tIns="36000" rIns="72000" bIns="36000">
            <a:spAutoFit/>
          </a:bodyPr>
          <a:lstStyle/>
          <a:p>
            <a:pPr lvl="0" algn="l">
              <a:lnSpc>
                <a:spcPct val="90000"/>
              </a:lnSpc>
            </a:pPr>
            <a:r>
              <a:rPr lang="fr-FR" dirty="0"/>
              <a:t>Titre en Calibri corps 28 pt, fer à gauche</a:t>
            </a:r>
            <a:br>
              <a:rPr lang="fr-FR" dirty="0"/>
            </a:br>
            <a:r>
              <a:rPr lang="fr-FR" dirty="0"/>
              <a:t>sur deux lignes maximum</a:t>
            </a:r>
          </a:p>
        </p:txBody>
      </p:sp>
      <p:sp>
        <p:nvSpPr>
          <p:cNvPr id="15" name="Espace réservé du texte 14"/>
          <p:cNvSpPr>
            <a:spLocks noGrp="1"/>
          </p:cNvSpPr>
          <p:nvPr>
            <p:ph type="body" idx="1"/>
          </p:nvPr>
        </p:nvSpPr>
        <p:spPr>
          <a:xfrm>
            <a:off x="660446" y="1886196"/>
            <a:ext cx="8064000" cy="707886"/>
          </a:xfrm>
          <a:prstGeom prst="rect">
            <a:avLst/>
          </a:prstGeom>
        </p:spPr>
        <p:txBody>
          <a:bodyPr vert="horz" lIns="91440" tIns="45720" rIns="91440" bIns="45720" rtlCol="0">
            <a:spAutoFit/>
          </a:bodyPr>
          <a:lstStyle/>
          <a:p>
            <a:pPr lvl="0"/>
            <a:r>
              <a:rPr lang="fr-FR" dirty="0"/>
              <a:t>Corps </a:t>
            </a:r>
            <a:r>
              <a:rPr lang="fr-FR" sz="1600" b="0" dirty="0">
                <a:solidFill>
                  <a:schemeClr val="tx1"/>
                </a:solidFill>
                <a:latin typeface="Arial" panose="020B0604020202020204" pitchFamily="34" charset="0"/>
                <a:cs typeface="Arial" panose="020B0604020202020204" pitchFamily="34" charset="0"/>
              </a:rPr>
              <a:t>du texte en Arial </a:t>
            </a:r>
            <a:r>
              <a:rPr lang="fr-FR" sz="1600" b="0" dirty="0" err="1">
                <a:solidFill>
                  <a:schemeClr val="tx1"/>
                </a:solidFill>
                <a:latin typeface="Arial" panose="020B0604020202020204" pitchFamily="34" charset="0"/>
                <a:cs typeface="Arial" panose="020B0604020202020204" pitchFamily="34" charset="0"/>
              </a:rPr>
              <a:t>regular</a:t>
            </a:r>
            <a:r>
              <a:rPr lang="fr-FR" sz="1600" b="0" dirty="0">
                <a:solidFill>
                  <a:schemeClr val="tx1"/>
                </a:solidFill>
                <a:latin typeface="Arial" panose="020B0604020202020204" pitchFamily="34" charset="0"/>
                <a:cs typeface="Arial" panose="020B0604020202020204" pitchFamily="34" charset="0"/>
              </a:rPr>
              <a:t> 16pt </a:t>
            </a:r>
            <a:endParaRPr lang="fr-FR" dirty="0"/>
          </a:p>
          <a:p>
            <a:pPr lvl="1"/>
            <a:r>
              <a:rPr lang="fr-FR" dirty="0"/>
              <a:t>Deuxième niveau de texte en Arial </a:t>
            </a:r>
            <a:r>
              <a:rPr lang="fr-FR" dirty="0" err="1"/>
              <a:t>regular</a:t>
            </a:r>
            <a:r>
              <a:rPr lang="fr-FR" dirty="0"/>
              <a:t> 14pt</a:t>
            </a:r>
          </a:p>
        </p:txBody>
      </p:sp>
      <p:pic>
        <p:nvPicPr>
          <p:cNvPr id="11" name="Picture 8">
            <a:extLst>
              <a:ext uri="{FF2B5EF4-FFF2-40B4-BE49-F238E27FC236}">
                <a16:creationId xmlns:a16="http://schemas.microsoft.com/office/drawing/2014/main" id="{9A7AC0A4-D1F3-4CA1-94FC-C3299907CC8B}"/>
              </a:ext>
            </a:extLst>
          </p:cNvPr>
          <p:cNvPicPr>
            <a:picLocks noChangeAspect="1"/>
          </p:cNvPicPr>
          <p:nvPr userDrawn="1"/>
        </p:nvPicPr>
        <p:blipFill>
          <a:blip r:embed="rId13"/>
          <a:stretch>
            <a:fillRect/>
          </a:stretch>
        </p:blipFill>
        <p:spPr>
          <a:xfrm>
            <a:off x="6780901" y="6499773"/>
            <a:ext cx="331991" cy="327273"/>
          </a:xfrm>
          <a:prstGeom prst="rect">
            <a:avLst/>
          </a:prstGeom>
        </p:spPr>
      </p:pic>
      <p:pic>
        <p:nvPicPr>
          <p:cNvPr id="12" name="Picture 4">
            <a:extLst>
              <a:ext uri="{FF2B5EF4-FFF2-40B4-BE49-F238E27FC236}">
                <a16:creationId xmlns:a16="http://schemas.microsoft.com/office/drawing/2014/main" id="{408E3A3C-7256-4961-89B0-48603C2F1A5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bwMode="auto">
          <a:xfrm>
            <a:off x="7901491" y="6499773"/>
            <a:ext cx="372813" cy="3272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
            <a:extLst>
              <a:ext uri="{FF2B5EF4-FFF2-40B4-BE49-F238E27FC236}">
                <a16:creationId xmlns:a16="http://schemas.microsoft.com/office/drawing/2014/main" id="{BEF46AB6-BAD8-4D02-9D49-24E2CB0CD809}"/>
              </a:ext>
            </a:extLst>
          </p:cNvPr>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7354273" y="6499773"/>
            <a:ext cx="327273" cy="327273"/>
          </a:xfrm>
          <a:prstGeom prst="rect">
            <a:avLst/>
          </a:prstGeom>
          <a:noFill/>
          <a:ln>
            <a:noFill/>
          </a:ln>
        </p:spPr>
      </p:pic>
      <p:pic>
        <p:nvPicPr>
          <p:cNvPr id="14" name="Image 13">
            <a:extLst>
              <a:ext uri="{FF2B5EF4-FFF2-40B4-BE49-F238E27FC236}">
                <a16:creationId xmlns:a16="http://schemas.microsoft.com/office/drawing/2014/main" id="{C2E891DB-6724-41CD-B962-CEA34CC5BFF4}"/>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36217" y="6526131"/>
            <a:ext cx="899502" cy="197058"/>
          </a:xfrm>
          <a:prstGeom prst="rect">
            <a:avLst/>
          </a:prstGeom>
        </p:spPr>
      </p:pic>
    </p:spTree>
    <p:extLst>
      <p:ext uri="{BB962C8B-B14F-4D97-AF65-F5344CB8AC3E}">
        <p14:creationId xmlns:p14="http://schemas.microsoft.com/office/powerpoint/2010/main" val="4092241783"/>
      </p:ext>
    </p:extLst>
  </p:cSld>
  <p:clrMap bg1="lt1" tx1="dk1" bg2="lt2" tx2="dk2" accent1="accent1" accent2="accent2" accent3="accent3" accent4="accent4" accent5="accent5" accent6="accent6" hlink="hlink" folHlink="folHlink"/>
  <p:sldLayoutIdLst>
    <p:sldLayoutId id="2147483659" r:id="rId1"/>
    <p:sldLayoutId id="2147483651" r:id="rId2"/>
    <p:sldLayoutId id="2147483660" r:id="rId3"/>
    <p:sldLayoutId id="2147483661" r:id="rId4"/>
    <p:sldLayoutId id="2147483662" r:id="rId5"/>
    <p:sldLayoutId id="2147483655" r:id="rId6"/>
    <p:sldLayoutId id="2147483656" r:id="rId7"/>
    <p:sldLayoutId id="2147483675" r:id="rId8"/>
    <p:sldLayoutId id="2147483676" r:id="rId9"/>
    <p:sldLayoutId id="2147483677" r:id="rId10"/>
  </p:sldLayoutIdLst>
  <p:hf sldNum="0" hdr="0" ftr="0"/>
  <p:txStyles>
    <p:titleStyle>
      <a:lvl1pPr marL="0" marR="0" indent="0" algn="l" defTabSz="914400" rtl="0" eaLnBrk="1" fontAlgn="auto" latinLnBrk="0" hangingPunct="1">
        <a:lnSpc>
          <a:spcPct val="100000"/>
        </a:lnSpc>
        <a:spcBef>
          <a:spcPct val="0"/>
        </a:spcBef>
        <a:spcAft>
          <a:spcPts val="0"/>
        </a:spcAft>
        <a:buClrTx/>
        <a:buSzTx/>
        <a:buFontTx/>
        <a:buNone/>
        <a:tabLst/>
        <a:defRPr lang="fr-FR" sz="2800" kern="1200" dirty="0" smtClean="0">
          <a:solidFill>
            <a:srgbClr val="00519E"/>
          </a:solidFill>
          <a:latin typeface="+mj-lt"/>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lang="fr-FR" sz="1600" b="0" kern="1200" dirty="0" smtClean="0">
          <a:solidFill>
            <a:schemeClr val="tx1"/>
          </a:solidFill>
          <a:latin typeface="Arial" panose="020B0604020202020204" pitchFamily="34" charset="0"/>
          <a:ea typeface="+mj-ea"/>
          <a:cs typeface="Arial" panose="020B0604020202020204" pitchFamily="34" charset="0"/>
        </a:defRPr>
      </a:lvl1pPr>
      <a:lvl2pPr marL="540000" indent="-216000" algn="l" defTabSz="914400" rtl="0" eaLnBrk="1" latinLnBrk="0" hangingPunct="1">
        <a:spcBef>
          <a:spcPts val="1200"/>
        </a:spcBef>
        <a:buClr>
          <a:srgbClr val="00519E"/>
        </a:buClr>
        <a:buFont typeface="Arial" panose="020B0604020202020204" pitchFamily="34" charset="0"/>
        <a:buChar char="●"/>
        <a:defRPr lang="fr-FR" sz="1400" b="0" kern="1200" baseline="0" dirty="0" smtClean="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16.tiff"/><Relationship Id="rId4" Type="http://schemas.openxmlformats.org/officeDocument/2006/relationships/hyperlink" Target="http://large.stanford.edu/courses/2015/ph240/burnett2/"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8.tiff"/></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5B1D7F-C2F2-4E33-9B65-3D726D508E3C}"/>
              </a:ext>
            </a:extLst>
          </p:cNvPr>
          <p:cNvSpPr>
            <a:spLocks noGrp="1"/>
          </p:cNvSpPr>
          <p:nvPr>
            <p:ph type="title"/>
          </p:nvPr>
        </p:nvSpPr>
        <p:spPr>
          <a:xfrm>
            <a:off x="3001252" y="2613059"/>
            <a:ext cx="5040000" cy="1180699"/>
          </a:xfrm>
        </p:spPr>
        <p:txBody>
          <a:bodyPr/>
          <a:lstStyle/>
          <a:p>
            <a:r>
              <a:rPr lang="fr-FR" i="1" dirty="0"/>
              <a:t>SCIENTIFIC COLLABORATIONS</a:t>
            </a:r>
          </a:p>
        </p:txBody>
      </p:sp>
    </p:spTree>
    <p:extLst>
      <p:ext uri="{BB962C8B-B14F-4D97-AF65-F5344CB8AC3E}">
        <p14:creationId xmlns:p14="http://schemas.microsoft.com/office/powerpoint/2010/main" val="2755521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igura a mano libera 11">
            <a:extLst>
              <a:ext uri="{FF2B5EF4-FFF2-40B4-BE49-F238E27FC236}">
                <a16:creationId xmlns:a16="http://schemas.microsoft.com/office/drawing/2014/main" id="{AF83BE2D-CF6E-4E5D-40E9-5B568964C788}"/>
              </a:ext>
            </a:extLst>
          </p:cNvPr>
          <p:cNvSpPr/>
          <p:nvPr/>
        </p:nvSpPr>
        <p:spPr>
          <a:xfrm>
            <a:off x="2819401" y="2895605"/>
            <a:ext cx="3375025" cy="1811338"/>
          </a:xfrm>
          <a:custGeom>
            <a:avLst/>
            <a:gdLst>
              <a:gd name="connsiteX0" fmla="*/ 0 w 2790251"/>
              <a:gd name="connsiteY0" fmla="*/ 171854 h 1145693"/>
              <a:gd name="connsiteX1" fmla="*/ 2217405 w 2790251"/>
              <a:gd name="connsiteY1" fmla="*/ 171854 h 1145693"/>
              <a:gd name="connsiteX2" fmla="*/ 2217405 w 2790251"/>
              <a:gd name="connsiteY2" fmla="*/ 0 h 1145693"/>
              <a:gd name="connsiteX3" fmla="*/ 2790251 w 2790251"/>
              <a:gd name="connsiteY3" fmla="*/ 572847 h 1145693"/>
              <a:gd name="connsiteX4" fmla="*/ 2217405 w 2790251"/>
              <a:gd name="connsiteY4" fmla="*/ 1145693 h 1145693"/>
              <a:gd name="connsiteX5" fmla="*/ 2217405 w 2790251"/>
              <a:gd name="connsiteY5" fmla="*/ 973839 h 1145693"/>
              <a:gd name="connsiteX6" fmla="*/ 0 w 2790251"/>
              <a:gd name="connsiteY6" fmla="*/ 973839 h 1145693"/>
              <a:gd name="connsiteX7" fmla="*/ 0 w 2790251"/>
              <a:gd name="connsiteY7" fmla="*/ 171854 h 114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0251" h="1145693">
                <a:moveTo>
                  <a:pt x="0" y="171854"/>
                </a:moveTo>
                <a:lnTo>
                  <a:pt x="2217405" y="171854"/>
                </a:lnTo>
                <a:lnTo>
                  <a:pt x="2217405" y="0"/>
                </a:lnTo>
                <a:lnTo>
                  <a:pt x="2790251" y="572847"/>
                </a:lnTo>
                <a:lnTo>
                  <a:pt x="2217405" y="1145693"/>
                </a:lnTo>
                <a:lnTo>
                  <a:pt x="2217405" y="973839"/>
                </a:lnTo>
                <a:lnTo>
                  <a:pt x="0" y="973839"/>
                </a:lnTo>
                <a:lnTo>
                  <a:pt x="0" y="171854"/>
                </a:lnTo>
                <a:close/>
              </a:path>
            </a:pathLst>
          </a:custGeom>
          <a:solidFill>
            <a:schemeClr val="accent4">
              <a:lumMod val="60000"/>
              <a:lumOff val="40000"/>
              <a:alpha val="90000"/>
            </a:schemeClr>
          </a:solidFill>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748363" tIns="184554" rIns="426393" bIns="184554" spcCol="1270" anchor="ctr"/>
          <a:lstStyle/>
          <a:p>
            <a:pPr defTabSz="889000">
              <a:lnSpc>
                <a:spcPct val="90000"/>
              </a:lnSpc>
              <a:spcAft>
                <a:spcPct val="35000"/>
              </a:spcAft>
              <a:defRPr/>
            </a:pPr>
            <a:endParaRPr lang="en-US" sz="1600" dirty="0">
              <a:latin typeface="Calibri" panose="020F0502020204030204" pitchFamily="34" charset="0"/>
              <a:cs typeface="Calibri" panose="020F0502020204030204" pitchFamily="34" charset="0"/>
            </a:endParaRPr>
          </a:p>
        </p:txBody>
      </p:sp>
      <p:sp>
        <p:nvSpPr>
          <p:cNvPr id="7" name="TextBox 5">
            <a:extLst>
              <a:ext uri="{FF2B5EF4-FFF2-40B4-BE49-F238E27FC236}">
                <a16:creationId xmlns:a16="http://schemas.microsoft.com/office/drawing/2014/main" id="{E6E788F6-195E-F1F3-C062-97A1563D33DA}"/>
              </a:ext>
            </a:extLst>
          </p:cNvPr>
          <p:cNvSpPr txBox="1"/>
          <p:nvPr/>
        </p:nvSpPr>
        <p:spPr>
          <a:xfrm>
            <a:off x="1992314" y="600080"/>
            <a:ext cx="5318125" cy="730250"/>
          </a:xfrm>
          <a:prstGeom prst="rect">
            <a:avLst/>
          </a:prstGeom>
          <a:noFill/>
          <a:ln w="19050">
            <a:solidFill>
              <a:schemeClr val="accent1"/>
            </a:solidFill>
          </a:ln>
        </p:spPr>
        <p:txBody>
          <a:bodyPr lIns="64191" tIns="32096" rIns="64191" bIns="32096">
            <a:spAutoFit/>
          </a:bodyPr>
          <a:lstStyle/>
          <a:p>
            <a:pPr algn="ctr">
              <a:defRPr/>
            </a:pPr>
            <a:r>
              <a:rPr lang="en-US" sz="2160" dirty="0">
                <a:solidFill>
                  <a:srgbClr val="C00000"/>
                </a:solidFill>
                <a:latin typeface="Calibri" panose="020F0502020204030204" pitchFamily="34" charset="0"/>
                <a:cs typeface="Calibri" panose="020F0502020204030204" pitchFamily="34" charset="0"/>
              </a:rPr>
              <a:t>Database Processing</a:t>
            </a:r>
            <a:endParaRPr lang="en-US" sz="2160" dirty="0">
              <a:solidFill>
                <a:schemeClr val="bg1"/>
              </a:solidFill>
              <a:latin typeface="Calibri" panose="020F0502020204030204" pitchFamily="34" charset="0"/>
              <a:cs typeface="Calibri" panose="020F0502020204030204" pitchFamily="34" charset="0"/>
            </a:endParaRPr>
          </a:p>
          <a:p>
            <a:pPr algn="ctr">
              <a:defRPr/>
            </a:pPr>
            <a:r>
              <a:rPr lang="en-US" sz="2160" dirty="0">
                <a:latin typeface="Calibri" panose="020F0502020204030204" pitchFamily="34" charset="0"/>
                <a:cs typeface="Calibri" panose="020F0502020204030204" pitchFamily="34" charset="0"/>
              </a:rPr>
              <a:t>Functional Architecture </a:t>
            </a:r>
            <a:endParaRPr lang="it-IT" sz="2160" b="1" dirty="0">
              <a:latin typeface="Calibri" panose="020F0502020204030204" pitchFamily="34" charset="0"/>
              <a:cs typeface="Calibri" panose="020F0502020204030204" pitchFamily="34" charset="0"/>
            </a:endParaRPr>
          </a:p>
        </p:txBody>
      </p:sp>
      <p:sp>
        <p:nvSpPr>
          <p:cNvPr id="14" name="Freccia a destra 13">
            <a:extLst>
              <a:ext uri="{FF2B5EF4-FFF2-40B4-BE49-F238E27FC236}">
                <a16:creationId xmlns:a16="http://schemas.microsoft.com/office/drawing/2014/main" id="{516F2EEB-5C75-287D-B6D0-B3046E3DE029}"/>
              </a:ext>
            </a:extLst>
          </p:cNvPr>
          <p:cNvSpPr/>
          <p:nvPr/>
        </p:nvSpPr>
        <p:spPr>
          <a:xfrm rot="5400000">
            <a:off x="1977232" y="2491587"/>
            <a:ext cx="498475" cy="617538"/>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64191" tIns="32096" rIns="64191" bIns="32096" anchor="ctr"/>
          <a:lstStyle/>
          <a:p>
            <a:pPr algn="ctr">
              <a:defRPr/>
            </a:pPr>
            <a:endParaRPr lang="it-IT" sz="1440" dirty="0">
              <a:latin typeface="Calibri" pitchFamily="34" charset="0"/>
              <a:cs typeface="Calibri" pitchFamily="34" charset="0"/>
            </a:endParaRPr>
          </a:p>
        </p:txBody>
      </p:sp>
      <p:sp>
        <p:nvSpPr>
          <p:cNvPr id="15" name="Freccia a destra 14">
            <a:extLst>
              <a:ext uri="{FF2B5EF4-FFF2-40B4-BE49-F238E27FC236}">
                <a16:creationId xmlns:a16="http://schemas.microsoft.com/office/drawing/2014/main" id="{07053971-CC24-EEA0-1AB7-64C1624388EC}"/>
              </a:ext>
            </a:extLst>
          </p:cNvPr>
          <p:cNvSpPr/>
          <p:nvPr/>
        </p:nvSpPr>
        <p:spPr>
          <a:xfrm rot="5400000">
            <a:off x="6764338" y="2465393"/>
            <a:ext cx="474663" cy="617538"/>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64191" tIns="32096" rIns="64191" bIns="32096" anchor="ctr"/>
          <a:lstStyle/>
          <a:p>
            <a:pPr algn="ctr">
              <a:defRPr/>
            </a:pPr>
            <a:endParaRPr lang="it-IT" sz="1440" dirty="0">
              <a:latin typeface="Calibri" pitchFamily="34" charset="0"/>
              <a:cs typeface="Calibri" pitchFamily="34" charset="0"/>
            </a:endParaRPr>
          </a:p>
        </p:txBody>
      </p:sp>
      <p:sp>
        <p:nvSpPr>
          <p:cNvPr id="18" name="Figura a mano libera 17">
            <a:extLst>
              <a:ext uri="{FF2B5EF4-FFF2-40B4-BE49-F238E27FC236}">
                <a16:creationId xmlns:a16="http://schemas.microsoft.com/office/drawing/2014/main" id="{589533B3-DC15-55DD-4889-7498CDF6A441}"/>
              </a:ext>
            </a:extLst>
          </p:cNvPr>
          <p:cNvSpPr/>
          <p:nvPr/>
        </p:nvSpPr>
        <p:spPr>
          <a:xfrm>
            <a:off x="1664281" y="3074928"/>
            <a:ext cx="1098874" cy="810393"/>
          </a:xfrm>
          <a:custGeom>
            <a:avLst/>
            <a:gdLst>
              <a:gd name="connsiteX0" fmla="*/ 0 w 1471416"/>
              <a:gd name="connsiteY0" fmla="*/ 434224 h 868448"/>
              <a:gd name="connsiteX1" fmla="*/ 361760 w 1471416"/>
              <a:gd name="connsiteY1" fmla="*/ 60276 h 868448"/>
              <a:gd name="connsiteX2" fmla="*/ 735709 w 1471416"/>
              <a:gd name="connsiteY2" fmla="*/ 1 h 868448"/>
              <a:gd name="connsiteX3" fmla="*/ 1109658 w 1471416"/>
              <a:gd name="connsiteY3" fmla="*/ 60276 h 868448"/>
              <a:gd name="connsiteX4" fmla="*/ 1471416 w 1471416"/>
              <a:gd name="connsiteY4" fmla="*/ 434226 h 868448"/>
              <a:gd name="connsiteX5" fmla="*/ 1109657 w 1471416"/>
              <a:gd name="connsiteY5" fmla="*/ 808175 h 868448"/>
              <a:gd name="connsiteX6" fmla="*/ 735708 w 1471416"/>
              <a:gd name="connsiteY6" fmla="*/ 868450 h 868448"/>
              <a:gd name="connsiteX7" fmla="*/ 361759 w 1471416"/>
              <a:gd name="connsiteY7" fmla="*/ 808175 h 868448"/>
              <a:gd name="connsiteX8" fmla="*/ 0 w 1471416"/>
              <a:gd name="connsiteY8" fmla="*/ 434225 h 868448"/>
              <a:gd name="connsiteX9" fmla="*/ 0 w 1471416"/>
              <a:gd name="connsiteY9" fmla="*/ 434224 h 86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1416" h="868448">
                <a:moveTo>
                  <a:pt x="0" y="434224"/>
                </a:moveTo>
                <a:cubicBezTo>
                  <a:pt x="1" y="280578"/>
                  <a:pt x="137572" y="138371"/>
                  <a:pt x="361760" y="60276"/>
                </a:cubicBezTo>
                <a:cubicBezTo>
                  <a:pt x="475039" y="20815"/>
                  <a:pt x="604171" y="1"/>
                  <a:pt x="735709" y="1"/>
                </a:cubicBezTo>
                <a:cubicBezTo>
                  <a:pt x="867247" y="1"/>
                  <a:pt x="996379" y="20815"/>
                  <a:pt x="1109658" y="60276"/>
                </a:cubicBezTo>
                <a:cubicBezTo>
                  <a:pt x="1333846" y="138372"/>
                  <a:pt x="1471417" y="280580"/>
                  <a:pt x="1471416" y="434226"/>
                </a:cubicBezTo>
                <a:cubicBezTo>
                  <a:pt x="1471416" y="587872"/>
                  <a:pt x="1333845" y="730079"/>
                  <a:pt x="1109657" y="808175"/>
                </a:cubicBezTo>
                <a:cubicBezTo>
                  <a:pt x="996378" y="847636"/>
                  <a:pt x="867246" y="868450"/>
                  <a:pt x="735708" y="868450"/>
                </a:cubicBezTo>
                <a:cubicBezTo>
                  <a:pt x="604170" y="868450"/>
                  <a:pt x="475038" y="847636"/>
                  <a:pt x="361759" y="808175"/>
                </a:cubicBezTo>
                <a:cubicBezTo>
                  <a:pt x="137571" y="730079"/>
                  <a:pt x="0" y="587872"/>
                  <a:pt x="0" y="434225"/>
                </a:cubicBezTo>
                <a:lnTo>
                  <a:pt x="0" y="434224"/>
                </a:lnTo>
                <a:close/>
              </a:path>
            </a:pathLst>
          </a:custGeom>
          <a:gradFill>
            <a:gsLst>
              <a:gs pos="0">
                <a:schemeClr val="accent1"/>
              </a:gs>
              <a:gs pos="25000">
                <a:schemeClr val="accent1">
                  <a:hueOff val="0"/>
                  <a:satOff val="0"/>
                  <a:lumOff val="0"/>
                  <a:alphaOff val="0"/>
                  <a:tint val="60000"/>
                  <a:satMod val="300000"/>
                </a:schemeClr>
              </a:gs>
              <a:gs pos="100000">
                <a:schemeClr val="accent1">
                  <a:hueOff val="0"/>
                  <a:satOff val="0"/>
                  <a:lumOff val="0"/>
                  <a:alphaOff val="0"/>
                  <a:tint val="29000"/>
                  <a:satMod val="40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lIns="160186" tIns="98196" rIns="160186" bIns="98196" spcCol="991" anchor="ctr"/>
          <a:lstStyle/>
          <a:p>
            <a:pPr algn="ctr" defTabSz="624078">
              <a:lnSpc>
                <a:spcPct val="90000"/>
              </a:lnSpc>
              <a:spcAft>
                <a:spcPct val="35000"/>
              </a:spcAft>
              <a:defRPr/>
            </a:pPr>
            <a:r>
              <a:rPr lang="en-US" sz="1440" dirty="0">
                <a:latin typeface="Calibri" pitchFamily="34" charset="0"/>
                <a:cs typeface="Calibri" pitchFamily="34" charset="0"/>
              </a:rPr>
              <a:t>Statistical Analysis</a:t>
            </a:r>
          </a:p>
        </p:txBody>
      </p:sp>
      <p:sp>
        <p:nvSpPr>
          <p:cNvPr id="19" name="Figura a mano libera 18">
            <a:extLst>
              <a:ext uri="{FF2B5EF4-FFF2-40B4-BE49-F238E27FC236}">
                <a16:creationId xmlns:a16="http://schemas.microsoft.com/office/drawing/2014/main" id="{C0CFC5F8-91D8-F02A-F511-8C634DBE6B12}"/>
              </a:ext>
            </a:extLst>
          </p:cNvPr>
          <p:cNvSpPr/>
          <p:nvPr/>
        </p:nvSpPr>
        <p:spPr>
          <a:xfrm>
            <a:off x="6194810" y="3050048"/>
            <a:ext cx="1613633" cy="809213"/>
          </a:xfrm>
          <a:custGeom>
            <a:avLst/>
            <a:gdLst>
              <a:gd name="connsiteX0" fmla="*/ 0 w 1471416"/>
              <a:gd name="connsiteY0" fmla="*/ 434224 h 868448"/>
              <a:gd name="connsiteX1" fmla="*/ 361760 w 1471416"/>
              <a:gd name="connsiteY1" fmla="*/ 60276 h 868448"/>
              <a:gd name="connsiteX2" fmla="*/ 735709 w 1471416"/>
              <a:gd name="connsiteY2" fmla="*/ 1 h 868448"/>
              <a:gd name="connsiteX3" fmla="*/ 1109658 w 1471416"/>
              <a:gd name="connsiteY3" fmla="*/ 60276 h 868448"/>
              <a:gd name="connsiteX4" fmla="*/ 1471416 w 1471416"/>
              <a:gd name="connsiteY4" fmla="*/ 434226 h 868448"/>
              <a:gd name="connsiteX5" fmla="*/ 1109657 w 1471416"/>
              <a:gd name="connsiteY5" fmla="*/ 808175 h 868448"/>
              <a:gd name="connsiteX6" fmla="*/ 735708 w 1471416"/>
              <a:gd name="connsiteY6" fmla="*/ 868450 h 868448"/>
              <a:gd name="connsiteX7" fmla="*/ 361759 w 1471416"/>
              <a:gd name="connsiteY7" fmla="*/ 808175 h 868448"/>
              <a:gd name="connsiteX8" fmla="*/ 0 w 1471416"/>
              <a:gd name="connsiteY8" fmla="*/ 434225 h 868448"/>
              <a:gd name="connsiteX9" fmla="*/ 0 w 1471416"/>
              <a:gd name="connsiteY9" fmla="*/ 434224 h 86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1416" h="868448">
                <a:moveTo>
                  <a:pt x="0" y="434224"/>
                </a:moveTo>
                <a:cubicBezTo>
                  <a:pt x="1" y="280578"/>
                  <a:pt x="137572" y="138371"/>
                  <a:pt x="361760" y="60276"/>
                </a:cubicBezTo>
                <a:cubicBezTo>
                  <a:pt x="475039" y="20815"/>
                  <a:pt x="604171" y="1"/>
                  <a:pt x="735709" y="1"/>
                </a:cubicBezTo>
                <a:cubicBezTo>
                  <a:pt x="867247" y="1"/>
                  <a:pt x="996379" y="20815"/>
                  <a:pt x="1109658" y="60276"/>
                </a:cubicBezTo>
                <a:cubicBezTo>
                  <a:pt x="1333846" y="138372"/>
                  <a:pt x="1471417" y="280580"/>
                  <a:pt x="1471416" y="434226"/>
                </a:cubicBezTo>
                <a:cubicBezTo>
                  <a:pt x="1471416" y="587872"/>
                  <a:pt x="1333845" y="730079"/>
                  <a:pt x="1109657" y="808175"/>
                </a:cubicBezTo>
                <a:cubicBezTo>
                  <a:pt x="996378" y="847636"/>
                  <a:pt x="867246" y="868450"/>
                  <a:pt x="735708" y="868450"/>
                </a:cubicBezTo>
                <a:cubicBezTo>
                  <a:pt x="604170" y="868450"/>
                  <a:pt x="475038" y="847636"/>
                  <a:pt x="361759" y="808175"/>
                </a:cubicBezTo>
                <a:cubicBezTo>
                  <a:pt x="137571" y="730079"/>
                  <a:pt x="0" y="587872"/>
                  <a:pt x="0" y="434225"/>
                </a:cubicBezTo>
                <a:lnTo>
                  <a:pt x="0" y="434224"/>
                </a:lnTo>
                <a:close/>
              </a:path>
            </a:pathLst>
          </a:custGeom>
          <a:gradFill>
            <a:gsLst>
              <a:gs pos="0">
                <a:schemeClr val="accent1"/>
              </a:gs>
              <a:gs pos="25000">
                <a:schemeClr val="accent1">
                  <a:hueOff val="0"/>
                  <a:satOff val="0"/>
                  <a:lumOff val="0"/>
                  <a:alphaOff val="0"/>
                  <a:tint val="60000"/>
                  <a:satMod val="300000"/>
                </a:schemeClr>
              </a:gs>
              <a:gs pos="100000">
                <a:schemeClr val="accent1">
                  <a:hueOff val="0"/>
                  <a:satOff val="0"/>
                  <a:lumOff val="0"/>
                  <a:alphaOff val="0"/>
                  <a:tint val="29000"/>
                  <a:satMod val="40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lIns="160186" tIns="98196" rIns="160186" bIns="98196" spcCol="991" anchor="ctr"/>
          <a:lstStyle/>
          <a:p>
            <a:pPr algn="ctr" defTabSz="624078">
              <a:lnSpc>
                <a:spcPct val="90000"/>
              </a:lnSpc>
              <a:spcAft>
                <a:spcPct val="35000"/>
              </a:spcAft>
              <a:defRPr/>
            </a:pPr>
            <a:r>
              <a:rPr lang="en-US" sz="1440" dirty="0">
                <a:latin typeface="Calibri" pitchFamily="34" charset="0"/>
                <a:cs typeface="Calibri" pitchFamily="34" charset="0"/>
              </a:rPr>
              <a:t>Anomaly Detection System</a:t>
            </a:r>
          </a:p>
        </p:txBody>
      </p:sp>
      <p:sp>
        <p:nvSpPr>
          <p:cNvPr id="37900" name="CasellaDiTesto 19">
            <a:extLst>
              <a:ext uri="{FF2B5EF4-FFF2-40B4-BE49-F238E27FC236}">
                <a16:creationId xmlns:a16="http://schemas.microsoft.com/office/drawing/2014/main" id="{B0F32CC7-8478-6323-AD4A-9A92F0078C0D}"/>
              </a:ext>
            </a:extLst>
          </p:cNvPr>
          <p:cNvSpPr txBox="1">
            <a:spLocks noChangeArrowheads="1"/>
          </p:cNvSpPr>
          <p:nvPr/>
        </p:nvSpPr>
        <p:spPr bwMode="auto">
          <a:xfrm>
            <a:off x="3130550" y="3222631"/>
            <a:ext cx="2882900"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191" tIns="32096" rIns="64191" bIns="32096">
            <a:spAutoFit/>
          </a:bodyPr>
          <a:lstStyle>
            <a:lvl1pPr marL="174625" indent="-163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 typeface="Arial" panose="020B0604020202020204" pitchFamily="34" charset="0"/>
              <a:buChar char="•"/>
            </a:pPr>
            <a:r>
              <a:rPr lang="en-US" altLang="en-US" sz="1400"/>
              <a:t>Confidence level of anomaly likelihood </a:t>
            </a:r>
          </a:p>
          <a:p>
            <a:pPr>
              <a:buFont typeface="Arial" panose="020B0604020202020204" pitchFamily="34" charset="0"/>
              <a:buChar char="•"/>
            </a:pPr>
            <a:r>
              <a:rPr lang="en-US" altLang="en-US" sz="1400"/>
              <a:t>Severity of the anomaly</a:t>
            </a:r>
          </a:p>
          <a:p>
            <a:pPr>
              <a:buFont typeface="Arial" panose="020B0604020202020204" pitchFamily="34" charset="0"/>
              <a:buChar char="•"/>
            </a:pPr>
            <a:r>
              <a:rPr lang="en-US" altLang="en-US" sz="1400"/>
              <a:t>Risk of the anomaly</a:t>
            </a:r>
          </a:p>
          <a:p>
            <a:pPr>
              <a:buFont typeface="Arial" panose="020B0604020202020204" pitchFamily="34" charset="0"/>
              <a:buChar char="•"/>
            </a:pPr>
            <a:r>
              <a:rPr lang="en-US" altLang="en-US" sz="1400"/>
              <a:t>Sensor Deficiency</a:t>
            </a:r>
          </a:p>
        </p:txBody>
      </p:sp>
      <p:sp>
        <p:nvSpPr>
          <p:cNvPr id="11" name="Figura a mano libera 17">
            <a:extLst>
              <a:ext uri="{FF2B5EF4-FFF2-40B4-BE49-F238E27FC236}">
                <a16:creationId xmlns:a16="http://schemas.microsoft.com/office/drawing/2014/main" id="{D0FA7DB4-08A7-C16A-27D2-4751B0581777}"/>
              </a:ext>
            </a:extLst>
          </p:cNvPr>
          <p:cNvSpPr/>
          <p:nvPr/>
        </p:nvSpPr>
        <p:spPr>
          <a:xfrm>
            <a:off x="1664281" y="3924655"/>
            <a:ext cx="1098874" cy="810393"/>
          </a:xfrm>
          <a:custGeom>
            <a:avLst/>
            <a:gdLst>
              <a:gd name="connsiteX0" fmla="*/ 0 w 1471416"/>
              <a:gd name="connsiteY0" fmla="*/ 434224 h 868448"/>
              <a:gd name="connsiteX1" fmla="*/ 361760 w 1471416"/>
              <a:gd name="connsiteY1" fmla="*/ 60276 h 868448"/>
              <a:gd name="connsiteX2" fmla="*/ 735709 w 1471416"/>
              <a:gd name="connsiteY2" fmla="*/ 1 h 868448"/>
              <a:gd name="connsiteX3" fmla="*/ 1109658 w 1471416"/>
              <a:gd name="connsiteY3" fmla="*/ 60276 h 868448"/>
              <a:gd name="connsiteX4" fmla="*/ 1471416 w 1471416"/>
              <a:gd name="connsiteY4" fmla="*/ 434226 h 868448"/>
              <a:gd name="connsiteX5" fmla="*/ 1109657 w 1471416"/>
              <a:gd name="connsiteY5" fmla="*/ 808175 h 868448"/>
              <a:gd name="connsiteX6" fmla="*/ 735708 w 1471416"/>
              <a:gd name="connsiteY6" fmla="*/ 868450 h 868448"/>
              <a:gd name="connsiteX7" fmla="*/ 361759 w 1471416"/>
              <a:gd name="connsiteY7" fmla="*/ 808175 h 868448"/>
              <a:gd name="connsiteX8" fmla="*/ 0 w 1471416"/>
              <a:gd name="connsiteY8" fmla="*/ 434225 h 868448"/>
              <a:gd name="connsiteX9" fmla="*/ 0 w 1471416"/>
              <a:gd name="connsiteY9" fmla="*/ 434224 h 86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1416" h="868448">
                <a:moveTo>
                  <a:pt x="0" y="434224"/>
                </a:moveTo>
                <a:cubicBezTo>
                  <a:pt x="1" y="280578"/>
                  <a:pt x="137572" y="138371"/>
                  <a:pt x="361760" y="60276"/>
                </a:cubicBezTo>
                <a:cubicBezTo>
                  <a:pt x="475039" y="20815"/>
                  <a:pt x="604171" y="1"/>
                  <a:pt x="735709" y="1"/>
                </a:cubicBezTo>
                <a:cubicBezTo>
                  <a:pt x="867247" y="1"/>
                  <a:pt x="996379" y="20815"/>
                  <a:pt x="1109658" y="60276"/>
                </a:cubicBezTo>
                <a:cubicBezTo>
                  <a:pt x="1333846" y="138372"/>
                  <a:pt x="1471417" y="280580"/>
                  <a:pt x="1471416" y="434226"/>
                </a:cubicBezTo>
                <a:cubicBezTo>
                  <a:pt x="1471416" y="587872"/>
                  <a:pt x="1333845" y="730079"/>
                  <a:pt x="1109657" y="808175"/>
                </a:cubicBezTo>
                <a:cubicBezTo>
                  <a:pt x="996378" y="847636"/>
                  <a:pt x="867246" y="868450"/>
                  <a:pt x="735708" y="868450"/>
                </a:cubicBezTo>
                <a:cubicBezTo>
                  <a:pt x="604170" y="868450"/>
                  <a:pt x="475038" y="847636"/>
                  <a:pt x="361759" y="808175"/>
                </a:cubicBezTo>
                <a:cubicBezTo>
                  <a:pt x="137571" y="730079"/>
                  <a:pt x="0" y="587872"/>
                  <a:pt x="0" y="434225"/>
                </a:cubicBezTo>
                <a:lnTo>
                  <a:pt x="0" y="434224"/>
                </a:lnTo>
                <a:close/>
              </a:path>
            </a:pathLst>
          </a:custGeom>
          <a:gradFill>
            <a:gsLst>
              <a:gs pos="0">
                <a:schemeClr val="accent1"/>
              </a:gs>
              <a:gs pos="25000">
                <a:schemeClr val="accent1">
                  <a:hueOff val="0"/>
                  <a:satOff val="0"/>
                  <a:lumOff val="0"/>
                  <a:alphaOff val="0"/>
                  <a:tint val="60000"/>
                  <a:satMod val="300000"/>
                </a:schemeClr>
              </a:gs>
              <a:gs pos="100000">
                <a:schemeClr val="accent1">
                  <a:hueOff val="0"/>
                  <a:satOff val="0"/>
                  <a:lumOff val="0"/>
                  <a:alphaOff val="0"/>
                  <a:tint val="29000"/>
                  <a:satMod val="40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lIns="160186" tIns="98196" rIns="160186" bIns="98196" anchor="ctr"/>
          <a:lstStyle>
            <a:lvl1pPr defTabSz="623888">
              <a:defRPr sz="2400">
                <a:solidFill>
                  <a:schemeClr val="tx1"/>
                </a:solidFill>
                <a:latin typeface="Arial" panose="020B0604020202020204" pitchFamily="34" charset="0"/>
                <a:ea typeface="ＭＳ Ｐゴシック" panose="020B0600070205080204" pitchFamily="34" charset="-128"/>
              </a:defRPr>
            </a:lvl1pPr>
            <a:lvl2pPr marL="742950" indent="-285750" defTabSz="623888">
              <a:defRPr sz="2400">
                <a:solidFill>
                  <a:schemeClr val="tx1"/>
                </a:solidFill>
                <a:latin typeface="Arial" panose="020B0604020202020204" pitchFamily="34" charset="0"/>
                <a:ea typeface="ＭＳ Ｐゴシック" panose="020B0600070205080204" pitchFamily="34" charset="-128"/>
              </a:defRPr>
            </a:lvl2pPr>
            <a:lvl3pPr marL="1143000" indent="-228600" defTabSz="623888">
              <a:defRPr sz="2400">
                <a:solidFill>
                  <a:schemeClr val="tx1"/>
                </a:solidFill>
                <a:latin typeface="Arial" panose="020B0604020202020204" pitchFamily="34" charset="0"/>
                <a:ea typeface="ＭＳ Ｐゴシック" panose="020B0600070205080204" pitchFamily="34" charset="-128"/>
              </a:defRPr>
            </a:lvl3pPr>
            <a:lvl4pPr marL="1600200" indent="-228600" defTabSz="623888">
              <a:defRPr sz="2400">
                <a:solidFill>
                  <a:schemeClr val="tx1"/>
                </a:solidFill>
                <a:latin typeface="Arial" panose="020B0604020202020204" pitchFamily="34" charset="0"/>
                <a:ea typeface="ＭＳ Ｐゴシック" panose="020B0600070205080204" pitchFamily="34" charset="-128"/>
              </a:defRPr>
            </a:lvl4pPr>
            <a:lvl5pPr marL="2057400" indent="-228600" defTabSz="623888">
              <a:defRPr sz="2400">
                <a:solidFill>
                  <a:schemeClr val="tx1"/>
                </a:solidFill>
                <a:latin typeface="Arial" panose="020B0604020202020204" pitchFamily="34" charset="0"/>
                <a:ea typeface="ＭＳ Ｐゴシック" panose="020B0600070205080204" pitchFamily="34" charset="-128"/>
              </a:defRPr>
            </a:lvl5pPr>
            <a:lvl6pPr marL="2514600" indent="-228600" defTabSz="6238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6238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6238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6238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lnSpc>
                <a:spcPct val="90000"/>
              </a:lnSpc>
              <a:spcAft>
                <a:spcPct val="35000"/>
              </a:spcAft>
              <a:defRPr/>
            </a:pPr>
            <a:r>
              <a:rPr lang="en-US" altLang="en-US" sz="1400">
                <a:solidFill>
                  <a:srgbClr val="000000"/>
                </a:solidFill>
                <a:latin typeface="Calibri" panose="020F0502020204030204" pitchFamily="34" charset="0"/>
              </a:rPr>
              <a:t>ASM</a:t>
            </a:r>
            <a:endParaRPr lang="he-IL" altLang="en-US" sz="1400">
              <a:solidFill>
                <a:srgbClr val="000000"/>
              </a:solidFill>
              <a:latin typeface="Calibri" panose="020F0502020204030204" pitchFamily="34" charset="0"/>
            </a:endParaRPr>
          </a:p>
          <a:p>
            <a:pPr algn="ctr">
              <a:lnSpc>
                <a:spcPct val="90000"/>
              </a:lnSpc>
              <a:spcAft>
                <a:spcPct val="35000"/>
              </a:spcAft>
              <a:defRPr/>
            </a:pPr>
            <a:r>
              <a:rPr lang="en-US" altLang="en-US" sz="1400">
                <a:solidFill>
                  <a:srgbClr val="000000"/>
                </a:solidFill>
                <a:latin typeface="Calibri" panose="020F0502020204030204" pitchFamily="34" charset="0"/>
              </a:rPr>
              <a:t>Models</a:t>
            </a:r>
          </a:p>
        </p:txBody>
      </p:sp>
      <p:sp>
        <p:nvSpPr>
          <p:cNvPr id="12" name="Figura a mano libera 18">
            <a:extLst>
              <a:ext uri="{FF2B5EF4-FFF2-40B4-BE49-F238E27FC236}">
                <a16:creationId xmlns:a16="http://schemas.microsoft.com/office/drawing/2014/main" id="{7CEA7470-9786-EA0E-C57A-AACBF963A46D}"/>
              </a:ext>
            </a:extLst>
          </p:cNvPr>
          <p:cNvSpPr/>
          <p:nvPr/>
        </p:nvSpPr>
        <p:spPr>
          <a:xfrm>
            <a:off x="6215184" y="3898004"/>
            <a:ext cx="1613633" cy="809213"/>
          </a:xfrm>
          <a:custGeom>
            <a:avLst/>
            <a:gdLst>
              <a:gd name="connsiteX0" fmla="*/ 0 w 1471416"/>
              <a:gd name="connsiteY0" fmla="*/ 434224 h 868448"/>
              <a:gd name="connsiteX1" fmla="*/ 361760 w 1471416"/>
              <a:gd name="connsiteY1" fmla="*/ 60276 h 868448"/>
              <a:gd name="connsiteX2" fmla="*/ 735709 w 1471416"/>
              <a:gd name="connsiteY2" fmla="*/ 1 h 868448"/>
              <a:gd name="connsiteX3" fmla="*/ 1109658 w 1471416"/>
              <a:gd name="connsiteY3" fmla="*/ 60276 h 868448"/>
              <a:gd name="connsiteX4" fmla="*/ 1471416 w 1471416"/>
              <a:gd name="connsiteY4" fmla="*/ 434226 h 868448"/>
              <a:gd name="connsiteX5" fmla="*/ 1109657 w 1471416"/>
              <a:gd name="connsiteY5" fmla="*/ 808175 h 868448"/>
              <a:gd name="connsiteX6" fmla="*/ 735708 w 1471416"/>
              <a:gd name="connsiteY6" fmla="*/ 868450 h 868448"/>
              <a:gd name="connsiteX7" fmla="*/ 361759 w 1471416"/>
              <a:gd name="connsiteY7" fmla="*/ 808175 h 868448"/>
              <a:gd name="connsiteX8" fmla="*/ 0 w 1471416"/>
              <a:gd name="connsiteY8" fmla="*/ 434225 h 868448"/>
              <a:gd name="connsiteX9" fmla="*/ 0 w 1471416"/>
              <a:gd name="connsiteY9" fmla="*/ 434224 h 86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1416" h="868448">
                <a:moveTo>
                  <a:pt x="0" y="434224"/>
                </a:moveTo>
                <a:cubicBezTo>
                  <a:pt x="1" y="280578"/>
                  <a:pt x="137572" y="138371"/>
                  <a:pt x="361760" y="60276"/>
                </a:cubicBezTo>
                <a:cubicBezTo>
                  <a:pt x="475039" y="20815"/>
                  <a:pt x="604171" y="1"/>
                  <a:pt x="735709" y="1"/>
                </a:cubicBezTo>
                <a:cubicBezTo>
                  <a:pt x="867247" y="1"/>
                  <a:pt x="996379" y="20815"/>
                  <a:pt x="1109658" y="60276"/>
                </a:cubicBezTo>
                <a:cubicBezTo>
                  <a:pt x="1333846" y="138372"/>
                  <a:pt x="1471417" y="280580"/>
                  <a:pt x="1471416" y="434226"/>
                </a:cubicBezTo>
                <a:cubicBezTo>
                  <a:pt x="1471416" y="587872"/>
                  <a:pt x="1333845" y="730079"/>
                  <a:pt x="1109657" y="808175"/>
                </a:cubicBezTo>
                <a:cubicBezTo>
                  <a:pt x="996378" y="847636"/>
                  <a:pt x="867246" y="868450"/>
                  <a:pt x="735708" y="868450"/>
                </a:cubicBezTo>
                <a:cubicBezTo>
                  <a:pt x="604170" y="868450"/>
                  <a:pt x="475038" y="847636"/>
                  <a:pt x="361759" y="808175"/>
                </a:cubicBezTo>
                <a:cubicBezTo>
                  <a:pt x="137571" y="730079"/>
                  <a:pt x="0" y="587872"/>
                  <a:pt x="0" y="434225"/>
                </a:cubicBezTo>
                <a:lnTo>
                  <a:pt x="0" y="434224"/>
                </a:lnTo>
                <a:close/>
              </a:path>
            </a:pathLst>
          </a:custGeom>
          <a:gradFill>
            <a:gsLst>
              <a:gs pos="0">
                <a:schemeClr val="accent1"/>
              </a:gs>
              <a:gs pos="25000">
                <a:schemeClr val="accent1">
                  <a:hueOff val="0"/>
                  <a:satOff val="0"/>
                  <a:lumOff val="0"/>
                  <a:alphaOff val="0"/>
                  <a:tint val="60000"/>
                  <a:satMod val="300000"/>
                </a:schemeClr>
              </a:gs>
              <a:gs pos="100000">
                <a:schemeClr val="accent1">
                  <a:hueOff val="0"/>
                  <a:satOff val="0"/>
                  <a:lumOff val="0"/>
                  <a:alphaOff val="0"/>
                  <a:tint val="29000"/>
                  <a:satMod val="40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lIns="160186" tIns="98196" rIns="160186" bIns="98196" spcCol="991" anchor="ctr"/>
          <a:lstStyle/>
          <a:p>
            <a:pPr algn="ctr" defTabSz="624078">
              <a:lnSpc>
                <a:spcPct val="90000"/>
              </a:lnSpc>
              <a:spcAft>
                <a:spcPct val="35000"/>
              </a:spcAft>
              <a:defRPr/>
            </a:pPr>
            <a:r>
              <a:rPr lang="en-US" sz="1440" dirty="0">
                <a:latin typeface="Calibri" pitchFamily="34" charset="0"/>
                <a:cs typeface="Calibri" pitchFamily="34" charset="0"/>
              </a:rPr>
              <a:t>Self-Corrective Action</a:t>
            </a:r>
          </a:p>
        </p:txBody>
      </p:sp>
      <p:sp>
        <p:nvSpPr>
          <p:cNvPr id="37907" name="Slide Number Placeholder 2">
            <a:extLst>
              <a:ext uri="{FF2B5EF4-FFF2-40B4-BE49-F238E27FC236}">
                <a16:creationId xmlns:a16="http://schemas.microsoft.com/office/drawing/2014/main" id="{B08FA252-55FB-3964-C6EF-DFC53168B37A}"/>
              </a:ext>
            </a:extLst>
          </p:cNvPr>
          <p:cNvSpPr>
            <a:spLocks noGrp="1" noChangeArrowheads="1"/>
          </p:cNvSpPr>
          <p:nvPr>
            <p:ph type="sldNum" sz="quarter" idx="12"/>
          </p:nvPr>
        </p:nvSpPr>
        <p:spPr bwMode="auto">
          <a:xfrm>
            <a:off x="8677064" y="8210476"/>
            <a:ext cx="206271" cy="25736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0E6D5C8-9574-1443-9EA4-2AB3DAE49040}" type="slidenum">
              <a:rPr lang="en-US" altLang="en-US" sz="1200">
                <a:solidFill>
                  <a:srgbClr val="898989"/>
                </a:solidFill>
              </a:rPr>
              <a:pPr/>
              <a:t>10</a:t>
            </a:fld>
            <a:endParaRPr lang="en-US" altLang="en-US" sz="1200">
              <a:solidFill>
                <a:srgbClr val="898989"/>
              </a:solidFill>
            </a:endParaRPr>
          </a:p>
        </p:txBody>
      </p:sp>
      <p:pic>
        <p:nvPicPr>
          <p:cNvPr id="2" name="Picture 26" descr="A picture containing screen, room, group, stacked&#10;&#10;Description automatically generated">
            <a:extLst>
              <a:ext uri="{FF2B5EF4-FFF2-40B4-BE49-F238E27FC236}">
                <a16:creationId xmlns:a16="http://schemas.microsoft.com/office/drawing/2014/main" id="{E97396AC-B001-4D39-6D6C-3753B27B9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0550" y="4773137"/>
            <a:ext cx="2665412"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9AC9B2FC-C3D5-35D5-A301-77499423AE93}"/>
              </a:ext>
            </a:extLst>
          </p:cNvPr>
          <p:cNvSpPr/>
          <p:nvPr/>
        </p:nvSpPr>
        <p:spPr>
          <a:xfrm>
            <a:off x="7268967" y="1775538"/>
            <a:ext cx="1652018" cy="771024"/>
          </a:xfrm>
          <a:prstGeom prst="rect">
            <a:avLst/>
          </a:prstGeom>
          <a:solidFill>
            <a:schemeClr val="accent4">
              <a:lumMod val="60000"/>
              <a:lumOff val="40000"/>
              <a:alpha val="90000"/>
            </a:schemeClr>
          </a:solidFill>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748363" tIns="184554" rIns="426393" bIns="184554" spcCol="1270" anchor="ctr"/>
          <a:lstStyle/>
          <a:p>
            <a:pPr marL="179388" indent="-90488" defTabSz="889000">
              <a:lnSpc>
                <a:spcPct val="90000"/>
              </a:lnSpc>
              <a:spcAft>
                <a:spcPct val="35000"/>
              </a:spcAft>
            </a:pPr>
            <a:endParaRPr lang="en-US" sz="1600">
              <a:solidFill>
                <a:schemeClr val="dk1">
                  <a:hueOff val="0"/>
                  <a:satOff val="0"/>
                  <a:lumOff val="0"/>
                  <a:alphaOff val="0"/>
                </a:schemeClr>
              </a:solidFill>
              <a:latin typeface="Calibri" panose="020F0502020204030204" pitchFamily="34" charset="0"/>
              <a:cs typeface="Calibri" panose="020F0502020204030204" pitchFamily="34" charset="0"/>
            </a:endParaRPr>
          </a:p>
        </p:txBody>
      </p:sp>
      <p:sp>
        <p:nvSpPr>
          <p:cNvPr id="4" name="Freccia a destra 4">
            <a:extLst>
              <a:ext uri="{FF2B5EF4-FFF2-40B4-BE49-F238E27FC236}">
                <a16:creationId xmlns:a16="http://schemas.microsoft.com/office/drawing/2014/main" id="{0DE2569A-76B9-6E97-2832-6A53AA5B788E}"/>
              </a:ext>
            </a:extLst>
          </p:cNvPr>
          <p:cNvSpPr/>
          <p:nvPr/>
        </p:nvSpPr>
        <p:spPr>
          <a:xfrm rot="5400000" flipH="1">
            <a:off x="3179559" y="2866033"/>
            <a:ext cx="80541" cy="197610"/>
          </a:xfrm>
          <a:prstGeom prst="rightArrow">
            <a:avLst>
              <a:gd name="adj1" fmla="val 70000"/>
              <a:gd name="adj2" fmla="val 50000"/>
            </a:avLst>
          </a:prstGeom>
          <a:noFill/>
          <a:ln>
            <a:noFill/>
          </a:ln>
        </p:spPr>
        <p:style>
          <a:lnRef idx="1">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 name="Figura a mano libera 5">
            <a:extLst>
              <a:ext uri="{FF2B5EF4-FFF2-40B4-BE49-F238E27FC236}">
                <a16:creationId xmlns:a16="http://schemas.microsoft.com/office/drawing/2014/main" id="{2699926D-6338-BF21-65DA-5798DCE183CD}"/>
              </a:ext>
            </a:extLst>
          </p:cNvPr>
          <p:cNvSpPr/>
          <p:nvPr/>
        </p:nvSpPr>
        <p:spPr>
          <a:xfrm>
            <a:off x="1407583" y="1713028"/>
            <a:ext cx="1678164" cy="952356"/>
          </a:xfrm>
          <a:custGeom>
            <a:avLst/>
            <a:gdLst>
              <a:gd name="connsiteX0" fmla="*/ 0 w 2790251"/>
              <a:gd name="connsiteY0" fmla="*/ 171854 h 1145693"/>
              <a:gd name="connsiteX1" fmla="*/ 2217405 w 2790251"/>
              <a:gd name="connsiteY1" fmla="*/ 171854 h 1145693"/>
              <a:gd name="connsiteX2" fmla="*/ 2217405 w 2790251"/>
              <a:gd name="connsiteY2" fmla="*/ 0 h 1145693"/>
              <a:gd name="connsiteX3" fmla="*/ 2790251 w 2790251"/>
              <a:gd name="connsiteY3" fmla="*/ 572847 h 1145693"/>
              <a:gd name="connsiteX4" fmla="*/ 2217405 w 2790251"/>
              <a:gd name="connsiteY4" fmla="*/ 1145693 h 1145693"/>
              <a:gd name="connsiteX5" fmla="*/ 2217405 w 2790251"/>
              <a:gd name="connsiteY5" fmla="*/ 973839 h 1145693"/>
              <a:gd name="connsiteX6" fmla="*/ 0 w 2790251"/>
              <a:gd name="connsiteY6" fmla="*/ 973839 h 1145693"/>
              <a:gd name="connsiteX7" fmla="*/ 0 w 2790251"/>
              <a:gd name="connsiteY7" fmla="*/ 171854 h 114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0251" h="1145693">
                <a:moveTo>
                  <a:pt x="0" y="171854"/>
                </a:moveTo>
                <a:lnTo>
                  <a:pt x="2217405" y="171854"/>
                </a:lnTo>
                <a:lnTo>
                  <a:pt x="2217405" y="0"/>
                </a:lnTo>
                <a:lnTo>
                  <a:pt x="2790251" y="572847"/>
                </a:lnTo>
                <a:lnTo>
                  <a:pt x="2217405" y="1145693"/>
                </a:lnTo>
                <a:lnTo>
                  <a:pt x="2217405" y="973839"/>
                </a:lnTo>
                <a:lnTo>
                  <a:pt x="0" y="973839"/>
                </a:lnTo>
                <a:lnTo>
                  <a:pt x="0" y="171854"/>
                </a:lnTo>
                <a:close/>
              </a:path>
            </a:pathLst>
          </a:custGeom>
          <a:solidFill>
            <a:schemeClr val="accent4">
              <a:lumMod val="60000"/>
              <a:lumOff val="40000"/>
              <a:alpha val="90000"/>
            </a:schemeClr>
          </a:solidFill>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748363" tIns="184554" rIns="426393" bIns="184554" spcCol="1270" anchor="ctr"/>
          <a:lstStyle/>
          <a:p>
            <a:pPr defTabSz="889000">
              <a:lnSpc>
                <a:spcPct val="90000"/>
              </a:lnSpc>
              <a:spcAft>
                <a:spcPct val="35000"/>
              </a:spcAft>
              <a:defRPr/>
            </a:pPr>
            <a:endParaRPr lang="en-US" sz="1600" dirty="0">
              <a:latin typeface="Calibri" panose="020F0502020204030204" pitchFamily="34" charset="0"/>
              <a:cs typeface="Calibri" panose="020F0502020204030204" pitchFamily="34" charset="0"/>
            </a:endParaRPr>
          </a:p>
        </p:txBody>
      </p:sp>
      <p:sp>
        <p:nvSpPr>
          <p:cNvPr id="6" name="Figura a mano libera 6">
            <a:extLst>
              <a:ext uri="{FF2B5EF4-FFF2-40B4-BE49-F238E27FC236}">
                <a16:creationId xmlns:a16="http://schemas.microsoft.com/office/drawing/2014/main" id="{C99EBE01-1486-33E0-40C6-ADE69FC5802E}"/>
              </a:ext>
            </a:extLst>
          </p:cNvPr>
          <p:cNvSpPr/>
          <p:nvPr/>
        </p:nvSpPr>
        <p:spPr>
          <a:xfrm>
            <a:off x="103745" y="1786082"/>
            <a:ext cx="1406509" cy="813160"/>
          </a:xfrm>
          <a:custGeom>
            <a:avLst/>
            <a:gdLst>
              <a:gd name="connsiteX0" fmla="*/ 0 w 1471416"/>
              <a:gd name="connsiteY0" fmla="*/ 434224 h 868448"/>
              <a:gd name="connsiteX1" fmla="*/ 361760 w 1471416"/>
              <a:gd name="connsiteY1" fmla="*/ 60276 h 868448"/>
              <a:gd name="connsiteX2" fmla="*/ 735709 w 1471416"/>
              <a:gd name="connsiteY2" fmla="*/ 1 h 868448"/>
              <a:gd name="connsiteX3" fmla="*/ 1109658 w 1471416"/>
              <a:gd name="connsiteY3" fmla="*/ 60276 h 868448"/>
              <a:gd name="connsiteX4" fmla="*/ 1471416 w 1471416"/>
              <a:gd name="connsiteY4" fmla="*/ 434226 h 868448"/>
              <a:gd name="connsiteX5" fmla="*/ 1109657 w 1471416"/>
              <a:gd name="connsiteY5" fmla="*/ 808175 h 868448"/>
              <a:gd name="connsiteX6" fmla="*/ 735708 w 1471416"/>
              <a:gd name="connsiteY6" fmla="*/ 868450 h 868448"/>
              <a:gd name="connsiteX7" fmla="*/ 361759 w 1471416"/>
              <a:gd name="connsiteY7" fmla="*/ 808175 h 868448"/>
              <a:gd name="connsiteX8" fmla="*/ 0 w 1471416"/>
              <a:gd name="connsiteY8" fmla="*/ 434225 h 868448"/>
              <a:gd name="connsiteX9" fmla="*/ 0 w 1471416"/>
              <a:gd name="connsiteY9" fmla="*/ 434224 h 86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1416" h="868448">
                <a:moveTo>
                  <a:pt x="0" y="434224"/>
                </a:moveTo>
                <a:cubicBezTo>
                  <a:pt x="1" y="280578"/>
                  <a:pt x="137572" y="138371"/>
                  <a:pt x="361760" y="60276"/>
                </a:cubicBezTo>
                <a:cubicBezTo>
                  <a:pt x="475039" y="20815"/>
                  <a:pt x="604171" y="1"/>
                  <a:pt x="735709" y="1"/>
                </a:cubicBezTo>
                <a:cubicBezTo>
                  <a:pt x="867247" y="1"/>
                  <a:pt x="996379" y="20815"/>
                  <a:pt x="1109658" y="60276"/>
                </a:cubicBezTo>
                <a:cubicBezTo>
                  <a:pt x="1333846" y="138372"/>
                  <a:pt x="1471417" y="280580"/>
                  <a:pt x="1471416" y="434226"/>
                </a:cubicBezTo>
                <a:cubicBezTo>
                  <a:pt x="1471416" y="587872"/>
                  <a:pt x="1333845" y="730079"/>
                  <a:pt x="1109657" y="808175"/>
                </a:cubicBezTo>
                <a:cubicBezTo>
                  <a:pt x="996378" y="847636"/>
                  <a:pt x="867246" y="868450"/>
                  <a:pt x="735708" y="868450"/>
                </a:cubicBezTo>
                <a:cubicBezTo>
                  <a:pt x="604170" y="868450"/>
                  <a:pt x="475038" y="847636"/>
                  <a:pt x="361759" y="808175"/>
                </a:cubicBezTo>
                <a:cubicBezTo>
                  <a:pt x="137571" y="730079"/>
                  <a:pt x="0" y="587872"/>
                  <a:pt x="0" y="434225"/>
                </a:cubicBezTo>
                <a:lnTo>
                  <a:pt x="0" y="434224"/>
                </a:lnTo>
                <a:close/>
              </a:path>
            </a:pathLst>
          </a:custGeom>
          <a:gradFill>
            <a:gsLst>
              <a:gs pos="0">
                <a:schemeClr val="accent1"/>
              </a:gs>
              <a:gs pos="25000">
                <a:schemeClr val="accent1">
                  <a:hueOff val="0"/>
                  <a:satOff val="0"/>
                  <a:lumOff val="0"/>
                  <a:alphaOff val="0"/>
                  <a:tint val="60000"/>
                  <a:satMod val="300000"/>
                </a:schemeClr>
              </a:gs>
              <a:gs pos="100000">
                <a:schemeClr val="accent1">
                  <a:hueOff val="0"/>
                  <a:satOff val="0"/>
                  <a:lumOff val="0"/>
                  <a:alphaOff val="0"/>
                  <a:tint val="29000"/>
                  <a:satMod val="40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lIns="228184" tIns="139881" rIns="228184" bIns="139881" spcCol="1270" anchor="ctr"/>
          <a:lstStyle/>
          <a:p>
            <a:pPr algn="ctr" defTabSz="889000">
              <a:lnSpc>
                <a:spcPct val="90000"/>
              </a:lnSpc>
              <a:spcAft>
                <a:spcPct val="35000"/>
              </a:spcAft>
              <a:defRPr/>
            </a:pPr>
            <a:r>
              <a:rPr lang="en-US" sz="1400" dirty="0">
                <a:latin typeface="Calibri" panose="020F0502020204030204" pitchFamily="34" charset="0"/>
                <a:cs typeface="Calibri" panose="020F0502020204030204" pitchFamily="34" charset="0"/>
              </a:rPr>
              <a:t>Numerical Simulation</a:t>
            </a:r>
          </a:p>
        </p:txBody>
      </p:sp>
      <p:sp>
        <p:nvSpPr>
          <p:cNvPr id="8" name="Figura a mano libera 8">
            <a:extLst>
              <a:ext uri="{FF2B5EF4-FFF2-40B4-BE49-F238E27FC236}">
                <a16:creationId xmlns:a16="http://schemas.microsoft.com/office/drawing/2014/main" id="{4167BDBE-6F62-63CC-5C4B-A26CB241FF03}"/>
              </a:ext>
            </a:extLst>
          </p:cNvPr>
          <p:cNvSpPr/>
          <p:nvPr/>
        </p:nvSpPr>
        <p:spPr>
          <a:xfrm>
            <a:off x="4337580" y="1690803"/>
            <a:ext cx="1681205" cy="952356"/>
          </a:xfrm>
          <a:custGeom>
            <a:avLst/>
            <a:gdLst>
              <a:gd name="connsiteX0" fmla="*/ 0 w 2790251"/>
              <a:gd name="connsiteY0" fmla="*/ 171854 h 1145693"/>
              <a:gd name="connsiteX1" fmla="*/ 2217405 w 2790251"/>
              <a:gd name="connsiteY1" fmla="*/ 171854 h 1145693"/>
              <a:gd name="connsiteX2" fmla="*/ 2217405 w 2790251"/>
              <a:gd name="connsiteY2" fmla="*/ 0 h 1145693"/>
              <a:gd name="connsiteX3" fmla="*/ 2790251 w 2790251"/>
              <a:gd name="connsiteY3" fmla="*/ 572847 h 1145693"/>
              <a:gd name="connsiteX4" fmla="*/ 2217405 w 2790251"/>
              <a:gd name="connsiteY4" fmla="*/ 1145693 h 1145693"/>
              <a:gd name="connsiteX5" fmla="*/ 2217405 w 2790251"/>
              <a:gd name="connsiteY5" fmla="*/ 973839 h 1145693"/>
              <a:gd name="connsiteX6" fmla="*/ 0 w 2790251"/>
              <a:gd name="connsiteY6" fmla="*/ 973839 h 1145693"/>
              <a:gd name="connsiteX7" fmla="*/ 0 w 2790251"/>
              <a:gd name="connsiteY7" fmla="*/ 171854 h 114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0251" h="1145693">
                <a:moveTo>
                  <a:pt x="0" y="171854"/>
                </a:moveTo>
                <a:lnTo>
                  <a:pt x="2217405" y="171854"/>
                </a:lnTo>
                <a:lnTo>
                  <a:pt x="2217405" y="0"/>
                </a:lnTo>
                <a:lnTo>
                  <a:pt x="2790251" y="572847"/>
                </a:lnTo>
                <a:lnTo>
                  <a:pt x="2217405" y="1145693"/>
                </a:lnTo>
                <a:lnTo>
                  <a:pt x="2217405" y="973839"/>
                </a:lnTo>
                <a:lnTo>
                  <a:pt x="0" y="973839"/>
                </a:lnTo>
                <a:lnTo>
                  <a:pt x="0" y="171854"/>
                </a:lnTo>
                <a:close/>
              </a:path>
            </a:pathLst>
          </a:custGeom>
          <a:solidFill>
            <a:schemeClr val="accent4">
              <a:lumMod val="60000"/>
              <a:lumOff val="40000"/>
              <a:alpha val="90000"/>
            </a:schemeClr>
          </a:solidFill>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748363" tIns="184554" rIns="426393" bIns="184554" spcCol="1270" anchor="ctr"/>
          <a:lstStyle/>
          <a:p>
            <a:pPr marL="179388" indent="-90488" defTabSz="889000">
              <a:lnSpc>
                <a:spcPct val="90000"/>
              </a:lnSpc>
              <a:spcAft>
                <a:spcPct val="35000"/>
              </a:spcAft>
              <a:defRPr/>
            </a:pPr>
            <a:r>
              <a:rPr lang="en-US" sz="1600" dirty="0">
                <a:latin typeface="Calibri" panose="020F0502020204030204" pitchFamily="34" charset="0"/>
                <a:cs typeface="Calibri" panose="020F0502020204030204" pitchFamily="34" charset="0"/>
              </a:rPr>
              <a:t> </a:t>
            </a:r>
          </a:p>
          <a:p>
            <a:pPr marL="179388" indent="-90488" defTabSz="889000">
              <a:lnSpc>
                <a:spcPct val="90000"/>
              </a:lnSpc>
              <a:spcAft>
                <a:spcPct val="35000"/>
              </a:spcAft>
              <a:defRPr/>
            </a:pPr>
            <a:endParaRPr lang="en-US" sz="1600" dirty="0">
              <a:latin typeface="Calibri" panose="020F0502020204030204" pitchFamily="34" charset="0"/>
              <a:cs typeface="Calibri" panose="020F0502020204030204" pitchFamily="34" charset="0"/>
            </a:endParaRPr>
          </a:p>
        </p:txBody>
      </p:sp>
      <p:sp>
        <p:nvSpPr>
          <p:cNvPr id="9" name="Figura a mano libera 10">
            <a:extLst>
              <a:ext uri="{FF2B5EF4-FFF2-40B4-BE49-F238E27FC236}">
                <a16:creationId xmlns:a16="http://schemas.microsoft.com/office/drawing/2014/main" id="{B0550B39-D0C5-9CEF-DC82-FD3A43B14234}"/>
              </a:ext>
            </a:extLst>
          </p:cNvPr>
          <p:cNvSpPr/>
          <p:nvPr/>
        </p:nvSpPr>
        <p:spPr>
          <a:xfrm>
            <a:off x="3053164" y="1804576"/>
            <a:ext cx="1345356" cy="718300"/>
          </a:xfrm>
          <a:custGeom>
            <a:avLst/>
            <a:gdLst>
              <a:gd name="connsiteX0" fmla="*/ 0 w 1471416"/>
              <a:gd name="connsiteY0" fmla="*/ 434224 h 868448"/>
              <a:gd name="connsiteX1" fmla="*/ 361760 w 1471416"/>
              <a:gd name="connsiteY1" fmla="*/ 60276 h 868448"/>
              <a:gd name="connsiteX2" fmla="*/ 735709 w 1471416"/>
              <a:gd name="connsiteY2" fmla="*/ 1 h 868448"/>
              <a:gd name="connsiteX3" fmla="*/ 1109658 w 1471416"/>
              <a:gd name="connsiteY3" fmla="*/ 60276 h 868448"/>
              <a:gd name="connsiteX4" fmla="*/ 1471416 w 1471416"/>
              <a:gd name="connsiteY4" fmla="*/ 434226 h 868448"/>
              <a:gd name="connsiteX5" fmla="*/ 1109657 w 1471416"/>
              <a:gd name="connsiteY5" fmla="*/ 808175 h 868448"/>
              <a:gd name="connsiteX6" fmla="*/ 735708 w 1471416"/>
              <a:gd name="connsiteY6" fmla="*/ 868450 h 868448"/>
              <a:gd name="connsiteX7" fmla="*/ 361759 w 1471416"/>
              <a:gd name="connsiteY7" fmla="*/ 808175 h 868448"/>
              <a:gd name="connsiteX8" fmla="*/ 0 w 1471416"/>
              <a:gd name="connsiteY8" fmla="*/ 434225 h 868448"/>
              <a:gd name="connsiteX9" fmla="*/ 0 w 1471416"/>
              <a:gd name="connsiteY9" fmla="*/ 434224 h 86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1416" h="868448">
                <a:moveTo>
                  <a:pt x="0" y="434224"/>
                </a:moveTo>
                <a:cubicBezTo>
                  <a:pt x="1" y="280578"/>
                  <a:pt x="137572" y="138371"/>
                  <a:pt x="361760" y="60276"/>
                </a:cubicBezTo>
                <a:cubicBezTo>
                  <a:pt x="475039" y="20815"/>
                  <a:pt x="604171" y="1"/>
                  <a:pt x="735709" y="1"/>
                </a:cubicBezTo>
                <a:cubicBezTo>
                  <a:pt x="867247" y="1"/>
                  <a:pt x="996379" y="20815"/>
                  <a:pt x="1109658" y="60276"/>
                </a:cubicBezTo>
                <a:cubicBezTo>
                  <a:pt x="1333846" y="138372"/>
                  <a:pt x="1471417" y="280580"/>
                  <a:pt x="1471416" y="434226"/>
                </a:cubicBezTo>
                <a:cubicBezTo>
                  <a:pt x="1471416" y="587872"/>
                  <a:pt x="1333845" y="730079"/>
                  <a:pt x="1109657" y="808175"/>
                </a:cubicBezTo>
                <a:cubicBezTo>
                  <a:pt x="996378" y="847636"/>
                  <a:pt x="867246" y="868450"/>
                  <a:pt x="735708" y="868450"/>
                </a:cubicBezTo>
                <a:cubicBezTo>
                  <a:pt x="604170" y="868450"/>
                  <a:pt x="475038" y="847636"/>
                  <a:pt x="361759" y="808175"/>
                </a:cubicBezTo>
                <a:cubicBezTo>
                  <a:pt x="137571" y="730079"/>
                  <a:pt x="0" y="587872"/>
                  <a:pt x="0" y="434225"/>
                </a:cubicBezTo>
                <a:lnTo>
                  <a:pt x="0" y="434224"/>
                </a:lnTo>
                <a:close/>
              </a:path>
            </a:pathLst>
          </a:custGeom>
          <a:gradFill>
            <a:gsLst>
              <a:gs pos="0">
                <a:schemeClr val="accent1"/>
              </a:gs>
              <a:gs pos="25000">
                <a:schemeClr val="accent1">
                  <a:hueOff val="0"/>
                  <a:satOff val="0"/>
                  <a:lumOff val="0"/>
                  <a:alphaOff val="0"/>
                  <a:tint val="60000"/>
                  <a:satMod val="300000"/>
                </a:schemeClr>
              </a:gs>
              <a:gs pos="100000">
                <a:schemeClr val="accent1">
                  <a:hueOff val="0"/>
                  <a:satOff val="0"/>
                  <a:lumOff val="0"/>
                  <a:alphaOff val="0"/>
                  <a:tint val="29000"/>
                  <a:satMod val="40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lIns="228184" tIns="139881" rIns="228184" bIns="139881" spcCol="1270" anchor="ctr"/>
          <a:lstStyle/>
          <a:p>
            <a:pPr algn="ctr" defTabSz="889000">
              <a:lnSpc>
                <a:spcPct val="90000"/>
              </a:lnSpc>
              <a:spcAft>
                <a:spcPct val="35000"/>
              </a:spcAft>
              <a:defRPr/>
            </a:pPr>
            <a:r>
              <a:rPr lang="en-US" sz="1400" dirty="0">
                <a:latin typeface="Calibri" panose="020F0502020204030204" pitchFamily="34" charset="0"/>
                <a:cs typeface="Calibri" panose="020F0502020204030204" pitchFamily="34" charset="0"/>
              </a:rPr>
              <a:t>Database</a:t>
            </a:r>
          </a:p>
        </p:txBody>
      </p:sp>
      <p:sp>
        <p:nvSpPr>
          <p:cNvPr id="10" name="Figura a mano libera 13">
            <a:extLst>
              <a:ext uri="{FF2B5EF4-FFF2-40B4-BE49-F238E27FC236}">
                <a16:creationId xmlns:a16="http://schemas.microsoft.com/office/drawing/2014/main" id="{4A6101D5-5325-6029-E847-B8F4F80558E7}"/>
              </a:ext>
            </a:extLst>
          </p:cNvPr>
          <p:cNvSpPr/>
          <p:nvPr/>
        </p:nvSpPr>
        <p:spPr>
          <a:xfrm>
            <a:off x="6018781" y="1775538"/>
            <a:ext cx="1411007" cy="795247"/>
          </a:xfrm>
          <a:custGeom>
            <a:avLst/>
            <a:gdLst>
              <a:gd name="connsiteX0" fmla="*/ 0 w 1471416"/>
              <a:gd name="connsiteY0" fmla="*/ 434224 h 868448"/>
              <a:gd name="connsiteX1" fmla="*/ 361760 w 1471416"/>
              <a:gd name="connsiteY1" fmla="*/ 60276 h 868448"/>
              <a:gd name="connsiteX2" fmla="*/ 735709 w 1471416"/>
              <a:gd name="connsiteY2" fmla="*/ 1 h 868448"/>
              <a:gd name="connsiteX3" fmla="*/ 1109658 w 1471416"/>
              <a:gd name="connsiteY3" fmla="*/ 60276 h 868448"/>
              <a:gd name="connsiteX4" fmla="*/ 1471416 w 1471416"/>
              <a:gd name="connsiteY4" fmla="*/ 434226 h 868448"/>
              <a:gd name="connsiteX5" fmla="*/ 1109657 w 1471416"/>
              <a:gd name="connsiteY5" fmla="*/ 808175 h 868448"/>
              <a:gd name="connsiteX6" fmla="*/ 735708 w 1471416"/>
              <a:gd name="connsiteY6" fmla="*/ 868450 h 868448"/>
              <a:gd name="connsiteX7" fmla="*/ 361759 w 1471416"/>
              <a:gd name="connsiteY7" fmla="*/ 808175 h 868448"/>
              <a:gd name="connsiteX8" fmla="*/ 0 w 1471416"/>
              <a:gd name="connsiteY8" fmla="*/ 434225 h 868448"/>
              <a:gd name="connsiteX9" fmla="*/ 0 w 1471416"/>
              <a:gd name="connsiteY9" fmla="*/ 434224 h 86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1416" h="868448">
                <a:moveTo>
                  <a:pt x="0" y="434224"/>
                </a:moveTo>
                <a:cubicBezTo>
                  <a:pt x="1" y="280578"/>
                  <a:pt x="137572" y="138371"/>
                  <a:pt x="361760" y="60276"/>
                </a:cubicBezTo>
                <a:cubicBezTo>
                  <a:pt x="475039" y="20815"/>
                  <a:pt x="604171" y="1"/>
                  <a:pt x="735709" y="1"/>
                </a:cubicBezTo>
                <a:cubicBezTo>
                  <a:pt x="867247" y="1"/>
                  <a:pt x="996379" y="20815"/>
                  <a:pt x="1109658" y="60276"/>
                </a:cubicBezTo>
                <a:cubicBezTo>
                  <a:pt x="1333846" y="138372"/>
                  <a:pt x="1471417" y="280580"/>
                  <a:pt x="1471416" y="434226"/>
                </a:cubicBezTo>
                <a:cubicBezTo>
                  <a:pt x="1471416" y="587872"/>
                  <a:pt x="1333845" y="730079"/>
                  <a:pt x="1109657" y="808175"/>
                </a:cubicBezTo>
                <a:cubicBezTo>
                  <a:pt x="996378" y="847636"/>
                  <a:pt x="867246" y="868450"/>
                  <a:pt x="735708" y="868450"/>
                </a:cubicBezTo>
                <a:cubicBezTo>
                  <a:pt x="604170" y="868450"/>
                  <a:pt x="475038" y="847636"/>
                  <a:pt x="361759" y="808175"/>
                </a:cubicBezTo>
                <a:cubicBezTo>
                  <a:pt x="137571" y="730079"/>
                  <a:pt x="0" y="587872"/>
                  <a:pt x="0" y="434225"/>
                </a:cubicBezTo>
                <a:lnTo>
                  <a:pt x="0" y="434224"/>
                </a:lnTo>
                <a:close/>
              </a:path>
            </a:pathLst>
          </a:custGeom>
          <a:gradFill>
            <a:gsLst>
              <a:gs pos="0">
                <a:schemeClr val="accent1"/>
              </a:gs>
              <a:gs pos="25000">
                <a:schemeClr val="accent1">
                  <a:hueOff val="0"/>
                  <a:satOff val="0"/>
                  <a:lumOff val="0"/>
                  <a:alphaOff val="0"/>
                  <a:tint val="60000"/>
                  <a:satMod val="300000"/>
                </a:schemeClr>
              </a:gs>
              <a:gs pos="100000">
                <a:schemeClr val="accent1">
                  <a:hueOff val="0"/>
                  <a:satOff val="0"/>
                  <a:lumOff val="0"/>
                  <a:alphaOff val="0"/>
                  <a:tint val="29000"/>
                  <a:satMod val="40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lIns="228184" tIns="139881" rIns="228184" bIns="139881" spcCol="1270" anchor="ctr"/>
          <a:lstStyle/>
          <a:p>
            <a:pPr algn="ctr" defTabSz="889000">
              <a:lnSpc>
                <a:spcPct val="90000"/>
              </a:lnSpc>
              <a:spcAft>
                <a:spcPct val="35000"/>
              </a:spcAft>
              <a:defRPr/>
            </a:pPr>
            <a:r>
              <a:rPr lang="en-US" sz="1400" dirty="0">
                <a:latin typeface="Calibri" panose="020F0502020204030204" pitchFamily="34" charset="0"/>
                <a:cs typeface="Calibri" panose="020F0502020204030204" pitchFamily="34" charset="0"/>
              </a:rPr>
              <a:t>AI Model Building</a:t>
            </a:r>
          </a:p>
        </p:txBody>
      </p:sp>
      <p:sp>
        <p:nvSpPr>
          <p:cNvPr id="13" name="TextBox 19">
            <a:extLst>
              <a:ext uri="{FF2B5EF4-FFF2-40B4-BE49-F238E27FC236}">
                <a16:creationId xmlns:a16="http://schemas.microsoft.com/office/drawing/2014/main" id="{86C64835-9026-119F-A9C0-43CD4B28AEB4}"/>
              </a:ext>
            </a:extLst>
          </p:cNvPr>
          <p:cNvSpPr txBox="1">
            <a:spLocks noChangeArrowheads="1"/>
          </p:cNvSpPr>
          <p:nvPr/>
        </p:nvSpPr>
        <p:spPr bwMode="auto">
          <a:xfrm>
            <a:off x="1564746" y="1929678"/>
            <a:ext cx="134526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a:latin typeface="Calibri" panose="020F0502020204030204" pitchFamily="34" charset="0"/>
              </a:rPr>
              <a:t>ASM/BIOWIN/GPS X</a:t>
            </a:r>
          </a:p>
        </p:txBody>
      </p:sp>
      <p:sp>
        <p:nvSpPr>
          <p:cNvPr id="16" name="TextBox 20">
            <a:extLst>
              <a:ext uri="{FF2B5EF4-FFF2-40B4-BE49-F238E27FC236}">
                <a16:creationId xmlns:a16="http://schemas.microsoft.com/office/drawing/2014/main" id="{2DF7E7BE-2CB3-FA1F-813C-A5D5F8DB7DD0}"/>
              </a:ext>
            </a:extLst>
          </p:cNvPr>
          <p:cNvSpPr txBox="1">
            <a:spLocks noChangeArrowheads="1"/>
          </p:cNvSpPr>
          <p:nvPr/>
        </p:nvSpPr>
        <p:spPr bwMode="auto">
          <a:xfrm>
            <a:off x="4650844" y="1818440"/>
            <a:ext cx="122214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dirty="0">
                <a:latin typeface="Calibri" panose="020F0502020204030204" pitchFamily="34" charset="0"/>
              </a:rPr>
              <a:t>Effluent &amp; Treatment Parameters </a:t>
            </a:r>
          </a:p>
        </p:txBody>
      </p:sp>
      <p:sp>
        <p:nvSpPr>
          <p:cNvPr id="20" name="TextBox 35">
            <a:extLst>
              <a:ext uri="{FF2B5EF4-FFF2-40B4-BE49-F238E27FC236}">
                <a16:creationId xmlns:a16="http://schemas.microsoft.com/office/drawing/2014/main" id="{AE041E28-AB88-1F9F-C7B1-89B02CC54469}"/>
              </a:ext>
            </a:extLst>
          </p:cNvPr>
          <p:cNvSpPr txBox="1">
            <a:spLocks noChangeArrowheads="1"/>
          </p:cNvSpPr>
          <p:nvPr/>
        </p:nvSpPr>
        <p:spPr bwMode="auto">
          <a:xfrm>
            <a:off x="7400909" y="1857977"/>
            <a:ext cx="152007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dirty="0">
                <a:latin typeface="Calibri" panose="020F0502020204030204" pitchFamily="34" charset="0"/>
              </a:rPr>
              <a:t>Long Short-Term Memory DNN</a:t>
            </a:r>
          </a:p>
          <a:p>
            <a:endParaRPr lang="en-US" altLang="en-US" sz="1400" dirty="0">
              <a:latin typeface="Calibri" panose="020F0502020204030204" pitchFamily="34" charset="0"/>
            </a:endParaRP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Date Placeholder 4">
            <a:extLst>
              <a:ext uri="{FF2B5EF4-FFF2-40B4-BE49-F238E27FC236}">
                <a16:creationId xmlns:a16="http://schemas.microsoft.com/office/drawing/2014/main" id="{3A25466B-5BD8-03FD-23F8-D06E5B9A0DBF}"/>
              </a:ext>
            </a:extLst>
          </p:cNvPr>
          <p:cNvSpPr>
            <a:spLocks noGrp="1" noChangeArrowheads="1"/>
          </p:cNvSpPr>
          <p:nvPr>
            <p:ph type="dt" sz="quarter" idx="14"/>
          </p:nvPr>
        </p:nvSpPr>
        <p:spPr bwMode="auto">
          <a:xfrm>
            <a:off x="4279969" y="8233560"/>
            <a:ext cx="584062" cy="25736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C3958D7-97CE-3741-AA6E-EF927BB6C7AF}" type="datetime1">
              <a:rPr lang="en-US" altLang="en-US" sz="1200">
                <a:solidFill>
                  <a:srgbClr val="898989"/>
                </a:solidFill>
              </a:rPr>
              <a:pPr/>
              <a:t>2/16/2024</a:t>
            </a:fld>
            <a:endParaRPr lang="en-US" altLang="en-US" sz="1200">
              <a:solidFill>
                <a:srgbClr val="898989"/>
              </a:solidFill>
            </a:endParaRPr>
          </a:p>
        </p:txBody>
      </p:sp>
      <p:sp>
        <p:nvSpPr>
          <p:cNvPr id="29700" name="Slide Number Placeholder 5">
            <a:extLst>
              <a:ext uri="{FF2B5EF4-FFF2-40B4-BE49-F238E27FC236}">
                <a16:creationId xmlns:a16="http://schemas.microsoft.com/office/drawing/2014/main" id="{6C1D4BD8-224E-B34D-EBA2-772BAA7F63FE}"/>
              </a:ext>
            </a:extLst>
          </p:cNvPr>
          <p:cNvSpPr>
            <a:spLocks noGrp="1" noChangeArrowheads="1"/>
          </p:cNvSpPr>
          <p:nvPr>
            <p:ph type="sldNum" sz="quarter" idx="15"/>
          </p:nvPr>
        </p:nvSpPr>
        <p:spPr bwMode="auto">
          <a:xfrm>
            <a:off x="8677064" y="8210476"/>
            <a:ext cx="206271" cy="25736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67A1D71-A610-8D4C-BF34-76C22766EFC8}" type="slidenum">
              <a:rPr lang="en-US" altLang="en-US" sz="1200">
                <a:solidFill>
                  <a:srgbClr val="898989"/>
                </a:solidFill>
              </a:rPr>
              <a:pPr/>
              <a:t>11</a:t>
            </a:fld>
            <a:endParaRPr lang="en-US" altLang="en-US" sz="1200">
              <a:solidFill>
                <a:srgbClr val="898989"/>
              </a:solidFill>
            </a:endParaRPr>
          </a:p>
        </p:txBody>
      </p:sp>
      <p:pic>
        <p:nvPicPr>
          <p:cNvPr id="24" name="Picture 4" descr="A circuit board&#10;&#10;Description automatically generated">
            <a:extLst>
              <a:ext uri="{FF2B5EF4-FFF2-40B4-BE49-F238E27FC236}">
                <a16:creationId xmlns:a16="http://schemas.microsoft.com/office/drawing/2014/main" id="{403582E7-AA4D-8AEB-DC46-CB5C58F675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7000" y="1609321"/>
            <a:ext cx="4748213"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itle 1">
            <a:extLst>
              <a:ext uri="{FF2B5EF4-FFF2-40B4-BE49-F238E27FC236}">
                <a16:creationId xmlns:a16="http://schemas.microsoft.com/office/drawing/2014/main" id="{73CCB7CB-237E-6B66-75F2-E1422286392A}"/>
              </a:ext>
            </a:extLst>
          </p:cNvPr>
          <p:cNvSpPr>
            <a:spLocks noGrp="1" noChangeArrowheads="1"/>
          </p:cNvSpPr>
          <p:nvPr/>
        </p:nvSpPr>
        <p:spPr bwMode="auto">
          <a:xfrm>
            <a:off x="128587" y="823783"/>
            <a:ext cx="9172575" cy="584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lvl1pPr marL="0" marR="0" indent="0" algn="l" defTabSz="914400" rtl="0" eaLnBrk="1" fontAlgn="auto" latinLnBrk="0" hangingPunct="1">
              <a:lnSpc>
                <a:spcPct val="100000"/>
              </a:lnSpc>
              <a:spcBef>
                <a:spcPct val="0"/>
              </a:spcBef>
              <a:spcAft>
                <a:spcPts val="0"/>
              </a:spcAft>
              <a:buClrTx/>
              <a:buSzTx/>
              <a:buFontTx/>
              <a:buNone/>
              <a:tabLst/>
              <a:defRPr lang="fr-FR" sz="2800" kern="1200" dirty="0" smtClean="0">
                <a:solidFill>
                  <a:srgbClr val="00519E"/>
                </a:solidFill>
                <a:latin typeface="+mj-lt"/>
                <a:ea typeface="+mj-ea"/>
                <a:cs typeface="+mj-cs"/>
              </a:defRPr>
            </a:lvl1pPr>
          </a:lstStyle>
          <a:p>
            <a:pPr algn="l"/>
            <a:r>
              <a:rPr lang="en-US" altLang="en-US" sz="3200" b="1">
                <a:ea typeface="ＭＳ Ｐゴシック" panose="020B0600070205080204" pitchFamily="34" charset="-128"/>
              </a:rPr>
              <a:t>Data Availability – Nir Etzion WWTP</a:t>
            </a:r>
          </a:p>
        </p:txBody>
      </p:sp>
      <p:sp>
        <p:nvSpPr>
          <p:cNvPr id="26" name="Content Placeholder 2">
            <a:extLst>
              <a:ext uri="{FF2B5EF4-FFF2-40B4-BE49-F238E27FC236}">
                <a16:creationId xmlns:a16="http://schemas.microsoft.com/office/drawing/2014/main" id="{F0DDAE60-4A33-2542-1B79-0FED35590A70}"/>
              </a:ext>
            </a:extLst>
          </p:cNvPr>
          <p:cNvSpPr>
            <a:spLocks noGrp="1" noChangeArrowheads="1"/>
          </p:cNvSpPr>
          <p:nvPr/>
        </p:nvSpPr>
        <p:spPr bwMode="auto">
          <a:xfrm>
            <a:off x="128587" y="1547408"/>
            <a:ext cx="3808412" cy="14280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lvl1pPr marL="0" indent="0" algn="l" defTabSz="914400" rtl="0" eaLnBrk="1" latinLnBrk="0" hangingPunct="1">
              <a:spcBef>
                <a:spcPct val="20000"/>
              </a:spcBef>
              <a:buFont typeface="Arial" panose="020B0604020202020204" pitchFamily="34" charset="0"/>
              <a:buNone/>
              <a:defRPr lang="fr-FR" sz="1600" b="0" kern="1200" dirty="0" smtClean="0">
                <a:solidFill>
                  <a:schemeClr val="tx1"/>
                </a:solidFill>
                <a:latin typeface="Arial" panose="020B0604020202020204" pitchFamily="34" charset="0"/>
                <a:ea typeface="+mj-ea"/>
                <a:cs typeface="Arial" panose="020B0604020202020204" pitchFamily="34" charset="0"/>
              </a:defRPr>
            </a:lvl1pPr>
            <a:lvl2pPr marL="540000" indent="-216000" algn="l" defTabSz="914400" rtl="0" eaLnBrk="1" latinLnBrk="0" hangingPunct="1">
              <a:spcBef>
                <a:spcPts val="1200"/>
              </a:spcBef>
              <a:buClr>
                <a:srgbClr val="00519E"/>
              </a:buClr>
              <a:buFont typeface="Arial" panose="020B0604020202020204" pitchFamily="34" charset="0"/>
              <a:buChar char="●"/>
              <a:defRPr lang="fr-FR" sz="1400" b="0" kern="1200" baseline="0" dirty="0" smtClean="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sz="1400">
                <a:ea typeface="ＭＳ Ｐゴシック" panose="020B0600070205080204" pitchFamily="34" charset="-128"/>
              </a:rPr>
              <a:t>The Nir Etizon WWTP is in the 400 Level of design &amp; currently in the construction phase. </a:t>
            </a:r>
          </a:p>
          <a:p>
            <a:r>
              <a:rPr lang="en-US" altLang="en-US" sz="1400">
                <a:ea typeface="ＭＳ Ｐゴシック" panose="020B0600070205080204" pitchFamily="34" charset="-128"/>
              </a:rPr>
              <a:t>In order to ensure cost-minimization &amp; 100% water reuse, the plant was designed w/ a </a:t>
            </a:r>
            <a:r>
              <a:rPr lang="en-US" altLang="en-US" sz="1400" b="1" i="1">
                <a:ea typeface="ＭＳ Ｐゴシック" panose="020B0600070205080204" pitchFamily="34" charset="-128"/>
              </a:rPr>
              <a:t>digital-twin BIOWIN model integrated to an in-situ network of process sensors </a:t>
            </a:r>
          </a:p>
        </p:txBody>
      </p:sp>
      <p:sp>
        <p:nvSpPr>
          <p:cNvPr id="27" name="TextBox 5">
            <a:extLst>
              <a:ext uri="{FF2B5EF4-FFF2-40B4-BE49-F238E27FC236}">
                <a16:creationId xmlns:a16="http://schemas.microsoft.com/office/drawing/2014/main" id="{2C27433F-EBFA-E742-A7CB-E80A45007861}"/>
              </a:ext>
            </a:extLst>
          </p:cNvPr>
          <p:cNvSpPr txBox="1"/>
          <p:nvPr/>
        </p:nvSpPr>
        <p:spPr>
          <a:xfrm>
            <a:off x="3979331" y="3833407"/>
            <a:ext cx="2923647" cy="1938992"/>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b="1" u="sng" dirty="0"/>
              <a:t>Liquid line</a:t>
            </a:r>
          </a:p>
          <a:p>
            <a:pPr marL="214313" indent="-214313">
              <a:buFont typeface="Arial" panose="020B0604020202020204" pitchFamily="34" charset="0"/>
              <a:buChar char="•"/>
              <a:defRPr/>
            </a:pPr>
            <a:r>
              <a:rPr lang="en-US" sz="1200" dirty="0"/>
              <a:t>Pretreatment – course and fine screen</a:t>
            </a:r>
          </a:p>
          <a:p>
            <a:pPr marL="214313" indent="-214313">
              <a:buFont typeface="Arial" panose="020B0604020202020204" pitchFamily="34" charset="0"/>
              <a:buChar char="•"/>
              <a:defRPr/>
            </a:pPr>
            <a:r>
              <a:rPr lang="en-US" sz="1200" dirty="0"/>
              <a:t>Primary clarifier with possible fermentation</a:t>
            </a:r>
          </a:p>
          <a:p>
            <a:pPr marL="214313" indent="-214313">
              <a:buFont typeface="Arial" panose="020B0604020202020204" pitchFamily="34" charset="0"/>
              <a:buChar char="•"/>
              <a:defRPr/>
            </a:pPr>
            <a:r>
              <a:rPr lang="en-US" sz="1200" dirty="0"/>
              <a:t>EQ tank</a:t>
            </a:r>
          </a:p>
          <a:p>
            <a:pPr marL="214313" indent="-214313">
              <a:buFont typeface="Arial" panose="020B0604020202020204" pitchFamily="34" charset="0"/>
              <a:buChar char="•"/>
              <a:defRPr/>
            </a:pPr>
            <a:r>
              <a:rPr lang="en-US" sz="1200" dirty="0"/>
              <a:t>Biological treatment – A2O, MLE, UCT &amp; RAS fermentation</a:t>
            </a:r>
          </a:p>
          <a:p>
            <a:pPr marL="214313" indent="-214313">
              <a:buFont typeface="Arial" panose="020B0604020202020204" pitchFamily="34" charset="0"/>
              <a:buChar char="•"/>
              <a:defRPr/>
            </a:pPr>
            <a:r>
              <a:rPr lang="en-US" sz="1200" dirty="0"/>
              <a:t>Secondary clarifier</a:t>
            </a:r>
          </a:p>
          <a:p>
            <a:pPr marL="214313" indent="-214313">
              <a:buFont typeface="Arial" panose="020B0604020202020204" pitchFamily="34" charset="0"/>
              <a:buChar char="•"/>
              <a:defRPr/>
            </a:pPr>
            <a:r>
              <a:rPr lang="en-US" sz="1200" dirty="0"/>
              <a:t>Deep bed sand filtration</a:t>
            </a:r>
          </a:p>
          <a:p>
            <a:pPr marL="214313" indent="-214313">
              <a:buFont typeface="Arial" panose="020B0604020202020204" pitchFamily="34" charset="0"/>
              <a:buChar char="•"/>
              <a:defRPr/>
            </a:pPr>
            <a:r>
              <a:rPr lang="en-US" sz="1200" dirty="0"/>
              <a:t>UV and chlorine dioxide disinfection</a:t>
            </a:r>
          </a:p>
        </p:txBody>
      </p:sp>
      <p:sp>
        <p:nvSpPr>
          <p:cNvPr id="28" name="TextBox 7">
            <a:extLst>
              <a:ext uri="{FF2B5EF4-FFF2-40B4-BE49-F238E27FC236}">
                <a16:creationId xmlns:a16="http://schemas.microsoft.com/office/drawing/2014/main" id="{4883C5FF-E9C5-6833-A8C0-7DF74E46FD8E}"/>
              </a:ext>
            </a:extLst>
          </p:cNvPr>
          <p:cNvSpPr txBox="1"/>
          <p:nvPr/>
        </p:nvSpPr>
        <p:spPr>
          <a:xfrm>
            <a:off x="6596062" y="3833407"/>
            <a:ext cx="2387600" cy="1200329"/>
          </a:xfrm>
          <a:prstGeom prst="rect">
            <a:avLst/>
          </a:prstGeom>
          <a:noFill/>
        </p:spPr>
        <p:txBody>
          <a:bodyP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b="1" u="sng" dirty="0"/>
              <a:t>Sludge line</a:t>
            </a:r>
          </a:p>
          <a:p>
            <a:pPr marL="214313" indent="-214313">
              <a:buFont typeface="Arial" panose="020B0604020202020204" pitchFamily="34" charset="0"/>
              <a:buChar char="•"/>
              <a:defRPr/>
            </a:pPr>
            <a:r>
              <a:rPr lang="en-US" sz="1200" dirty="0"/>
              <a:t>Centrifuge thickeners</a:t>
            </a:r>
          </a:p>
          <a:p>
            <a:pPr marL="214313" indent="-214313">
              <a:buFont typeface="Arial" panose="020B0604020202020204" pitchFamily="34" charset="0"/>
              <a:buChar char="•"/>
              <a:defRPr/>
            </a:pPr>
            <a:r>
              <a:rPr lang="en-US" sz="1200" dirty="0"/>
              <a:t>Anaerobic digesters for primary sludge</a:t>
            </a:r>
          </a:p>
          <a:p>
            <a:pPr marL="214313" indent="-214313">
              <a:buFont typeface="Arial" panose="020B0604020202020204" pitchFamily="34" charset="0"/>
              <a:buChar char="•"/>
              <a:defRPr/>
            </a:pPr>
            <a:r>
              <a:rPr lang="en-US" sz="1200" dirty="0"/>
              <a:t>Aerobic digesters for WAS</a:t>
            </a:r>
          </a:p>
          <a:p>
            <a:pPr marL="214313" indent="-214313">
              <a:buFont typeface="Arial" panose="020B0604020202020204" pitchFamily="34" charset="0"/>
              <a:buChar char="•"/>
              <a:defRPr/>
            </a:pPr>
            <a:r>
              <a:rPr lang="en-US" sz="1200" dirty="0"/>
              <a:t>Dewatering centrifuges</a:t>
            </a:r>
          </a:p>
        </p:txBody>
      </p:sp>
      <p:sp>
        <p:nvSpPr>
          <p:cNvPr id="29" name="TextBox 6">
            <a:extLst>
              <a:ext uri="{FF2B5EF4-FFF2-40B4-BE49-F238E27FC236}">
                <a16:creationId xmlns:a16="http://schemas.microsoft.com/office/drawing/2014/main" id="{B1F34C96-4DD1-AB34-CB6F-F2E1727DBAE7}"/>
              </a:ext>
            </a:extLst>
          </p:cNvPr>
          <p:cNvSpPr txBox="1">
            <a:spLocks noChangeArrowheads="1"/>
          </p:cNvSpPr>
          <p:nvPr/>
        </p:nvSpPr>
        <p:spPr bwMode="auto">
          <a:xfrm>
            <a:off x="21167" y="3370139"/>
            <a:ext cx="40798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1200"/>
              <a:t>Average daily design flow:  	32,000 m3/day (7.0 mgd)</a:t>
            </a:r>
          </a:p>
          <a:p>
            <a:r>
              <a:rPr lang="en-US" altLang="en-US" sz="1200"/>
              <a:t>Peak day design flow:		51,100 m3/day (11.2 mgd)</a:t>
            </a:r>
          </a:p>
        </p:txBody>
      </p:sp>
      <p:sp>
        <p:nvSpPr>
          <p:cNvPr id="30" name="TextBox 8">
            <a:extLst>
              <a:ext uri="{FF2B5EF4-FFF2-40B4-BE49-F238E27FC236}">
                <a16:creationId xmlns:a16="http://schemas.microsoft.com/office/drawing/2014/main" id="{3C8BB248-9D7D-C517-BD8D-4CB957BC52C5}"/>
              </a:ext>
            </a:extLst>
          </p:cNvPr>
          <p:cNvSpPr txBox="1"/>
          <p:nvPr/>
        </p:nvSpPr>
        <p:spPr>
          <a:xfrm>
            <a:off x="21167" y="3969933"/>
            <a:ext cx="1687513" cy="1569660"/>
          </a:xfrm>
          <a:prstGeom prst="rect">
            <a:avLst/>
          </a:prstGeom>
          <a:noFill/>
        </p:spPr>
        <p:txBody>
          <a:bodyP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b="1" u="sng" dirty="0"/>
              <a:t>Influent</a:t>
            </a:r>
          </a:p>
          <a:p>
            <a:pPr>
              <a:defRPr/>
            </a:pPr>
            <a:r>
              <a:rPr lang="en-US" sz="1200" dirty="0"/>
              <a:t>COD:	1,100 mg/l</a:t>
            </a:r>
          </a:p>
          <a:p>
            <a:pPr>
              <a:defRPr/>
            </a:pPr>
            <a:r>
              <a:rPr lang="en-US" sz="1200" dirty="0"/>
              <a:t>BOD: 	440 mg/l</a:t>
            </a:r>
          </a:p>
          <a:p>
            <a:pPr>
              <a:defRPr/>
            </a:pPr>
            <a:r>
              <a:rPr lang="en-US" sz="1200" dirty="0"/>
              <a:t>TSS:	450 mg/l</a:t>
            </a:r>
          </a:p>
          <a:p>
            <a:pPr>
              <a:defRPr/>
            </a:pPr>
            <a:r>
              <a:rPr lang="en-US" sz="1200" dirty="0"/>
              <a:t>TN: 	80 mg/l</a:t>
            </a:r>
          </a:p>
          <a:p>
            <a:pPr>
              <a:defRPr/>
            </a:pPr>
            <a:r>
              <a:rPr lang="en-US" sz="1200" dirty="0"/>
              <a:t>TP:	12 mg/l</a:t>
            </a:r>
          </a:p>
          <a:p>
            <a:pPr>
              <a:defRPr/>
            </a:pPr>
            <a:endParaRPr lang="en-US" sz="1200" dirty="0"/>
          </a:p>
        </p:txBody>
      </p:sp>
      <p:sp>
        <p:nvSpPr>
          <p:cNvPr id="31" name="TextBox 10">
            <a:extLst>
              <a:ext uri="{FF2B5EF4-FFF2-40B4-BE49-F238E27FC236}">
                <a16:creationId xmlns:a16="http://schemas.microsoft.com/office/drawing/2014/main" id="{88350377-F452-CD34-62C6-5A50E480B6DD}"/>
              </a:ext>
            </a:extLst>
          </p:cNvPr>
          <p:cNvSpPr txBox="1"/>
          <p:nvPr/>
        </p:nvSpPr>
        <p:spPr>
          <a:xfrm>
            <a:off x="1525057" y="3958820"/>
            <a:ext cx="2387600" cy="2862322"/>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000" b="1" u="sng" dirty="0"/>
              <a:t>Effluent</a:t>
            </a:r>
          </a:p>
          <a:p>
            <a:pPr>
              <a:defRPr/>
            </a:pPr>
            <a:r>
              <a:rPr lang="en-US" sz="1000" dirty="0"/>
              <a:t>COD:		70 mg/l</a:t>
            </a:r>
          </a:p>
          <a:p>
            <a:pPr>
              <a:defRPr/>
            </a:pPr>
            <a:r>
              <a:rPr lang="en-US" sz="1000" dirty="0"/>
              <a:t>BOD: 		10 mg/l</a:t>
            </a:r>
          </a:p>
          <a:p>
            <a:pPr>
              <a:defRPr/>
            </a:pPr>
            <a:r>
              <a:rPr lang="en-US" sz="1000" dirty="0"/>
              <a:t>TSS:		10 mg/l</a:t>
            </a:r>
          </a:p>
          <a:p>
            <a:pPr>
              <a:defRPr/>
            </a:pPr>
            <a:r>
              <a:rPr lang="en-US" sz="1000" dirty="0"/>
              <a:t>TN:		10 mg/l</a:t>
            </a:r>
          </a:p>
          <a:p>
            <a:pPr>
              <a:defRPr/>
            </a:pPr>
            <a:r>
              <a:rPr lang="en-US" sz="1000" dirty="0"/>
              <a:t>TP:		1.0 mg/l</a:t>
            </a:r>
          </a:p>
          <a:p>
            <a:pPr>
              <a:defRPr/>
            </a:pPr>
            <a:r>
              <a:rPr lang="en-US" sz="1000" dirty="0"/>
              <a:t>E coli: 		10 mg/l</a:t>
            </a:r>
          </a:p>
          <a:p>
            <a:pPr>
              <a:defRPr/>
            </a:pPr>
            <a:r>
              <a:rPr lang="en-US" sz="1000" dirty="0"/>
              <a:t>Turbidity:	2.0 NTU</a:t>
            </a:r>
          </a:p>
          <a:p>
            <a:pPr>
              <a:defRPr/>
            </a:pPr>
            <a:r>
              <a:rPr lang="en-US" sz="1000" dirty="0"/>
              <a:t>SAR:		5.0			</a:t>
            </a:r>
          </a:p>
          <a:p>
            <a:pPr>
              <a:defRPr/>
            </a:pPr>
            <a:endParaRPr lang="en-US" sz="1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Date Placeholder 4">
            <a:extLst>
              <a:ext uri="{FF2B5EF4-FFF2-40B4-BE49-F238E27FC236}">
                <a16:creationId xmlns:a16="http://schemas.microsoft.com/office/drawing/2014/main" id="{D352125A-9861-2E79-F4E4-B35C64A0926E}"/>
              </a:ext>
            </a:extLst>
          </p:cNvPr>
          <p:cNvSpPr>
            <a:spLocks noGrp="1" noChangeArrowheads="1"/>
          </p:cNvSpPr>
          <p:nvPr>
            <p:ph type="dt" sz="quarter" idx="14"/>
          </p:nvPr>
        </p:nvSpPr>
        <p:spPr bwMode="auto">
          <a:xfrm>
            <a:off x="4279969" y="7828443"/>
            <a:ext cx="584062" cy="25736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020DAB0-D006-E14A-8D01-71CA98D2ED1E}" type="datetime1">
              <a:rPr lang="en-US" altLang="en-US" sz="1200">
                <a:solidFill>
                  <a:srgbClr val="898989"/>
                </a:solidFill>
              </a:rPr>
              <a:pPr/>
              <a:t>2/16/2024</a:t>
            </a:fld>
            <a:endParaRPr lang="en-US" altLang="en-US" sz="1200">
              <a:solidFill>
                <a:srgbClr val="898989"/>
              </a:solidFill>
            </a:endParaRPr>
          </a:p>
        </p:txBody>
      </p:sp>
      <p:sp>
        <p:nvSpPr>
          <p:cNvPr id="15363" name="Slide Number Placeholder 5">
            <a:extLst>
              <a:ext uri="{FF2B5EF4-FFF2-40B4-BE49-F238E27FC236}">
                <a16:creationId xmlns:a16="http://schemas.microsoft.com/office/drawing/2014/main" id="{BBC90DA8-08C4-442B-F7E2-DE6DAE86DD3C}"/>
              </a:ext>
            </a:extLst>
          </p:cNvPr>
          <p:cNvSpPr>
            <a:spLocks noGrp="1" noChangeArrowheads="1"/>
          </p:cNvSpPr>
          <p:nvPr>
            <p:ph type="sldNum" sz="quarter" idx="15"/>
          </p:nvPr>
        </p:nvSpPr>
        <p:spPr bwMode="auto">
          <a:xfrm>
            <a:off x="8762024" y="7805359"/>
            <a:ext cx="121311" cy="25736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8DAE0E5-AC51-2C41-851B-AF92DE7CB54F}" type="slidenum">
              <a:rPr lang="en-US" altLang="en-US" sz="1200">
                <a:solidFill>
                  <a:srgbClr val="898989"/>
                </a:solidFill>
              </a:rPr>
              <a:pPr/>
              <a:t>2</a:t>
            </a:fld>
            <a:endParaRPr lang="en-US" altLang="en-US" sz="1200">
              <a:solidFill>
                <a:srgbClr val="898989"/>
              </a:solidFill>
            </a:endParaRPr>
          </a:p>
        </p:txBody>
      </p:sp>
      <p:sp>
        <p:nvSpPr>
          <p:cNvPr id="15364" name="TextBox 7">
            <a:extLst>
              <a:ext uri="{FF2B5EF4-FFF2-40B4-BE49-F238E27FC236}">
                <a16:creationId xmlns:a16="http://schemas.microsoft.com/office/drawing/2014/main" id="{71E61741-AC82-D621-9B9F-CC917CAEE229}"/>
              </a:ext>
            </a:extLst>
          </p:cNvPr>
          <p:cNvSpPr txBox="1">
            <a:spLocks noChangeArrowheads="1"/>
          </p:cNvSpPr>
          <p:nvPr/>
        </p:nvSpPr>
        <p:spPr bwMode="auto">
          <a:xfrm>
            <a:off x="747713" y="1183971"/>
            <a:ext cx="67992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t>NYSERDA WWTP Submetering – Wet Stream</a:t>
            </a:r>
            <a:endParaRPr lang="en-US" altLang="en-US"/>
          </a:p>
          <a:p>
            <a:endParaRPr lang="en-US" altLang="en-US"/>
          </a:p>
        </p:txBody>
      </p:sp>
      <p:pic>
        <p:nvPicPr>
          <p:cNvPr id="15365" name="Picture 10">
            <a:extLst>
              <a:ext uri="{FF2B5EF4-FFF2-40B4-BE49-F238E27FC236}">
                <a16:creationId xmlns:a16="http://schemas.microsoft.com/office/drawing/2014/main" id="{164CA104-B2F5-1FD5-A437-11850BEC41A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1400" y="1615771"/>
            <a:ext cx="6654800" cy="364331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5366" name="TextBox 1">
            <a:extLst>
              <a:ext uri="{FF2B5EF4-FFF2-40B4-BE49-F238E27FC236}">
                <a16:creationId xmlns:a16="http://schemas.microsoft.com/office/drawing/2014/main" id="{81E24730-FD36-BF1C-1097-8AAE15DFE94A}"/>
              </a:ext>
            </a:extLst>
          </p:cNvPr>
          <p:cNvSpPr txBox="1">
            <a:spLocks noChangeArrowheads="1"/>
          </p:cNvSpPr>
          <p:nvPr/>
        </p:nvSpPr>
        <p:spPr bwMode="auto">
          <a:xfrm>
            <a:off x="4789488" y="3269947"/>
            <a:ext cx="2906712" cy="1754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b="1"/>
              <a:t>Secondary treatment </a:t>
            </a:r>
            <a:r>
              <a:rPr lang="en-US" altLang="en-US" sz="1200"/>
              <a:t>– conventional activated sludge compressors and blowers, mechanical aerators, high purity oxygen activated sludge cryogenic oxygen generation air compressors and mixers, return activated sludge pumps, trickling filter pumps, and rotating biological contactor drive motors and blowers</a:t>
            </a:r>
          </a:p>
        </p:txBody>
      </p:sp>
      <p:sp>
        <p:nvSpPr>
          <p:cNvPr id="2" name="ZoneTexte 1">
            <a:extLst>
              <a:ext uri="{FF2B5EF4-FFF2-40B4-BE49-F238E27FC236}">
                <a16:creationId xmlns:a16="http://schemas.microsoft.com/office/drawing/2014/main" id="{0AFDB359-3FA9-6039-B5AD-FA869D08BD5B}"/>
              </a:ext>
            </a:extLst>
          </p:cNvPr>
          <p:cNvSpPr txBox="1"/>
          <p:nvPr/>
        </p:nvSpPr>
        <p:spPr>
          <a:xfrm>
            <a:off x="3518919" y="119529"/>
            <a:ext cx="5612172" cy="369332"/>
          </a:xfrm>
          <a:prstGeom prst="rect">
            <a:avLst/>
          </a:prstGeom>
          <a:noFill/>
        </p:spPr>
        <p:txBody>
          <a:bodyPr wrap="square" rtlCol="0">
            <a:spAutoFit/>
          </a:bodyPr>
          <a:lstStyle/>
          <a:p>
            <a:r>
              <a:rPr lang="en-US" dirty="0">
                <a:solidFill>
                  <a:schemeClr val="bg1"/>
                </a:solidFill>
              </a:rPr>
              <a:t>Water and Climate research priorities: WWT Smart Grid</a:t>
            </a:r>
            <a:endParaRPr lang="fr-FR" dirty="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Placeholder 1">
            <a:extLst>
              <a:ext uri="{FF2B5EF4-FFF2-40B4-BE49-F238E27FC236}">
                <a16:creationId xmlns:a16="http://schemas.microsoft.com/office/drawing/2014/main" id="{583EF08F-D95C-293B-FE84-04D37514D0CA}"/>
              </a:ext>
            </a:extLst>
          </p:cNvPr>
          <p:cNvSpPr>
            <a:spLocks noGrp="1" noChangeArrowheads="1"/>
          </p:cNvSpPr>
          <p:nvPr>
            <p:ph type="body" sz="quarter" idx="12"/>
          </p:nvPr>
        </p:nvSpPr>
        <p:spPr bwMode="auto">
          <a:xfrm>
            <a:off x="339726" y="1605670"/>
            <a:ext cx="4837113" cy="284693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66725" indent="-457200">
              <a:spcBef>
                <a:spcPct val="0"/>
              </a:spcBef>
              <a:spcAft>
                <a:spcPts val="600"/>
              </a:spcAft>
            </a:pPr>
            <a:r>
              <a:rPr lang="en-US" altLang="en-US" sz="1400">
                <a:ea typeface="ＭＳ Ｐゴシック" panose="020B0600070205080204" pitchFamily="34" charset="-128"/>
              </a:rPr>
              <a:t>3 – 4% of electricity annually consumed in US</a:t>
            </a:r>
            <a:r>
              <a:rPr lang="en-US" altLang="en-US" sz="1400" b="0">
                <a:ea typeface="ＭＳ Ｐゴシック" panose="020B0600070205080204" pitchFamily="34" charset="-128"/>
              </a:rPr>
              <a:t> is for water and wastewater conveyance and treatment (56B kW) </a:t>
            </a:r>
          </a:p>
          <a:p>
            <a:pPr marL="466725" indent="-457200">
              <a:spcBef>
                <a:spcPct val="0"/>
              </a:spcBef>
              <a:spcAft>
                <a:spcPts val="600"/>
              </a:spcAft>
            </a:pPr>
            <a:r>
              <a:rPr lang="en-US" altLang="en-US" sz="1400">
                <a:ea typeface="ＭＳ Ｐゴシック" panose="020B0600070205080204" pitchFamily="34" charset="-128"/>
              </a:rPr>
              <a:t>Water/wastewater utilities typically the largest</a:t>
            </a:r>
            <a:r>
              <a:rPr lang="en-US" altLang="en-US" sz="1400" b="0">
                <a:ea typeface="ＭＳ Ｐゴシック" panose="020B0600070205080204" pitchFamily="34" charset="-128"/>
              </a:rPr>
              <a:t> consumers of energy in municipalities, often 30 – 40% percent of total energy consumed</a:t>
            </a:r>
          </a:p>
          <a:p>
            <a:pPr marL="466725" indent="-457200">
              <a:spcBef>
                <a:spcPct val="0"/>
              </a:spcBef>
              <a:spcAft>
                <a:spcPts val="600"/>
              </a:spcAft>
            </a:pPr>
            <a:r>
              <a:rPr lang="en-US" altLang="en-US" sz="1400">
                <a:ea typeface="ＭＳ Ｐゴシック" panose="020B0600070205080204" pitchFamily="34" charset="-128"/>
              </a:rPr>
              <a:t>Energy costs are second only to Labor</a:t>
            </a:r>
            <a:r>
              <a:rPr lang="en-US" altLang="en-US" sz="1400" b="0">
                <a:ea typeface="ＭＳ Ｐゴシック" panose="020B0600070205080204" pitchFamily="34" charset="-128"/>
              </a:rPr>
              <a:t> in Utilities’ operating budgets, also one of the most controllable.</a:t>
            </a:r>
          </a:p>
          <a:p>
            <a:pPr marL="466725" indent="-457200">
              <a:spcBef>
                <a:spcPct val="0"/>
              </a:spcBef>
              <a:spcAft>
                <a:spcPts val="600"/>
              </a:spcAft>
            </a:pPr>
            <a:r>
              <a:rPr lang="en-US" altLang="en-US" sz="1400">
                <a:solidFill>
                  <a:srgbClr val="FF0000"/>
                </a:solidFill>
                <a:ea typeface="ＭＳ Ｐゴシック" panose="020B0600070205080204" pitchFamily="34" charset="-128"/>
              </a:rPr>
              <a:t>Upwards of 30% of a WWTP operational costs are from Energy use</a:t>
            </a:r>
            <a:r>
              <a:rPr lang="en-US" altLang="en-US" sz="1400" baseline="30000">
                <a:solidFill>
                  <a:srgbClr val="FF0000"/>
                </a:solidFill>
                <a:ea typeface="ＭＳ Ｐゴシック" panose="020B0600070205080204" pitchFamily="34" charset="-128"/>
              </a:rPr>
              <a:t>1</a:t>
            </a:r>
          </a:p>
          <a:p>
            <a:pPr marL="685800" lvl="1" indent="-103188">
              <a:spcBef>
                <a:spcPct val="0"/>
              </a:spcBef>
              <a:spcAft>
                <a:spcPts val="600"/>
              </a:spcAft>
            </a:pPr>
            <a:r>
              <a:rPr lang="en-US" altLang="en-US" sz="1000" b="1">
                <a:solidFill>
                  <a:srgbClr val="0070C0"/>
                </a:solidFill>
                <a:latin typeface="Calibri" panose="020F0502020204030204" pitchFamily="34" charset="0"/>
                <a:ea typeface="ＭＳ Ｐゴシック" panose="020B0600070205080204" pitchFamily="34" charset="-128"/>
              </a:rPr>
              <a:t>10% reduction in energy use by Water &amp; WW could save more than 10B kWh annually, representing a cost savings of ~$750 million</a:t>
            </a:r>
            <a:r>
              <a:rPr lang="en-US" altLang="en-US" sz="1000" b="1" baseline="30000">
                <a:solidFill>
                  <a:srgbClr val="0070C0"/>
                </a:solidFill>
                <a:latin typeface="Calibri" panose="020F0502020204030204" pitchFamily="34" charset="0"/>
                <a:ea typeface="ＭＳ Ｐゴシック" panose="020B0600070205080204" pitchFamily="34" charset="-128"/>
              </a:rPr>
              <a:t>2</a:t>
            </a:r>
            <a:endParaRPr lang="en-US" altLang="en-US" b="1" baseline="30000">
              <a:solidFill>
                <a:srgbClr val="0070C0"/>
              </a:solidFill>
              <a:ea typeface="ＭＳ Ｐゴシック" panose="020B0600070205080204" pitchFamily="34" charset="-128"/>
            </a:endParaRPr>
          </a:p>
          <a:p>
            <a:pPr marL="466725" indent="-457200">
              <a:spcBef>
                <a:spcPct val="0"/>
              </a:spcBef>
            </a:pPr>
            <a:endParaRPr lang="en-US" altLang="en-US" sz="1400" b="0">
              <a:ea typeface="ＭＳ Ｐゴシック" panose="020B0600070205080204" pitchFamily="34" charset="-128"/>
            </a:endParaRPr>
          </a:p>
        </p:txBody>
      </p:sp>
      <p:sp>
        <p:nvSpPr>
          <p:cNvPr id="23555" name="Date Placeholder 4">
            <a:extLst>
              <a:ext uri="{FF2B5EF4-FFF2-40B4-BE49-F238E27FC236}">
                <a16:creationId xmlns:a16="http://schemas.microsoft.com/office/drawing/2014/main" id="{F3775D25-A12A-7859-C811-9026BD906A54}"/>
              </a:ext>
            </a:extLst>
          </p:cNvPr>
          <p:cNvSpPr>
            <a:spLocks noGrp="1" noChangeArrowheads="1"/>
          </p:cNvSpPr>
          <p:nvPr>
            <p:ph type="dt" sz="quarter" idx="14"/>
          </p:nvPr>
        </p:nvSpPr>
        <p:spPr bwMode="auto">
          <a:xfrm>
            <a:off x="4279969" y="7654829"/>
            <a:ext cx="584062" cy="25736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D95863A-F2BF-E94C-9DBD-ECE9A725FD83}" type="datetime1">
              <a:rPr lang="en-US" altLang="en-US" sz="1200">
                <a:solidFill>
                  <a:srgbClr val="898989"/>
                </a:solidFill>
              </a:rPr>
              <a:pPr/>
              <a:t>2/16/2024</a:t>
            </a:fld>
            <a:endParaRPr lang="en-US" altLang="en-US" sz="1200">
              <a:solidFill>
                <a:srgbClr val="898989"/>
              </a:solidFill>
            </a:endParaRPr>
          </a:p>
        </p:txBody>
      </p:sp>
      <p:sp>
        <p:nvSpPr>
          <p:cNvPr id="23556" name="Slide Number Placeholder 5">
            <a:extLst>
              <a:ext uri="{FF2B5EF4-FFF2-40B4-BE49-F238E27FC236}">
                <a16:creationId xmlns:a16="http://schemas.microsoft.com/office/drawing/2014/main" id="{AC7A5533-BFFE-8949-5F1A-E61813DDEEB2}"/>
              </a:ext>
            </a:extLst>
          </p:cNvPr>
          <p:cNvSpPr>
            <a:spLocks noGrp="1" noChangeArrowheads="1"/>
          </p:cNvSpPr>
          <p:nvPr>
            <p:ph type="sldNum" sz="quarter" idx="15"/>
          </p:nvPr>
        </p:nvSpPr>
        <p:spPr bwMode="auto">
          <a:xfrm>
            <a:off x="8762024" y="7631745"/>
            <a:ext cx="121311" cy="25736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C04105A-17EA-9E43-9F82-BB303FBBE329}" type="slidenum">
              <a:rPr lang="en-US" altLang="en-US" sz="1200">
                <a:solidFill>
                  <a:srgbClr val="898989"/>
                </a:solidFill>
              </a:rPr>
              <a:pPr/>
              <a:t>3</a:t>
            </a:fld>
            <a:endParaRPr lang="en-US" altLang="en-US" sz="1200">
              <a:solidFill>
                <a:srgbClr val="898989"/>
              </a:solidFill>
            </a:endParaRPr>
          </a:p>
        </p:txBody>
      </p:sp>
      <p:sp>
        <p:nvSpPr>
          <p:cNvPr id="23557" name="TextBox 6">
            <a:extLst>
              <a:ext uri="{FF2B5EF4-FFF2-40B4-BE49-F238E27FC236}">
                <a16:creationId xmlns:a16="http://schemas.microsoft.com/office/drawing/2014/main" id="{3CE86335-64FA-9B42-5F62-67250BB47DDA}"/>
              </a:ext>
            </a:extLst>
          </p:cNvPr>
          <p:cNvSpPr txBox="1">
            <a:spLocks noChangeArrowheads="1"/>
          </p:cNvSpPr>
          <p:nvPr/>
        </p:nvSpPr>
        <p:spPr bwMode="auto">
          <a:xfrm>
            <a:off x="174626" y="1065920"/>
            <a:ext cx="41894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t>WW Energy-Water Intensity</a:t>
            </a:r>
          </a:p>
        </p:txBody>
      </p:sp>
      <p:sp>
        <p:nvSpPr>
          <p:cNvPr id="12" name="Oval 11">
            <a:extLst>
              <a:ext uri="{FF2B5EF4-FFF2-40B4-BE49-F238E27FC236}">
                <a16:creationId xmlns:a16="http://schemas.microsoft.com/office/drawing/2014/main" id="{3FD0FF6A-F4D3-1133-46C1-3DE5B0822BFA}"/>
              </a:ext>
            </a:extLst>
          </p:cNvPr>
          <p:cNvSpPr/>
          <p:nvPr/>
        </p:nvSpPr>
        <p:spPr>
          <a:xfrm>
            <a:off x="5599113" y="2296232"/>
            <a:ext cx="2978150" cy="11557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dirty="0"/>
              <a:t>Advanced Nutrient Removal Plants (TKN, P, Micropollutants)</a:t>
            </a:r>
          </a:p>
        </p:txBody>
      </p:sp>
      <p:sp>
        <p:nvSpPr>
          <p:cNvPr id="13" name="Trapezoid 12">
            <a:extLst>
              <a:ext uri="{FF2B5EF4-FFF2-40B4-BE49-F238E27FC236}">
                <a16:creationId xmlns:a16="http://schemas.microsoft.com/office/drawing/2014/main" id="{E51892B9-67EA-252D-F905-1A2101115D55}"/>
              </a:ext>
            </a:extLst>
          </p:cNvPr>
          <p:cNvSpPr/>
          <p:nvPr/>
        </p:nvSpPr>
        <p:spPr>
          <a:xfrm>
            <a:off x="6021388" y="1043694"/>
            <a:ext cx="2133600" cy="1252538"/>
          </a:xfrm>
          <a:prstGeom prst="trapezoid">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Solids Disposal Requirements</a:t>
            </a:r>
          </a:p>
        </p:txBody>
      </p:sp>
      <p:sp>
        <p:nvSpPr>
          <p:cNvPr id="14" name="Triangle 13">
            <a:extLst>
              <a:ext uri="{FF2B5EF4-FFF2-40B4-BE49-F238E27FC236}">
                <a16:creationId xmlns:a16="http://schemas.microsoft.com/office/drawing/2014/main" id="{3B2519A2-7546-BE10-8454-76BB3D28B6BC}"/>
              </a:ext>
            </a:extLst>
          </p:cNvPr>
          <p:cNvSpPr/>
          <p:nvPr/>
        </p:nvSpPr>
        <p:spPr>
          <a:xfrm>
            <a:off x="6007100" y="3451933"/>
            <a:ext cx="2292350" cy="1546225"/>
          </a:xfrm>
          <a:prstGeom prst="triangl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1200" b="1" dirty="0">
                <a:solidFill>
                  <a:schemeClr val="tx1"/>
                </a:solidFill>
              </a:rPr>
              <a:t>Reliance on External Energy Sources</a:t>
            </a:r>
          </a:p>
        </p:txBody>
      </p:sp>
      <p:sp>
        <p:nvSpPr>
          <p:cNvPr id="15" name="Circular Arrow 14">
            <a:extLst>
              <a:ext uri="{FF2B5EF4-FFF2-40B4-BE49-F238E27FC236}">
                <a16:creationId xmlns:a16="http://schemas.microsoft.com/office/drawing/2014/main" id="{D5EE2923-FC92-8F06-57F4-BAA63D918D97}"/>
              </a:ext>
            </a:extLst>
          </p:cNvPr>
          <p:cNvSpPr/>
          <p:nvPr/>
        </p:nvSpPr>
        <p:spPr>
          <a:xfrm rot="16200000">
            <a:off x="5187157" y="2017626"/>
            <a:ext cx="1247775" cy="1712912"/>
          </a:xfrm>
          <a:prstGeom prst="circularArrow">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solidFill>
                <a:schemeClr val="tx1"/>
              </a:solidFill>
            </a:endParaRPr>
          </a:p>
        </p:txBody>
      </p:sp>
      <p:sp>
        <p:nvSpPr>
          <p:cNvPr id="16" name="Circular Arrow 15">
            <a:extLst>
              <a:ext uri="{FF2B5EF4-FFF2-40B4-BE49-F238E27FC236}">
                <a16:creationId xmlns:a16="http://schemas.microsoft.com/office/drawing/2014/main" id="{801BA92B-066C-8633-D7AE-44063857E3FE}"/>
              </a:ext>
            </a:extLst>
          </p:cNvPr>
          <p:cNvSpPr/>
          <p:nvPr/>
        </p:nvSpPr>
        <p:spPr>
          <a:xfrm rot="5246378">
            <a:off x="7751764" y="2005720"/>
            <a:ext cx="1246187" cy="1712913"/>
          </a:xfrm>
          <a:prstGeom prst="circularArrow">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solidFill>
                <a:schemeClr val="tx1"/>
              </a:solidFill>
            </a:endParaRPr>
          </a:p>
        </p:txBody>
      </p:sp>
      <p:sp>
        <p:nvSpPr>
          <p:cNvPr id="17" name="Teardrop 16">
            <a:extLst>
              <a:ext uri="{FF2B5EF4-FFF2-40B4-BE49-F238E27FC236}">
                <a16:creationId xmlns:a16="http://schemas.microsoft.com/office/drawing/2014/main" id="{50E4CCB4-1B0B-4FC3-A7A7-CD5023856E37}"/>
              </a:ext>
            </a:extLst>
          </p:cNvPr>
          <p:cNvSpPr/>
          <p:nvPr/>
        </p:nvSpPr>
        <p:spPr>
          <a:xfrm rot="5400000">
            <a:off x="5804695" y="1049251"/>
            <a:ext cx="252412" cy="250825"/>
          </a:xfrm>
          <a:prstGeom prst="teardrop">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 name="Teardrop 17">
            <a:extLst>
              <a:ext uri="{FF2B5EF4-FFF2-40B4-BE49-F238E27FC236}">
                <a16:creationId xmlns:a16="http://schemas.microsoft.com/office/drawing/2014/main" id="{843781B3-2A2A-FE37-5932-3188E40D1EEB}"/>
              </a:ext>
            </a:extLst>
          </p:cNvPr>
          <p:cNvSpPr/>
          <p:nvPr/>
        </p:nvSpPr>
        <p:spPr>
          <a:xfrm rot="4292963">
            <a:off x="5661820" y="1309601"/>
            <a:ext cx="252412" cy="250825"/>
          </a:xfrm>
          <a:prstGeom prst="teardrop">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565" name="TextBox 17">
            <a:extLst>
              <a:ext uri="{FF2B5EF4-FFF2-40B4-BE49-F238E27FC236}">
                <a16:creationId xmlns:a16="http://schemas.microsoft.com/office/drawing/2014/main" id="{4BAB200F-BE54-8ADB-03C0-0BDB64F03AFD}"/>
              </a:ext>
            </a:extLst>
          </p:cNvPr>
          <p:cNvSpPr txBox="1">
            <a:spLocks noChangeArrowheads="1"/>
          </p:cNvSpPr>
          <p:nvPr/>
        </p:nvSpPr>
        <p:spPr bwMode="auto">
          <a:xfrm>
            <a:off x="292101" y="4255208"/>
            <a:ext cx="5654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6725" indent="-4572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000"/>
              <a:t>1.) Metcalf, L., Eddy, H.P., Tchobanoglous, G., 2003. Wastewater engineering: treatment, disposal, and reuse, 4th ed. McGraw-Hill New York.</a:t>
            </a:r>
          </a:p>
          <a:p>
            <a:endParaRPr lang="en-US" altLang="en-US" sz="1000"/>
          </a:p>
          <a:p>
            <a:r>
              <a:rPr lang="en-US" altLang="en-US" sz="1000"/>
              <a:t>2.) Evaluation of energy conservation measures for wastewater treatment facilities, 2010. EPA.</a:t>
            </a:r>
          </a:p>
        </p:txBody>
      </p:sp>
      <p:sp>
        <p:nvSpPr>
          <p:cNvPr id="2" name="ZoneTexte 1">
            <a:extLst>
              <a:ext uri="{FF2B5EF4-FFF2-40B4-BE49-F238E27FC236}">
                <a16:creationId xmlns:a16="http://schemas.microsoft.com/office/drawing/2014/main" id="{36765218-FD3F-FB82-E128-B63EFDA964AE}"/>
              </a:ext>
            </a:extLst>
          </p:cNvPr>
          <p:cNvSpPr txBox="1"/>
          <p:nvPr/>
        </p:nvSpPr>
        <p:spPr>
          <a:xfrm>
            <a:off x="3518919" y="119529"/>
            <a:ext cx="5612172" cy="369332"/>
          </a:xfrm>
          <a:prstGeom prst="rect">
            <a:avLst/>
          </a:prstGeom>
          <a:noFill/>
        </p:spPr>
        <p:txBody>
          <a:bodyPr wrap="square" rtlCol="0">
            <a:spAutoFit/>
          </a:bodyPr>
          <a:lstStyle/>
          <a:p>
            <a:r>
              <a:rPr lang="en-US" dirty="0">
                <a:solidFill>
                  <a:schemeClr val="bg1"/>
                </a:solidFill>
              </a:rPr>
              <a:t>Water and Climate research priorities: WWT Smart Grid</a:t>
            </a:r>
            <a:endParaRPr lang="fr-FR" dirty="0">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F22A06-2290-BC55-CC08-4B0CE2EEFD3A}"/>
              </a:ext>
            </a:extLst>
          </p:cNvPr>
          <p:cNvSpPr>
            <a:spLocks noGrp="1"/>
          </p:cNvSpPr>
          <p:nvPr>
            <p:ph type="body" sz="quarter" idx="12"/>
          </p:nvPr>
        </p:nvSpPr>
        <p:spPr>
          <a:xfrm>
            <a:off x="239974" y="1188803"/>
            <a:ext cx="7872413" cy="3160865"/>
          </a:xfrm>
        </p:spPr>
        <p:txBody>
          <a:bodyPr/>
          <a:lstStyle/>
          <a:p>
            <a:pPr>
              <a:spcAft>
                <a:spcPts val="600"/>
              </a:spcAft>
              <a:defRPr/>
            </a:pPr>
            <a:r>
              <a:rPr lang="en-US" sz="2400" dirty="0"/>
              <a:t>Energy Costs Rise Due To</a:t>
            </a:r>
          </a:p>
          <a:p>
            <a:pPr marL="171450" indent="-171450">
              <a:spcBef>
                <a:spcPct val="30000"/>
              </a:spcBef>
              <a:buFont typeface="Arial" panose="020B0604020202020204" pitchFamily="34" charset="0"/>
              <a:buChar char="•"/>
              <a:defRPr/>
            </a:pPr>
            <a:r>
              <a:rPr lang="en-US" sz="1200" dirty="0"/>
              <a:t>Implementation of more stringent effluent requirements: </a:t>
            </a:r>
            <a:r>
              <a:rPr lang="en-US" sz="1200" b="0" dirty="0"/>
              <a:t>Nutrients Removal (TKN, P) and emerging contaminants (micropollutants, pharmaceuticals).</a:t>
            </a:r>
          </a:p>
          <a:p>
            <a:pPr marL="171450" indent="-171450">
              <a:spcBef>
                <a:spcPct val="30000"/>
              </a:spcBef>
              <a:buFont typeface="Arial" panose="020B0604020202020204" pitchFamily="34" charset="0"/>
              <a:buChar char="•"/>
              <a:defRPr/>
            </a:pPr>
            <a:r>
              <a:rPr lang="en-US" sz="1200" dirty="0"/>
              <a:t>Enhanced treatment of biosolids </a:t>
            </a:r>
            <a:r>
              <a:rPr lang="en-US" sz="1200" b="0" dirty="0"/>
              <a:t>drying/pelletizing, landfills no longer accepting sludge.</a:t>
            </a:r>
            <a:r>
              <a:rPr lang="en-US" sz="1200" dirty="0"/>
              <a:t> </a:t>
            </a:r>
          </a:p>
          <a:p>
            <a:pPr marL="171450" indent="-171450">
              <a:spcBef>
                <a:spcPct val="30000"/>
              </a:spcBef>
              <a:buFont typeface="Arial" panose="020B0604020202020204" pitchFamily="34" charset="0"/>
              <a:buChar char="•"/>
              <a:defRPr/>
            </a:pPr>
            <a:r>
              <a:rPr lang="en-US" sz="1200" dirty="0"/>
              <a:t>Aging wastewater collection systems </a:t>
            </a:r>
            <a:r>
              <a:rPr lang="en-US" sz="1200" b="0" dirty="0"/>
              <a:t>that result in additional inflow and infiltration, leading to higher pumping and treatment costs. </a:t>
            </a:r>
          </a:p>
          <a:p>
            <a:pPr marL="171450" indent="-171450">
              <a:spcBef>
                <a:spcPct val="30000"/>
              </a:spcBef>
              <a:buFont typeface="Arial" panose="020B0604020202020204" pitchFamily="34" charset="0"/>
              <a:buChar char="•"/>
              <a:defRPr/>
            </a:pPr>
            <a:r>
              <a:rPr lang="en-US" sz="1200" dirty="0"/>
              <a:t>Increase in electricity rates </a:t>
            </a:r>
            <a:r>
              <a:rPr lang="en-US" sz="1200" b="0" dirty="0"/>
              <a:t>especially in context of climate change policies</a:t>
            </a:r>
          </a:p>
          <a:p>
            <a:pPr marL="171450" indent="-171450">
              <a:spcBef>
                <a:spcPct val="30000"/>
              </a:spcBef>
              <a:buFont typeface="Arial" panose="020B0604020202020204" pitchFamily="34" charset="0"/>
              <a:buChar char="•"/>
              <a:defRPr/>
            </a:pPr>
            <a:r>
              <a:rPr lang="en-US" sz="1200" dirty="0"/>
              <a:t>Water reuse</a:t>
            </a:r>
            <a:r>
              <a:rPr lang="en-US" sz="1200" b="0" dirty="0"/>
              <a:t> requiring water that is potable or fit-for-use in agriculture or aquifer recharge.</a:t>
            </a:r>
          </a:p>
          <a:p>
            <a:pPr marL="800100" lvl="1">
              <a:spcBef>
                <a:spcPct val="30000"/>
              </a:spcBef>
              <a:buFont typeface="Wingdings" pitchFamily="2" charset="2"/>
              <a:buChar char="Ø"/>
              <a:defRPr/>
            </a:pPr>
            <a:r>
              <a:rPr lang="en-US" sz="1200" dirty="0"/>
              <a:t>New sources of water require huge amounts of energy to supply – Old water sources (aquifers and surface runoff) nearly free to $50/acre-ft; New sources well over $500.</a:t>
            </a:r>
            <a:endParaRPr lang="en-US" sz="600" dirty="0"/>
          </a:p>
          <a:p>
            <a:pPr marL="171450" indent="-171450">
              <a:spcBef>
                <a:spcPct val="30000"/>
              </a:spcBef>
              <a:buFont typeface="Arial" panose="020B0604020202020204" pitchFamily="34" charset="0"/>
              <a:buChar char="•"/>
              <a:defRPr/>
            </a:pPr>
            <a:r>
              <a:rPr lang="en-US" sz="1200" dirty="0"/>
              <a:t>Community Sustainability </a:t>
            </a:r>
            <a:r>
              <a:rPr lang="en-US" sz="1200" b="0" dirty="0"/>
              <a:t>targets set by local authorities which municipal agencies must meet.</a:t>
            </a:r>
          </a:p>
          <a:p>
            <a:pPr marL="800100" lvl="1">
              <a:spcBef>
                <a:spcPct val="30000"/>
              </a:spcBef>
              <a:buFont typeface="Wingdings" pitchFamily="2" charset="2"/>
              <a:buChar char="Ø"/>
              <a:defRPr/>
            </a:pPr>
            <a:r>
              <a:rPr lang="en-US" sz="1200" dirty="0"/>
              <a:t>NYC Local Law 97 2019 requires City-owned buildings to reduce GHG emissions 40% by 2025</a:t>
            </a:r>
          </a:p>
          <a:p>
            <a:pPr>
              <a:spcBef>
                <a:spcPct val="30000"/>
              </a:spcBef>
              <a:defRPr/>
            </a:pPr>
            <a:endParaRPr lang="en-US" sz="1200" b="0" dirty="0">
              <a:solidFill>
                <a:prstClr val="black"/>
              </a:solidFill>
              <a:latin typeface="Calibri"/>
            </a:endParaRPr>
          </a:p>
        </p:txBody>
      </p:sp>
      <p:sp>
        <p:nvSpPr>
          <p:cNvPr id="25603" name="Date Placeholder 4">
            <a:extLst>
              <a:ext uri="{FF2B5EF4-FFF2-40B4-BE49-F238E27FC236}">
                <a16:creationId xmlns:a16="http://schemas.microsoft.com/office/drawing/2014/main" id="{7814DC35-059B-47E8-C28A-AEA8B25219F7}"/>
              </a:ext>
            </a:extLst>
          </p:cNvPr>
          <p:cNvSpPr>
            <a:spLocks noGrp="1" noChangeArrowheads="1"/>
          </p:cNvSpPr>
          <p:nvPr>
            <p:ph type="dt" sz="quarter" idx="14"/>
          </p:nvPr>
        </p:nvSpPr>
        <p:spPr bwMode="auto">
          <a:xfrm>
            <a:off x="4279969" y="8233560"/>
            <a:ext cx="584062" cy="25736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59F1D5D-956B-C54F-AD76-51D2577CB016}" type="datetime1">
              <a:rPr lang="en-US" altLang="en-US" sz="1200">
                <a:solidFill>
                  <a:srgbClr val="898989"/>
                </a:solidFill>
              </a:rPr>
              <a:pPr/>
              <a:t>2/16/2024</a:t>
            </a:fld>
            <a:endParaRPr lang="en-US" altLang="en-US" sz="1200">
              <a:solidFill>
                <a:srgbClr val="898989"/>
              </a:solidFill>
            </a:endParaRPr>
          </a:p>
        </p:txBody>
      </p:sp>
      <p:sp>
        <p:nvSpPr>
          <p:cNvPr id="25604" name="Slide Number Placeholder 5">
            <a:extLst>
              <a:ext uri="{FF2B5EF4-FFF2-40B4-BE49-F238E27FC236}">
                <a16:creationId xmlns:a16="http://schemas.microsoft.com/office/drawing/2014/main" id="{10AC95C9-CC19-8EDF-8FBE-CB4ECDB71E5E}"/>
              </a:ext>
            </a:extLst>
          </p:cNvPr>
          <p:cNvSpPr>
            <a:spLocks noGrp="1" noChangeArrowheads="1"/>
          </p:cNvSpPr>
          <p:nvPr>
            <p:ph type="sldNum" sz="quarter" idx="15"/>
          </p:nvPr>
        </p:nvSpPr>
        <p:spPr bwMode="auto">
          <a:xfrm>
            <a:off x="8677064" y="8210476"/>
            <a:ext cx="206271" cy="25736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0C4DF90-3136-D54A-9D7B-7643BB19627D}" type="slidenum">
              <a:rPr lang="en-US" altLang="en-US" sz="1200">
                <a:solidFill>
                  <a:srgbClr val="898989"/>
                </a:solidFill>
              </a:rPr>
              <a:pPr/>
              <a:t>4</a:t>
            </a:fld>
            <a:endParaRPr lang="en-US" altLang="en-US" sz="1200">
              <a:solidFill>
                <a:srgbClr val="898989"/>
              </a:solidFill>
            </a:endParaRPr>
          </a:p>
        </p:txBody>
      </p:sp>
      <p:sp>
        <p:nvSpPr>
          <p:cNvPr id="3" name="ZoneTexte 1">
            <a:extLst>
              <a:ext uri="{FF2B5EF4-FFF2-40B4-BE49-F238E27FC236}">
                <a16:creationId xmlns:a16="http://schemas.microsoft.com/office/drawing/2014/main" id="{4BD0C7B7-3287-5E5E-615E-ECB51B285271}"/>
              </a:ext>
            </a:extLst>
          </p:cNvPr>
          <p:cNvSpPr txBox="1"/>
          <p:nvPr/>
        </p:nvSpPr>
        <p:spPr>
          <a:xfrm>
            <a:off x="3518919" y="119529"/>
            <a:ext cx="5612172" cy="369332"/>
          </a:xfrm>
          <a:prstGeom prst="rect">
            <a:avLst/>
          </a:prstGeom>
          <a:noFill/>
        </p:spPr>
        <p:txBody>
          <a:bodyPr wrap="square" rtlCol="0">
            <a:spAutoFit/>
          </a:bodyPr>
          <a:lstStyle/>
          <a:p>
            <a:r>
              <a:rPr lang="en-US" dirty="0">
                <a:solidFill>
                  <a:schemeClr val="bg1"/>
                </a:solidFill>
              </a:rPr>
              <a:t>Water and Climate research priorities: WWT Smart Grid</a:t>
            </a:r>
            <a:endParaRPr lang="fr-FR"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3" descr="A close up of a map&#10;&#10;Description automatically generated">
            <a:extLst>
              <a:ext uri="{FF2B5EF4-FFF2-40B4-BE49-F238E27FC236}">
                <a16:creationId xmlns:a16="http://schemas.microsoft.com/office/drawing/2014/main" id="{41FF8FBE-960B-C4EA-140D-0FA05E76F0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88" y="1132452"/>
            <a:ext cx="4375150" cy="3959225"/>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7650" name="Content Placeholder 7" descr="A close up of a map&#10;&#10;Description automatically generated">
            <a:extLst>
              <a:ext uri="{FF2B5EF4-FFF2-40B4-BE49-F238E27FC236}">
                <a16:creationId xmlns:a16="http://schemas.microsoft.com/office/drawing/2014/main" id="{959A7C17-1350-F071-8DA8-F96AFF376C94}"/>
              </a:ext>
            </a:extLst>
          </p:cNvPr>
          <p:cNvPicPr>
            <a:picLocks noGrp="1" noChangeAspect="1"/>
          </p:cNvPicPr>
          <p:nvPr>
            <p:ph idx="11"/>
          </p:nvPr>
        </p:nvPicPr>
        <p:blipFill>
          <a:blip r:embed="rId4">
            <a:extLst>
              <a:ext uri="{28A0092B-C50C-407E-A947-70E740481C1C}">
                <a14:useLocalDpi xmlns:a14="http://schemas.microsoft.com/office/drawing/2010/main" val="0"/>
              </a:ext>
            </a:extLst>
          </a:blip>
          <a:srcRect/>
          <a:stretch>
            <a:fillRect/>
          </a:stretch>
        </p:blipFill>
        <p:spPr bwMode="auto">
          <a:xfrm>
            <a:off x="4546601" y="1132452"/>
            <a:ext cx="4506913" cy="3959225"/>
          </a:xfr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7652" name="Date Placeholder 4">
            <a:extLst>
              <a:ext uri="{FF2B5EF4-FFF2-40B4-BE49-F238E27FC236}">
                <a16:creationId xmlns:a16="http://schemas.microsoft.com/office/drawing/2014/main" id="{FDA3184D-4047-80AF-06EB-30F5030105BF}"/>
              </a:ext>
            </a:extLst>
          </p:cNvPr>
          <p:cNvSpPr>
            <a:spLocks noGrp="1" noChangeArrowheads="1"/>
          </p:cNvSpPr>
          <p:nvPr>
            <p:ph type="dt" sz="quarter" idx="14"/>
          </p:nvPr>
        </p:nvSpPr>
        <p:spPr bwMode="auto">
          <a:xfrm>
            <a:off x="4279969" y="7770573"/>
            <a:ext cx="584062" cy="25736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AC9127F-0591-EE48-A96B-2E0BBA012B17}" type="datetime1">
              <a:rPr lang="en-US" altLang="en-US" sz="1200">
                <a:solidFill>
                  <a:srgbClr val="898989"/>
                </a:solidFill>
              </a:rPr>
              <a:pPr/>
              <a:t>2/16/2024</a:t>
            </a:fld>
            <a:endParaRPr lang="en-US" altLang="en-US" sz="1200">
              <a:solidFill>
                <a:srgbClr val="898989"/>
              </a:solidFill>
            </a:endParaRPr>
          </a:p>
        </p:txBody>
      </p:sp>
      <p:sp>
        <p:nvSpPr>
          <p:cNvPr id="27653" name="Slide Number Placeholder 5">
            <a:extLst>
              <a:ext uri="{FF2B5EF4-FFF2-40B4-BE49-F238E27FC236}">
                <a16:creationId xmlns:a16="http://schemas.microsoft.com/office/drawing/2014/main" id="{20BA7BE7-E1B1-DC98-6B55-EEB02ED8C5FA}"/>
              </a:ext>
            </a:extLst>
          </p:cNvPr>
          <p:cNvSpPr>
            <a:spLocks noGrp="1" noChangeArrowheads="1"/>
          </p:cNvSpPr>
          <p:nvPr>
            <p:ph type="sldNum" sz="quarter" idx="15"/>
          </p:nvPr>
        </p:nvSpPr>
        <p:spPr bwMode="auto">
          <a:xfrm>
            <a:off x="8688476" y="7747489"/>
            <a:ext cx="194858" cy="25736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1AF7882-EC1D-2F4F-909B-3E852FF3A20B}" type="slidenum">
              <a:rPr lang="en-US" altLang="en-US" sz="1200">
                <a:solidFill>
                  <a:srgbClr val="898989"/>
                </a:solidFill>
              </a:rPr>
              <a:pPr/>
              <a:t>5</a:t>
            </a:fld>
            <a:endParaRPr lang="en-US" altLang="en-US" sz="1200">
              <a:solidFill>
                <a:srgbClr val="898989"/>
              </a:solidFill>
            </a:endParaRPr>
          </a:p>
        </p:txBody>
      </p:sp>
      <p:pic>
        <p:nvPicPr>
          <p:cNvPr id="27654" name="Picture 9" descr="A screenshot of a cell phone&#10;&#10;Description automatically generated">
            <a:extLst>
              <a:ext uri="{FF2B5EF4-FFF2-40B4-BE49-F238E27FC236}">
                <a16:creationId xmlns:a16="http://schemas.microsoft.com/office/drawing/2014/main" id="{BD7208CB-49B8-9893-5631-933CFC4F9AB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89" y="1164202"/>
            <a:ext cx="1984375"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15" descr="A screenshot of a cell phone&#10;&#10;Description automatically generated">
            <a:extLst>
              <a:ext uri="{FF2B5EF4-FFF2-40B4-BE49-F238E27FC236}">
                <a16:creationId xmlns:a16="http://schemas.microsoft.com/office/drawing/2014/main" id="{1C594843-7172-6BDC-E5FF-C724521830C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1132452"/>
            <a:ext cx="1881188"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D039BF07-4A0E-BBEC-CB0F-4D3F3AE9455E}"/>
              </a:ext>
            </a:extLst>
          </p:cNvPr>
          <p:cNvSpPr txBox="1"/>
          <p:nvPr/>
        </p:nvSpPr>
        <p:spPr>
          <a:xfrm>
            <a:off x="2525310" y="5356216"/>
            <a:ext cx="3799695"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a:defRPr/>
            </a:pPr>
            <a:r>
              <a:rPr lang="en-US" dirty="0"/>
              <a:t>NYC Local Law 97 Required Reductions</a:t>
            </a:r>
          </a:p>
        </p:txBody>
      </p:sp>
      <p:sp>
        <p:nvSpPr>
          <p:cNvPr id="2" name="ZoneTexte 1">
            <a:extLst>
              <a:ext uri="{FF2B5EF4-FFF2-40B4-BE49-F238E27FC236}">
                <a16:creationId xmlns:a16="http://schemas.microsoft.com/office/drawing/2014/main" id="{B1605E9C-9AD9-5DCD-A780-A6A0F9333F63}"/>
              </a:ext>
            </a:extLst>
          </p:cNvPr>
          <p:cNvSpPr txBox="1"/>
          <p:nvPr/>
        </p:nvSpPr>
        <p:spPr>
          <a:xfrm>
            <a:off x="3518919" y="119529"/>
            <a:ext cx="5612172" cy="369332"/>
          </a:xfrm>
          <a:prstGeom prst="rect">
            <a:avLst/>
          </a:prstGeom>
          <a:noFill/>
        </p:spPr>
        <p:txBody>
          <a:bodyPr wrap="square" rtlCol="0">
            <a:spAutoFit/>
          </a:bodyPr>
          <a:lstStyle/>
          <a:p>
            <a:r>
              <a:rPr lang="en-US" dirty="0">
                <a:solidFill>
                  <a:schemeClr val="bg1"/>
                </a:solidFill>
              </a:rPr>
              <a:t>Water and Climate research priorities: WWT Smart Grid</a:t>
            </a:r>
            <a:endParaRPr lang="fr-FR" dirty="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a:extLst>
              <a:ext uri="{FF2B5EF4-FFF2-40B4-BE49-F238E27FC236}">
                <a16:creationId xmlns:a16="http://schemas.microsoft.com/office/drawing/2014/main" id="{7FDF632A-823E-9B45-9288-052664BBDE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7568" y="1438231"/>
            <a:ext cx="4610100"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Date Placeholder 3">
            <a:extLst>
              <a:ext uri="{FF2B5EF4-FFF2-40B4-BE49-F238E27FC236}">
                <a16:creationId xmlns:a16="http://schemas.microsoft.com/office/drawing/2014/main" id="{884EAF7A-2005-09F0-4AFC-35C797DA847A}"/>
              </a:ext>
            </a:extLst>
          </p:cNvPr>
          <p:cNvSpPr>
            <a:spLocks noGrp="1" noChangeArrowheads="1"/>
          </p:cNvSpPr>
          <p:nvPr>
            <p:ph type="dt" sz="quarter" idx="14"/>
          </p:nvPr>
        </p:nvSpPr>
        <p:spPr bwMode="auto">
          <a:xfrm>
            <a:off x="4279969" y="7430367"/>
            <a:ext cx="584062" cy="25736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9AB27C1-7CA2-B844-BAAA-25527E04AA87}" type="datetime1">
              <a:rPr lang="en-US" altLang="en-US" sz="1200">
                <a:solidFill>
                  <a:srgbClr val="898989"/>
                </a:solidFill>
              </a:rPr>
              <a:pPr/>
              <a:t>2/16/2024</a:t>
            </a:fld>
            <a:endParaRPr lang="en-US" altLang="en-US" sz="1200">
              <a:solidFill>
                <a:srgbClr val="898989"/>
              </a:solidFill>
            </a:endParaRPr>
          </a:p>
        </p:txBody>
      </p:sp>
      <p:sp>
        <p:nvSpPr>
          <p:cNvPr id="45060" name="Slide Number Placeholder 4">
            <a:extLst>
              <a:ext uri="{FF2B5EF4-FFF2-40B4-BE49-F238E27FC236}">
                <a16:creationId xmlns:a16="http://schemas.microsoft.com/office/drawing/2014/main" id="{DD121AE4-19C4-E430-FCC2-EFA93309D58D}"/>
              </a:ext>
            </a:extLst>
          </p:cNvPr>
          <p:cNvSpPr>
            <a:spLocks noGrp="1" noChangeArrowheads="1"/>
          </p:cNvSpPr>
          <p:nvPr>
            <p:ph type="sldNum" sz="quarter" idx="15"/>
          </p:nvPr>
        </p:nvSpPr>
        <p:spPr bwMode="auto">
          <a:xfrm>
            <a:off x="8677064" y="7407283"/>
            <a:ext cx="206271" cy="25736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C0C8385-F06C-C444-A0F4-21F0228CDFFF}" type="slidenum">
              <a:rPr lang="en-US" altLang="en-US" sz="1200">
                <a:solidFill>
                  <a:srgbClr val="898989"/>
                </a:solidFill>
              </a:rPr>
              <a:pPr/>
              <a:t>6</a:t>
            </a:fld>
            <a:endParaRPr lang="en-US" altLang="en-US" sz="1200">
              <a:solidFill>
                <a:srgbClr val="898989"/>
              </a:solidFill>
            </a:endParaRPr>
          </a:p>
        </p:txBody>
      </p:sp>
      <p:sp>
        <p:nvSpPr>
          <p:cNvPr id="45061" name="TextBox 9">
            <a:extLst>
              <a:ext uri="{FF2B5EF4-FFF2-40B4-BE49-F238E27FC236}">
                <a16:creationId xmlns:a16="http://schemas.microsoft.com/office/drawing/2014/main" id="{A61B68CB-1C85-2302-EEBF-057327F494D7}"/>
              </a:ext>
            </a:extLst>
          </p:cNvPr>
          <p:cNvSpPr txBox="1">
            <a:spLocks noChangeArrowheads="1"/>
          </p:cNvSpPr>
          <p:nvPr/>
        </p:nvSpPr>
        <p:spPr bwMode="auto">
          <a:xfrm>
            <a:off x="0" y="795420"/>
            <a:ext cx="61801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dirty="0"/>
              <a:t>WWTP Demand Response &amp; Renewables</a:t>
            </a:r>
          </a:p>
        </p:txBody>
      </p:sp>
      <p:sp>
        <p:nvSpPr>
          <p:cNvPr id="45062" name="TextBox 4">
            <a:extLst>
              <a:ext uri="{FF2B5EF4-FFF2-40B4-BE49-F238E27FC236}">
                <a16:creationId xmlns:a16="http://schemas.microsoft.com/office/drawing/2014/main" id="{95E3CF5A-78FC-8B7C-FEE1-181F3287C47E}"/>
              </a:ext>
            </a:extLst>
          </p:cNvPr>
          <p:cNvSpPr txBox="1">
            <a:spLocks noChangeArrowheads="1"/>
          </p:cNvSpPr>
          <p:nvPr/>
        </p:nvSpPr>
        <p:spPr bwMode="auto">
          <a:xfrm>
            <a:off x="4700588" y="4464408"/>
            <a:ext cx="4389437" cy="307777"/>
          </a:xfrm>
          <a:prstGeom prst="rect">
            <a:avLst/>
          </a:prstGeom>
          <a:noFill/>
          <a:ln>
            <a:noFill/>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r>
              <a:rPr lang="en-US" altLang="en-US" sz="1400" u="sng" dirty="0"/>
              <a:t>CAISO Net Load P(load) - P(</a:t>
            </a:r>
            <a:r>
              <a:rPr lang="en-US" altLang="en-US" sz="1400" u="sng" dirty="0" err="1"/>
              <a:t>rne</a:t>
            </a:r>
            <a:r>
              <a:rPr lang="en-US" altLang="en-US" sz="1400" u="sng" dirty="0"/>
              <a:t>): 2020 Trend</a:t>
            </a:r>
            <a:r>
              <a:rPr lang="en-US" altLang="en-US" sz="1400" dirty="0">
                <a:hlinkClick r:id="rId4"/>
              </a:rPr>
              <a:t> </a:t>
            </a:r>
            <a:endParaRPr lang="en-US" altLang="en-US" sz="1400" dirty="0"/>
          </a:p>
        </p:txBody>
      </p:sp>
      <p:pic>
        <p:nvPicPr>
          <p:cNvPr id="45063" name="Picture 1">
            <a:extLst>
              <a:ext uri="{FF2B5EF4-FFF2-40B4-BE49-F238E27FC236}">
                <a16:creationId xmlns:a16="http://schemas.microsoft.com/office/drawing/2014/main" id="{F2D5D313-788F-3C7A-402D-B1EB53B8794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25" y="1497096"/>
            <a:ext cx="444500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5FCEAD22-A9BB-1C85-25E5-502DBA0425A5}"/>
              </a:ext>
            </a:extLst>
          </p:cNvPr>
          <p:cNvCxnSpPr>
            <a:cxnSpLocks/>
            <a:stCxn id="37" idx="2"/>
          </p:cNvCxnSpPr>
          <p:nvPr/>
        </p:nvCxnSpPr>
        <p:spPr>
          <a:xfrm>
            <a:off x="2446338" y="2013033"/>
            <a:ext cx="0" cy="1285875"/>
          </a:xfrm>
          <a:prstGeom prst="line">
            <a:avLst/>
          </a:prstGeom>
        </p:spPr>
        <p:style>
          <a:lnRef idx="2">
            <a:schemeClr val="accent1"/>
          </a:lnRef>
          <a:fillRef idx="0">
            <a:schemeClr val="accent1"/>
          </a:fillRef>
          <a:effectRef idx="1">
            <a:schemeClr val="accent1"/>
          </a:effectRef>
          <a:fontRef idx="minor">
            <a:schemeClr val="tx1"/>
          </a:fontRef>
        </p:style>
      </p:cxnSp>
      <p:sp>
        <p:nvSpPr>
          <p:cNvPr id="15" name="Right Brace 14">
            <a:extLst>
              <a:ext uri="{FF2B5EF4-FFF2-40B4-BE49-F238E27FC236}">
                <a16:creationId xmlns:a16="http://schemas.microsoft.com/office/drawing/2014/main" id="{245C1054-9F63-A72C-4535-3AEC8CED830D}"/>
              </a:ext>
            </a:extLst>
          </p:cNvPr>
          <p:cNvSpPr/>
          <p:nvPr/>
        </p:nvSpPr>
        <p:spPr>
          <a:xfrm rot="16200000">
            <a:off x="3692526" y="1533608"/>
            <a:ext cx="384175" cy="584200"/>
          </a:xfrm>
          <a:prstGeom prst="rightBrace">
            <a:avLst/>
          </a:prstGeom>
        </p:spPr>
        <p:style>
          <a:lnRef idx="2">
            <a:schemeClr val="accent2"/>
          </a:lnRef>
          <a:fillRef idx="0">
            <a:schemeClr val="accent2"/>
          </a:fillRef>
          <a:effectRef idx="1">
            <a:schemeClr val="accent2"/>
          </a:effectRef>
          <a:fontRef idx="minor">
            <a:schemeClr val="tx1"/>
          </a:fontRef>
        </p:style>
        <p:txBody>
          <a:bodyPr anchor="ctr"/>
          <a:lstStyle/>
          <a:p>
            <a:pPr algn="ctr">
              <a:defRPr/>
            </a:pPr>
            <a:endParaRPr lang="en-US"/>
          </a:p>
        </p:txBody>
      </p:sp>
      <p:cxnSp>
        <p:nvCxnSpPr>
          <p:cNvPr id="16" name="Straight Connector 15">
            <a:extLst>
              <a:ext uri="{FF2B5EF4-FFF2-40B4-BE49-F238E27FC236}">
                <a16:creationId xmlns:a16="http://schemas.microsoft.com/office/drawing/2014/main" id="{51967446-DAB3-47F3-8F01-9C84B9A973E4}"/>
              </a:ext>
            </a:extLst>
          </p:cNvPr>
          <p:cNvCxnSpPr>
            <a:cxnSpLocks/>
          </p:cNvCxnSpPr>
          <p:nvPr/>
        </p:nvCxnSpPr>
        <p:spPr>
          <a:xfrm>
            <a:off x="1860550" y="2013033"/>
            <a:ext cx="0" cy="1285875"/>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F99C2351-47DB-2F52-73B1-7E7F8A28E8E3}"/>
              </a:ext>
            </a:extLst>
          </p:cNvPr>
          <p:cNvCxnSpPr/>
          <p:nvPr/>
        </p:nvCxnSpPr>
        <p:spPr>
          <a:xfrm>
            <a:off x="3592513" y="1952707"/>
            <a:ext cx="0" cy="1346200"/>
          </a:xfrm>
          <a:prstGeom prst="line">
            <a:avLst/>
          </a:prstGeom>
        </p:spPr>
        <p:style>
          <a:lnRef idx="2">
            <a:schemeClr val="accent2"/>
          </a:lnRef>
          <a:fillRef idx="0">
            <a:schemeClr val="accent2"/>
          </a:fillRef>
          <a:effectRef idx="1">
            <a:schemeClr val="accent2"/>
          </a:effectRef>
          <a:fontRef idx="minor">
            <a:schemeClr val="tx1"/>
          </a:fontRef>
        </p:style>
      </p:cxnSp>
      <p:cxnSp>
        <p:nvCxnSpPr>
          <p:cNvPr id="18" name="Straight Connector 17">
            <a:extLst>
              <a:ext uri="{FF2B5EF4-FFF2-40B4-BE49-F238E27FC236}">
                <a16:creationId xmlns:a16="http://schemas.microsoft.com/office/drawing/2014/main" id="{CB607328-9307-E6EA-3A71-A8D212C7F187}"/>
              </a:ext>
            </a:extLst>
          </p:cNvPr>
          <p:cNvCxnSpPr/>
          <p:nvPr/>
        </p:nvCxnSpPr>
        <p:spPr>
          <a:xfrm>
            <a:off x="4176713" y="1952707"/>
            <a:ext cx="0" cy="1346200"/>
          </a:xfrm>
          <a:prstGeom prst="line">
            <a:avLst/>
          </a:prstGeom>
        </p:spPr>
        <p:style>
          <a:lnRef idx="2">
            <a:schemeClr val="accent2"/>
          </a:lnRef>
          <a:fillRef idx="0">
            <a:schemeClr val="accent2"/>
          </a:fillRef>
          <a:effectRef idx="1">
            <a:schemeClr val="accent2"/>
          </a:effectRef>
          <a:fontRef idx="minor">
            <a:schemeClr val="tx1"/>
          </a:fontRef>
        </p:style>
      </p:cxnSp>
      <p:sp>
        <p:nvSpPr>
          <p:cNvPr id="23" name="Right Brace 22">
            <a:extLst>
              <a:ext uri="{FF2B5EF4-FFF2-40B4-BE49-F238E27FC236}">
                <a16:creationId xmlns:a16="http://schemas.microsoft.com/office/drawing/2014/main" id="{0814AEDC-DEAE-DA8F-E951-393AD6ED6258}"/>
              </a:ext>
            </a:extLst>
          </p:cNvPr>
          <p:cNvSpPr/>
          <p:nvPr/>
        </p:nvSpPr>
        <p:spPr>
          <a:xfrm rot="16200000">
            <a:off x="8368056" y="1074693"/>
            <a:ext cx="382588" cy="585787"/>
          </a:xfrm>
          <a:prstGeom prst="rightBrace">
            <a:avLst/>
          </a:prstGeom>
        </p:spPr>
        <p:style>
          <a:lnRef idx="2">
            <a:schemeClr val="accent2"/>
          </a:lnRef>
          <a:fillRef idx="0">
            <a:schemeClr val="accent2"/>
          </a:fillRef>
          <a:effectRef idx="1">
            <a:schemeClr val="accent2"/>
          </a:effectRef>
          <a:fontRef idx="minor">
            <a:schemeClr val="tx1"/>
          </a:fontRef>
        </p:style>
        <p:txBody>
          <a:bodyPr anchor="ctr"/>
          <a:lstStyle/>
          <a:p>
            <a:pPr algn="ctr">
              <a:defRPr/>
            </a:pPr>
            <a:endParaRPr lang="en-US"/>
          </a:p>
        </p:txBody>
      </p:sp>
      <p:cxnSp>
        <p:nvCxnSpPr>
          <p:cNvPr id="24" name="Straight Connector 23">
            <a:extLst>
              <a:ext uri="{FF2B5EF4-FFF2-40B4-BE49-F238E27FC236}">
                <a16:creationId xmlns:a16="http://schemas.microsoft.com/office/drawing/2014/main" id="{B4C13B5D-8FA9-4D5C-EC17-9A2AFE72A561}"/>
              </a:ext>
            </a:extLst>
          </p:cNvPr>
          <p:cNvCxnSpPr>
            <a:cxnSpLocks/>
          </p:cNvCxnSpPr>
          <p:nvPr/>
        </p:nvCxnSpPr>
        <p:spPr>
          <a:xfrm>
            <a:off x="8266456" y="1493792"/>
            <a:ext cx="0" cy="2514600"/>
          </a:xfrm>
          <a:prstGeom prst="line">
            <a:avLst/>
          </a:prstGeom>
        </p:spPr>
        <p:style>
          <a:lnRef idx="2">
            <a:schemeClr val="accent2"/>
          </a:lnRef>
          <a:fillRef idx="0">
            <a:schemeClr val="accent2"/>
          </a:fillRef>
          <a:effectRef idx="1">
            <a:schemeClr val="accent2"/>
          </a:effectRef>
          <a:fontRef idx="minor">
            <a:schemeClr val="tx1"/>
          </a:fontRef>
        </p:style>
      </p:cxnSp>
      <p:cxnSp>
        <p:nvCxnSpPr>
          <p:cNvPr id="25" name="Straight Connector 24">
            <a:extLst>
              <a:ext uri="{FF2B5EF4-FFF2-40B4-BE49-F238E27FC236}">
                <a16:creationId xmlns:a16="http://schemas.microsoft.com/office/drawing/2014/main" id="{150DCC2C-D9B7-60D5-AAFC-95070D787B90}"/>
              </a:ext>
            </a:extLst>
          </p:cNvPr>
          <p:cNvCxnSpPr>
            <a:cxnSpLocks/>
          </p:cNvCxnSpPr>
          <p:nvPr/>
        </p:nvCxnSpPr>
        <p:spPr>
          <a:xfrm>
            <a:off x="8852243" y="1493793"/>
            <a:ext cx="0" cy="2506663"/>
          </a:xfrm>
          <a:prstGeom prst="line">
            <a:avLst/>
          </a:prstGeom>
        </p:spPr>
        <p:style>
          <a:lnRef idx="2">
            <a:schemeClr val="accent2"/>
          </a:lnRef>
          <a:fillRef idx="0">
            <a:schemeClr val="accent2"/>
          </a:fillRef>
          <a:effectRef idx="1">
            <a:schemeClr val="accent2"/>
          </a:effectRef>
          <a:fontRef idx="minor">
            <a:schemeClr val="tx1"/>
          </a:fontRef>
        </p:style>
      </p:cxnSp>
      <p:sp>
        <p:nvSpPr>
          <p:cNvPr id="34" name="Right Brace 33">
            <a:extLst>
              <a:ext uri="{FF2B5EF4-FFF2-40B4-BE49-F238E27FC236}">
                <a16:creationId xmlns:a16="http://schemas.microsoft.com/office/drawing/2014/main" id="{537C937B-5C0D-9DF8-D35A-FF8D0CE48446}"/>
              </a:ext>
            </a:extLst>
          </p:cNvPr>
          <p:cNvSpPr/>
          <p:nvPr/>
        </p:nvSpPr>
        <p:spPr>
          <a:xfrm rot="16200000">
            <a:off x="6642443" y="1103267"/>
            <a:ext cx="382588" cy="585788"/>
          </a:xfrm>
          <a:prstGeom prst="rightBrace">
            <a:avLst/>
          </a:pr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cxnSp>
        <p:nvCxnSpPr>
          <p:cNvPr id="35" name="Straight Connector 34">
            <a:extLst>
              <a:ext uri="{FF2B5EF4-FFF2-40B4-BE49-F238E27FC236}">
                <a16:creationId xmlns:a16="http://schemas.microsoft.com/office/drawing/2014/main" id="{B2ABD292-00B7-D1FD-8C61-5E0D26592296}"/>
              </a:ext>
            </a:extLst>
          </p:cNvPr>
          <p:cNvCxnSpPr>
            <a:cxnSpLocks/>
          </p:cNvCxnSpPr>
          <p:nvPr/>
        </p:nvCxnSpPr>
        <p:spPr>
          <a:xfrm>
            <a:off x="6540843" y="1522367"/>
            <a:ext cx="0" cy="2514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1B712D44-E884-1D91-707D-1883AFB27A2D}"/>
              </a:ext>
            </a:extLst>
          </p:cNvPr>
          <p:cNvCxnSpPr>
            <a:cxnSpLocks/>
          </p:cNvCxnSpPr>
          <p:nvPr/>
        </p:nvCxnSpPr>
        <p:spPr>
          <a:xfrm>
            <a:off x="7126631" y="1522368"/>
            <a:ext cx="0" cy="2505075"/>
          </a:xfrm>
          <a:prstGeom prst="line">
            <a:avLst/>
          </a:prstGeom>
        </p:spPr>
        <p:style>
          <a:lnRef idx="2">
            <a:schemeClr val="accent1"/>
          </a:lnRef>
          <a:fillRef idx="0">
            <a:schemeClr val="accent1"/>
          </a:fillRef>
          <a:effectRef idx="1">
            <a:schemeClr val="accent1"/>
          </a:effectRef>
          <a:fontRef idx="minor">
            <a:schemeClr val="tx1"/>
          </a:fontRef>
        </p:style>
      </p:cxnSp>
      <p:sp>
        <p:nvSpPr>
          <p:cNvPr id="37" name="Right Brace 36">
            <a:extLst>
              <a:ext uri="{FF2B5EF4-FFF2-40B4-BE49-F238E27FC236}">
                <a16:creationId xmlns:a16="http://schemas.microsoft.com/office/drawing/2014/main" id="{326B5AE3-9627-E3FA-DB3A-1B63A260AF1A}"/>
              </a:ext>
            </a:extLst>
          </p:cNvPr>
          <p:cNvSpPr/>
          <p:nvPr/>
        </p:nvSpPr>
        <p:spPr>
          <a:xfrm rot="16200000">
            <a:off x="1961357" y="1528051"/>
            <a:ext cx="384175" cy="585788"/>
          </a:xfrm>
          <a:prstGeom prst="rightBrace">
            <a:avLst/>
          </a:pr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45077" name="TextBox 1">
            <a:extLst>
              <a:ext uri="{FF2B5EF4-FFF2-40B4-BE49-F238E27FC236}">
                <a16:creationId xmlns:a16="http://schemas.microsoft.com/office/drawing/2014/main" id="{10B93FAD-4127-51BA-E7AE-81F3D9193C11}"/>
              </a:ext>
            </a:extLst>
          </p:cNvPr>
          <p:cNvSpPr txBox="1">
            <a:spLocks noChangeArrowheads="1"/>
          </p:cNvSpPr>
          <p:nvPr/>
        </p:nvSpPr>
        <p:spPr bwMode="auto">
          <a:xfrm>
            <a:off x="950549" y="4464408"/>
            <a:ext cx="26304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u="sng" dirty="0"/>
              <a:t>WWTP Energy Demand Profile</a:t>
            </a:r>
          </a:p>
        </p:txBody>
      </p:sp>
      <p:sp>
        <p:nvSpPr>
          <p:cNvPr id="2" name="ZoneTexte 1">
            <a:extLst>
              <a:ext uri="{FF2B5EF4-FFF2-40B4-BE49-F238E27FC236}">
                <a16:creationId xmlns:a16="http://schemas.microsoft.com/office/drawing/2014/main" id="{241F4480-DB5C-A034-D412-4EDCBFEF389E}"/>
              </a:ext>
            </a:extLst>
          </p:cNvPr>
          <p:cNvSpPr txBox="1"/>
          <p:nvPr/>
        </p:nvSpPr>
        <p:spPr>
          <a:xfrm>
            <a:off x="3518919" y="119529"/>
            <a:ext cx="5612172" cy="369332"/>
          </a:xfrm>
          <a:prstGeom prst="rect">
            <a:avLst/>
          </a:prstGeom>
          <a:noFill/>
        </p:spPr>
        <p:txBody>
          <a:bodyPr wrap="square" rtlCol="0">
            <a:spAutoFit/>
          </a:bodyPr>
          <a:lstStyle/>
          <a:p>
            <a:r>
              <a:rPr lang="en-US" dirty="0">
                <a:solidFill>
                  <a:schemeClr val="bg1"/>
                </a:solidFill>
              </a:rPr>
              <a:t>Water and Climate research priorities: WWT Smart Grid</a:t>
            </a:r>
            <a:endParaRPr lang="fr-FR" dirty="0">
              <a:solidFill>
                <a:schemeClr val="bg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F5C778-6F24-FC24-039B-2335105AAD5A}"/>
              </a:ext>
            </a:extLst>
          </p:cNvPr>
          <p:cNvSpPr>
            <a:spLocks noGrp="1"/>
          </p:cNvSpPr>
          <p:nvPr>
            <p:ph type="body" sz="quarter" idx="12"/>
          </p:nvPr>
        </p:nvSpPr>
        <p:spPr>
          <a:xfrm>
            <a:off x="258764" y="1430519"/>
            <a:ext cx="4168775" cy="3493264"/>
          </a:xfrm>
        </p:spPr>
        <p:txBody>
          <a:bodyPr/>
          <a:lstStyle/>
          <a:p>
            <a:pPr>
              <a:spcAft>
                <a:spcPts val="600"/>
              </a:spcAft>
              <a:defRPr/>
            </a:pPr>
            <a:r>
              <a:rPr lang="en-US" sz="1200" b="0" dirty="0"/>
              <a:t>Tertiary treatment plant discharging to San Francisco Bay. </a:t>
            </a:r>
          </a:p>
          <a:p>
            <a:pPr>
              <a:spcAft>
                <a:spcPts val="600"/>
              </a:spcAft>
              <a:defRPr/>
            </a:pPr>
            <a:r>
              <a:rPr lang="en-US" sz="1200" b="0" dirty="0"/>
              <a:t>Case study on fast, automatic, continuous control of loads: </a:t>
            </a:r>
            <a:r>
              <a:rPr lang="en-US" sz="1200" dirty="0"/>
              <a:t>Fast-DR </a:t>
            </a:r>
            <a:r>
              <a:rPr lang="en-US" sz="1200" b="0" dirty="0"/>
              <a:t>helps the grid to manage contingencies with </a:t>
            </a:r>
            <a:r>
              <a:rPr lang="en-US" sz="1200" dirty="0"/>
              <a:t>Day-Ahead Warning </a:t>
            </a:r>
            <a:r>
              <a:rPr lang="en-US" sz="1200" b="0" dirty="0"/>
              <a:t>(top) &amp; </a:t>
            </a:r>
            <a:r>
              <a:rPr lang="en-US" sz="1200" dirty="0"/>
              <a:t>10-Min Warning </a:t>
            </a:r>
            <a:r>
              <a:rPr lang="en-US" sz="1200" b="0" dirty="0"/>
              <a:t>(bottom)</a:t>
            </a:r>
          </a:p>
          <a:p>
            <a:pPr>
              <a:spcAft>
                <a:spcPts val="600"/>
              </a:spcAft>
              <a:defRPr/>
            </a:pPr>
            <a:r>
              <a:rPr lang="en-US" sz="1200" b="0" dirty="0"/>
              <a:t>Key Equipment: pond aerators, pond circulation pumps, digester pumps, and fixed growth reactor fans. </a:t>
            </a:r>
          </a:p>
          <a:p>
            <a:pPr>
              <a:spcAft>
                <a:spcPts val="600"/>
              </a:spcAft>
              <a:defRPr/>
            </a:pPr>
            <a:r>
              <a:rPr lang="en-US" sz="1200" b="0" dirty="0"/>
              <a:t>Baseline load 275kW - </a:t>
            </a:r>
            <a:r>
              <a:rPr lang="en-US" sz="1200" dirty="0"/>
              <a:t>150kW load shed </a:t>
            </a:r>
            <a:r>
              <a:rPr lang="en-US" sz="1200" b="0" dirty="0"/>
              <a:t>(</a:t>
            </a:r>
            <a:r>
              <a:rPr lang="en-US" sz="1200" dirty="0"/>
              <a:t>55% reduction</a:t>
            </a:r>
            <a:r>
              <a:rPr lang="en-US" sz="1200" b="0" dirty="0"/>
              <a:t>). </a:t>
            </a:r>
          </a:p>
          <a:p>
            <a:pPr>
              <a:defRPr/>
            </a:pPr>
            <a:r>
              <a:rPr lang="en-US" sz="1200" b="0" u="sng" dirty="0"/>
              <a:t>Pros:</a:t>
            </a:r>
          </a:p>
          <a:p>
            <a:pPr marL="180975" indent="-168275">
              <a:spcAft>
                <a:spcPts val="600"/>
              </a:spcAft>
              <a:buFont typeface="Arial" panose="020B0604020202020204" pitchFamily="34" charset="0"/>
              <a:buChar char="•"/>
              <a:defRPr/>
            </a:pPr>
            <a:r>
              <a:rPr lang="en-US" sz="1200" b="0" dirty="0"/>
              <a:t>Equipment could be shut down for </a:t>
            </a:r>
            <a:r>
              <a:rPr lang="en-US" sz="1200" dirty="0"/>
              <a:t>4 hours</a:t>
            </a:r>
            <a:r>
              <a:rPr lang="en-US" sz="1200" b="0" dirty="0"/>
              <a:t> w/o negative consequences;</a:t>
            </a:r>
          </a:p>
          <a:p>
            <a:pPr marL="180975" indent="-168275">
              <a:spcAft>
                <a:spcPts val="600"/>
              </a:spcAft>
              <a:buFont typeface="Arial" panose="020B0604020202020204" pitchFamily="34" charset="0"/>
              <a:buChar char="•"/>
              <a:defRPr/>
            </a:pPr>
            <a:r>
              <a:rPr lang="en-US" sz="1200" b="0" dirty="0"/>
              <a:t>440-acre pond provides oxygenation to the secondary effluent to </a:t>
            </a:r>
            <a:r>
              <a:rPr lang="en-US" sz="1200" dirty="0"/>
              <a:t>Reduce turbidity in Shut-Offs</a:t>
            </a:r>
          </a:p>
          <a:p>
            <a:pPr marL="180975" indent="-168275">
              <a:spcAft>
                <a:spcPts val="600"/>
              </a:spcAft>
              <a:buFont typeface="Arial" panose="020B0604020202020204" pitchFamily="34" charset="0"/>
              <a:buChar char="•"/>
              <a:defRPr/>
            </a:pPr>
            <a:r>
              <a:rPr lang="en-US" sz="1200" b="0" dirty="0"/>
              <a:t>DR offered </a:t>
            </a:r>
            <a:r>
              <a:rPr lang="en-US" sz="1200" dirty="0"/>
              <a:t>New Revenue streams</a:t>
            </a:r>
            <a:r>
              <a:rPr lang="en-US" sz="1200" b="0" dirty="0"/>
              <a:t>, improved analysis/monitoring for environmental compliance, higher returns of investment by reducing energy costs. </a:t>
            </a:r>
          </a:p>
          <a:p>
            <a:pPr>
              <a:defRPr/>
            </a:pPr>
            <a:r>
              <a:rPr lang="en-US" sz="1200" b="0" dirty="0"/>
              <a:t>Ibid</a:t>
            </a:r>
          </a:p>
        </p:txBody>
      </p:sp>
      <p:sp>
        <p:nvSpPr>
          <p:cNvPr id="37891" name="Date Placeholder 4">
            <a:extLst>
              <a:ext uri="{FF2B5EF4-FFF2-40B4-BE49-F238E27FC236}">
                <a16:creationId xmlns:a16="http://schemas.microsoft.com/office/drawing/2014/main" id="{98A33CE4-28BE-B507-D44E-5CB55649A93F}"/>
              </a:ext>
            </a:extLst>
          </p:cNvPr>
          <p:cNvSpPr>
            <a:spLocks noGrp="1" noChangeArrowheads="1"/>
          </p:cNvSpPr>
          <p:nvPr>
            <p:ph type="dt" sz="quarter" idx="14"/>
          </p:nvPr>
        </p:nvSpPr>
        <p:spPr bwMode="auto">
          <a:xfrm>
            <a:off x="4279969" y="7562229"/>
            <a:ext cx="584062" cy="25736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87A36FC-26AD-0340-8B8B-1AEBB48F31B5}" type="datetime1">
              <a:rPr lang="en-US" altLang="en-US" sz="1200">
                <a:solidFill>
                  <a:srgbClr val="898989"/>
                </a:solidFill>
              </a:rPr>
              <a:pPr/>
              <a:t>2/16/2024</a:t>
            </a:fld>
            <a:endParaRPr lang="en-US" altLang="en-US" sz="1200">
              <a:solidFill>
                <a:srgbClr val="898989"/>
              </a:solidFill>
            </a:endParaRPr>
          </a:p>
        </p:txBody>
      </p:sp>
      <p:sp>
        <p:nvSpPr>
          <p:cNvPr id="37892" name="Slide Number Placeholder 5">
            <a:extLst>
              <a:ext uri="{FF2B5EF4-FFF2-40B4-BE49-F238E27FC236}">
                <a16:creationId xmlns:a16="http://schemas.microsoft.com/office/drawing/2014/main" id="{37B9D635-CBB4-7499-D3AA-123B9A5E6B5A}"/>
              </a:ext>
            </a:extLst>
          </p:cNvPr>
          <p:cNvSpPr>
            <a:spLocks noGrp="1" noChangeArrowheads="1"/>
          </p:cNvSpPr>
          <p:nvPr>
            <p:ph type="sldNum" sz="quarter" idx="15"/>
          </p:nvPr>
        </p:nvSpPr>
        <p:spPr bwMode="auto">
          <a:xfrm>
            <a:off x="8677064" y="7539145"/>
            <a:ext cx="206271" cy="25736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98E6071-D52B-D74A-B2E8-3BA8FD2F499B}" type="slidenum">
              <a:rPr lang="en-US" altLang="en-US" sz="1200">
                <a:solidFill>
                  <a:srgbClr val="898989"/>
                </a:solidFill>
              </a:rPr>
              <a:pPr/>
              <a:t>7</a:t>
            </a:fld>
            <a:endParaRPr lang="en-US" altLang="en-US" sz="1200">
              <a:solidFill>
                <a:srgbClr val="898989"/>
              </a:solidFill>
            </a:endParaRPr>
          </a:p>
        </p:txBody>
      </p:sp>
      <p:sp>
        <p:nvSpPr>
          <p:cNvPr id="37893" name="TextBox 6">
            <a:extLst>
              <a:ext uri="{FF2B5EF4-FFF2-40B4-BE49-F238E27FC236}">
                <a16:creationId xmlns:a16="http://schemas.microsoft.com/office/drawing/2014/main" id="{97433ECB-6F78-E25F-AD8E-2DD47E3343F9}"/>
              </a:ext>
            </a:extLst>
          </p:cNvPr>
          <p:cNvSpPr txBox="1">
            <a:spLocks noChangeArrowheads="1"/>
          </p:cNvSpPr>
          <p:nvPr/>
        </p:nvSpPr>
        <p:spPr bwMode="auto">
          <a:xfrm>
            <a:off x="157164" y="933632"/>
            <a:ext cx="73310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t>Auto DR Case Study – Donald M. Somers WPCP</a:t>
            </a:r>
          </a:p>
          <a:p>
            <a:endParaRPr lang="en-US" altLang="en-US" b="1"/>
          </a:p>
        </p:txBody>
      </p:sp>
      <p:pic>
        <p:nvPicPr>
          <p:cNvPr id="37894" name="Picture 7">
            <a:extLst>
              <a:ext uri="{FF2B5EF4-FFF2-40B4-BE49-F238E27FC236}">
                <a16:creationId xmlns:a16="http://schemas.microsoft.com/office/drawing/2014/main" id="{9E7C6853-FA0E-5214-0503-C68849236F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1489" y="1297170"/>
            <a:ext cx="4873625" cy="196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10">
            <a:extLst>
              <a:ext uri="{FF2B5EF4-FFF2-40B4-BE49-F238E27FC236}">
                <a16:creationId xmlns:a16="http://schemas.microsoft.com/office/drawing/2014/main" id="{5E45A6C5-5443-1DE4-AF13-DB1C12EFD0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345" b="-1292"/>
          <a:stretch>
            <a:fillRect/>
          </a:stretch>
        </p:blipFill>
        <p:spPr bwMode="auto">
          <a:xfrm>
            <a:off x="4300538" y="3203758"/>
            <a:ext cx="4843462"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1">
            <a:extLst>
              <a:ext uri="{FF2B5EF4-FFF2-40B4-BE49-F238E27FC236}">
                <a16:creationId xmlns:a16="http://schemas.microsoft.com/office/drawing/2014/main" id="{620A1BC2-C4BF-C3B8-2E7C-E6FCDA3DF1C5}"/>
              </a:ext>
            </a:extLst>
          </p:cNvPr>
          <p:cNvSpPr txBox="1"/>
          <p:nvPr/>
        </p:nvSpPr>
        <p:spPr>
          <a:xfrm>
            <a:off x="3518919" y="119529"/>
            <a:ext cx="5612172" cy="369332"/>
          </a:xfrm>
          <a:prstGeom prst="rect">
            <a:avLst/>
          </a:prstGeom>
          <a:noFill/>
        </p:spPr>
        <p:txBody>
          <a:bodyPr wrap="square" rtlCol="0">
            <a:spAutoFit/>
          </a:bodyPr>
          <a:lstStyle/>
          <a:p>
            <a:r>
              <a:rPr lang="en-US" dirty="0">
                <a:solidFill>
                  <a:schemeClr val="bg1"/>
                </a:solidFill>
              </a:rPr>
              <a:t>Water and Climate research priorities: WWT Smart Grid</a:t>
            </a:r>
            <a:endParaRPr lang="fr-FR" dirty="0">
              <a:solidFill>
                <a:schemeClr val="bg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12D9690-C354-8243-FB95-134D127E90B6}"/>
              </a:ext>
            </a:extLst>
          </p:cNvPr>
          <p:cNvSpPr txBox="1"/>
          <p:nvPr/>
        </p:nvSpPr>
        <p:spPr>
          <a:xfrm>
            <a:off x="3518919" y="119529"/>
            <a:ext cx="5612172" cy="369332"/>
          </a:xfrm>
          <a:prstGeom prst="rect">
            <a:avLst/>
          </a:prstGeom>
          <a:noFill/>
        </p:spPr>
        <p:txBody>
          <a:bodyPr wrap="square" rtlCol="0">
            <a:spAutoFit/>
          </a:bodyPr>
          <a:lstStyle/>
          <a:p>
            <a:r>
              <a:rPr lang="en-US" dirty="0">
                <a:solidFill>
                  <a:schemeClr val="bg1"/>
                </a:solidFill>
              </a:rPr>
              <a:t>Water and Climate research priorities: WWT Smart Grid</a:t>
            </a:r>
            <a:endParaRPr lang="fr-FR" dirty="0">
              <a:solidFill>
                <a:schemeClr val="bg1"/>
              </a:solidFill>
            </a:endParaRPr>
          </a:p>
        </p:txBody>
      </p:sp>
      <p:sp>
        <p:nvSpPr>
          <p:cNvPr id="6" name="Titre 2">
            <a:extLst>
              <a:ext uri="{FF2B5EF4-FFF2-40B4-BE49-F238E27FC236}">
                <a16:creationId xmlns:a16="http://schemas.microsoft.com/office/drawing/2014/main" id="{C1DAC792-52B2-4078-980F-65DAE6300C0A}"/>
              </a:ext>
            </a:extLst>
          </p:cNvPr>
          <p:cNvSpPr txBox="1">
            <a:spLocks/>
          </p:cNvSpPr>
          <p:nvPr/>
        </p:nvSpPr>
        <p:spPr>
          <a:xfrm>
            <a:off x="684000" y="792656"/>
            <a:ext cx="6649303" cy="503590"/>
          </a:xfrm>
          <a:prstGeom prst="rect">
            <a:avLst/>
          </a:prstGeom>
        </p:spPr>
        <p:txBody>
          <a:bodyPr wrap="none" lIns="72000" tIns="36000" rIns="72000" bIns="36000">
            <a:spAutoFit/>
          </a:bodyPr>
          <a:lstStyle>
            <a:lvl1pPr marL="0" marR="0" indent="0" algn="l" defTabSz="914400" rtl="0" eaLnBrk="1" fontAlgn="auto" latinLnBrk="0" hangingPunct="1">
              <a:lnSpc>
                <a:spcPct val="100000"/>
              </a:lnSpc>
              <a:spcBef>
                <a:spcPct val="0"/>
              </a:spcBef>
              <a:spcAft>
                <a:spcPts val="0"/>
              </a:spcAft>
              <a:buClrTx/>
              <a:buSzTx/>
              <a:buFontTx/>
              <a:buNone/>
              <a:tabLst/>
              <a:defRPr lang="fr-FR" sz="2800" kern="1200">
                <a:solidFill>
                  <a:srgbClr val="00519E"/>
                </a:solidFill>
                <a:latin typeface="+mj-lt"/>
                <a:ea typeface="+mj-ea"/>
                <a:cs typeface="+mj-cs"/>
              </a:defRPr>
            </a:lvl1pPr>
          </a:lstStyle>
          <a:p>
            <a:r>
              <a:rPr lang="fr-FR" dirty="0"/>
              <a:t>W-SMART </a:t>
            </a:r>
            <a:r>
              <a:rPr lang="en-US" dirty="0"/>
              <a:t>Research</a:t>
            </a:r>
            <a:r>
              <a:rPr lang="fr-FR" dirty="0"/>
              <a:t> &amp; Collaboration </a:t>
            </a:r>
            <a:r>
              <a:rPr lang="fr-FR" dirty="0" err="1"/>
              <a:t>Projects</a:t>
            </a:r>
            <a:endParaRPr lang="fr-FR" dirty="0"/>
          </a:p>
        </p:txBody>
      </p:sp>
      <p:sp>
        <p:nvSpPr>
          <p:cNvPr id="24" name="Rectangle 23"/>
          <p:cNvSpPr/>
          <p:nvPr/>
        </p:nvSpPr>
        <p:spPr>
          <a:xfrm>
            <a:off x="684000" y="1165225"/>
            <a:ext cx="8285966" cy="369332"/>
          </a:xfrm>
          <a:prstGeom prst="rect">
            <a:avLst/>
          </a:prstGeom>
        </p:spPr>
        <p:txBody>
          <a:bodyPr wrap="square">
            <a:spAutoFit/>
          </a:bodyPr>
          <a:lstStyle/>
          <a:p>
            <a:r>
              <a:rPr lang="en-US"/>
              <a:t>Energy Neutral &amp; Demand Control</a:t>
            </a:r>
            <a:endParaRPr lang="fr-FR"/>
          </a:p>
        </p:txBody>
      </p:sp>
      <p:sp>
        <p:nvSpPr>
          <p:cNvPr id="3" name="Text Placeholder 1">
            <a:extLst>
              <a:ext uri="{FF2B5EF4-FFF2-40B4-BE49-F238E27FC236}">
                <a16:creationId xmlns:a16="http://schemas.microsoft.com/office/drawing/2014/main" id="{E35B79EB-76B5-8729-93B9-24EC85E58859}"/>
              </a:ext>
            </a:extLst>
          </p:cNvPr>
          <p:cNvSpPr>
            <a:spLocks noGrp="1" noChangeArrowheads="1"/>
          </p:cNvSpPr>
          <p:nvPr>
            <p:ph type="body" sz="quarter" idx="12"/>
          </p:nvPr>
        </p:nvSpPr>
        <p:spPr bwMode="auto">
          <a:xfrm>
            <a:off x="430803" y="1707398"/>
            <a:ext cx="4141197" cy="4835170"/>
          </a:xfrm>
        </p:spPr>
        <p:txBody>
          <a:bodyPr wrap="square" numCol="1" anchor="t" anchorCtr="0" compatLnSpc="1">
            <a:prstTxWarp prst="textNoShape">
              <a:avLst/>
            </a:prstTxWarp>
          </a:bodyPr>
          <a:lstStyle/>
          <a:p>
            <a:pPr indent="0">
              <a:spcBef>
                <a:spcPct val="0"/>
              </a:spcBef>
              <a:spcAft>
                <a:spcPts val="0"/>
              </a:spcAft>
              <a:defRPr/>
            </a:pPr>
            <a:r>
              <a:rPr lang="en-US" altLang="en-US" sz="1400" dirty="0">
                <a:solidFill>
                  <a:prstClr val="black"/>
                </a:solidFill>
                <a:ea typeface="ＭＳ Ｐゴシック" panose="020B0600070205080204" pitchFamily="34" charset="-128"/>
              </a:rPr>
              <a:t>Determine effect on quality parameters of Effluent and Sludge</a:t>
            </a:r>
            <a:r>
              <a:rPr lang="en-US" altLang="en-US" sz="1400" b="0" dirty="0">
                <a:solidFill>
                  <a:prstClr val="black"/>
                </a:solidFill>
                <a:ea typeface="ＭＳ Ｐゴシック" panose="020B0600070205080204" pitchFamily="34" charset="-128"/>
              </a:rPr>
              <a:t> </a:t>
            </a:r>
            <a:r>
              <a:rPr lang="en-US" altLang="en-US" sz="1400" dirty="0">
                <a:solidFill>
                  <a:prstClr val="black"/>
                </a:solidFill>
                <a:ea typeface="ＭＳ Ｐゴシック" panose="020B0600070205080204" pitchFamily="34" charset="-128"/>
              </a:rPr>
              <a:t>by Variable Demand Loads</a:t>
            </a:r>
            <a:endParaRPr lang="en-US" altLang="en-US" baseline="30000" dirty="0">
              <a:ea typeface="ＭＳ Ｐゴシック" panose="020B0600070205080204" pitchFamily="34" charset="-128"/>
            </a:endParaRPr>
          </a:p>
          <a:p>
            <a:pPr lvl="1" indent="0">
              <a:spcBef>
                <a:spcPct val="0"/>
              </a:spcBef>
              <a:spcAft>
                <a:spcPts val="0"/>
              </a:spcAft>
              <a:buFont typeface="Arial" panose="020B0604020202020204" pitchFamily="34" charset="0"/>
              <a:buNone/>
              <a:defRPr/>
            </a:pPr>
            <a:r>
              <a:rPr lang="en-US" altLang="en-US" i="1" u="sng" dirty="0">
                <a:ea typeface="ＭＳ Ｐゴシック" panose="020B0600070205080204" pitchFamily="34" charset="-128"/>
              </a:rPr>
              <a:t>Treatment Aeration</a:t>
            </a:r>
          </a:p>
          <a:p>
            <a:pPr lvl="1" indent="0">
              <a:spcBef>
                <a:spcPct val="0"/>
              </a:spcBef>
              <a:spcAft>
                <a:spcPts val="0"/>
              </a:spcAft>
              <a:buFont typeface="Arial" panose="020B0604020202020204" pitchFamily="34" charset="0"/>
              <a:buNone/>
              <a:defRPr/>
            </a:pPr>
            <a:r>
              <a:rPr lang="en-US" altLang="en-US" dirty="0">
                <a:solidFill>
                  <a:schemeClr val="tx1">
                    <a:lumMod val="50000"/>
                    <a:lumOff val="50000"/>
                  </a:schemeClr>
                </a:solidFill>
                <a:ea typeface="ＭＳ Ｐゴシック" panose="020B0600070205080204" pitchFamily="34" charset="-128"/>
              </a:rPr>
              <a:t>Wastewater Pumping</a:t>
            </a:r>
          </a:p>
          <a:p>
            <a:pPr lvl="1" indent="0">
              <a:spcBef>
                <a:spcPct val="0"/>
              </a:spcBef>
              <a:spcAft>
                <a:spcPts val="600"/>
              </a:spcAft>
              <a:buFont typeface="Arial" panose="020B0604020202020204" pitchFamily="34" charset="0"/>
              <a:buNone/>
              <a:defRPr/>
            </a:pPr>
            <a:r>
              <a:rPr lang="en-US" altLang="en-US" dirty="0">
                <a:solidFill>
                  <a:schemeClr val="tx1">
                    <a:lumMod val="50000"/>
                    <a:lumOff val="50000"/>
                  </a:schemeClr>
                </a:solidFill>
                <a:ea typeface="ＭＳ Ｐゴシック" panose="020B0600070205080204" pitchFamily="34" charset="-128"/>
              </a:rPr>
              <a:t>Sludge Pumping Transport</a:t>
            </a:r>
          </a:p>
          <a:p>
            <a:pPr marL="12700" indent="0">
              <a:spcBef>
                <a:spcPct val="0"/>
              </a:spcBef>
              <a:spcAft>
                <a:spcPts val="0"/>
              </a:spcAft>
              <a:defRPr/>
            </a:pPr>
            <a:r>
              <a:rPr lang="en-US" altLang="en-US" sz="1400" dirty="0">
                <a:ea typeface="ＭＳ Ｐゴシック" panose="020B0600070205080204" pitchFamily="34" charset="-128"/>
              </a:rPr>
              <a:t>Support Auto-DR with AI assisted Intelligent Process Control and Optimization</a:t>
            </a:r>
            <a:r>
              <a:rPr lang="en-US" altLang="en-US" sz="1400" b="0" dirty="0">
                <a:ea typeface="ＭＳ Ｐゴシック" panose="020B0600070205080204" pitchFamily="34" charset="-128"/>
              </a:rPr>
              <a:t>: </a:t>
            </a:r>
          </a:p>
          <a:p>
            <a:pPr marL="927100" indent="-285750">
              <a:spcBef>
                <a:spcPct val="0"/>
              </a:spcBef>
              <a:spcAft>
                <a:spcPts val="0"/>
              </a:spcAft>
              <a:buFont typeface="Arial" panose="020B0604020202020204" pitchFamily="34" charset="0"/>
              <a:buChar char="•"/>
              <a:defRPr/>
            </a:pPr>
            <a:r>
              <a:rPr lang="en-US" altLang="en-US" sz="1400" b="0" dirty="0">
                <a:ea typeface="ＭＳ Ｐゴシック" panose="020B0600070205080204" pitchFamily="34" charset="-128"/>
              </a:rPr>
              <a:t>Pre-Processed Historical Plant Data</a:t>
            </a:r>
          </a:p>
          <a:p>
            <a:pPr marL="927100" indent="-285750">
              <a:spcBef>
                <a:spcPct val="0"/>
              </a:spcBef>
              <a:spcAft>
                <a:spcPts val="0"/>
              </a:spcAft>
              <a:buFont typeface="Arial" panose="020B0604020202020204" pitchFamily="34" charset="0"/>
              <a:buChar char="•"/>
              <a:defRPr/>
            </a:pPr>
            <a:r>
              <a:rPr lang="en-US" altLang="en-US" sz="1400" b="0" dirty="0">
                <a:ea typeface="ＭＳ Ｐゴシック" panose="020B0600070205080204" pitchFamily="34" charset="-128"/>
              </a:rPr>
              <a:t>Statistical Mono and Multi-Parameter Analysis of COD, TSS and TKN</a:t>
            </a:r>
          </a:p>
          <a:p>
            <a:pPr marL="927100" indent="-285750">
              <a:spcBef>
                <a:spcPct val="0"/>
              </a:spcBef>
              <a:spcAft>
                <a:spcPts val="600"/>
              </a:spcAft>
              <a:buFont typeface="Arial" panose="020B0604020202020204" pitchFamily="34" charset="0"/>
              <a:buChar char="•"/>
              <a:defRPr/>
            </a:pPr>
            <a:r>
              <a:rPr lang="en-US" altLang="en-US" sz="1400" b="0" dirty="0">
                <a:ea typeface="ＭＳ Ｐゴシック" panose="020B0600070205080204" pitchFamily="34" charset="-128"/>
              </a:rPr>
              <a:t>AI anomaly detection analysis in Auto-DR Scenario Simulations</a:t>
            </a:r>
            <a:endParaRPr lang="en-US" altLang="en-US" dirty="0">
              <a:ea typeface="ＭＳ Ｐゴシック" panose="020B0600070205080204" pitchFamily="34" charset="-128"/>
            </a:endParaRPr>
          </a:p>
          <a:p>
            <a:pPr marL="12700" lvl="1" indent="0">
              <a:spcBef>
                <a:spcPct val="0"/>
              </a:spcBef>
              <a:spcAft>
                <a:spcPts val="0"/>
              </a:spcAft>
              <a:buFont typeface="Arial" panose="020B0604020202020204" pitchFamily="34" charset="0"/>
              <a:buNone/>
              <a:defRPr/>
            </a:pPr>
            <a:r>
              <a:rPr lang="en-US" altLang="en-US" b="1" dirty="0">
                <a:ea typeface="ＭＳ Ｐゴシック" panose="020B0600070205080204" pitchFamily="34" charset="-128"/>
              </a:rPr>
              <a:t>Develop a </a:t>
            </a:r>
            <a:r>
              <a:rPr lang="en-US" altLang="en-US" b="1" dirty="0">
                <a:solidFill>
                  <a:prstClr val="black"/>
                </a:solidFill>
                <a:ea typeface="ＭＳ Ｐゴシック" panose="020B0600070205080204" pitchFamily="34" charset="-128"/>
              </a:rPr>
              <a:t>WWTP Demand Response Optimization Tool for Energy-Water Systems Co-Optimization</a:t>
            </a:r>
            <a:endParaRPr lang="en-US" altLang="en-US" dirty="0">
              <a:ea typeface="ＭＳ Ｐゴシック" panose="020B0600070205080204" pitchFamily="34" charset="-128"/>
            </a:endParaRPr>
          </a:p>
          <a:p>
            <a:pPr marL="927100" indent="-285750">
              <a:spcBef>
                <a:spcPct val="0"/>
              </a:spcBef>
              <a:spcAft>
                <a:spcPts val="0"/>
              </a:spcAft>
              <a:buFont typeface="Arial" panose="020B0604020202020204" pitchFamily="34" charset="0"/>
              <a:buChar char="•"/>
              <a:defRPr/>
            </a:pPr>
            <a:r>
              <a:rPr lang="en-US" altLang="en-US" sz="1400" b="0" dirty="0">
                <a:ea typeface="ＭＳ Ｐゴシック" panose="020B0600070205080204" pitchFamily="34" charset="-128"/>
              </a:rPr>
              <a:t>Supports decision making for WWTP owners and operators</a:t>
            </a:r>
          </a:p>
          <a:p>
            <a:pPr marL="927100" indent="-285750">
              <a:spcBef>
                <a:spcPct val="0"/>
              </a:spcBef>
              <a:spcAft>
                <a:spcPts val="0"/>
              </a:spcAft>
              <a:buFont typeface="Arial" panose="020B0604020202020204" pitchFamily="34" charset="0"/>
              <a:buChar char="•"/>
              <a:defRPr/>
            </a:pPr>
            <a:r>
              <a:rPr lang="en-US" altLang="en-US" sz="1400" b="0" dirty="0">
                <a:ea typeface="ＭＳ Ｐゴシック" panose="020B0600070205080204" pitchFamily="34" charset="-128"/>
              </a:rPr>
              <a:t>Energy System Operators gauge impact from water sector DR participation</a:t>
            </a:r>
          </a:p>
          <a:p>
            <a:pPr marL="927100" indent="-285750">
              <a:spcBef>
                <a:spcPct val="0"/>
              </a:spcBef>
              <a:spcAft>
                <a:spcPts val="0"/>
              </a:spcAft>
              <a:buFont typeface="Arial" panose="020B0604020202020204" pitchFamily="34" charset="0"/>
              <a:buChar char="•"/>
              <a:defRPr/>
            </a:pPr>
            <a:r>
              <a:rPr lang="en-US" altLang="en-US" sz="1400" b="0" dirty="0">
                <a:ea typeface="ＭＳ Ｐゴシック" panose="020B0600070205080204" pitchFamily="34" charset="-128"/>
              </a:rPr>
              <a:t>Assists in cost/benefit analysis of plant upgrades to Energy System</a:t>
            </a:r>
          </a:p>
        </p:txBody>
      </p:sp>
      <p:pic>
        <p:nvPicPr>
          <p:cNvPr id="4" name="Picture 3">
            <a:extLst>
              <a:ext uri="{FF2B5EF4-FFF2-40B4-BE49-F238E27FC236}">
                <a16:creationId xmlns:a16="http://schemas.microsoft.com/office/drawing/2014/main" id="{6310D697-1087-87C9-5300-CB56E56971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3366" y="1707398"/>
            <a:ext cx="4546600" cy="2455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61504213-8250-78B8-3167-E506CEC01D8A}"/>
              </a:ext>
            </a:extLst>
          </p:cNvPr>
          <p:cNvSpPr/>
          <p:nvPr/>
        </p:nvSpPr>
        <p:spPr>
          <a:xfrm>
            <a:off x="5163141" y="4336102"/>
            <a:ext cx="3067050" cy="523875"/>
          </a:xfrm>
          <a:prstGeom prst="rect">
            <a:avLst/>
          </a:prstGeom>
        </p:spPr>
        <p:txBody>
          <a:bodyPr>
            <a:spAutoFit/>
          </a:bodyPr>
          <a:lstStyle/>
          <a:p>
            <a:pPr algn="ctr">
              <a:spcAft>
                <a:spcPts val="600"/>
              </a:spcAft>
              <a:defRPr/>
            </a:pPr>
            <a:r>
              <a:rPr lang="en-US" sz="1200" u="sng" dirty="0">
                <a:latin typeface="+mn-lt"/>
                <a:ea typeface="Calibri" panose="020F0502020204030204" pitchFamily="34" charset="0"/>
              </a:rPr>
              <a:t>Schematic of a WWTP</a:t>
            </a:r>
          </a:p>
          <a:p>
            <a:pPr algn="ctr">
              <a:defRPr/>
            </a:pPr>
            <a:r>
              <a:rPr lang="en-US" sz="1100" dirty="0">
                <a:latin typeface="+mn-lt"/>
                <a:ea typeface="Calibri" panose="020F0502020204030204" pitchFamily="34" charset="0"/>
              </a:rPr>
              <a:t>Highlighted equipment is suitable for DR </a:t>
            </a:r>
            <a:endParaRPr lang="en-US" sz="1100" dirty="0">
              <a:latin typeface="+mn-lt"/>
            </a:endParaRPr>
          </a:p>
        </p:txBody>
      </p:sp>
    </p:spTree>
    <p:extLst>
      <p:ext uri="{BB962C8B-B14F-4D97-AF65-F5344CB8AC3E}">
        <p14:creationId xmlns:p14="http://schemas.microsoft.com/office/powerpoint/2010/main" val="3592109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F43632-CDC4-8BDF-E2CD-2789471D7D4C}"/>
              </a:ext>
            </a:extLst>
          </p:cNvPr>
          <p:cNvSpPr>
            <a:spLocks noGrp="1"/>
          </p:cNvSpPr>
          <p:nvPr>
            <p:ph type="body" sz="quarter" idx="12"/>
          </p:nvPr>
        </p:nvSpPr>
        <p:spPr>
          <a:xfrm>
            <a:off x="385764" y="1553943"/>
            <a:ext cx="3970337" cy="2462213"/>
          </a:xfrm>
        </p:spPr>
        <p:txBody>
          <a:bodyPr/>
          <a:lstStyle/>
          <a:p>
            <a:pPr algn="just">
              <a:defRPr/>
            </a:pPr>
            <a:r>
              <a:rPr lang="en-US" sz="1600" b="0" dirty="0">
                <a:latin typeface="Calibri" panose="020F0502020204030204" pitchFamily="34" charset="0"/>
                <a:cs typeface="Calibri" panose="020F0502020204030204" pitchFamily="34" charset="0"/>
              </a:rPr>
              <a:t>We propose to use the </a:t>
            </a:r>
            <a:r>
              <a:rPr lang="en-US" sz="1600" dirty="0">
                <a:solidFill>
                  <a:schemeClr val="accent4">
                    <a:lumMod val="75000"/>
                  </a:schemeClr>
                </a:solidFill>
                <a:latin typeface="Calibri" panose="020F0502020204030204" pitchFamily="34" charset="0"/>
                <a:cs typeface="Calibri" panose="020F0502020204030204" pitchFamily="34" charset="0"/>
              </a:rPr>
              <a:t>IWA Active Sludge Model </a:t>
            </a:r>
            <a:r>
              <a:rPr lang="en-US" sz="1600" b="0" dirty="0">
                <a:latin typeface="Calibri" panose="020F0502020204030204" pitchFamily="34" charset="0"/>
                <a:cs typeface="Calibri" panose="020F0502020204030204" pitchFamily="34" charset="0"/>
              </a:rPr>
              <a:t>in order to study the </a:t>
            </a:r>
            <a:r>
              <a:rPr lang="en-US" sz="1600" dirty="0">
                <a:solidFill>
                  <a:srgbClr val="FF0000"/>
                </a:solidFill>
                <a:latin typeface="Calibri" panose="020F0502020204030204" pitchFamily="34" charset="0"/>
                <a:cs typeface="Calibri" panose="020F0502020204030204" pitchFamily="34" charset="0"/>
              </a:rPr>
              <a:t>Effect</a:t>
            </a:r>
            <a:r>
              <a:rPr lang="en-US" sz="1600" dirty="0">
                <a:latin typeface="Calibri" panose="020F0502020204030204" pitchFamily="34" charset="0"/>
                <a:cs typeface="Calibri" panose="020F0502020204030204" pitchFamily="34" charset="0"/>
              </a:rPr>
              <a:t> </a:t>
            </a:r>
            <a:r>
              <a:rPr lang="en-US" sz="1600" b="0" dirty="0">
                <a:latin typeface="Calibri" panose="020F0502020204030204" pitchFamily="34" charset="0"/>
                <a:cs typeface="Calibri" panose="020F0502020204030204" pitchFamily="34" charset="0"/>
              </a:rPr>
              <a:t>of </a:t>
            </a:r>
            <a:r>
              <a:rPr lang="en-US" sz="1600" dirty="0">
                <a:solidFill>
                  <a:srgbClr val="0070C0"/>
                </a:solidFill>
                <a:latin typeface="Calibri" panose="020F0502020204030204" pitchFamily="34" charset="0"/>
                <a:cs typeface="Calibri" panose="020F0502020204030204" pitchFamily="34" charset="0"/>
              </a:rPr>
              <a:t>Aeration Demand Response</a:t>
            </a:r>
            <a:r>
              <a:rPr lang="en-US" sz="1600" dirty="0">
                <a:solidFill>
                  <a:srgbClr val="00B050"/>
                </a:solidFill>
                <a:latin typeface="Calibri" panose="020F0502020204030204" pitchFamily="34" charset="0"/>
                <a:cs typeface="Calibri" panose="020F0502020204030204" pitchFamily="34" charset="0"/>
              </a:rPr>
              <a:t> </a:t>
            </a:r>
            <a:r>
              <a:rPr lang="en-US" sz="1600" b="0" dirty="0">
                <a:latin typeface="Calibri" panose="020F0502020204030204" pitchFamily="34" charset="0"/>
                <a:cs typeface="Calibri" panose="020F0502020204030204" pitchFamily="34" charset="0"/>
              </a:rPr>
              <a:t>on</a:t>
            </a:r>
            <a:r>
              <a:rPr lang="en-US" sz="1600" dirty="0">
                <a:latin typeface="Calibri" panose="020F0502020204030204" pitchFamily="34" charset="0"/>
                <a:cs typeface="Calibri" panose="020F0502020204030204" pitchFamily="34" charset="0"/>
              </a:rPr>
              <a:t> </a:t>
            </a:r>
            <a:r>
              <a:rPr lang="en-US" sz="1600" dirty="0">
                <a:solidFill>
                  <a:srgbClr val="00B050"/>
                </a:solidFill>
                <a:latin typeface="Calibri" panose="020F0502020204030204" pitchFamily="34" charset="0"/>
                <a:cs typeface="Calibri" panose="020F0502020204030204" pitchFamily="34" charset="0"/>
              </a:rPr>
              <a:t>Effluent Quality</a:t>
            </a:r>
          </a:p>
          <a:p>
            <a:pPr algn="just">
              <a:defRPr/>
            </a:pPr>
            <a:endParaRPr lang="en-US" sz="1600" b="0" dirty="0">
              <a:latin typeface="Calibri" panose="020F0502020204030204" pitchFamily="34" charset="0"/>
              <a:cs typeface="Calibri" panose="020F0502020204030204" pitchFamily="34" charset="0"/>
            </a:endParaRPr>
          </a:p>
          <a:p>
            <a:pPr algn="just">
              <a:defRPr/>
            </a:pPr>
            <a:r>
              <a:rPr lang="en-US" sz="1600" b="0" dirty="0">
                <a:latin typeface="Calibri" panose="020F0502020204030204" pitchFamily="34" charset="0"/>
                <a:cs typeface="Calibri" panose="020F0502020204030204" pitchFamily="34" charset="0"/>
              </a:rPr>
              <a:t>Utilizing an existing model of a WWTP, </a:t>
            </a:r>
            <a:r>
              <a:rPr lang="en-US" sz="1600" dirty="0">
                <a:solidFill>
                  <a:schemeClr val="accent6">
                    <a:lumMod val="75000"/>
                  </a:schemeClr>
                </a:solidFill>
                <a:latin typeface="Calibri" panose="020F0502020204030204" pitchFamily="34" charset="0"/>
                <a:cs typeface="Calibri" panose="020F0502020204030204" pitchFamily="34" charset="0"/>
              </a:rPr>
              <a:t>Offline Scenario Simulations</a:t>
            </a:r>
            <a:r>
              <a:rPr lang="en-US" sz="1600" b="0" dirty="0">
                <a:latin typeface="Calibri" panose="020F0502020204030204" pitchFamily="34" charset="0"/>
                <a:cs typeface="Calibri" panose="020F0502020204030204" pitchFamily="34" charset="0"/>
              </a:rPr>
              <a:t> of </a:t>
            </a:r>
            <a:r>
              <a:rPr lang="en-US" sz="1600" dirty="0">
                <a:solidFill>
                  <a:srgbClr val="0070C0"/>
                </a:solidFill>
                <a:latin typeface="Calibri" panose="020F0502020204030204" pitchFamily="34" charset="0"/>
                <a:cs typeface="Calibri" panose="020F0502020204030204" pitchFamily="34" charset="0"/>
              </a:rPr>
              <a:t>Aeration DR</a:t>
            </a:r>
            <a:r>
              <a:rPr lang="en-US" sz="1600" b="0" dirty="0">
                <a:solidFill>
                  <a:srgbClr val="0070C0"/>
                </a:solidFill>
                <a:latin typeface="Calibri" panose="020F0502020204030204" pitchFamily="34" charset="0"/>
                <a:cs typeface="Calibri" panose="020F0502020204030204" pitchFamily="34" charset="0"/>
              </a:rPr>
              <a:t> </a:t>
            </a:r>
            <a:r>
              <a:rPr lang="en-US" sz="1600" b="0" dirty="0">
                <a:latin typeface="Calibri" panose="020F0502020204030204" pitchFamily="34" charset="0"/>
                <a:cs typeface="Calibri" panose="020F0502020204030204" pitchFamily="34" charset="0"/>
              </a:rPr>
              <a:t>will be packaged into a database for studying the </a:t>
            </a:r>
            <a:r>
              <a:rPr lang="en-US" sz="1600" dirty="0">
                <a:solidFill>
                  <a:srgbClr val="FF0000"/>
                </a:solidFill>
                <a:latin typeface="Calibri" panose="020F0502020204030204" pitchFamily="34" charset="0"/>
                <a:cs typeface="Calibri" panose="020F0502020204030204" pitchFamily="34" charset="0"/>
              </a:rPr>
              <a:t>Effects</a:t>
            </a:r>
            <a:r>
              <a:rPr lang="en-US" sz="1600" b="0" dirty="0">
                <a:latin typeface="Calibri" panose="020F0502020204030204" pitchFamily="34" charset="0"/>
                <a:cs typeface="Calibri" panose="020F0502020204030204" pitchFamily="34" charset="0"/>
              </a:rPr>
              <a:t> on </a:t>
            </a:r>
            <a:r>
              <a:rPr lang="en-US" sz="1600" dirty="0">
                <a:solidFill>
                  <a:srgbClr val="00B050"/>
                </a:solidFill>
                <a:latin typeface="Calibri" panose="020F0502020204030204" pitchFamily="34" charset="0"/>
                <a:cs typeface="Calibri" panose="020F0502020204030204" pitchFamily="34" charset="0"/>
              </a:rPr>
              <a:t>Effluent Quality Parameters </a:t>
            </a:r>
            <a:r>
              <a:rPr lang="en-US" sz="1600" b="0" dirty="0">
                <a:latin typeface="Calibri" panose="020F0502020204030204" pitchFamily="34" charset="0"/>
                <a:cs typeface="Calibri" panose="020F0502020204030204" pitchFamily="34" charset="0"/>
              </a:rPr>
              <a:t>using </a:t>
            </a:r>
            <a:r>
              <a:rPr lang="en-US" sz="1600" dirty="0">
                <a:solidFill>
                  <a:srgbClr val="7030A0"/>
                </a:solidFill>
                <a:latin typeface="Calibri" panose="020F0502020204030204" pitchFamily="34" charset="0"/>
                <a:cs typeface="Calibri" panose="020F0502020204030204" pitchFamily="34" charset="0"/>
              </a:rPr>
              <a:t>Artificial Intelligence Pattern Recognition</a:t>
            </a:r>
            <a:endParaRPr lang="en-US" sz="1600" b="0" dirty="0">
              <a:solidFill>
                <a:srgbClr val="7030A0"/>
              </a:solidFill>
              <a:latin typeface="Calibri" panose="020F0502020204030204" pitchFamily="34" charset="0"/>
              <a:cs typeface="Calibri" panose="020F0502020204030204" pitchFamily="34" charset="0"/>
            </a:endParaRPr>
          </a:p>
          <a:p>
            <a:pPr algn="just">
              <a:defRPr/>
            </a:pPr>
            <a:endParaRPr lang="en-US" sz="1600" b="0" dirty="0">
              <a:solidFill>
                <a:srgbClr val="00B050"/>
              </a:solidFill>
              <a:latin typeface="Calibri" panose="020F0502020204030204" pitchFamily="34" charset="0"/>
              <a:cs typeface="Calibri" panose="020F0502020204030204" pitchFamily="34" charset="0"/>
            </a:endParaRPr>
          </a:p>
        </p:txBody>
      </p:sp>
      <p:sp>
        <p:nvSpPr>
          <p:cNvPr id="44035" name="Date Placeholder 4">
            <a:extLst>
              <a:ext uri="{FF2B5EF4-FFF2-40B4-BE49-F238E27FC236}">
                <a16:creationId xmlns:a16="http://schemas.microsoft.com/office/drawing/2014/main" id="{32CAEF33-39F0-2F71-D43F-63DFEA2E2E50}"/>
              </a:ext>
            </a:extLst>
          </p:cNvPr>
          <p:cNvSpPr>
            <a:spLocks noGrp="1" noChangeArrowheads="1"/>
          </p:cNvSpPr>
          <p:nvPr>
            <p:ph type="dt" sz="quarter" idx="14"/>
          </p:nvPr>
        </p:nvSpPr>
        <p:spPr bwMode="auto">
          <a:xfrm>
            <a:off x="4279969" y="7631677"/>
            <a:ext cx="584062" cy="25736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799BCC4-C307-2944-8CCF-BCB95CC3574A}" type="datetime1">
              <a:rPr lang="en-US" altLang="en-US" sz="1200">
                <a:solidFill>
                  <a:srgbClr val="898989"/>
                </a:solidFill>
              </a:rPr>
              <a:pPr/>
              <a:t>2/16/2024</a:t>
            </a:fld>
            <a:endParaRPr lang="en-US" altLang="en-US" sz="1200">
              <a:solidFill>
                <a:srgbClr val="898989"/>
              </a:solidFill>
            </a:endParaRPr>
          </a:p>
        </p:txBody>
      </p:sp>
      <p:sp>
        <p:nvSpPr>
          <p:cNvPr id="44036" name="Slide Number Placeholder 5">
            <a:extLst>
              <a:ext uri="{FF2B5EF4-FFF2-40B4-BE49-F238E27FC236}">
                <a16:creationId xmlns:a16="http://schemas.microsoft.com/office/drawing/2014/main" id="{708846F6-F179-55A3-597D-E4D0D857F10B}"/>
              </a:ext>
            </a:extLst>
          </p:cNvPr>
          <p:cNvSpPr>
            <a:spLocks noGrp="1" noChangeArrowheads="1"/>
          </p:cNvSpPr>
          <p:nvPr>
            <p:ph type="sldNum" sz="quarter" idx="15"/>
          </p:nvPr>
        </p:nvSpPr>
        <p:spPr bwMode="auto">
          <a:xfrm>
            <a:off x="8677064" y="7608593"/>
            <a:ext cx="206271" cy="25736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473BECD-E148-F14B-AD31-EE6F60946668}" type="slidenum">
              <a:rPr lang="en-US" altLang="en-US" sz="1200">
                <a:solidFill>
                  <a:srgbClr val="898989"/>
                </a:solidFill>
              </a:rPr>
              <a:pPr/>
              <a:t>9</a:t>
            </a:fld>
            <a:endParaRPr lang="en-US" altLang="en-US" sz="1200">
              <a:solidFill>
                <a:srgbClr val="898989"/>
              </a:solidFill>
            </a:endParaRPr>
          </a:p>
        </p:txBody>
      </p:sp>
      <p:sp>
        <p:nvSpPr>
          <p:cNvPr id="44037" name="TextBox 6">
            <a:extLst>
              <a:ext uri="{FF2B5EF4-FFF2-40B4-BE49-F238E27FC236}">
                <a16:creationId xmlns:a16="http://schemas.microsoft.com/office/drawing/2014/main" id="{552E9699-CF75-D617-B881-670DEC408806}"/>
              </a:ext>
            </a:extLst>
          </p:cNvPr>
          <p:cNvSpPr txBox="1">
            <a:spLocks noChangeArrowheads="1"/>
          </p:cNvSpPr>
          <p:nvPr/>
        </p:nvSpPr>
        <p:spPr bwMode="auto">
          <a:xfrm>
            <a:off x="273050" y="1009430"/>
            <a:ext cx="8413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t>How to Study Effects? Digital-Twin WWTP Models</a:t>
            </a:r>
          </a:p>
        </p:txBody>
      </p:sp>
      <p:pic>
        <p:nvPicPr>
          <p:cNvPr id="44038" name="Picture 9">
            <a:extLst>
              <a:ext uri="{FF2B5EF4-FFF2-40B4-BE49-F238E27FC236}">
                <a16:creationId xmlns:a16="http://schemas.microsoft.com/office/drawing/2014/main" id="{3DE4A8FF-899E-DE7D-1F13-BB481CFEE80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0239" y="1512668"/>
            <a:ext cx="4344987"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TextBox 10">
            <a:extLst>
              <a:ext uri="{FF2B5EF4-FFF2-40B4-BE49-F238E27FC236}">
                <a16:creationId xmlns:a16="http://schemas.microsoft.com/office/drawing/2014/main" id="{5D960C76-BFF8-1D9B-18D1-34DE9D14950E}"/>
              </a:ext>
            </a:extLst>
          </p:cNvPr>
          <p:cNvSpPr txBox="1">
            <a:spLocks noChangeArrowheads="1"/>
          </p:cNvSpPr>
          <p:nvPr/>
        </p:nvSpPr>
        <p:spPr bwMode="auto">
          <a:xfrm>
            <a:off x="4286250" y="4678142"/>
            <a:ext cx="48006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100"/>
              <a:t>BIOWIN GUI – SBR with Waste Recycling and Mixed Anoxic/Aerobic Tank</a:t>
            </a:r>
          </a:p>
        </p:txBody>
      </p:sp>
      <p:sp>
        <p:nvSpPr>
          <p:cNvPr id="44040" name="TextBox 11">
            <a:extLst>
              <a:ext uri="{FF2B5EF4-FFF2-40B4-BE49-F238E27FC236}">
                <a16:creationId xmlns:a16="http://schemas.microsoft.com/office/drawing/2014/main" id="{72DD199E-9492-3876-35ED-9A9ACD5F1D9F}"/>
              </a:ext>
            </a:extLst>
          </p:cNvPr>
          <p:cNvSpPr txBox="1">
            <a:spLocks noChangeArrowheads="1"/>
          </p:cNvSpPr>
          <p:nvPr/>
        </p:nvSpPr>
        <p:spPr bwMode="auto">
          <a:xfrm>
            <a:off x="358775" y="3847880"/>
            <a:ext cx="407035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Aft>
                <a:spcPts val="600"/>
              </a:spcAft>
            </a:pPr>
            <a:r>
              <a:rPr lang="en-US" altLang="en-US" sz="1400">
                <a:latin typeface="Calibri" panose="020F0502020204030204" pitchFamily="34" charset="0"/>
              </a:rPr>
              <a:t>This database and AI algorithms will be made in conjunction with:</a:t>
            </a:r>
          </a:p>
          <a:p>
            <a:pPr algn="ctr"/>
            <a:r>
              <a:rPr lang="en-US" altLang="en-US" sz="1600" b="1">
                <a:latin typeface="Calibri" panose="020F0502020204030204" pitchFamily="34" charset="0"/>
              </a:rPr>
              <a:t>SIAAP MOCOPE’E Research Programme &amp;</a:t>
            </a:r>
          </a:p>
          <a:p>
            <a:pPr algn="ctr"/>
            <a:r>
              <a:rPr lang="en-US" altLang="en-US" sz="1600" b="1">
                <a:latin typeface="Calibri" panose="020F0502020204030204" pitchFamily="34" charset="0"/>
              </a:rPr>
              <a:t>Water Treatment Co. of Hof HaCarmel</a:t>
            </a:r>
          </a:p>
        </p:txBody>
      </p:sp>
      <p:sp>
        <p:nvSpPr>
          <p:cNvPr id="13" name="TextBox 12">
            <a:extLst>
              <a:ext uri="{FF2B5EF4-FFF2-40B4-BE49-F238E27FC236}">
                <a16:creationId xmlns:a16="http://schemas.microsoft.com/office/drawing/2014/main" id="{7E6766B2-87E1-49B8-2223-66CD12B32601}"/>
              </a:ext>
            </a:extLst>
          </p:cNvPr>
          <p:cNvSpPr txBox="1"/>
          <p:nvPr/>
        </p:nvSpPr>
        <p:spPr>
          <a:xfrm>
            <a:off x="7164389" y="2104805"/>
            <a:ext cx="1688283" cy="1107996"/>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a:defRPr/>
            </a:pPr>
            <a:r>
              <a:rPr lang="en-US" sz="1100" b="1" i="1" dirty="0">
                <a:solidFill>
                  <a:srgbClr val="604A7B"/>
                </a:solidFill>
                <a:latin typeface="Calibri Light" panose="020F0302020204030204" pitchFamily="34" charset="0"/>
                <a:cs typeface="Calibri Light" panose="020F0302020204030204" pitchFamily="34" charset="0"/>
              </a:rPr>
              <a:t>IWA Active Sludge Model</a:t>
            </a:r>
            <a:r>
              <a:rPr lang="en-US" sz="1100" b="1" i="1" dirty="0">
                <a:solidFill>
                  <a:srgbClr val="000000"/>
                </a:solidFill>
                <a:latin typeface="Calibri Light" panose="020F0302020204030204" pitchFamily="34" charset="0"/>
                <a:cs typeface="Calibri Light" panose="020F0302020204030204" pitchFamily="34" charset="0"/>
              </a:rPr>
              <a:t>:</a:t>
            </a:r>
          </a:p>
          <a:p>
            <a:pPr>
              <a:buSzPts val="1200"/>
              <a:buFont typeface="Arial" panose="020B0604020202020204" pitchFamily="34" charset="0"/>
              <a:buChar char="•"/>
              <a:defRPr/>
            </a:pPr>
            <a:r>
              <a:rPr lang="en-US" sz="1100" i="1" dirty="0">
                <a:solidFill>
                  <a:srgbClr val="000000"/>
                </a:solidFill>
                <a:latin typeface="Calibri Light" panose="020F0302020204030204" pitchFamily="34" charset="0"/>
                <a:cs typeface="Calibri Light" panose="020F0302020204030204" pitchFamily="34" charset="0"/>
              </a:rPr>
              <a:t>BIOWIN (pictured)</a:t>
            </a:r>
          </a:p>
          <a:p>
            <a:pPr>
              <a:buSzPts val="1200"/>
              <a:buFont typeface="Arial" panose="020B0604020202020204" pitchFamily="34" charset="0"/>
              <a:buChar char="•"/>
              <a:defRPr/>
            </a:pPr>
            <a:r>
              <a:rPr lang="en-US" sz="1100" i="1" dirty="0">
                <a:solidFill>
                  <a:srgbClr val="000000"/>
                </a:solidFill>
                <a:latin typeface="Calibri Light" panose="020F0302020204030204" pitchFamily="34" charset="0"/>
                <a:cs typeface="Calibri Light" panose="020F0302020204030204" pitchFamily="34" charset="0"/>
              </a:rPr>
              <a:t>GPS-X</a:t>
            </a:r>
          </a:p>
          <a:p>
            <a:pPr>
              <a:buSzPts val="1200"/>
              <a:buFont typeface="Arial" panose="020B0604020202020204" pitchFamily="34" charset="0"/>
              <a:buChar char="•"/>
              <a:defRPr/>
            </a:pPr>
            <a:r>
              <a:rPr lang="en-US" sz="1100" i="1" dirty="0">
                <a:solidFill>
                  <a:srgbClr val="000000"/>
                </a:solidFill>
                <a:latin typeface="Calibri Light" panose="020F0302020204030204" pitchFamily="34" charset="0"/>
                <a:cs typeface="Calibri Light" panose="020F0302020204030204" pitchFamily="34" charset="0"/>
              </a:rPr>
              <a:t>STOUT</a:t>
            </a:r>
          </a:p>
          <a:p>
            <a:pPr>
              <a:buSzPts val="1200"/>
              <a:buFont typeface="Arial" panose="020B0604020202020204" pitchFamily="34" charset="0"/>
              <a:buChar char="•"/>
              <a:defRPr/>
            </a:pPr>
            <a:r>
              <a:rPr lang="en-US" sz="1100" i="1" dirty="0" err="1">
                <a:solidFill>
                  <a:srgbClr val="000000"/>
                </a:solidFill>
                <a:latin typeface="Calibri Light" panose="020F0302020204030204" pitchFamily="34" charset="0"/>
                <a:cs typeface="Calibri Light" panose="020F0302020204030204" pitchFamily="34" charset="0"/>
              </a:rPr>
              <a:t>Modelica</a:t>
            </a:r>
            <a:endParaRPr lang="en-US" sz="1100" i="1" dirty="0">
              <a:solidFill>
                <a:srgbClr val="000000"/>
              </a:solidFill>
              <a:latin typeface="Calibri Light" panose="020F0302020204030204" pitchFamily="34" charset="0"/>
              <a:cs typeface="Calibri Light" panose="020F0302020204030204" pitchFamily="34" charset="0"/>
            </a:endParaRPr>
          </a:p>
          <a:p>
            <a:pPr>
              <a:buSzPts val="1200"/>
              <a:buFont typeface="Arial" panose="020B0604020202020204" pitchFamily="34" charset="0"/>
              <a:buChar char="•"/>
              <a:defRPr/>
            </a:pPr>
            <a:r>
              <a:rPr lang="en-US" sz="1100" i="1" dirty="0">
                <a:solidFill>
                  <a:srgbClr val="000000"/>
                </a:solidFill>
                <a:latin typeface="Calibri Light" panose="020F0302020204030204" pitchFamily="34" charset="0"/>
                <a:cs typeface="Calibri Light" panose="020F0302020204030204" pitchFamily="34" charset="0"/>
              </a:rPr>
              <a:t>WEST</a:t>
            </a:r>
          </a:p>
        </p:txBody>
      </p:sp>
      <p:sp>
        <p:nvSpPr>
          <p:cNvPr id="3" name="ZoneTexte 1">
            <a:extLst>
              <a:ext uri="{FF2B5EF4-FFF2-40B4-BE49-F238E27FC236}">
                <a16:creationId xmlns:a16="http://schemas.microsoft.com/office/drawing/2014/main" id="{4DCCC3DF-C4B4-75BE-2F9D-512B00EA9379}"/>
              </a:ext>
            </a:extLst>
          </p:cNvPr>
          <p:cNvSpPr txBox="1"/>
          <p:nvPr/>
        </p:nvSpPr>
        <p:spPr>
          <a:xfrm>
            <a:off x="3518919" y="119529"/>
            <a:ext cx="5612172" cy="369332"/>
          </a:xfrm>
          <a:prstGeom prst="rect">
            <a:avLst/>
          </a:prstGeom>
          <a:noFill/>
        </p:spPr>
        <p:txBody>
          <a:bodyPr wrap="square" rtlCol="0">
            <a:spAutoFit/>
          </a:bodyPr>
          <a:lstStyle/>
          <a:p>
            <a:r>
              <a:rPr lang="en-US" dirty="0">
                <a:solidFill>
                  <a:schemeClr val="bg1"/>
                </a:solidFill>
              </a:rPr>
              <a:t>Water and Climate research priorities: WWT Smart Grid</a:t>
            </a:r>
            <a:endParaRPr lang="fr-FR" dirty="0">
              <a:solidFill>
                <a:schemeClr val="bg1"/>
              </a:solidFill>
            </a:endParaRPr>
          </a:p>
        </p:txBody>
      </p:sp>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70670753C080345A50A75C680ED4F6C" ma:contentTypeVersion="18" ma:contentTypeDescription="Crée un document." ma:contentTypeScope="" ma:versionID="18839ad5607001a7e8ab973e8cfcd689">
  <xsd:schema xmlns:xsd="http://www.w3.org/2001/XMLSchema" xmlns:xs="http://www.w3.org/2001/XMLSchema" xmlns:p="http://schemas.microsoft.com/office/2006/metadata/properties" xmlns:ns2="3abea93d-bbdf-446e-885c-7d306b804251" xmlns:ns3="15f5d272-a6ce-468f-a22d-2b3c4fbda1e3" targetNamespace="http://schemas.microsoft.com/office/2006/metadata/properties" ma:root="true" ma:fieldsID="5665b78a882e940c301affcf5477afc2" ns2:_="" ns3:_="">
    <xsd:import namespace="3abea93d-bbdf-446e-885c-7d306b804251"/>
    <xsd:import namespace="15f5d272-a6ce-468f-a22d-2b3c4fbda1e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EventHashCode" minOccurs="0"/>
                <xsd:element ref="ns2:MediaServiceGenerationTime" minOccurs="0"/>
                <xsd:element ref="ns2:MediaServiceLocation" minOccurs="0"/>
                <xsd:element ref="ns2:Img" minOccurs="0"/>
                <xsd:element ref="ns2:MediaServiceAutoKeyPoints" minOccurs="0"/>
                <xsd:element ref="ns2:MediaServiceKeyPoints" minOccurs="0"/>
                <xsd:element ref="ns2:_Flow_SignoffStatu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bea93d-bbdf-446e-885c-7d306b8042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Img" ma:index="18" nillable="true" ma:displayName="Img" ma:format="Image" ma:internalName="Img">
      <xsd:complexType>
        <xsd:complexContent>
          <xsd:extension base="dms:URL">
            <xsd:sequence>
              <xsd:element name="Url" type="dms:ValidUrl" minOccurs="0" nillable="true"/>
              <xsd:element name="Description" type="xsd:string" nillable="true"/>
            </xsd:sequence>
          </xsd:extension>
        </xsd:complexContent>
      </xsd:complex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_Flow_SignoffStatus" ma:index="21" nillable="true" ma:displayName="État de validation" ma:internalName="_x00c9_tat_x0020_de_x0020_validation">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Balises d’images" ma:readOnly="false" ma:fieldId="{5cf76f15-5ced-4ddc-b409-7134ff3c332f}" ma:taxonomyMulti="true" ma:sspId="a6d23c22-2da9-47d7-a506-1ec888fad5a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5f5d272-a6ce-468f-a22d-2b3c4fbda1e3"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element name="TaxCatchAll" ma:index="25" nillable="true" ma:displayName="Taxonomy Catch All Column" ma:hidden="true" ma:list="{c9841bf7-cf1f-4181-ae17-8637ae78be38}" ma:internalName="TaxCatchAll" ma:showField="CatchAllData" ma:web="15f5d272-a6ce-468f-a22d-2b3c4fbda1e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Img xmlns="3abea93d-bbdf-446e-885c-7d306b804251">
      <Url xsi:nil="true"/>
      <Description xsi:nil="true"/>
    </Img>
    <_Flow_SignoffStatus xmlns="3abea93d-bbdf-446e-885c-7d306b804251" xsi:nil="true"/>
    <TaxCatchAll xmlns="15f5d272-a6ce-468f-a22d-2b3c4fbda1e3" xsi:nil="true"/>
    <lcf76f155ced4ddcb4097134ff3c332f xmlns="3abea93d-bbdf-446e-885c-7d306b80425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59A0AC-A7D3-463C-BEC0-17CEAAA852B1}">
  <ds:schemaRefs>
    <ds:schemaRef ds:uri="15f5d272-a6ce-468f-a22d-2b3c4fbda1e3"/>
    <ds:schemaRef ds:uri="3abea93d-bbdf-446e-885c-7d306b80425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49CA173-25F4-4E82-88A4-79AB6248776F}">
  <ds:schemaRefs>
    <ds:schemaRef ds:uri="http://schemas.microsoft.com/office/2006/metadata/properties"/>
    <ds:schemaRef ds:uri="http://purl.org/dc/elements/1.1/"/>
    <ds:schemaRef ds:uri="http://schemas.microsoft.com/office/infopath/2007/PartnerControls"/>
    <ds:schemaRef ds:uri="http://schemas.microsoft.com/office/2006/documentManagement/types"/>
    <ds:schemaRef ds:uri="http://www.w3.org/XML/1998/namespace"/>
    <ds:schemaRef ds:uri="http://purl.org/dc/dcmitype/"/>
    <ds:schemaRef ds:uri="http://purl.org/dc/terms/"/>
    <ds:schemaRef ds:uri="http://schemas.openxmlformats.org/package/2006/metadata/core-properties"/>
    <ds:schemaRef ds:uri="15f5d272-a6ce-468f-a22d-2b3c4fbda1e3"/>
    <ds:schemaRef ds:uri="3abea93d-bbdf-446e-885c-7d306b804251"/>
  </ds:schemaRefs>
</ds:datastoreItem>
</file>

<file path=customXml/itemProps3.xml><?xml version="1.0" encoding="utf-8"?>
<ds:datastoreItem xmlns:ds="http://schemas.openxmlformats.org/officeDocument/2006/customXml" ds:itemID="{17E1C7E5-C145-49B2-88D6-866E52ECA2F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2163</TotalTime>
  <Words>1421</Words>
  <Application>Microsoft Office PowerPoint</Application>
  <PresentationFormat>On-screen Show (4:3)</PresentationFormat>
  <Paragraphs>175</Paragraphs>
  <Slides>11</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Wingdings</vt:lpstr>
      <vt:lpstr>Thème Office</vt:lpstr>
      <vt:lpstr>SCIENTIFIC COLLABORATIONS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DE2PLUS;Valérie Gérard-Hirne</dc:creator>
  <cp:lastModifiedBy>Matthews, Terri (DDC)</cp:lastModifiedBy>
  <cp:revision>396</cp:revision>
  <cp:lastPrinted>2020-02-17T17:13:34Z</cp:lastPrinted>
  <dcterms:created xsi:type="dcterms:W3CDTF">2016-06-17T10:51:21Z</dcterms:created>
  <dcterms:modified xsi:type="dcterms:W3CDTF">2024-02-16T21:40:01Z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0x010100170670753C080345A50A75C680ED4F6C</vt:lpwstr>
  </property>
  <property fmtid="{D5CDD505-2E9C-101B-9397-08002B2CF9AE}" pid="3" name="MediaServiceImageTags">
    <vt:lpwstr/>
  </property>
</Properties>
</file>