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22"/>
  </p:notesMasterIdLst>
  <p:sldIdLst>
    <p:sldId id="256" r:id="rId3"/>
    <p:sldId id="1055" r:id="rId4"/>
    <p:sldId id="1056" r:id="rId5"/>
    <p:sldId id="1057" r:id="rId6"/>
    <p:sldId id="1058" r:id="rId7"/>
    <p:sldId id="1060" r:id="rId8"/>
    <p:sldId id="1059" r:id="rId9"/>
    <p:sldId id="1066" r:id="rId10"/>
    <p:sldId id="1067" r:id="rId11"/>
    <p:sldId id="1068" r:id="rId12"/>
    <p:sldId id="1065" r:id="rId13"/>
    <p:sldId id="1064" r:id="rId14"/>
    <p:sldId id="1063" r:id="rId15"/>
    <p:sldId id="1070" r:id="rId16"/>
    <p:sldId id="1062" r:id="rId17"/>
    <p:sldId id="1071" r:id="rId18"/>
    <p:sldId id="1069" r:id="rId19"/>
    <p:sldId id="1072" r:id="rId20"/>
    <p:sldId id="106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7" roundtripDataSignature="AMtx7mjyCwL/Yuv5psd5OShuq213hMHe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D8A57"/>
    <a:srgbClr val="EAE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0"/>
    <p:restoredTop sz="96190"/>
  </p:normalViewPr>
  <p:slideViewPr>
    <p:cSldViewPr snapToGrid="0">
      <p:cViewPr varScale="1">
        <p:scale>
          <a:sx n="121" d="100"/>
          <a:sy n="121" d="100"/>
        </p:scale>
        <p:origin x="10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>
        <p:scale>
          <a:sx n="84" d="100"/>
          <a:sy n="84" d="100"/>
        </p:scale>
        <p:origin x="4248" y="4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0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59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258" Type="http://schemas.openxmlformats.org/officeDocument/2006/relationships/presProps" Target="presProps.xml"/><Relationship Id="rId26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5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42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04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4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05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88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731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29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468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758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01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2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25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85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08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21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66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dirty="0"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27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>
            <a:spLocks noGrp="1"/>
          </p:cNvSpPr>
          <p:nvPr>
            <p:ph type="pic" idx="2"/>
          </p:nvPr>
        </p:nvSpPr>
        <p:spPr>
          <a:xfrm>
            <a:off x="-9144" y="0"/>
            <a:ext cx="915314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9" descr="nyu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87" y="234950"/>
            <a:ext cx="6731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/>
          <p:nvPr/>
        </p:nvSpPr>
        <p:spPr>
          <a:xfrm>
            <a:off x="0" y="0"/>
            <a:ext cx="9153525" cy="712787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0" y="207962"/>
            <a:ext cx="1171575" cy="2825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bra.laefer@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175" y="-76200"/>
            <a:ext cx="9153600" cy="51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/>
        </p:nvSpPr>
        <p:spPr>
          <a:xfrm>
            <a:off x="-12700" y="1041399"/>
            <a:ext cx="9163125" cy="3838713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396727" y="2193192"/>
            <a:ext cx="8350546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>
                <a:solidFill>
                  <a:schemeClr val="bg1"/>
                </a:solidFill>
              </a:rPr>
              <a:t>Bi- and Tri-lateral Funding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2400" dirty="0"/>
              <a:t>Prof. Debra F. </a:t>
            </a:r>
            <a:r>
              <a:rPr lang="en-US" sz="2400" dirty="0" err="1"/>
              <a:t>Laefer</a:t>
            </a:r>
            <a:endParaRPr lang="en-US"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1600" dirty="0"/>
              <a:t>Dept. of Civil &amp; Urban Eng. &amp; Center for Urban Science + Progress</a:t>
            </a:r>
            <a:endParaRPr sz="1600" dirty="0"/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 t="1" r="25796" b="-5380"/>
          <a:stretch/>
        </p:blipFill>
        <p:spPr>
          <a:xfrm>
            <a:off x="81897" y="1163001"/>
            <a:ext cx="874240" cy="29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to Find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2179EE59-29B6-E179-0296-435622599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470"/>
          <a:stretch/>
        </p:blipFill>
        <p:spPr>
          <a:xfrm>
            <a:off x="545940" y="1528415"/>
            <a:ext cx="6636275" cy="3319115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9D6AA4-7973-9136-9C96-D5664EFBB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4" y="782098"/>
            <a:ext cx="4773614" cy="7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to find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F6DCA-4445-76DE-39F8-5B2FB11F0D8D}"/>
              </a:ext>
            </a:extLst>
          </p:cNvPr>
          <p:cNvSpPr txBox="1"/>
          <p:nvPr/>
        </p:nvSpPr>
        <p:spPr>
          <a:xfrm>
            <a:off x="3864078" y="933103"/>
            <a:ext cx="62543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https://</a:t>
            </a:r>
            <a:r>
              <a:rPr lang="en-US" sz="2000" b="1" dirty="0" err="1"/>
              <a:t>new.nsf.gov</a:t>
            </a:r>
            <a:r>
              <a:rPr lang="en-US" sz="2000" b="1" dirty="0"/>
              <a:t>/funding/opportunities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46497E-F35C-AE8F-A54C-EFF6C291F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44"/>
          <a:stretch/>
        </p:blipFill>
        <p:spPr>
          <a:xfrm>
            <a:off x="345503" y="1510530"/>
            <a:ext cx="8700082" cy="32654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B543617-4FE3-D6F1-81BD-F462D9CB8917}"/>
              </a:ext>
            </a:extLst>
          </p:cNvPr>
          <p:cNvSpPr/>
          <p:nvPr/>
        </p:nvSpPr>
        <p:spPr>
          <a:xfrm>
            <a:off x="383132" y="2157413"/>
            <a:ext cx="129111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science foundation&#10;&#10;Description automatically generated">
            <a:extLst>
              <a:ext uri="{FF2B5EF4-FFF2-40B4-BE49-F238E27FC236}">
                <a16:creationId xmlns:a16="http://schemas.microsoft.com/office/drawing/2014/main" id="{0BF9FBE7-3658-90AC-8EEB-F00479203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727" y="1266824"/>
            <a:ext cx="1457091" cy="6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Who can participate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US-based programs can fund short outbound visits for  all team members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Limited funding for inbound visits to US</a:t>
            </a:r>
          </a:p>
          <a:p>
            <a:pPr marL="9715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Direct reimbursement and must use US-based carrier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Destination programs usually limited to US citizens and permanent resident</a:t>
            </a:r>
          </a:p>
          <a:p>
            <a:pPr marL="228600" indent="0">
              <a:lnSpc>
                <a:spcPct val="150000"/>
              </a:lnSpc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B9C1B1EC-4C2C-7EC9-1E84-D5EB5F08B18F}"/>
              </a:ext>
            </a:extLst>
          </p:cNvPr>
          <p:cNvSpPr/>
          <p:nvPr/>
        </p:nvSpPr>
        <p:spPr>
          <a:xfrm>
            <a:off x="3495579" y="3628678"/>
            <a:ext cx="847726" cy="2428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D909EEC-B75D-9496-A063-7A8F7182B274}"/>
              </a:ext>
            </a:extLst>
          </p:cNvPr>
          <p:cNvSpPr/>
          <p:nvPr/>
        </p:nvSpPr>
        <p:spPr>
          <a:xfrm flipH="1">
            <a:off x="5966670" y="2275297"/>
            <a:ext cx="847726" cy="24288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DC68677-7527-1843-5584-934B0E533EA8}"/>
              </a:ext>
            </a:extLst>
          </p:cNvPr>
          <p:cNvSpPr/>
          <p:nvPr/>
        </p:nvSpPr>
        <p:spPr>
          <a:xfrm>
            <a:off x="2346332" y="1871723"/>
            <a:ext cx="847726" cy="2428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10" name="Picture 9" descr="A passport with a globe on it&#10;&#10;Description automatically generated">
            <a:extLst>
              <a:ext uri="{FF2B5EF4-FFF2-40B4-BE49-F238E27FC236}">
                <a16:creationId xmlns:a16="http://schemas.microsoft.com/office/drawing/2014/main" id="{5E10F9C6-B1C0-122D-A960-C91A4ABE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1" y="1735599"/>
            <a:ext cx="1376362" cy="17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much money?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Each program has a cap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Equal and non-equal contributions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No co-mingling of funds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" name="Picture 4" descr="A globe with a black base&#10;&#10;Description automatically generated">
            <a:extLst>
              <a:ext uri="{FF2B5EF4-FFF2-40B4-BE49-F238E27FC236}">
                <a16:creationId xmlns:a16="http://schemas.microsoft.com/office/drawing/2014/main" id="{832FEF4B-1DE3-3116-C704-B4BCBCD89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93415"/>
            <a:ext cx="2405062" cy="26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does this work?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14337" y="1487958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7988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Model Types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Unspecified (unsolicited and solicited)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Restricted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Hybrid</a:t>
            </a:r>
          </a:p>
          <a:p>
            <a:pPr marL="407988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Review Types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NSF only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Partner only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Either NSF or Partner</a:t>
            </a:r>
          </a:p>
          <a:p>
            <a:pPr marL="865188" lvl="1" indent="-225425">
              <a:lnSpc>
                <a:spcPts val="2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Both NSF and Partner</a:t>
            </a:r>
          </a:p>
          <a:p>
            <a:pPr marL="577850" indent="-349250">
              <a:lnSpc>
                <a:spcPts val="2000"/>
              </a:lnSpc>
              <a:buSzPct val="100000"/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" name="Picture 4" descr="A black and white symbol of a balance&#10;&#10;Description automatically generated">
            <a:extLst>
              <a:ext uri="{FF2B5EF4-FFF2-40B4-BE49-F238E27FC236}">
                <a16:creationId xmlns:a16="http://schemas.microsoft.com/office/drawing/2014/main" id="{C9A9BB5B-8930-0537-741D-30A104D2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12" y="1870794"/>
            <a:ext cx="2357097" cy="22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does this work?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3576447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7988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Find a partner</a:t>
            </a:r>
          </a:p>
          <a:p>
            <a:pPr marL="407988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Check the requirements</a:t>
            </a:r>
          </a:p>
          <a:p>
            <a:pPr marL="865188" lvl="1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Eligibility</a:t>
            </a:r>
          </a:p>
          <a:p>
            <a:pPr marL="865188" lvl="1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Timelines (90 days)</a:t>
            </a:r>
          </a:p>
          <a:p>
            <a:pPr marL="865188" lvl="1" indent="-2254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Planning grants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9" name="Picture 8" descr="A black silhouette of a country&#10;&#10;Description automatically generated">
            <a:extLst>
              <a:ext uri="{FF2B5EF4-FFF2-40B4-BE49-F238E27FC236}">
                <a16:creationId xmlns:a16="http://schemas.microsoft.com/office/drawing/2014/main" id="{3B789D04-65BA-F153-4489-99F5B03D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140" y="2643536"/>
            <a:ext cx="1762061" cy="1920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19B073-E68E-5717-5FD1-6C96E9346EC0}"/>
              </a:ext>
            </a:extLst>
          </p:cNvPr>
          <p:cNvSpPr txBox="1"/>
          <p:nvPr/>
        </p:nvSpPr>
        <p:spPr>
          <a:xfrm>
            <a:off x="5980424" y="3915847"/>
            <a:ext cx="1560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India </a:t>
            </a:r>
          </a:p>
          <a:p>
            <a:pPr algn="ctr"/>
            <a:r>
              <a:rPr lang="en-US" dirty="0"/>
              <a:t>Biotech &amp; </a:t>
            </a:r>
            <a:r>
              <a:rPr lang="en-US" dirty="0" err="1"/>
              <a:t>Bioeng</a:t>
            </a:r>
            <a:endParaRPr lang="en-US" dirty="0"/>
          </a:p>
          <a:p>
            <a:pPr algn="ctr"/>
            <a:r>
              <a:rPr lang="en-US" dirty="0"/>
              <a:t>NSF 24-054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9DE23-609E-2C97-C7DB-313E0FE71BF7}"/>
              </a:ext>
            </a:extLst>
          </p:cNvPr>
          <p:cNvSpPr txBox="1"/>
          <p:nvPr/>
        </p:nvSpPr>
        <p:spPr>
          <a:xfrm>
            <a:off x="6965629" y="116363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Israel</a:t>
            </a:r>
          </a:p>
          <a:p>
            <a:pPr algn="ctr"/>
            <a:r>
              <a:rPr lang="en-US" dirty="0"/>
              <a:t>NSF 20-094</a:t>
            </a:r>
          </a:p>
        </p:txBody>
      </p:sp>
      <p:pic>
        <p:nvPicPr>
          <p:cNvPr id="13" name="Picture 12" descr="A black silhouette of a state&#10;&#10;Description automatically generated">
            <a:extLst>
              <a:ext uri="{FF2B5EF4-FFF2-40B4-BE49-F238E27FC236}">
                <a16:creationId xmlns:a16="http://schemas.microsoft.com/office/drawing/2014/main" id="{6141D4E4-1CBF-B94F-202F-AB44C5620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335" y="990401"/>
            <a:ext cx="560441" cy="964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DC596F-8A66-BD85-ED19-A40F56C97BE6}"/>
              </a:ext>
            </a:extLst>
          </p:cNvPr>
          <p:cNvSpPr txBox="1"/>
          <p:nvPr/>
        </p:nvSpPr>
        <p:spPr>
          <a:xfrm>
            <a:off x="3982011" y="2719604"/>
            <a:ext cx="1229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UK-Germany</a:t>
            </a:r>
          </a:p>
          <a:p>
            <a:pPr algn="ctr"/>
            <a:r>
              <a:rPr lang="en-US" dirty="0"/>
              <a:t>Crops</a:t>
            </a:r>
          </a:p>
          <a:p>
            <a:pPr algn="ctr"/>
            <a:r>
              <a:rPr lang="en-US" dirty="0"/>
              <a:t>NSF 23-096</a:t>
            </a:r>
          </a:p>
        </p:txBody>
      </p:sp>
      <p:pic>
        <p:nvPicPr>
          <p:cNvPr id="16" name="Picture 15" descr="A black map of the united kingdom&#10;&#10;Description automatically generated">
            <a:extLst>
              <a:ext uri="{FF2B5EF4-FFF2-40B4-BE49-F238E27FC236}">
                <a16:creationId xmlns:a16="http://schemas.microsoft.com/office/drawing/2014/main" id="{A6A2E830-B983-C269-FA79-F71A18F8D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965" y="745671"/>
            <a:ext cx="1688235" cy="1920937"/>
          </a:xfrm>
          <a:prstGeom prst="rect">
            <a:avLst/>
          </a:prstGeom>
        </p:spPr>
      </p:pic>
      <p:pic>
        <p:nvPicPr>
          <p:cNvPr id="18" name="Picture 17" descr="A black silhouette of a map&#10;&#10;Description automatically generated">
            <a:extLst>
              <a:ext uri="{FF2B5EF4-FFF2-40B4-BE49-F238E27FC236}">
                <a16:creationId xmlns:a16="http://schemas.microsoft.com/office/drawing/2014/main" id="{ED836729-146A-5860-4D8F-ECA9D3883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057" y="1402419"/>
            <a:ext cx="1417005" cy="18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pic>
        <p:nvPicPr>
          <p:cNvPr id="5" name="Picture 4" descr="A close up of black text&#10;&#10;Description automatically generated">
            <a:extLst>
              <a:ext uri="{FF2B5EF4-FFF2-40B4-BE49-F238E27FC236}">
                <a16:creationId xmlns:a16="http://schemas.microsoft.com/office/drawing/2014/main" id="{5AD02205-7986-ED85-6986-A7C9F000B8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9037" y="878166"/>
            <a:ext cx="6457951" cy="15367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545A824-7F5F-9BA5-C736-6067F7D9E1BD}"/>
              </a:ext>
            </a:extLst>
          </p:cNvPr>
          <p:cNvSpPr txBox="1">
            <a:spLocks noChangeArrowheads="1"/>
          </p:cNvSpPr>
          <p:nvPr/>
        </p:nvSpPr>
        <p:spPr>
          <a:xfrm>
            <a:off x="22696" y="2714860"/>
            <a:ext cx="8729663" cy="231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3" indent="0">
              <a:lnSpc>
                <a:spcPts val="2400"/>
              </a:lnSpc>
              <a:buSzPct val="100000"/>
            </a:pPr>
            <a:r>
              <a:rPr lang="en-US" altLang="en-US" dirty="0"/>
              <a:t>US, Republic of Ireland, Northern Ireland</a:t>
            </a:r>
          </a:p>
          <a:p>
            <a:pPr marL="865188" lvl="1" indent="-225425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NSF no pre-requirements</a:t>
            </a:r>
          </a:p>
          <a:p>
            <a:pPr marL="865188" lvl="1" indent="-225425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Northern Ireland – Value proposition 4 pages</a:t>
            </a:r>
          </a:p>
          <a:p>
            <a:pPr marL="865188" lvl="1" indent="-225425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Republic of Ireland </a:t>
            </a:r>
          </a:p>
          <a:p>
            <a:pPr marL="1096963" lvl="2" indent="0">
              <a:lnSpc>
                <a:spcPts val="2400"/>
              </a:lnSpc>
              <a:buSzPct val="100000"/>
              <a:buNone/>
            </a:pPr>
            <a:r>
              <a:rPr lang="en-US" altLang="en-US" sz="2000" dirty="0"/>
              <a:t>– Letter of Intent </a:t>
            </a:r>
          </a:p>
          <a:p>
            <a:pPr marL="1096963" lvl="2" indent="0">
              <a:lnSpc>
                <a:spcPts val="2400"/>
              </a:lnSpc>
              <a:buSzPct val="100000"/>
              <a:buNone/>
            </a:pPr>
            <a:r>
              <a:rPr lang="en-US" altLang="en-US" sz="2000" dirty="0"/>
              <a:t>–  Brief value proposition 10 weeks ahead</a:t>
            </a:r>
          </a:p>
          <a:p>
            <a:pPr marL="1096963" lvl="2" indent="0">
              <a:lnSpc>
                <a:spcPts val="2400"/>
              </a:lnSpc>
              <a:buSzPct val="100000"/>
              <a:buNone/>
            </a:pPr>
            <a:r>
              <a:rPr lang="en-US" altLang="en-US" sz="2000" dirty="0"/>
              <a:t>–  Full draft 6 weeks ahead </a:t>
            </a:r>
          </a:p>
          <a:p>
            <a:pPr marL="577850" indent="-34925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52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does this work?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Find a program of division (check NIH &amp; USDA)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Find a partner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Check funder and institutional requirements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Create a timeline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210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does this work?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Find a program of division (check NIH &amp; USDA)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Find a partner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Check funder and institutional requirements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en-US" dirty="0"/>
              <a:t>Create a timeline</a:t>
            </a:r>
          </a:p>
          <a:p>
            <a:pPr marL="577850" indent="-3492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Google Shape;66;p4">
            <a:extLst>
              <a:ext uri="{FF2B5EF4-FFF2-40B4-BE49-F238E27FC236}">
                <a16:creationId xmlns:a16="http://schemas.microsoft.com/office/drawing/2014/main" id="{99DA8D06-E4F7-AC10-2207-D3628831AD87}"/>
              </a:ext>
            </a:extLst>
          </p:cNvPr>
          <p:cNvSpPr txBox="1">
            <a:spLocks/>
          </p:cNvSpPr>
          <p:nvPr/>
        </p:nvSpPr>
        <p:spPr>
          <a:xfrm>
            <a:off x="566738" y="3317527"/>
            <a:ext cx="7553134" cy="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When to start?              Today!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92934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76358" y="2135422"/>
            <a:ext cx="7553134" cy="100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</a:rPr>
              <a:t>Thank You</a:t>
            </a:r>
          </a:p>
          <a:p>
            <a:pPr marL="0" indent="0" algn="ctr">
              <a:buClr>
                <a:schemeClr val="dk1"/>
              </a:buClr>
              <a:buSzPts val="2000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chemeClr val="dk1"/>
              </a:buClr>
              <a:buSzPts val="2000"/>
            </a:pPr>
            <a:r>
              <a:rPr lang="en-US" sz="24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Debra.laefer@</a:t>
            </a:r>
            <a:r>
              <a:rPr lang="en-US" sz="2400"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2400" u="sng" dirty="0" err="1">
                <a:solidFill>
                  <a:schemeClr val="tx1"/>
                </a:solidFill>
              </a:rPr>
              <a:t>yu.edu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Clr>
                <a:schemeClr val="dk1"/>
              </a:buClr>
              <a:buSzPts val="2000"/>
            </a:pPr>
            <a:endParaRPr lang="en-US" sz="2400" dirty="0">
              <a:solidFill>
                <a:schemeClr val="tx1"/>
              </a:solidFill>
            </a:endParaRPr>
          </a:p>
          <a:p>
            <a:pPr marL="457200" lvl="1" indent="0" algn="ctr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Clr>
                <a:schemeClr val="dk1"/>
              </a:buClr>
              <a:buSzPts val="2000"/>
            </a:pPr>
            <a:endParaRPr lang="en-US" dirty="0">
              <a:solidFill>
                <a:schemeClr val="tx1"/>
              </a:solidFill>
            </a:endParaRPr>
          </a:p>
          <a:p>
            <a:pPr marL="628650" lvl="1" indent="-171450" algn="ctr"/>
            <a:endParaRPr lang="en-US" dirty="0">
              <a:solidFill>
                <a:schemeClr val="tx1"/>
              </a:solidFill>
            </a:endParaRPr>
          </a:p>
          <a:p>
            <a:pPr marL="457200" lvl="1" indent="0" algn="ctr"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628650" lvl="1" indent="-171450" algn="ctr"/>
            <a:endParaRPr lang="en-US" dirty="0">
              <a:solidFill>
                <a:schemeClr val="tx1"/>
              </a:solidFill>
            </a:endParaRPr>
          </a:p>
          <a:p>
            <a:pPr marL="0" indent="0" algn="ctr"/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US Based Funding Options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Charities and Not-for-Profits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Federal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Federal Contracts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State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Municipal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" name="Picture 4" descr="A group of currency symbols&#10;&#10;Description automatically generated">
            <a:extLst>
              <a:ext uri="{FF2B5EF4-FFF2-40B4-BE49-F238E27FC236}">
                <a16:creationId xmlns:a16="http://schemas.microsoft.com/office/drawing/2014/main" id="{81278569-D0E9-7CF3-4822-4F5EF4B74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436" y="941857"/>
            <a:ext cx="3521331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US Based Funding Options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50"/>
                </a:solidFill>
              </a:rPr>
              <a:t>Charities and Not-for-Profits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Federal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Federal Contracts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State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Municipal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6" name="Picture 5" descr="A close-up of a pink sign&#10;&#10;Description automatically generated">
            <a:extLst>
              <a:ext uri="{FF2B5EF4-FFF2-40B4-BE49-F238E27FC236}">
                <a16:creationId xmlns:a16="http://schemas.microsoft.com/office/drawing/2014/main" id="{B9DBA5D1-1E21-267D-FE9E-CE154FE24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791" y="1868041"/>
            <a:ext cx="1995384" cy="875836"/>
          </a:xfrm>
          <a:prstGeom prst="rect">
            <a:avLst/>
          </a:prstGeom>
        </p:spPr>
      </p:pic>
      <p:pic>
        <p:nvPicPr>
          <p:cNvPr id="9" name="Picture 8" descr="A blue and gold logo&#10;&#10;Description automatically generated">
            <a:extLst>
              <a:ext uri="{FF2B5EF4-FFF2-40B4-BE49-F238E27FC236}">
                <a16:creationId xmlns:a16="http://schemas.microsoft.com/office/drawing/2014/main" id="{420BB2B4-74DF-257C-09FF-FBC82530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374" y="933624"/>
            <a:ext cx="2446025" cy="1285200"/>
          </a:xfrm>
          <a:prstGeom prst="rect">
            <a:avLst/>
          </a:prstGeom>
        </p:spPr>
      </p:pic>
      <p:pic>
        <p:nvPicPr>
          <p:cNvPr id="11" name="Picture 10" descr="A logo with white text&#10;&#10;Description automatically generated">
            <a:extLst>
              <a:ext uri="{FF2B5EF4-FFF2-40B4-BE49-F238E27FC236}">
                <a16:creationId xmlns:a16="http://schemas.microsoft.com/office/drawing/2014/main" id="{178219BB-EA06-32B6-253D-EE5513EE4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287" y="3531046"/>
            <a:ext cx="2413000" cy="939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721DC8-265F-F59C-FE49-EA01B99E7C51}"/>
              </a:ext>
            </a:extLst>
          </p:cNvPr>
          <p:cNvSpPr/>
          <p:nvPr/>
        </p:nvSpPr>
        <p:spPr>
          <a:xfrm>
            <a:off x="5786438" y="2411432"/>
            <a:ext cx="3130550" cy="1038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7A7051E-9927-022E-B36D-897EFE302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287" y="2568575"/>
            <a:ext cx="2870200" cy="736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971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US Based Funding Options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Charities and Not-for-Profits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50"/>
                </a:solidFill>
              </a:rPr>
              <a:t>Federal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Federal Contracts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State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Municipal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6" name="Picture 5" descr="A logo for a science foundation&#10;&#10;Description automatically generated">
            <a:extLst>
              <a:ext uri="{FF2B5EF4-FFF2-40B4-BE49-F238E27FC236}">
                <a16:creationId xmlns:a16="http://schemas.microsoft.com/office/drawing/2014/main" id="{DB250FE5-70D3-1EE7-2BBA-1FB547CA4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08" y="1438877"/>
            <a:ext cx="2630254" cy="1220793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0CE01E6-2788-4296-8410-E9A840282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408" y="3555367"/>
            <a:ext cx="6397393" cy="895635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A5642BC8-6DFB-D81B-88E6-00939FE39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49" y="2632875"/>
            <a:ext cx="4445001" cy="8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US Based Funding Options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Charities and Not-for-Profits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Federal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Federal Contracts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State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Municipal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5D9717-CAA0-1DD6-1C77-6182147D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62" y="1868487"/>
            <a:ext cx="5092700" cy="889000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B892D15A-0337-6336-7C41-FEECA8CFA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562" y="893415"/>
            <a:ext cx="2679700" cy="838200"/>
          </a:xfrm>
          <a:prstGeom prst="rect">
            <a:avLst/>
          </a:prstGeom>
        </p:spPr>
      </p:pic>
      <p:pic>
        <p:nvPicPr>
          <p:cNvPr id="10" name="Picture 9" descr="A blue and yellow outline of a state&#10;&#10;Description automatically generated">
            <a:extLst>
              <a:ext uri="{FF2B5EF4-FFF2-40B4-BE49-F238E27FC236}">
                <a16:creationId xmlns:a16="http://schemas.microsoft.com/office/drawing/2014/main" id="{C8129493-350E-77CE-C93C-513725F155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29722" y="2882204"/>
            <a:ext cx="2247540" cy="1710085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0142097-5598-7967-0109-47B237188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08" y="3857277"/>
            <a:ext cx="5512414" cy="6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US Based Funding Options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Charities and Not-for-Profits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50"/>
                </a:solidFill>
              </a:rPr>
              <a:t>Federal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Federal Contracts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State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Municipal Grants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6" name="Picture 5" descr="A logo for a science foundation&#10;&#10;Description automatically generated">
            <a:extLst>
              <a:ext uri="{FF2B5EF4-FFF2-40B4-BE49-F238E27FC236}">
                <a16:creationId xmlns:a16="http://schemas.microsoft.com/office/drawing/2014/main" id="{DB250FE5-70D3-1EE7-2BBA-1FB547CA4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08" y="1438877"/>
            <a:ext cx="2630254" cy="1220793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0CE01E6-2788-4296-8410-E9A840282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408" y="3555367"/>
            <a:ext cx="6397393" cy="895635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A5642BC8-6DFB-D81B-88E6-00939FE39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49" y="2632875"/>
            <a:ext cx="4445001" cy="8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Finding Types with International Component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Focused overseas programs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Supplements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Bi-lateral and tri-lateral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7" name="Picture 6" descr="A logo for a science foundation&#10;&#10;Description automatically generated">
            <a:extLst>
              <a:ext uri="{FF2B5EF4-FFF2-40B4-BE49-F238E27FC236}">
                <a16:creationId xmlns:a16="http://schemas.microsoft.com/office/drawing/2014/main" id="{0BF9FBE7-3658-90AC-8EEB-F0047920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08" y="3394965"/>
            <a:ext cx="2630254" cy="12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Opportunities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Where to find?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Who can participate?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How much money?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How does do these work?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Where to start?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7" name="Picture 6" descr="A logo for a science foundation&#10;&#10;Description automatically generated">
            <a:extLst>
              <a:ext uri="{FF2B5EF4-FFF2-40B4-BE49-F238E27FC236}">
                <a16:creationId xmlns:a16="http://schemas.microsoft.com/office/drawing/2014/main" id="{0BF9FBE7-3658-90AC-8EEB-F0047920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408" y="893415"/>
            <a:ext cx="2630254" cy="12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7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14337" y="741015"/>
            <a:ext cx="831532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3864078" y="228600"/>
            <a:ext cx="505291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Bi- and Tri-lateral Funding Opportunities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596062" y="478554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CA2F-CD49-F6FC-8966-CF16C8A2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09" y="254273"/>
            <a:ext cx="596900" cy="254000"/>
          </a:xfrm>
          <a:prstGeom prst="rect">
            <a:avLst/>
          </a:prstGeom>
        </p:spPr>
      </p:pic>
      <p:sp>
        <p:nvSpPr>
          <p:cNvPr id="4" name="Google Shape;66;p4">
            <a:extLst>
              <a:ext uri="{FF2B5EF4-FFF2-40B4-BE49-F238E27FC236}">
                <a16:creationId xmlns:a16="http://schemas.microsoft.com/office/drawing/2014/main" id="{78E1BDAB-D503-9806-AE39-90387D32FC35}"/>
              </a:ext>
            </a:extLst>
          </p:cNvPr>
          <p:cNvSpPr txBox="1">
            <a:spLocks/>
          </p:cNvSpPr>
          <p:nvPr/>
        </p:nvSpPr>
        <p:spPr>
          <a:xfrm>
            <a:off x="566738" y="893415"/>
            <a:ext cx="755313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2000"/>
            </a:pPr>
            <a:r>
              <a:rPr lang="en-US" sz="2400" dirty="0"/>
              <a:t>How to Find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sz="2400" dirty="0"/>
          </a:p>
          <a:p>
            <a:pPr marL="457200" lvl="1" indent="0">
              <a:buFont typeface="Arial"/>
              <a:buNone/>
            </a:pPr>
            <a:r>
              <a:rPr lang="en-US" sz="2400" dirty="0"/>
              <a:t> </a:t>
            </a:r>
          </a:p>
          <a:p>
            <a:pPr marL="0" indent="0">
              <a:buClr>
                <a:schemeClr val="dk1"/>
              </a:buClr>
              <a:buSzPts val="2000"/>
            </a:pPr>
            <a:endParaRPr lang="en-US" dirty="0"/>
          </a:p>
          <a:p>
            <a:pPr marL="628650" lvl="1" indent="-171450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628650" lvl="1" indent="-171450"/>
            <a:endParaRPr lang="en-US" dirty="0"/>
          </a:p>
          <a:p>
            <a:pPr marL="0" indent="0"/>
            <a:endParaRPr lang="en-US" sz="14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FEF9E2-0CD4-975C-66CD-212BFE661D5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57300"/>
            <a:ext cx="8272463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2179EE59-29B6-E179-0296-435622599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141"/>
          <a:stretch/>
        </p:blipFill>
        <p:spPr>
          <a:xfrm>
            <a:off x="241078" y="1680815"/>
            <a:ext cx="8902922" cy="254334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9D6AA4-7973-9136-9C96-D5664EFBB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4" y="782098"/>
            <a:ext cx="4773614" cy="7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0950"/>
      </p:ext>
    </p:extLst>
  </p:cSld>
  <p:clrMapOvr>
    <a:masterClrMapping/>
  </p:clrMapOvr>
</p:sld>
</file>

<file path=ppt/theme/theme1.xml><?xml version="1.0" encoding="utf-8"?>
<a:theme xmlns:a="http://schemas.openxmlformats.org/drawingml/2006/main" name="1_NYU Master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YU Master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70254</TotalTime>
  <Words>540</Words>
  <Application>Microsoft Office PowerPoint</Application>
  <PresentationFormat>On-screen Show (16:9)</PresentationFormat>
  <Paragraphs>338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Noto Sans Symbols</vt:lpstr>
      <vt:lpstr>1_NYU Master Template</vt:lpstr>
      <vt:lpstr>NYU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Matthews, Terri (DDC)</cp:lastModifiedBy>
  <cp:revision>142</cp:revision>
  <dcterms:created xsi:type="dcterms:W3CDTF">2013-09-03T13:03:01Z</dcterms:created>
  <dcterms:modified xsi:type="dcterms:W3CDTF">2024-02-16T21:01:45Z</dcterms:modified>
</cp:coreProperties>
</file>