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4"/>
  </p:notesMasterIdLst>
  <p:sldIdLst>
    <p:sldId id="256" r:id="rId2"/>
    <p:sldId id="1220" r:id="rId3"/>
    <p:sldId id="257" r:id="rId4"/>
    <p:sldId id="267" r:id="rId5"/>
    <p:sldId id="1218" r:id="rId6"/>
    <p:sldId id="1219" r:id="rId7"/>
    <p:sldId id="384" r:id="rId8"/>
    <p:sldId id="383" r:id="rId9"/>
    <p:sldId id="385" r:id="rId10"/>
    <p:sldId id="388" r:id="rId11"/>
    <p:sldId id="389" r:id="rId12"/>
    <p:sldId id="386" r:id="rId13"/>
    <p:sldId id="1222" r:id="rId14"/>
    <p:sldId id="1224" r:id="rId15"/>
    <p:sldId id="1238" r:id="rId16"/>
    <p:sldId id="1239" r:id="rId17"/>
    <p:sldId id="269" r:id="rId18"/>
    <p:sldId id="1225" r:id="rId19"/>
    <p:sldId id="1221" r:id="rId20"/>
    <p:sldId id="259" r:id="rId21"/>
    <p:sldId id="260" r:id="rId22"/>
    <p:sldId id="261" r:id="rId23"/>
    <p:sldId id="1214" r:id="rId24"/>
    <p:sldId id="1240" r:id="rId25"/>
    <p:sldId id="1242" r:id="rId26"/>
    <p:sldId id="258" r:id="rId27"/>
    <p:sldId id="1241" r:id="rId28"/>
    <p:sldId id="1215" r:id="rId29"/>
    <p:sldId id="1236" r:id="rId30"/>
    <p:sldId id="1237" r:id="rId31"/>
    <p:sldId id="1235" r:id="rId32"/>
    <p:sldId id="120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7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AA0651-14B6-4AC2-86C8-DDB040F1B092}" v="227" dt="2024-02-14T14:35:59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3DBF3-0978-4AF3-A0EA-50785E59D7CF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58A7F-EDD4-4E4F-84C3-4DD1A9D5D4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283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58A7F-EDD4-4E4F-84C3-4DD1A9D5D45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160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7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348319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8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69149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9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105541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10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272990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11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972851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12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677016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13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489020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14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92315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43A0-D0FD-400B-B65D-726640159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97FD6-18EC-4334-98EC-3C8AEB5BB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9A40B-1ED5-494F-91CA-6A74F912A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65AC-B9EE-4E51-A671-16650BA20B1F}" type="datetime1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5253B-115E-4730-ADEA-4B80A662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02478-11A6-4DC0-A682-1BDFC35D0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44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FC5B8-7F64-45DD-8B2A-505E07A01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8930F-6C9C-4B80-AF95-06341D36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972F5-614D-4B3D-AB7A-B2A169FF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BBF6-0AAE-4799-8A3F-E568323FE86B}" type="datetime1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8EEB7-99A6-4821-8353-F0A29EB3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9EC01-4738-4799-A7CB-96C02EBA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35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243E6-85D7-4E74-BADD-1284B58B3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BE49D-B0DB-4152-89C2-C7276C657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4D0B7-BAF2-48D7-BDC8-54AAB7E67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4F05-63E4-42FD-8B10-02E3F40B4D94}" type="datetime1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E071A-F3B5-4511-8378-B1068C681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60E4D-F604-4BB6-906E-5630E7F7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737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6582"/>
            <a:ext cx="10972800" cy="348458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 sz="1600"/>
            </a:lvl3pPr>
            <a:lvl4pPr>
              <a:buClr>
                <a:srgbClr val="0085CA"/>
              </a:buClr>
              <a:defRPr sz="1600"/>
            </a:lvl4pPr>
            <a:lvl5pPr>
              <a:buClr>
                <a:srgbClr val="0085CA"/>
              </a:buClr>
              <a:defRPr sz="1600">
                <a:latin typeface="+mn-lt"/>
              </a:defRPr>
            </a:lvl5pPr>
            <a:lvl6pPr marL="3047924" indent="0">
              <a:buNone/>
              <a:defRPr sz="1867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7242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6582"/>
            <a:ext cx="10972800" cy="348458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 sz="1600"/>
            </a:lvl3pPr>
            <a:lvl4pPr>
              <a:buClr>
                <a:srgbClr val="0085CA"/>
              </a:buClr>
              <a:defRPr sz="1600"/>
            </a:lvl4pPr>
            <a:lvl5pPr>
              <a:buClr>
                <a:srgbClr val="0085CA"/>
              </a:buClr>
              <a:defRPr sz="1600">
                <a:latin typeface="+mn-lt"/>
              </a:defRPr>
            </a:lvl5pPr>
            <a:lvl6pPr marL="3047924" indent="0">
              <a:buNone/>
              <a:defRPr sz="1867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42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538D-1797-42E1-BDE1-A3303485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B12E7-2BE9-4CDD-B588-F15A9DE73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35F17-1463-4C78-94FC-B8B55A1B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59DD-8DE8-4167-B0BC-8F3DCC1A469F}" type="datetime1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2F2B1-4D35-46E0-A44D-391E16BB8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6B4C6-5D32-495B-8DF4-2D238DD6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684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F910F-6862-4D95-B426-FE2A2E1A3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D59A0-5116-45C1-B411-5F7FE0735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9F986-5A6A-486B-9584-68E29C9D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31AB-CC20-435B-98E8-2EB99E62782C}" type="datetime1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06846-A99D-4517-AB30-DF41E20D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7B9AD-2F56-4D87-A306-4BC37FDE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20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7690-4445-44C2-9015-42A565CE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33217-2FFB-4E12-B79A-78FFB54C5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E3732-8C10-499D-A495-7B65C1D1C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8C253-5D51-43AE-BD76-FCBE7824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128A-68DA-4747-A8D5-A9626F770318}" type="datetime1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1CF28-1BC3-4C9D-9367-C2D50311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9A4E9-CDC0-4509-B1E1-AFD51E58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11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29D0-1C97-4E19-9F93-E96A2FEE8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51EC-ECB7-431C-8E39-699815DD5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6E05A-9559-492F-9938-83B620F49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F1F1-D2BA-44FF-BDAD-BCBB3C493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5823D5-4C8E-4091-8007-42EE6E7B2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F45069-D1ED-403D-A150-E97AE92D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3EF9-AE76-4795-9BD7-9D752181F49C}" type="datetime1">
              <a:rPr lang="en-GB" smtClean="0"/>
              <a:t>14/02/2024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C3C3BF-4A89-4FDA-9601-F2BEC0AC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BCC5B-78C6-4E24-B746-F270E610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7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0D83C-37DE-4644-8784-324321394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15B576-45B9-47AA-A83B-78511A5D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23CA3-34B0-4CDD-B479-24195FA16A5F}" type="datetime1">
              <a:rPr lang="en-GB" smtClean="0"/>
              <a:t>14/02/2024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C9ACA-F410-4C24-A24C-6F4B1051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05493-F335-4818-8153-A21281B9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78A3014-F7AE-E820-CC29-4938EE4AD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072" y="136525"/>
            <a:ext cx="670049" cy="1037223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8AE0D4-998D-FA88-F1A2-457FD5033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36525"/>
            <a:ext cx="2633472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0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444CC6-4664-4AEF-B399-B1B0E6D4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64FB-2A6F-4BC9-8CEA-3A4EEBF06FCA}" type="datetime1">
              <a:rPr lang="en-GB" smtClean="0"/>
              <a:t>14/02/2024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58744-B702-409D-86E4-55B62B9E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5CBF-FFC2-466B-B8DE-82DDFA0B7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68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0A3FF-2C0D-4D13-AA80-A76F8960B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3A531-53C6-4C52-9026-4ADEDA726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80DDC-7E28-4477-B827-650FD7CE3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6408B-466B-4D8B-8C2D-0B704203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3927-CC9B-4BA3-963B-4431D9AF965C}" type="datetime1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EC106-B570-4D16-83FE-9D0DA16E6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AA093-78CC-4389-97A2-1FD0A9FDA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56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8BE9-3DED-4CAA-AE43-65BE1758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57C05D-B18B-461B-A44E-556FF6C1C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E6350-54AB-4005-8F9C-964F38357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50645-D0CD-4010-9512-F9E22FA6A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C675-9752-4990-AB5F-B6A6262B188C}" type="datetime1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7CD14-3EE6-4045-8871-4C7B0280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DC6BF-E1D8-4FEF-BCE3-4D6732E8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23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3A1D5-E17D-4DBE-8463-F9232CD2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9F17E-F2E8-407A-B00D-56E8AE2F8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7DC55-5291-4350-B73F-1CF15E682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3320FC-6FB4-4031-82BE-A7281B030512}" type="datetime1">
              <a:rPr lang="en-GB" smtClean="0"/>
              <a:pPr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6BAE0-09B9-49F6-B8CD-6B9605851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3D7B7-CC38-42A4-9ED9-7CEBD706B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107336-F74B-45DB-AEDF-89C355EA8E2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B321198-ACDB-72D7-D06C-1C83E4A0AF1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44072" y="136525"/>
            <a:ext cx="670049" cy="1037223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F75BAEC-8572-D082-DEB8-5A3E9667CB0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36525"/>
            <a:ext cx="2633472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8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aq8h1a8qxxtakl8/SARWP_FINAL_publish_Sep%202022.pdf?dl=0" TargetMode="External"/><Relationship Id="rId2" Type="http://schemas.openxmlformats.org/officeDocument/2006/relationships/hyperlink" Target="https://barneydobson.github.io/wsi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hyperlink" Target="https://www.dropbox.com/s/fxmltwdgrzzqunf/OxCam%20Arc%20phase%201a%20ICL%20report_final.pdf?dl=0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D5B21-4786-47B4-A66B-6F8AFB538D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Modelling Tools to Support Integrated Water Planning (WSIMOD)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B0C16-B8D7-4C59-8DBB-C074DF539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1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Barnaby Dobson</a:t>
            </a:r>
            <a:r>
              <a:rPr lang="en-GB"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Ziyan</a:t>
            </a:r>
            <a:r>
              <a:rPr lang="en-GB"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</a:t>
            </a:r>
            <a:r>
              <a:rPr lang="en-GB" sz="180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8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Leyang</a:t>
            </a:r>
            <a:r>
              <a:rPr lang="en-GB"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Liu, Ana Mijic</a:t>
            </a:r>
          </a:p>
          <a:p>
            <a:r>
              <a:rPr lang="en-GB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Systems Integration research group</a:t>
            </a:r>
          </a:p>
          <a:p>
            <a:r>
              <a:rPr lang="en-GB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Civil and Environmental Engineering</a:t>
            </a:r>
          </a:p>
          <a:p>
            <a:r>
              <a:rPr lang="en-GB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College London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020CB-0840-8926-CAA9-DF0A96B8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90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8DF889-8589-4D0A-B8A9-2FEBCEC75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9213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Does wastewater reuse have external impacts on river quality?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5494A3-7435-47FE-9FD9-5EDA1BB659A4}"/>
              </a:ext>
            </a:extLst>
          </p:cNvPr>
          <p:cNvSpPr txBox="1"/>
          <p:nvPr/>
        </p:nvSpPr>
        <p:spPr>
          <a:xfrm>
            <a:off x="2039666" y="2610552"/>
            <a:ext cx="3480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Normal day – no wastewater reuse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366FE52-9877-4E97-9CD6-7A7FC990A8DB}"/>
              </a:ext>
            </a:extLst>
          </p:cNvPr>
          <p:cNvGrpSpPr/>
          <p:nvPr/>
        </p:nvGrpSpPr>
        <p:grpSpPr>
          <a:xfrm>
            <a:off x="2166778" y="3020759"/>
            <a:ext cx="2662209" cy="1846130"/>
            <a:chOff x="771864" y="2091324"/>
            <a:chExt cx="2662209" cy="1846130"/>
          </a:xfrm>
        </p:grpSpPr>
        <p:sp>
          <p:nvSpPr>
            <p:cNvPr id="34" name="Flowchart: Summing Junction 33">
              <a:extLst>
                <a:ext uri="{FF2B5EF4-FFF2-40B4-BE49-F238E27FC236}">
                  <a16:creationId xmlns:a16="http://schemas.microsoft.com/office/drawing/2014/main" id="{9CA538DB-8B61-451D-BB8E-6DAC02BE0F90}"/>
                </a:ext>
              </a:extLst>
            </p:cNvPr>
            <p:cNvSpPr/>
            <p:nvPr/>
          </p:nvSpPr>
          <p:spPr>
            <a:xfrm>
              <a:off x="2291935" y="3031686"/>
              <a:ext cx="449527" cy="449527"/>
            </a:xfrm>
            <a:prstGeom prst="flowChartSummingJunction">
              <a:avLst/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7619BDD1-FFEE-4D9A-AAC6-D54B2C421336}"/>
                </a:ext>
              </a:extLst>
            </p:cNvPr>
            <p:cNvSpPr/>
            <p:nvPr/>
          </p:nvSpPr>
          <p:spPr>
            <a:xfrm>
              <a:off x="1765622" y="3166449"/>
              <a:ext cx="458702" cy="180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B56FF76-3C85-4D53-8ED4-8F35983D9BB0}"/>
                </a:ext>
              </a:extLst>
            </p:cNvPr>
            <p:cNvGrpSpPr/>
            <p:nvPr/>
          </p:nvGrpSpPr>
          <p:grpSpPr>
            <a:xfrm>
              <a:off x="2975371" y="3182984"/>
              <a:ext cx="458702" cy="210430"/>
              <a:chOff x="6924209" y="3206042"/>
              <a:chExt cx="458702" cy="210430"/>
            </a:xfrm>
          </p:grpSpPr>
          <p:sp>
            <p:nvSpPr>
              <p:cNvPr id="41" name="Arrow: Right 40">
                <a:extLst>
                  <a:ext uri="{FF2B5EF4-FFF2-40B4-BE49-F238E27FC236}">
                    <a16:creationId xmlns:a16="http://schemas.microsoft.com/office/drawing/2014/main" id="{ED0AFF10-3BF7-4B9C-A467-D0964232142E}"/>
                  </a:ext>
                </a:extLst>
              </p:cNvPr>
              <p:cNvSpPr/>
              <p:nvPr/>
            </p:nvSpPr>
            <p:spPr>
              <a:xfrm>
                <a:off x="6924209" y="3206042"/>
                <a:ext cx="458702" cy="108000"/>
              </a:xfrm>
              <a:prstGeom prst="rightArrow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Arrow: Right 41">
                <a:extLst>
                  <a:ext uri="{FF2B5EF4-FFF2-40B4-BE49-F238E27FC236}">
                    <a16:creationId xmlns:a16="http://schemas.microsoft.com/office/drawing/2014/main" id="{13D62A7A-3A03-4A7E-B5BC-948D41AE7ECB}"/>
                  </a:ext>
                </a:extLst>
              </p:cNvPr>
              <p:cNvSpPr/>
              <p:nvPr/>
            </p:nvSpPr>
            <p:spPr>
              <a:xfrm>
                <a:off x="6924209" y="3236472"/>
                <a:ext cx="458702" cy="18000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F2DB2E9-ABA8-45AC-B197-5BEDCB0E5E54}"/>
                </a:ext>
              </a:extLst>
            </p:cNvPr>
            <p:cNvSpPr txBox="1"/>
            <p:nvPr/>
          </p:nvSpPr>
          <p:spPr>
            <a:xfrm>
              <a:off x="1891314" y="3475789"/>
              <a:ext cx="1250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Effluent discharge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FDBA68-651A-4B07-B239-2CEC6AD94F1C}"/>
                </a:ext>
              </a:extLst>
            </p:cNvPr>
            <p:cNvSpPr txBox="1"/>
            <p:nvPr/>
          </p:nvSpPr>
          <p:spPr>
            <a:xfrm>
              <a:off x="771864" y="3034904"/>
              <a:ext cx="1131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Upstream river</a:t>
              </a: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EA6076DA-E419-45DE-A901-BBF553EB3B9F}"/>
                </a:ext>
              </a:extLst>
            </p:cNvPr>
            <p:cNvSpPr/>
            <p:nvPr/>
          </p:nvSpPr>
          <p:spPr>
            <a:xfrm rot="3600000">
              <a:off x="1994972" y="2729638"/>
              <a:ext cx="458702" cy="108000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9C5061-3A48-4657-8BA3-772345FB439F}"/>
                </a:ext>
              </a:extLst>
            </p:cNvPr>
            <p:cNvSpPr txBox="1"/>
            <p:nvPr/>
          </p:nvSpPr>
          <p:spPr>
            <a:xfrm>
              <a:off x="1370392" y="2091324"/>
              <a:ext cx="126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Wastewater treatment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669D4A4-A76C-4A6F-95A4-3D8EF38D403C}"/>
              </a:ext>
            </a:extLst>
          </p:cNvPr>
          <p:cNvSpPr txBox="1"/>
          <p:nvPr/>
        </p:nvSpPr>
        <p:spPr>
          <a:xfrm>
            <a:off x="6352189" y="2610552"/>
            <a:ext cx="3480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Normal day – wastewater reuse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2589FF-4E62-499F-8F25-82C48967EE2C}"/>
              </a:ext>
            </a:extLst>
          </p:cNvPr>
          <p:cNvGrpSpPr/>
          <p:nvPr/>
        </p:nvGrpSpPr>
        <p:grpSpPr>
          <a:xfrm>
            <a:off x="6372643" y="3020759"/>
            <a:ext cx="3071464" cy="1859754"/>
            <a:chOff x="362609" y="2077700"/>
            <a:chExt cx="3071464" cy="1859754"/>
          </a:xfrm>
        </p:grpSpPr>
        <p:sp>
          <p:nvSpPr>
            <p:cNvPr id="45" name="Flowchart: Summing Junction 44">
              <a:extLst>
                <a:ext uri="{FF2B5EF4-FFF2-40B4-BE49-F238E27FC236}">
                  <a16:creationId xmlns:a16="http://schemas.microsoft.com/office/drawing/2014/main" id="{B5A8B766-37F9-4271-9458-5462FEAF3B91}"/>
                </a:ext>
              </a:extLst>
            </p:cNvPr>
            <p:cNvSpPr/>
            <p:nvPr/>
          </p:nvSpPr>
          <p:spPr>
            <a:xfrm>
              <a:off x="2291935" y="3039364"/>
              <a:ext cx="449527" cy="449527"/>
            </a:xfrm>
            <a:prstGeom prst="flowChartSummingJunction">
              <a:avLst/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1C3F1A59-41F4-4F28-B10E-860CA997011C}"/>
                </a:ext>
              </a:extLst>
            </p:cNvPr>
            <p:cNvSpPr/>
            <p:nvPr/>
          </p:nvSpPr>
          <p:spPr>
            <a:xfrm>
              <a:off x="1765622" y="3174127"/>
              <a:ext cx="458702" cy="180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83C88D71-40FA-4939-AB13-FFF28EE03436}"/>
                </a:ext>
              </a:extLst>
            </p:cNvPr>
            <p:cNvSpPr/>
            <p:nvPr/>
          </p:nvSpPr>
          <p:spPr>
            <a:xfrm>
              <a:off x="2975371" y="3174127"/>
              <a:ext cx="458702" cy="180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07385B8-4CC9-45E3-8844-CE41F03D05E4}"/>
                </a:ext>
              </a:extLst>
            </p:cNvPr>
            <p:cNvSpPr txBox="1"/>
            <p:nvPr/>
          </p:nvSpPr>
          <p:spPr>
            <a:xfrm>
              <a:off x="1891314" y="3475789"/>
              <a:ext cx="1250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Effluent discharge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31F2793-7C8F-432C-90D3-E09E3D0F54D8}"/>
                </a:ext>
              </a:extLst>
            </p:cNvPr>
            <p:cNvSpPr txBox="1"/>
            <p:nvPr/>
          </p:nvSpPr>
          <p:spPr>
            <a:xfrm>
              <a:off x="771864" y="3033295"/>
              <a:ext cx="1131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Upstream river</a:t>
              </a: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CFADE13B-C557-4DBD-BA62-564490C6FB6E}"/>
                </a:ext>
              </a:extLst>
            </p:cNvPr>
            <p:cNvSpPr/>
            <p:nvPr/>
          </p:nvSpPr>
          <p:spPr>
            <a:xfrm rot="10800000">
              <a:off x="1020296" y="2254534"/>
              <a:ext cx="458702" cy="108000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237D8F9-7D18-4AC4-9FC9-D6BA02EE91DA}"/>
                </a:ext>
              </a:extLst>
            </p:cNvPr>
            <p:cNvSpPr txBox="1"/>
            <p:nvPr/>
          </p:nvSpPr>
          <p:spPr>
            <a:xfrm>
              <a:off x="1370392" y="2091324"/>
              <a:ext cx="126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Wastewater treatment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5E8EA2-4DBA-4DF7-83C5-6E66D13A096F}"/>
                </a:ext>
              </a:extLst>
            </p:cNvPr>
            <p:cNvSpPr txBox="1"/>
            <p:nvPr/>
          </p:nvSpPr>
          <p:spPr>
            <a:xfrm>
              <a:off x="362609" y="2077700"/>
              <a:ext cx="766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To supply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561BDFA-9FDE-4262-A3B8-667057776CB2}"/>
              </a:ext>
            </a:extLst>
          </p:cNvPr>
          <p:cNvGrpSpPr/>
          <p:nvPr/>
        </p:nvGrpSpPr>
        <p:grpSpPr>
          <a:xfrm>
            <a:off x="4672543" y="4552573"/>
            <a:ext cx="828000" cy="828000"/>
            <a:chOff x="3713259" y="3745064"/>
            <a:chExt cx="828000" cy="8280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CF92B55-215A-4705-9744-D8325C902033}"/>
                </a:ext>
              </a:extLst>
            </p:cNvPr>
            <p:cNvSpPr/>
            <p:nvPr/>
          </p:nvSpPr>
          <p:spPr>
            <a:xfrm>
              <a:off x="3713259" y="3745064"/>
              <a:ext cx="828000" cy="828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Partial Circle 54">
              <a:extLst>
                <a:ext uri="{FF2B5EF4-FFF2-40B4-BE49-F238E27FC236}">
                  <a16:creationId xmlns:a16="http://schemas.microsoft.com/office/drawing/2014/main" id="{52EEBB84-D3BC-4894-99CE-31DA0947CF3F}"/>
                </a:ext>
              </a:extLst>
            </p:cNvPr>
            <p:cNvSpPr/>
            <p:nvPr/>
          </p:nvSpPr>
          <p:spPr>
            <a:xfrm>
              <a:off x="3713259" y="3745064"/>
              <a:ext cx="828000" cy="828000"/>
            </a:xfrm>
            <a:prstGeom prst="pie">
              <a:avLst>
                <a:gd name="adj1" fmla="val 2385977"/>
                <a:gd name="adj2" fmla="val 16200000"/>
              </a:avLst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BA3D624B-0E12-4A8F-B767-0683CF9F2D26}"/>
              </a:ext>
            </a:extLst>
          </p:cNvPr>
          <p:cNvSpPr/>
          <p:nvPr/>
        </p:nvSpPr>
        <p:spPr>
          <a:xfrm>
            <a:off x="6372643" y="4552573"/>
            <a:ext cx="828000" cy="828000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D999DF-2523-445F-8882-7E891CE405FB}"/>
              </a:ext>
            </a:extLst>
          </p:cNvPr>
          <p:cNvSpPr txBox="1"/>
          <p:nvPr/>
        </p:nvSpPr>
        <p:spPr>
          <a:xfrm>
            <a:off x="5563147" y="4730041"/>
            <a:ext cx="691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Worse than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6AD6639-6DDC-41FB-BF69-BC15DD57A147}"/>
              </a:ext>
            </a:extLst>
          </p:cNvPr>
          <p:cNvCxnSpPr/>
          <p:nvPr/>
        </p:nvCxnSpPr>
        <p:spPr>
          <a:xfrm>
            <a:off x="4672543" y="4405224"/>
            <a:ext cx="156444" cy="147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74823896-48BE-42F2-A594-E9898AD9D564}"/>
              </a:ext>
            </a:extLst>
          </p:cNvPr>
          <p:cNvCxnSpPr>
            <a:cxnSpLocks/>
          </p:cNvCxnSpPr>
          <p:nvPr/>
        </p:nvCxnSpPr>
        <p:spPr>
          <a:xfrm rot="5400000">
            <a:off x="8036117" y="4002889"/>
            <a:ext cx="504000" cy="172800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BEF6464-8780-4428-B8D3-9FD3D43D6947}"/>
              </a:ext>
            </a:extLst>
          </p:cNvPr>
          <p:cNvSpPr txBox="1"/>
          <p:nvPr/>
        </p:nvSpPr>
        <p:spPr>
          <a:xfrm>
            <a:off x="8705465" y="5388683"/>
            <a:ext cx="297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>
                <a:solidFill>
                  <a:srgbClr val="FF0000"/>
                </a:solidFill>
                <a:latin typeface="Source Sans Pro SemiBold" panose="020B0604020202020204" pitchFamily="34" charset="0"/>
                <a:cs typeface="Arial" panose="020B0604020202020204" pitchFamily="34" charset="0"/>
              </a:rPr>
              <a:t>Yes, positive impacts!!! :D</a:t>
            </a:r>
            <a:endParaRPr lang="en-GB" b="1">
              <a:solidFill>
                <a:srgbClr val="FF0000"/>
              </a:solidFill>
              <a:latin typeface="Source Sans Pro SemiBol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6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56" grpId="0" animBg="1"/>
      <p:bldP spid="57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id="{BE2D8D00-28CC-4385-8179-D97DC0B79D50}"/>
              </a:ext>
            </a:extLst>
          </p:cNvPr>
          <p:cNvSpPr txBox="1"/>
          <p:nvPr/>
        </p:nvSpPr>
        <p:spPr>
          <a:xfrm>
            <a:off x="2044427" y="2610398"/>
            <a:ext cx="3792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Sever overflow day – no wastewater reuse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F71F91A-B32F-45DB-B98F-5FAAB0292C27}"/>
              </a:ext>
            </a:extLst>
          </p:cNvPr>
          <p:cNvSpPr txBox="1"/>
          <p:nvPr/>
        </p:nvSpPr>
        <p:spPr>
          <a:xfrm>
            <a:off x="6356950" y="2610398"/>
            <a:ext cx="3480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Sever overflow day – wastewater reuse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F0A409-3FE4-4AF5-8205-F96AE8069F17}"/>
              </a:ext>
            </a:extLst>
          </p:cNvPr>
          <p:cNvGrpSpPr/>
          <p:nvPr/>
        </p:nvGrpSpPr>
        <p:grpSpPr>
          <a:xfrm>
            <a:off x="2171539" y="3020605"/>
            <a:ext cx="3015642" cy="1846130"/>
            <a:chOff x="2171539" y="3020605"/>
            <a:chExt cx="3015642" cy="1846130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B6276C8-B714-40DD-912A-5F73D4D235BB}"/>
                </a:ext>
              </a:extLst>
            </p:cNvPr>
            <p:cNvGrpSpPr/>
            <p:nvPr/>
          </p:nvGrpSpPr>
          <p:grpSpPr>
            <a:xfrm>
              <a:off x="2171539" y="3020605"/>
              <a:ext cx="2662209" cy="1846130"/>
              <a:chOff x="771864" y="2091324"/>
              <a:chExt cx="2662209" cy="1846130"/>
            </a:xfrm>
          </p:grpSpPr>
          <p:sp>
            <p:nvSpPr>
              <p:cNvPr id="100" name="Flowchart: Summing Junction 99">
                <a:extLst>
                  <a:ext uri="{FF2B5EF4-FFF2-40B4-BE49-F238E27FC236}">
                    <a16:creationId xmlns:a16="http://schemas.microsoft.com/office/drawing/2014/main" id="{F9DF2412-8CC4-4EB9-8F26-472D40E4D4D7}"/>
                  </a:ext>
                </a:extLst>
              </p:cNvPr>
              <p:cNvSpPr/>
              <p:nvPr/>
            </p:nvSpPr>
            <p:spPr>
              <a:xfrm>
                <a:off x="2291935" y="3031686"/>
                <a:ext cx="449527" cy="449527"/>
              </a:xfrm>
              <a:prstGeom prst="flowChartSummingJunction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Arrow: Right 100">
                <a:extLst>
                  <a:ext uri="{FF2B5EF4-FFF2-40B4-BE49-F238E27FC236}">
                    <a16:creationId xmlns:a16="http://schemas.microsoft.com/office/drawing/2014/main" id="{DD8C3393-4AB7-4661-A605-FE26885506CC}"/>
                  </a:ext>
                </a:extLst>
              </p:cNvPr>
              <p:cNvSpPr/>
              <p:nvPr/>
            </p:nvSpPr>
            <p:spPr>
              <a:xfrm>
                <a:off x="1765622" y="3166449"/>
                <a:ext cx="458702" cy="18000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E43A3598-97FD-4F6C-AEF2-F44701F59C4E}"/>
                  </a:ext>
                </a:extLst>
              </p:cNvPr>
              <p:cNvSpPr txBox="1"/>
              <p:nvPr/>
            </p:nvSpPr>
            <p:spPr>
              <a:xfrm>
                <a:off x="1891314" y="3475789"/>
                <a:ext cx="12507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latin typeface="Arial" panose="020B0604020202020204" pitchFamily="34" charset="0"/>
                    <a:cs typeface="Arial" panose="020B0604020202020204" pitchFamily="34" charset="0"/>
                  </a:rPr>
                  <a:t>Effluent discharge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9BA1085-C61D-4E47-B84B-8F5157C243F4}"/>
                  </a:ext>
                </a:extLst>
              </p:cNvPr>
              <p:cNvSpPr txBox="1"/>
              <p:nvPr/>
            </p:nvSpPr>
            <p:spPr>
              <a:xfrm>
                <a:off x="771864" y="3034904"/>
                <a:ext cx="11315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latin typeface="Arial" panose="020B0604020202020204" pitchFamily="34" charset="0"/>
                    <a:cs typeface="Arial" panose="020B0604020202020204" pitchFamily="34" charset="0"/>
                  </a:rPr>
                  <a:t>Upstream river</a:t>
                </a:r>
              </a:p>
            </p:txBody>
          </p:sp>
          <p:sp>
            <p:nvSpPr>
              <p:cNvPr id="104" name="Arrow: Right 103">
                <a:extLst>
                  <a:ext uri="{FF2B5EF4-FFF2-40B4-BE49-F238E27FC236}">
                    <a16:creationId xmlns:a16="http://schemas.microsoft.com/office/drawing/2014/main" id="{DBADAD96-4200-446E-9BBF-A6F486196F47}"/>
                  </a:ext>
                </a:extLst>
              </p:cNvPr>
              <p:cNvSpPr/>
              <p:nvPr/>
            </p:nvSpPr>
            <p:spPr>
              <a:xfrm rot="3600000">
                <a:off x="2046665" y="2668227"/>
                <a:ext cx="458702" cy="270000"/>
              </a:xfrm>
              <a:prstGeom prst="rightArrow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6435081-BDFC-472E-BC02-12C90D99ECBE}"/>
                  </a:ext>
                </a:extLst>
              </p:cNvPr>
              <p:cNvSpPr txBox="1"/>
              <p:nvPr/>
            </p:nvSpPr>
            <p:spPr>
              <a:xfrm>
                <a:off x="1370392" y="2091324"/>
                <a:ext cx="12601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latin typeface="Arial" panose="020B0604020202020204" pitchFamily="34" charset="0"/>
                    <a:cs typeface="Arial" panose="020B0604020202020204" pitchFamily="34" charset="0"/>
                  </a:rPr>
                  <a:t>Wastewater treatment</a:t>
                </a:r>
              </a:p>
            </p:txBody>
          </p:sp>
          <p:sp>
            <p:nvSpPr>
              <p:cNvPr id="106" name="Arrow: Right 105">
                <a:extLst>
                  <a:ext uri="{FF2B5EF4-FFF2-40B4-BE49-F238E27FC236}">
                    <a16:creationId xmlns:a16="http://schemas.microsoft.com/office/drawing/2014/main" id="{F62AD1C7-8FCA-42AF-A8E7-A52CA971C386}"/>
                  </a:ext>
                </a:extLst>
              </p:cNvPr>
              <p:cNvSpPr/>
              <p:nvPr/>
            </p:nvSpPr>
            <p:spPr>
              <a:xfrm>
                <a:off x="2975371" y="3264545"/>
                <a:ext cx="458702" cy="270000"/>
              </a:xfrm>
              <a:prstGeom prst="rightArrow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Arrow: Right 106">
                <a:extLst>
                  <a:ext uri="{FF2B5EF4-FFF2-40B4-BE49-F238E27FC236}">
                    <a16:creationId xmlns:a16="http://schemas.microsoft.com/office/drawing/2014/main" id="{583F7083-B5EE-4EB0-8233-02A5FDFD1DB8}"/>
                  </a:ext>
                </a:extLst>
              </p:cNvPr>
              <p:cNvSpPr/>
              <p:nvPr/>
            </p:nvSpPr>
            <p:spPr>
              <a:xfrm>
                <a:off x="2975371" y="3213414"/>
                <a:ext cx="458702" cy="18000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9" name="Cloud 108">
              <a:extLst>
                <a:ext uri="{FF2B5EF4-FFF2-40B4-BE49-F238E27FC236}">
                  <a16:creationId xmlns:a16="http://schemas.microsoft.com/office/drawing/2014/main" id="{9657430F-10AA-4628-A5F6-6DBC90DB3CC3}"/>
                </a:ext>
              </a:extLst>
            </p:cNvPr>
            <p:cNvSpPr/>
            <p:nvPr/>
          </p:nvSpPr>
          <p:spPr>
            <a:xfrm>
              <a:off x="4198682" y="3088760"/>
              <a:ext cx="988499" cy="402210"/>
            </a:xfrm>
            <a:prstGeom prst="cloud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/>
                <a:t>Full sewers!</a:t>
              </a:r>
            </a:p>
          </p:txBody>
        </p:sp>
        <p:sp>
          <p:nvSpPr>
            <p:cNvPr id="110" name="Arrow: Right 109">
              <a:extLst>
                <a:ext uri="{FF2B5EF4-FFF2-40B4-BE49-F238E27FC236}">
                  <a16:creationId xmlns:a16="http://schemas.microsoft.com/office/drawing/2014/main" id="{BF9F6739-3CEE-4112-AD48-AE1A921A8DC6}"/>
                </a:ext>
              </a:extLst>
            </p:cNvPr>
            <p:cNvSpPr/>
            <p:nvPr/>
          </p:nvSpPr>
          <p:spPr>
            <a:xfrm rot="7200000">
              <a:off x="3960658" y="3642507"/>
              <a:ext cx="458702" cy="18000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Arrow: Right 110">
              <a:extLst>
                <a:ext uri="{FF2B5EF4-FFF2-40B4-BE49-F238E27FC236}">
                  <a16:creationId xmlns:a16="http://schemas.microsoft.com/office/drawing/2014/main" id="{38D17085-4ED8-492F-BDB1-8C8AAF8AC55A}"/>
                </a:ext>
              </a:extLst>
            </p:cNvPr>
            <p:cNvSpPr/>
            <p:nvPr/>
          </p:nvSpPr>
          <p:spPr>
            <a:xfrm rot="10800000">
              <a:off x="3838243" y="3205447"/>
              <a:ext cx="237898" cy="18000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Arrow: Right 111">
              <a:extLst>
                <a:ext uri="{FF2B5EF4-FFF2-40B4-BE49-F238E27FC236}">
                  <a16:creationId xmlns:a16="http://schemas.microsoft.com/office/drawing/2014/main" id="{AB4582FE-E0F1-41E6-923D-2DC9E949A640}"/>
                </a:ext>
              </a:extLst>
            </p:cNvPr>
            <p:cNvSpPr/>
            <p:nvPr/>
          </p:nvSpPr>
          <p:spPr>
            <a:xfrm>
              <a:off x="4371103" y="4052695"/>
              <a:ext cx="458702" cy="18000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3" name="Cloud 112">
            <a:extLst>
              <a:ext uri="{FF2B5EF4-FFF2-40B4-BE49-F238E27FC236}">
                <a16:creationId xmlns:a16="http://schemas.microsoft.com/office/drawing/2014/main" id="{EE5935D0-62FA-4615-93A8-A5F2ED693786}"/>
              </a:ext>
            </a:extLst>
          </p:cNvPr>
          <p:cNvSpPr/>
          <p:nvPr/>
        </p:nvSpPr>
        <p:spPr>
          <a:xfrm>
            <a:off x="8777204" y="3088760"/>
            <a:ext cx="988499" cy="402210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Full sewers!</a:t>
            </a:r>
          </a:p>
        </p:txBody>
      </p:sp>
      <p:sp>
        <p:nvSpPr>
          <p:cNvPr id="114" name="Arrow: Right 113">
            <a:extLst>
              <a:ext uri="{FF2B5EF4-FFF2-40B4-BE49-F238E27FC236}">
                <a16:creationId xmlns:a16="http://schemas.microsoft.com/office/drawing/2014/main" id="{B8181C38-F305-4A12-8752-1D4E3BA18FB6}"/>
              </a:ext>
            </a:extLst>
          </p:cNvPr>
          <p:cNvSpPr/>
          <p:nvPr/>
        </p:nvSpPr>
        <p:spPr>
          <a:xfrm rot="7200000">
            <a:off x="8539180" y="3642507"/>
            <a:ext cx="458702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C459132C-6BB4-41B2-ADD6-6503ED344BE8}"/>
              </a:ext>
            </a:extLst>
          </p:cNvPr>
          <p:cNvSpPr/>
          <p:nvPr/>
        </p:nvSpPr>
        <p:spPr>
          <a:xfrm rot="10800000">
            <a:off x="8416765" y="3205447"/>
            <a:ext cx="237898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Arrow: Right 115">
            <a:extLst>
              <a:ext uri="{FF2B5EF4-FFF2-40B4-BE49-F238E27FC236}">
                <a16:creationId xmlns:a16="http://schemas.microsoft.com/office/drawing/2014/main" id="{0989B1CB-53EB-42BF-9E26-E474C81AFD96}"/>
              </a:ext>
            </a:extLst>
          </p:cNvPr>
          <p:cNvSpPr/>
          <p:nvPr/>
        </p:nvSpPr>
        <p:spPr>
          <a:xfrm>
            <a:off x="8990166" y="4052695"/>
            <a:ext cx="458702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ADA46D9-8364-44C2-AC11-71214AB5A62E}"/>
              </a:ext>
            </a:extLst>
          </p:cNvPr>
          <p:cNvGrpSpPr/>
          <p:nvPr/>
        </p:nvGrpSpPr>
        <p:grpSpPr>
          <a:xfrm>
            <a:off x="6377404" y="3020605"/>
            <a:ext cx="3071464" cy="1859754"/>
            <a:chOff x="4977729" y="2091324"/>
            <a:chExt cx="3071464" cy="1859754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0DC64856-AE58-483C-A096-0C60A32AC87D}"/>
                </a:ext>
              </a:extLst>
            </p:cNvPr>
            <p:cNvGrpSpPr/>
            <p:nvPr/>
          </p:nvGrpSpPr>
          <p:grpSpPr>
            <a:xfrm>
              <a:off x="4977729" y="2091324"/>
              <a:ext cx="3071464" cy="1859754"/>
              <a:chOff x="362609" y="2077700"/>
              <a:chExt cx="3071464" cy="1859754"/>
            </a:xfrm>
          </p:grpSpPr>
          <p:sp>
            <p:nvSpPr>
              <p:cNvPr id="120" name="Arrow: Right 119">
                <a:extLst>
                  <a:ext uri="{FF2B5EF4-FFF2-40B4-BE49-F238E27FC236}">
                    <a16:creationId xmlns:a16="http://schemas.microsoft.com/office/drawing/2014/main" id="{6E48FDF3-FE73-4C81-AEF4-2253747C0F42}"/>
                  </a:ext>
                </a:extLst>
              </p:cNvPr>
              <p:cNvSpPr/>
              <p:nvPr/>
            </p:nvSpPr>
            <p:spPr>
              <a:xfrm>
                <a:off x="1765622" y="3174127"/>
                <a:ext cx="458702" cy="18000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" name="Arrow: Right 120">
                <a:extLst>
                  <a:ext uri="{FF2B5EF4-FFF2-40B4-BE49-F238E27FC236}">
                    <a16:creationId xmlns:a16="http://schemas.microsoft.com/office/drawing/2014/main" id="{C3CA5788-B796-4569-8B61-F11CC202FB59}"/>
                  </a:ext>
                </a:extLst>
              </p:cNvPr>
              <p:cNvSpPr/>
              <p:nvPr/>
            </p:nvSpPr>
            <p:spPr>
              <a:xfrm>
                <a:off x="2975371" y="3196124"/>
                <a:ext cx="458702" cy="18000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707FD26-30E1-4835-AF65-066C00D6B457}"/>
                  </a:ext>
                </a:extLst>
              </p:cNvPr>
              <p:cNvSpPr txBox="1"/>
              <p:nvPr/>
            </p:nvSpPr>
            <p:spPr>
              <a:xfrm>
                <a:off x="1891314" y="3475789"/>
                <a:ext cx="12507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latin typeface="Arial" panose="020B0604020202020204" pitchFamily="34" charset="0"/>
                    <a:cs typeface="Arial" panose="020B0604020202020204" pitchFamily="34" charset="0"/>
                  </a:rPr>
                  <a:t>Effluent discharge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089F793-2B83-4AAB-99C8-EF67F7722D39}"/>
                  </a:ext>
                </a:extLst>
              </p:cNvPr>
              <p:cNvSpPr txBox="1"/>
              <p:nvPr/>
            </p:nvSpPr>
            <p:spPr>
              <a:xfrm>
                <a:off x="771864" y="3033295"/>
                <a:ext cx="11315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latin typeface="Arial" panose="020B0604020202020204" pitchFamily="34" charset="0"/>
                    <a:cs typeface="Arial" panose="020B0604020202020204" pitchFamily="34" charset="0"/>
                  </a:rPr>
                  <a:t>Upstream river</a:t>
                </a:r>
              </a:p>
            </p:txBody>
          </p:sp>
          <p:sp>
            <p:nvSpPr>
              <p:cNvPr id="124" name="Arrow: Right 123">
                <a:extLst>
                  <a:ext uri="{FF2B5EF4-FFF2-40B4-BE49-F238E27FC236}">
                    <a16:creationId xmlns:a16="http://schemas.microsoft.com/office/drawing/2014/main" id="{7B416C78-5BBD-43EB-97BB-3C60FAF9B571}"/>
                  </a:ext>
                </a:extLst>
              </p:cNvPr>
              <p:cNvSpPr/>
              <p:nvPr/>
            </p:nvSpPr>
            <p:spPr>
              <a:xfrm rot="10800000">
                <a:off x="1020296" y="2213151"/>
                <a:ext cx="458702" cy="270000"/>
              </a:xfrm>
              <a:prstGeom prst="rightArrow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B7FE590-D04A-409A-8636-2C8A5EB651AE}"/>
                  </a:ext>
                </a:extLst>
              </p:cNvPr>
              <p:cNvSpPr txBox="1"/>
              <p:nvPr/>
            </p:nvSpPr>
            <p:spPr>
              <a:xfrm>
                <a:off x="1370392" y="2091324"/>
                <a:ext cx="12601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latin typeface="Arial" panose="020B0604020202020204" pitchFamily="34" charset="0"/>
                    <a:cs typeface="Arial" panose="020B0604020202020204" pitchFamily="34" charset="0"/>
                  </a:rPr>
                  <a:t>Wastewater treatment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41F61F9B-381F-416F-8F0F-44BEB10839A8}"/>
                  </a:ext>
                </a:extLst>
              </p:cNvPr>
              <p:cNvSpPr txBox="1"/>
              <p:nvPr/>
            </p:nvSpPr>
            <p:spPr>
              <a:xfrm>
                <a:off x="362609" y="2077700"/>
                <a:ext cx="766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latin typeface="Arial" panose="020B0604020202020204" pitchFamily="34" charset="0"/>
                    <a:cs typeface="Arial" panose="020B0604020202020204" pitchFamily="34" charset="0"/>
                  </a:rPr>
                  <a:t>To supply</a:t>
                </a:r>
              </a:p>
            </p:txBody>
          </p:sp>
        </p:grpSp>
        <p:sp>
          <p:nvSpPr>
            <p:cNvPr id="119" name="Flowchart: Summing Junction 118">
              <a:extLst>
                <a:ext uri="{FF2B5EF4-FFF2-40B4-BE49-F238E27FC236}">
                  <a16:creationId xmlns:a16="http://schemas.microsoft.com/office/drawing/2014/main" id="{EADF2C3C-1F11-4CC3-86FC-A64BA504540D}"/>
                </a:ext>
              </a:extLst>
            </p:cNvPr>
            <p:cNvSpPr/>
            <p:nvPr/>
          </p:nvSpPr>
          <p:spPr>
            <a:xfrm>
              <a:off x="6907055" y="3052988"/>
              <a:ext cx="449527" cy="449527"/>
            </a:xfrm>
            <a:prstGeom prst="flowChartSummingJunction">
              <a:avLst/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7F53784-71ED-4A2F-86C0-1714BCE7B718}"/>
              </a:ext>
            </a:extLst>
          </p:cNvPr>
          <p:cNvGrpSpPr/>
          <p:nvPr/>
        </p:nvGrpSpPr>
        <p:grpSpPr>
          <a:xfrm>
            <a:off x="4677304" y="4552419"/>
            <a:ext cx="828000" cy="828308"/>
            <a:chOff x="3713259" y="3745064"/>
            <a:chExt cx="828000" cy="828308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08C8D692-1C88-48F8-8D0F-4CDFC9A694B8}"/>
                </a:ext>
              </a:extLst>
            </p:cNvPr>
            <p:cNvSpPr/>
            <p:nvPr/>
          </p:nvSpPr>
          <p:spPr>
            <a:xfrm>
              <a:off x="3713259" y="3745064"/>
              <a:ext cx="828000" cy="828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Partial Circle 128">
              <a:extLst>
                <a:ext uri="{FF2B5EF4-FFF2-40B4-BE49-F238E27FC236}">
                  <a16:creationId xmlns:a16="http://schemas.microsoft.com/office/drawing/2014/main" id="{635351B0-7EE8-444B-95B0-08EDB7C1AEEF}"/>
                </a:ext>
              </a:extLst>
            </p:cNvPr>
            <p:cNvSpPr/>
            <p:nvPr/>
          </p:nvSpPr>
          <p:spPr>
            <a:xfrm>
              <a:off x="3713259" y="3745064"/>
              <a:ext cx="828000" cy="828000"/>
            </a:xfrm>
            <a:prstGeom prst="pie">
              <a:avLst>
                <a:gd name="adj1" fmla="val 10784347"/>
                <a:gd name="adj2" fmla="val 16200000"/>
              </a:avLst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0" name="Partial Circle 129">
              <a:extLst>
                <a:ext uri="{FF2B5EF4-FFF2-40B4-BE49-F238E27FC236}">
                  <a16:creationId xmlns:a16="http://schemas.microsoft.com/office/drawing/2014/main" id="{BAC34E7D-FBEB-4609-9C29-2443B3C7E9DD}"/>
                </a:ext>
              </a:extLst>
            </p:cNvPr>
            <p:cNvSpPr/>
            <p:nvPr/>
          </p:nvSpPr>
          <p:spPr>
            <a:xfrm rot="16200000">
              <a:off x="3713259" y="3745372"/>
              <a:ext cx="828000" cy="828000"/>
            </a:xfrm>
            <a:prstGeom prst="pie">
              <a:avLst>
                <a:gd name="adj1" fmla="val 10784347"/>
                <a:gd name="adj2" fmla="val 16200000"/>
              </a:avLst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6B9AB4B3-B076-450F-9F99-FE621F13117F}"/>
              </a:ext>
            </a:extLst>
          </p:cNvPr>
          <p:cNvSpPr txBox="1"/>
          <p:nvPr/>
        </p:nvSpPr>
        <p:spPr>
          <a:xfrm>
            <a:off x="5567908" y="4729887"/>
            <a:ext cx="691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Better than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4C22E0E0-4929-4DE8-9E35-840BD65BAFB1}"/>
              </a:ext>
            </a:extLst>
          </p:cNvPr>
          <p:cNvCxnSpPr/>
          <p:nvPr/>
        </p:nvCxnSpPr>
        <p:spPr>
          <a:xfrm>
            <a:off x="4591056" y="4507454"/>
            <a:ext cx="156444" cy="147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F6DA921B-5321-4F54-A923-10914E6F292E}"/>
              </a:ext>
            </a:extLst>
          </p:cNvPr>
          <p:cNvCxnSpPr>
            <a:cxnSpLocks/>
          </p:cNvCxnSpPr>
          <p:nvPr/>
        </p:nvCxnSpPr>
        <p:spPr>
          <a:xfrm rot="5400000">
            <a:off x="8040878" y="4002735"/>
            <a:ext cx="504000" cy="172800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7F486FAE-9C76-4F4B-B96A-D1FA0D976203}"/>
              </a:ext>
            </a:extLst>
          </p:cNvPr>
          <p:cNvSpPr txBox="1"/>
          <p:nvPr/>
        </p:nvSpPr>
        <p:spPr>
          <a:xfrm>
            <a:off x="8705465" y="5388683"/>
            <a:ext cx="248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>
                <a:solidFill>
                  <a:srgbClr val="FF0000"/>
                </a:solidFill>
                <a:latin typeface="Source Sans Pro SemiBold" panose="020B0604020202020204" pitchFamily="34" charset="0"/>
                <a:cs typeface="Arial" panose="020B0604020202020204" pitchFamily="34" charset="0"/>
              </a:rPr>
              <a:t>But also sometimes negative..</a:t>
            </a:r>
            <a:endParaRPr lang="en-GB" b="1">
              <a:solidFill>
                <a:srgbClr val="FF0000"/>
              </a:solidFill>
              <a:latin typeface="Source Sans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B582B6F9-CEC3-4D9D-A5CC-43926AD2CA5E}"/>
              </a:ext>
            </a:extLst>
          </p:cNvPr>
          <p:cNvSpPr/>
          <p:nvPr/>
        </p:nvSpPr>
        <p:spPr>
          <a:xfrm>
            <a:off x="6377404" y="4552419"/>
            <a:ext cx="828000" cy="828000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Partial Circle 138">
            <a:extLst>
              <a:ext uri="{FF2B5EF4-FFF2-40B4-BE49-F238E27FC236}">
                <a16:creationId xmlns:a16="http://schemas.microsoft.com/office/drawing/2014/main" id="{CAA9F0C5-8116-42EB-9631-843E8FB3C7FB}"/>
              </a:ext>
            </a:extLst>
          </p:cNvPr>
          <p:cNvSpPr/>
          <p:nvPr/>
        </p:nvSpPr>
        <p:spPr>
          <a:xfrm rot="16200000">
            <a:off x="6377404" y="4552419"/>
            <a:ext cx="828000" cy="828000"/>
          </a:xfrm>
          <a:prstGeom prst="pie">
            <a:avLst>
              <a:gd name="adj1" fmla="val 10784347"/>
              <a:gd name="adj2" fmla="val 21595810"/>
            </a:avLst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5582F05-6D8F-9EFC-89D5-2BB61CF3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9213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Does wastewater reuse have external impacts on river quality?</a:t>
            </a:r>
          </a:p>
        </p:txBody>
      </p:sp>
    </p:spTree>
    <p:extLst>
      <p:ext uri="{BB962C8B-B14F-4D97-AF65-F5344CB8AC3E}">
        <p14:creationId xmlns:p14="http://schemas.microsoft.com/office/powerpoint/2010/main" val="19003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8" grpId="0"/>
      <p:bldP spid="113" grpId="0" animBg="1"/>
      <p:bldP spid="114" grpId="0" animBg="1"/>
      <p:bldP spid="115" grpId="0" animBg="1"/>
      <p:bldP spid="116" grpId="0" animBg="1"/>
      <p:bldP spid="132" grpId="0"/>
      <p:bldP spid="137" grpId="0"/>
      <p:bldP spid="138" grpId="0" animBg="1"/>
      <p:bldP spid="1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29CA2C9-8A44-2146-88A9-05CC23DF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9807"/>
            <a:ext cx="9178925" cy="2852737"/>
          </a:xfrm>
        </p:spPr>
        <p:txBody>
          <a:bodyPr>
            <a:normAutofit/>
          </a:bodyPr>
          <a:lstStyle/>
          <a:p>
            <a:r>
              <a:rPr lang="en-GB" sz="6600">
                <a:solidFill>
                  <a:srgbClr val="FFC000"/>
                </a:solidFill>
                <a:latin typeface="Bauhaus 93" panose="04030905020B02020C02" pitchFamily="82" charset="0"/>
                <a:cs typeface="Arial" panose="020B0604020202020204" pitchFamily="34" charset="0"/>
              </a:rPr>
              <a:t>Integrated modelling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0478FC-A3A2-4127-9AE4-729FBDD7E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99532"/>
            <a:ext cx="9178925" cy="1500187"/>
          </a:xfrm>
        </p:spPr>
        <p:txBody>
          <a:bodyPr>
            <a:normAutofit/>
          </a:bodyPr>
          <a:lstStyle/>
          <a:p>
            <a:pPr algn="r"/>
            <a:r>
              <a:rPr lang="en-GB" sz="4400">
                <a:solidFill>
                  <a:srgbClr val="00B0F0"/>
                </a:solidFill>
                <a:latin typeface="Magneto" panose="04030805050802020D02" pitchFamily="82" charset="0"/>
              </a:rPr>
              <a:t>Of the water 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8F07A-3B18-4CD0-BE6F-73139E759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26"/>
          <a:stretch/>
        </p:blipFill>
        <p:spPr>
          <a:xfrm>
            <a:off x="10658529" y="3577191"/>
            <a:ext cx="1133636" cy="16956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43E3796-DCD0-4888-AB33-22B66A044A94}"/>
              </a:ext>
            </a:extLst>
          </p:cNvPr>
          <p:cNvSpPr/>
          <p:nvPr/>
        </p:nvSpPr>
        <p:spPr>
          <a:xfrm>
            <a:off x="9039225" y="1310908"/>
            <a:ext cx="2186122" cy="1695687"/>
          </a:xfrm>
          <a:prstGeom prst="wedgeEllipseCallout">
            <a:avLst>
              <a:gd name="adj1" fmla="val 43664"/>
              <a:gd name="adj2" fmla="val 927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AMAZING!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76BED1-27D1-43F9-A85C-B45EBB491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031" y="4613980"/>
            <a:ext cx="962159" cy="1524213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24714AB0-8946-499A-B8B6-5D174A598028}"/>
              </a:ext>
            </a:extLst>
          </p:cNvPr>
          <p:cNvSpPr/>
          <p:nvPr/>
        </p:nvSpPr>
        <p:spPr>
          <a:xfrm>
            <a:off x="8335190" y="4241654"/>
            <a:ext cx="2186122" cy="1063215"/>
          </a:xfrm>
          <a:prstGeom prst="wedgeEllipseCallout">
            <a:avLst>
              <a:gd name="adj1" fmla="val -55241"/>
              <a:gd name="adj2" fmla="val 410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 futuristic..</a:t>
            </a:r>
          </a:p>
        </p:txBody>
      </p:sp>
    </p:spTree>
    <p:extLst>
      <p:ext uri="{BB962C8B-B14F-4D97-AF65-F5344CB8AC3E}">
        <p14:creationId xmlns:p14="http://schemas.microsoft.com/office/powerpoint/2010/main" val="863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29CA2C9-8A44-2146-88A9-05CC23DF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82522" cy="1325563"/>
          </a:xfrm>
        </p:spPr>
        <p:txBody>
          <a:bodyPr>
            <a:normAutofit/>
          </a:bodyPr>
          <a:lstStyle/>
          <a:p>
            <a:pPr algn="ctr"/>
            <a:endParaRPr lang="en-GB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BAEB8F-2C1E-4458-BAF8-F763200C16CF}"/>
              </a:ext>
            </a:extLst>
          </p:cNvPr>
          <p:cNvSpPr/>
          <p:nvPr/>
        </p:nvSpPr>
        <p:spPr>
          <a:xfrm>
            <a:off x="3915137" y="2381250"/>
            <a:ext cx="2114913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EA8FD-A41B-C810-301A-14370E71F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713" y="1690688"/>
            <a:ext cx="8013141" cy="36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29CA2C9-8A44-2146-88A9-05CC23DF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82522" cy="1325563"/>
          </a:xfrm>
        </p:spPr>
        <p:txBody>
          <a:bodyPr>
            <a:normAutofit/>
          </a:bodyPr>
          <a:lstStyle/>
          <a:p>
            <a:pPr algn="ctr"/>
            <a:endParaRPr lang="en-GB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BAEB8F-2C1E-4458-BAF8-F763200C16CF}"/>
              </a:ext>
            </a:extLst>
          </p:cNvPr>
          <p:cNvSpPr/>
          <p:nvPr/>
        </p:nvSpPr>
        <p:spPr>
          <a:xfrm>
            <a:off x="3915137" y="2381250"/>
            <a:ext cx="2114913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1737D94-F872-1819-ADDE-38D8782D427E}"/>
              </a:ext>
            </a:extLst>
          </p:cNvPr>
          <p:cNvSpPr txBox="1">
            <a:spLocks/>
          </p:cNvSpPr>
          <p:nvPr/>
        </p:nvSpPr>
        <p:spPr>
          <a:xfrm>
            <a:off x="6705600" y="2361405"/>
            <a:ext cx="4908027" cy="3004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/>
              <a:t>It is a node and arc model, where nodes represent distinct models and arcs convey water quality and quantity</a:t>
            </a:r>
          </a:p>
        </p:txBody>
      </p:sp>
      <p:pic>
        <p:nvPicPr>
          <p:cNvPr id="7" name="Picture 6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E4915384-0D8A-44E3-3E89-4244828F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98" y="657982"/>
            <a:ext cx="4160528" cy="567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00A3-49B8-7394-FF17-719CDDFF4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.. Or with connectivity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C4A96-045E-4A0A-DBB6-C437398B2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30575-3A3B-A9C9-A1CF-5C13C748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15</a:t>
            </a:fld>
            <a:endParaRPr lang="en-GB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9DB15CD-69A6-E1CE-8988-A564A1DED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85" y="2209005"/>
            <a:ext cx="5979160" cy="40151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3822CBBD-E814-7793-1642-CD7D2F70317E}"/>
              </a:ext>
            </a:extLst>
          </p:cNvPr>
          <p:cNvSpPr txBox="1">
            <a:spLocks/>
          </p:cNvSpPr>
          <p:nvPr/>
        </p:nvSpPr>
        <p:spPr>
          <a:xfrm>
            <a:off x="8487052" y="2209005"/>
            <a:ext cx="2974175" cy="3004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1800" dirty="0"/>
              <a:t>Note: this arrangement is easily customised</a:t>
            </a:r>
          </a:p>
        </p:txBody>
      </p:sp>
    </p:spTree>
    <p:extLst>
      <p:ext uri="{BB962C8B-B14F-4D97-AF65-F5344CB8AC3E}">
        <p14:creationId xmlns:p14="http://schemas.microsoft.com/office/powerpoint/2010/main" val="3035008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2B04-89DA-B3D0-D709-2201F887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WSIMOD development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DE36-DD84-CAEF-8CE3-4A0FC63EE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FD447-2C98-612A-C44D-86E898B1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16</a:t>
            </a:fld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A2875E-052E-5478-7E1A-2F09817DA315}"/>
              </a:ext>
            </a:extLst>
          </p:cNvPr>
          <p:cNvSpPr/>
          <p:nvPr/>
        </p:nvSpPr>
        <p:spPr>
          <a:xfrm>
            <a:off x="1440828" y="4025014"/>
            <a:ext cx="3920530" cy="1073751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5FF6A4-C87A-C80D-3609-AA3905A6EF14}"/>
              </a:ext>
            </a:extLst>
          </p:cNvPr>
          <p:cNvSpPr/>
          <p:nvPr/>
        </p:nvSpPr>
        <p:spPr>
          <a:xfrm>
            <a:off x="1442556" y="4033305"/>
            <a:ext cx="3920530" cy="107375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507581-8665-575F-45AB-58C846287853}"/>
              </a:ext>
            </a:extLst>
          </p:cNvPr>
          <p:cNvSpPr/>
          <p:nvPr/>
        </p:nvSpPr>
        <p:spPr>
          <a:xfrm>
            <a:off x="1673781" y="4171812"/>
            <a:ext cx="2391612" cy="7861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100" dirty="0"/>
              <a:t>Rural</a:t>
            </a:r>
          </a:p>
          <a:p>
            <a:pPr algn="r"/>
            <a:r>
              <a:rPr lang="en-GB" sz="1100" dirty="0"/>
              <a:t>water </a:t>
            </a:r>
          </a:p>
          <a:p>
            <a:pPr algn="r"/>
            <a:r>
              <a:rPr lang="en-GB" sz="1100" dirty="0"/>
              <a:t>systems</a:t>
            </a:r>
          </a:p>
        </p:txBody>
      </p:sp>
      <p:sp>
        <p:nvSpPr>
          <p:cNvPr id="8" name="Chevron 3">
            <a:extLst>
              <a:ext uri="{FF2B5EF4-FFF2-40B4-BE49-F238E27FC236}">
                <a16:creationId xmlns:a16="http://schemas.microsoft.com/office/drawing/2014/main" id="{9AE5E73F-13A3-7AF5-9F9B-7EFA55CD253F}"/>
              </a:ext>
            </a:extLst>
          </p:cNvPr>
          <p:cNvSpPr/>
          <p:nvPr/>
        </p:nvSpPr>
        <p:spPr>
          <a:xfrm>
            <a:off x="1868518" y="3433869"/>
            <a:ext cx="1251284" cy="23261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2020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Chevron 4">
            <a:extLst>
              <a:ext uri="{FF2B5EF4-FFF2-40B4-BE49-F238E27FC236}">
                <a16:creationId xmlns:a16="http://schemas.microsoft.com/office/drawing/2014/main" id="{619CA7F4-E95F-8CED-538B-2B652E5091A4}"/>
              </a:ext>
            </a:extLst>
          </p:cNvPr>
          <p:cNvSpPr/>
          <p:nvPr/>
        </p:nvSpPr>
        <p:spPr>
          <a:xfrm>
            <a:off x="3087718" y="3433869"/>
            <a:ext cx="1748589" cy="23261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10" name="Chevron 5">
            <a:extLst>
              <a:ext uri="{FF2B5EF4-FFF2-40B4-BE49-F238E27FC236}">
                <a16:creationId xmlns:a16="http://schemas.microsoft.com/office/drawing/2014/main" id="{01CAF52A-24AB-8E7A-D95A-2B9D6677E689}"/>
              </a:ext>
            </a:extLst>
          </p:cNvPr>
          <p:cNvSpPr/>
          <p:nvPr/>
        </p:nvSpPr>
        <p:spPr>
          <a:xfrm>
            <a:off x="4796202" y="3433869"/>
            <a:ext cx="4138864" cy="23261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4E60C3-1BDE-0242-8F5C-E1A202928F09}"/>
              </a:ext>
            </a:extLst>
          </p:cNvPr>
          <p:cNvSpPr txBox="1"/>
          <p:nvPr/>
        </p:nvSpPr>
        <p:spPr>
          <a:xfrm>
            <a:off x="2181339" y="2774988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CityWat</a:t>
            </a:r>
            <a:r>
              <a:rPr lang="en-GB" sz="1200" dirty="0"/>
              <a:t> </a:t>
            </a:r>
          </a:p>
          <a:p>
            <a:r>
              <a:rPr lang="en-GB" sz="1200" dirty="0"/>
              <a:t>model</a:t>
            </a:r>
          </a:p>
        </p:txBody>
      </p:sp>
      <p:cxnSp>
        <p:nvCxnSpPr>
          <p:cNvPr id="12" name="Elbow Connector 9">
            <a:extLst>
              <a:ext uri="{FF2B5EF4-FFF2-40B4-BE49-F238E27FC236}">
                <a16:creationId xmlns:a16="http://schemas.microsoft.com/office/drawing/2014/main" id="{18CEFF2C-8F4B-B053-7DC1-B8F64692FD34}"/>
              </a:ext>
            </a:extLst>
          </p:cNvPr>
          <p:cNvCxnSpPr>
            <a:endCxn id="11" idx="1"/>
          </p:cNvCxnSpPr>
          <p:nvPr/>
        </p:nvCxnSpPr>
        <p:spPr>
          <a:xfrm rot="5400000" flipH="1" flipV="1">
            <a:off x="1935229" y="3187763"/>
            <a:ext cx="428052" cy="64168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31448A-41B6-D8C5-2FB0-98452D738E29}"/>
              </a:ext>
            </a:extLst>
          </p:cNvPr>
          <p:cNvSpPr txBox="1"/>
          <p:nvPr/>
        </p:nvSpPr>
        <p:spPr>
          <a:xfrm>
            <a:off x="3455221" y="2774988"/>
            <a:ext cx="1244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CityWat</a:t>
            </a:r>
            <a:r>
              <a:rPr lang="en-GB" sz="1200" dirty="0"/>
              <a:t>-SD </a:t>
            </a:r>
          </a:p>
          <a:p>
            <a:r>
              <a:rPr lang="en-GB" sz="1200" dirty="0"/>
              <a:t>semi-distributed </a:t>
            </a:r>
          </a:p>
          <a:p>
            <a:r>
              <a:rPr lang="en-GB" sz="1200" dirty="0"/>
              <a:t>model</a:t>
            </a:r>
          </a:p>
        </p:txBody>
      </p:sp>
      <p:cxnSp>
        <p:nvCxnSpPr>
          <p:cNvPr id="14" name="Elbow Connector 11">
            <a:extLst>
              <a:ext uri="{FF2B5EF4-FFF2-40B4-BE49-F238E27FC236}">
                <a16:creationId xmlns:a16="http://schemas.microsoft.com/office/drawing/2014/main" id="{1D98CD0B-ADD9-33C1-3C1F-2EC3720F74A9}"/>
              </a:ext>
            </a:extLst>
          </p:cNvPr>
          <p:cNvCxnSpPr>
            <a:endCxn id="13" idx="1"/>
          </p:cNvCxnSpPr>
          <p:nvPr/>
        </p:nvCxnSpPr>
        <p:spPr>
          <a:xfrm rot="5400000" flipH="1" flipV="1">
            <a:off x="3255277" y="3233930"/>
            <a:ext cx="335720" cy="64168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FC8515F-13D5-FAD9-6C2A-0C46586DCC96}"/>
              </a:ext>
            </a:extLst>
          </p:cNvPr>
          <p:cNvSpPr txBox="1"/>
          <p:nvPr/>
        </p:nvSpPr>
        <p:spPr>
          <a:xfrm>
            <a:off x="5097800" y="2774988"/>
            <a:ext cx="130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CityWat</a:t>
            </a:r>
            <a:r>
              <a:rPr lang="en-GB" sz="1200" dirty="0"/>
              <a:t>-Plan </a:t>
            </a:r>
          </a:p>
          <a:p>
            <a:r>
              <a:rPr lang="en-GB" sz="1200" dirty="0"/>
              <a:t>framework</a:t>
            </a:r>
          </a:p>
        </p:txBody>
      </p:sp>
      <p:cxnSp>
        <p:nvCxnSpPr>
          <p:cNvPr id="16" name="Elbow Connector 13">
            <a:extLst>
              <a:ext uri="{FF2B5EF4-FFF2-40B4-BE49-F238E27FC236}">
                <a16:creationId xmlns:a16="http://schemas.microsoft.com/office/drawing/2014/main" id="{21508E92-8C57-B3A3-C867-C605A4891F5C}"/>
              </a:ext>
            </a:extLst>
          </p:cNvPr>
          <p:cNvCxnSpPr>
            <a:endCxn id="15" idx="1"/>
          </p:cNvCxnSpPr>
          <p:nvPr/>
        </p:nvCxnSpPr>
        <p:spPr>
          <a:xfrm rot="5400000" flipH="1" flipV="1">
            <a:off x="4851688" y="3187765"/>
            <a:ext cx="428056" cy="64168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A19151-F7CE-67B9-5CF8-3FE619CF89D0}"/>
              </a:ext>
            </a:extLst>
          </p:cNvPr>
          <p:cNvSpPr txBox="1"/>
          <p:nvPr/>
        </p:nvSpPr>
        <p:spPr>
          <a:xfrm>
            <a:off x="6512707" y="2774988"/>
            <a:ext cx="1101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CityWat</a:t>
            </a:r>
            <a:r>
              <a:rPr lang="en-GB" sz="1200" dirty="0"/>
              <a:t>-Storm</a:t>
            </a:r>
          </a:p>
          <a:p>
            <a:r>
              <a:rPr lang="en-GB" sz="1200" dirty="0"/>
              <a:t>model</a:t>
            </a:r>
          </a:p>
        </p:txBody>
      </p:sp>
      <p:cxnSp>
        <p:nvCxnSpPr>
          <p:cNvPr id="18" name="Elbow Connector 15">
            <a:extLst>
              <a:ext uri="{FF2B5EF4-FFF2-40B4-BE49-F238E27FC236}">
                <a16:creationId xmlns:a16="http://schemas.microsoft.com/office/drawing/2014/main" id="{3EB66DBC-DD63-9923-70B5-9C8CB64FA3D6}"/>
              </a:ext>
            </a:extLst>
          </p:cNvPr>
          <p:cNvCxnSpPr>
            <a:endCxn id="17" idx="1"/>
          </p:cNvCxnSpPr>
          <p:nvPr/>
        </p:nvCxnSpPr>
        <p:spPr>
          <a:xfrm rot="5400000" flipH="1" flipV="1">
            <a:off x="6266596" y="3187764"/>
            <a:ext cx="428054" cy="64168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E5E880-6EFE-34A7-E8E2-6146EDC3F067}"/>
              </a:ext>
            </a:extLst>
          </p:cNvPr>
          <p:cNvSpPr txBox="1"/>
          <p:nvPr/>
        </p:nvSpPr>
        <p:spPr>
          <a:xfrm>
            <a:off x="7737870" y="2774988"/>
            <a:ext cx="821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CityWat</a:t>
            </a:r>
            <a:r>
              <a:rPr lang="en-GB" sz="1200" dirty="0"/>
              <a:t> +</a:t>
            </a:r>
          </a:p>
          <a:p>
            <a:r>
              <a:rPr lang="en-GB" sz="1200" dirty="0"/>
              <a:t>drainage </a:t>
            </a:r>
          </a:p>
          <a:p>
            <a:r>
              <a:rPr lang="en-GB" sz="1200" dirty="0"/>
              <a:t>emulation</a:t>
            </a:r>
          </a:p>
        </p:txBody>
      </p:sp>
      <p:cxnSp>
        <p:nvCxnSpPr>
          <p:cNvPr id="20" name="Elbow Connector 17">
            <a:extLst>
              <a:ext uri="{FF2B5EF4-FFF2-40B4-BE49-F238E27FC236}">
                <a16:creationId xmlns:a16="http://schemas.microsoft.com/office/drawing/2014/main" id="{F4413DF3-163E-D365-0674-579C29BF4809}"/>
              </a:ext>
            </a:extLst>
          </p:cNvPr>
          <p:cNvCxnSpPr>
            <a:endCxn id="19" idx="1"/>
          </p:cNvCxnSpPr>
          <p:nvPr/>
        </p:nvCxnSpPr>
        <p:spPr>
          <a:xfrm rot="5400000" flipH="1" flipV="1">
            <a:off x="7537926" y="3233930"/>
            <a:ext cx="335720" cy="64168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FA2CE66-9577-2AD8-A409-EBE7B1FF8ABF}"/>
              </a:ext>
            </a:extLst>
          </p:cNvPr>
          <p:cNvSpPr txBox="1"/>
          <p:nvPr/>
        </p:nvSpPr>
        <p:spPr>
          <a:xfrm>
            <a:off x="5662476" y="4074560"/>
            <a:ext cx="897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CatchWat</a:t>
            </a:r>
            <a:r>
              <a:rPr lang="en-GB" sz="1200" dirty="0"/>
              <a:t> </a:t>
            </a:r>
          </a:p>
          <a:p>
            <a:r>
              <a:rPr lang="en-GB" sz="1200" dirty="0"/>
              <a:t>model [6]</a:t>
            </a:r>
          </a:p>
        </p:txBody>
      </p:sp>
      <p:cxnSp>
        <p:nvCxnSpPr>
          <p:cNvPr id="22" name="Elbow Connector 19">
            <a:extLst>
              <a:ext uri="{FF2B5EF4-FFF2-40B4-BE49-F238E27FC236}">
                <a16:creationId xmlns:a16="http://schemas.microsoft.com/office/drawing/2014/main" id="{6A5EB6CD-9373-7BC9-9D24-C69297A2F61F}"/>
              </a:ext>
            </a:extLst>
          </p:cNvPr>
          <p:cNvCxnSpPr>
            <a:endCxn id="21" idx="1"/>
          </p:cNvCxnSpPr>
          <p:nvPr/>
        </p:nvCxnSpPr>
        <p:spPr>
          <a:xfrm rot="16200000" flipH="1">
            <a:off x="5253899" y="3896815"/>
            <a:ext cx="640693" cy="176462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7F590B-4180-288E-03B9-CD6BAC2FAD42}"/>
              </a:ext>
            </a:extLst>
          </p:cNvPr>
          <p:cNvSpPr txBox="1"/>
          <p:nvPr/>
        </p:nvSpPr>
        <p:spPr>
          <a:xfrm>
            <a:off x="6907882" y="4666207"/>
            <a:ext cx="1118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CatchWat</a:t>
            </a:r>
            <a:r>
              <a:rPr lang="en-GB" sz="1200" dirty="0"/>
              <a:t>-NBS + </a:t>
            </a:r>
          </a:p>
          <a:p>
            <a:r>
              <a:rPr lang="en-GB" sz="1200" dirty="0"/>
              <a:t>optimisation</a:t>
            </a:r>
          </a:p>
        </p:txBody>
      </p:sp>
      <p:cxnSp>
        <p:nvCxnSpPr>
          <p:cNvPr id="24" name="Elbow Connector 22">
            <a:extLst>
              <a:ext uri="{FF2B5EF4-FFF2-40B4-BE49-F238E27FC236}">
                <a16:creationId xmlns:a16="http://schemas.microsoft.com/office/drawing/2014/main" id="{61EB6E38-0A6F-CB30-7E4D-1778B9446409}"/>
              </a:ext>
            </a:extLst>
          </p:cNvPr>
          <p:cNvCxnSpPr>
            <a:endCxn id="23" idx="1"/>
          </p:cNvCxnSpPr>
          <p:nvPr/>
        </p:nvCxnSpPr>
        <p:spPr>
          <a:xfrm rot="16200000" flipH="1">
            <a:off x="6132859" y="4214349"/>
            <a:ext cx="1324675" cy="225372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Elbow Connector 23">
            <a:extLst>
              <a:ext uri="{FF2B5EF4-FFF2-40B4-BE49-F238E27FC236}">
                <a16:creationId xmlns:a16="http://schemas.microsoft.com/office/drawing/2014/main" id="{EC2A26F8-F810-AFC0-43A9-0BAB3E5D463C}"/>
              </a:ext>
            </a:extLst>
          </p:cNvPr>
          <p:cNvCxnSpPr>
            <a:endCxn id="26" idx="1"/>
          </p:cNvCxnSpPr>
          <p:nvPr/>
        </p:nvCxnSpPr>
        <p:spPr>
          <a:xfrm rot="16200000" flipH="1">
            <a:off x="6547494" y="3911354"/>
            <a:ext cx="641740" cy="146338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C529261-4460-8D76-2E4A-4B426DAF372D}"/>
              </a:ext>
            </a:extLst>
          </p:cNvPr>
          <p:cNvSpPr txBox="1"/>
          <p:nvPr/>
        </p:nvSpPr>
        <p:spPr>
          <a:xfrm>
            <a:off x="6941533" y="4074560"/>
            <a:ext cx="1000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CatchWat</a:t>
            </a:r>
            <a:r>
              <a:rPr lang="en-GB" sz="1200" dirty="0"/>
              <a:t>-SD</a:t>
            </a:r>
          </a:p>
          <a:p>
            <a:r>
              <a:rPr lang="en-GB" sz="1200" dirty="0"/>
              <a:t>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5019B8-A319-2DA9-FEDE-90E747BB6DCC}"/>
              </a:ext>
            </a:extLst>
          </p:cNvPr>
          <p:cNvSpPr txBox="1"/>
          <p:nvPr/>
        </p:nvSpPr>
        <p:spPr>
          <a:xfrm>
            <a:off x="8408172" y="4664799"/>
            <a:ext cx="130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WSIMOD for future options analysis</a:t>
            </a:r>
          </a:p>
        </p:txBody>
      </p:sp>
      <p:cxnSp>
        <p:nvCxnSpPr>
          <p:cNvPr id="28" name="Elbow Connector 30">
            <a:extLst>
              <a:ext uri="{FF2B5EF4-FFF2-40B4-BE49-F238E27FC236}">
                <a16:creationId xmlns:a16="http://schemas.microsoft.com/office/drawing/2014/main" id="{FCDF5775-80C8-1517-2373-609BBF69D844}"/>
              </a:ext>
            </a:extLst>
          </p:cNvPr>
          <p:cNvCxnSpPr/>
          <p:nvPr/>
        </p:nvCxnSpPr>
        <p:spPr>
          <a:xfrm rot="16200000" flipH="1">
            <a:off x="7735460" y="4166774"/>
            <a:ext cx="1232344" cy="225372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Elbow Connector 31">
            <a:extLst>
              <a:ext uri="{FF2B5EF4-FFF2-40B4-BE49-F238E27FC236}">
                <a16:creationId xmlns:a16="http://schemas.microsoft.com/office/drawing/2014/main" id="{D3A05A87-86CA-0396-644C-D9D39AAEB28F}"/>
              </a:ext>
            </a:extLst>
          </p:cNvPr>
          <p:cNvCxnSpPr/>
          <p:nvPr/>
        </p:nvCxnSpPr>
        <p:spPr>
          <a:xfrm rot="16200000" flipH="1">
            <a:off x="8139059" y="3901504"/>
            <a:ext cx="614817" cy="138385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1B8AE09-9447-2CE5-AE89-A051613AFDF4}"/>
              </a:ext>
            </a:extLst>
          </p:cNvPr>
          <p:cNvSpPr txBox="1"/>
          <p:nvPr/>
        </p:nvSpPr>
        <p:spPr>
          <a:xfrm>
            <a:off x="8452288" y="3954940"/>
            <a:ext cx="130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Regional Water Planning using WSIMOD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27B98E7-A388-444B-C73D-DE3045452CE6}"/>
              </a:ext>
            </a:extLst>
          </p:cNvPr>
          <p:cNvSpPr/>
          <p:nvPr/>
        </p:nvSpPr>
        <p:spPr>
          <a:xfrm>
            <a:off x="1822514" y="4265377"/>
            <a:ext cx="1113357" cy="59302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Urban water </a:t>
            </a:r>
          </a:p>
          <a:p>
            <a:pPr algn="ctr"/>
            <a:r>
              <a:rPr lang="en-GB" sz="1100" dirty="0"/>
              <a:t>systems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6D926E-C520-9B55-EF18-13A2BFE3BECB}"/>
              </a:ext>
            </a:extLst>
          </p:cNvPr>
          <p:cNvSpPr txBox="1"/>
          <p:nvPr/>
        </p:nvSpPr>
        <p:spPr>
          <a:xfrm>
            <a:off x="1458934" y="5356232"/>
            <a:ext cx="41376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*list of references will be included at the end of the presentation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34EB9C-3FB1-6C51-9030-C01BE7578979}"/>
              </a:ext>
            </a:extLst>
          </p:cNvPr>
          <p:cNvSpPr txBox="1"/>
          <p:nvPr/>
        </p:nvSpPr>
        <p:spPr>
          <a:xfrm>
            <a:off x="3982836" y="4238723"/>
            <a:ext cx="1062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1" dirty="0">
                <a:solidFill>
                  <a:schemeClr val="tx1"/>
                </a:solidFill>
              </a:rPr>
              <a:t>Water Systems Integration</a:t>
            </a:r>
          </a:p>
        </p:txBody>
      </p:sp>
      <p:sp>
        <p:nvSpPr>
          <p:cNvPr id="34" name="Chevron 65">
            <a:extLst>
              <a:ext uri="{FF2B5EF4-FFF2-40B4-BE49-F238E27FC236}">
                <a16:creationId xmlns:a16="http://schemas.microsoft.com/office/drawing/2014/main" id="{D6DA3405-8D72-3DB5-6C1A-82BCA4439361}"/>
              </a:ext>
            </a:extLst>
          </p:cNvPr>
          <p:cNvSpPr/>
          <p:nvPr/>
        </p:nvSpPr>
        <p:spPr>
          <a:xfrm>
            <a:off x="8754577" y="3294558"/>
            <a:ext cx="1309443" cy="520618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4792B5-5A9F-D96F-FBA4-59F091B783F6}"/>
              </a:ext>
            </a:extLst>
          </p:cNvPr>
          <p:cNvSpPr txBox="1"/>
          <p:nvPr/>
        </p:nvSpPr>
        <p:spPr>
          <a:xfrm>
            <a:off x="9026252" y="3330303"/>
            <a:ext cx="87876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200" b="1" dirty="0"/>
              <a:t>WSIMOD </a:t>
            </a:r>
          </a:p>
          <a:p>
            <a:r>
              <a:rPr lang="en-GB" sz="1200" b="1" dirty="0"/>
              <a:t>software </a:t>
            </a:r>
          </a:p>
        </p:txBody>
      </p:sp>
    </p:spTree>
    <p:extLst>
      <p:ext uri="{BB962C8B-B14F-4D97-AF65-F5344CB8AC3E}">
        <p14:creationId xmlns:p14="http://schemas.microsoft.com/office/powerpoint/2010/main" val="35752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/>
      <p:bldP spid="15" grpId="0"/>
      <p:bldP spid="17" grpId="0"/>
      <p:bldP spid="19" grpId="0"/>
      <p:bldP spid="21" grpId="0"/>
      <p:bldP spid="23" grpId="0"/>
      <p:bldP spid="26" grpId="0"/>
      <p:bldP spid="27" grpId="0"/>
      <p:bldP spid="30" grpId="0"/>
      <p:bldP spid="33" grpId="0"/>
      <p:bldP spid="34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B49BEAB5-81D5-B92B-B7E4-52D5761E1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r="6522"/>
          <a:stretch/>
        </p:blipFill>
        <p:spPr>
          <a:xfrm>
            <a:off x="3329126" y="179308"/>
            <a:ext cx="5165880" cy="34185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B94A6AE5-7419-8E61-3B6E-E43764C87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624" y="1527605"/>
            <a:ext cx="5346734" cy="30932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9" name="Title 4">
            <a:extLst>
              <a:ext uri="{FF2B5EF4-FFF2-40B4-BE49-F238E27FC236}">
                <a16:creationId xmlns:a16="http://schemas.microsoft.com/office/drawing/2014/main" id="{A805A844-CB1A-4A0C-F1C7-5A162B90EF19}"/>
              </a:ext>
            </a:extLst>
          </p:cNvPr>
          <p:cNvSpPr txBox="1">
            <a:spLocks/>
          </p:cNvSpPr>
          <p:nvPr/>
        </p:nvSpPr>
        <p:spPr>
          <a:xfrm>
            <a:off x="286371" y="726951"/>
            <a:ext cx="2622199" cy="2648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Integrate all parts of the water cycle in a highly flexible way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Automated* setup for anywhere in England (and soon Wales)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itle 4">
            <a:extLst>
              <a:ext uri="{FF2B5EF4-FFF2-40B4-BE49-F238E27FC236}">
                <a16:creationId xmlns:a16="http://schemas.microsoft.com/office/drawing/2014/main" id="{9159EB0F-CD01-0593-36C1-059DBB4EAF72}"/>
              </a:ext>
            </a:extLst>
          </p:cNvPr>
          <p:cNvSpPr txBox="1">
            <a:spLocks/>
          </p:cNvSpPr>
          <p:nvPr/>
        </p:nvSpPr>
        <p:spPr>
          <a:xfrm>
            <a:off x="286371" y="3079813"/>
            <a:ext cx="3292825" cy="1579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Well documented and open-source software package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itle 4">
            <a:extLst>
              <a:ext uri="{FF2B5EF4-FFF2-40B4-BE49-F238E27FC236}">
                <a16:creationId xmlns:a16="http://schemas.microsoft.com/office/drawing/2014/main" id="{FE6B70F0-E806-7F3B-EB30-13584CF91C55}"/>
              </a:ext>
            </a:extLst>
          </p:cNvPr>
          <p:cNvSpPr txBox="1">
            <a:spLocks/>
          </p:cNvSpPr>
          <p:nvPr/>
        </p:nvSpPr>
        <p:spPr>
          <a:xfrm>
            <a:off x="286370" y="4659041"/>
            <a:ext cx="6844271" cy="2088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Package peer reviewed by research software engineers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Applications published in seven peer reviewed articles (+ two under review)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Used in two practical applications subcontracting for Mott MacDonalds (clients Environment Agency and Greater London Authority) and two underway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3AB9991-E0A2-1B4E-6345-8944CE4DF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356" y="85140"/>
            <a:ext cx="670049" cy="1037223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D6DB10F-68CF-8DB3-CFCF-9C8FB9795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84" y="85140"/>
            <a:ext cx="2633472" cy="8656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39FBE-3028-C046-A7F8-C1DB102D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8A353-B138-B3A9-3CC2-A98DF7FD4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367" y="4017507"/>
            <a:ext cx="4260489" cy="20149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138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1" grpId="0"/>
      <p:bldP spid="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126877-A915-0928-D588-4F7561FD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Upper Lea case study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97133F-487C-1B56-66CC-BC06CC209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Integrated water management study for the Greater London Authority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413F0-D70F-79DF-FA8D-DCEF6F3C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420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8AD32-C87A-4675-B8F5-98DFC8E8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Example study area – Lea catchments for GLA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4F37C-C25A-41E0-BBCE-128286828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b="274"/>
          <a:stretch/>
        </p:blipFill>
        <p:spPr bwMode="auto">
          <a:xfrm>
            <a:off x="838200" y="1690688"/>
            <a:ext cx="4616547" cy="4483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C1BBB9-E52B-4BE3-B9DE-CB3FEBA1A589}"/>
              </a:ext>
            </a:extLst>
          </p:cNvPr>
          <p:cNvSpPr/>
          <p:nvPr/>
        </p:nvSpPr>
        <p:spPr>
          <a:xfrm>
            <a:off x="6217454" y="1744976"/>
            <a:ext cx="199053" cy="149289"/>
          </a:xfrm>
          <a:prstGeom prst="rect">
            <a:avLst/>
          </a:prstGeom>
          <a:solidFill>
            <a:srgbClr val="F1E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F5C4CA-C495-4308-AED3-58B7161C1AF9}"/>
              </a:ext>
            </a:extLst>
          </p:cNvPr>
          <p:cNvSpPr/>
          <p:nvPr/>
        </p:nvSpPr>
        <p:spPr>
          <a:xfrm>
            <a:off x="6217454" y="1989411"/>
            <a:ext cx="199053" cy="149289"/>
          </a:xfrm>
          <a:prstGeom prst="rect">
            <a:avLst/>
          </a:prstGeom>
          <a:solidFill>
            <a:srgbClr val="B1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30C09A-BF83-4388-9CCF-6C84BDE8ACFE}"/>
              </a:ext>
            </a:extLst>
          </p:cNvPr>
          <p:cNvSpPr/>
          <p:nvPr/>
        </p:nvSpPr>
        <p:spPr>
          <a:xfrm>
            <a:off x="6217454" y="2233846"/>
            <a:ext cx="199053" cy="149289"/>
          </a:xfrm>
          <a:prstGeom prst="rect">
            <a:avLst/>
          </a:prstGeom>
          <a:solidFill>
            <a:srgbClr val="099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CCCFE0-6C26-475D-8D00-63D20F4375B5}"/>
              </a:ext>
            </a:extLst>
          </p:cNvPr>
          <p:cNvSpPr/>
          <p:nvPr/>
        </p:nvSpPr>
        <p:spPr>
          <a:xfrm>
            <a:off x="6217454" y="2478281"/>
            <a:ext cx="199053" cy="149289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E30F84-7A94-4D7B-A9FF-67F28B3FFFF8}"/>
              </a:ext>
            </a:extLst>
          </p:cNvPr>
          <p:cNvSpPr/>
          <p:nvPr/>
        </p:nvSpPr>
        <p:spPr>
          <a:xfrm>
            <a:off x="6217454" y="2722716"/>
            <a:ext cx="199053" cy="149289"/>
          </a:xfrm>
          <a:prstGeom prst="rect">
            <a:avLst/>
          </a:prstGeom>
          <a:solidFill>
            <a:srgbClr val="B1B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23D46D-0A44-44C6-822F-BB7D27739B86}"/>
              </a:ext>
            </a:extLst>
          </p:cNvPr>
          <p:cNvCxnSpPr>
            <a:cxnSpLocks/>
          </p:cNvCxnSpPr>
          <p:nvPr/>
        </p:nvCxnSpPr>
        <p:spPr>
          <a:xfrm>
            <a:off x="6217454" y="3283674"/>
            <a:ext cx="199053" cy="0"/>
          </a:xfrm>
          <a:prstGeom prst="line">
            <a:avLst/>
          </a:prstGeom>
          <a:ln w="19050">
            <a:solidFill>
              <a:srgbClr val="0206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84BF3C6-A607-46D1-92CA-D939AA2EE8D8}"/>
              </a:ext>
            </a:extLst>
          </p:cNvPr>
          <p:cNvSpPr/>
          <p:nvPr/>
        </p:nvSpPr>
        <p:spPr>
          <a:xfrm>
            <a:off x="6242337" y="3451724"/>
            <a:ext cx="149287" cy="149287"/>
          </a:xfrm>
          <a:prstGeom prst="ellipse">
            <a:avLst/>
          </a:prstGeom>
          <a:solidFill>
            <a:srgbClr val="FF00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7561F9-D8C8-440F-B794-8980F070B101}"/>
              </a:ext>
            </a:extLst>
          </p:cNvPr>
          <p:cNvSpPr/>
          <p:nvPr/>
        </p:nvSpPr>
        <p:spPr>
          <a:xfrm>
            <a:off x="6217454" y="3927743"/>
            <a:ext cx="199053" cy="172617"/>
          </a:xfrm>
          <a:custGeom>
            <a:avLst/>
            <a:gdLst>
              <a:gd name="connsiteX0" fmla="*/ 0 w 247650"/>
              <a:gd name="connsiteY0" fmla="*/ 90935 h 214760"/>
              <a:gd name="connsiteX1" fmla="*/ 0 w 247650"/>
              <a:gd name="connsiteY1" fmla="*/ 90935 h 214760"/>
              <a:gd name="connsiteX2" fmla="*/ 7144 w 247650"/>
              <a:gd name="connsiteY2" fmla="*/ 64742 h 214760"/>
              <a:gd name="connsiteX3" fmla="*/ 11907 w 247650"/>
              <a:gd name="connsiteY3" fmla="*/ 50454 h 214760"/>
              <a:gd name="connsiteX4" fmla="*/ 19050 w 247650"/>
              <a:gd name="connsiteY4" fmla="*/ 40929 h 214760"/>
              <a:gd name="connsiteX5" fmla="*/ 66675 w 247650"/>
              <a:gd name="connsiteY5" fmla="*/ 33785 h 214760"/>
              <a:gd name="connsiteX6" fmla="*/ 119063 w 247650"/>
              <a:gd name="connsiteY6" fmla="*/ 2829 h 214760"/>
              <a:gd name="connsiteX7" fmla="*/ 133350 w 247650"/>
              <a:gd name="connsiteY7" fmla="*/ 7592 h 214760"/>
              <a:gd name="connsiteX8" fmla="*/ 150019 w 247650"/>
              <a:gd name="connsiteY8" fmla="*/ 17117 h 214760"/>
              <a:gd name="connsiteX9" fmla="*/ 180975 w 247650"/>
              <a:gd name="connsiteY9" fmla="*/ 26642 h 214760"/>
              <a:gd name="connsiteX10" fmla="*/ 245269 w 247650"/>
              <a:gd name="connsiteY10" fmla="*/ 40929 h 214760"/>
              <a:gd name="connsiteX11" fmla="*/ 247650 w 247650"/>
              <a:gd name="connsiteY11" fmla="*/ 52835 h 214760"/>
              <a:gd name="connsiteX12" fmla="*/ 245269 w 247650"/>
              <a:gd name="connsiteY12" fmla="*/ 69504 h 214760"/>
              <a:gd name="connsiteX13" fmla="*/ 219075 w 247650"/>
              <a:gd name="connsiteY13" fmla="*/ 102842 h 214760"/>
              <a:gd name="connsiteX14" fmla="*/ 209550 w 247650"/>
              <a:gd name="connsiteY14" fmla="*/ 107604 h 214760"/>
              <a:gd name="connsiteX15" fmla="*/ 204788 w 247650"/>
              <a:gd name="connsiteY15" fmla="*/ 119510 h 214760"/>
              <a:gd name="connsiteX16" fmla="*/ 202407 w 247650"/>
              <a:gd name="connsiteY16" fmla="*/ 193329 h 214760"/>
              <a:gd name="connsiteX17" fmla="*/ 185738 w 247650"/>
              <a:gd name="connsiteY17" fmla="*/ 209998 h 214760"/>
              <a:gd name="connsiteX18" fmla="*/ 173832 w 247650"/>
              <a:gd name="connsiteY18" fmla="*/ 214760 h 214760"/>
              <a:gd name="connsiteX19" fmla="*/ 111919 w 247650"/>
              <a:gd name="connsiteY19" fmla="*/ 207617 h 214760"/>
              <a:gd name="connsiteX20" fmla="*/ 100013 w 247650"/>
              <a:gd name="connsiteY20" fmla="*/ 200473 h 214760"/>
              <a:gd name="connsiteX21" fmla="*/ 90488 w 247650"/>
              <a:gd name="connsiteY21" fmla="*/ 198092 h 214760"/>
              <a:gd name="connsiteX22" fmla="*/ 85725 w 247650"/>
              <a:gd name="connsiteY22" fmla="*/ 188567 h 214760"/>
              <a:gd name="connsiteX23" fmla="*/ 80963 w 247650"/>
              <a:gd name="connsiteY23" fmla="*/ 181423 h 214760"/>
              <a:gd name="connsiteX24" fmla="*/ 78582 w 247650"/>
              <a:gd name="connsiteY24" fmla="*/ 174279 h 214760"/>
              <a:gd name="connsiteX25" fmla="*/ 61913 w 247650"/>
              <a:gd name="connsiteY25" fmla="*/ 157610 h 214760"/>
              <a:gd name="connsiteX26" fmla="*/ 38100 w 247650"/>
              <a:gd name="connsiteY26" fmla="*/ 155229 h 214760"/>
              <a:gd name="connsiteX27" fmla="*/ 21432 w 247650"/>
              <a:gd name="connsiteY27" fmla="*/ 152848 h 214760"/>
              <a:gd name="connsiteX28" fmla="*/ 16669 w 247650"/>
              <a:gd name="connsiteY28" fmla="*/ 93317 h 214760"/>
              <a:gd name="connsiteX29" fmla="*/ 0 w 247650"/>
              <a:gd name="connsiteY29" fmla="*/ 90935 h 214760"/>
              <a:gd name="connsiteX0" fmla="*/ 0 w 247650"/>
              <a:gd name="connsiteY0" fmla="*/ 90935 h 214760"/>
              <a:gd name="connsiteX1" fmla="*/ 0 w 247650"/>
              <a:gd name="connsiteY1" fmla="*/ 90935 h 214760"/>
              <a:gd name="connsiteX2" fmla="*/ 7144 w 247650"/>
              <a:gd name="connsiteY2" fmla="*/ 64742 h 214760"/>
              <a:gd name="connsiteX3" fmla="*/ 11907 w 247650"/>
              <a:gd name="connsiteY3" fmla="*/ 50454 h 214760"/>
              <a:gd name="connsiteX4" fmla="*/ 19050 w 247650"/>
              <a:gd name="connsiteY4" fmla="*/ 40929 h 214760"/>
              <a:gd name="connsiteX5" fmla="*/ 66675 w 247650"/>
              <a:gd name="connsiteY5" fmla="*/ 33785 h 214760"/>
              <a:gd name="connsiteX6" fmla="*/ 119063 w 247650"/>
              <a:gd name="connsiteY6" fmla="*/ 2829 h 214760"/>
              <a:gd name="connsiteX7" fmla="*/ 133350 w 247650"/>
              <a:gd name="connsiteY7" fmla="*/ 7592 h 214760"/>
              <a:gd name="connsiteX8" fmla="*/ 150019 w 247650"/>
              <a:gd name="connsiteY8" fmla="*/ 17117 h 214760"/>
              <a:gd name="connsiteX9" fmla="*/ 180975 w 247650"/>
              <a:gd name="connsiteY9" fmla="*/ 26642 h 214760"/>
              <a:gd name="connsiteX10" fmla="*/ 245269 w 247650"/>
              <a:gd name="connsiteY10" fmla="*/ 40929 h 214760"/>
              <a:gd name="connsiteX11" fmla="*/ 247650 w 247650"/>
              <a:gd name="connsiteY11" fmla="*/ 52835 h 214760"/>
              <a:gd name="connsiteX12" fmla="*/ 245269 w 247650"/>
              <a:gd name="connsiteY12" fmla="*/ 69504 h 214760"/>
              <a:gd name="connsiteX13" fmla="*/ 219075 w 247650"/>
              <a:gd name="connsiteY13" fmla="*/ 102842 h 214760"/>
              <a:gd name="connsiteX14" fmla="*/ 209550 w 247650"/>
              <a:gd name="connsiteY14" fmla="*/ 107604 h 214760"/>
              <a:gd name="connsiteX15" fmla="*/ 204788 w 247650"/>
              <a:gd name="connsiteY15" fmla="*/ 119510 h 214760"/>
              <a:gd name="connsiteX16" fmla="*/ 202407 w 247650"/>
              <a:gd name="connsiteY16" fmla="*/ 193329 h 214760"/>
              <a:gd name="connsiteX17" fmla="*/ 185738 w 247650"/>
              <a:gd name="connsiteY17" fmla="*/ 209998 h 214760"/>
              <a:gd name="connsiteX18" fmla="*/ 173832 w 247650"/>
              <a:gd name="connsiteY18" fmla="*/ 214760 h 214760"/>
              <a:gd name="connsiteX19" fmla="*/ 111919 w 247650"/>
              <a:gd name="connsiteY19" fmla="*/ 207617 h 214760"/>
              <a:gd name="connsiteX20" fmla="*/ 100013 w 247650"/>
              <a:gd name="connsiteY20" fmla="*/ 200473 h 214760"/>
              <a:gd name="connsiteX21" fmla="*/ 90488 w 247650"/>
              <a:gd name="connsiteY21" fmla="*/ 198092 h 214760"/>
              <a:gd name="connsiteX22" fmla="*/ 85725 w 247650"/>
              <a:gd name="connsiteY22" fmla="*/ 188567 h 214760"/>
              <a:gd name="connsiteX23" fmla="*/ 80963 w 247650"/>
              <a:gd name="connsiteY23" fmla="*/ 181423 h 214760"/>
              <a:gd name="connsiteX24" fmla="*/ 78582 w 247650"/>
              <a:gd name="connsiteY24" fmla="*/ 174279 h 214760"/>
              <a:gd name="connsiteX25" fmla="*/ 61913 w 247650"/>
              <a:gd name="connsiteY25" fmla="*/ 157610 h 214760"/>
              <a:gd name="connsiteX26" fmla="*/ 38100 w 247650"/>
              <a:gd name="connsiteY26" fmla="*/ 155229 h 214760"/>
              <a:gd name="connsiteX27" fmla="*/ 21432 w 247650"/>
              <a:gd name="connsiteY27" fmla="*/ 152848 h 214760"/>
              <a:gd name="connsiteX28" fmla="*/ 31483 w 247650"/>
              <a:gd name="connsiteY28" fmla="*/ 128868 h 214760"/>
              <a:gd name="connsiteX29" fmla="*/ 0 w 247650"/>
              <a:gd name="connsiteY29" fmla="*/ 90935 h 214760"/>
              <a:gd name="connsiteX0" fmla="*/ 0 w 247650"/>
              <a:gd name="connsiteY0" fmla="*/ 90935 h 214760"/>
              <a:gd name="connsiteX1" fmla="*/ 0 w 247650"/>
              <a:gd name="connsiteY1" fmla="*/ 90935 h 214760"/>
              <a:gd name="connsiteX2" fmla="*/ 7144 w 247650"/>
              <a:gd name="connsiteY2" fmla="*/ 64742 h 214760"/>
              <a:gd name="connsiteX3" fmla="*/ 11907 w 247650"/>
              <a:gd name="connsiteY3" fmla="*/ 50454 h 214760"/>
              <a:gd name="connsiteX4" fmla="*/ 19050 w 247650"/>
              <a:gd name="connsiteY4" fmla="*/ 40929 h 214760"/>
              <a:gd name="connsiteX5" fmla="*/ 66675 w 247650"/>
              <a:gd name="connsiteY5" fmla="*/ 33785 h 214760"/>
              <a:gd name="connsiteX6" fmla="*/ 119063 w 247650"/>
              <a:gd name="connsiteY6" fmla="*/ 2829 h 214760"/>
              <a:gd name="connsiteX7" fmla="*/ 133350 w 247650"/>
              <a:gd name="connsiteY7" fmla="*/ 7592 h 214760"/>
              <a:gd name="connsiteX8" fmla="*/ 150019 w 247650"/>
              <a:gd name="connsiteY8" fmla="*/ 17117 h 214760"/>
              <a:gd name="connsiteX9" fmla="*/ 180975 w 247650"/>
              <a:gd name="connsiteY9" fmla="*/ 26642 h 214760"/>
              <a:gd name="connsiteX10" fmla="*/ 245269 w 247650"/>
              <a:gd name="connsiteY10" fmla="*/ 40929 h 214760"/>
              <a:gd name="connsiteX11" fmla="*/ 247650 w 247650"/>
              <a:gd name="connsiteY11" fmla="*/ 52835 h 214760"/>
              <a:gd name="connsiteX12" fmla="*/ 245269 w 247650"/>
              <a:gd name="connsiteY12" fmla="*/ 69504 h 214760"/>
              <a:gd name="connsiteX13" fmla="*/ 219075 w 247650"/>
              <a:gd name="connsiteY13" fmla="*/ 102842 h 214760"/>
              <a:gd name="connsiteX14" fmla="*/ 209550 w 247650"/>
              <a:gd name="connsiteY14" fmla="*/ 107604 h 214760"/>
              <a:gd name="connsiteX15" fmla="*/ 204788 w 247650"/>
              <a:gd name="connsiteY15" fmla="*/ 119510 h 214760"/>
              <a:gd name="connsiteX16" fmla="*/ 202407 w 247650"/>
              <a:gd name="connsiteY16" fmla="*/ 193329 h 214760"/>
              <a:gd name="connsiteX17" fmla="*/ 185738 w 247650"/>
              <a:gd name="connsiteY17" fmla="*/ 209998 h 214760"/>
              <a:gd name="connsiteX18" fmla="*/ 173832 w 247650"/>
              <a:gd name="connsiteY18" fmla="*/ 214760 h 214760"/>
              <a:gd name="connsiteX19" fmla="*/ 111919 w 247650"/>
              <a:gd name="connsiteY19" fmla="*/ 207617 h 214760"/>
              <a:gd name="connsiteX20" fmla="*/ 100013 w 247650"/>
              <a:gd name="connsiteY20" fmla="*/ 200473 h 214760"/>
              <a:gd name="connsiteX21" fmla="*/ 90488 w 247650"/>
              <a:gd name="connsiteY21" fmla="*/ 198092 h 214760"/>
              <a:gd name="connsiteX22" fmla="*/ 85725 w 247650"/>
              <a:gd name="connsiteY22" fmla="*/ 188567 h 214760"/>
              <a:gd name="connsiteX23" fmla="*/ 80963 w 247650"/>
              <a:gd name="connsiteY23" fmla="*/ 181423 h 214760"/>
              <a:gd name="connsiteX24" fmla="*/ 78582 w 247650"/>
              <a:gd name="connsiteY24" fmla="*/ 174279 h 214760"/>
              <a:gd name="connsiteX25" fmla="*/ 61913 w 247650"/>
              <a:gd name="connsiteY25" fmla="*/ 157610 h 214760"/>
              <a:gd name="connsiteX26" fmla="*/ 38100 w 247650"/>
              <a:gd name="connsiteY26" fmla="*/ 155229 h 214760"/>
              <a:gd name="connsiteX27" fmla="*/ 45132 w 247650"/>
              <a:gd name="connsiteY27" fmla="*/ 140997 h 214760"/>
              <a:gd name="connsiteX28" fmla="*/ 31483 w 247650"/>
              <a:gd name="connsiteY28" fmla="*/ 128868 h 214760"/>
              <a:gd name="connsiteX29" fmla="*/ 0 w 247650"/>
              <a:gd name="connsiteY29" fmla="*/ 90935 h 21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7650" h="214760">
                <a:moveTo>
                  <a:pt x="0" y="90935"/>
                </a:moveTo>
                <a:lnTo>
                  <a:pt x="0" y="90935"/>
                </a:lnTo>
                <a:cubicBezTo>
                  <a:pt x="2381" y="82204"/>
                  <a:pt x="4590" y="73424"/>
                  <a:pt x="7144" y="64742"/>
                </a:cubicBezTo>
                <a:cubicBezTo>
                  <a:pt x="8561" y="59926"/>
                  <a:pt x="8895" y="54470"/>
                  <a:pt x="11907" y="50454"/>
                </a:cubicBezTo>
                <a:cubicBezTo>
                  <a:pt x="14288" y="47279"/>
                  <a:pt x="15253" y="42085"/>
                  <a:pt x="19050" y="40929"/>
                </a:cubicBezTo>
                <a:cubicBezTo>
                  <a:pt x="34407" y="36255"/>
                  <a:pt x="50800" y="36166"/>
                  <a:pt x="66675" y="33785"/>
                </a:cubicBezTo>
                <a:cubicBezTo>
                  <a:pt x="93704" y="-8257"/>
                  <a:pt x="74935" y="-565"/>
                  <a:pt x="119063" y="2829"/>
                </a:cubicBezTo>
                <a:cubicBezTo>
                  <a:pt x="123825" y="4417"/>
                  <a:pt x="128792" y="5488"/>
                  <a:pt x="133350" y="7592"/>
                </a:cubicBezTo>
                <a:cubicBezTo>
                  <a:pt x="139160" y="10274"/>
                  <a:pt x="144077" y="14740"/>
                  <a:pt x="150019" y="17117"/>
                </a:cubicBezTo>
                <a:cubicBezTo>
                  <a:pt x="160043" y="21127"/>
                  <a:pt x="170656" y="23467"/>
                  <a:pt x="180975" y="26642"/>
                </a:cubicBezTo>
                <a:cubicBezTo>
                  <a:pt x="232603" y="22152"/>
                  <a:pt x="231506" y="5144"/>
                  <a:pt x="245269" y="40929"/>
                </a:cubicBezTo>
                <a:cubicBezTo>
                  <a:pt x="246722" y="44706"/>
                  <a:pt x="246856" y="48866"/>
                  <a:pt x="247650" y="52835"/>
                </a:cubicBezTo>
                <a:cubicBezTo>
                  <a:pt x="246856" y="58391"/>
                  <a:pt x="247659" y="64425"/>
                  <a:pt x="245269" y="69504"/>
                </a:cubicBezTo>
                <a:cubicBezTo>
                  <a:pt x="242197" y="76031"/>
                  <a:pt x="227957" y="96181"/>
                  <a:pt x="219075" y="102842"/>
                </a:cubicBezTo>
                <a:cubicBezTo>
                  <a:pt x="216235" y="104972"/>
                  <a:pt x="212725" y="106017"/>
                  <a:pt x="209550" y="107604"/>
                </a:cubicBezTo>
                <a:cubicBezTo>
                  <a:pt x="207963" y="111573"/>
                  <a:pt x="204959" y="115239"/>
                  <a:pt x="204788" y="119510"/>
                </a:cubicBezTo>
                <a:cubicBezTo>
                  <a:pt x="204160" y="135221"/>
                  <a:pt x="211940" y="174263"/>
                  <a:pt x="202407" y="193329"/>
                </a:cubicBezTo>
                <a:cubicBezTo>
                  <a:pt x="198893" y="200357"/>
                  <a:pt x="192024" y="205283"/>
                  <a:pt x="185738" y="209998"/>
                </a:cubicBezTo>
                <a:cubicBezTo>
                  <a:pt x="182319" y="212563"/>
                  <a:pt x="177801" y="213173"/>
                  <a:pt x="173832" y="214760"/>
                </a:cubicBezTo>
                <a:cubicBezTo>
                  <a:pt x="156376" y="213596"/>
                  <a:pt x="129686" y="213169"/>
                  <a:pt x="111919" y="207617"/>
                </a:cubicBezTo>
                <a:cubicBezTo>
                  <a:pt x="107501" y="206237"/>
                  <a:pt x="104242" y="202353"/>
                  <a:pt x="100013" y="200473"/>
                </a:cubicBezTo>
                <a:cubicBezTo>
                  <a:pt x="97022" y="199144"/>
                  <a:pt x="93663" y="198886"/>
                  <a:pt x="90488" y="198092"/>
                </a:cubicBezTo>
                <a:cubicBezTo>
                  <a:pt x="88900" y="194917"/>
                  <a:pt x="87486" y="191649"/>
                  <a:pt x="85725" y="188567"/>
                </a:cubicBezTo>
                <a:cubicBezTo>
                  <a:pt x="84305" y="186082"/>
                  <a:pt x="82243" y="183983"/>
                  <a:pt x="80963" y="181423"/>
                </a:cubicBezTo>
                <a:cubicBezTo>
                  <a:pt x="79841" y="179178"/>
                  <a:pt x="79827" y="176458"/>
                  <a:pt x="78582" y="174279"/>
                </a:cubicBezTo>
                <a:cubicBezTo>
                  <a:pt x="75795" y="169401"/>
                  <a:pt x="67875" y="159313"/>
                  <a:pt x="61913" y="157610"/>
                </a:cubicBezTo>
                <a:cubicBezTo>
                  <a:pt x="54243" y="155419"/>
                  <a:pt x="40897" y="157998"/>
                  <a:pt x="38100" y="155229"/>
                </a:cubicBezTo>
                <a:cubicBezTo>
                  <a:pt x="35303" y="152460"/>
                  <a:pt x="50688" y="141791"/>
                  <a:pt x="45132" y="140997"/>
                </a:cubicBezTo>
                <a:cubicBezTo>
                  <a:pt x="43544" y="121153"/>
                  <a:pt x="33809" y="148639"/>
                  <a:pt x="31483" y="128868"/>
                </a:cubicBezTo>
                <a:cubicBezTo>
                  <a:pt x="28297" y="101783"/>
                  <a:pt x="2778" y="91332"/>
                  <a:pt x="0" y="90935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FB4D2D-D65C-43DD-AD62-C0A146CDC139}"/>
              </a:ext>
            </a:extLst>
          </p:cNvPr>
          <p:cNvSpPr/>
          <p:nvPr/>
        </p:nvSpPr>
        <p:spPr>
          <a:xfrm>
            <a:off x="6242337" y="3695344"/>
            <a:ext cx="149287" cy="14928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704640-B271-438E-B57F-30336C3EBD63}"/>
              </a:ext>
            </a:extLst>
          </p:cNvPr>
          <p:cNvSpPr/>
          <p:nvPr/>
        </p:nvSpPr>
        <p:spPr>
          <a:xfrm>
            <a:off x="3594434" y="3582233"/>
            <a:ext cx="72691" cy="72691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CBACB6-F932-469E-8FCB-7E8B63708470}"/>
              </a:ext>
            </a:extLst>
          </p:cNvPr>
          <p:cNvSpPr/>
          <p:nvPr/>
        </p:nvSpPr>
        <p:spPr>
          <a:xfrm>
            <a:off x="3727784" y="4831872"/>
            <a:ext cx="72691" cy="72691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EE69BED3-69B4-4061-A944-FF3B07D8586F}"/>
              </a:ext>
            </a:extLst>
          </p:cNvPr>
          <p:cNvGraphicFramePr>
            <a:graphicFrameLocks noGrp="1"/>
          </p:cNvGraphicFramePr>
          <p:nvPr/>
        </p:nvGraphicFramePr>
        <p:xfrm>
          <a:off x="6423359" y="1690688"/>
          <a:ext cx="2560622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0622">
                  <a:extLst>
                    <a:ext uri="{9D8B030D-6E8A-4147-A177-3AD203B41FA5}">
                      <a16:colId xmlns:a16="http://schemas.microsoft.com/office/drawing/2014/main" val="353235080"/>
                    </a:ext>
                  </a:extLst>
                </a:gridCol>
              </a:tblGrid>
              <a:tr h="169596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Arable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1105929"/>
                  </a:ext>
                </a:extLst>
              </a:tr>
              <a:tr h="169596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Improved grassland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1656784"/>
                  </a:ext>
                </a:extLst>
              </a:tr>
              <a:tr h="169596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Woodland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782809"/>
                  </a:ext>
                </a:extLst>
              </a:tr>
              <a:tr h="169596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Suburban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5581903"/>
                  </a:ext>
                </a:extLst>
              </a:tr>
              <a:tr h="169596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4157561"/>
                  </a:ext>
                </a:extLst>
              </a:tr>
              <a:tr h="169596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Freshwater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3582270"/>
                  </a:ext>
                </a:extLst>
              </a:tr>
              <a:tr h="169596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 (WFD cycle 2)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091272"/>
                  </a:ext>
                </a:extLst>
              </a:tr>
              <a:tr h="169596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WWTW (serving &gt;1500p, UWWTD)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7837481"/>
                  </a:ext>
                </a:extLst>
              </a:tr>
              <a:tr h="169596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Abstraction (informal TW contact)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9150042"/>
                  </a:ext>
                </a:extLst>
              </a:tr>
              <a:tr h="169596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Sub-catchments (WFD cycle 2)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456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Copper mills FWTW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0252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 reservoir group (informal TW contact)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1893416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4B3892E3-4600-4F29-AC51-2DD2D915AE23}"/>
              </a:ext>
            </a:extLst>
          </p:cNvPr>
          <p:cNvSpPr/>
          <p:nvPr/>
        </p:nvSpPr>
        <p:spPr>
          <a:xfrm>
            <a:off x="6217454" y="2962083"/>
            <a:ext cx="199053" cy="149289"/>
          </a:xfrm>
          <a:prstGeom prst="rect">
            <a:avLst/>
          </a:prstGeom>
          <a:solidFill>
            <a:srgbClr val="2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607998-8DE3-4740-8736-847046DCB20A}"/>
              </a:ext>
            </a:extLst>
          </p:cNvPr>
          <p:cNvSpPr txBox="1"/>
          <p:nvPr/>
        </p:nvSpPr>
        <p:spPr>
          <a:xfrm>
            <a:off x="6096000" y="4744428"/>
            <a:ext cx="53975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Data also used, but not visualised:</a:t>
            </a:r>
          </a:p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-Climate data (precipitation, temperature, evapotranspiration) 2000-2020; </a:t>
            </a:r>
            <a:r>
              <a:rPr lang="en-GB" sz="1400" err="1">
                <a:latin typeface="Arial" panose="020B0604020202020204" pitchFamily="34" charset="0"/>
                <a:cs typeface="Arial" panose="020B0604020202020204" pitchFamily="34" charset="0"/>
              </a:rPr>
              <a:t>HadUK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-Garden areas and population; ONS</a:t>
            </a:r>
          </a:p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-Crop types, fertiliser/manure application, atmospheric pollution deposition; CEH</a:t>
            </a:r>
          </a:p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-Wastewater catchments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6DD1DD7-E586-4051-94E5-2EFC93EBA976}"/>
              </a:ext>
            </a:extLst>
          </p:cNvPr>
          <p:cNvSpPr/>
          <p:nvPr/>
        </p:nvSpPr>
        <p:spPr>
          <a:xfrm>
            <a:off x="6242337" y="4175114"/>
            <a:ext cx="149287" cy="149287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91E0AE-DD97-416E-BFC5-33C68DECB9A6}"/>
              </a:ext>
            </a:extLst>
          </p:cNvPr>
          <p:cNvSpPr/>
          <p:nvPr/>
        </p:nvSpPr>
        <p:spPr>
          <a:xfrm>
            <a:off x="3535618" y="5661014"/>
            <a:ext cx="72000" cy="7200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2FE3480-129A-4A50-B721-4A799748FAAD}"/>
              </a:ext>
            </a:extLst>
          </p:cNvPr>
          <p:cNvSpPr/>
          <p:nvPr/>
        </p:nvSpPr>
        <p:spPr>
          <a:xfrm>
            <a:off x="6242337" y="4417761"/>
            <a:ext cx="149287" cy="1492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935A201E-A487-4B32-B178-EC6510D45B74}"/>
              </a:ext>
            </a:extLst>
          </p:cNvPr>
          <p:cNvSpPr/>
          <p:nvPr/>
        </p:nvSpPr>
        <p:spPr>
          <a:xfrm>
            <a:off x="3667125" y="5018025"/>
            <a:ext cx="149287" cy="1492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01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E63E6B-C1A0-6A0A-F297-2EB7023B1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380329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chemeClr val="accent4">
                    <a:lumMod val="75000"/>
                  </a:schemeClr>
                </a:solidFill>
                <a:latin typeface="Amasis MT Pro Black" panose="02040A04050005020304" pitchFamily="18" charset="0"/>
              </a:rPr>
              <a:t>Does integration in the water cycle impact me?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DEA28-4C5B-354F-9F05-79E24852A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84DE0-DD61-1F39-6167-40ADA5B8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AC53D3-3788-7006-6D46-7231C204A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26"/>
          <a:stretch/>
        </p:blipFill>
        <p:spPr>
          <a:xfrm>
            <a:off x="10658529" y="3577191"/>
            <a:ext cx="1133636" cy="1695687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E1F20BB-29B5-C888-A000-2B31BC349A7E}"/>
              </a:ext>
            </a:extLst>
          </p:cNvPr>
          <p:cNvSpPr/>
          <p:nvPr/>
        </p:nvSpPr>
        <p:spPr>
          <a:xfrm>
            <a:off x="9039225" y="1310908"/>
            <a:ext cx="2186122" cy="1695687"/>
          </a:xfrm>
          <a:prstGeom prst="wedgeEllipseCallout">
            <a:avLst>
              <a:gd name="adj1" fmla="val 43664"/>
              <a:gd name="adj2" fmla="val 927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 model drainage networks, so I guess no?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3AE517-109C-9869-0550-BB21957EF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031" y="4613980"/>
            <a:ext cx="962159" cy="1524213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5F6DF8B4-76CB-3416-3642-65D0F62DC15F}"/>
              </a:ext>
            </a:extLst>
          </p:cNvPr>
          <p:cNvSpPr/>
          <p:nvPr/>
        </p:nvSpPr>
        <p:spPr>
          <a:xfrm>
            <a:off x="8335190" y="4241654"/>
            <a:ext cx="2186122" cy="1063215"/>
          </a:xfrm>
          <a:prstGeom prst="wedgeEllipseCallout">
            <a:avLst>
              <a:gd name="adj1" fmla="val -55241"/>
              <a:gd name="adj2" fmla="val 410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 focus on water supply only so..</a:t>
            </a:r>
          </a:p>
        </p:txBody>
      </p:sp>
    </p:spTree>
    <p:extLst>
      <p:ext uri="{BB962C8B-B14F-4D97-AF65-F5344CB8AC3E}">
        <p14:creationId xmlns:p14="http://schemas.microsoft.com/office/powerpoint/2010/main" val="89053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913DC560-6CEB-4138-91B0-62C0A91F38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" b="274"/>
          <a:stretch/>
        </p:blipFill>
        <p:spPr bwMode="auto">
          <a:xfrm>
            <a:off x="838200" y="1690688"/>
            <a:ext cx="4616547" cy="4483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C8AD32-C87A-4675-B8F5-98DFC8E8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Modelling Assumptions (Water Resources)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2290E-355D-41BE-B376-4F995EEB3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00" y="1825624"/>
            <a:ext cx="4744357" cy="4483387"/>
          </a:xfrm>
        </p:spPr>
        <p:txBody>
          <a:bodyPr>
            <a:noAutofit/>
          </a:bodyPr>
          <a:lstStyle/>
          <a:p>
            <a:r>
              <a:rPr lang="en-GB" sz="1600"/>
              <a:t>New River intake: 100Ml/d capacity, 50Ml/d minimum downstream required flow</a:t>
            </a:r>
          </a:p>
          <a:p>
            <a:r>
              <a:rPr lang="en-GB" sz="1600"/>
              <a:t>KGV intake: 2600Ml/d capacity, 550Ml/d annual average, 275Ml/d minimum downstream </a:t>
            </a:r>
          </a:p>
          <a:p>
            <a:r>
              <a:rPr lang="en-GB" sz="1600"/>
              <a:t>Thames Lea tunnel: 225Ml/d entering model</a:t>
            </a:r>
          </a:p>
          <a:p>
            <a:r>
              <a:rPr lang="en-GB" sz="1600"/>
              <a:t>NLARS: 180Ml/d entering model when reservoir storage is within the level 1 curve of LTOA</a:t>
            </a:r>
          </a:p>
          <a:p>
            <a:r>
              <a:rPr lang="en-GB" sz="1600" err="1"/>
              <a:t>Coppermills</a:t>
            </a:r>
            <a:r>
              <a:rPr lang="en-GB" sz="1600"/>
              <a:t> FWTW: 415Ml/d leaving model</a:t>
            </a:r>
          </a:p>
          <a:p>
            <a:endParaRPr lang="en-GB" sz="1600"/>
          </a:p>
          <a:p>
            <a:pPr marL="0" indent="0">
              <a:buNone/>
            </a:pPr>
            <a:r>
              <a:rPr lang="en-GB" sz="1600"/>
              <a:t>Please note! Some of these numbers are educated guesses, simulations are very sensitive to them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66BBD7-23F6-4BF1-AA23-C32EAD62217E}"/>
              </a:ext>
            </a:extLst>
          </p:cNvPr>
          <p:cNvSpPr/>
          <p:nvPr/>
        </p:nvSpPr>
        <p:spPr>
          <a:xfrm>
            <a:off x="3594434" y="3582233"/>
            <a:ext cx="72691" cy="72691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962FB8-9798-43F5-B0EC-9BA2CE616092}"/>
              </a:ext>
            </a:extLst>
          </p:cNvPr>
          <p:cNvSpPr/>
          <p:nvPr/>
        </p:nvSpPr>
        <p:spPr>
          <a:xfrm>
            <a:off x="3727784" y="4831872"/>
            <a:ext cx="72691" cy="72691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BEF66F-A907-4522-8F04-225B036F07FA}"/>
              </a:ext>
            </a:extLst>
          </p:cNvPr>
          <p:cNvSpPr/>
          <p:nvPr/>
        </p:nvSpPr>
        <p:spPr>
          <a:xfrm>
            <a:off x="3535618" y="5661014"/>
            <a:ext cx="72000" cy="7200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4A6915B-1A87-4A8F-9BE6-D7F2948338D4}"/>
              </a:ext>
            </a:extLst>
          </p:cNvPr>
          <p:cNvSpPr/>
          <p:nvPr/>
        </p:nvSpPr>
        <p:spPr>
          <a:xfrm>
            <a:off x="3667125" y="5018025"/>
            <a:ext cx="149287" cy="1492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A21B3E-8E31-435F-B0F5-4C69CBB0C0C5}"/>
              </a:ext>
            </a:extLst>
          </p:cNvPr>
          <p:cNvCxnSpPr>
            <a:endCxn id="11" idx="0"/>
          </p:cNvCxnSpPr>
          <p:nvPr/>
        </p:nvCxnSpPr>
        <p:spPr>
          <a:xfrm flipH="1">
            <a:off x="3741769" y="4904563"/>
            <a:ext cx="20606" cy="113462"/>
          </a:xfrm>
          <a:prstGeom prst="straightConnector1">
            <a:avLst/>
          </a:prstGeom>
          <a:ln w="28575">
            <a:solidFill>
              <a:srgbClr val="0206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59FF42-C274-4576-B38A-9548D570DD07}"/>
              </a:ext>
            </a:extLst>
          </p:cNvPr>
          <p:cNvCxnSpPr>
            <a:cxnSpLocks/>
            <a:stCxn id="5" idx="4"/>
            <a:endCxn id="11" idx="1"/>
          </p:cNvCxnSpPr>
          <p:nvPr/>
        </p:nvCxnSpPr>
        <p:spPr>
          <a:xfrm>
            <a:off x="3630780" y="3654924"/>
            <a:ext cx="73667" cy="1437745"/>
          </a:xfrm>
          <a:prstGeom prst="straightConnector1">
            <a:avLst/>
          </a:prstGeom>
          <a:ln w="28575">
            <a:solidFill>
              <a:srgbClr val="0206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FF59D8E-0EA1-4793-B01D-69A728DFFA87}"/>
              </a:ext>
            </a:extLst>
          </p:cNvPr>
          <p:cNvCxnSpPr>
            <a:cxnSpLocks/>
            <a:stCxn id="11" idx="3"/>
            <a:endCxn id="7" idx="0"/>
          </p:cNvCxnSpPr>
          <p:nvPr/>
        </p:nvCxnSpPr>
        <p:spPr>
          <a:xfrm flipH="1">
            <a:off x="3571618" y="5167312"/>
            <a:ext cx="170151" cy="493702"/>
          </a:xfrm>
          <a:prstGeom prst="straightConnector1">
            <a:avLst/>
          </a:prstGeom>
          <a:ln w="28575">
            <a:solidFill>
              <a:srgbClr val="0206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C64EBFD2-40A8-4084-8A53-17E4D171CBBB}"/>
              </a:ext>
            </a:extLst>
          </p:cNvPr>
          <p:cNvSpPr/>
          <p:nvPr/>
        </p:nvSpPr>
        <p:spPr>
          <a:xfrm>
            <a:off x="1302214" y="5899335"/>
            <a:ext cx="72691" cy="72691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6A903A-FC72-4034-9F6D-7BE94008CFDA}"/>
              </a:ext>
            </a:extLst>
          </p:cNvPr>
          <p:cNvCxnSpPr>
            <a:cxnSpLocks/>
            <a:stCxn id="22" idx="7"/>
            <a:endCxn id="11" idx="2"/>
          </p:cNvCxnSpPr>
          <p:nvPr/>
        </p:nvCxnSpPr>
        <p:spPr>
          <a:xfrm flipV="1">
            <a:off x="1364260" y="5167312"/>
            <a:ext cx="2302865" cy="742668"/>
          </a:xfrm>
          <a:prstGeom prst="straightConnector1">
            <a:avLst/>
          </a:prstGeom>
          <a:ln w="28575">
            <a:solidFill>
              <a:srgbClr val="0206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F8F093-E2F6-40AE-9C26-F21FF34BE2BE}"/>
              </a:ext>
            </a:extLst>
          </p:cNvPr>
          <p:cNvSpPr txBox="1"/>
          <p:nvPr/>
        </p:nvSpPr>
        <p:spPr>
          <a:xfrm>
            <a:off x="2574097" y="3302134"/>
            <a:ext cx="944718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River intake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2F2889-A2E1-4AC5-B16B-8132FC5CD8EC}"/>
              </a:ext>
            </a:extLst>
          </p:cNvPr>
          <p:cNvSpPr txBox="1"/>
          <p:nvPr/>
        </p:nvSpPr>
        <p:spPr>
          <a:xfrm>
            <a:off x="3800475" y="4293490"/>
            <a:ext cx="272977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 George V intake (aggregated Walthamstow intakes)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1B2BE8-0A25-48B8-9CB0-029267C108C4}"/>
              </a:ext>
            </a:extLst>
          </p:cNvPr>
          <p:cNvSpPr txBox="1"/>
          <p:nvPr/>
        </p:nvSpPr>
        <p:spPr>
          <a:xfrm>
            <a:off x="3911920" y="4904563"/>
            <a:ext cx="137957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Aggregated Lea reservoirs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B04F3E-5083-488B-B29A-FB69A5821C0C}"/>
              </a:ext>
            </a:extLst>
          </p:cNvPr>
          <p:cNvSpPr txBox="1"/>
          <p:nvPr/>
        </p:nvSpPr>
        <p:spPr>
          <a:xfrm>
            <a:off x="3630779" y="5619160"/>
            <a:ext cx="1604874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Coppermills</a:t>
            </a:r>
            <a:r>
              <a:rPr lang="en-GB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FWTW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8F760B-A9E8-4344-999E-FA32EF81B55C}"/>
              </a:ext>
            </a:extLst>
          </p:cNvPr>
          <p:cNvSpPr txBox="1"/>
          <p:nvPr/>
        </p:nvSpPr>
        <p:spPr>
          <a:xfrm>
            <a:off x="951508" y="5105266"/>
            <a:ext cx="1205647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Thames-Lea tunnel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2C9712D-675A-4752-98B4-AB60B3FA8B3D}"/>
              </a:ext>
            </a:extLst>
          </p:cNvPr>
          <p:cNvSpPr/>
          <p:nvPr/>
        </p:nvSpPr>
        <p:spPr>
          <a:xfrm>
            <a:off x="2579592" y="4961294"/>
            <a:ext cx="72691" cy="72691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8CD6466-9C2D-48EE-AF53-712D28D31B22}"/>
              </a:ext>
            </a:extLst>
          </p:cNvPr>
          <p:cNvCxnSpPr>
            <a:cxnSpLocks/>
            <a:stCxn id="32" idx="6"/>
            <a:endCxn id="11" idx="2"/>
          </p:cNvCxnSpPr>
          <p:nvPr/>
        </p:nvCxnSpPr>
        <p:spPr>
          <a:xfrm>
            <a:off x="2652283" y="4997640"/>
            <a:ext cx="1014842" cy="169672"/>
          </a:xfrm>
          <a:prstGeom prst="straightConnector1">
            <a:avLst/>
          </a:prstGeom>
          <a:ln w="28575">
            <a:solidFill>
              <a:srgbClr val="0206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83C145D-ECDA-4EA5-A872-FB1ECFE0707F}"/>
              </a:ext>
            </a:extLst>
          </p:cNvPr>
          <p:cNvSpPr txBox="1"/>
          <p:nvPr/>
        </p:nvSpPr>
        <p:spPr>
          <a:xfrm>
            <a:off x="1834239" y="4666122"/>
            <a:ext cx="890736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NLARS</a:t>
            </a:r>
          </a:p>
        </p:txBody>
      </p:sp>
    </p:spTree>
    <p:extLst>
      <p:ext uri="{BB962C8B-B14F-4D97-AF65-F5344CB8AC3E}">
        <p14:creationId xmlns:p14="http://schemas.microsoft.com/office/powerpoint/2010/main" val="2373635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380D9950-60D2-4F22-B65E-0E05275507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" b="274"/>
          <a:stretch/>
        </p:blipFill>
        <p:spPr bwMode="auto">
          <a:xfrm>
            <a:off x="838200" y="1690688"/>
            <a:ext cx="4616547" cy="4483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C8AD32-C87A-4675-B8F5-98DFC8E8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Modelling Assumptions (Hydrology &amp; Wastewater)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08E5019-8CBA-4DC7-BB85-45B569A0EC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5493" y="1958355"/>
            <a:ext cx="4088357" cy="421572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FFA242-66BF-4A63-ACCE-54ACCF8B9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771" y="1690688"/>
            <a:ext cx="766151" cy="132556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EDE75EA-03ED-4C61-A8CF-DF2BB6DB4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254" y="1525390"/>
            <a:ext cx="4088357" cy="366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/>
              <a:t>Schematic of a typical catchment</a:t>
            </a:r>
          </a:p>
        </p:txBody>
      </p:sp>
    </p:spTree>
    <p:extLst>
      <p:ext uri="{BB962C8B-B14F-4D97-AF65-F5344CB8AC3E}">
        <p14:creationId xmlns:p14="http://schemas.microsoft.com/office/powerpoint/2010/main" val="1333219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95DE3A-7A97-4092-A051-B504A73677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" b="274"/>
          <a:stretch/>
        </p:blipFill>
        <p:spPr bwMode="auto">
          <a:xfrm>
            <a:off x="838200" y="1690688"/>
            <a:ext cx="4616547" cy="4483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C8AD32-C87A-4675-B8F5-98DFC8E8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Baseline Simulations (Rivers) – </a:t>
            </a:r>
            <a:r>
              <a:rPr lang="en-GB" sz="2800" i="1"/>
              <a:t>example Enfield catchment Turkey Brook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D32ADF-087D-4B6E-9DEE-214186D2B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1" y="4063999"/>
            <a:ext cx="1060643" cy="110331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B773A92-7AA4-4239-9DE7-45D5DA96A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98433" y="1690688"/>
            <a:ext cx="4616547" cy="48797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34B2A1-3148-422B-84B8-961F53E6461A}"/>
              </a:ext>
            </a:extLst>
          </p:cNvPr>
          <p:cNvSpPr txBox="1"/>
          <p:nvPr/>
        </p:nvSpPr>
        <p:spPr>
          <a:xfrm>
            <a:off x="1021062" y="1859340"/>
            <a:ext cx="3695794" cy="1015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Flows in range 0.5-0.8NSE at 7 NRFA gauges across the catchment, with some calibration.</a:t>
            </a:r>
          </a:p>
          <a:p>
            <a:endParaRPr lang="en-GB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water quality has not yet been calibrated.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98D611-5FA3-440A-BC44-4BA60579C2EB}"/>
              </a:ext>
            </a:extLst>
          </p:cNvPr>
          <p:cNvCxnSpPr>
            <a:cxnSpLocks/>
          </p:cNvCxnSpPr>
          <p:nvPr/>
        </p:nvCxnSpPr>
        <p:spPr>
          <a:xfrm>
            <a:off x="10503825" y="2333060"/>
            <a:ext cx="199053" cy="0"/>
          </a:xfrm>
          <a:prstGeom prst="line">
            <a:avLst/>
          </a:prstGeom>
          <a:ln w="19050">
            <a:solidFill>
              <a:srgbClr val="0206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4E1BA17-84F0-432F-BAAC-A0A978C95E25}"/>
              </a:ext>
            </a:extLst>
          </p:cNvPr>
          <p:cNvSpPr/>
          <p:nvPr/>
        </p:nvSpPr>
        <p:spPr>
          <a:xfrm>
            <a:off x="10562161" y="2148772"/>
            <a:ext cx="82379" cy="82379"/>
          </a:xfrm>
          <a:prstGeom prst="ellipse">
            <a:avLst/>
          </a:prstGeom>
          <a:solidFill>
            <a:srgbClr val="0206D7"/>
          </a:solidFill>
          <a:ln>
            <a:solidFill>
              <a:srgbClr val="0206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55E4D6-43D8-435D-9A61-55219AB9F577}"/>
              </a:ext>
            </a:extLst>
          </p:cNvPr>
          <p:cNvCxnSpPr>
            <a:cxnSpLocks/>
          </p:cNvCxnSpPr>
          <p:nvPr/>
        </p:nvCxnSpPr>
        <p:spPr>
          <a:xfrm>
            <a:off x="10503823" y="2593119"/>
            <a:ext cx="1990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286391F-04D6-462A-93FD-A1D7F4A44423}"/>
              </a:ext>
            </a:extLst>
          </p:cNvPr>
          <p:cNvSpPr txBox="1"/>
          <p:nvPr/>
        </p:nvSpPr>
        <p:spPr>
          <a:xfrm>
            <a:off x="10702876" y="2397949"/>
            <a:ext cx="1301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81B7B8-24E0-4B06-8BCE-FCD38DF0E049}"/>
              </a:ext>
            </a:extLst>
          </p:cNvPr>
          <p:cNvSpPr txBox="1"/>
          <p:nvPr/>
        </p:nvSpPr>
        <p:spPr>
          <a:xfrm>
            <a:off x="10702876" y="2059395"/>
            <a:ext cx="1301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C6EACE-797B-42ED-8499-6954FD3A5CAA}"/>
              </a:ext>
            </a:extLst>
          </p:cNvPr>
          <p:cNvSpPr txBox="1"/>
          <p:nvPr/>
        </p:nvSpPr>
        <p:spPr>
          <a:xfrm>
            <a:off x="10286823" y="2996561"/>
            <a:ext cx="1717901" cy="138499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Water quality spikes are highly sensitive to: infiltration, mis-connection, and urban pollutant deposition. All of which I have minimal data on.</a:t>
            </a:r>
          </a:p>
        </p:txBody>
      </p:sp>
    </p:spTree>
    <p:extLst>
      <p:ext uri="{BB962C8B-B14F-4D97-AF65-F5344CB8AC3E}">
        <p14:creationId xmlns:p14="http://schemas.microsoft.com/office/powerpoint/2010/main" val="2739646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73508"/>
            <a:ext cx="7578055" cy="1049867"/>
          </a:xfrm>
        </p:spPr>
        <p:txBody>
          <a:bodyPr>
            <a:normAutofit/>
          </a:bodyPr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WSIMOD lets you project how different scenarios or interventions may impact WFD classification</a:t>
            </a:r>
            <a:endParaRPr lang="en-GB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52638-5A75-00DF-56DB-197982064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71" y="1720530"/>
            <a:ext cx="3900182" cy="474877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9A9D97A-9155-03EF-E3FF-25AAAEB79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356" y="85140"/>
            <a:ext cx="670049" cy="1037223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2076284-39EE-E1C5-3E33-B151FD8F2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84" y="85140"/>
            <a:ext cx="2633472" cy="86563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B3112E-1AD7-CAC4-7A1A-EE87882C0439}"/>
              </a:ext>
            </a:extLst>
          </p:cNvPr>
          <p:cNvGrpSpPr/>
          <p:nvPr/>
        </p:nvGrpSpPr>
        <p:grpSpPr>
          <a:xfrm>
            <a:off x="3210970" y="1623375"/>
            <a:ext cx="3877588" cy="4845931"/>
            <a:chOff x="202850" y="1808199"/>
            <a:chExt cx="3877588" cy="48459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562EBC-6EA7-34F0-5048-DA6EE0C20C17}"/>
                </a:ext>
              </a:extLst>
            </p:cNvPr>
            <p:cNvSpPr/>
            <p:nvPr/>
          </p:nvSpPr>
          <p:spPr>
            <a:xfrm>
              <a:off x="972765" y="1808201"/>
              <a:ext cx="2409321" cy="4845929"/>
            </a:xfrm>
            <a:prstGeom prst="rect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A473E8-1C8A-B3A4-284F-2168B078EC8E}"/>
                </a:ext>
              </a:extLst>
            </p:cNvPr>
            <p:cNvSpPr/>
            <p:nvPr/>
          </p:nvSpPr>
          <p:spPr>
            <a:xfrm>
              <a:off x="3382087" y="2208179"/>
              <a:ext cx="698351" cy="1556425"/>
            </a:xfrm>
            <a:prstGeom prst="rect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617BAE-C41E-D297-4C5D-1BAB66BD52EF}"/>
                </a:ext>
              </a:extLst>
            </p:cNvPr>
            <p:cNvSpPr/>
            <p:nvPr/>
          </p:nvSpPr>
          <p:spPr>
            <a:xfrm>
              <a:off x="3382086" y="4549302"/>
              <a:ext cx="698351" cy="2104827"/>
            </a:xfrm>
            <a:prstGeom prst="rect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65E908-9BA3-02CE-178A-75A7D698CD97}"/>
                </a:ext>
              </a:extLst>
            </p:cNvPr>
            <p:cNvSpPr/>
            <p:nvPr/>
          </p:nvSpPr>
          <p:spPr>
            <a:xfrm>
              <a:off x="202850" y="1808199"/>
              <a:ext cx="769914" cy="1956405"/>
            </a:xfrm>
            <a:prstGeom prst="rect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6D3D96-4F17-92C3-ABFC-E1BEE58DB1C4}"/>
                </a:ext>
              </a:extLst>
            </p:cNvPr>
            <p:cNvSpPr/>
            <p:nvPr/>
          </p:nvSpPr>
          <p:spPr>
            <a:xfrm>
              <a:off x="202850" y="4549302"/>
              <a:ext cx="769914" cy="2104827"/>
            </a:xfrm>
            <a:prstGeom prst="rect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DAE7876-49F2-9CDC-D112-8E55F917E822}"/>
              </a:ext>
            </a:extLst>
          </p:cNvPr>
          <p:cNvSpPr/>
          <p:nvPr/>
        </p:nvSpPr>
        <p:spPr>
          <a:xfrm>
            <a:off x="6390205" y="3579780"/>
            <a:ext cx="698351" cy="7846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5B151-D8C6-EF8C-620A-874BBFAF3358}"/>
              </a:ext>
            </a:extLst>
          </p:cNvPr>
          <p:cNvSpPr/>
          <p:nvPr/>
        </p:nvSpPr>
        <p:spPr>
          <a:xfrm>
            <a:off x="3210968" y="3579780"/>
            <a:ext cx="769915" cy="7846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C3302E-191B-909B-20C8-6C5CDA1189E3}"/>
              </a:ext>
            </a:extLst>
          </p:cNvPr>
          <p:cNvCxnSpPr>
            <a:cxnSpLocks/>
          </p:cNvCxnSpPr>
          <p:nvPr/>
        </p:nvCxnSpPr>
        <p:spPr>
          <a:xfrm flipH="1">
            <a:off x="3737694" y="3278222"/>
            <a:ext cx="243189" cy="4474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66E228-F4CA-27BE-F2CD-044A8875728E}"/>
              </a:ext>
            </a:extLst>
          </p:cNvPr>
          <p:cNvCxnSpPr>
            <a:cxnSpLocks/>
          </p:cNvCxnSpPr>
          <p:nvPr/>
        </p:nvCxnSpPr>
        <p:spPr>
          <a:xfrm>
            <a:off x="6602681" y="3302512"/>
            <a:ext cx="121404" cy="4134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EC8316-744B-8349-5ACE-F588522EB38B}"/>
              </a:ext>
            </a:extLst>
          </p:cNvPr>
          <p:cNvCxnSpPr>
            <a:cxnSpLocks/>
          </p:cNvCxnSpPr>
          <p:nvPr/>
        </p:nvCxnSpPr>
        <p:spPr>
          <a:xfrm flipV="1">
            <a:off x="5185545" y="1905479"/>
            <a:ext cx="1237229" cy="3177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ED3EC60-9C9B-D213-EEE5-AC70A8029C9A}"/>
              </a:ext>
            </a:extLst>
          </p:cNvPr>
          <p:cNvSpPr/>
          <p:nvPr/>
        </p:nvSpPr>
        <p:spPr>
          <a:xfrm>
            <a:off x="3383412" y="2020528"/>
            <a:ext cx="1777650" cy="34485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scenario implements WWTW improvements…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CF83E9-DF49-0E96-CC83-4778DFAFC8E7}"/>
              </a:ext>
            </a:extLst>
          </p:cNvPr>
          <p:cNvSpPr/>
          <p:nvPr/>
        </p:nvSpPr>
        <p:spPr>
          <a:xfrm>
            <a:off x="3125401" y="2550207"/>
            <a:ext cx="1876889" cy="67943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improves the existing phosphate classification from a </a:t>
            </a:r>
            <a:r>
              <a:rPr lang="en-GB" sz="1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  <a:r>
              <a:rPr lang="en-GB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FE86CA-B246-DFE4-7C45-0A9515030A4F}"/>
              </a:ext>
            </a:extLst>
          </p:cNvPr>
          <p:cNvSpPr/>
          <p:nvPr/>
        </p:nvSpPr>
        <p:spPr>
          <a:xfrm>
            <a:off x="6101516" y="2795082"/>
            <a:ext cx="998339" cy="43456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to a </a:t>
            </a:r>
            <a:r>
              <a:rPr lang="en-GB" sz="11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</a:t>
            </a:r>
            <a:r>
              <a:rPr lang="en-GB" sz="1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CA4003-AF94-9142-56FD-17AC20BD008E}"/>
              </a:ext>
            </a:extLst>
          </p:cNvPr>
          <p:cNvSpPr/>
          <p:nvPr/>
        </p:nvSpPr>
        <p:spPr>
          <a:xfrm>
            <a:off x="3210970" y="3579780"/>
            <a:ext cx="769914" cy="784697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4253ED-F3DE-7E15-76EA-2DCAF6102EA7}"/>
              </a:ext>
            </a:extLst>
          </p:cNvPr>
          <p:cNvSpPr/>
          <p:nvPr/>
        </p:nvSpPr>
        <p:spPr>
          <a:xfrm>
            <a:off x="6390202" y="3579780"/>
            <a:ext cx="698351" cy="784697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34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8" grpId="0" animBg="1"/>
      <p:bldP spid="30" grpId="0" animBg="1"/>
      <p:bldP spid="32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CBA5A6-7C34-D27D-93A9-D467D5D7F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509BC-18FB-8993-7F04-F6B8BCC0A7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we integrate more…?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CF1B69-CBCC-0096-6BF9-E3168D58C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26"/>
          <a:stretch/>
        </p:blipFill>
        <p:spPr>
          <a:xfrm>
            <a:off x="10658529" y="3577191"/>
            <a:ext cx="1133636" cy="1695687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96EAAB5-C749-F45B-C1E7-367EC631A9EE}"/>
              </a:ext>
            </a:extLst>
          </p:cNvPr>
          <p:cNvSpPr/>
          <p:nvPr/>
        </p:nvSpPr>
        <p:spPr>
          <a:xfrm>
            <a:off x="9039225" y="1310908"/>
            <a:ext cx="2186122" cy="1695687"/>
          </a:xfrm>
          <a:prstGeom prst="wedgeEllipseCallout">
            <a:avLst>
              <a:gd name="adj1" fmla="val 43664"/>
              <a:gd name="adj2" fmla="val 927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Surely not??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621199-57D9-B616-8765-0E796ED06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031" y="4613980"/>
            <a:ext cx="962159" cy="1524213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BAB674F-1E6A-66D1-49DF-B532BC79C617}"/>
              </a:ext>
            </a:extLst>
          </p:cNvPr>
          <p:cNvSpPr/>
          <p:nvPr/>
        </p:nvSpPr>
        <p:spPr>
          <a:xfrm>
            <a:off x="8335190" y="4241654"/>
            <a:ext cx="2186122" cy="1063215"/>
          </a:xfrm>
          <a:prstGeom prst="wedgeEllipseCallout">
            <a:avLst>
              <a:gd name="adj1" fmla="val -55241"/>
              <a:gd name="adj2" fmla="val 410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It’s too many things!</a:t>
            </a:r>
          </a:p>
        </p:txBody>
      </p:sp>
    </p:spTree>
    <p:extLst>
      <p:ext uri="{BB962C8B-B14F-4D97-AF65-F5344CB8AC3E}">
        <p14:creationId xmlns:p14="http://schemas.microsoft.com/office/powerpoint/2010/main" val="270838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FFD9751-41C8-41C0-839D-4B01CFA69726}"/>
              </a:ext>
            </a:extLst>
          </p:cNvPr>
          <p:cNvSpPr txBox="1"/>
          <p:nvPr/>
        </p:nvSpPr>
        <p:spPr>
          <a:xfrm>
            <a:off x="968223" y="1743338"/>
            <a:ext cx="325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Functioning infrastructure</a:t>
            </a:r>
            <a:endParaRPr lang="en-GB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5DC5C3-BBDA-4F13-B088-616C8D2E47D3}"/>
              </a:ext>
            </a:extLst>
          </p:cNvPr>
          <p:cNvSpPr txBox="1"/>
          <p:nvPr/>
        </p:nvSpPr>
        <p:spPr>
          <a:xfrm>
            <a:off x="3561899" y="3569263"/>
            <a:ext cx="325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Good water quality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4CCBC5-7B48-45B6-90BC-A7FE6271DE6A}"/>
              </a:ext>
            </a:extLst>
          </p:cNvPr>
          <p:cNvSpPr txBox="1"/>
          <p:nvPr/>
        </p:nvSpPr>
        <p:spPr>
          <a:xfrm>
            <a:off x="6155575" y="5395188"/>
            <a:ext cx="325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Functioning ecosystem</a:t>
            </a:r>
            <a:endParaRPr lang="en-GB" sz="2000" dirty="0"/>
          </a:p>
        </p:txBody>
      </p:sp>
      <p:pic>
        <p:nvPicPr>
          <p:cNvPr id="1026" name="Picture 2" descr="Scotland's growing sewage spill problem - BBC News">
            <a:extLst>
              <a:ext uri="{FF2B5EF4-FFF2-40B4-BE49-F238E27FC236}">
                <a16:creationId xmlns:a16="http://schemas.microsoft.com/office/drawing/2014/main" id="{67015E85-4335-4F27-B660-935B97D36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72" y="449375"/>
            <a:ext cx="2105085" cy="25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415FB2-5C74-4E37-8EA6-05DB867E2F94}"/>
              </a:ext>
            </a:extLst>
          </p:cNvPr>
          <p:cNvCxnSpPr>
            <a:cxnSpLocks/>
          </p:cNvCxnSpPr>
          <p:nvPr/>
        </p:nvCxnSpPr>
        <p:spPr>
          <a:xfrm>
            <a:off x="2740170" y="2418591"/>
            <a:ext cx="1344689" cy="1150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362D143-3AAF-42E3-B599-D3733105AB4D}"/>
              </a:ext>
            </a:extLst>
          </p:cNvPr>
          <p:cNvSpPr txBox="1"/>
          <p:nvPr/>
        </p:nvSpPr>
        <p:spPr>
          <a:xfrm>
            <a:off x="1622288" y="2938321"/>
            <a:ext cx="2235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not the same as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255A83-499E-42AD-875A-B17129F12710}"/>
              </a:ext>
            </a:extLst>
          </p:cNvPr>
          <p:cNvCxnSpPr>
            <a:cxnSpLocks/>
          </p:cNvCxnSpPr>
          <p:nvPr/>
        </p:nvCxnSpPr>
        <p:spPr>
          <a:xfrm>
            <a:off x="5475930" y="4133409"/>
            <a:ext cx="1344689" cy="1150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495212B-2C4F-4244-A355-ABEABEAE288E}"/>
              </a:ext>
            </a:extLst>
          </p:cNvPr>
          <p:cNvSpPr txBox="1"/>
          <p:nvPr/>
        </p:nvSpPr>
        <p:spPr>
          <a:xfrm>
            <a:off x="4727832" y="4914039"/>
            <a:ext cx="2235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not the same as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5BC199-6184-A65F-CEBB-949531679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356" y="85140"/>
            <a:ext cx="670049" cy="1037223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E269D0-509A-888F-0185-A9BB6BA1A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84" y="85140"/>
            <a:ext cx="2633472" cy="8656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3B7A5-B9F5-2305-E02B-0FDF35E5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25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F4FE565-D610-06C4-280A-A1CB851B2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568" y="3916557"/>
            <a:ext cx="3319965" cy="22133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575763-D2BB-6E22-FCE0-A69A5010BBFE}"/>
              </a:ext>
            </a:extLst>
          </p:cNvPr>
          <p:cNvSpPr/>
          <p:nvPr/>
        </p:nvSpPr>
        <p:spPr>
          <a:xfrm>
            <a:off x="2597583" y="3969373"/>
            <a:ext cx="1103560" cy="2224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26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6740B-4558-42B7-AAE3-43E2C10B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Can chemical water quality can predict biodiversity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CE2524C-25E8-40EB-AE60-82DA58BB2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6" y="1747129"/>
            <a:ext cx="5202947" cy="47457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307391-91B7-440C-9B1A-B13367AE692E}"/>
              </a:ext>
            </a:extLst>
          </p:cNvPr>
          <p:cNvSpPr txBox="1"/>
          <p:nvPr/>
        </p:nvSpPr>
        <p:spPr>
          <a:xfrm>
            <a:off x="937007" y="2413704"/>
            <a:ext cx="2444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river water quality samples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FE40B8-0C3B-4BFA-83DC-32E444A49681}"/>
              </a:ext>
            </a:extLst>
          </p:cNvPr>
          <p:cNvSpPr txBox="1"/>
          <p:nvPr/>
        </p:nvSpPr>
        <p:spPr>
          <a:xfrm>
            <a:off x="9120600" y="2413703"/>
            <a:ext cx="2444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Land cover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D610F-9C5F-4C17-9EAE-836EADCA17CE}"/>
              </a:ext>
            </a:extLst>
          </p:cNvPr>
          <p:cNvSpPr txBox="1"/>
          <p:nvPr/>
        </p:nvSpPr>
        <p:spPr>
          <a:xfrm>
            <a:off x="937007" y="4645070"/>
            <a:ext cx="2263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Aggregate this data to catchment scale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B83E5-2B0A-4CCD-85A9-BDDCA2DADFEC}"/>
              </a:ext>
            </a:extLst>
          </p:cNvPr>
          <p:cNvSpPr txBox="1"/>
          <p:nvPr/>
        </p:nvSpPr>
        <p:spPr>
          <a:xfrm>
            <a:off x="9090405" y="4645069"/>
            <a:ext cx="2444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E17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compare against species observations</a:t>
            </a:r>
            <a:endParaRPr lang="en-GB" b="1" dirty="0">
              <a:solidFill>
                <a:srgbClr val="E173D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134007-C4AC-4F02-8194-B700DF3844C8}"/>
              </a:ext>
            </a:extLst>
          </p:cNvPr>
          <p:cNvSpPr/>
          <p:nvPr/>
        </p:nvSpPr>
        <p:spPr>
          <a:xfrm>
            <a:off x="3269411" y="3783052"/>
            <a:ext cx="5633049" cy="276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AB0023-7057-837D-2421-2759B6CA0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EC9F5-4DF4-D368-1C47-6CA3C25D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27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070291-5779-3B3F-07BB-953050483DB7}"/>
              </a:ext>
            </a:extLst>
          </p:cNvPr>
          <p:cNvGrpSpPr/>
          <p:nvPr/>
        </p:nvGrpSpPr>
        <p:grpSpPr>
          <a:xfrm>
            <a:off x="673418" y="0"/>
            <a:ext cx="5815965" cy="6858000"/>
            <a:chOff x="5623560" y="0"/>
            <a:chExt cx="5815965" cy="6858000"/>
          </a:xfrm>
        </p:grpSpPr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F4AA6A0E-0933-2478-80FF-FBF7FEEE3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560" y="0"/>
              <a:ext cx="573024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73C45D-C8D7-EA6E-244C-CBE4051A82FC}"/>
                </a:ext>
              </a:extLst>
            </p:cNvPr>
            <p:cNvSpPr/>
            <p:nvPr/>
          </p:nvSpPr>
          <p:spPr>
            <a:xfrm>
              <a:off x="9259368" y="69375"/>
              <a:ext cx="2180157" cy="6089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47E1332F-2B45-8480-BD45-3D48502E4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6" b="11209"/>
            <a:stretch/>
          </p:blipFill>
          <p:spPr>
            <a:xfrm>
              <a:off x="9160671" y="0"/>
              <a:ext cx="493659" cy="6089301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85E07F0-9454-3C63-49E4-8277B09DA7B3}"/>
              </a:ext>
            </a:extLst>
          </p:cNvPr>
          <p:cNvSpPr txBox="1">
            <a:spLocks/>
          </p:cNvSpPr>
          <p:nvPr/>
        </p:nvSpPr>
        <p:spPr>
          <a:xfrm>
            <a:off x="5736236" y="2103437"/>
            <a:ext cx="4610493" cy="13255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dirty="0"/>
              <a:t>We can use chemical water quality (which WSIMOD simulates) to predict both native and invasive species with good accuracy!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9D84DC-14E6-2D63-84B6-C4FA1489EB10}"/>
              </a:ext>
            </a:extLst>
          </p:cNvPr>
          <p:cNvSpPr txBox="1">
            <a:spLocks/>
          </p:cNvSpPr>
          <p:nvPr/>
        </p:nvSpPr>
        <p:spPr>
          <a:xfrm>
            <a:off x="6908089" y="4093612"/>
            <a:ext cx="4610493" cy="17834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800" dirty="0">
                <a:solidFill>
                  <a:schemeClr val="bg2">
                    <a:lumMod val="75000"/>
                  </a:schemeClr>
                </a:solidFill>
              </a:rPr>
              <a:t>We are piloting and seeking funding to dynamically pair WSIMOD with in-river biodiversity, thus enabling our ecological requirements determine how we should operate our water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8026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FFD9751-41C8-41C0-839D-4B01CFA69726}"/>
              </a:ext>
            </a:extLst>
          </p:cNvPr>
          <p:cNvSpPr txBox="1"/>
          <p:nvPr/>
        </p:nvSpPr>
        <p:spPr>
          <a:xfrm>
            <a:off x="968223" y="1743338"/>
            <a:ext cx="325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Happy biodiversity</a:t>
            </a:r>
            <a:endParaRPr lang="en-GB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5DC5C3-BBDA-4F13-B088-616C8D2E47D3}"/>
              </a:ext>
            </a:extLst>
          </p:cNvPr>
          <p:cNvSpPr txBox="1"/>
          <p:nvPr/>
        </p:nvSpPr>
        <p:spPr>
          <a:xfrm>
            <a:off x="3561899" y="3569263"/>
            <a:ext cx="325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Happy water quality</a:t>
            </a:r>
            <a:endParaRPr lang="en-GB" sz="2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4CCBC5-7B48-45B6-90BC-A7FE6271DE6A}"/>
              </a:ext>
            </a:extLst>
          </p:cNvPr>
          <p:cNvSpPr txBox="1"/>
          <p:nvPr/>
        </p:nvSpPr>
        <p:spPr>
          <a:xfrm>
            <a:off x="6155575" y="5395188"/>
            <a:ext cx="325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Happy infrastructure</a:t>
            </a:r>
            <a:endParaRPr lang="en-GB" sz="20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415FB2-5C74-4E37-8EA6-05DB867E2F94}"/>
              </a:ext>
            </a:extLst>
          </p:cNvPr>
          <p:cNvCxnSpPr>
            <a:cxnSpLocks/>
          </p:cNvCxnSpPr>
          <p:nvPr/>
        </p:nvCxnSpPr>
        <p:spPr>
          <a:xfrm>
            <a:off x="2740170" y="2418591"/>
            <a:ext cx="1344689" cy="1150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362D143-3AAF-42E3-B599-D3733105AB4D}"/>
              </a:ext>
            </a:extLst>
          </p:cNvPr>
          <p:cNvSpPr txBox="1"/>
          <p:nvPr/>
        </p:nvSpPr>
        <p:spPr>
          <a:xfrm>
            <a:off x="1622288" y="2938321"/>
            <a:ext cx="2235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determine what we define as</a:t>
            </a:r>
            <a:endParaRPr lang="en-GB" sz="160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255A83-499E-42AD-875A-B17129F12710}"/>
              </a:ext>
            </a:extLst>
          </p:cNvPr>
          <p:cNvCxnSpPr>
            <a:cxnSpLocks/>
          </p:cNvCxnSpPr>
          <p:nvPr/>
        </p:nvCxnSpPr>
        <p:spPr>
          <a:xfrm>
            <a:off x="5475930" y="4133409"/>
            <a:ext cx="1344689" cy="1150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495212B-2C4F-4244-A355-ABEABEAE288E}"/>
              </a:ext>
            </a:extLst>
          </p:cNvPr>
          <p:cNvSpPr txBox="1"/>
          <p:nvPr/>
        </p:nvSpPr>
        <p:spPr>
          <a:xfrm>
            <a:off x="4727832" y="4914039"/>
            <a:ext cx="2235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determine what we define as</a:t>
            </a:r>
            <a:endParaRPr lang="en-GB" sz="1600">
              <a:solidFill>
                <a:srgbClr val="FF0000"/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5BC199-6184-A65F-CEBB-949531679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356" y="85140"/>
            <a:ext cx="670049" cy="1037223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E269D0-509A-888F-0185-A9BB6BA1A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84" y="85140"/>
            <a:ext cx="2633472" cy="8656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3B7A5-B9F5-2305-E02B-0FDF35E5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28</a:t>
            </a:fld>
            <a:endParaRPr lang="en-GB"/>
          </a:p>
        </p:txBody>
      </p:sp>
      <p:pic>
        <p:nvPicPr>
          <p:cNvPr id="6" name="Picture 4" descr="33,765 Crystal Clear Rivers Images, Stock Photos &amp; Vectors | Shutterstock">
            <a:extLst>
              <a:ext uri="{FF2B5EF4-FFF2-40B4-BE49-F238E27FC236}">
                <a16:creationId xmlns:a16="http://schemas.microsoft.com/office/drawing/2014/main" id="{FA9C082B-21E9-2433-20AB-C1069E42C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"/>
          <a:stretch/>
        </p:blipFill>
        <p:spPr bwMode="auto">
          <a:xfrm>
            <a:off x="7568717" y="2136657"/>
            <a:ext cx="3258720" cy="232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shwater Biodiversity | WWF">
            <a:extLst>
              <a:ext uri="{FF2B5EF4-FFF2-40B4-BE49-F238E27FC236}">
                <a16:creationId xmlns:a16="http://schemas.microsoft.com/office/drawing/2014/main" id="{588DC1D0-BB6E-26BB-9184-E1F703986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07" y="463304"/>
            <a:ext cx="3677067" cy="207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nstructed Wetlands Wastewater Treatment - Web Page - City of Columbia  Missouri">
            <a:extLst>
              <a:ext uri="{FF2B5EF4-FFF2-40B4-BE49-F238E27FC236}">
                <a16:creationId xmlns:a16="http://schemas.microsoft.com/office/drawing/2014/main" id="{A114E30F-F26D-3D22-CAC2-882595C7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7" y="4707935"/>
            <a:ext cx="4259078" cy="177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6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6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73FA67-BEE2-0BBA-B1A8-01D6CCA69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Closing remarks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00651-B076-5539-93E6-9BB6F1675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034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FFD9751-41C8-41C0-839D-4B01CFA69726}"/>
              </a:ext>
            </a:extLst>
          </p:cNvPr>
          <p:cNvSpPr txBox="1"/>
          <p:nvPr/>
        </p:nvSpPr>
        <p:spPr>
          <a:xfrm>
            <a:off x="968223" y="1743338"/>
            <a:ext cx="325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Functioning infrastructure</a:t>
            </a:r>
            <a:endParaRPr lang="en-GB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5DC5C3-BBDA-4F13-B088-616C8D2E47D3}"/>
              </a:ext>
            </a:extLst>
          </p:cNvPr>
          <p:cNvSpPr txBox="1"/>
          <p:nvPr/>
        </p:nvSpPr>
        <p:spPr>
          <a:xfrm>
            <a:off x="3561899" y="3569263"/>
            <a:ext cx="325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Good water quality</a:t>
            </a:r>
            <a:endParaRPr lang="en-GB" sz="20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415FB2-5C74-4E37-8EA6-05DB867E2F94}"/>
              </a:ext>
            </a:extLst>
          </p:cNvPr>
          <p:cNvCxnSpPr>
            <a:cxnSpLocks/>
          </p:cNvCxnSpPr>
          <p:nvPr/>
        </p:nvCxnSpPr>
        <p:spPr>
          <a:xfrm>
            <a:off x="2740170" y="2418591"/>
            <a:ext cx="1344689" cy="1150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362D143-3AAF-42E3-B599-D3733105AB4D}"/>
              </a:ext>
            </a:extLst>
          </p:cNvPr>
          <p:cNvSpPr txBox="1"/>
          <p:nvPr/>
        </p:nvSpPr>
        <p:spPr>
          <a:xfrm>
            <a:off x="1465379" y="2952923"/>
            <a:ext cx="2235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guarantee</a:t>
            </a:r>
            <a:endParaRPr lang="en-GB" sz="160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3B7A5-B9F5-2305-E02B-0FDF35E5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3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575763-D2BB-6E22-FCE0-A69A5010BBFE}"/>
              </a:ext>
            </a:extLst>
          </p:cNvPr>
          <p:cNvSpPr/>
          <p:nvPr/>
        </p:nvSpPr>
        <p:spPr>
          <a:xfrm>
            <a:off x="2597583" y="3969373"/>
            <a:ext cx="1103560" cy="2224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270CAF1-C599-8C31-1834-B66186AE2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0876" y="3122200"/>
            <a:ext cx="3319965" cy="221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0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63009B-A85E-3E63-26F8-4739B734F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applications of WSIMOD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6B771F-C899-3777-4C90-F58AF2973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Existing system / baseline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E93A23-40DB-CEE6-F36B-D74B42073E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Pollution attribution</a:t>
            </a:r>
          </a:p>
          <a:p>
            <a:r>
              <a:rPr lang="en-GB" dirty="0"/>
              <a:t>Bring together diverse stakeholders around a common model that probably represents everyone’s subsystem of interest</a:t>
            </a:r>
          </a:p>
          <a:p>
            <a:r>
              <a:rPr lang="en-GB" dirty="0"/>
              <a:t>Sense checking other models</a:t>
            </a:r>
          </a:p>
          <a:p>
            <a:r>
              <a:rPr lang="en-GB" dirty="0"/>
              <a:t>Impact of boundary assumptions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F6798-AE10-C9FB-E576-0827ED8AC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b="1" dirty="0"/>
              <a:t>Changes to the system / impacts and outcomes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2320B7-D66B-4206-0D6D-1113010F01E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Scenario planning</a:t>
            </a:r>
          </a:p>
          <a:p>
            <a:r>
              <a:rPr lang="en-GB" dirty="0"/>
              <a:t>Optioneering</a:t>
            </a:r>
          </a:p>
          <a:p>
            <a:r>
              <a:rPr lang="en-GB" dirty="0"/>
              <a:t>Adaptive planning</a:t>
            </a:r>
          </a:p>
          <a:p>
            <a:r>
              <a:rPr lang="en-GB" dirty="0"/>
              <a:t>Licence reform</a:t>
            </a:r>
          </a:p>
          <a:p>
            <a:r>
              <a:rPr lang="en-GB" dirty="0"/>
              <a:t>Optimisation (choice of options, sizing of options, spatial distribution)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B1413-4F58-743F-5C58-2B80E37B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440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07359-B7E3-9FE5-8AC0-6C4E642B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Key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7F1B1-BAA2-6526-DC07-BBCC5C52D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800" dirty="0"/>
              <a:t>Individual projects and interventions are key to translate planning into actions to make a real difference</a:t>
            </a:r>
          </a:p>
          <a:p>
            <a:r>
              <a:rPr lang="en-GB" sz="2800" dirty="0"/>
              <a:t>But they are a part of a much larger, highly complex and uncertain system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Integrated modelling helps us understand how it all comes together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And how regional planning, regulation and management decisions impact flows and quality of our rivers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Which will help us understand, plan and improve, our water environment!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62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5CB988-C537-E89D-46BA-0126E0A27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861145"/>
              </p:ext>
            </p:extLst>
          </p:nvPr>
        </p:nvGraphicFramePr>
        <p:xfrm>
          <a:off x="678506" y="603751"/>
          <a:ext cx="10537850" cy="60485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537850">
                  <a:extLst>
                    <a:ext uri="{9D8B030D-6E8A-4147-A177-3AD203B41FA5}">
                      <a16:colId xmlns:a16="http://schemas.microsoft.com/office/drawing/2014/main" val="1160176049"/>
                    </a:ext>
                  </a:extLst>
                </a:gridCol>
              </a:tblGrid>
              <a:tr h="37651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WSIMOD software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75639"/>
                  </a:ext>
                </a:extLst>
              </a:tr>
              <a:tr h="22877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Documentation: 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hlinkClick r:id="rId2"/>
                        </a:rPr>
                        <a:t>https://barneydobson.github.io/wsi/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4916117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 Systems Integrated Modelling framework, WSIMOD: A Python package for integrated modelling of water quality and quantity across the water cycle (2023) The Journal of Open Source Software. The Open Journal, 8(83), p. 4996. 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580135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WSIMOD publications</a:t>
                      </a:r>
                    </a:p>
                  </a:txBody>
                  <a:tcPr marL="83632" marR="8363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6394232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Dobson, B. and Mijic, A., 2020. Protecting rivers by integrating supply-wastewater infrastructure planning and coordinating operational decisions. Environmental Research Letters, 15(11), p.114025.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632" marR="8363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2405956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Puchol-Salort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P., Boskovic, S., Dobson, B., van </a:t>
                      </a:r>
                      <a:r>
                        <a:rPr lang="en-GB" sz="12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Reeuwijk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M. and </a:t>
                      </a:r>
                      <a:r>
                        <a:rPr lang="en-GB" sz="12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Mijic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A., 2022. Water Neutrality Framework for Systemic Design of New Urban Developments. Water Research, p.118583.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632" marR="8363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2173234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Dobson, B., Jovanovic, T., Chen, Y., Paschalis, A., Butler, A. and </a:t>
                      </a:r>
                      <a:r>
                        <a:rPr lang="en-GB" sz="12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Mijic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A., 2021. Integrated modelling to support analysis of COVID-19 impacts on London's water system and in-river water quality. Frontiers in Water, 3, p.641462.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632" marR="8363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070370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Muhandes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S., Dobson, B. and </a:t>
                      </a:r>
                      <a:r>
                        <a:rPr lang="en-GB" sz="12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Mijic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A. 2022. The value of aggregated city scale models to rapidly assess </a:t>
                      </a:r>
                      <a:r>
                        <a:rPr lang="en-GB" sz="12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SuDS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combined sewer systems. Frontiers in Water, p.206.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632" marR="8363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7662747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Dobson, B., Watson‐Hill, H., </a:t>
                      </a:r>
                      <a:r>
                        <a:rPr lang="en-GB" sz="1200" err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Muhandes</a:t>
                      </a:r>
                      <a:r>
                        <a:rPr lang="en-GB" sz="12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S., </a:t>
                      </a:r>
                      <a:r>
                        <a:rPr lang="en-GB" sz="1200" err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Borup</a:t>
                      </a:r>
                      <a:r>
                        <a:rPr lang="en-GB" sz="12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M. and </a:t>
                      </a:r>
                      <a:r>
                        <a:rPr lang="en-GB" sz="1200" err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Mijic</a:t>
                      </a:r>
                      <a:r>
                        <a:rPr lang="en-GB" sz="12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A., 2022. A reduced complexity model with graph partitioning for rapid hydraulic assessment of sewer networks. Water Resources Research, 58(1), p.e2021WR030778.</a:t>
                      </a:r>
                      <a:endParaRPr lang="en-GB" sz="120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242085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Liu, L., Dobson, B. and </a:t>
                      </a:r>
                      <a:r>
                        <a:rPr lang="en-GB" sz="1200" err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Mijic</a:t>
                      </a:r>
                      <a:r>
                        <a:rPr lang="en-GB" sz="12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A., 2022. Hierarchical systems integration for coordinated urban-rural water quality management at a catchment scale. Science of The Total Environment, 806, p.150642.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5307668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Liu, L., Dobson, B. and Mijic, A., 2023. Optimisation of urban-rural nature-based solutions for integrated catchment water management. </a:t>
                      </a:r>
                      <a:r>
                        <a:rPr lang="en-GB" sz="12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Journal of Environmental Management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GB" sz="12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329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p.117045.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4827251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WSIMOD industry documents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247132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Mijic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A., Bromwich, B., Crilly, D., Dobson, B., </a:t>
                      </a:r>
                      <a:r>
                        <a:rPr lang="en-GB" sz="12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Forrow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D., </a:t>
                      </a:r>
                      <a:r>
                        <a:rPr lang="en-GB" sz="12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Giambona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J., Kirk, S., Liu, L. and MacDonald, R. 2022. Systems Approach to Regional Water Planning, Centre for Systems Engineering and Innovation, Working Paper Series, No. 1 (</a:t>
                      </a:r>
                      <a:r>
                        <a:rPr lang="en-GB" sz="1200" u="sng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link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8943579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Dobson, B., Liu, L., </a:t>
                      </a:r>
                      <a:r>
                        <a:rPr lang="en-GB" sz="1200" err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Giambona</a:t>
                      </a:r>
                      <a:r>
                        <a:rPr lang="en-GB" sz="12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J. and </a:t>
                      </a:r>
                      <a:r>
                        <a:rPr lang="en-GB" sz="1200" err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Mijic</a:t>
                      </a:r>
                      <a:r>
                        <a:rPr lang="en-GB" sz="12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A. 2022. </a:t>
                      </a:r>
                      <a:r>
                        <a:rPr lang="en-GB" sz="1200" err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OxCam</a:t>
                      </a:r>
                      <a:r>
                        <a:rPr lang="en-GB" sz="12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Arc phase 1a: Demonstration modelling using the Water Systems Integration (WSIMOD) framework (</a:t>
                      </a:r>
                      <a:r>
                        <a:rPr lang="en-GB" sz="1200" u="sng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link</a:t>
                      </a:r>
                      <a:r>
                        <a:rPr lang="en-GB" sz="12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183677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Biodiversity paper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8556580"/>
                  </a:ext>
                </a:extLst>
              </a:tr>
              <a:tr h="3765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Dobson, B., Barry, S., 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Maes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-Prior, R., Mijic, A., Woodward, G. and Pearse, W.D., 2022. Predicting catchment suitability for biodiversity at national scales. Water Research, 221, p.118764.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1339750"/>
                  </a:ext>
                </a:extLst>
              </a:tr>
            </a:tbl>
          </a:graphicData>
        </a:graphic>
      </p:graphicFrame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CE45708-3E00-E04B-2D8F-205D3CF37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6356" y="85140"/>
            <a:ext cx="670049" cy="1037223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85C030-711C-DBA0-14EA-02302F442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84" y="85140"/>
            <a:ext cx="2633472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0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4">
            <a:extLst>
              <a:ext uri="{FF2B5EF4-FFF2-40B4-BE49-F238E27FC236}">
                <a16:creationId xmlns:a16="http://schemas.microsoft.com/office/drawing/2014/main" id="{8F7AFAD1-1B7F-C944-B056-0C8643665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555" y="1301154"/>
            <a:ext cx="3292825" cy="2648471"/>
          </a:xfrm>
        </p:spPr>
        <p:txBody>
          <a:bodyPr>
            <a:normAutofit/>
          </a:bodyPr>
          <a:lstStyle/>
          <a:p>
            <a:r>
              <a:rPr lang="en-GB" sz="2000" b="0">
                <a:latin typeface="Arial" panose="020B0604020202020204" pitchFamily="34" charset="0"/>
                <a:cs typeface="Arial" panose="020B0604020202020204" pitchFamily="34" charset="0"/>
              </a:rPr>
              <a:t>The UK may spend billions to alleviate sewer spills and we don’t know what impact this will have on rivers (</a:t>
            </a:r>
            <a:r>
              <a:rPr lang="en-GB" sz="2000" b="0" i="1">
                <a:latin typeface="Arial" panose="020B0604020202020204" pitchFamily="34" charset="0"/>
                <a:cs typeface="Arial" panose="020B0604020202020204" pitchFamily="34" charset="0"/>
              </a:rPr>
              <a:t>unless we project impacts </a:t>
            </a:r>
            <a:r>
              <a:rPr lang="en-GB" sz="2000" b="1" i="1"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GB" sz="2000" b="0" i="1">
                <a:latin typeface="Arial" panose="020B0604020202020204" pitchFamily="34" charset="0"/>
                <a:cs typeface="Arial" panose="020B0604020202020204" pitchFamily="34" charset="0"/>
              </a:rPr>
              <a:t>the river!)</a:t>
            </a:r>
            <a:endParaRPr lang="en-GB" sz="20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2AC25D7-C9AC-3D28-76F6-608F99383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728" y="3075409"/>
            <a:ext cx="3271326" cy="94988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2B6D6BF-E493-B817-3C20-EA4152D76DEE}"/>
              </a:ext>
            </a:extLst>
          </p:cNvPr>
          <p:cNvGrpSpPr/>
          <p:nvPr/>
        </p:nvGrpSpPr>
        <p:grpSpPr>
          <a:xfrm>
            <a:off x="942499" y="1741151"/>
            <a:ext cx="5677590" cy="821688"/>
            <a:chOff x="4021341" y="4056381"/>
            <a:chExt cx="5677590" cy="82168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EB07B0D-8AA1-D22F-6A9D-DD156967E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046" b="88639"/>
            <a:stretch/>
          </p:blipFill>
          <p:spPr>
            <a:xfrm>
              <a:off x="4021341" y="4056381"/>
              <a:ext cx="1513561" cy="18063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4262A14-634C-1C65-0DFC-EF5D3DCEE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1341" y="4292807"/>
              <a:ext cx="5677590" cy="585262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B777695-6CDE-E170-62BD-EAED3DEBC590}"/>
              </a:ext>
            </a:extLst>
          </p:cNvPr>
          <p:cNvGrpSpPr/>
          <p:nvPr/>
        </p:nvGrpSpPr>
        <p:grpSpPr>
          <a:xfrm>
            <a:off x="1490061" y="4328024"/>
            <a:ext cx="7544219" cy="2086458"/>
            <a:chOff x="4941578" y="4547063"/>
            <a:chExt cx="7544219" cy="2086458"/>
          </a:xfrm>
        </p:grpSpPr>
        <p:sp>
          <p:nvSpPr>
            <p:cNvPr id="2" name="Title 4">
              <a:extLst>
                <a:ext uri="{FF2B5EF4-FFF2-40B4-BE49-F238E27FC236}">
                  <a16:creationId xmlns:a16="http://schemas.microsoft.com/office/drawing/2014/main" id="{F104C767-9E22-3CCF-5DF1-D2570CCEBC41}"/>
                </a:ext>
              </a:extLst>
            </p:cNvPr>
            <p:cNvSpPr txBox="1">
              <a:spLocks/>
            </p:cNvSpPr>
            <p:nvPr/>
          </p:nvSpPr>
          <p:spPr>
            <a:xfrm>
              <a:off x="5051589" y="4547063"/>
              <a:ext cx="7434208" cy="9498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>
                  <a:latin typeface="Arial" panose="020B0604020202020204" pitchFamily="34" charset="0"/>
                  <a:cs typeface="Arial" panose="020B0604020202020204" pitchFamily="34" charset="0"/>
                </a:rPr>
                <a:t>This is because in-river impacts depend on </a:t>
              </a:r>
              <a:r>
                <a:rPr lang="en-GB" sz="2000" b="1">
                  <a:latin typeface="Arial" panose="020B0604020202020204" pitchFamily="34" charset="0"/>
                  <a:cs typeface="Arial" panose="020B0604020202020204" pitchFamily="34" charset="0"/>
                </a:rPr>
                <a:t>dilution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BB327ED-83EB-DD68-E083-35B89DEE29E9}"/>
                </a:ext>
              </a:extLst>
            </p:cNvPr>
            <p:cNvGrpSpPr/>
            <p:nvPr/>
          </p:nvGrpSpPr>
          <p:grpSpPr>
            <a:xfrm>
              <a:off x="6808089" y="5450108"/>
              <a:ext cx="986400" cy="938566"/>
              <a:chOff x="4544787" y="2784859"/>
              <a:chExt cx="1029612" cy="979681"/>
            </a:xfrm>
          </p:grpSpPr>
          <p:pic>
            <p:nvPicPr>
              <p:cNvPr id="28" name="Graphic 27" descr="Road outline">
                <a:extLst>
                  <a:ext uri="{FF2B5EF4-FFF2-40B4-BE49-F238E27FC236}">
                    <a16:creationId xmlns:a16="http://schemas.microsoft.com/office/drawing/2014/main" id="{3CE35C72-E854-1CD4-003A-97BA74A2C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59998" y="2784859"/>
                <a:ext cx="914401" cy="914400"/>
              </a:xfrm>
              <a:prstGeom prst="rect">
                <a:avLst/>
              </a:prstGeom>
            </p:spPr>
          </p:pic>
          <p:pic>
            <p:nvPicPr>
              <p:cNvPr id="29" name="Graphic 28" descr="Spilt/Cracked Glass Of Milk outline">
                <a:extLst>
                  <a:ext uri="{FF2B5EF4-FFF2-40B4-BE49-F238E27FC236}">
                    <a16:creationId xmlns:a16="http://schemas.microsoft.com/office/drawing/2014/main" id="{B2582307-0E70-A945-DF9C-D420C1394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21134532">
                <a:off x="4544787" y="3173083"/>
                <a:ext cx="591457" cy="591457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11DE50-0834-06D8-C43D-6352FE86B439}"/>
                </a:ext>
              </a:extLst>
            </p:cNvPr>
            <p:cNvSpPr txBox="1"/>
            <p:nvPr/>
          </p:nvSpPr>
          <p:spPr>
            <a:xfrm>
              <a:off x="4941578" y="5697919"/>
              <a:ext cx="22912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10kg of spill into 100m3 of water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EA5B72A-3DAD-9BC6-029E-621A68D6C3E1}"/>
                </a:ext>
              </a:extLst>
            </p:cNvPr>
            <p:cNvGrpSpPr/>
            <p:nvPr/>
          </p:nvGrpSpPr>
          <p:grpSpPr>
            <a:xfrm>
              <a:off x="8495111" y="5306580"/>
              <a:ext cx="1986947" cy="1326941"/>
              <a:chOff x="8729235" y="5201435"/>
              <a:chExt cx="1986947" cy="1326941"/>
            </a:xfrm>
          </p:grpSpPr>
          <p:pic>
            <p:nvPicPr>
              <p:cNvPr id="32" name="Graphic 31" descr="Spilt/Cracked Glass Of Milk outline">
                <a:extLst>
                  <a:ext uri="{FF2B5EF4-FFF2-40B4-BE49-F238E27FC236}">
                    <a16:creationId xmlns:a16="http://schemas.microsoft.com/office/drawing/2014/main" id="{19A220C4-8E99-EE88-EF8B-1DF226B15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21134532">
                <a:off x="8729235" y="5397518"/>
                <a:ext cx="1130857" cy="113085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671ED23-A9E2-F881-DF90-EC1C0229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19763" y="5201435"/>
                <a:ext cx="1496419" cy="955303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ADCA593-BDDA-357B-91FF-22043316B997}"/>
                </a:ext>
              </a:extLst>
            </p:cNvPr>
            <p:cNvSpPr txBox="1"/>
            <p:nvPr/>
          </p:nvSpPr>
          <p:spPr>
            <a:xfrm>
              <a:off x="10178042" y="5559419"/>
              <a:ext cx="2013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100kg of spill into 2000m3 of water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F42CA5B-6ED1-CA98-9582-58F5CB6B201F}"/>
                </a:ext>
              </a:extLst>
            </p:cNvPr>
            <p:cNvSpPr/>
            <p:nvPr/>
          </p:nvSpPr>
          <p:spPr>
            <a:xfrm>
              <a:off x="4941578" y="4750515"/>
              <a:ext cx="7250422" cy="18382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C3482-B07B-84BF-C228-67FBF83E8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4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513F86-D066-5E91-7CF5-968073D7CD0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2065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We care about the river, not about infrastructure… so we need to consider in-river conditions</a:t>
            </a:r>
          </a:p>
        </p:txBody>
      </p:sp>
    </p:spTree>
    <p:extLst>
      <p:ext uri="{BB962C8B-B14F-4D97-AF65-F5344CB8AC3E}">
        <p14:creationId xmlns:p14="http://schemas.microsoft.com/office/powerpoint/2010/main" val="118031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C3482-B07B-84BF-C228-67FBF83E8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5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513F86-D066-5E91-7CF5-968073D7CD0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2065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Even if you don’t care about sewer spills, dilution impacts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the whole water cycle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01632F7-4517-61DA-45A0-0F1AD972A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862263" y="1690688"/>
            <a:ext cx="4714925" cy="29789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2297BA2-A541-7D69-A567-5FAE612DD6FA}"/>
              </a:ext>
            </a:extLst>
          </p:cNvPr>
          <p:cNvSpPr/>
          <p:nvPr/>
        </p:nvSpPr>
        <p:spPr>
          <a:xfrm>
            <a:off x="3435163" y="3014237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9B6942-0344-C884-FA7B-B61196D0D593}"/>
              </a:ext>
            </a:extLst>
          </p:cNvPr>
          <p:cNvSpPr/>
          <p:nvPr/>
        </p:nvSpPr>
        <p:spPr>
          <a:xfrm>
            <a:off x="3435163" y="3276652"/>
            <a:ext cx="71438" cy="71438"/>
          </a:xfrm>
          <a:prstGeom prst="ellipse">
            <a:avLst/>
          </a:prstGeom>
          <a:solidFill>
            <a:srgbClr val="000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C38574-538A-AAF2-F874-338AEB89B65F}"/>
              </a:ext>
            </a:extLst>
          </p:cNvPr>
          <p:cNvCxnSpPr/>
          <p:nvPr/>
        </p:nvCxnSpPr>
        <p:spPr>
          <a:xfrm>
            <a:off x="3381585" y="3539068"/>
            <a:ext cx="178594" cy="0"/>
          </a:xfrm>
          <a:prstGeom prst="line">
            <a:avLst/>
          </a:prstGeom>
          <a:ln w="19050">
            <a:solidFill>
              <a:srgbClr val="0004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76A0650-9F1A-7911-2301-23993537DC49}"/>
              </a:ext>
            </a:extLst>
          </p:cNvPr>
          <p:cNvSpPr/>
          <p:nvPr/>
        </p:nvSpPr>
        <p:spPr>
          <a:xfrm>
            <a:off x="3381585" y="3730046"/>
            <a:ext cx="178594" cy="114292"/>
          </a:xfrm>
          <a:prstGeom prst="rect">
            <a:avLst/>
          </a:prstGeom>
          <a:solidFill>
            <a:srgbClr val="DAE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0407B-7AFC-5F54-4A27-A3363CFE0D8F}"/>
              </a:ext>
            </a:extLst>
          </p:cNvPr>
          <p:cNvSpPr/>
          <p:nvPr/>
        </p:nvSpPr>
        <p:spPr>
          <a:xfrm>
            <a:off x="3381585" y="4035316"/>
            <a:ext cx="178594" cy="114292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A7D828-732C-30FF-6AD8-F20A19925CD4}"/>
              </a:ext>
            </a:extLst>
          </p:cNvPr>
          <p:cNvSpPr txBox="1"/>
          <p:nvPr/>
        </p:nvSpPr>
        <p:spPr>
          <a:xfrm>
            <a:off x="3560179" y="2934539"/>
            <a:ext cx="18517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50">
                <a:latin typeface="Arial" panose="020B0604020202020204" pitchFamily="34" charset="0"/>
                <a:cs typeface="Arial" panose="020B0604020202020204" pitchFamily="34" charset="0"/>
              </a:rPr>
              <a:t>Wastewater Plant (&gt;10Ml/d)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EF4A4F-3EB6-BDC5-52E5-707B69A153A3}"/>
              </a:ext>
            </a:extLst>
          </p:cNvPr>
          <p:cNvSpPr txBox="1"/>
          <p:nvPr/>
        </p:nvSpPr>
        <p:spPr>
          <a:xfrm>
            <a:off x="3560179" y="3196955"/>
            <a:ext cx="23679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50">
                <a:latin typeface="Arial" panose="020B0604020202020204" pitchFamily="34" charset="0"/>
                <a:cs typeface="Arial" panose="020B0604020202020204" pitchFamily="34" charset="0"/>
              </a:rPr>
              <a:t>Surface Water Abstraction (&gt;10Ml/d)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C59DC-A964-6E3C-279C-AD9AC610EF29}"/>
              </a:ext>
            </a:extLst>
          </p:cNvPr>
          <p:cNvSpPr txBox="1"/>
          <p:nvPr/>
        </p:nvSpPr>
        <p:spPr>
          <a:xfrm>
            <a:off x="3560179" y="3437214"/>
            <a:ext cx="567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50">
                <a:latin typeface="Arial" panose="020B0604020202020204" pitchFamily="34" charset="0"/>
                <a:cs typeface="Arial" panose="020B0604020202020204" pitchFamily="34" charset="0"/>
              </a:rPr>
              <a:t>Rivers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95F0CB-9E5A-2824-3A2F-687C2EB6D0C8}"/>
              </a:ext>
            </a:extLst>
          </p:cNvPr>
          <p:cNvSpPr txBox="1"/>
          <p:nvPr/>
        </p:nvSpPr>
        <p:spPr>
          <a:xfrm>
            <a:off x="3560179" y="3671774"/>
            <a:ext cx="1428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50">
                <a:latin typeface="Arial" panose="020B0604020202020204" pitchFamily="34" charset="0"/>
                <a:cs typeface="Arial" panose="020B0604020202020204" pitchFamily="34" charset="0"/>
              </a:rPr>
              <a:t>Thames Catchments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CB5EEF-5ECA-2F55-59DE-FEF3DC7F76D8}"/>
              </a:ext>
            </a:extLst>
          </p:cNvPr>
          <p:cNvSpPr txBox="1"/>
          <p:nvPr/>
        </p:nvSpPr>
        <p:spPr>
          <a:xfrm>
            <a:off x="3560179" y="3977045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50">
                <a:latin typeface="Arial" panose="020B0604020202020204" pitchFamily="34" charset="0"/>
                <a:cs typeface="Arial" panose="020B0604020202020204" pitchFamily="34" charset="0"/>
              </a:rPr>
              <a:t>Built-up land use</a:t>
            </a:r>
          </a:p>
        </p:txBody>
      </p:sp>
    </p:spTree>
    <p:extLst>
      <p:ext uri="{BB962C8B-B14F-4D97-AF65-F5344CB8AC3E}">
        <p14:creationId xmlns:p14="http://schemas.microsoft.com/office/powerpoint/2010/main" val="3895676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55EBE-DE43-EED2-879E-69237F25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7336-F74B-45DB-AEDF-89C355EA8E24}" type="slidenum">
              <a:rPr lang="en-GB" smtClean="0"/>
              <a:t>6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FE9BEF-9F31-1956-7160-B55B9D7F96FB}"/>
              </a:ext>
            </a:extLst>
          </p:cNvPr>
          <p:cNvGrpSpPr/>
          <p:nvPr/>
        </p:nvGrpSpPr>
        <p:grpSpPr>
          <a:xfrm>
            <a:off x="717221" y="2604781"/>
            <a:ext cx="5246561" cy="1867833"/>
            <a:chOff x="877019" y="1745833"/>
            <a:chExt cx="5246561" cy="18678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7E551F-A9C1-D5DC-883F-9209CF324C13}"/>
                </a:ext>
              </a:extLst>
            </p:cNvPr>
            <p:cNvGrpSpPr/>
            <p:nvPr/>
          </p:nvGrpSpPr>
          <p:grpSpPr>
            <a:xfrm>
              <a:off x="1804478" y="1745833"/>
              <a:ext cx="574548" cy="495300"/>
              <a:chOff x="4572000" y="1503032"/>
              <a:chExt cx="574548" cy="495300"/>
            </a:xfrm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A5B6343E-EAE6-BC0F-4461-63A556694CB7}"/>
                  </a:ext>
                </a:extLst>
              </p:cNvPr>
              <p:cNvSpPr/>
              <p:nvPr/>
            </p:nvSpPr>
            <p:spPr>
              <a:xfrm>
                <a:off x="4572000" y="1503032"/>
                <a:ext cx="574548" cy="4953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7FA13951-9B60-06F0-B583-9D6D11536C79}"/>
                  </a:ext>
                </a:extLst>
              </p:cNvPr>
              <p:cNvSpPr/>
              <p:nvPr/>
            </p:nvSpPr>
            <p:spPr>
              <a:xfrm>
                <a:off x="4797362" y="1534782"/>
                <a:ext cx="123825" cy="10674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Flowchart: Summing Junction 5">
              <a:extLst>
                <a:ext uri="{FF2B5EF4-FFF2-40B4-BE49-F238E27FC236}">
                  <a16:creationId xmlns:a16="http://schemas.microsoft.com/office/drawing/2014/main" id="{0B717293-EF83-EDAD-48D6-459F37CDEAAD}"/>
                </a:ext>
              </a:extLst>
            </p:cNvPr>
            <p:cNvSpPr/>
            <p:nvPr/>
          </p:nvSpPr>
          <p:spPr>
            <a:xfrm>
              <a:off x="3714375" y="2707898"/>
              <a:ext cx="449527" cy="449527"/>
            </a:xfrm>
            <a:prstGeom prst="flowChartSummingJunction">
              <a:avLst/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46518FFB-6758-8831-DE70-541DEA208B52}"/>
                </a:ext>
              </a:extLst>
            </p:cNvPr>
            <p:cNvSpPr/>
            <p:nvPr/>
          </p:nvSpPr>
          <p:spPr>
            <a:xfrm>
              <a:off x="4362263" y="1792378"/>
              <a:ext cx="988499" cy="40221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BD97EAE1-5585-1C5F-67B8-809BE8E4DD06}"/>
                </a:ext>
              </a:extLst>
            </p:cNvPr>
            <p:cNvSpPr/>
            <p:nvPr/>
          </p:nvSpPr>
          <p:spPr>
            <a:xfrm>
              <a:off x="2068370" y="2662661"/>
              <a:ext cx="458702" cy="540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7A39C742-36CC-3B4C-4A0A-63028EF5B79C}"/>
                </a:ext>
              </a:extLst>
            </p:cNvPr>
            <p:cNvSpPr/>
            <p:nvPr/>
          </p:nvSpPr>
          <p:spPr>
            <a:xfrm rot="8100000">
              <a:off x="4052270" y="2425743"/>
              <a:ext cx="458702" cy="180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9E628B13-88A7-DEE4-C86B-661EF8006186}"/>
                </a:ext>
              </a:extLst>
            </p:cNvPr>
            <p:cNvSpPr/>
            <p:nvPr/>
          </p:nvSpPr>
          <p:spPr>
            <a:xfrm>
              <a:off x="3188062" y="2842661"/>
              <a:ext cx="458702" cy="180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58BF7FB6-4E0A-B9B3-AD3E-CAB6468FDB0A}"/>
                </a:ext>
              </a:extLst>
            </p:cNvPr>
            <p:cNvSpPr/>
            <p:nvPr/>
          </p:nvSpPr>
          <p:spPr>
            <a:xfrm rot="13500000">
              <a:off x="2282593" y="2425744"/>
              <a:ext cx="458702" cy="180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110B77-D35C-DD1B-4983-AEE46169426C}"/>
                </a:ext>
              </a:extLst>
            </p:cNvPr>
            <p:cNvGrpSpPr/>
            <p:nvPr/>
          </p:nvGrpSpPr>
          <p:grpSpPr>
            <a:xfrm>
              <a:off x="4397811" y="2795696"/>
              <a:ext cx="458702" cy="273930"/>
              <a:chOff x="6924209" y="3142542"/>
              <a:chExt cx="458702" cy="273930"/>
            </a:xfrm>
          </p:grpSpPr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09990FF4-23CF-CFEC-9992-77B2571AFDE4}"/>
                  </a:ext>
                </a:extLst>
              </p:cNvPr>
              <p:cNvSpPr/>
              <p:nvPr/>
            </p:nvSpPr>
            <p:spPr>
              <a:xfrm>
                <a:off x="6924209" y="3142542"/>
                <a:ext cx="458702" cy="180000"/>
              </a:xfrm>
              <a:prstGeom prst="rightArrow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716421C3-BA75-3F87-EB0C-74EB11CE3B7E}"/>
                  </a:ext>
                </a:extLst>
              </p:cNvPr>
              <p:cNvSpPr/>
              <p:nvPr/>
            </p:nvSpPr>
            <p:spPr>
              <a:xfrm>
                <a:off x="6924209" y="3236472"/>
                <a:ext cx="458702" cy="18000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Flowchart: Summing Junction 12">
              <a:extLst>
                <a:ext uri="{FF2B5EF4-FFF2-40B4-BE49-F238E27FC236}">
                  <a16:creationId xmlns:a16="http://schemas.microsoft.com/office/drawing/2014/main" id="{C32C2D3C-3EB3-4488-86CB-23E6EE2FF98A}"/>
                </a:ext>
              </a:extLst>
            </p:cNvPr>
            <p:cNvSpPr/>
            <p:nvPr/>
          </p:nvSpPr>
          <p:spPr>
            <a:xfrm>
              <a:off x="2630916" y="2707898"/>
              <a:ext cx="449527" cy="449527"/>
            </a:xfrm>
            <a:prstGeom prst="flowChartSummingJunction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4800AA-43FE-B0E1-38F1-39269F583C17}"/>
                </a:ext>
              </a:extLst>
            </p:cNvPr>
            <p:cNvSpPr txBox="1"/>
            <p:nvPr/>
          </p:nvSpPr>
          <p:spPr>
            <a:xfrm>
              <a:off x="1036020" y="1854984"/>
              <a:ext cx="8402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Reservoir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17E29B-8A86-A6D8-0949-BCE4189F7C05}"/>
                </a:ext>
              </a:extLst>
            </p:cNvPr>
            <p:cNvSpPr txBox="1"/>
            <p:nvPr/>
          </p:nvSpPr>
          <p:spPr>
            <a:xfrm>
              <a:off x="5339415" y="185498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Rain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023722-6C4C-DBF7-BE92-592AC78DE764}"/>
                </a:ext>
              </a:extLst>
            </p:cNvPr>
            <p:cNvSpPr txBox="1"/>
            <p:nvPr/>
          </p:nvSpPr>
          <p:spPr>
            <a:xfrm>
              <a:off x="2305272" y="3152001"/>
              <a:ext cx="952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Abstraction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1E988E-6726-4D00-B1FB-D8413807C169}"/>
                </a:ext>
              </a:extLst>
            </p:cNvPr>
            <p:cNvSpPr txBox="1"/>
            <p:nvPr/>
          </p:nvSpPr>
          <p:spPr>
            <a:xfrm>
              <a:off x="3313754" y="3152001"/>
              <a:ext cx="1250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Effluent discharge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3D368E-A30E-B9D4-6BB0-F052E74317E8}"/>
                </a:ext>
              </a:extLst>
            </p:cNvPr>
            <p:cNvSpPr txBox="1"/>
            <p:nvPr/>
          </p:nvSpPr>
          <p:spPr>
            <a:xfrm>
              <a:off x="877019" y="2701829"/>
              <a:ext cx="1131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Upstream river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DF62A-FFBB-A57A-0FE5-623CAAD3CE10}"/>
                </a:ext>
              </a:extLst>
            </p:cNvPr>
            <p:cNvSpPr txBox="1"/>
            <p:nvPr/>
          </p:nvSpPr>
          <p:spPr>
            <a:xfrm>
              <a:off x="4872811" y="2701829"/>
              <a:ext cx="1250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Downstream river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561205-FCBB-2CFC-332E-3234B489379D}"/>
              </a:ext>
            </a:extLst>
          </p:cNvPr>
          <p:cNvGrpSpPr/>
          <p:nvPr/>
        </p:nvGrpSpPr>
        <p:grpSpPr>
          <a:xfrm>
            <a:off x="4858164" y="4603869"/>
            <a:ext cx="5246561" cy="1867833"/>
            <a:chOff x="877019" y="3679166"/>
            <a:chExt cx="5246561" cy="186783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CF17FD-84D0-FEBA-BA93-0FB48ADDFC67}"/>
                </a:ext>
              </a:extLst>
            </p:cNvPr>
            <p:cNvGrpSpPr/>
            <p:nvPr/>
          </p:nvGrpSpPr>
          <p:grpSpPr>
            <a:xfrm>
              <a:off x="1804478" y="3679166"/>
              <a:ext cx="574548" cy="495300"/>
              <a:chOff x="4572000" y="1503032"/>
              <a:chExt cx="574548" cy="495300"/>
            </a:xfrm>
          </p:grpSpPr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264179ED-7D47-C2C6-356B-55AFD7482D60}"/>
                  </a:ext>
                </a:extLst>
              </p:cNvPr>
              <p:cNvSpPr/>
              <p:nvPr/>
            </p:nvSpPr>
            <p:spPr>
              <a:xfrm>
                <a:off x="4572000" y="1503032"/>
                <a:ext cx="574548" cy="4953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id="{7AF54059-B586-793E-CC1E-61E8AB702DA2}"/>
                  </a:ext>
                </a:extLst>
              </p:cNvPr>
              <p:cNvSpPr/>
              <p:nvPr/>
            </p:nvSpPr>
            <p:spPr>
              <a:xfrm>
                <a:off x="4797362" y="1534782"/>
                <a:ext cx="123825" cy="10674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" name="Flowchart: Summing Junction 25">
              <a:extLst>
                <a:ext uri="{FF2B5EF4-FFF2-40B4-BE49-F238E27FC236}">
                  <a16:creationId xmlns:a16="http://schemas.microsoft.com/office/drawing/2014/main" id="{E607E7DA-80F8-6CC1-C0D0-34098B183B8A}"/>
                </a:ext>
              </a:extLst>
            </p:cNvPr>
            <p:cNvSpPr/>
            <p:nvPr/>
          </p:nvSpPr>
          <p:spPr>
            <a:xfrm>
              <a:off x="3714375" y="4641231"/>
              <a:ext cx="449527" cy="449527"/>
            </a:xfrm>
            <a:prstGeom prst="flowChartSummingJunction">
              <a:avLst/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DF516B2B-B3F9-CEDB-3904-EF0E6A7CD739}"/>
                </a:ext>
              </a:extLst>
            </p:cNvPr>
            <p:cNvSpPr/>
            <p:nvPr/>
          </p:nvSpPr>
          <p:spPr>
            <a:xfrm>
              <a:off x="4362263" y="3725711"/>
              <a:ext cx="988499" cy="40221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784D651A-DD34-6CE1-F84C-01B7D47E229D}"/>
                </a:ext>
              </a:extLst>
            </p:cNvPr>
            <p:cNvSpPr/>
            <p:nvPr/>
          </p:nvSpPr>
          <p:spPr>
            <a:xfrm>
              <a:off x="2068370" y="4595994"/>
              <a:ext cx="458702" cy="540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BBE43760-CFEA-4C82-2E26-CAFFAEFB1413}"/>
                </a:ext>
              </a:extLst>
            </p:cNvPr>
            <p:cNvSpPr/>
            <p:nvPr/>
          </p:nvSpPr>
          <p:spPr>
            <a:xfrm rot="8100000">
              <a:off x="4052270" y="4359076"/>
              <a:ext cx="458702" cy="180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A9B327B5-625A-F498-83E2-D14B54D77EE6}"/>
                </a:ext>
              </a:extLst>
            </p:cNvPr>
            <p:cNvSpPr/>
            <p:nvPr/>
          </p:nvSpPr>
          <p:spPr>
            <a:xfrm>
              <a:off x="3188062" y="4832113"/>
              <a:ext cx="458702" cy="96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84E48C04-591A-D1F1-177E-251EF961AFB6}"/>
                </a:ext>
              </a:extLst>
            </p:cNvPr>
            <p:cNvSpPr/>
            <p:nvPr/>
          </p:nvSpPr>
          <p:spPr>
            <a:xfrm rot="13500000">
              <a:off x="2354321" y="4185910"/>
              <a:ext cx="458702" cy="38287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96D1441-4A01-BFA5-ABF2-115785C3722F}"/>
                </a:ext>
              </a:extLst>
            </p:cNvPr>
            <p:cNvGrpSpPr/>
            <p:nvPr/>
          </p:nvGrpSpPr>
          <p:grpSpPr>
            <a:xfrm>
              <a:off x="4397811" y="4729029"/>
              <a:ext cx="458702" cy="199084"/>
              <a:chOff x="6924209" y="3142542"/>
              <a:chExt cx="458702" cy="199084"/>
            </a:xfrm>
          </p:grpSpPr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19F7623F-F3AA-F65D-F03F-68233CDB4787}"/>
                  </a:ext>
                </a:extLst>
              </p:cNvPr>
              <p:cNvSpPr/>
              <p:nvPr/>
            </p:nvSpPr>
            <p:spPr>
              <a:xfrm>
                <a:off x="6924209" y="3142542"/>
                <a:ext cx="458702" cy="180000"/>
              </a:xfrm>
              <a:prstGeom prst="rightArrow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Arrow: Right 40">
                <a:extLst>
                  <a:ext uri="{FF2B5EF4-FFF2-40B4-BE49-F238E27FC236}">
                    <a16:creationId xmlns:a16="http://schemas.microsoft.com/office/drawing/2014/main" id="{664B126C-6BD6-A1DF-6EEF-6CA646DBC5A4}"/>
                  </a:ext>
                </a:extLst>
              </p:cNvPr>
              <p:cNvSpPr/>
              <p:nvPr/>
            </p:nvSpPr>
            <p:spPr>
              <a:xfrm>
                <a:off x="6924209" y="3236472"/>
                <a:ext cx="458702" cy="105154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Flowchart: Summing Junction 32">
              <a:extLst>
                <a:ext uri="{FF2B5EF4-FFF2-40B4-BE49-F238E27FC236}">
                  <a16:creationId xmlns:a16="http://schemas.microsoft.com/office/drawing/2014/main" id="{A427E06F-53AE-CAED-CFA7-49C9AC36B9E2}"/>
                </a:ext>
              </a:extLst>
            </p:cNvPr>
            <p:cNvSpPr/>
            <p:nvPr/>
          </p:nvSpPr>
          <p:spPr>
            <a:xfrm>
              <a:off x="2630916" y="4641231"/>
              <a:ext cx="449527" cy="449527"/>
            </a:xfrm>
            <a:prstGeom prst="flowChartSummingJunction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A25CB18-E019-502B-9C8B-96A029EC228E}"/>
                </a:ext>
              </a:extLst>
            </p:cNvPr>
            <p:cNvSpPr txBox="1"/>
            <p:nvPr/>
          </p:nvSpPr>
          <p:spPr>
            <a:xfrm>
              <a:off x="1036020" y="3788317"/>
              <a:ext cx="8402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Reservoir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D38F7D-A17E-7CB0-04E6-D0821A5CE4D9}"/>
                </a:ext>
              </a:extLst>
            </p:cNvPr>
            <p:cNvSpPr txBox="1"/>
            <p:nvPr/>
          </p:nvSpPr>
          <p:spPr>
            <a:xfrm>
              <a:off x="5339415" y="3788317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Rain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171E99-A236-190E-B667-7391FD4A8110}"/>
                </a:ext>
              </a:extLst>
            </p:cNvPr>
            <p:cNvSpPr txBox="1"/>
            <p:nvPr/>
          </p:nvSpPr>
          <p:spPr>
            <a:xfrm>
              <a:off x="2305272" y="5085334"/>
              <a:ext cx="952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Abstraction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4ACBFC-C4F8-71BA-B133-C0F5FD4F8A39}"/>
                </a:ext>
              </a:extLst>
            </p:cNvPr>
            <p:cNvSpPr txBox="1"/>
            <p:nvPr/>
          </p:nvSpPr>
          <p:spPr>
            <a:xfrm>
              <a:off x="3313754" y="5085334"/>
              <a:ext cx="1250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Effluent discharge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F272924-3685-1044-8020-86AC0E25A79B}"/>
                </a:ext>
              </a:extLst>
            </p:cNvPr>
            <p:cNvSpPr txBox="1"/>
            <p:nvPr/>
          </p:nvSpPr>
          <p:spPr>
            <a:xfrm>
              <a:off x="877019" y="4635162"/>
              <a:ext cx="1131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Upstream river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197DBF0-2E06-D096-C68F-390B18B47A8D}"/>
                </a:ext>
              </a:extLst>
            </p:cNvPr>
            <p:cNvSpPr txBox="1"/>
            <p:nvPr/>
          </p:nvSpPr>
          <p:spPr>
            <a:xfrm>
              <a:off x="4872811" y="4635162"/>
              <a:ext cx="1250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Downstream river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32ED258-428F-2EB3-2643-476E7D609805}"/>
              </a:ext>
            </a:extLst>
          </p:cNvPr>
          <p:cNvSpPr txBox="1"/>
          <p:nvPr/>
        </p:nvSpPr>
        <p:spPr>
          <a:xfrm>
            <a:off x="4584802" y="4040334"/>
            <a:ext cx="1707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polluted water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B351DA-7755-02C7-5A99-4CA86D20C917}"/>
              </a:ext>
            </a:extLst>
          </p:cNvPr>
          <p:cNvSpPr txBox="1"/>
          <p:nvPr/>
        </p:nvSpPr>
        <p:spPr>
          <a:xfrm>
            <a:off x="8545668" y="6010120"/>
            <a:ext cx="1707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polluted water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C97F93E9-D344-6923-EA6D-ADCC8BC6540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2065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Whatever you do with supply will interact with pollution (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especially at low flows!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317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E0FF32A4-E90C-4413-A564-2E17D4F0C8DA}"/>
              </a:ext>
            </a:extLst>
          </p:cNvPr>
          <p:cNvGrpSpPr/>
          <p:nvPr/>
        </p:nvGrpSpPr>
        <p:grpSpPr>
          <a:xfrm>
            <a:off x="3956460" y="2197075"/>
            <a:ext cx="3902164" cy="2703845"/>
            <a:chOff x="2596084" y="1663799"/>
            <a:chExt cx="3902164" cy="270384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6DEE031-7AE7-4600-88DF-87C38873D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6082" y="3265802"/>
              <a:ext cx="0" cy="741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492BF99-976C-4624-9D94-B29A43503E09}"/>
                </a:ext>
              </a:extLst>
            </p:cNvPr>
            <p:cNvSpPr/>
            <p:nvPr/>
          </p:nvSpPr>
          <p:spPr>
            <a:xfrm>
              <a:off x="2596084" y="2905802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Supply System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23D3573-96C3-47F2-A388-37DD777B13FA}"/>
                </a:ext>
              </a:extLst>
            </p:cNvPr>
            <p:cNvSpPr/>
            <p:nvPr/>
          </p:nvSpPr>
          <p:spPr>
            <a:xfrm>
              <a:off x="2596084" y="3456723"/>
              <a:ext cx="3902161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F58BDEA-38AE-47F5-8865-13544C30D3AF}"/>
                </a:ext>
              </a:extLst>
            </p:cNvPr>
            <p:cNvSpPr/>
            <p:nvPr/>
          </p:nvSpPr>
          <p:spPr>
            <a:xfrm>
              <a:off x="2596084" y="4007644"/>
              <a:ext cx="3902161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Groundwater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41F9BA3-B87A-4F01-980A-FE1042440DCF}"/>
                </a:ext>
              </a:extLst>
            </p:cNvPr>
            <p:cNvSpPr/>
            <p:nvPr/>
          </p:nvSpPr>
          <p:spPr>
            <a:xfrm>
              <a:off x="2596084" y="1663799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Distribution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1ED3DD4-F314-43E0-AFE2-72CCA0966DFB}"/>
                </a:ext>
              </a:extLst>
            </p:cNvPr>
            <p:cNvSpPr/>
            <p:nvPr/>
          </p:nvSpPr>
          <p:spPr>
            <a:xfrm>
              <a:off x="4007166" y="1663799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Consumption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242C710-B78D-4A1D-A5AF-AD33CE1BF93B}"/>
                </a:ext>
              </a:extLst>
            </p:cNvPr>
            <p:cNvSpPr/>
            <p:nvPr/>
          </p:nvSpPr>
          <p:spPr>
            <a:xfrm>
              <a:off x="5418248" y="1663799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Sewerage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7B93F80-2668-4773-80AD-2B19B98268CC}"/>
                </a:ext>
              </a:extLst>
            </p:cNvPr>
            <p:cNvSpPr/>
            <p:nvPr/>
          </p:nvSpPr>
          <p:spPr>
            <a:xfrm>
              <a:off x="2596084" y="2354881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Freshwater Treatment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3E1E540-65AB-4BAA-A1B8-A5191B974C3F}"/>
                </a:ext>
              </a:extLst>
            </p:cNvPr>
            <p:cNvSpPr/>
            <p:nvPr/>
          </p:nvSpPr>
          <p:spPr>
            <a:xfrm>
              <a:off x="4007166" y="2354881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Wastewater Treatment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56502CC-1074-41BE-9A30-9E3BBCBDA46B}"/>
                </a:ext>
              </a:extLst>
            </p:cNvPr>
            <p:cNvSpPr/>
            <p:nvPr/>
          </p:nvSpPr>
          <p:spPr>
            <a:xfrm>
              <a:off x="5418248" y="2354881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 runoff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DCB0D939-D99D-4446-ABF3-2EE8E1F67286}"/>
                </a:ext>
              </a:extLst>
            </p:cNvPr>
            <p:cNvCxnSpPr>
              <a:stCxn id="55" idx="0"/>
              <a:endCxn id="52" idx="2"/>
            </p:cNvCxnSpPr>
            <p:nvPr/>
          </p:nvCxnSpPr>
          <p:spPr>
            <a:xfrm flipV="1">
              <a:off x="3136084" y="2023799"/>
              <a:ext cx="0" cy="3310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282BF21-897C-4F69-B62E-B7FB5BC7C02F}"/>
                </a:ext>
              </a:extLst>
            </p:cNvPr>
            <p:cNvCxnSpPr>
              <a:cxnSpLocks/>
              <a:stCxn id="49" idx="0"/>
              <a:endCxn id="55" idx="2"/>
            </p:cNvCxnSpPr>
            <p:nvPr/>
          </p:nvCxnSpPr>
          <p:spPr>
            <a:xfrm flipV="1">
              <a:off x="3136084" y="2714881"/>
              <a:ext cx="0" cy="19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755D2D5C-5A85-4E28-8CF7-718F488402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6085" y="3265802"/>
              <a:ext cx="0" cy="19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B2908A07-2B75-4248-9726-A66130F2FEF8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3676084" y="1843799"/>
              <a:ext cx="33108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7FCFD512-DD86-4163-8665-022D74C53DCF}"/>
                </a:ext>
              </a:extLst>
            </p:cNvPr>
            <p:cNvCxnSpPr>
              <a:cxnSpLocks/>
              <a:stCxn id="53" idx="3"/>
              <a:endCxn id="54" idx="1"/>
            </p:cNvCxnSpPr>
            <p:nvPr/>
          </p:nvCxnSpPr>
          <p:spPr>
            <a:xfrm>
              <a:off x="5087166" y="1843799"/>
              <a:ext cx="33108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Diamond 82">
              <a:extLst>
                <a:ext uri="{FF2B5EF4-FFF2-40B4-BE49-F238E27FC236}">
                  <a16:creationId xmlns:a16="http://schemas.microsoft.com/office/drawing/2014/main" id="{C416A7D9-5875-4A01-9B15-598868D00040}"/>
                </a:ext>
              </a:extLst>
            </p:cNvPr>
            <p:cNvSpPr/>
            <p:nvPr/>
          </p:nvSpPr>
          <p:spPr>
            <a:xfrm>
              <a:off x="5072707" y="2009340"/>
              <a:ext cx="360000" cy="360000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4" name="Connector: Elbow 83">
              <a:extLst>
                <a:ext uri="{FF2B5EF4-FFF2-40B4-BE49-F238E27FC236}">
                  <a16:creationId xmlns:a16="http://schemas.microsoft.com/office/drawing/2014/main" id="{7306EAB6-E8AE-481F-B582-3B0B33D3BB3E}"/>
                </a:ext>
              </a:extLst>
            </p:cNvPr>
            <p:cNvCxnSpPr>
              <a:cxnSpLocks/>
              <a:endCxn id="83" idx="3"/>
            </p:cNvCxnSpPr>
            <p:nvPr/>
          </p:nvCxnSpPr>
          <p:spPr>
            <a:xfrm rot="5400000">
              <a:off x="5477708" y="1978799"/>
              <a:ext cx="165541" cy="255541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32B000C-B97A-40C8-A3BA-FB4F9B806D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8248" y="2023799"/>
              <a:ext cx="0" cy="3310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F734CC08-B72D-47F8-B225-EB50F106E3A8}"/>
                </a:ext>
              </a:extLst>
            </p:cNvPr>
            <p:cNvCxnSpPr>
              <a:cxnSpLocks/>
              <a:stCxn id="83" idx="1"/>
              <a:endCxn id="56" idx="0"/>
            </p:cNvCxnSpPr>
            <p:nvPr/>
          </p:nvCxnSpPr>
          <p:spPr>
            <a:xfrm rot="10800000" flipV="1">
              <a:off x="4547167" y="2189339"/>
              <a:ext cx="525541" cy="165541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A3145ED-501F-4160-AA4A-E6F34AAB01C6}"/>
                </a:ext>
              </a:extLst>
            </p:cNvPr>
            <p:cNvSpPr txBox="1"/>
            <p:nvPr/>
          </p:nvSpPr>
          <p:spPr>
            <a:xfrm>
              <a:off x="5021714" y="2079293"/>
              <a:ext cx="4619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>
                  <a:latin typeface="Arial" panose="020B0604020202020204" pitchFamily="34" charset="0"/>
                  <a:cs typeface="Arial" panose="020B0604020202020204" pitchFamily="34" charset="0"/>
                </a:rPr>
                <a:t>CSO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C5D89CE2-E945-4D27-A36D-664809737698}"/>
                </a:ext>
              </a:extLst>
            </p:cNvPr>
            <p:cNvCxnSpPr>
              <a:cxnSpLocks/>
              <a:stCxn id="56" idx="2"/>
              <a:endCxn id="50" idx="0"/>
            </p:cNvCxnSpPr>
            <p:nvPr/>
          </p:nvCxnSpPr>
          <p:spPr>
            <a:xfrm flipH="1">
              <a:off x="4547165" y="2714881"/>
              <a:ext cx="1" cy="741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A35A838-3D0B-4C6B-8897-654A6DF2BA65}"/>
                </a:ext>
              </a:extLst>
            </p:cNvPr>
            <p:cNvCxnSpPr>
              <a:cxnSpLocks/>
              <a:stCxn id="83" idx="2"/>
            </p:cNvCxnSpPr>
            <p:nvPr/>
          </p:nvCxnSpPr>
          <p:spPr>
            <a:xfrm>
              <a:off x="5252707" y="2369340"/>
              <a:ext cx="0" cy="10873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7">
            <a:extLst>
              <a:ext uri="{FF2B5EF4-FFF2-40B4-BE49-F238E27FC236}">
                <a16:creationId xmlns:a16="http://schemas.microsoft.com/office/drawing/2014/main" id="{5A8B31D5-CDA3-D76C-9F22-5B7FA227BF3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2138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200"/>
              <a:t>We understand (more or less) how things are connected</a:t>
            </a:r>
          </a:p>
        </p:txBody>
      </p:sp>
    </p:spTree>
    <p:extLst>
      <p:ext uri="{BB962C8B-B14F-4D97-AF65-F5344CB8AC3E}">
        <p14:creationId xmlns:p14="http://schemas.microsoft.com/office/powerpoint/2010/main" val="48592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E0FF32A4-E90C-4413-A564-2E17D4F0C8DA}"/>
              </a:ext>
            </a:extLst>
          </p:cNvPr>
          <p:cNvGrpSpPr/>
          <p:nvPr/>
        </p:nvGrpSpPr>
        <p:grpSpPr>
          <a:xfrm>
            <a:off x="3956460" y="2197075"/>
            <a:ext cx="3902164" cy="2703845"/>
            <a:chOff x="2596084" y="1663799"/>
            <a:chExt cx="3902164" cy="270384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6DEE031-7AE7-4600-88DF-87C38873D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6082" y="3265802"/>
              <a:ext cx="0" cy="741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492BF99-976C-4624-9D94-B29A43503E09}"/>
                </a:ext>
              </a:extLst>
            </p:cNvPr>
            <p:cNvSpPr/>
            <p:nvPr/>
          </p:nvSpPr>
          <p:spPr>
            <a:xfrm>
              <a:off x="2596084" y="2905802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Supply System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23D3573-96C3-47F2-A388-37DD777B13FA}"/>
                </a:ext>
              </a:extLst>
            </p:cNvPr>
            <p:cNvSpPr/>
            <p:nvPr/>
          </p:nvSpPr>
          <p:spPr>
            <a:xfrm>
              <a:off x="2596084" y="3456723"/>
              <a:ext cx="3902161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F58BDEA-38AE-47F5-8865-13544C30D3AF}"/>
                </a:ext>
              </a:extLst>
            </p:cNvPr>
            <p:cNvSpPr/>
            <p:nvPr/>
          </p:nvSpPr>
          <p:spPr>
            <a:xfrm>
              <a:off x="2596084" y="4007644"/>
              <a:ext cx="3902161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Groundwater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41F9BA3-B87A-4F01-980A-FE1042440DCF}"/>
                </a:ext>
              </a:extLst>
            </p:cNvPr>
            <p:cNvSpPr/>
            <p:nvPr/>
          </p:nvSpPr>
          <p:spPr>
            <a:xfrm>
              <a:off x="2596084" y="1663799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Distribution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1ED3DD4-F314-43E0-AFE2-72CCA0966DFB}"/>
                </a:ext>
              </a:extLst>
            </p:cNvPr>
            <p:cNvSpPr/>
            <p:nvPr/>
          </p:nvSpPr>
          <p:spPr>
            <a:xfrm>
              <a:off x="4007166" y="1663799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Consumption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242C710-B78D-4A1D-A5AF-AD33CE1BF93B}"/>
                </a:ext>
              </a:extLst>
            </p:cNvPr>
            <p:cNvSpPr/>
            <p:nvPr/>
          </p:nvSpPr>
          <p:spPr>
            <a:xfrm>
              <a:off x="5418248" y="1663799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Sewerage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7B93F80-2668-4773-80AD-2B19B98268CC}"/>
                </a:ext>
              </a:extLst>
            </p:cNvPr>
            <p:cNvSpPr/>
            <p:nvPr/>
          </p:nvSpPr>
          <p:spPr>
            <a:xfrm>
              <a:off x="2596084" y="2354881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Freshwater Treatment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3E1E540-65AB-4BAA-A1B8-A5191B974C3F}"/>
                </a:ext>
              </a:extLst>
            </p:cNvPr>
            <p:cNvSpPr/>
            <p:nvPr/>
          </p:nvSpPr>
          <p:spPr>
            <a:xfrm>
              <a:off x="4007166" y="2354881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Wastewater Treatment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56502CC-1074-41BE-9A30-9E3BBCBDA46B}"/>
                </a:ext>
              </a:extLst>
            </p:cNvPr>
            <p:cNvSpPr/>
            <p:nvPr/>
          </p:nvSpPr>
          <p:spPr>
            <a:xfrm>
              <a:off x="5418248" y="2354881"/>
              <a:ext cx="108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 runoff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DCB0D939-D99D-4446-ABF3-2EE8E1F67286}"/>
                </a:ext>
              </a:extLst>
            </p:cNvPr>
            <p:cNvCxnSpPr>
              <a:stCxn id="55" idx="0"/>
              <a:endCxn id="52" idx="2"/>
            </p:cNvCxnSpPr>
            <p:nvPr/>
          </p:nvCxnSpPr>
          <p:spPr>
            <a:xfrm flipV="1">
              <a:off x="3136084" y="2023799"/>
              <a:ext cx="0" cy="3310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282BF21-897C-4F69-B62E-B7FB5BC7C02F}"/>
                </a:ext>
              </a:extLst>
            </p:cNvPr>
            <p:cNvCxnSpPr>
              <a:cxnSpLocks/>
              <a:stCxn id="49" idx="0"/>
              <a:endCxn id="55" idx="2"/>
            </p:cNvCxnSpPr>
            <p:nvPr/>
          </p:nvCxnSpPr>
          <p:spPr>
            <a:xfrm flipV="1">
              <a:off x="3136084" y="2714881"/>
              <a:ext cx="0" cy="19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755D2D5C-5A85-4E28-8CF7-718F488402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6085" y="3265802"/>
              <a:ext cx="0" cy="19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B2908A07-2B75-4248-9726-A66130F2FEF8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3676084" y="1843799"/>
              <a:ext cx="33108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7FCFD512-DD86-4163-8665-022D74C53DCF}"/>
                </a:ext>
              </a:extLst>
            </p:cNvPr>
            <p:cNvCxnSpPr>
              <a:cxnSpLocks/>
              <a:stCxn id="53" idx="3"/>
              <a:endCxn id="54" idx="1"/>
            </p:cNvCxnSpPr>
            <p:nvPr/>
          </p:nvCxnSpPr>
          <p:spPr>
            <a:xfrm>
              <a:off x="5087166" y="1843799"/>
              <a:ext cx="33108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Diamond 82">
              <a:extLst>
                <a:ext uri="{FF2B5EF4-FFF2-40B4-BE49-F238E27FC236}">
                  <a16:creationId xmlns:a16="http://schemas.microsoft.com/office/drawing/2014/main" id="{C416A7D9-5875-4A01-9B15-598868D00040}"/>
                </a:ext>
              </a:extLst>
            </p:cNvPr>
            <p:cNvSpPr/>
            <p:nvPr/>
          </p:nvSpPr>
          <p:spPr>
            <a:xfrm>
              <a:off x="5072707" y="2009340"/>
              <a:ext cx="360000" cy="360000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4" name="Connector: Elbow 83">
              <a:extLst>
                <a:ext uri="{FF2B5EF4-FFF2-40B4-BE49-F238E27FC236}">
                  <a16:creationId xmlns:a16="http://schemas.microsoft.com/office/drawing/2014/main" id="{7306EAB6-E8AE-481F-B582-3B0B33D3BB3E}"/>
                </a:ext>
              </a:extLst>
            </p:cNvPr>
            <p:cNvCxnSpPr>
              <a:cxnSpLocks/>
              <a:endCxn id="83" idx="3"/>
            </p:cNvCxnSpPr>
            <p:nvPr/>
          </p:nvCxnSpPr>
          <p:spPr>
            <a:xfrm rot="5400000">
              <a:off x="5477708" y="1978799"/>
              <a:ext cx="165541" cy="255541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32B000C-B97A-40C8-A3BA-FB4F9B806D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8248" y="2023799"/>
              <a:ext cx="0" cy="3310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F734CC08-B72D-47F8-B225-EB50F106E3A8}"/>
                </a:ext>
              </a:extLst>
            </p:cNvPr>
            <p:cNvCxnSpPr>
              <a:cxnSpLocks/>
              <a:stCxn id="83" idx="1"/>
              <a:endCxn id="56" idx="0"/>
            </p:cNvCxnSpPr>
            <p:nvPr/>
          </p:nvCxnSpPr>
          <p:spPr>
            <a:xfrm rot="10800000" flipV="1">
              <a:off x="4547167" y="2189339"/>
              <a:ext cx="525541" cy="165541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A3145ED-501F-4160-AA4A-E6F34AAB01C6}"/>
                </a:ext>
              </a:extLst>
            </p:cNvPr>
            <p:cNvSpPr txBox="1"/>
            <p:nvPr/>
          </p:nvSpPr>
          <p:spPr>
            <a:xfrm>
              <a:off x="5021714" y="2079293"/>
              <a:ext cx="4619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>
                  <a:latin typeface="Arial" panose="020B0604020202020204" pitchFamily="34" charset="0"/>
                  <a:cs typeface="Arial" panose="020B0604020202020204" pitchFamily="34" charset="0"/>
                </a:rPr>
                <a:t>CSO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C5D89CE2-E945-4D27-A36D-664809737698}"/>
                </a:ext>
              </a:extLst>
            </p:cNvPr>
            <p:cNvCxnSpPr>
              <a:cxnSpLocks/>
              <a:stCxn id="56" idx="2"/>
              <a:endCxn id="50" idx="0"/>
            </p:cNvCxnSpPr>
            <p:nvPr/>
          </p:nvCxnSpPr>
          <p:spPr>
            <a:xfrm flipH="1">
              <a:off x="4547165" y="2714881"/>
              <a:ext cx="1" cy="741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A35A838-3D0B-4C6B-8897-654A6DF2BA65}"/>
                </a:ext>
              </a:extLst>
            </p:cNvPr>
            <p:cNvCxnSpPr>
              <a:cxnSpLocks/>
              <a:stCxn id="83" idx="2"/>
            </p:cNvCxnSpPr>
            <p:nvPr/>
          </p:nvCxnSpPr>
          <p:spPr>
            <a:xfrm>
              <a:off x="5252707" y="2369340"/>
              <a:ext cx="0" cy="10873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EEDEC958-4D31-46AE-8E19-A341473EFCF3}"/>
              </a:ext>
            </a:extLst>
          </p:cNvPr>
          <p:cNvSpPr/>
          <p:nvPr/>
        </p:nvSpPr>
        <p:spPr>
          <a:xfrm>
            <a:off x="2979663" y="1911952"/>
            <a:ext cx="2132337" cy="20067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B9A849F-2261-416E-B677-B6E24E433B56}"/>
              </a:ext>
            </a:extLst>
          </p:cNvPr>
          <p:cNvSpPr/>
          <p:nvPr/>
        </p:nvSpPr>
        <p:spPr>
          <a:xfrm>
            <a:off x="5212048" y="1911952"/>
            <a:ext cx="3186575" cy="2006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C50065B8-D39B-49A1-ACE7-5ACA8065E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221" y="2209052"/>
            <a:ext cx="2232385" cy="99417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A5C94652-DB84-4144-8080-4976C71C2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624" y="2155167"/>
            <a:ext cx="1754416" cy="13652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CB54C78A-B842-4959-AED6-100ED5A73F18}"/>
              </a:ext>
            </a:extLst>
          </p:cNvPr>
          <p:cNvSpPr/>
          <p:nvPr/>
        </p:nvSpPr>
        <p:spPr>
          <a:xfrm>
            <a:off x="3857625" y="3958493"/>
            <a:ext cx="4105307" cy="131633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Discovering the Environment Agency - Civil Service Local">
            <a:extLst>
              <a:ext uri="{FF2B5EF4-FFF2-40B4-BE49-F238E27FC236}">
                <a16:creationId xmlns:a16="http://schemas.microsoft.com/office/drawing/2014/main" id="{9D89B964-925B-477E-B053-BA78238D1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02" y="5121798"/>
            <a:ext cx="1971675" cy="1014833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B22D1854-7AFC-B68F-2366-8E8181A48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13847" cy="1325563"/>
          </a:xfrm>
        </p:spPr>
        <p:txBody>
          <a:bodyPr>
            <a:normAutofit/>
          </a:bodyPr>
          <a:lstStyle/>
          <a:p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But we model them separately</a:t>
            </a:r>
          </a:p>
        </p:txBody>
      </p:sp>
    </p:spTree>
    <p:extLst>
      <p:ext uri="{BB962C8B-B14F-4D97-AF65-F5344CB8AC3E}">
        <p14:creationId xmlns:p14="http://schemas.microsoft.com/office/powerpoint/2010/main" val="1998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29CA2C9-8A44-2146-88A9-05CC23DF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0597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We are considering inherently ‘joined-up’ infrastructure projects – e.g. wastewater reuse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83213E-C34D-430F-A2D1-E8A7B76C1D54}"/>
              </a:ext>
            </a:extLst>
          </p:cNvPr>
          <p:cNvGrpSpPr/>
          <p:nvPr/>
        </p:nvGrpSpPr>
        <p:grpSpPr>
          <a:xfrm>
            <a:off x="2730578" y="1857527"/>
            <a:ext cx="6730844" cy="3605411"/>
            <a:chOff x="-443787" y="-2"/>
            <a:chExt cx="7371974" cy="394878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500B08-34FE-4D49-B98A-38CFFA938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3787" y="-2"/>
              <a:ext cx="7371974" cy="3718310"/>
            </a:xfrm>
            <a:prstGeom prst="rect">
              <a:avLst/>
            </a:prstGeom>
          </p:spPr>
        </p:pic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D54259D2-2112-4AA7-A132-642454E09D30}"/>
                </a:ext>
              </a:extLst>
            </p:cNvPr>
            <p:cNvSpPr txBox="1"/>
            <p:nvPr/>
          </p:nvSpPr>
          <p:spPr>
            <a:xfrm>
              <a:off x="-370434" y="3565716"/>
              <a:ext cx="7151916" cy="3830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en-GB" sz="1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Thames Water WRMP 2019</a:t>
              </a:r>
              <a:endParaRPr lang="en-GB" sz="146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5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1675</Words>
  <Application>Microsoft Office PowerPoint</Application>
  <PresentationFormat>Widescreen</PresentationFormat>
  <Paragraphs>260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Amasis MT Pro Black</vt:lpstr>
      <vt:lpstr>Arial</vt:lpstr>
      <vt:lpstr>Bauhaus 93</vt:lpstr>
      <vt:lpstr>Calibri</vt:lpstr>
      <vt:lpstr>Magneto</vt:lpstr>
      <vt:lpstr>Source Sans Pro SemiBold</vt:lpstr>
      <vt:lpstr>Office Theme</vt:lpstr>
      <vt:lpstr>Modelling Tools to Support Integrated Water Planning (WSIMOD)</vt:lpstr>
      <vt:lpstr>Does integration in the water cycle impact me?</vt:lpstr>
      <vt:lpstr>PowerPoint Presentation</vt:lpstr>
      <vt:lpstr>The UK may spend billions to alleviate sewer spills and we don’t know what impact this will have on rivers (unless we project impacts into the river!)</vt:lpstr>
      <vt:lpstr>PowerPoint Presentation</vt:lpstr>
      <vt:lpstr>PowerPoint Presentation</vt:lpstr>
      <vt:lpstr>PowerPoint Presentation</vt:lpstr>
      <vt:lpstr>But we model them separately</vt:lpstr>
      <vt:lpstr>We are considering inherently ‘joined-up’ infrastructure projects – e.g. wastewater reuse</vt:lpstr>
      <vt:lpstr>Does wastewater reuse have external impacts on river quality?</vt:lpstr>
      <vt:lpstr>Does wastewater reuse have external impacts on river quality?</vt:lpstr>
      <vt:lpstr>Integrated modelling</vt:lpstr>
      <vt:lpstr>PowerPoint Presentation</vt:lpstr>
      <vt:lpstr>PowerPoint Presentation</vt:lpstr>
      <vt:lpstr>.. Or with connectivity</vt:lpstr>
      <vt:lpstr>WSIMOD development timeline</vt:lpstr>
      <vt:lpstr>PowerPoint Presentation</vt:lpstr>
      <vt:lpstr>Upper Lea case study</vt:lpstr>
      <vt:lpstr>Example study area – Lea catchments for GLA</vt:lpstr>
      <vt:lpstr>Modelling Assumptions (Water Resources)</vt:lpstr>
      <vt:lpstr>Modelling Assumptions (Hydrology &amp; Wastewater)</vt:lpstr>
      <vt:lpstr>Baseline Simulations (Rivers) – example Enfield catchment Turkey Brook</vt:lpstr>
      <vt:lpstr>WSIMOD lets you project how different scenarios or interventions may impact WFD classification</vt:lpstr>
      <vt:lpstr>What next?</vt:lpstr>
      <vt:lpstr>PowerPoint Presentation</vt:lpstr>
      <vt:lpstr>Can chemical water quality can predict biodiversity</vt:lpstr>
      <vt:lpstr>PowerPoint Presentation</vt:lpstr>
      <vt:lpstr>PowerPoint Presentation</vt:lpstr>
      <vt:lpstr>Closing remarks</vt:lpstr>
      <vt:lpstr>Practical applications of WSIMOD</vt:lpstr>
      <vt:lpstr>Key insights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Predicting catchment suitability for biodiversity at national scales</dc:title>
  <dc:creator>barney dobson</dc:creator>
  <cp:lastModifiedBy>Matthews, Terri (DDC)</cp:lastModifiedBy>
  <cp:revision>3</cp:revision>
  <cp:lastPrinted>2023-06-29T16:10:57Z</cp:lastPrinted>
  <dcterms:created xsi:type="dcterms:W3CDTF">2022-03-29T16:06:02Z</dcterms:created>
  <dcterms:modified xsi:type="dcterms:W3CDTF">2024-02-14T20:04:28Z</dcterms:modified>
</cp:coreProperties>
</file>