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27"/>
  </p:notesMasterIdLst>
  <p:sldIdLst>
    <p:sldId id="267" r:id="rId2"/>
    <p:sldId id="265" r:id="rId3"/>
    <p:sldId id="332" r:id="rId4"/>
    <p:sldId id="345" r:id="rId5"/>
    <p:sldId id="335" r:id="rId6"/>
    <p:sldId id="338" r:id="rId7"/>
    <p:sldId id="336" r:id="rId8"/>
    <p:sldId id="340" r:id="rId9"/>
    <p:sldId id="341" r:id="rId10"/>
    <p:sldId id="337" r:id="rId11"/>
    <p:sldId id="342" r:id="rId12"/>
    <p:sldId id="343" r:id="rId13"/>
    <p:sldId id="339" r:id="rId14"/>
    <p:sldId id="346" r:id="rId15"/>
    <p:sldId id="347" r:id="rId16"/>
    <p:sldId id="348" r:id="rId17"/>
    <p:sldId id="349" r:id="rId18"/>
    <p:sldId id="350" r:id="rId19"/>
    <p:sldId id="351" r:id="rId20"/>
    <p:sldId id="352" r:id="rId21"/>
    <p:sldId id="353" r:id="rId22"/>
    <p:sldId id="354" r:id="rId23"/>
    <p:sldId id="356" r:id="rId24"/>
    <p:sldId id="355" r:id="rId25"/>
    <p:sldId id="326"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4F19D7-DA4E-4401-BF81-9E4B30A4244A}">
  <a:tblStyle styleId="{5C4F19D7-DA4E-4401-BF81-9E4B30A424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BE68A3-238F-4346-B78D-A21901585B1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97" autoAdjust="0"/>
  </p:normalViewPr>
  <p:slideViewPr>
    <p:cSldViewPr snapToGrid="0">
      <p:cViewPr varScale="1">
        <p:scale>
          <a:sx n="89" d="100"/>
          <a:sy n="89" d="100"/>
        </p:scale>
        <p:origin x="10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f594f698de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f594f698de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465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14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a:solidFill>
                  <a:srgbClr val="000000"/>
                </a:solidFill>
                <a:effectLst/>
                <a:latin typeface="Arial"/>
                <a:ea typeface="Arial"/>
                <a:cs typeface="Arial"/>
                <a:sym typeface="Arial"/>
              </a:rPr>
              <a:t>45,500 m</a:t>
            </a:r>
            <a:r>
              <a:rPr lang="en-US" sz="1100" b="0" i="0" u="none" strike="noStrike" cap="none" baseline="30000" dirty="0">
                <a:solidFill>
                  <a:srgbClr val="000000"/>
                </a:solidFill>
                <a:effectLst/>
                <a:latin typeface="Arial"/>
                <a:ea typeface="Arial"/>
                <a:cs typeface="Arial"/>
                <a:sym typeface="Arial"/>
              </a:rPr>
              <a:t>3</a:t>
            </a:r>
            <a:r>
              <a:rPr lang="en-US" sz="1100" b="0" i="0" u="none" strike="noStrike" cap="none" dirty="0">
                <a:solidFill>
                  <a:srgbClr val="000000"/>
                </a:solidFill>
                <a:effectLst/>
                <a:latin typeface="Arial"/>
                <a:ea typeface="Arial"/>
                <a:cs typeface="Arial"/>
                <a:sym typeface="Arial"/>
              </a:rPr>
              <a:t> wastewater day</a:t>
            </a:r>
            <a:r>
              <a:rPr lang="en-US" sz="1100" b="0" i="0" u="none" strike="noStrike" cap="none" baseline="30000" dirty="0">
                <a:solidFill>
                  <a:srgbClr val="000000"/>
                </a:solidFill>
                <a:effectLst/>
                <a:latin typeface="Arial"/>
                <a:ea typeface="Arial"/>
                <a:cs typeface="Arial"/>
                <a:sym typeface="Arial"/>
              </a:rPr>
              <a:t>-1</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9,100 m</a:t>
            </a:r>
            <a:r>
              <a:rPr lang="en-US" sz="1100" b="0" i="0" u="none" strike="noStrike" cap="none" baseline="30000" dirty="0">
                <a:solidFill>
                  <a:srgbClr val="000000"/>
                </a:solidFill>
                <a:effectLst/>
                <a:latin typeface="Arial"/>
                <a:ea typeface="Arial"/>
                <a:cs typeface="Arial"/>
                <a:sym typeface="Arial"/>
              </a:rPr>
              <a:t>3</a:t>
            </a:r>
            <a:r>
              <a:rPr lang="en-US" sz="1100" b="0" i="0" u="none" strike="noStrike" cap="none" dirty="0">
                <a:solidFill>
                  <a:srgbClr val="000000"/>
                </a:solidFill>
                <a:effectLst/>
                <a:latin typeface="Arial"/>
                <a:ea typeface="Arial"/>
                <a:cs typeface="Arial"/>
                <a:sym typeface="Arial"/>
              </a:rPr>
              <a:t> treatment capacity day</a:t>
            </a:r>
            <a:r>
              <a:rPr lang="en-US" sz="1100" b="0" i="0" u="none" strike="noStrike" cap="none" baseline="30000" dirty="0">
                <a:solidFill>
                  <a:srgbClr val="000000"/>
                </a:solidFill>
                <a:effectLst/>
                <a:latin typeface="Arial"/>
                <a:ea typeface="Arial"/>
                <a:cs typeface="Arial"/>
                <a:sym typeface="Arial"/>
              </a:rPr>
              <a:t>-1</a:t>
            </a:r>
            <a:endParaRPr lang="en-US" b="0" dirty="0">
              <a:effectLst/>
            </a:endParaRPr>
          </a:p>
          <a:p>
            <a:pPr marL="158750" indent="0">
              <a:buNone/>
            </a:pPr>
            <a:br>
              <a:rPr lang="en-US" dirty="0"/>
            </a:br>
            <a:endParaRPr dirty="0"/>
          </a:p>
        </p:txBody>
      </p:sp>
    </p:spTree>
    <p:extLst>
      <p:ext uri="{BB962C8B-B14F-4D97-AF65-F5344CB8AC3E}">
        <p14:creationId xmlns:p14="http://schemas.microsoft.com/office/powerpoint/2010/main" val="25590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6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54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3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latin typeface="Arial"/>
                <a:ea typeface="Arial"/>
                <a:cs typeface="Arial"/>
                <a:sym typeface="Arial"/>
              </a:rPr>
              <a:t>1 kg biochar mixed with 40 liters of pre-stabilized urine, dehydrated for 5-6 days.  (potassium hydroxide KOH), (Calcium hydroxide)</a:t>
            </a:r>
            <a:endParaRPr lang="en-US" b="0" dirty="0">
              <a:effectLst/>
            </a:endParaRPr>
          </a:p>
          <a:p>
            <a:pPr rtl="0"/>
            <a:r>
              <a:rPr lang="en-US" sz="1100" b="0" i="0" u="none" strike="noStrike" cap="none" dirty="0">
                <a:solidFill>
                  <a:srgbClr val="000000"/>
                </a:solidFill>
                <a:effectLst/>
                <a:latin typeface="Arial"/>
                <a:ea typeface="Arial"/>
                <a:cs typeface="Arial"/>
                <a:sym typeface="Arial"/>
              </a:rPr>
              <a:t>Incorporation of a base (KOH) increases the pH in the urine. Driving the pH up inhibits enzymatic urea hydrolysis, which prevents ammonia volatilization. These results in higher N retention in the dehydrated product. </a:t>
            </a:r>
            <a:endParaRPr lang="en-US" b="0" dirty="0">
              <a:effectLst/>
            </a:endParaRPr>
          </a:p>
          <a:p>
            <a:pPr rtl="0"/>
            <a:br>
              <a:rPr lang="en-US" b="0" dirty="0">
                <a:effectLst/>
              </a:rPr>
            </a:br>
            <a:r>
              <a:rPr lang="en-US" sz="1100" b="0" i="0" u="none" strike="noStrike" cap="none" dirty="0">
                <a:solidFill>
                  <a:srgbClr val="000000"/>
                </a:solidFill>
                <a:effectLst/>
                <a:latin typeface="Arial"/>
                <a:ea typeface="Arial"/>
                <a:cs typeface="Arial"/>
                <a:sym typeface="Arial"/>
              </a:rPr>
              <a:t>50 g KOH applied directly into the urine collection units (8L). </a:t>
            </a:r>
            <a:endParaRPr lang="en-US" b="0" dirty="0">
              <a:effectLst/>
            </a:endParaRPr>
          </a:p>
          <a:p>
            <a:pPr rtl="0"/>
            <a:br>
              <a:rPr lang="en-US" b="0" dirty="0">
                <a:effectLst/>
              </a:rPr>
            </a:br>
            <a:r>
              <a:rPr lang="en-US" sz="1100" b="0" i="0" u="none" strike="noStrike" cap="none" dirty="0">
                <a:solidFill>
                  <a:srgbClr val="000000"/>
                </a:solidFill>
                <a:effectLst/>
                <a:latin typeface="Arial"/>
                <a:ea typeface="Arial"/>
                <a:cs typeface="Arial"/>
                <a:sym typeface="Arial"/>
              </a:rPr>
              <a:t>Upon collection, Ca(OH)2 and MgO added to the solution (10g/L)</a:t>
            </a:r>
            <a:endParaRPr lang="en-US" b="0" dirty="0">
              <a:effectLst/>
            </a:endParaRPr>
          </a:p>
          <a:p>
            <a:pPr rtl="0"/>
            <a:br>
              <a:rPr lang="en-US" b="0" dirty="0">
                <a:effectLst/>
              </a:rPr>
            </a:br>
            <a:r>
              <a:rPr lang="en-US" sz="1100" b="0" i="0" u="none" strike="noStrike" cap="none" dirty="0">
                <a:solidFill>
                  <a:srgbClr val="000000"/>
                </a:solidFill>
                <a:effectLst/>
                <a:latin typeface="Arial"/>
                <a:ea typeface="Arial"/>
                <a:cs typeface="Arial"/>
                <a:sym typeface="Arial"/>
              </a:rPr>
              <a:t>40 L urine dehydrated into 1 kg biochar. </a:t>
            </a:r>
            <a:endParaRPr lang="en-US" b="0" dirty="0">
              <a:effectLst/>
            </a:endParaRPr>
          </a:p>
          <a:p>
            <a:pPr rtl="0"/>
            <a:br>
              <a:rPr lang="en-US" b="0" dirty="0">
                <a:effectLst/>
              </a:rPr>
            </a:br>
            <a:r>
              <a:rPr lang="en-US" sz="1100" b="0" i="0" u="none" strike="noStrike" cap="none" dirty="0">
                <a:solidFill>
                  <a:srgbClr val="000000"/>
                </a:solidFill>
                <a:effectLst/>
                <a:latin typeface="Arial"/>
                <a:ea typeface="Arial"/>
                <a:cs typeface="Arial"/>
                <a:sym typeface="Arial"/>
              </a:rPr>
              <a:t>Current dehydration rate of 5-7 L day-1</a:t>
            </a:r>
            <a:endParaRPr lang="en-US" b="0" dirty="0">
              <a:effectLst/>
            </a:endParaRPr>
          </a:p>
          <a:p>
            <a:br>
              <a:rPr lang="en-US" dirty="0"/>
            </a:br>
            <a:endParaRPr dirty="0"/>
          </a:p>
        </p:txBody>
      </p:sp>
    </p:spTree>
    <p:extLst>
      <p:ext uri="{BB962C8B-B14F-4D97-AF65-F5344CB8AC3E}">
        <p14:creationId xmlns:p14="http://schemas.microsoft.com/office/powerpoint/2010/main" val="330616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endParaRPr dirty="0"/>
          </a:p>
        </p:txBody>
      </p:sp>
    </p:spTree>
    <p:extLst>
      <p:ext uri="{BB962C8B-B14F-4D97-AF65-F5344CB8AC3E}">
        <p14:creationId xmlns:p14="http://schemas.microsoft.com/office/powerpoint/2010/main" val="290435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endParaRPr dirty="0"/>
          </a:p>
        </p:txBody>
      </p:sp>
    </p:spTree>
    <p:extLst>
      <p:ext uri="{BB962C8B-B14F-4D97-AF65-F5344CB8AC3E}">
        <p14:creationId xmlns:p14="http://schemas.microsoft.com/office/powerpoint/2010/main" val="189474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dirty="0"/>
            </a:br>
            <a:endParaRPr dirty="0"/>
          </a:p>
        </p:txBody>
      </p:sp>
    </p:spTree>
    <p:extLst>
      <p:ext uri="{BB962C8B-B14F-4D97-AF65-F5344CB8AC3E}">
        <p14:creationId xmlns:p14="http://schemas.microsoft.com/office/powerpoint/2010/main" val="1975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49ae8b35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e49ae8b35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Integrated Water Ecosystems Management--Energy Efficient Waste Water Treatment and Integrated Water Resources, Recovery and Recycling Management for a Circular Climate Adaptation Economy</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dirty="0"/>
            </a:br>
            <a:endParaRPr dirty="0"/>
          </a:p>
        </p:txBody>
      </p:sp>
    </p:spTree>
    <p:extLst>
      <p:ext uri="{BB962C8B-B14F-4D97-AF65-F5344CB8AC3E}">
        <p14:creationId xmlns:p14="http://schemas.microsoft.com/office/powerpoint/2010/main" val="2869277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dirty="0"/>
            </a:br>
            <a:endParaRPr dirty="0"/>
          </a:p>
        </p:txBody>
      </p:sp>
    </p:spTree>
    <p:extLst>
      <p:ext uri="{BB962C8B-B14F-4D97-AF65-F5344CB8AC3E}">
        <p14:creationId xmlns:p14="http://schemas.microsoft.com/office/powerpoint/2010/main" val="85643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dirty="0"/>
            </a:br>
            <a:endParaRPr dirty="0"/>
          </a:p>
        </p:txBody>
      </p:sp>
    </p:spTree>
    <p:extLst>
      <p:ext uri="{BB962C8B-B14F-4D97-AF65-F5344CB8AC3E}">
        <p14:creationId xmlns:p14="http://schemas.microsoft.com/office/powerpoint/2010/main" val="99618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dirty="0"/>
            </a:br>
            <a:endParaRPr dirty="0"/>
          </a:p>
        </p:txBody>
      </p:sp>
    </p:spTree>
    <p:extLst>
      <p:ext uri="{BB962C8B-B14F-4D97-AF65-F5344CB8AC3E}">
        <p14:creationId xmlns:p14="http://schemas.microsoft.com/office/powerpoint/2010/main" val="1446227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Carter: evidence that pharmaceuticals (carbamazepine, </a:t>
            </a:r>
            <a:r>
              <a:rPr lang="en-US" dirty="0" err="1"/>
              <a:t>diclofenac,fluoxetine</a:t>
            </a:r>
            <a:r>
              <a:rPr lang="en-US" dirty="0"/>
              <a:t>, propranolol, sulfamethazine) translocated into edible parts of several crops. </a:t>
            </a:r>
          </a:p>
          <a:p>
            <a:pPr marL="158750" indent="0">
              <a:buNone/>
            </a:pPr>
            <a:r>
              <a:rPr lang="en-US" dirty="0" err="1"/>
              <a:t>Wepking</a:t>
            </a:r>
            <a:r>
              <a:rPr lang="en-US" dirty="0"/>
              <a:t>, 2019: evidence that pharmaceuticals in dairy manure changed elemental cycling.</a:t>
            </a:r>
            <a:endParaRPr dirty="0"/>
          </a:p>
        </p:txBody>
      </p:sp>
    </p:spTree>
    <p:extLst>
      <p:ext uri="{BB962C8B-B14F-4D97-AF65-F5344CB8AC3E}">
        <p14:creationId xmlns:p14="http://schemas.microsoft.com/office/powerpoint/2010/main" val="2084381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f157e4bf3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f157e4bf3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would like to thank ETH4D for funding this research. The Sustainable Agroecosystems group at ETH Zurich for the opportunity to do this research. </a:t>
            </a:r>
            <a:r>
              <a:rPr lang="en-US" dirty="0" err="1"/>
              <a:t>Mosan</a:t>
            </a:r>
            <a:r>
              <a:rPr lang="en-US" dirty="0"/>
              <a:t> and </a:t>
            </a:r>
            <a:r>
              <a:rPr lang="en-US" dirty="0" err="1"/>
              <a:t>Vivamos</a:t>
            </a:r>
            <a:r>
              <a:rPr lang="en-US" dirty="0"/>
              <a:t> </a:t>
            </a:r>
            <a:r>
              <a:rPr lang="en-US" dirty="0" err="1"/>
              <a:t>Mejor</a:t>
            </a:r>
            <a:r>
              <a:rPr lang="en-US" dirty="0"/>
              <a:t> for their collaboration and support.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772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12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3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63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41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56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594f698de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594f698de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830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black">
  <p:cSld name="TITLE_1">
    <p:bg>
      <p:bgPr>
        <a:solidFill>
          <a:schemeClr val="dk1"/>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27300" y="1433675"/>
            <a:ext cx="7059000" cy="21897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rgbClr val="F9F4EF"/>
              </a:buClr>
              <a:buSzPts val="7200"/>
              <a:buFont typeface="Helvetica Neue"/>
              <a:buNone/>
              <a:defRPr sz="7200" b="1">
                <a:solidFill>
                  <a:srgbClr val="F9F4EF"/>
                </a:solidFill>
                <a:latin typeface="Helvetica Neue"/>
                <a:ea typeface="Helvetica Neue"/>
                <a:cs typeface="Helvetica Neue"/>
                <a:sym typeface="Helvetica Neue"/>
              </a:defRPr>
            </a:lvl1pPr>
            <a:lvl2pPr lvl="1" rtl="0">
              <a:lnSpc>
                <a:spcPct val="75000"/>
              </a:lnSpc>
              <a:spcBef>
                <a:spcPts val="0"/>
              </a:spcBef>
              <a:spcAft>
                <a:spcPts val="0"/>
              </a:spcAft>
              <a:buClr>
                <a:schemeClr val="lt1"/>
              </a:buClr>
              <a:buSzPts val="6000"/>
              <a:buNone/>
              <a:defRPr sz="6000">
                <a:solidFill>
                  <a:schemeClr val="lt1"/>
                </a:solidFill>
              </a:defRPr>
            </a:lvl2pPr>
            <a:lvl3pPr lvl="2" rtl="0">
              <a:lnSpc>
                <a:spcPct val="75000"/>
              </a:lnSpc>
              <a:spcBef>
                <a:spcPts val="0"/>
              </a:spcBef>
              <a:spcAft>
                <a:spcPts val="0"/>
              </a:spcAft>
              <a:buClr>
                <a:schemeClr val="lt1"/>
              </a:buClr>
              <a:buSzPts val="6000"/>
              <a:buNone/>
              <a:defRPr sz="6000">
                <a:solidFill>
                  <a:schemeClr val="lt1"/>
                </a:solidFill>
              </a:defRPr>
            </a:lvl3pPr>
            <a:lvl4pPr lvl="3" rtl="0">
              <a:lnSpc>
                <a:spcPct val="75000"/>
              </a:lnSpc>
              <a:spcBef>
                <a:spcPts val="0"/>
              </a:spcBef>
              <a:spcAft>
                <a:spcPts val="0"/>
              </a:spcAft>
              <a:buClr>
                <a:schemeClr val="lt1"/>
              </a:buClr>
              <a:buSzPts val="6000"/>
              <a:buNone/>
              <a:defRPr sz="6000">
                <a:solidFill>
                  <a:schemeClr val="lt1"/>
                </a:solidFill>
              </a:defRPr>
            </a:lvl4pPr>
            <a:lvl5pPr lvl="4" rtl="0">
              <a:lnSpc>
                <a:spcPct val="75000"/>
              </a:lnSpc>
              <a:spcBef>
                <a:spcPts val="0"/>
              </a:spcBef>
              <a:spcAft>
                <a:spcPts val="0"/>
              </a:spcAft>
              <a:buClr>
                <a:schemeClr val="lt1"/>
              </a:buClr>
              <a:buSzPts val="6000"/>
              <a:buNone/>
              <a:defRPr sz="6000">
                <a:solidFill>
                  <a:schemeClr val="lt1"/>
                </a:solidFill>
              </a:defRPr>
            </a:lvl5pPr>
            <a:lvl6pPr lvl="5" rtl="0">
              <a:lnSpc>
                <a:spcPct val="75000"/>
              </a:lnSpc>
              <a:spcBef>
                <a:spcPts val="0"/>
              </a:spcBef>
              <a:spcAft>
                <a:spcPts val="0"/>
              </a:spcAft>
              <a:buClr>
                <a:schemeClr val="lt1"/>
              </a:buClr>
              <a:buSzPts val="6000"/>
              <a:buNone/>
              <a:defRPr sz="6000">
                <a:solidFill>
                  <a:schemeClr val="lt1"/>
                </a:solidFill>
              </a:defRPr>
            </a:lvl6pPr>
            <a:lvl7pPr lvl="6" rtl="0">
              <a:lnSpc>
                <a:spcPct val="75000"/>
              </a:lnSpc>
              <a:spcBef>
                <a:spcPts val="0"/>
              </a:spcBef>
              <a:spcAft>
                <a:spcPts val="0"/>
              </a:spcAft>
              <a:buClr>
                <a:schemeClr val="lt1"/>
              </a:buClr>
              <a:buSzPts val="6000"/>
              <a:buNone/>
              <a:defRPr sz="6000">
                <a:solidFill>
                  <a:schemeClr val="lt1"/>
                </a:solidFill>
              </a:defRPr>
            </a:lvl7pPr>
            <a:lvl8pPr lvl="7" rtl="0">
              <a:lnSpc>
                <a:spcPct val="75000"/>
              </a:lnSpc>
              <a:spcBef>
                <a:spcPts val="0"/>
              </a:spcBef>
              <a:spcAft>
                <a:spcPts val="0"/>
              </a:spcAft>
              <a:buClr>
                <a:schemeClr val="lt1"/>
              </a:buClr>
              <a:buSzPts val="6000"/>
              <a:buNone/>
              <a:defRPr sz="6000">
                <a:solidFill>
                  <a:schemeClr val="lt1"/>
                </a:solidFill>
              </a:defRPr>
            </a:lvl8pPr>
            <a:lvl9pPr lvl="8" rtl="0">
              <a:lnSpc>
                <a:spcPct val="75000"/>
              </a:lnSpc>
              <a:spcBef>
                <a:spcPts val="0"/>
              </a:spcBef>
              <a:spcAft>
                <a:spcPts val="0"/>
              </a:spcAft>
              <a:buClr>
                <a:schemeClr val="lt1"/>
              </a:buClr>
              <a:buSzPts val="6000"/>
              <a:buNone/>
              <a:defRPr sz="6000">
                <a:solidFill>
                  <a:schemeClr val="lt1"/>
                </a:solidFill>
              </a:defRPr>
            </a:lvl9pPr>
          </a:lstStyle>
          <a:p>
            <a:endParaRPr/>
          </a:p>
        </p:txBody>
      </p:sp>
      <p:sp>
        <p:nvSpPr>
          <p:cNvPr id="21" name="Google Shape;21;p4"/>
          <p:cNvSpPr txBox="1">
            <a:spLocks noGrp="1"/>
          </p:cNvSpPr>
          <p:nvPr>
            <p:ph type="title" idx="2"/>
          </p:nvPr>
        </p:nvSpPr>
        <p:spPr>
          <a:xfrm>
            <a:off x="327300" y="4428600"/>
            <a:ext cx="4200300" cy="2895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ECECE7"/>
              </a:buClr>
              <a:buSzPts val="1400"/>
              <a:buFont typeface="Helvetica Neue"/>
              <a:buNone/>
              <a:defRPr b="1">
                <a:solidFill>
                  <a:srgbClr val="ECECE7"/>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pic>
        <p:nvPicPr>
          <p:cNvPr id="22" name="Google Shape;22;p4"/>
          <p:cNvPicPr preferRelativeResize="0"/>
          <p:nvPr/>
        </p:nvPicPr>
        <p:blipFill>
          <a:blip r:embed="rId2">
            <a:alphaModFix/>
          </a:blip>
          <a:stretch>
            <a:fillRect/>
          </a:stretch>
        </p:blipFill>
        <p:spPr>
          <a:xfrm>
            <a:off x="327300" y="367700"/>
            <a:ext cx="1336800" cy="26074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OOLKIT: FULL CORNER STROKE">
  <p:cSld name="CUSTOM_10">
    <p:spTree>
      <p:nvGrpSpPr>
        <p:cNvPr id="1" name="Shape 150"/>
        <p:cNvGrpSpPr/>
        <p:nvPr/>
      </p:nvGrpSpPr>
      <p:grpSpPr>
        <a:xfrm>
          <a:off x="0" y="0"/>
          <a:ext cx="0" cy="0"/>
          <a:chOff x="0" y="0"/>
          <a:chExt cx="0" cy="0"/>
        </a:xfrm>
      </p:grpSpPr>
      <p:grpSp>
        <p:nvGrpSpPr>
          <p:cNvPr id="151" name="Google Shape;151;p30"/>
          <p:cNvGrpSpPr/>
          <p:nvPr/>
        </p:nvGrpSpPr>
        <p:grpSpPr>
          <a:xfrm>
            <a:off x="228757" y="552000"/>
            <a:ext cx="8686476" cy="136800"/>
            <a:chOff x="331000" y="228600"/>
            <a:chExt cx="8494500" cy="136800"/>
          </a:xfrm>
        </p:grpSpPr>
        <p:cxnSp>
          <p:nvCxnSpPr>
            <p:cNvPr id="152" name="Google Shape;152;p30"/>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53" name="Google Shape;153;p30"/>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OLKIT: PARTIAL CORNER STROKE">
  <p:cSld name="CUSTOM_10_1">
    <p:spTree>
      <p:nvGrpSpPr>
        <p:cNvPr id="1" name="Shape 154"/>
        <p:cNvGrpSpPr/>
        <p:nvPr/>
      </p:nvGrpSpPr>
      <p:grpSpPr>
        <a:xfrm>
          <a:off x="0" y="0"/>
          <a:ext cx="0" cy="0"/>
          <a:chOff x="0" y="0"/>
          <a:chExt cx="0" cy="0"/>
        </a:xfrm>
      </p:grpSpPr>
      <p:grpSp>
        <p:nvGrpSpPr>
          <p:cNvPr id="155" name="Google Shape;155;p31"/>
          <p:cNvGrpSpPr/>
          <p:nvPr/>
        </p:nvGrpSpPr>
        <p:grpSpPr>
          <a:xfrm rot="-5400000">
            <a:off x="-215218" y="672747"/>
            <a:ext cx="1024437" cy="136800"/>
            <a:chOff x="331000" y="228600"/>
            <a:chExt cx="8494500" cy="136800"/>
          </a:xfrm>
        </p:grpSpPr>
        <p:cxnSp>
          <p:nvCxnSpPr>
            <p:cNvPr id="156" name="Google Shape;156;p31"/>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57" name="Google Shape;157;p31"/>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OLKIT: CAPTIONS BLACK + SCARLET">
  <p:cSld name="CUSTOM_9">
    <p:spTree>
      <p:nvGrpSpPr>
        <p:cNvPr id="1" name="Shape 158"/>
        <p:cNvGrpSpPr/>
        <p:nvPr/>
      </p:nvGrpSpPr>
      <p:grpSpPr>
        <a:xfrm>
          <a:off x="0" y="0"/>
          <a:ext cx="0" cy="0"/>
          <a:chOff x="0" y="0"/>
          <a:chExt cx="0" cy="0"/>
        </a:xfrm>
      </p:grpSpPr>
      <p:sp>
        <p:nvSpPr>
          <p:cNvPr id="159" name="Google Shape;159;p32"/>
          <p:cNvSpPr txBox="1"/>
          <p:nvPr/>
        </p:nvSpPr>
        <p:spPr>
          <a:xfrm rot="-5400000">
            <a:off x="7294925" y="3010650"/>
            <a:ext cx="33231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latin typeface="Helvetica Neue"/>
                <a:ea typeface="Helvetica Neue"/>
                <a:cs typeface="Helvetica Neue"/>
                <a:sym typeface="Helvetica Neue"/>
              </a:rPr>
              <a:t>Copy and paste this onto a slide to show image credits or data sources</a:t>
            </a:r>
            <a:endParaRPr sz="600">
              <a:latin typeface="Helvetica Neue"/>
              <a:ea typeface="Helvetica Neue"/>
              <a:cs typeface="Helvetica Neue"/>
              <a:sym typeface="Helvetica Neue"/>
            </a:endParaRPr>
          </a:p>
        </p:txBody>
      </p:sp>
      <p:grpSp>
        <p:nvGrpSpPr>
          <p:cNvPr id="160" name="Google Shape;160;p32"/>
          <p:cNvGrpSpPr/>
          <p:nvPr/>
        </p:nvGrpSpPr>
        <p:grpSpPr>
          <a:xfrm>
            <a:off x="1757848" y="1362125"/>
            <a:ext cx="2767627" cy="365647"/>
            <a:chOff x="1757848" y="1362125"/>
            <a:chExt cx="2767627" cy="365647"/>
          </a:xfrm>
        </p:grpSpPr>
        <p:sp>
          <p:nvSpPr>
            <p:cNvPr id="161" name="Google Shape;161;p32"/>
            <p:cNvSpPr txBox="1"/>
            <p:nvPr/>
          </p:nvSpPr>
          <p:spPr>
            <a:xfrm>
              <a:off x="1861475" y="13621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CAPTION SHOWING NAME LAST NAME</a:t>
              </a:r>
              <a:endParaRPr sz="800">
                <a:solidFill>
                  <a:schemeClr val="accent2"/>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TITLE AND COLLEGE</a:t>
              </a:r>
              <a:endParaRPr sz="800">
                <a:solidFill>
                  <a:schemeClr val="accent2"/>
                </a:solidFill>
                <a:latin typeface="Helvetica Neue"/>
                <a:ea typeface="Helvetica Neue"/>
                <a:cs typeface="Helvetica Neue"/>
                <a:sym typeface="Helvetica Neue"/>
              </a:endParaRPr>
            </a:p>
          </p:txBody>
        </p:sp>
        <p:grpSp>
          <p:nvGrpSpPr>
            <p:cNvPr id="162" name="Google Shape;162;p32"/>
            <p:cNvGrpSpPr/>
            <p:nvPr/>
          </p:nvGrpSpPr>
          <p:grpSpPr>
            <a:xfrm rot="10800000">
              <a:off x="1757848" y="1623120"/>
              <a:ext cx="103633" cy="104652"/>
              <a:chOff x="331000" y="228600"/>
              <a:chExt cx="8494500" cy="136800"/>
            </a:xfrm>
          </p:grpSpPr>
          <p:cxnSp>
            <p:nvCxnSpPr>
              <p:cNvPr id="163" name="Google Shape;163;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64" name="Google Shape;164;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65" name="Google Shape;165;p32"/>
          <p:cNvGrpSpPr/>
          <p:nvPr/>
        </p:nvGrpSpPr>
        <p:grpSpPr>
          <a:xfrm>
            <a:off x="4618950" y="1362125"/>
            <a:ext cx="1980691" cy="364637"/>
            <a:chOff x="4618950" y="1362125"/>
            <a:chExt cx="1980691" cy="364637"/>
          </a:xfrm>
        </p:grpSpPr>
        <p:sp>
          <p:nvSpPr>
            <p:cNvPr id="166" name="Google Shape;166;p32"/>
            <p:cNvSpPr txBox="1"/>
            <p:nvPr/>
          </p:nvSpPr>
          <p:spPr>
            <a:xfrm>
              <a:off x="4618950" y="1362125"/>
              <a:ext cx="18759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CAPTION SHOWING NAME LAST NAME</a:t>
              </a:r>
              <a:endParaRPr sz="800">
                <a:solidFill>
                  <a:schemeClr val="accent2"/>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TITLE AND COLLEGE</a:t>
              </a:r>
              <a:endParaRPr sz="800">
                <a:solidFill>
                  <a:schemeClr val="accent2"/>
                </a:solidFill>
                <a:latin typeface="Helvetica Neue"/>
                <a:ea typeface="Helvetica Neue"/>
                <a:cs typeface="Helvetica Neue"/>
                <a:sym typeface="Helvetica Neue"/>
              </a:endParaRPr>
            </a:p>
          </p:txBody>
        </p:sp>
        <p:grpSp>
          <p:nvGrpSpPr>
            <p:cNvPr id="167" name="Google Shape;167;p32"/>
            <p:cNvGrpSpPr/>
            <p:nvPr/>
          </p:nvGrpSpPr>
          <p:grpSpPr>
            <a:xfrm rot="5400000">
              <a:off x="6495498" y="1622620"/>
              <a:ext cx="103633" cy="104652"/>
              <a:chOff x="331000" y="228600"/>
              <a:chExt cx="8494500" cy="136800"/>
            </a:xfrm>
          </p:grpSpPr>
          <p:cxnSp>
            <p:nvCxnSpPr>
              <p:cNvPr id="168" name="Google Shape;168;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69" name="Google Shape;169;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70" name="Google Shape;170;p32"/>
          <p:cNvGrpSpPr/>
          <p:nvPr/>
        </p:nvGrpSpPr>
        <p:grpSpPr>
          <a:xfrm>
            <a:off x="1757848" y="228600"/>
            <a:ext cx="2767627" cy="365647"/>
            <a:chOff x="1757848" y="1362125"/>
            <a:chExt cx="2767627" cy="365647"/>
          </a:xfrm>
        </p:grpSpPr>
        <p:sp>
          <p:nvSpPr>
            <p:cNvPr id="171" name="Google Shape;171;p32"/>
            <p:cNvSpPr txBox="1"/>
            <p:nvPr/>
          </p:nvSpPr>
          <p:spPr>
            <a:xfrm>
              <a:off x="1861475" y="13621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dk1"/>
                  </a:solidFill>
                  <a:latin typeface="Helvetica Neue"/>
                  <a:ea typeface="Helvetica Neue"/>
                  <a:cs typeface="Helvetica Neue"/>
                  <a:sym typeface="Helvetica Neue"/>
                </a:rPr>
                <a:t>CAPTION SHOWING NAME LAST NAME</a:t>
              </a:r>
              <a:endParaRPr sz="8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dk1"/>
                  </a:solidFill>
                  <a:latin typeface="Helvetica Neue"/>
                  <a:ea typeface="Helvetica Neue"/>
                  <a:cs typeface="Helvetica Neue"/>
                  <a:sym typeface="Helvetica Neue"/>
                </a:rPr>
                <a:t>TITLE AND COLLEGE</a:t>
              </a:r>
              <a:endParaRPr sz="800">
                <a:solidFill>
                  <a:schemeClr val="dk1"/>
                </a:solidFill>
                <a:latin typeface="Helvetica Neue"/>
                <a:ea typeface="Helvetica Neue"/>
                <a:cs typeface="Helvetica Neue"/>
                <a:sym typeface="Helvetica Neue"/>
              </a:endParaRPr>
            </a:p>
          </p:txBody>
        </p:sp>
        <p:grpSp>
          <p:nvGrpSpPr>
            <p:cNvPr id="172" name="Google Shape;172;p32"/>
            <p:cNvGrpSpPr/>
            <p:nvPr/>
          </p:nvGrpSpPr>
          <p:grpSpPr>
            <a:xfrm rot="10800000">
              <a:off x="1757848" y="1623120"/>
              <a:ext cx="103633" cy="104652"/>
              <a:chOff x="331000" y="228600"/>
              <a:chExt cx="8494500" cy="136800"/>
            </a:xfrm>
          </p:grpSpPr>
          <p:cxnSp>
            <p:nvCxnSpPr>
              <p:cNvPr id="173" name="Google Shape;173;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74" name="Google Shape;174;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75" name="Google Shape;175;p32"/>
          <p:cNvGrpSpPr/>
          <p:nvPr/>
        </p:nvGrpSpPr>
        <p:grpSpPr>
          <a:xfrm>
            <a:off x="4618950" y="228600"/>
            <a:ext cx="1980691" cy="364637"/>
            <a:chOff x="4618950" y="1362125"/>
            <a:chExt cx="1980691" cy="364637"/>
          </a:xfrm>
        </p:grpSpPr>
        <p:sp>
          <p:nvSpPr>
            <p:cNvPr id="176" name="Google Shape;176;p32"/>
            <p:cNvSpPr txBox="1"/>
            <p:nvPr/>
          </p:nvSpPr>
          <p:spPr>
            <a:xfrm>
              <a:off x="4618950" y="1362125"/>
              <a:ext cx="18759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dk1"/>
                  </a:solidFill>
                  <a:latin typeface="Helvetica Neue"/>
                  <a:ea typeface="Helvetica Neue"/>
                  <a:cs typeface="Helvetica Neue"/>
                  <a:sym typeface="Helvetica Neue"/>
                </a:rPr>
                <a:t>CAPTION SHOWING NAME LAST NAME</a:t>
              </a:r>
              <a:endParaRPr sz="8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dk1"/>
                  </a:solidFill>
                  <a:latin typeface="Helvetica Neue"/>
                  <a:ea typeface="Helvetica Neue"/>
                  <a:cs typeface="Helvetica Neue"/>
                  <a:sym typeface="Helvetica Neue"/>
                </a:rPr>
                <a:t>TITLE AND COLLEGE</a:t>
              </a:r>
              <a:endParaRPr sz="800">
                <a:solidFill>
                  <a:schemeClr val="dk1"/>
                </a:solidFill>
                <a:latin typeface="Helvetica Neue"/>
                <a:ea typeface="Helvetica Neue"/>
                <a:cs typeface="Helvetica Neue"/>
                <a:sym typeface="Helvetica Neue"/>
              </a:endParaRPr>
            </a:p>
          </p:txBody>
        </p:sp>
        <p:grpSp>
          <p:nvGrpSpPr>
            <p:cNvPr id="177" name="Google Shape;177;p32"/>
            <p:cNvGrpSpPr/>
            <p:nvPr/>
          </p:nvGrpSpPr>
          <p:grpSpPr>
            <a:xfrm rot="5400000">
              <a:off x="6495498" y="1622620"/>
              <a:ext cx="103633" cy="104652"/>
              <a:chOff x="331000" y="228600"/>
              <a:chExt cx="8494500" cy="136800"/>
            </a:xfrm>
          </p:grpSpPr>
          <p:cxnSp>
            <p:nvCxnSpPr>
              <p:cNvPr id="178" name="Google Shape;178;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79" name="Google Shape;179;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80" name="Google Shape;180;p32"/>
          <p:cNvGrpSpPr/>
          <p:nvPr/>
        </p:nvGrpSpPr>
        <p:grpSpPr>
          <a:xfrm>
            <a:off x="1757848" y="2528525"/>
            <a:ext cx="2767627" cy="365647"/>
            <a:chOff x="1757848" y="2528525"/>
            <a:chExt cx="2767627" cy="365647"/>
          </a:xfrm>
        </p:grpSpPr>
        <p:sp>
          <p:nvSpPr>
            <p:cNvPr id="181" name="Google Shape;181;p32"/>
            <p:cNvSpPr txBox="1"/>
            <p:nvPr/>
          </p:nvSpPr>
          <p:spPr>
            <a:xfrm>
              <a:off x="1861475" y="25285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latin typeface="Helvetica Neue"/>
                  <a:ea typeface="Helvetica Neue"/>
                  <a:cs typeface="Helvetica Neue"/>
                  <a:sym typeface="Helvetica Neue"/>
                </a:rPr>
                <a:t>Informational caption</a:t>
              </a:r>
              <a:endParaRPr sz="800">
                <a:latin typeface="Helvetica Neue"/>
                <a:ea typeface="Helvetica Neue"/>
                <a:cs typeface="Helvetica Neue"/>
                <a:sym typeface="Helvetica Neue"/>
              </a:endParaRPr>
            </a:p>
            <a:p>
              <a:pPr marL="0" lvl="0" indent="0" algn="l" rtl="0">
                <a:spcBef>
                  <a:spcPts val="0"/>
                </a:spcBef>
                <a:spcAft>
                  <a:spcPts val="0"/>
                </a:spcAft>
                <a:buNone/>
              </a:pPr>
              <a:r>
                <a:rPr lang="en" sz="800">
                  <a:latin typeface="Helvetica Neue"/>
                  <a:ea typeface="Helvetica Neue"/>
                  <a:cs typeface="Helvetica Neue"/>
                  <a:sym typeface="Helvetica Neue"/>
                </a:rPr>
                <a:t>Informational caption</a:t>
              </a:r>
              <a:endParaRPr sz="800">
                <a:latin typeface="Helvetica Neue"/>
                <a:ea typeface="Helvetica Neue"/>
                <a:cs typeface="Helvetica Neue"/>
                <a:sym typeface="Helvetica Neue"/>
              </a:endParaRPr>
            </a:p>
          </p:txBody>
        </p:sp>
        <p:grpSp>
          <p:nvGrpSpPr>
            <p:cNvPr id="182" name="Google Shape;182;p32"/>
            <p:cNvGrpSpPr/>
            <p:nvPr/>
          </p:nvGrpSpPr>
          <p:grpSpPr>
            <a:xfrm rot="10800000">
              <a:off x="1757848" y="2789520"/>
              <a:ext cx="103633" cy="104652"/>
              <a:chOff x="331000" y="228600"/>
              <a:chExt cx="8494500" cy="136800"/>
            </a:xfrm>
          </p:grpSpPr>
          <p:cxnSp>
            <p:nvCxnSpPr>
              <p:cNvPr id="183" name="Google Shape;183;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84" name="Google Shape;184;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85" name="Google Shape;185;p32"/>
          <p:cNvGrpSpPr/>
          <p:nvPr/>
        </p:nvGrpSpPr>
        <p:grpSpPr>
          <a:xfrm>
            <a:off x="4618950" y="2528525"/>
            <a:ext cx="1093141" cy="365137"/>
            <a:chOff x="4618950" y="2528525"/>
            <a:chExt cx="1093141" cy="365137"/>
          </a:xfrm>
        </p:grpSpPr>
        <p:sp>
          <p:nvSpPr>
            <p:cNvPr id="186" name="Google Shape;186;p32"/>
            <p:cNvSpPr txBox="1"/>
            <p:nvPr/>
          </p:nvSpPr>
          <p:spPr>
            <a:xfrm>
              <a:off x="4618950" y="2528525"/>
              <a:ext cx="9885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latin typeface="Helvetica Neue"/>
                  <a:ea typeface="Helvetica Neue"/>
                  <a:cs typeface="Helvetica Neue"/>
                  <a:sym typeface="Helvetica Neue"/>
                </a:rPr>
                <a:t>Informational caption</a:t>
              </a:r>
              <a:endParaRPr sz="800">
                <a:latin typeface="Helvetica Neue"/>
                <a:ea typeface="Helvetica Neue"/>
                <a:cs typeface="Helvetica Neue"/>
                <a:sym typeface="Helvetica Neue"/>
              </a:endParaRPr>
            </a:p>
            <a:p>
              <a:pPr marL="0" lvl="0" indent="0" algn="l" rtl="0">
                <a:spcBef>
                  <a:spcPts val="0"/>
                </a:spcBef>
                <a:spcAft>
                  <a:spcPts val="0"/>
                </a:spcAft>
                <a:buNone/>
              </a:pPr>
              <a:r>
                <a:rPr lang="en" sz="800">
                  <a:latin typeface="Helvetica Neue"/>
                  <a:ea typeface="Helvetica Neue"/>
                  <a:cs typeface="Helvetica Neue"/>
                  <a:sym typeface="Helvetica Neue"/>
                </a:rPr>
                <a:t>Informational caption</a:t>
              </a:r>
              <a:endParaRPr sz="800">
                <a:latin typeface="Helvetica Neue"/>
                <a:ea typeface="Helvetica Neue"/>
                <a:cs typeface="Helvetica Neue"/>
                <a:sym typeface="Helvetica Neue"/>
              </a:endParaRPr>
            </a:p>
          </p:txBody>
        </p:sp>
        <p:grpSp>
          <p:nvGrpSpPr>
            <p:cNvPr id="187" name="Google Shape;187;p32"/>
            <p:cNvGrpSpPr/>
            <p:nvPr/>
          </p:nvGrpSpPr>
          <p:grpSpPr>
            <a:xfrm rot="5400000">
              <a:off x="5607948" y="2789520"/>
              <a:ext cx="103633" cy="104652"/>
              <a:chOff x="331000" y="228600"/>
              <a:chExt cx="8494500" cy="136800"/>
            </a:xfrm>
          </p:grpSpPr>
          <p:cxnSp>
            <p:nvCxnSpPr>
              <p:cNvPr id="188" name="Google Shape;188;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89" name="Google Shape;189;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90" name="Google Shape;190;p32"/>
          <p:cNvGrpSpPr/>
          <p:nvPr/>
        </p:nvGrpSpPr>
        <p:grpSpPr>
          <a:xfrm>
            <a:off x="1757848" y="3678475"/>
            <a:ext cx="2767627" cy="365647"/>
            <a:chOff x="1757848" y="2528525"/>
            <a:chExt cx="2767627" cy="365647"/>
          </a:xfrm>
        </p:grpSpPr>
        <p:sp>
          <p:nvSpPr>
            <p:cNvPr id="191" name="Google Shape;191;p32"/>
            <p:cNvSpPr txBox="1"/>
            <p:nvPr/>
          </p:nvSpPr>
          <p:spPr>
            <a:xfrm>
              <a:off x="1861475" y="25285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Informational caption</a:t>
              </a:r>
              <a:endParaRPr sz="800">
                <a:solidFill>
                  <a:schemeClr val="accent2"/>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Informational caption</a:t>
              </a:r>
              <a:endParaRPr sz="800">
                <a:solidFill>
                  <a:schemeClr val="accent2"/>
                </a:solidFill>
                <a:latin typeface="Helvetica Neue"/>
                <a:ea typeface="Helvetica Neue"/>
                <a:cs typeface="Helvetica Neue"/>
                <a:sym typeface="Helvetica Neue"/>
              </a:endParaRPr>
            </a:p>
          </p:txBody>
        </p:sp>
        <p:grpSp>
          <p:nvGrpSpPr>
            <p:cNvPr id="192" name="Google Shape;192;p32"/>
            <p:cNvGrpSpPr/>
            <p:nvPr/>
          </p:nvGrpSpPr>
          <p:grpSpPr>
            <a:xfrm rot="10800000">
              <a:off x="1757848" y="2789520"/>
              <a:ext cx="103633" cy="104652"/>
              <a:chOff x="331000" y="228600"/>
              <a:chExt cx="8494500" cy="136800"/>
            </a:xfrm>
          </p:grpSpPr>
          <p:cxnSp>
            <p:nvCxnSpPr>
              <p:cNvPr id="193" name="Google Shape;193;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94" name="Google Shape;194;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195" name="Google Shape;195;p32"/>
          <p:cNvGrpSpPr/>
          <p:nvPr/>
        </p:nvGrpSpPr>
        <p:grpSpPr>
          <a:xfrm>
            <a:off x="4618950" y="3678475"/>
            <a:ext cx="1093141" cy="365137"/>
            <a:chOff x="4618950" y="2528525"/>
            <a:chExt cx="1093141" cy="365137"/>
          </a:xfrm>
        </p:grpSpPr>
        <p:sp>
          <p:nvSpPr>
            <p:cNvPr id="196" name="Google Shape;196;p32"/>
            <p:cNvSpPr txBox="1"/>
            <p:nvPr/>
          </p:nvSpPr>
          <p:spPr>
            <a:xfrm>
              <a:off x="4618950" y="2528525"/>
              <a:ext cx="9885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Informational caption</a:t>
              </a:r>
              <a:endParaRPr sz="800">
                <a:solidFill>
                  <a:schemeClr val="accent2"/>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accent2"/>
                  </a:solidFill>
                  <a:latin typeface="Helvetica Neue"/>
                  <a:ea typeface="Helvetica Neue"/>
                  <a:cs typeface="Helvetica Neue"/>
                  <a:sym typeface="Helvetica Neue"/>
                </a:rPr>
                <a:t>Informational caption</a:t>
              </a:r>
              <a:endParaRPr sz="800">
                <a:solidFill>
                  <a:schemeClr val="accent2"/>
                </a:solidFill>
                <a:latin typeface="Helvetica Neue"/>
                <a:ea typeface="Helvetica Neue"/>
                <a:cs typeface="Helvetica Neue"/>
                <a:sym typeface="Helvetica Neue"/>
              </a:endParaRPr>
            </a:p>
          </p:txBody>
        </p:sp>
        <p:grpSp>
          <p:nvGrpSpPr>
            <p:cNvPr id="197" name="Google Shape;197;p32"/>
            <p:cNvGrpSpPr/>
            <p:nvPr/>
          </p:nvGrpSpPr>
          <p:grpSpPr>
            <a:xfrm rot="5400000">
              <a:off x="5607948" y="2789520"/>
              <a:ext cx="103633" cy="104652"/>
              <a:chOff x="331000" y="228600"/>
              <a:chExt cx="8494500" cy="136800"/>
            </a:xfrm>
          </p:grpSpPr>
          <p:cxnSp>
            <p:nvCxnSpPr>
              <p:cNvPr id="198" name="Google Shape;198;p32"/>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99" name="Google Shape;199;p32"/>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OLKIT: CAPTIONS WHITE">
  <p:cSld name="CUSTOM_9_1">
    <p:bg>
      <p:bgPr>
        <a:solidFill>
          <a:schemeClr val="dk1"/>
        </a:solidFill>
        <a:effectLst/>
      </p:bgPr>
    </p:bg>
    <p:spTree>
      <p:nvGrpSpPr>
        <p:cNvPr id="1" name="Shape 200"/>
        <p:cNvGrpSpPr/>
        <p:nvPr/>
      </p:nvGrpSpPr>
      <p:grpSpPr>
        <a:xfrm>
          <a:off x="0" y="0"/>
          <a:ext cx="0" cy="0"/>
          <a:chOff x="0" y="0"/>
          <a:chExt cx="0" cy="0"/>
        </a:xfrm>
      </p:grpSpPr>
      <p:sp>
        <p:nvSpPr>
          <p:cNvPr id="201" name="Google Shape;201;p33"/>
          <p:cNvSpPr txBox="1"/>
          <p:nvPr/>
        </p:nvSpPr>
        <p:spPr>
          <a:xfrm rot="-5400000">
            <a:off x="7294925" y="3010650"/>
            <a:ext cx="33231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lt1"/>
                </a:solidFill>
                <a:latin typeface="Helvetica Neue"/>
                <a:ea typeface="Helvetica Neue"/>
                <a:cs typeface="Helvetica Neue"/>
                <a:sym typeface="Helvetica Neue"/>
              </a:rPr>
              <a:t>Copy and paste this onto a slide to show image credits or data sources</a:t>
            </a:r>
            <a:endParaRPr sz="600">
              <a:solidFill>
                <a:schemeClr val="lt1"/>
              </a:solidFill>
              <a:latin typeface="Helvetica Neue"/>
              <a:ea typeface="Helvetica Neue"/>
              <a:cs typeface="Helvetica Neue"/>
              <a:sym typeface="Helvetica Neue"/>
            </a:endParaRPr>
          </a:p>
        </p:txBody>
      </p:sp>
      <p:grpSp>
        <p:nvGrpSpPr>
          <p:cNvPr id="202" name="Google Shape;202;p33"/>
          <p:cNvGrpSpPr/>
          <p:nvPr/>
        </p:nvGrpSpPr>
        <p:grpSpPr>
          <a:xfrm>
            <a:off x="1757848" y="1362125"/>
            <a:ext cx="2767627" cy="365647"/>
            <a:chOff x="1757848" y="1362125"/>
            <a:chExt cx="2767627" cy="365647"/>
          </a:xfrm>
        </p:grpSpPr>
        <p:sp>
          <p:nvSpPr>
            <p:cNvPr id="203" name="Google Shape;203;p33"/>
            <p:cNvSpPr txBox="1"/>
            <p:nvPr/>
          </p:nvSpPr>
          <p:spPr>
            <a:xfrm>
              <a:off x="1861475" y="13621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CAPTION SHOWING NAME LAST NAME</a:t>
              </a:r>
              <a:endParaRPr sz="8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TITLE AND COLLEGE</a:t>
              </a:r>
              <a:endParaRPr sz="800">
                <a:solidFill>
                  <a:schemeClr val="lt1"/>
                </a:solidFill>
                <a:latin typeface="Helvetica Neue"/>
                <a:ea typeface="Helvetica Neue"/>
                <a:cs typeface="Helvetica Neue"/>
                <a:sym typeface="Helvetica Neue"/>
              </a:endParaRPr>
            </a:p>
          </p:txBody>
        </p:sp>
        <p:grpSp>
          <p:nvGrpSpPr>
            <p:cNvPr id="204" name="Google Shape;204;p33"/>
            <p:cNvGrpSpPr/>
            <p:nvPr/>
          </p:nvGrpSpPr>
          <p:grpSpPr>
            <a:xfrm rot="10800000">
              <a:off x="1757848" y="1623120"/>
              <a:ext cx="103633" cy="104652"/>
              <a:chOff x="331000" y="228600"/>
              <a:chExt cx="8494500" cy="136800"/>
            </a:xfrm>
          </p:grpSpPr>
          <p:cxnSp>
            <p:nvCxnSpPr>
              <p:cNvPr id="205" name="Google Shape;205;p33"/>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206" name="Google Shape;206;p33"/>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207" name="Google Shape;207;p33"/>
          <p:cNvGrpSpPr/>
          <p:nvPr/>
        </p:nvGrpSpPr>
        <p:grpSpPr>
          <a:xfrm>
            <a:off x="4618950" y="1362125"/>
            <a:ext cx="1980691" cy="364637"/>
            <a:chOff x="4618950" y="1362125"/>
            <a:chExt cx="1980691" cy="364637"/>
          </a:xfrm>
        </p:grpSpPr>
        <p:sp>
          <p:nvSpPr>
            <p:cNvPr id="208" name="Google Shape;208;p33"/>
            <p:cNvSpPr txBox="1"/>
            <p:nvPr/>
          </p:nvSpPr>
          <p:spPr>
            <a:xfrm>
              <a:off x="4618950" y="1362125"/>
              <a:ext cx="18759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CAPTION SHOWING NAME LAST NAME</a:t>
              </a:r>
              <a:endParaRPr sz="8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TITLE AND COLLEGE</a:t>
              </a:r>
              <a:endParaRPr sz="800">
                <a:solidFill>
                  <a:schemeClr val="lt1"/>
                </a:solidFill>
                <a:latin typeface="Helvetica Neue"/>
                <a:ea typeface="Helvetica Neue"/>
                <a:cs typeface="Helvetica Neue"/>
                <a:sym typeface="Helvetica Neue"/>
              </a:endParaRPr>
            </a:p>
          </p:txBody>
        </p:sp>
        <p:grpSp>
          <p:nvGrpSpPr>
            <p:cNvPr id="209" name="Google Shape;209;p33"/>
            <p:cNvGrpSpPr/>
            <p:nvPr/>
          </p:nvGrpSpPr>
          <p:grpSpPr>
            <a:xfrm rot="5400000">
              <a:off x="6495498" y="1622620"/>
              <a:ext cx="103633" cy="104652"/>
              <a:chOff x="331000" y="228600"/>
              <a:chExt cx="8494500" cy="136800"/>
            </a:xfrm>
          </p:grpSpPr>
          <p:cxnSp>
            <p:nvCxnSpPr>
              <p:cNvPr id="210" name="Google Shape;210;p33"/>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211" name="Google Shape;211;p33"/>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212" name="Google Shape;212;p33"/>
          <p:cNvGrpSpPr/>
          <p:nvPr/>
        </p:nvGrpSpPr>
        <p:grpSpPr>
          <a:xfrm>
            <a:off x="1757848" y="2528525"/>
            <a:ext cx="2767627" cy="365647"/>
            <a:chOff x="1757848" y="2528525"/>
            <a:chExt cx="2767627" cy="365647"/>
          </a:xfrm>
        </p:grpSpPr>
        <p:sp>
          <p:nvSpPr>
            <p:cNvPr id="213" name="Google Shape;213;p33"/>
            <p:cNvSpPr txBox="1"/>
            <p:nvPr/>
          </p:nvSpPr>
          <p:spPr>
            <a:xfrm>
              <a:off x="1861475" y="2528525"/>
              <a:ext cx="26640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Informational caption</a:t>
              </a:r>
              <a:endParaRPr sz="8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Informational caption</a:t>
              </a:r>
              <a:endParaRPr sz="800">
                <a:solidFill>
                  <a:schemeClr val="lt1"/>
                </a:solidFill>
                <a:latin typeface="Helvetica Neue"/>
                <a:ea typeface="Helvetica Neue"/>
                <a:cs typeface="Helvetica Neue"/>
                <a:sym typeface="Helvetica Neue"/>
              </a:endParaRPr>
            </a:p>
          </p:txBody>
        </p:sp>
        <p:grpSp>
          <p:nvGrpSpPr>
            <p:cNvPr id="214" name="Google Shape;214;p33"/>
            <p:cNvGrpSpPr/>
            <p:nvPr/>
          </p:nvGrpSpPr>
          <p:grpSpPr>
            <a:xfrm rot="10800000">
              <a:off x="1757848" y="2789520"/>
              <a:ext cx="103633" cy="104652"/>
              <a:chOff x="331000" y="228600"/>
              <a:chExt cx="8494500" cy="136800"/>
            </a:xfrm>
          </p:grpSpPr>
          <p:cxnSp>
            <p:nvCxnSpPr>
              <p:cNvPr id="215" name="Google Shape;215;p33"/>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216" name="Google Shape;216;p33"/>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grpSp>
        <p:nvGrpSpPr>
          <p:cNvPr id="217" name="Google Shape;217;p33"/>
          <p:cNvGrpSpPr/>
          <p:nvPr/>
        </p:nvGrpSpPr>
        <p:grpSpPr>
          <a:xfrm>
            <a:off x="4618950" y="2528525"/>
            <a:ext cx="1093141" cy="365137"/>
            <a:chOff x="4618950" y="2528525"/>
            <a:chExt cx="1093141" cy="365137"/>
          </a:xfrm>
        </p:grpSpPr>
        <p:sp>
          <p:nvSpPr>
            <p:cNvPr id="218" name="Google Shape;218;p33"/>
            <p:cNvSpPr txBox="1"/>
            <p:nvPr/>
          </p:nvSpPr>
          <p:spPr>
            <a:xfrm>
              <a:off x="4618950" y="2528525"/>
              <a:ext cx="988500" cy="261000"/>
            </a:xfrm>
            <a:prstGeom prst="rect">
              <a:avLst/>
            </a:prstGeom>
            <a:noFill/>
            <a:ln>
              <a:noFill/>
            </a:ln>
          </p:spPr>
          <p:txBody>
            <a:bodyPr spcFirstLastPara="1" wrap="square" lIns="0" tIns="91425" rIns="0" bIns="91425" anchor="ctr" anchorCtr="0">
              <a:noAutofit/>
            </a:bodyPr>
            <a:lstStyle/>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Informational caption</a:t>
              </a:r>
              <a:endParaRPr sz="8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800">
                  <a:solidFill>
                    <a:schemeClr val="lt1"/>
                  </a:solidFill>
                  <a:latin typeface="Helvetica Neue"/>
                  <a:ea typeface="Helvetica Neue"/>
                  <a:cs typeface="Helvetica Neue"/>
                  <a:sym typeface="Helvetica Neue"/>
                </a:rPr>
                <a:t>Informational caption</a:t>
              </a:r>
              <a:endParaRPr sz="800">
                <a:solidFill>
                  <a:schemeClr val="lt1"/>
                </a:solidFill>
                <a:latin typeface="Helvetica Neue"/>
                <a:ea typeface="Helvetica Neue"/>
                <a:cs typeface="Helvetica Neue"/>
                <a:sym typeface="Helvetica Neue"/>
              </a:endParaRPr>
            </a:p>
          </p:txBody>
        </p:sp>
        <p:grpSp>
          <p:nvGrpSpPr>
            <p:cNvPr id="219" name="Google Shape;219;p33"/>
            <p:cNvGrpSpPr/>
            <p:nvPr/>
          </p:nvGrpSpPr>
          <p:grpSpPr>
            <a:xfrm rot="5400000">
              <a:off x="5607948" y="2789520"/>
              <a:ext cx="103633" cy="104652"/>
              <a:chOff x="331000" y="228600"/>
              <a:chExt cx="8494500" cy="136800"/>
            </a:xfrm>
          </p:grpSpPr>
          <p:cxnSp>
            <p:nvCxnSpPr>
              <p:cNvPr id="220" name="Google Shape;220;p33"/>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221" name="Google Shape;221;p33"/>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No Credits">
  <p:cSld name="TITLE_AND_BODY_3">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27300" y="228600"/>
            <a:ext cx="8588100" cy="10398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chemeClr val="dk1"/>
              </a:buClr>
              <a:buSzPts val="3600"/>
              <a:buFont typeface="Helvetica Neue"/>
              <a:buNone/>
              <a:defRPr sz="3600" b="1">
                <a:solidFill>
                  <a:schemeClr val="dk1"/>
                </a:solidFill>
                <a:latin typeface="Helvetica Neue"/>
                <a:ea typeface="Helvetica Neue"/>
                <a:cs typeface="Helvetica Neue"/>
                <a:sym typeface="Helvetica Neue"/>
              </a:defRPr>
            </a:lvl1pPr>
            <a:lvl2pPr lvl="1" rtl="0">
              <a:lnSpc>
                <a:spcPct val="75000"/>
              </a:lnSpc>
              <a:spcBef>
                <a:spcPts val="0"/>
              </a:spcBef>
              <a:spcAft>
                <a:spcPts val="0"/>
              </a:spcAft>
              <a:buClr>
                <a:schemeClr val="dk1"/>
              </a:buClr>
              <a:buSzPts val="2800"/>
              <a:buNone/>
              <a:defRPr sz="2800">
                <a:solidFill>
                  <a:schemeClr val="dk1"/>
                </a:solidFill>
              </a:defRPr>
            </a:lvl2pPr>
            <a:lvl3pPr lvl="2" rtl="0">
              <a:lnSpc>
                <a:spcPct val="75000"/>
              </a:lnSpc>
              <a:spcBef>
                <a:spcPts val="0"/>
              </a:spcBef>
              <a:spcAft>
                <a:spcPts val="0"/>
              </a:spcAft>
              <a:buClr>
                <a:schemeClr val="dk1"/>
              </a:buClr>
              <a:buSzPts val="2800"/>
              <a:buNone/>
              <a:defRPr sz="2800">
                <a:solidFill>
                  <a:schemeClr val="dk1"/>
                </a:solidFill>
              </a:defRPr>
            </a:lvl3pPr>
            <a:lvl4pPr lvl="3" rtl="0">
              <a:lnSpc>
                <a:spcPct val="75000"/>
              </a:lnSpc>
              <a:spcBef>
                <a:spcPts val="0"/>
              </a:spcBef>
              <a:spcAft>
                <a:spcPts val="0"/>
              </a:spcAft>
              <a:buClr>
                <a:schemeClr val="dk1"/>
              </a:buClr>
              <a:buSzPts val="2800"/>
              <a:buNone/>
              <a:defRPr sz="2800">
                <a:solidFill>
                  <a:schemeClr val="dk1"/>
                </a:solidFill>
              </a:defRPr>
            </a:lvl4pPr>
            <a:lvl5pPr lvl="4" rtl="0">
              <a:lnSpc>
                <a:spcPct val="75000"/>
              </a:lnSpc>
              <a:spcBef>
                <a:spcPts val="0"/>
              </a:spcBef>
              <a:spcAft>
                <a:spcPts val="0"/>
              </a:spcAft>
              <a:buClr>
                <a:schemeClr val="dk1"/>
              </a:buClr>
              <a:buSzPts val="2800"/>
              <a:buNone/>
              <a:defRPr sz="2800">
                <a:solidFill>
                  <a:schemeClr val="dk1"/>
                </a:solidFill>
              </a:defRPr>
            </a:lvl5pPr>
            <a:lvl6pPr lvl="5" rtl="0">
              <a:lnSpc>
                <a:spcPct val="75000"/>
              </a:lnSpc>
              <a:spcBef>
                <a:spcPts val="0"/>
              </a:spcBef>
              <a:spcAft>
                <a:spcPts val="0"/>
              </a:spcAft>
              <a:buClr>
                <a:schemeClr val="dk1"/>
              </a:buClr>
              <a:buSzPts val="2800"/>
              <a:buNone/>
              <a:defRPr sz="2800">
                <a:solidFill>
                  <a:schemeClr val="dk1"/>
                </a:solidFill>
              </a:defRPr>
            </a:lvl6pPr>
            <a:lvl7pPr lvl="6" rtl="0">
              <a:lnSpc>
                <a:spcPct val="75000"/>
              </a:lnSpc>
              <a:spcBef>
                <a:spcPts val="0"/>
              </a:spcBef>
              <a:spcAft>
                <a:spcPts val="0"/>
              </a:spcAft>
              <a:buClr>
                <a:schemeClr val="dk1"/>
              </a:buClr>
              <a:buSzPts val="2800"/>
              <a:buNone/>
              <a:defRPr sz="2800">
                <a:solidFill>
                  <a:schemeClr val="dk1"/>
                </a:solidFill>
              </a:defRPr>
            </a:lvl7pPr>
            <a:lvl8pPr lvl="7" rtl="0">
              <a:lnSpc>
                <a:spcPct val="75000"/>
              </a:lnSpc>
              <a:spcBef>
                <a:spcPts val="0"/>
              </a:spcBef>
              <a:spcAft>
                <a:spcPts val="0"/>
              </a:spcAft>
              <a:buClr>
                <a:schemeClr val="dk1"/>
              </a:buClr>
              <a:buSzPts val="2800"/>
              <a:buNone/>
              <a:defRPr sz="2800">
                <a:solidFill>
                  <a:schemeClr val="dk1"/>
                </a:solidFill>
              </a:defRPr>
            </a:lvl8pPr>
            <a:lvl9pPr lvl="8" rtl="0">
              <a:lnSpc>
                <a:spcPct val="75000"/>
              </a:lnSpc>
              <a:spcBef>
                <a:spcPts val="0"/>
              </a:spcBef>
              <a:spcAft>
                <a:spcPts val="0"/>
              </a:spcAft>
              <a:buClr>
                <a:schemeClr val="dk1"/>
              </a:buClr>
              <a:buSzPts val="2800"/>
              <a:buNone/>
              <a:defRPr sz="2800">
                <a:solidFill>
                  <a:schemeClr val="dk1"/>
                </a:solidFill>
              </a:defRPr>
            </a:lvl9pPr>
          </a:lstStyle>
          <a:p>
            <a:endParaRPr/>
          </a:p>
        </p:txBody>
      </p:sp>
      <p:sp>
        <p:nvSpPr>
          <p:cNvPr id="226" name="Google Shape;226;p35"/>
          <p:cNvSpPr txBox="1"/>
          <p:nvPr/>
        </p:nvSpPr>
        <p:spPr>
          <a:xfrm>
            <a:off x="8915400" y="4823850"/>
            <a:ext cx="190800" cy="10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sz="600" b="1">
                <a:solidFill>
                  <a:schemeClr val="dk1"/>
                </a:solidFill>
                <a:latin typeface="Helvetica Neue"/>
                <a:ea typeface="Helvetica Neue"/>
                <a:cs typeface="Helvetica Neue"/>
                <a:sym typeface="Helvetica Neue"/>
              </a:rPr>
              <a:t>‹#›</a:t>
            </a:fld>
            <a:endParaRPr sz="600" b="1">
              <a:solidFill>
                <a:schemeClr val="dk1"/>
              </a:solidFill>
              <a:latin typeface="Helvetica Neue"/>
              <a:ea typeface="Helvetica Neue"/>
              <a:cs typeface="Helvetica Neue"/>
              <a:sym typeface="Helvetica Neue"/>
            </a:endParaRPr>
          </a:p>
        </p:txBody>
      </p:sp>
      <p:sp>
        <p:nvSpPr>
          <p:cNvPr id="227" name="Google Shape;227;p35"/>
          <p:cNvSpPr txBox="1"/>
          <p:nvPr/>
        </p:nvSpPr>
        <p:spPr>
          <a:xfrm>
            <a:off x="327300" y="4823850"/>
            <a:ext cx="13368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b="1">
                <a:solidFill>
                  <a:schemeClr val="dk1"/>
                </a:solidFill>
                <a:latin typeface="Helvetica Neue"/>
                <a:ea typeface="Helvetica Neue"/>
                <a:cs typeface="Helvetica Neue"/>
                <a:sym typeface="Helvetica Neue"/>
              </a:rPr>
              <a:t>CORNELL AAP</a:t>
            </a:r>
            <a:endParaRPr sz="600" b="1">
              <a:solidFill>
                <a:schemeClr val="dk1"/>
              </a:solidFill>
              <a:latin typeface="Helvetica Neue"/>
              <a:ea typeface="Helvetica Neue"/>
              <a:cs typeface="Helvetica Neue"/>
              <a:sym typeface="Helvetica Neue"/>
            </a:endParaRPr>
          </a:p>
        </p:txBody>
      </p:sp>
      <p:sp>
        <p:nvSpPr>
          <p:cNvPr id="228" name="Google Shape;228;p35"/>
          <p:cNvSpPr txBox="1"/>
          <p:nvPr/>
        </p:nvSpPr>
        <p:spPr>
          <a:xfrm>
            <a:off x="1757850" y="4823850"/>
            <a:ext cx="41979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600" b="1">
                <a:solidFill>
                  <a:schemeClr val="dk1"/>
                </a:solidFill>
                <a:latin typeface="Helvetica Neue"/>
                <a:ea typeface="Helvetica Neue"/>
                <a:cs typeface="Helvetica Neue"/>
                <a:sym typeface="Helvetica Neue"/>
              </a:rPr>
              <a:t>ADVISORY BOARD</a:t>
            </a:r>
            <a:endParaRPr sz="6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600" b="1">
              <a:solidFill>
                <a:schemeClr val="dk1"/>
              </a:solidFill>
              <a:latin typeface="Helvetica Neue"/>
              <a:ea typeface="Helvetica Neue"/>
              <a:cs typeface="Helvetica Neue"/>
              <a:sym typeface="Helvetica Neue"/>
            </a:endParaRPr>
          </a:p>
        </p:txBody>
      </p:sp>
      <p:sp>
        <p:nvSpPr>
          <p:cNvPr id="229" name="Google Shape;229;p35"/>
          <p:cNvSpPr txBox="1"/>
          <p:nvPr/>
        </p:nvSpPr>
        <p:spPr>
          <a:xfrm>
            <a:off x="7480025" y="4823850"/>
            <a:ext cx="13368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b="1">
                <a:solidFill>
                  <a:schemeClr val="dk1"/>
                </a:solidFill>
                <a:latin typeface="Helvetica Neue"/>
                <a:ea typeface="Helvetica Neue"/>
                <a:cs typeface="Helvetica Neue"/>
                <a:sym typeface="Helvetica Neue"/>
              </a:rPr>
              <a:t>MONTH YEAR</a:t>
            </a:r>
            <a:endParaRPr sz="600" b="1">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gray">
  <p:cSld name="TITLE_1_1">
    <p:bg>
      <p:bgPr>
        <a:solidFill>
          <a:srgbClr val="CCC8C2"/>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27300" y="1433675"/>
            <a:ext cx="7059000" cy="21897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chemeClr val="dk1"/>
              </a:buClr>
              <a:buSzPts val="7200"/>
              <a:buFont typeface="Helvetica Neue"/>
              <a:buNone/>
              <a:defRPr sz="7200" b="1">
                <a:solidFill>
                  <a:schemeClr val="dk1"/>
                </a:solidFill>
                <a:latin typeface="Helvetica Neue"/>
                <a:ea typeface="Helvetica Neue"/>
                <a:cs typeface="Helvetica Neue"/>
                <a:sym typeface="Helvetica Neue"/>
              </a:defRPr>
            </a:lvl1pPr>
            <a:lvl2pPr lvl="1" rtl="0">
              <a:lnSpc>
                <a:spcPct val="75000"/>
              </a:lnSpc>
              <a:spcBef>
                <a:spcPts val="0"/>
              </a:spcBef>
              <a:spcAft>
                <a:spcPts val="0"/>
              </a:spcAft>
              <a:buClr>
                <a:schemeClr val="lt1"/>
              </a:buClr>
              <a:buSzPts val="6000"/>
              <a:buNone/>
              <a:defRPr sz="6000">
                <a:solidFill>
                  <a:schemeClr val="lt1"/>
                </a:solidFill>
              </a:defRPr>
            </a:lvl2pPr>
            <a:lvl3pPr lvl="2" rtl="0">
              <a:lnSpc>
                <a:spcPct val="75000"/>
              </a:lnSpc>
              <a:spcBef>
                <a:spcPts val="0"/>
              </a:spcBef>
              <a:spcAft>
                <a:spcPts val="0"/>
              </a:spcAft>
              <a:buClr>
                <a:schemeClr val="lt1"/>
              </a:buClr>
              <a:buSzPts val="6000"/>
              <a:buNone/>
              <a:defRPr sz="6000">
                <a:solidFill>
                  <a:schemeClr val="lt1"/>
                </a:solidFill>
              </a:defRPr>
            </a:lvl3pPr>
            <a:lvl4pPr lvl="3" rtl="0">
              <a:lnSpc>
                <a:spcPct val="75000"/>
              </a:lnSpc>
              <a:spcBef>
                <a:spcPts val="0"/>
              </a:spcBef>
              <a:spcAft>
                <a:spcPts val="0"/>
              </a:spcAft>
              <a:buClr>
                <a:schemeClr val="lt1"/>
              </a:buClr>
              <a:buSzPts val="6000"/>
              <a:buNone/>
              <a:defRPr sz="6000">
                <a:solidFill>
                  <a:schemeClr val="lt1"/>
                </a:solidFill>
              </a:defRPr>
            </a:lvl4pPr>
            <a:lvl5pPr lvl="4" rtl="0">
              <a:lnSpc>
                <a:spcPct val="75000"/>
              </a:lnSpc>
              <a:spcBef>
                <a:spcPts val="0"/>
              </a:spcBef>
              <a:spcAft>
                <a:spcPts val="0"/>
              </a:spcAft>
              <a:buClr>
                <a:schemeClr val="lt1"/>
              </a:buClr>
              <a:buSzPts val="6000"/>
              <a:buNone/>
              <a:defRPr sz="6000">
                <a:solidFill>
                  <a:schemeClr val="lt1"/>
                </a:solidFill>
              </a:defRPr>
            </a:lvl5pPr>
            <a:lvl6pPr lvl="5" rtl="0">
              <a:lnSpc>
                <a:spcPct val="75000"/>
              </a:lnSpc>
              <a:spcBef>
                <a:spcPts val="0"/>
              </a:spcBef>
              <a:spcAft>
                <a:spcPts val="0"/>
              </a:spcAft>
              <a:buClr>
                <a:schemeClr val="lt1"/>
              </a:buClr>
              <a:buSzPts val="6000"/>
              <a:buNone/>
              <a:defRPr sz="6000">
                <a:solidFill>
                  <a:schemeClr val="lt1"/>
                </a:solidFill>
              </a:defRPr>
            </a:lvl6pPr>
            <a:lvl7pPr lvl="6" rtl="0">
              <a:lnSpc>
                <a:spcPct val="75000"/>
              </a:lnSpc>
              <a:spcBef>
                <a:spcPts val="0"/>
              </a:spcBef>
              <a:spcAft>
                <a:spcPts val="0"/>
              </a:spcAft>
              <a:buClr>
                <a:schemeClr val="lt1"/>
              </a:buClr>
              <a:buSzPts val="6000"/>
              <a:buNone/>
              <a:defRPr sz="6000">
                <a:solidFill>
                  <a:schemeClr val="lt1"/>
                </a:solidFill>
              </a:defRPr>
            </a:lvl7pPr>
            <a:lvl8pPr lvl="7" rtl="0">
              <a:lnSpc>
                <a:spcPct val="75000"/>
              </a:lnSpc>
              <a:spcBef>
                <a:spcPts val="0"/>
              </a:spcBef>
              <a:spcAft>
                <a:spcPts val="0"/>
              </a:spcAft>
              <a:buClr>
                <a:schemeClr val="lt1"/>
              </a:buClr>
              <a:buSzPts val="6000"/>
              <a:buNone/>
              <a:defRPr sz="6000">
                <a:solidFill>
                  <a:schemeClr val="lt1"/>
                </a:solidFill>
              </a:defRPr>
            </a:lvl8pPr>
            <a:lvl9pPr lvl="8" rtl="0">
              <a:lnSpc>
                <a:spcPct val="75000"/>
              </a:lnSpc>
              <a:spcBef>
                <a:spcPts val="0"/>
              </a:spcBef>
              <a:spcAft>
                <a:spcPts val="0"/>
              </a:spcAft>
              <a:buClr>
                <a:schemeClr val="lt1"/>
              </a:buClr>
              <a:buSzPts val="6000"/>
              <a:buNone/>
              <a:defRPr sz="6000">
                <a:solidFill>
                  <a:schemeClr val="lt1"/>
                </a:solidFill>
              </a:defRPr>
            </a:lvl9pPr>
          </a:lstStyle>
          <a:p>
            <a:endParaRPr/>
          </a:p>
        </p:txBody>
      </p:sp>
      <p:sp>
        <p:nvSpPr>
          <p:cNvPr id="25" name="Google Shape;25;p5"/>
          <p:cNvSpPr txBox="1">
            <a:spLocks noGrp="1"/>
          </p:cNvSpPr>
          <p:nvPr>
            <p:ph type="title" idx="2"/>
          </p:nvPr>
        </p:nvSpPr>
        <p:spPr>
          <a:xfrm>
            <a:off x="327300" y="4428600"/>
            <a:ext cx="4200300" cy="2895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1400"/>
              <a:buFont typeface="Helvetica Neue"/>
              <a:buNone/>
              <a:defRPr b="1">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pic>
        <p:nvPicPr>
          <p:cNvPr id="26" name="Google Shape;26;p5"/>
          <p:cNvPicPr preferRelativeResize="0"/>
          <p:nvPr/>
        </p:nvPicPr>
        <p:blipFill rotWithShape="1">
          <a:blip r:embed="rId2">
            <a:alphaModFix/>
          </a:blip>
          <a:srcRect/>
          <a:stretch/>
        </p:blipFill>
        <p:spPr>
          <a:xfrm>
            <a:off x="327300" y="367700"/>
            <a:ext cx="1336800" cy="2607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Agenda">
  <p:cSld name="CUSTOM">
    <p:bg>
      <p:bgPr>
        <a:solidFill>
          <a:schemeClr val="accent1"/>
        </a:solidFill>
        <a:effectLst/>
      </p:bgPr>
    </p:bg>
    <p:spTree>
      <p:nvGrpSpPr>
        <p:cNvPr id="1" name="Shape 44"/>
        <p:cNvGrpSpPr/>
        <p:nvPr/>
      </p:nvGrpSpPr>
      <p:grpSpPr>
        <a:xfrm>
          <a:off x="0" y="0"/>
          <a:ext cx="0" cy="0"/>
          <a:chOff x="0" y="0"/>
          <a:chExt cx="0" cy="0"/>
        </a:xfrm>
      </p:grpSpPr>
      <p:sp>
        <p:nvSpPr>
          <p:cNvPr id="45" name="Google Shape;45;p10"/>
          <p:cNvSpPr txBox="1">
            <a:spLocks noGrp="1"/>
          </p:cNvSpPr>
          <p:nvPr>
            <p:ph type="subTitle" idx="1"/>
          </p:nvPr>
        </p:nvSpPr>
        <p:spPr>
          <a:xfrm>
            <a:off x="348750" y="2528525"/>
            <a:ext cx="5607000" cy="2189700"/>
          </a:xfrm>
          <a:prstGeom prst="rect">
            <a:avLst/>
          </a:prstGeom>
          <a:noFill/>
          <a:ln>
            <a:noFill/>
          </a:ln>
        </p:spPr>
        <p:txBody>
          <a:bodyPr spcFirstLastPara="1" wrap="square" lIns="0" tIns="0" rIns="0" bIns="0" anchor="t" anchorCtr="0">
            <a:noAutofit/>
          </a:bodyPr>
          <a:lstStyle>
            <a:lvl1pPr lvl="0">
              <a:spcBef>
                <a:spcPts val="0"/>
              </a:spcBef>
              <a:spcAft>
                <a:spcPts val="0"/>
              </a:spcAft>
              <a:buSzPts val="1800"/>
              <a:buFont typeface="Helvetica Neue"/>
              <a:buNone/>
              <a:defRPr sz="1800" b="1">
                <a:latin typeface="Helvetica Neue"/>
                <a:ea typeface="Helvetica Neue"/>
                <a:cs typeface="Helvetica Neue"/>
                <a:sym typeface="Helvetica Neue"/>
              </a:defRPr>
            </a:lvl1pPr>
            <a:lvl2pPr lvl="1">
              <a:spcBef>
                <a:spcPts val="0"/>
              </a:spcBef>
              <a:spcAft>
                <a:spcPts val="0"/>
              </a:spcAft>
              <a:buSzPts val="1800"/>
              <a:buFont typeface="Helvetica Neue"/>
              <a:buNone/>
              <a:defRPr sz="1800" b="1">
                <a:latin typeface="Helvetica Neue"/>
                <a:ea typeface="Helvetica Neue"/>
                <a:cs typeface="Helvetica Neue"/>
                <a:sym typeface="Helvetica Neue"/>
              </a:defRPr>
            </a:lvl2pPr>
            <a:lvl3pPr lvl="2">
              <a:spcBef>
                <a:spcPts val="0"/>
              </a:spcBef>
              <a:spcAft>
                <a:spcPts val="0"/>
              </a:spcAft>
              <a:buSzPts val="1800"/>
              <a:buFont typeface="Helvetica Neue"/>
              <a:buNone/>
              <a:defRPr sz="1800" b="1">
                <a:latin typeface="Helvetica Neue"/>
                <a:ea typeface="Helvetica Neue"/>
                <a:cs typeface="Helvetica Neue"/>
                <a:sym typeface="Helvetica Neue"/>
              </a:defRPr>
            </a:lvl3pPr>
            <a:lvl4pPr lvl="3">
              <a:spcBef>
                <a:spcPts val="0"/>
              </a:spcBef>
              <a:spcAft>
                <a:spcPts val="0"/>
              </a:spcAft>
              <a:buSzPts val="1800"/>
              <a:buFont typeface="Helvetica Neue"/>
              <a:buNone/>
              <a:defRPr sz="1800" b="1">
                <a:latin typeface="Helvetica Neue"/>
                <a:ea typeface="Helvetica Neue"/>
                <a:cs typeface="Helvetica Neue"/>
                <a:sym typeface="Helvetica Neue"/>
              </a:defRPr>
            </a:lvl4pPr>
            <a:lvl5pPr lvl="4">
              <a:spcBef>
                <a:spcPts val="0"/>
              </a:spcBef>
              <a:spcAft>
                <a:spcPts val="0"/>
              </a:spcAft>
              <a:buSzPts val="1800"/>
              <a:buFont typeface="Helvetica Neue"/>
              <a:buNone/>
              <a:defRPr sz="1800" b="1">
                <a:latin typeface="Helvetica Neue"/>
                <a:ea typeface="Helvetica Neue"/>
                <a:cs typeface="Helvetica Neue"/>
                <a:sym typeface="Helvetica Neue"/>
              </a:defRPr>
            </a:lvl5pPr>
            <a:lvl6pPr lvl="5">
              <a:spcBef>
                <a:spcPts val="0"/>
              </a:spcBef>
              <a:spcAft>
                <a:spcPts val="0"/>
              </a:spcAft>
              <a:buSzPts val="1800"/>
              <a:buFont typeface="Helvetica Neue"/>
              <a:buNone/>
              <a:defRPr sz="1800" b="1">
                <a:latin typeface="Helvetica Neue"/>
                <a:ea typeface="Helvetica Neue"/>
                <a:cs typeface="Helvetica Neue"/>
                <a:sym typeface="Helvetica Neue"/>
              </a:defRPr>
            </a:lvl6pPr>
            <a:lvl7pPr lvl="6">
              <a:spcBef>
                <a:spcPts val="0"/>
              </a:spcBef>
              <a:spcAft>
                <a:spcPts val="0"/>
              </a:spcAft>
              <a:buSzPts val="1800"/>
              <a:buFont typeface="Helvetica Neue"/>
              <a:buNone/>
              <a:defRPr sz="1800" b="1">
                <a:latin typeface="Helvetica Neue"/>
                <a:ea typeface="Helvetica Neue"/>
                <a:cs typeface="Helvetica Neue"/>
                <a:sym typeface="Helvetica Neue"/>
              </a:defRPr>
            </a:lvl7pPr>
            <a:lvl8pPr lvl="7">
              <a:spcBef>
                <a:spcPts val="0"/>
              </a:spcBef>
              <a:spcAft>
                <a:spcPts val="0"/>
              </a:spcAft>
              <a:buSzPts val="1800"/>
              <a:buFont typeface="Helvetica Neue"/>
              <a:buNone/>
              <a:defRPr sz="1800" b="1">
                <a:latin typeface="Helvetica Neue"/>
                <a:ea typeface="Helvetica Neue"/>
                <a:cs typeface="Helvetica Neue"/>
                <a:sym typeface="Helvetica Neue"/>
              </a:defRPr>
            </a:lvl8pPr>
            <a:lvl9pPr lvl="8">
              <a:spcBef>
                <a:spcPts val="0"/>
              </a:spcBef>
              <a:spcAft>
                <a:spcPts val="0"/>
              </a:spcAft>
              <a:buSzPts val="1800"/>
              <a:buFont typeface="Helvetica Neue"/>
              <a:buNone/>
              <a:defRPr sz="1800" b="1">
                <a:latin typeface="Helvetica Neue"/>
                <a:ea typeface="Helvetica Neue"/>
                <a:cs typeface="Helvetica Neue"/>
                <a:sym typeface="Helvetica Neue"/>
              </a:defRPr>
            </a:lvl9pPr>
          </a:lstStyle>
          <a:p>
            <a:endParaRPr/>
          </a:p>
        </p:txBody>
      </p:sp>
      <p:sp>
        <p:nvSpPr>
          <p:cNvPr id="46" name="Google Shape;46;p10"/>
          <p:cNvSpPr txBox="1">
            <a:spLocks noGrp="1"/>
          </p:cNvSpPr>
          <p:nvPr>
            <p:ph type="subTitle" idx="2"/>
          </p:nvPr>
        </p:nvSpPr>
        <p:spPr>
          <a:xfrm>
            <a:off x="6049475" y="2528525"/>
            <a:ext cx="2767200" cy="2189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800"/>
              <a:buFont typeface="Helvetica Neue"/>
              <a:buNone/>
              <a:defRPr sz="1800">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0"/>
          <p:cNvSpPr txBox="1">
            <a:spLocks noGrp="1"/>
          </p:cNvSpPr>
          <p:nvPr>
            <p:ph type="title"/>
          </p:nvPr>
        </p:nvSpPr>
        <p:spPr>
          <a:xfrm>
            <a:off x="327250" y="365400"/>
            <a:ext cx="8489400" cy="903000"/>
          </a:xfrm>
          <a:prstGeom prst="rect">
            <a:avLst/>
          </a:prstGeom>
          <a:noFill/>
          <a:ln>
            <a:noFill/>
          </a:ln>
        </p:spPr>
        <p:txBody>
          <a:bodyPr spcFirstLastPara="1" wrap="square" lIns="0" tIns="0" rIns="0" bIns="0" anchor="t" anchorCtr="0">
            <a:noAutofit/>
          </a:bodyPr>
          <a:lstStyle>
            <a:lvl1pPr lv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1pPr>
            <a:lvl2pPr lvl="1">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2pPr>
            <a:lvl3pPr lvl="2">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3pPr>
            <a:lvl4pPr lvl="3">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4pPr>
            <a:lvl5pPr lvl="4">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5pPr>
            <a:lvl6pPr lvl="5">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6pPr>
            <a:lvl7pPr lvl="6">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7pPr>
            <a:lvl8pPr lvl="7">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8pPr>
            <a:lvl9pPr lvl="8">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Image Body Text">
  <p:cSld name="CUSTOM_1_1">
    <p:spTree>
      <p:nvGrpSpPr>
        <p:cNvPr id="1" name="Shape 71"/>
        <p:cNvGrpSpPr/>
        <p:nvPr/>
      </p:nvGrpSpPr>
      <p:grpSpPr>
        <a:xfrm>
          <a:off x="0" y="0"/>
          <a:ext cx="0" cy="0"/>
          <a:chOff x="0" y="0"/>
          <a:chExt cx="0" cy="0"/>
        </a:xfrm>
      </p:grpSpPr>
      <p:sp>
        <p:nvSpPr>
          <p:cNvPr id="72" name="Google Shape;72;p14"/>
          <p:cNvSpPr>
            <a:spLocks noGrp="1"/>
          </p:cNvSpPr>
          <p:nvPr>
            <p:ph type="pic" idx="2"/>
          </p:nvPr>
        </p:nvSpPr>
        <p:spPr>
          <a:xfrm>
            <a:off x="3188400" y="-27600"/>
            <a:ext cx="5955600" cy="5198700"/>
          </a:xfrm>
          <a:prstGeom prst="rect">
            <a:avLst/>
          </a:prstGeom>
          <a:noFill/>
          <a:ln>
            <a:noFill/>
          </a:ln>
        </p:spPr>
      </p:sp>
      <p:sp>
        <p:nvSpPr>
          <p:cNvPr id="73" name="Google Shape;73;p14"/>
          <p:cNvSpPr txBox="1">
            <a:spLocks noGrp="1"/>
          </p:cNvSpPr>
          <p:nvPr>
            <p:ph type="title"/>
          </p:nvPr>
        </p:nvSpPr>
        <p:spPr>
          <a:xfrm>
            <a:off x="338100" y="365250"/>
            <a:ext cx="2756700" cy="963300"/>
          </a:xfrm>
          <a:prstGeom prst="rect">
            <a:avLst/>
          </a:prstGeom>
          <a:noFill/>
          <a:ln>
            <a:noFill/>
          </a:ln>
        </p:spPr>
        <p:txBody>
          <a:bodyPr spcFirstLastPara="1" wrap="square" lIns="0" tIns="0" rIns="0" bIns="0" anchor="t" anchorCtr="0">
            <a:noAutofit/>
          </a:bodyPr>
          <a:lstStyle>
            <a:lvl1pPr lvl="0"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1pPr>
            <a:lvl2pPr lvl="1" rtl="0">
              <a:lnSpc>
                <a:spcPct val="75000"/>
              </a:lnSpc>
              <a:spcBef>
                <a:spcPts val="0"/>
              </a:spcBef>
              <a:spcAft>
                <a:spcPts val="0"/>
              </a:spcAft>
              <a:buSzPts val="1400"/>
              <a:buNone/>
              <a:defRPr/>
            </a:lvl2pPr>
            <a:lvl3pPr lvl="2" rtl="0">
              <a:lnSpc>
                <a:spcPct val="75000"/>
              </a:lnSpc>
              <a:spcBef>
                <a:spcPts val="0"/>
              </a:spcBef>
              <a:spcAft>
                <a:spcPts val="0"/>
              </a:spcAft>
              <a:buSzPts val="1400"/>
              <a:buNone/>
              <a:defRPr/>
            </a:lvl3pPr>
            <a:lvl4pPr lvl="3" rtl="0">
              <a:lnSpc>
                <a:spcPct val="75000"/>
              </a:lnSpc>
              <a:spcBef>
                <a:spcPts val="0"/>
              </a:spcBef>
              <a:spcAft>
                <a:spcPts val="0"/>
              </a:spcAft>
              <a:buSzPts val="1400"/>
              <a:buNone/>
              <a:defRPr/>
            </a:lvl4pPr>
            <a:lvl5pPr lvl="4" rtl="0">
              <a:lnSpc>
                <a:spcPct val="75000"/>
              </a:lnSpc>
              <a:spcBef>
                <a:spcPts val="0"/>
              </a:spcBef>
              <a:spcAft>
                <a:spcPts val="0"/>
              </a:spcAft>
              <a:buSzPts val="1400"/>
              <a:buNone/>
              <a:defRPr/>
            </a:lvl5pPr>
            <a:lvl6pPr lvl="5" rtl="0">
              <a:lnSpc>
                <a:spcPct val="75000"/>
              </a:lnSpc>
              <a:spcBef>
                <a:spcPts val="0"/>
              </a:spcBef>
              <a:spcAft>
                <a:spcPts val="0"/>
              </a:spcAft>
              <a:buSzPts val="1400"/>
              <a:buNone/>
              <a:defRPr/>
            </a:lvl6pPr>
            <a:lvl7pPr lvl="6" rtl="0">
              <a:lnSpc>
                <a:spcPct val="75000"/>
              </a:lnSpc>
              <a:spcBef>
                <a:spcPts val="0"/>
              </a:spcBef>
              <a:spcAft>
                <a:spcPts val="0"/>
              </a:spcAft>
              <a:buSzPts val="1400"/>
              <a:buNone/>
              <a:defRPr/>
            </a:lvl7pPr>
            <a:lvl8pPr lvl="7" rtl="0">
              <a:lnSpc>
                <a:spcPct val="75000"/>
              </a:lnSpc>
              <a:spcBef>
                <a:spcPts val="0"/>
              </a:spcBef>
              <a:spcAft>
                <a:spcPts val="0"/>
              </a:spcAft>
              <a:buSzPts val="1400"/>
              <a:buNone/>
              <a:defRPr/>
            </a:lvl8pPr>
            <a:lvl9pPr lvl="8" rtl="0">
              <a:lnSpc>
                <a:spcPct val="75000"/>
              </a:lnSpc>
              <a:spcBef>
                <a:spcPts val="0"/>
              </a:spcBef>
              <a:spcAft>
                <a:spcPts val="0"/>
              </a:spcAft>
              <a:buSzPts val="1400"/>
              <a:buNone/>
              <a:defRPr/>
            </a:lvl9pPr>
          </a:lstStyle>
          <a:p>
            <a:endParaRPr/>
          </a:p>
        </p:txBody>
      </p:sp>
      <p:sp>
        <p:nvSpPr>
          <p:cNvPr id="74" name="Google Shape;74;p14"/>
          <p:cNvSpPr txBox="1">
            <a:spLocks noGrp="1"/>
          </p:cNvSpPr>
          <p:nvPr>
            <p:ph type="subTitle" idx="1"/>
          </p:nvPr>
        </p:nvSpPr>
        <p:spPr>
          <a:xfrm>
            <a:off x="327300" y="2528525"/>
            <a:ext cx="2767500" cy="21894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000"/>
              <a:buFont typeface="Helvetica Neue"/>
              <a:buNone/>
              <a:defRPr sz="1000">
                <a:latin typeface="Helvetica Neue"/>
                <a:ea typeface="Helvetica Neue"/>
                <a:cs typeface="Helvetica Neue"/>
                <a:sym typeface="Helvetica Neue"/>
              </a:defRPr>
            </a:lvl1pPr>
            <a:lvl2pPr lvl="1" rtl="0">
              <a:spcBef>
                <a:spcPts val="0"/>
              </a:spcBef>
              <a:spcAft>
                <a:spcPts val="0"/>
              </a:spcAft>
              <a:buSzPts val="1800"/>
              <a:buFont typeface="Helvetica Neue"/>
              <a:buNone/>
              <a:defRPr sz="1800" b="1">
                <a:latin typeface="Helvetica Neue"/>
                <a:ea typeface="Helvetica Neue"/>
                <a:cs typeface="Helvetica Neue"/>
                <a:sym typeface="Helvetica Neue"/>
              </a:defRPr>
            </a:lvl2pPr>
            <a:lvl3pPr lvl="2" rtl="0">
              <a:spcBef>
                <a:spcPts val="0"/>
              </a:spcBef>
              <a:spcAft>
                <a:spcPts val="0"/>
              </a:spcAft>
              <a:buSzPts val="1800"/>
              <a:buFont typeface="Helvetica Neue"/>
              <a:buNone/>
              <a:defRPr sz="1800" b="1">
                <a:latin typeface="Helvetica Neue"/>
                <a:ea typeface="Helvetica Neue"/>
                <a:cs typeface="Helvetica Neue"/>
                <a:sym typeface="Helvetica Neue"/>
              </a:defRPr>
            </a:lvl3pPr>
            <a:lvl4pPr lvl="3" rtl="0">
              <a:spcBef>
                <a:spcPts val="0"/>
              </a:spcBef>
              <a:spcAft>
                <a:spcPts val="0"/>
              </a:spcAft>
              <a:buSzPts val="1800"/>
              <a:buFont typeface="Helvetica Neue"/>
              <a:buNone/>
              <a:defRPr sz="1800" b="1">
                <a:latin typeface="Helvetica Neue"/>
                <a:ea typeface="Helvetica Neue"/>
                <a:cs typeface="Helvetica Neue"/>
                <a:sym typeface="Helvetica Neue"/>
              </a:defRPr>
            </a:lvl4pPr>
            <a:lvl5pPr lvl="4" rtl="0">
              <a:spcBef>
                <a:spcPts val="0"/>
              </a:spcBef>
              <a:spcAft>
                <a:spcPts val="0"/>
              </a:spcAft>
              <a:buSzPts val="1800"/>
              <a:buFont typeface="Helvetica Neue"/>
              <a:buNone/>
              <a:defRPr sz="1800" b="1">
                <a:latin typeface="Helvetica Neue"/>
                <a:ea typeface="Helvetica Neue"/>
                <a:cs typeface="Helvetica Neue"/>
                <a:sym typeface="Helvetica Neue"/>
              </a:defRPr>
            </a:lvl5pPr>
            <a:lvl6pPr lvl="5" rtl="0">
              <a:spcBef>
                <a:spcPts val="0"/>
              </a:spcBef>
              <a:spcAft>
                <a:spcPts val="0"/>
              </a:spcAft>
              <a:buSzPts val="1800"/>
              <a:buFont typeface="Helvetica Neue"/>
              <a:buNone/>
              <a:defRPr sz="1800" b="1">
                <a:latin typeface="Helvetica Neue"/>
                <a:ea typeface="Helvetica Neue"/>
                <a:cs typeface="Helvetica Neue"/>
                <a:sym typeface="Helvetica Neue"/>
              </a:defRPr>
            </a:lvl6pPr>
            <a:lvl7pPr lvl="6" rtl="0">
              <a:spcBef>
                <a:spcPts val="0"/>
              </a:spcBef>
              <a:spcAft>
                <a:spcPts val="0"/>
              </a:spcAft>
              <a:buSzPts val="1800"/>
              <a:buFont typeface="Helvetica Neue"/>
              <a:buNone/>
              <a:defRPr sz="1800" b="1">
                <a:latin typeface="Helvetica Neue"/>
                <a:ea typeface="Helvetica Neue"/>
                <a:cs typeface="Helvetica Neue"/>
                <a:sym typeface="Helvetica Neue"/>
              </a:defRPr>
            </a:lvl7pPr>
            <a:lvl8pPr lvl="7" rtl="0">
              <a:spcBef>
                <a:spcPts val="0"/>
              </a:spcBef>
              <a:spcAft>
                <a:spcPts val="0"/>
              </a:spcAft>
              <a:buSzPts val="1800"/>
              <a:buFont typeface="Helvetica Neue"/>
              <a:buNone/>
              <a:defRPr sz="1800" b="1">
                <a:latin typeface="Helvetica Neue"/>
                <a:ea typeface="Helvetica Neue"/>
                <a:cs typeface="Helvetica Neue"/>
                <a:sym typeface="Helvetica Neue"/>
              </a:defRPr>
            </a:lvl8pPr>
            <a:lvl9pPr lvl="8" rtl="0">
              <a:spcBef>
                <a:spcPts val="0"/>
              </a:spcBef>
              <a:spcAft>
                <a:spcPts val="0"/>
              </a:spcAft>
              <a:buSzPts val="1800"/>
              <a:buFont typeface="Helvetica Neue"/>
              <a:buNone/>
              <a:defRPr sz="1800" b="1">
                <a:latin typeface="Helvetica Neue"/>
                <a:ea typeface="Helvetica Neue"/>
                <a:cs typeface="Helvetica Neue"/>
                <a:sym typeface="Helvetica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alf Image + Caption + Body Text  1">
  <p:cSld name="CUSTOM_1_1_1_1">
    <p:spTree>
      <p:nvGrpSpPr>
        <p:cNvPr id="1" name="Shape 80"/>
        <p:cNvGrpSpPr/>
        <p:nvPr/>
      </p:nvGrpSpPr>
      <p:grpSpPr>
        <a:xfrm>
          <a:off x="0" y="0"/>
          <a:ext cx="0" cy="0"/>
          <a:chOff x="0" y="0"/>
          <a:chExt cx="0" cy="0"/>
        </a:xfrm>
      </p:grpSpPr>
      <p:sp>
        <p:nvSpPr>
          <p:cNvPr id="81" name="Google Shape;81;p16"/>
          <p:cNvSpPr>
            <a:spLocks noGrp="1"/>
          </p:cNvSpPr>
          <p:nvPr>
            <p:ph type="pic" idx="2"/>
          </p:nvPr>
        </p:nvSpPr>
        <p:spPr>
          <a:xfrm>
            <a:off x="3188400" y="1378550"/>
            <a:ext cx="4197900" cy="3339600"/>
          </a:xfrm>
          <a:prstGeom prst="rect">
            <a:avLst/>
          </a:prstGeom>
          <a:noFill/>
          <a:ln>
            <a:noFill/>
          </a:ln>
        </p:spPr>
      </p:sp>
      <p:sp>
        <p:nvSpPr>
          <p:cNvPr id="82" name="Google Shape;82;p16"/>
          <p:cNvSpPr txBox="1">
            <a:spLocks noGrp="1"/>
          </p:cNvSpPr>
          <p:nvPr>
            <p:ph type="title"/>
          </p:nvPr>
        </p:nvSpPr>
        <p:spPr>
          <a:xfrm>
            <a:off x="338100" y="365250"/>
            <a:ext cx="2756700" cy="963300"/>
          </a:xfrm>
          <a:prstGeom prst="rect">
            <a:avLst/>
          </a:prstGeom>
          <a:noFill/>
          <a:ln>
            <a:noFill/>
          </a:ln>
        </p:spPr>
        <p:txBody>
          <a:bodyPr spcFirstLastPara="1" wrap="square" lIns="0" tIns="0" rIns="0" bIns="0" anchor="t" anchorCtr="0">
            <a:noAutofit/>
          </a:bodyPr>
          <a:lstStyle>
            <a:lvl1pPr lvl="0"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1pPr>
            <a:lvl2pPr lvl="1" rtl="0">
              <a:lnSpc>
                <a:spcPct val="75000"/>
              </a:lnSpc>
              <a:spcBef>
                <a:spcPts val="0"/>
              </a:spcBef>
              <a:spcAft>
                <a:spcPts val="0"/>
              </a:spcAft>
              <a:buSzPts val="1400"/>
              <a:buNone/>
              <a:defRPr/>
            </a:lvl2pPr>
            <a:lvl3pPr lvl="2" rtl="0">
              <a:lnSpc>
                <a:spcPct val="75000"/>
              </a:lnSpc>
              <a:spcBef>
                <a:spcPts val="0"/>
              </a:spcBef>
              <a:spcAft>
                <a:spcPts val="0"/>
              </a:spcAft>
              <a:buSzPts val="1400"/>
              <a:buNone/>
              <a:defRPr/>
            </a:lvl3pPr>
            <a:lvl4pPr lvl="3" rtl="0">
              <a:lnSpc>
                <a:spcPct val="75000"/>
              </a:lnSpc>
              <a:spcBef>
                <a:spcPts val="0"/>
              </a:spcBef>
              <a:spcAft>
                <a:spcPts val="0"/>
              </a:spcAft>
              <a:buSzPts val="1400"/>
              <a:buNone/>
              <a:defRPr/>
            </a:lvl4pPr>
            <a:lvl5pPr lvl="4" rtl="0">
              <a:lnSpc>
                <a:spcPct val="75000"/>
              </a:lnSpc>
              <a:spcBef>
                <a:spcPts val="0"/>
              </a:spcBef>
              <a:spcAft>
                <a:spcPts val="0"/>
              </a:spcAft>
              <a:buSzPts val="1400"/>
              <a:buNone/>
              <a:defRPr/>
            </a:lvl5pPr>
            <a:lvl6pPr lvl="5" rtl="0">
              <a:lnSpc>
                <a:spcPct val="75000"/>
              </a:lnSpc>
              <a:spcBef>
                <a:spcPts val="0"/>
              </a:spcBef>
              <a:spcAft>
                <a:spcPts val="0"/>
              </a:spcAft>
              <a:buSzPts val="1400"/>
              <a:buNone/>
              <a:defRPr/>
            </a:lvl6pPr>
            <a:lvl7pPr lvl="6" rtl="0">
              <a:lnSpc>
                <a:spcPct val="75000"/>
              </a:lnSpc>
              <a:spcBef>
                <a:spcPts val="0"/>
              </a:spcBef>
              <a:spcAft>
                <a:spcPts val="0"/>
              </a:spcAft>
              <a:buSzPts val="1400"/>
              <a:buNone/>
              <a:defRPr/>
            </a:lvl7pPr>
            <a:lvl8pPr lvl="7" rtl="0">
              <a:lnSpc>
                <a:spcPct val="75000"/>
              </a:lnSpc>
              <a:spcBef>
                <a:spcPts val="0"/>
              </a:spcBef>
              <a:spcAft>
                <a:spcPts val="0"/>
              </a:spcAft>
              <a:buSzPts val="1400"/>
              <a:buNone/>
              <a:defRPr/>
            </a:lvl8pPr>
            <a:lvl9pPr lvl="8" rtl="0">
              <a:lnSpc>
                <a:spcPct val="75000"/>
              </a:lnSpc>
              <a:spcBef>
                <a:spcPts val="0"/>
              </a:spcBef>
              <a:spcAft>
                <a:spcPts val="0"/>
              </a:spcAft>
              <a:buSzPts val="1400"/>
              <a:buNone/>
              <a:defRPr/>
            </a:lvl9pPr>
          </a:lstStyle>
          <a:p>
            <a:endParaRPr/>
          </a:p>
        </p:txBody>
      </p:sp>
      <p:sp>
        <p:nvSpPr>
          <p:cNvPr id="83" name="Google Shape;83;p16"/>
          <p:cNvSpPr txBox="1">
            <a:spLocks noGrp="1"/>
          </p:cNvSpPr>
          <p:nvPr>
            <p:ph type="subTitle" idx="1"/>
          </p:nvPr>
        </p:nvSpPr>
        <p:spPr>
          <a:xfrm>
            <a:off x="327300" y="2528525"/>
            <a:ext cx="2767500" cy="21894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000"/>
              <a:buFont typeface="Helvetica Neue"/>
              <a:buNone/>
              <a:defRPr sz="1000">
                <a:latin typeface="Helvetica Neue"/>
                <a:ea typeface="Helvetica Neue"/>
                <a:cs typeface="Helvetica Neue"/>
                <a:sym typeface="Helvetica Neue"/>
              </a:defRPr>
            </a:lvl1pPr>
            <a:lvl2pPr lvl="1" rtl="0">
              <a:spcBef>
                <a:spcPts val="0"/>
              </a:spcBef>
              <a:spcAft>
                <a:spcPts val="0"/>
              </a:spcAft>
              <a:buSzPts val="1800"/>
              <a:buFont typeface="Helvetica Neue"/>
              <a:buNone/>
              <a:defRPr sz="1800" b="1">
                <a:latin typeface="Helvetica Neue"/>
                <a:ea typeface="Helvetica Neue"/>
                <a:cs typeface="Helvetica Neue"/>
                <a:sym typeface="Helvetica Neue"/>
              </a:defRPr>
            </a:lvl2pPr>
            <a:lvl3pPr lvl="2" rtl="0">
              <a:spcBef>
                <a:spcPts val="0"/>
              </a:spcBef>
              <a:spcAft>
                <a:spcPts val="0"/>
              </a:spcAft>
              <a:buSzPts val="1800"/>
              <a:buFont typeface="Helvetica Neue"/>
              <a:buNone/>
              <a:defRPr sz="1800" b="1">
                <a:latin typeface="Helvetica Neue"/>
                <a:ea typeface="Helvetica Neue"/>
                <a:cs typeface="Helvetica Neue"/>
                <a:sym typeface="Helvetica Neue"/>
              </a:defRPr>
            </a:lvl3pPr>
            <a:lvl4pPr lvl="3" rtl="0">
              <a:spcBef>
                <a:spcPts val="0"/>
              </a:spcBef>
              <a:spcAft>
                <a:spcPts val="0"/>
              </a:spcAft>
              <a:buSzPts val="1800"/>
              <a:buFont typeface="Helvetica Neue"/>
              <a:buNone/>
              <a:defRPr sz="1800" b="1">
                <a:latin typeface="Helvetica Neue"/>
                <a:ea typeface="Helvetica Neue"/>
                <a:cs typeface="Helvetica Neue"/>
                <a:sym typeface="Helvetica Neue"/>
              </a:defRPr>
            </a:lvl4pPr>
            <a:lvl5pPr lvl="4" rtl="0">
              <a:spcBef>
                <a:spcPts val="0"/>
              </a:spcBef>
              <a:spcAft>
                <a:spcPts val="0"/>
              </a:spcAft>
              <a:buSzPts val="1800"/>
              <a:buFont typeface="Helvetica Neue"/>
              <a:buNone/>
              <a:defRPr sz="1800" b="1">
                <a:latin typeface="Helvetica Neue"/>
                <a:ea typeface="Helvetica Neue"/>
                <a:cs typeface="Helvetica Neue"/>
                <a:sym typeface="Helvetica Neue"/>
              </a:defRPr>
            </a:lvl5pPr>
            <a:lvl6pPr lvl="5" rtl="0">
              <a:spcBef>
                <a:spcPts val="0"/>
              </a:spcBef>
              <a:spcAft>
                <a:spcPts val="0"/>
              </a:spcAft>
              <a:buSzPts val="1800"/>
              <a:buFont typeface="Helvetica Neue"/>
              <a:buNone/>
              <a:defRPr sz="1800" b="1">
                <a:latin typeface="Helvetica Neue"/>
                <a:ea typeface="Helvetica Neue"/>
                <a:cs typeface="Helvetica Neue"/>
                <a:sym typeface="Helvetica Neue"/>
              </a:defRPr>
            </a:lvl6pPr>
            <a:lvl7pPr lvl="6" rtl="0">
              <a:spcBef>
                <a:spcPts val="0"/>
              </a:spcBef>
              <a:spcAft>
                <a:spcPts val="0"/>
              </a:spcAft>
              <a:buSzPts val="1800"/>
              <a:buFont typeface="Helvetica Neue"/>
              <a:buNone/>
              <a:defRPr sz="1800" b="1">
                <a:latin typeface="Helvetica Neue"/>
                <a:ea typeface="Helvetica Neue"/>
                <a:cs typeface="Helvetica Neue"/>
                <a:sym typeface="Helvetica Neue"/>
              </a:defRPr>
            </a:lvl7pPr>
            <a:lvl8pPr lvl="7" rtl="0">
              <a:spcBef>
                <a:spcPts val="0"/>
              </a:spcBef>
              <a:spcAft>
                <a:spcPts val="0"/>
              </a:spcAft>
              <a:buSzPts val="1800"/>
              <a:buFont typeface="Helvetica Neue"/>
              <a:buNone/>
              <a:defRPr sz="1800" b="1">
                <a:latin typeface="Helvetica Neue"/>
                <a:ea typeface="Helvetica Neue"/>
                <a:cs typeface="Helvetica Neue"/>
                <a:sym typeface="Helvetica Neue"/>
              </a:defRPr>
            </a:lvl8pPr>
            <a:lvl9pPr lvl="8" rtl="0">
              <a:spcBef>
                <a:spcPts val="0"/>
              </a:spcBef>
              <a:spcAft>
                <a:spcPts val="0"/>
              </a:spcAft>
              <a:buSzPts val="1800"/>
              <a:buFont typeface="Helvetica Neue"/>
              <a:buNone/>
              <a:defRPr sz="1800" b="1">
                <a:latin typeface="Helvetica Neue"/>
                <a:ea typeface="Helvetica Neue"/>
                <a:cs typeface="Helvetica Neue"/>
                <a:sym typeface="Helvetica Neue"/>
              </a:defRPr>
            </a:lvl9pPr>
          </a:lstStyle>
          <a:p>
            <a:endParaRPr/>
          </a:p>
        </p:txBody>
      </p:sp>
      <p:sp>
        <p:nvSpPr>
          <p:cNvPr id="84" name="Google Shape;84;p16"/>
          <p:cNvSpPr txBox="1">
            <a:spLocks noGrp="1"/>
          </p:cNvSpPr>
          <p:nvPr>
            <p:ph type="subTitle" idx="3"/>
          </p:nvPr>
        </p:nvSpPr>
        <p:spPr>
          <a:xfrm>
            <a:off x="7583525" y="3678475"/>
            <a:ext cx="1232100" cy="935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800"/>
              <a:buFont typeface="Helvetica Neue"/>
              <a:buNone/>
              <a:defRPr sz="800">
                <a:latin typeface="Helvetica Neue"/>
                <a:ea typeface="Helvetica Neue"/>
                <a:cs typeface="Helvetica Neue"/>
                <a:sym typeface="Helvetica Neue"/>
              </a:defRPr>
            </a:lvl1pPr>
            <a:lvl2pPr lvl="1" rtl="0">
              <a:spcBef>
                <a:spcPts val="0"/>
              </a:spcBef>
              <a:spcAft>
                <a:spcPts val="0"/>
              </a:spcAft>
              <a:buSzPts val="800"/>
              <a:buFont typeface="Helvetica Neue"/>
              <a:buNone/>
              <a:defRPr sz="800">
                <a:latin typeface="Helvetica Neue"/>
                <a:ea typeface="Helvetica Neue"/>
                <a:cs typeface="Helvetica Neue"/>
                <a:sym typeface="Helvetica Neue"/>
              </a:defRPr>
            </a:lvl2pPr>
            <a:lvl3pPr lvl="2" rtl="0">
              <a:spcBef>
                <a:spcPts val="0"/>
              </a:spcBef>
              <a:spcAft>
                <a:spcPts val="0"/>
              </a:spcAft>
              <a:buSzPts val="800"/>
              <a:buFont typeface="Helvetica Neue"/>
              <a:buNone/>
              <a:defRPr sz="800">
                <a:latin typeface="Helvetica Neue"/>
                <a:ea typeface="Helvetica Neue"/>
                <a:cs typeface="Helvetica Neue"/>
                <a:sym typeface="Helvetica Neue"/>
              </a:defRPr>
            </a:lvl3pPr>
            <a:lvl4pPr lvl="3" rtl="0">
              <a:spcBef>
                <a:spcPts val="0"/>
              </a:spcBef>
              <a:spcAft>
                <a:spcPts val="0"/>
              </a:spcAft>
              <a:buSzPts val="800"/>
              <a:buFont typeface="Helvetica Neue"/>
              <a:buNone/>
              <a:defRPr sz="800">
                <a:latin typeface="Helvetica Neue"/>
                <a:ea typeface="Helvetica Neue"/>
                <a:cs typeface="Helvetica Neue"/>
                <a:sym typeface="Helvetica Neue"/>
              </a:defRPr>
            </a:lvl4pPr>
            <a:lvl5pPr lvl="4" rtl="0">
              <a:spcBef>
                <a:spcPts val="0"/>
              </a:spcBef>
              <a:spcAft>
                <a:spcPts val="0"/>
              </a:spcAft>
              <a:buSzPts val="800"/>
              <a:buFont typeface="Helvetica Neue"/>
              <a:buNone/>
              <a:defRPr sz="800">
                <a:latin typeface="Helvetica Neue"/>
                <a:ea typeface="Helvetica Neue"/>
                <a:cs typeface="Helvetica Neue"/>
                <a:sym typeface="Helvetica Neue"/>
              </a:defRPr>
            </a:lvl5pPr>
            <a:lvl6pPr lvl="5" rtl="0">
              <a:spcBef>
                <a:spcPts val="0"/>
              </a:spcBef>
              <a:spcAft>
                <a:spcPts val="0"/>
              </a:spcAft>
              <a:buSzPts val="800"/>
              <a:buFont typeface="Helvetica Neue"/>
              <a:buNone/>
              <a:defRPr sz="800">
                <a:latin typeface="Helvetica Neue"/>
                <a:ea typeface="Helvetica Neue"/>
                <a:cs typeface="Helvetica Neue"/>
                <a:sym typeface="Helvetica Neue"/>
              </a:defRPr>
            </a:lvl6pPr>
            <a:lvl7pPr lvl="6" rtl="0">
              <a:spcBef>
                <a:spcPts val="0"/>
              </a:spcBef>
              <a:spcAft>
                <a:spcPts val="0"/>
              </a:spcAft>
              <a:buSzPts val="800"/>
              <a:buFont typeface="Helvetica Neue"/>
              <a:buNone/>
              <a:defRPr sz="800">
                <a:latin typeface="Helvetica Neue"/>
                <a:ea typeface="Helvetica Neue"/>
                <a:cs typeface="Helvetica Neue"/>
                <a:sym typeface="Helvetica Neue"/>
              </a:defRPr>
            </a:lvl7pPr>
            <a:lvl8pPr lvl="7" rtl="0">
              <a:spcBef>
                <a:spcPts val="0"/>
              </a:spcBef>
              <a:spcAft>
                <a:spcPts val="0"/>
              </a:spcAft>
              <a:buSzPts val="800"/>
              <a:buFont typeface="Helvetica Neue"/>
              <a:buNone/>
              <a:defRPr sz="800">
                <a:latin typeface="Helvetica Neue"/>
                <a:ea typeface="Helvetica Neue"/>
                <a:cs typeface="Helvetica Neue"/>
                <a:sym typeface="Helvetica Neue"/>
              </a:defRPr>
            </a:lvl8pPr>
            <a:lvl9pPr lvl="8" rtl="0">
              <a:spcBef>
                <a:spcPts val="0"/>
              </a:spcBef>
              <a:spcAft>
                <a:spcPts val="0"/>
              </a:spcAft>
              <a:buSzPts val="800"/>
              <a:buFont typeface="Helvetica Neue"/>
              <a:buNone/>
              <a:defRPr sz="800">
                <a:latin typeface="Helvetica Neue"/>
                <a:ea typeface="Helvetica Neue"/>
                <a:cs typeface="Helvetica Neue"/>
                <a:sym typeface="Helvetica Neue"/>
              </a:defRPr>
            </a:lvl9pPr>
          </a:lstStyle>
          <a:p>
            <a:endParaRPr/>
          </a:p>
        </p:txBody>
      </p:sp>
      <p:grpSp>
        <p:nvGrpSpPr>
          <p:cNvPr id="85" name="Google Shape;85;p16"/>
          <p:cNvGrpSpPr/>
          <p:nvPr/>
        </p:nvGrpSpPr>
        <p:grpSpPr>
          <a:xfrm rot="10800000">
            <a:off x="7479895" y="4613507"/>
            <a:ext cx="103633" cy="104652"/>
            <a:chOff x="331000" y="228600"/>
            <a:chExt cx="8494500" cy="136800"/>
          </a:xfrm>
        </p:grpSpPr>
        <p:cxnSp>
          <p:nvCxnSpPr>
            <p:cNvPr id="86" name="Google Shape;86;p16"/>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87" name="Google Shape;87;p16"/>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or Closer with Dark Text">
  <p:cSld name="CUSTOM_2">
    <p:bg>
      <p:bgPr>
        <a:solidFill>
          <a:schemeClr val="dk2"/>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27300" y="767650"/>
            <a:ext cx="8489400" cy="2800800"/>
          </a:xfrm>
          <a:prstGeom prst="rect">
            <a:avLst/>
          </a:prstGeom>
          <a:noFill/>
          <a:ln>
            <a:noFill/>
          </a:ln>
        </p:spPr>
        <p:txBody>
          <a:bodyPr spcFirstLastPara="1" wrap="square" lIns="0" tIns="0" rIns="0" bIns="0" anchor="t" anchorCtr="0">
            <a:noAutofit/>
          </a:bodyPr>
          <a:lstStyle>
            <a:lvl1pPr lvl="0" algn="r">
              <a:lnSpc>
                <a:spcPct val="75000"/>
              </a:lnSpc>
              <a:spcBef>
                <a:spcPts val="0"/>
              </a:spcBef>
              <a:spcAft>
                <a:spcPts val="0"/>
              </a:spcAft>
              <a:buSzPts val="7200"/>
              <a:buFont typeface="Helvetica Neue"/>
              <a:buNone/>
              <a:defRPr sz="7200" b="1">
                <a:latin typeface="Helvetica Neue"/>
                <a:ea typeface="Helvetica Neue"/>
                <a:cs typeface="Helvetica Neue"/>
                <a:sym typeface="Helvetica Neue"/>
              </a:defRPr>
            </a:lvl1pPr>
            <a:lvl2pPr lvl="1"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2pPr>
            <a:lvl3pPr lvl="2"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3pPr>
            <a:lvl4pPr lvl="3"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4pPr>
            <a:lvl5pPr lvl="4"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5pPr>
            <a:lvl6pPr lvl="5"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6pPr>
            <a:lvl7pPr lvl="6"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7pPr>
            <a:lvl8pPr lvl="7"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8pPr>
            <a:lvl9pPr lvl="8" algn="r">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9pPr>
          </a:lstStyle>
          <a:p>
            <a:endParaRPr/>
          </a:p>
        </p:txBody>
      </p:sp>
      <p:sp>
        <p:nvSpPr>
          <p:cNvPr id="124" name="Google Shape;124;p23"/>
          <p:cNvSpPr txBox="1">
            <a:spLocks noGrp="1"/>
          </p:cNvSpPr>
          <p:nvPr>
            <p:ph type="subTitle" idx="1"/>
          </p:nvPr>
        </p:nvSpPr>
        <p:spPr>
          <a:xfrm>
            <a:off x="327300" y="393400"/>
            <a:ext cx="1700100" cy="136800"/>
          </a:xfrm>
          <a:prstGeom prst="rect">
            <a:avLst/>
          </a:prstGeom>
          <a:noFill/>
          <a:ln>
            <a:noFill/>
          </a:ln>
        </p:spPr>
        <p:txBody>
          <a:bodyPr spcFirstLastPara="1" wrap="square" lIns="0" tIns="0" rIns="0" bIns="0" anchor="t" anchorCtr="0">
            <a:noAutofit/>
          </a:bodyPr>
          <a:lstStyle>
            <a:lvl1pPr lvl="0">
              <a:spcBef>
                <a:spcPts val="0"/>
              </a:spcBef>
              <a:spcAft>
                <a:spcPts val="0"/>
              </a:spcAft>
              <a:buSzPts val="800"/>
              <a:buFont typeface="Helvetica Neue"/>
              <a:buNone/>
              <a:defRPr sz="80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or Closer with Light Text">
  <p:cSld name="CUSTOM_2_1">
    <p:bg>
      <p:bgPr>
        <a:solidFill>
          <a:schemeClr val="dk2"/>
        </a:solidFill>
        <a:effectLst/>
      </p:bgPr>
    </p:bg>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27300" y="767650"/>
            <a:ext cx="8489400" cy="2800800"/>
          </a:xfrm>
          <a:prstGeom prst="rect">
            <a:avLst/>
          </a:prstGeom>
          <a:noFill/>
          <a:ln>
            <a:noFill/>
          </a:ln>
        </p:spPr>
        <p:txBody>
          <a:bodyPr spcFirstLastPara="1" wrap="square" lIns="0" tIns="0" rIns="0" bIns="0" anchor="t" anchorCtr="0">
            <a:noAutofit/>
          </a:bodyPr>
          <a:lstStyle>
            <a:lvl1pPr lvl="0" algn="r" rtl="0">
              <a:lnSpc>
                <a:spcPct val="75000"/>
              </a:lnSpc>
              <a:spcBef>
                <a:spcPts val="0"/>
              </a:spcBef>
              <a:spcAft>
                <a:spcPts val="0"/>
              </a:spcAft>
              <a:buClr>
                <a:schemeClr val="lt1"/>
              </a:buClr>
              <a:buSzPts val="7200"/>
              <a:buFont typeface="Helvetica Neue"/>
              <a:buNone/>
              <a:defRPr sz="7200" b="1">
                <a:solidFill>
                  <a:schemeClr val="lt1"/>
                </a:solidFill>
                <a:latin typeface="Helvetica Neue"/>
                <a:ea typeface="Helvetica Neue"/>
                <a:cs typeface="Helvetica Neue"/>
                <a:sym typeface="Helvetica Neue"/>
              </a:defRPr>
            </a:lvl1pPr>
            <a:lvl2pPr lvl="1"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2pPr>
            <a:lvl3pPr lvl="2"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3pPr>
            <a:lvl4pPr lvl="3"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4pPr>
            <a:lvl5pPr lvl="4"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5pPr>
            <a:lvl6pPr lvl="5"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6pPr>
            <a:lvl7pPr lvl="6"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7pPr>
            <a:lvl8pPr lvl="7"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8pPr>
            <a:lvl9pPr lvl="8" algn="r" rtl="0">
              <a:lnSpc>
                <a:spcPct val="85000"/>
              </a:lnSpc>
              <a:spcBef>
                <a:spcPts val="0"/>
              </a:spcBef>
              <a:spcAft>
                <a:spcPts val="0"/>
              </a:spcAft>
              <a:buSzPts val="7200"/>
              <a:buFont typeface="Helvetica Neue"/>
              <a:buNone/>
              <a:defRPr sz="7200" b="1">
                <a:latin typeface="Helvetica Neue"/>
                <a:ea typeface="Helvetica Neue"/>
                <a:cs typeface="Helvetica Neue"/>
                <a:sym typeface="Helvetica Neue"/>
              </a:defRPr>
            </a:lvl9pPr>
          </a:lstStyle>
          <a:p>
            <a:endParaRPr/>
          </a:p>
        </p:txBody>
      </p:sp>
      <p:sp>
        <p:nvSpPr>
          <p:cNvPr id="127" name="Google Shape;127;p24"/>
          <p:cNvSpPr txBox="1">
            <a:spLocks noGrp="1"/>
          </p:cNvSpPr>
          <p:nvPr>
            <p:ph type="subTitle" idx="1"/>
          </p:nvPr>
        </p:nvSpPr>
        <p:spPr>
          <a:xfrm>
            <a:off x="327300" y="393400"/>
            <a:ext cx="1700100" cy="136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800"/>
              <a:buFont typeface="Helvetica Neue"/>
              <a:buNone/>
              <a:defRPr sz="8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fographics Sample Graph">
  <p:cSld name="CUSTOM_4_1_1">
    <p:bg>
      <p:bgPr>
        <a:solidFill>
          <a:schemeClr val="accent1"/>
        </a:solidFill>
        <a:effectLst/>
      </p:bgPr>
    </p:bg>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327250" y="365400"/>
            <a:ext cx="8489400" cy="903000"/>
          </a:xfrm>
          <a:prstGeom prst="rect">
            <a:avLst/>
          </a:prstGeom>
          <a:noFill/>
          <a:ln>
            <a:noFill/>
          </a:ln>
        </p:spPr>
        <p:txBody>
          <a:bodyPr spcFirstLastPara="1" wrap="square" lIns="0" tIns="0" rIns="0" bIns="0" anchor="t" anchorCtr="0">
            <a:noAutofit/>
          </a:bodyPr>
          <a:lstStyle>
            <a:lvl1pPr lvl="0"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1pPr>
            <a:lvl2pPr lvl="1"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2pPr>
            <a:lvl3pPr lvl="2"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3pPr>
            <a:lvl4pPr lvl="3"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4pPr>
            <a:lvl5pPr lvl="4"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5pPr>
            <a:lvl6pPr lvl="5"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6pPr>
            <a:lvl7pPr lvl="6"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7pPr>
            <a:lvl8pPr lvl="7"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8pPr>
            <a:lvl9pPr lvl="8" rtl="0">
              <a:lnSpc>
                <a:spcPct val="85000"/>
              </a:lnSpc>
              <a:spcBef>
                <a:spcPts val="0"/>
              </a:spcBef>
              <a:spcAft>
                <a:spcPts val="0"/>
              </a:spcAft>
              <a:buSzPts val="3200"/>
              <a:buFont typeface="Helvetica Neue"/>
              <a:buNone/>
              <a:defRPr sz="3200" b="1">
                <a:latin typeface="Helvetica Neue"/>
                <a:ea typeface="Helvetica Neue"/>
                <a:cs typeface="Helvetica Neue"/>
                <a:sym typeface="Helvetica Neue"/>
              </a:defRPr>
            </a:lvl9pPr>
          </a:lstStyle>
          <a:p>
            <a:endParaRPr/>
          </a:p>
        </p:txBody>
      </p:sp>
      <p:pic>
        <p:nvPicPr>
          <p:cNvPr id="140" name="Google Shape;140;p28" title="New Gifts and Commitments (in millions)"/>
          <p:cNvPicPr preferRelativeResize="0"/>
          <p:nvPr/>
        </p:nvPicPr>
        <p:blipFill>
          <a:blip r:embed="rId2">
            <a:alphaModFix/>
          </a:blip>
          <a:stretch>
            <a:fillRect/>
          </a:stretch>
        </p:blipFill>
        <p:spPr>
          <a:xfrm>
            <a:off x="1103475" y="718526"/>
            <a:ext cx="6489999" cy="4018225"/>
          </a:xfrm>
          <a:prstGeom prst="rect">
            <a:avLst/>
          </a:prstGeom>
          <a:noFill/>
          <a:ln>
            <a:noFill/>
          </a:ln>
        </p:spPr>
      </p:pic>
      <p:cxnSp>
        <p:nvCxnSpPr>
          <p:cNvPr id="141" name="Google Shape;141;p28"/>
          <p:cNvCxnSpPr/>
          <p:nvPr/>
        </p:nvCxnSpPr>
        <p:spPr>
          <a:xfrm>
            <a:off x="3520250" y="3858226"/>
            <a:ext cx="479700" cy="0"/>
          </a:xfrm>
          <a:prstGeom prst="straightConnector1">
            <a:avLst/>
          </a:prstGeom>
          <a:noFill/>
          <a:ln w="19050" cap="flat" cmpd="sng">
            <a:solidFill>
              <a:schemeClr val="accent2"/>
            </a:solidFill>
            <a:prstDash val="solid"/>
            <a:round/>
            <a:headEnd type="none" w="med" len="med"/>
            <a:tailEnd type="none" w="med" len="med"/>
          </a:ln>
        </p:spPr>
      </p:cxnSp>
      <p:cxnSp>
        <p:nvCxnSpPr>
          <p:cNvPr id="142" name="Google Shape;142;p28"/>
          <p:cNvCxnSpPr/>
          <p:nvPr/>
        </p:nvCxnSpPr>
        <p:spPr>
          <a:xfrm>
            <a:off x="4067350" y="3618451"/>
            <a:ext cx="479700" cy="0"/>
          </a:xfrm>
          <a:prstGeom prst="straightConnector1">
            <a:avLst/>
          </a:prstGeom>
          <a:noFill/>
          <a:ln w="19050" cap="flat" cmpd="sng">
            <a:solidFill>
              <a:schemeClr val="accent2"/>
            </a:solidFill>
            <a:prstDash val="solid"/>
            <a:round/>
            <a:headEnd type="none" w="med" len="med"/>
            <a:tailEnd type="none" w="med" len="med"/>
          </a:ln>
        </p:spPr>
      </p:cxnSp>
      <p:cxnSp>
        <p:nvCxnSpPr>
          <p:cNvPr id="143" name="Google Shape;143;p28"/>
          <p:cNvCxnSpPr/>
          <p:nvPr/>
        </p:nvCxnSpPr>
        <p:spPr>
          <a:xfrm>
            <a:off x="4601375" y="3531276"/>
            <a:ext cx="479700" cy="0"/>
          </a:xfrm>
          <a:prstGeom prst="straightConnector1">
            <a:avLst/>
          </a:prstGeom>
          <a:noFill/>
          <a:ln w="19050" cap="flat" cmpd="sng">
            <a:solidFill>
              <a:schemeClr val="accent2"/>
            </a:solidFill>
            <a:prstDash val="solid"/>
            <a:round/>
            <a:headEnd type="none" w="med" len="med"/>
            <a:tailEnd type="none" w="med" len="med"/>
          </a:ln>
        </p:spPr>
      </p:cxnSp>
      <p:cxnSp>
        <p:nvCxnSpPr>
          <p:cNvPr id="144" name="Google Shape;144;p28"/>
          <p:cNvCxnSpPr/>
          <p:nvPr/>
        </p:nvCxnSpPr>
        <p:spPr>
          <a:xfrm>
            <a:off x="7480025" y="4500125"/>
            <a:ext cx="479700" cy="0"/>
          </a:xfrm>
          <a:prstGeom prst="straightConnector1">
            <a:avLst/>
          </a:prstGeom>
          <a:noFill/>
          <a:ln w="19050" cap="flat" cmpd="sng">
            <a:solidFill>
              <a:schemeClr val="accent2"/>
            </a:solidFill>
            <a:prstDash val="solid"/>
            <a:round/>
            <a:headEnd type="none" w="med" len="med"/>
            <a:tailEnd type="none" w="med" len="med"/>
          </a:ln>
        </p:spPr>
      </p:cxnSp>
      <p:sp>
        <p:nvSpPr>
          <p:cNvPr id="145" name="Google Shape;145;p28"/>
          <p:cNvSpPr txBox="1"/>
          <p:nvPr/>
        </p:nvSpPr>
        <p:spPr>
          <a:xfrm>
            <a:off x="7959725" y="4331175"/>
            <a:ext cx="806400" cy="2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latin typeface="Helvetica Neue"/>
                <a:ea typeface="Helvetica Neue"/>
                <a:cs typeface="Helvetica Neue"/>
                <a:sym typeface="Helvetica Neue"/>
              </a:rPr>
              <a:t>Goal</a:t>
            </a:r>
            <a:endParaRPr sz="800" b="1">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OOLKIT: INFOGRAPHICS">
  <p:cSld name="CUSTOM_11">
    <p:spTree>
      <p:nvGrpSpPr>
        <p:cNvPr id="1" name="Shape 146"/>
        <p:cNvGrpSpPr/>
        <p:nvPr/>
      </p:nvGrpSpPr>
      <p:grpSpPr>
        <a:xfrm>
          <a:off x="0" y="0"/>
          <a:ext cx="0" cy="0"/>
          <a:chOff x="0" y="0"/>
          <a:chExt cx="0" cy="0"/>
        </a:xfrm>
      </p:grpSpPr>
      <p:sp>
        <p:nvSpPr>
          <p:cNvPr id="147" name="Google Shape;147;p29"/>
          <p:cNvSpPr/>
          <p:nvPr/>
        </p:nvSpPr>
        <p:spPr>
          <a:xfrm>
            <a:off x="327300" y="228600"/>
            <a:ext cx="2767500" cy="2767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48" name="Google Shape;148;p29"/>
          <p:cNvSpPr/>
          <p:nvPr/>
        </p:nvSpPr>
        <p:spPr>
          <a:xfrm>
            <a:off x="1757850" y="3193025"/>
            <a:ext cx="1336800" cy="1337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49" name="Google Shape;149;p29"/>
          <p:cNvSpPr/>
          <p:nvPr/>
        </p:nvSpPr>
        <p:spPr>
          <a:xfrm>
            <a:off x="3188250" y="519000"/>
            <a:ext cx="4197900" cy="41991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8915400" y="4823850"/>
            <a:ext cx="190800" cy="10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sz="600" b="1">
                <a:solidFill>
                  <a:schemeClr val="dk1"/>
                </a:solidFill>
                <a:latin typeface="Helvetica Neue"/>
                <a:ea typeface="Helvetica Neue"/>
                <a:cs typeface="Helvetica Neue"/>
                <a:sym typeface="Helvetica Neue"/>
              </a:rPr>
              <a:t>‹#›</a:t>
            </a:fld>
            <a:endParaRPr sz="600" b="1">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6" r:id="rId3"/>
    <p:sldLayoutId id="2147483660" r:id="rId4"/>
    <p:sldLayoutId id="2147483662" r:id="rId5"/>
    <p:sldLayoutId id="2147483669" r:id="rId6"/>
    <p:sldLayoutId id="2147483670" r:id="rId7"/>
    <p:sldLayoutId id="2147483674" r:id="rId8"/>
    <p:sldLayoutId id="2147483675" r:id="rId9"/>
    <p:sldLayoutId id="2147483676" r:id="rId10"/>
    <p:sldLayoutId id="2147483677" r:id="rId11"/>
    <p:sldLayoutId id="2147483678" r:id="rId12"/>
    <p:sldLayoutId id="2147483679"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44">
          <p15:clr>
            <a:srgbClr val="EA4335"/>
          </p15:clr>
        </p15:guide>
        <p15:guide id="2" pos="144">
          <p15:clr>
            <a:srgbClr val="EA4335"/>
          </p15:clr>
        </p15:guide>
        <p15:guide id="3" pos="5616">
          <p15:clr>
            <a:srgbClr val="EA4335"/>
          </p15:clr>
        </p15:guide>
        <p15:guide id="4" orient="horz" pos="2972">
          <p15:clr>
            <a:srgbClr val="EA4335"/>
          </p15:clr>
        </p15:guide>
        <p15:guide id="5" pos="1048">
          <p15:clr>
            <a:srgbClr val="EA4335"/>
          </p15:clr>
        </p15:guide>
        <p15:guide id="6" pos="1107">
          <p15:clr>
            <a:srgbClr val="EA4335"/>
          </p15:clr>
        </p15:guide>
        <p15:guide id="7" pos="1949">
          <p15:clr>
            <a:srgbClr val="EA4335"/>
          </p15:clr>
        </p15:guide>
        <p15:guide id="8" pos="2008">
          <p15:clr>
            <a:srgbClr val="EA4335"/>
          </p15:clr>
        </p15:guide>
        <p15:guide id="9" pos="2851">
          <p15:clr>
            <a:srgbClr val="EA4335"/>
          </p15:clr>
        </p15:guide>
        <p15:guide id="10" pos="2910">
          <p15:clr>
            <a:srgbClr val="EA4335"/>
          </p15:clr>
        </p15:guide>
        <p15:guide id="11" pos="3752">
          <p15:clr>
            <a:srgbClr val="EA4335"/>
          </p15:clr>
        </p15:guide>
        <p15:guide id="12" pos="3811">
          <p15:clr>
            <a:srgbClr val="EA4335"/>
          </p15:clr>
        </p15:guide>
        <p15:guide id="13" pos="4653">
          <p15:clr>
            <a:srgbClr val="EA4335"/>
          </p15:clr>
        </p15:guide>
        <p15:guide id="14" pos="4712">
          <p15:clr>
            <a:srgbClr val="EA4335"/>
          </p15:clr>
        </p15:guide>
        <p15:guide id="15" orient="horz" pos="1523">
          <p15:clr>
            <a:srgbClr val="EA4335"/>
          </p15:clr>
        </p15:guide>
        <p15:guide id="16" orient="horz" pos="1593">
          <p15:clr>
            <a:srgbClr val="EA4335"/>
          </p15:clr>
        </p15:guide>
        <p15:guide id="17" orient="horz" pos="799">
          <p15:clr>
            <a:srgbClr val="EA4335"/>
          </p15:clr>
        </p15:guide>
        <p15:guide id="18" orient="horz" pos="868">
          <p15:clr>
            <a:srgbClr val="EA4335"/>
          </p15:clr>
        </p15:guide>
        <p15:guide id="19" orient="horz" pos="2248">
          <p15:clr>
            <a:srgbClr val="EA4335"/>
          </p15:clr>
        </p15:guide>
        <p15:guide id="20" orient="horz" pos="2317">
          <p15:clr>
            <a:srgbClr val="EA4335"/>
          </p15:clr>
        </p15:guide>
        <p15:guide id="21" orient="horz" pos="3039">
          <p15:clr>
            <a:srgbClr val="EA4335"/>
          </p15:clr>
        </p15:guide>
        <p15:guide id="22" pos="206">
          <p15:clr>
            <a:srgbClr val="EA4335"/>
          </p15:clr>
        </p15:guide>
        <p15:guide id="23" pos="555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8"/>
        <p:cNvGrpSpPr/>
        <p:nvPr/>
      </p:nvGrpSpPr>
      <p:grpSpPr>
        <a:xfrm>
          <a:off x="0" y="0"/>
          <a:ext cx="0" cy="0"/>
          <a:chOff x="0" y="0"/>
          <a:chExt cx="0" cy="0"/>
        </a:xfrm>
      </p:grpSpPr>
      <p:pic>
        <p:nvPicPr>
          <p:cNvPr id="1026" name="Picture 2" descr="https://lh7-us.googleusercontent.com/jHSv0eNAqBdxk1CJa2-PojFyztdcQa7uh51Ebr7vQ8_X5kulUV8_s5btrb4vCEI9IXoHouy6mxzIgDrz9BFvLDyCBchg2I3wiu9U_bkIUlwXrmuL4l4D9LU5zQ8P8_MMNyZnBqnd7k-jbhGyjwxQ_A=s2048">
            <a:extLst>
              <a:ext uri="{FF2B5EF4-FFF2-40B4-BE49-F238E27FC236}">
                <a16:creationId xmlns:a16="http://schemas.microsoft.com/office/drawing/2014/main" id="{56109161-414E-4AEA-9C41-76E13E2BC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848" y="1041236"/>
            <a:ext cx="4497902" cy="3373427"/>
          </a:xfrm>
          <a:prstGeom prst="rect">
            <a:avLst/>
          </a:prstGeom>
          <a:noFill/>
          <a:extLst>
            <a:ext uri="{909E8E84-426E-40DD-AFC4-6F175D3DCCD1}">
              <a14:hiddenFill xmlns:a14="http://schemas.microsoft.com/office/drawing/2010/main">
                <a:solidFill>
                  <a:srgbClr val="FFFFFF"/>
                </a:solidFill>
              </a14:hiddenFill>
            </a:ext>
          </a:extLst>
        </p:spPr>
      </p:pic>
      <p:sp>
        <p:nvSpPr>
          <p:cNvPr id="319" name="Google Shape;319;p47"/>
          <p:cNvSpPr txBox="1">
            <a:spLocks noGrp="1"/>
          </p:cNvSpPr>
          <p:nvPr>
            <p:ph type="title"/>
          </p:nvPr>
        </p:nvSpPr>
        <p:spPr>
          <a:xfrm>
            <a:off x="327250" y="365400"/>
            <a:ext cx="8489400" cy="903000"/>
          </a:xfrm>
          <a:prstGeom prst="rect">
            <a:avLst/>
          </a:prstGeom>
        </p:spPr>
        <p:txBody>
          <a:bodyPr spcFirstLastPara="1" wrap="square" lIns="0" tIns="0" rIns="0" bIns="0" anchor="t" anchorCtr="0">
            <a:noAutofit/>
          </a:bodyPr>
          <a:lstStyle/>
          <a:p>
            <a:pPr lvl="0" algn="ctr"/>
            <a:r>
              <a:rPr lang="en-US" sz="2400" b="0" dirty="0"/>
              <a:t>Human Excreta Biochar: An Evaluation of the Potential of Resource-Oriented Sanitation to Bridge the Metabolic Rift</a:t>
            </a:r>
            <a:endParaRPr sz="2400" dirty="0"/>
          </a:p>
        </p:txBody>
      </p:sp>
      <p:grpSp>
        <p:nvGrpSpPr>
          <p:cNvPr id="322" name="Google Shape;322;p47"/>
          <p:cNvGrpSpPr/>
          <p:nvPr/>
        </p:nvGrpSpPr>
        <p:grpSpPr>
          <a:xfrm>
            <a:off x="228561" y="228600"/>
            <a:ext cx="8686476" cy="136800"/>
            <a:chOff x="331000" y="228600"/>
            <a:chExt cx="8494500" cy="136800"/>
          </a:xfrm>
        </p:grpSpPr>
        <p:cxnSp>
          <p:nvCxnSpPr>
            <p:cNvPr id="323" name="Google Shape;323;p47"/>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24" name="Google Shape;324;p47"/>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325" name="Google Shape;325;p47"/>
          <p:cNvSpPr txBox="1"/>
          <p:nvPr/>
        </p:nvSpPr>
        <p:spPr>
          <a:xfrm>
            <a:off x="8915400" y="4823850"/>
            <a:ext cx="190800" cy="10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sz="600" b="1">
                <a:solidFill>
                  <a:schemeClr val="dk1"/>
                </a:solidFill>
                <a:latin typeface="Helvetica Neue"/>
                <a:ea typeface="Helvetica Neue"/>
                <a:cs typeface="Helvetica Neue"/>
                <a:sym typeface="Helvetica Neue"/>
              </a:rPr>
              <a:t>1</a:t>
            </a:fld>
            <a:endParaRPr sz="600" b="1">
              <a:solidFill>
                <a:schemeClr val="dk1"/>
              </a:solidFill>
              <a:latin typeface="Helvetica Neue"/>
              <a:ea typeface="Helvetica Neue"/>
              <a:cs typeface="Helvetica Neue"/>
              <a:sym typeface="Helvetica Neue"/>
            </a:endParaRPr>
          </a:p>
        </p:txBody>
      </p:sp>
      <p:sp>
        <p:nvSpPr>
          <p:cNvPr id="326" name="Google Shape;326;p47"/>
          <p:cNvSpPr txBox="1"/>
          <p:nvPr/>
        </p:nvSpPr>
        <p:spPr>
          <a:xfrm>
            <a:off x="327300" y="4823850"/>
            <a:ext cx="13368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b="1">
                <a:solidFill>
                  <a:schemeClr val="dk1"/>
                </a:solidFill>
                <a:latin typeface="Helvetica Neue"/>
                <a:ea typeface="Helvetica Neue"/>
                <a:cs typeface="Helvetica Neue"/>
                <a:sym typeface="Helvetica Neue"/>
              </a:rPr>
              <a:t>CORNELL AAP</a:t>
            </a:r>
            <a:endParaRPr sz="600" b="1">
              <a:solidFill>
                <a:schemeClr val="dk1"/>
              </a:solidFill>
              <a:latin typeface="Helvetica Neue"/>
              <a:ea typeface="Helvetica Neue"/>
              <a:cs typeface="Helvetica Neue"/>
              <a:sym typeface="Helvetica Neue"/>
            </a:endParaRPr>
          </a:p>
        </p:txBody>
      </p:sp>
      <p:sp>
        <p:nvSpPr>
          <p:cNvPr id="327" name="Google Shape;327;p47"/>
          <p:cNvSpPr txBox="1"/>
          <p:nvPr/>
        </p:nvSpPr>
        <p:spPr>
          <a:xfrm>
            <a:off x="1757850" y="4823850"/>
            <a:ext cx="41979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b="1" dirty="0">
                <a:solidFill>
                  <a:schemeClr val="dk1"/>
                </a:solidFill>
                <a:latin typeface="Helvetica Neue"/>
                <a:ea typeface="Helvetica Neue"/>
                <a:cs typeface="Helvetica Neue"/>
                <a:sym typeface="Helvetica Neue"/>
              </a:rPr>
              <a:t>Benjamin C. Wilde	</a:t>
            </a:r>
            <a:endParaRPr sz="600" b="1" dirty="0">
              <a:solidFill>
                <a:schemeClr val="dk1"/>
              </a:solidFill>
              <a:latin typeface="Helvetica Neue"/>
              <a:ea typeface="Helvetica Neue"/>
              <a:cs typeface="Helvetica Neue"/>
              <a:sym typeface="Helvetica Neue"/>
            </a:endParaRPr>
          </a:p>
        </p:txBody>
      </p:sp>
      <p:sp>
        <p:nvSpPr>
          <p:cNvPr id="328" name="Google Shape;328;p47"/>
          <p:cNvSpPr txBox="1"/>
          <p:nvPr/>
        </p:nvSpPr>
        <p:spPr>
          <a:xfrm>
            <a:off x="7480025" y="4823850"/>
            <a:ext cx="1336800" cy="9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b="1" dirty="0">
                <a:solidFill>
                  <a:schemeClr val="dk1"/>
                </a:solidFill>
                <a:latin typeface="Helvetica Neue"/>
                <a:ea typeface="Helvetica Neue"/>
                <a:cs typeface="Helvetica Neue"/>
                <a:sym typeface="Helvetica Neue"/>
              </a:rPr>
              <a:t>February 2024</a:t>
            </a:r>
            <a:endParaRPr sz="600" b="1" dirty="0">
              <a:solidFill>
                <a:schemeClr val="dk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7512276" y="4795387"/>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1800" dirty="0"/>
              <a:t>Lake Atitlan, Guatemala: Piloting resource oriented sanitation</a:t>
            </a:r>
            <a:endParaRPr sz="1800" dirty="0"/>
          </a:p>
        </p:txBody>
      </p:sp>
      <p:pic>
        <p:nvPicPr>
          <p:cNvPr id="2" name="Picture 1">
            <a:extLst>
              <a:ext uri="{FF2B5EF4-FFF2-40B4-BE49-F238E27FC236}">
                <a16:creationId xmlns:a16="http://schemas.microsoft.com/office/drawing/2014/main" id="{A90FA1C9-2CD7-4214-8311-7FCF459B6F09}"/>
              </a:ext>
            </a:extLst>
          </p:cNvPr>
          <p:cNvPicPr>
            <a:picLocks noChangeAspect="1"/>
          </p:cNvPicPr>
          <p:nvPr/>
        </p:nvPicPr>
        <p:blipFill>
          <a:blip r:embed="rId3"/>
          <a:stretch>
            <a:fillRect/>
          </a:stretch>
        </p:blipFill>
        <p:spPr>
          <a:xfrm>
            <a:off x="0" y="1036336"/>
            <a:ext cx="5212938" cy="4107164"/>
          </a:xfrm>
          <a:prstGeom prst="rect">
            <a:avLst/>
          </a:prstGeom>
        </p:spPr>
      </p:pic>
      <p:pic>
        <p:nvPicPr>
          <p:cNvPr id="19" name="Picture 2" descr="The chain is only as strong as its weakest link :: IRC">
            <a:extLst>
              <a:ext uri="{FF2B5EF4-FFF2-40B4-BE49-F238E27FC236}">
                <a16:creationId xmlns:a16="http://schemas.microsoft.com/office/drawing/2014/main" id="{F848EB52-1E03-40CD-BDA6-70F2FCD89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938" y="2423418"/>
            <a:ext cx="3816779" cy="12772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AC684D0-B1F9-44FA-A59A-366624AFBFC5}"/>
              </a:ext>
            </a:extLst>
          </p:cNvPr>
          <p:cNvSpPr txBox="1"/>
          <p:nvPr/>
        </p:nvSpPr>
        <p:spPr>
          <a:xfrm>
            <a:off x="7476314" y="4672276"/>
            <a:ext cx="1508822" cy="246221"/>
          </a:xfrm>
          <a:prstGeom prst="rect">
            <a:avLst/>
          </a:prstGeom>
          <a:noFill/>
        </p:spPr>
        <p:txBody>
          <a:bodyPr wrap="square" rtlCol="0">
            <a:spAutoFit/>
          </a:bodyPr>
          <a:lstStyle/>
          <a:p>
            <a:r>
              <a:rPr lang="en-US" sz="1000" dirty="0"/>
              <a:t>Source: Unicef.org</a:t>
            </a:r>
          </a:p>
        </p:txBody>
      </p:sp>
      <p:sp>
        <p:nvSpPr>
          <p:cNvPr id="3" name="Oval 2">
            <a:extLst>
              <a:ext uri="{FF2B5EF4-FFF2-40B4-BE49-F238E27FC236}">
                <a16:creationId xmlns:a16="http://schemas.microsoft.com/office/drawing/2014/main" id="{19C95CD3-E7EA-4494-8570-9BB9BB68E24B}"/>
              </a:ext>
            </a:extLst>
          </p:cNvPr>
          <p:cNvSpPr/>
          <p:nvPr/>
        </p:nvSpPr>
        <p:spPr>
          <a:xfrm>
            <a:off x="5173823" y="2000656"/>
            <a:ext cx="3895009" cy="249166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48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6601992" y="4916874"/>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1800" dirty="0"/>
              <a:t>Lake Atitlan, Guatemala: </a:t>
            </a:r>
            <a:br>
              <a:rPr lang="en-US" sz="1800" dirty="0"/>
            </a:br>
            <a:r>
              <a:rPr lang="en-US" sz="1800" dirty="0"/>
              <a:t>Piloting resource oriented sanitation</a:t>
            </a:r>
            <a:endParaRPr sz="1800" dirty="0"/>
          </a:p>
        </p:txBody>
      </p:sp>
      <p:sp>
        <p:nvSpPr>
          <p:cNvPr id="20" name="TextBox 19">
            <a:extLst>
              <a:ext uri="{FF2B5EF4-FFF2-40B4-BE49-F238E27FC236}">
                <a16:creationId xmlns:a16="http://schemas.microsoft.com/office/drawing/2014/main" id="{DAC684D0-B1F9-44FA-A59A-366624AFBFC5}"/>
              </a:ext>
            </a:extLst>
          </p:cNvPr>
          <p:cNvSpPr txBox="1"/>
          <p:nvPr/>
        </p:nvSpPr>
        <p:spPr>
          <a:xfrm>
            <a:off x="6575827" y="4613460"/>
            <a:ext cx="2674941" cy="400110"/>
          </a:xfrm>
          <a:prstGeom prst="rect">
            <a:avLst/>
          </a:prstGeom>
          <a:noFill/>
        </p:spPr>
        <p:txBody>
          <a:bodyPr wrap="square" rtlCol="0">
            <a:spAutoFit/>
          </a:bodyPr>
          <a:lstStyle/>
          <a:p>
            <a:r>
              <a:rPr lang="en-US" sz="1000" dirty="0"/>
              <a:t>Sources: Unicef.org; </a:t>
            </a:r>
            <a:r>
              <a:rPr lang="en-US" sz="1000" dirty="0" err="1"/>
              <a:t>Ferrans</a:t>
            </a:r>
            <a:r>
              <a:rPr lang="en-US" sz="1000" dirty="0"/>
              <a:t>, 2017</a:t>
            </a:r>
          </a:p>
          <a:p>
            <a:r>
              <a:rPr lang="en-US" sz="1000" dirty="0"/>
              <a:t>Image: </a:t>
            </a:r>
            <a:r>
              <a:rPr lang="en-US" sz="1000" dirty="0" err="1"/>
              <a:t>Mosan</a:t>
            </a:r>
            <a:r>
              <a:rPr lang="en-US" sz="1000" dirty="0"/>
              <a:t> </a:t>
            </a:r>
          </a:p>
        </p:txBody>
      </p:sp>
      <p:pic>
        <p:nvPicPr>
          <p:cNvPr id="14338" name="Picture 2" descr="https://lh7-us.googleusercontent.com/-UqelJu-QHsTm2nKLA56ayJZQuDs2xwYf5UcWYi8Cj8CEHMCGz6aovvsKlYwJUC5JYLF1rB0N5zYHw-Co9zu29V800EbHJGbSzsE7EdW75Jn9JAV3PpFuZuhkCaJIIqtmhKdVjb13jzsXrlMXpWbjA=s2048">
            <a:extLst>
              <a:ext uri="{FF2B5EF4-FFF2-40B4-BE49-F238E27FC236}">
                <a16:creationId xmlns:a16="http://schemas.microsoft.com/office/drawing/2014/main" id="{151A47C8-9368-443A-ABDC-750BBD0A6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82" y="933415"/>
            <a:ext cx="6057000" cy="384496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s://lh7-us.googleusercontent.com/Qn5xm17M6k-tjSc6oIzHPl3gFQpF-TW2rTDKb8Z0wV9cyxiyWXNBEiyXQtCPPRcoq-1CpSk4MpueYK5ABuerQpzwspOSW6pB_oLvgO4Yu-t1q7RCi8NMwXg2G21j1XgzBMWKtvTfDmDo3Ffp1BEYnQ=s2048">
            <a:extLst>
              <a:ext uri="{FF2B5EF4-FFF2-40B4-BE49-F238E27FC236}">
                <a16:creationId xmlns:a16="http://schemas.microsoft.com/office/drawing/2014/main" id="{CF42B5F6-12D0-40D0-A23B-FD1EE3753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460" r="60930"/>
          <a:stretch/>
        </p:blipFill>
        <p:spPr bwMode="auto">
          <a:xfrm>
            <a:off x="6912254" y="2468689"/>
            <a:ext cx="1730224" cy="191111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s://lh7-us.googleusercontent.com/RM6rAgMPI87hFSOr6pR_vlEJ6yJijw048RsOIKgh6d4AlkZyM5moWpD6o1agqlCl9HMJdu1bzO9OIMXx-uolWhEpMTFif-U_zYzbg8TW_NlmeBkuATF8IhtZdrwaoaR7RoyGJJSntQFDU-J30d4IKA=s2048">
            <a:extLst>
              <a:ext uri="{FF2B5EF4-FFF2-40B4-BE49-F238E27FC236}">
                <a16:creationId xmlns:a16="http://schemas.microsoft.com/office/drawing/2014/main" id="{50AF8FF8-F68F-4BD0-A9EA-BE300578E4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659" t="31956" r="19158" b="27990"/>
          <a:stretch/>
        </p:blipFill>
        <p:spPr bwMode="auto">
          <a:xfrm rot="5400000">
            <a:off x="6821810" y="455569"/>
            <a:ext cx="1911110" cy="173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30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7028621" y="4857839"/>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1800" dirty="0"/>
              <a:t>Lake Atitlan, Guatemala: Piloting resource oriented sanitation</a:t>
            </a:r>
            <a:endParaRPr sz="1800" dirty="0"/>
          </a:p>
        </p:txBody>
      </p:sp>
      <p:sp>
        <p:nvSpPr>
          <p:cNvPr id="20" name="TextBox 19">
            <a:extLst>
              <a:ext uri="{FF2B5EF4-FFF2-40B4-BE49-F238E27FC236}">
                <a16:creationId xmlns:a16="http://schemas.microsoft.com/office/drawing/2014/main" id="{DAC684D0-B1F9-44FA-A59A-366624AFBFC5}"/>
              </a:ext>
            </a:extLst>
          </p:cNvPr>
          <p:cNvSpPr txBox="1"/>
          <p:nvPr/>
        </p:nvSpPr>
        <p:spPr>
          <a:xfrm>
            <a:off x="6988427" y="4695620"/>
            <a:ext cx="1256237" cy="246221"/>
          </a:xfrm>
          <a:prstGeom prst="rect">
            <a:avLst/>
          </a:prstGeom>
          <a:noFill/>
        </p:spPr>
        <p:txBody>
          <a:bodyPr wrap="square" rtlCol="0">
            <a:spAutoFit/>
          </a:bodyPr>
          <a:lstStyle/>
          <a:p>
            <a:r>
              <a:rPr lang="en-US" sz="1000" dirty="0" err="1"/>
              <a:t>Ferrans</a:t>
            </a:r>
            <a:r>
              <a:rPr lang="en-US" sz="1000" dirty="0"/>
              <a:t>, 2017</a:t>
            </a:r>
          </a:p>
        </p:txBody>
      </p:sp>
      <p:pic>
        <p:nvPicPr>
          <p:cNvPr id="15362" name="Picture 2" descr="https://lh7-us.googleusercontent.com/lcoDOpEbFjHbrn0ItuWbfrPHthWin3DiOQNWW7PG4IGI7FsB_hVQ3hH9FAXhbFqHy-e3W2XIbJvm7iP5MC0SbrG0VULC1z-ENK8jU3JqiIa3utj4rY5AK5R7imWPQ4MGPLAfqAaHT5Z9Rf8C1YpMew=s2048">
            <a:extLst>
              <a:ext uri="{FF2B5EF4-FFF2-40B4-BE49-F238E27FC236}">
                <a16:creationId xmlns:a16="http://schemas.microsoft.com/office/drawing/2014/main" id="{1FE5FB6C-FF2C-4167-9485-FC346B742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096" y="879561"/>
            <a:ext cx="6817807" cy="374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4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6807557" y="4881138"/>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Impacts of ineffective sanitation</a:t>
            </a:r>
            <a:endParaRPr sz="2400" dirty="0"/>
          </a:p>
        </p:txBody>
      </p:sp>
      <p:pic>
        <p:nvPicPr>
          <p:cNvPr id="13314" name="Picture 2" descr="https://lh7-us.googleusercontent.com/vSyl1YcecH4ZPgVxq7OEDXr3zR5-8J4DhlJaS30qsfxDaK2TEGKwa_SDhNVyGyhNr4HnUUjmUx7R0mREbv4LBtMPgGtjqhc6Y4DCRO2l_I6MEflDSnVdBJkdK2fBnYuKsl5lthDj2dMojqw-HbhrOQ=s2048">
            <a:extLst>
              <a:ext uri="{FF2B5EF4-FFF2-40B4-BE49-F238E27FC236}">
                <a16:creationId xmlns:a16="http://schemas.microsoft.com/office/drawing/2014/main" id="{4C72CC8E-DA75-4185-90FF-F7CBD6997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35972"/>
            <a:ext cx="4978750" cy="22715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7-us.googleusercontent.com/WkwBqNrmU5IzWag9E_14MbMLM0WDNNe50RYkGqo1P_NXX-3Apyr9ffEQDbYib8hzsJ1rGeeoxS8yqR_K9iQ2HEapX_l-kngopMtAmrVsXwn9NHbDYbGWvl9MDz3LQsQywRytfeZYnXXgT8WypeRbzw=s2048">
            <a:extLst>
              <a:ext uri="{FF2B5EF4-FFF2-40B4-BE49-F238E27FC236}">
                <a16:creationId xmlns:a16="http://schemas.microsoft.com/office/drawing/2014/main" id="{8299037C-FE88-4045-905E-0BD56E61F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103" y="1143888"/>
            <a:ext cx="3533009" cy="30631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C8ED8A-CF65-4415-BC56-4E88F066558C}"/>
              </a:ext>
            </a:extLst>
          </p:cNvPr>
          <p:cNvSpPr txBox="1"/>
          <p:nvPr/>
        </p:nvSpPr>
        <p:spPr>
          <a:xfrm>
            <a:off x="6762339" y="4567236"/>
            <a:ext cx="1256237" cy="246221"/>
          </a:xfrm>
          <a:prstGeom prst="rect">
            <a:avLst/>
          </a:prstGeom>
          <a:noFill/>
        </p:spPr>
        <p:txBody>
          <a:bodyPr wrap="square" rtlCol="0">
            <a:spAutoFit/>
          </a:bodyPr>
          <a:lstStyle/>
          <a:p>
            <a:r>
              <a:rPr lang="en-US" sz="1000" dirty="0" err="1"/>
              <a:t>Ferrans</a:t>
            </a:r>
            <a:r>
              <a:rPr lang="en-US" sz="1000" dirty="0"/>
              <a:t>, 2017</a:t>
            </a:r>
          </a:p>
        </p:txBody>
      </p:sp>
      <p:sp>
        <p:nvSpPr>
          <p:cNvPr id="12" name="TextBox 11">
            <a:extLst>
              <a:ext uri="{FF2B5EF4-FFF2-40B4-BE49-F238E27FC236}">
                <a16:creationId xmlns:a16="http://schemas.microsoft.com/office/drawing/2014/main" id="{9482081C-56F7-4457-BC93-8372877BB06C}"/>
              </a:ext>
            </a:extLst>
          </p:cNvPr>
          <p:cNvSpPr txBox="1"/>
          <p:nvPr/>
        </p:nvSpPr>
        <p:spPr>
          <a:xfrm>
            <a:off x="6762339" y="4728396"/>
            <a:ext cx="1256237" cy="246221"/>
          </a:xfrm>
          <a:prstGeom prst="rect">
            <a:avLst/>
          </a:prstGeom>
          <a:noFill/>
        </p:spPr>
        <p:txBody>
          <a:bodyPr wrap="square" rtlCol="0">
            <a:spAutoFit/>
          </a:bodyPr>
          <a:lstStyle/>
          <a:p>
            <a:r>
              <a:rPr lang="en-US" sz="1000" dirty="0"/>
              <a:t>Image: Wilde, B.</a:t>
            </a:r>
          </a:p>
        </p:txBody>
      </p:sp>
    </p:spTree>
    <p:extLst>
      <p:ext uri="{BB962C8B-B14F-4D97-AF65-F5344CB8AC3E}">
        <p14:creationId xmlns:p14="http://schemas.microsoft.com/office/powerpoint/2010/main" val="289938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Container Based Sanitation</a:t>
            </a:r>
            <a:endParaRPr sz="2400" dirty="0"/>
          </a:p>
        </p:txBody>
      </p:sp>
      <p:pic>
        <p:nvPicPr>
          <p:cNvPr id="18434" name="Picture 2" descr="https://lh7-us.googleusercontent.com/JeERTuQGJiAVd_lITqMFqvrdqtsx_TmHYat8lL2-_kDCYs4oAlVogGWfmbfEgh2wGDsiOOL9m48tWAYn04Bm3Z3VAc8DQYNQztb0H8f5q7F9yvQTTOzANfa0OsLs6A0IIxHvAZBscjRLqlfRN9kU1Q=s2048">
            <a:extLst>
              <a:ext uri="{FF2B5EF4-FFF2-40B4-BE49-F238E27FC236}">
                <a16:creationId xmlns:a16="http://schemas.microsoft.com/office/drawing/2014/main" id="{F3553DC6-1462-4D75-B858-715FC50D6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8" y="729392"/>
            <a:ext cx="4190964" cy="416697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lh7-us.googleusercontent.com/PnqURmLa-WJAXdsV7V0dx5pTDxNqx-hz8rJ4irrMTVkMCNwAzznLvRsqzzRaPLaaSLCk1lj-a4AOO0_IIHhTJO2YXTkx6_4DqAmU79Fjiw9Ro6XKp7Es4rF2XKER17cDi0J9JIWOb2QSHgkxCE7OzQ=s2048">
            <a:extLst>
              <a:ext uri="{FF2B5EF4-FFF2-40B4-BE49-F238E27FC236}">
                <a16:creationId xmlns:a16="http://schemas.microsoft.com/office/drawing/2014/main" id="{AD4A6A7C-3A21-4D0A-943E-3257BE404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429" y="157064"/>
            <a:ext cx="1241433" cy="82762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lh7-us.googleusercontent.com/Wx3022JMDd1M-6xdx68iV37E_BxsChrulrgcuwfKZtpdUMo8-rGNQTvreV1pY2qQ0i9QmfpHACKrLxmBFgbyq2HWA3xnpJxDOGAaynZYHjIQNDoVdILIm_BeEKpzhFNQSGUHPeykcIAv19tXaNaYqg=s2048">
            <a:extLst>
              <a:ext uri="{FF2B5EF4-FFF2-40B4-BE49-F238E27FC236}">
                <a16:creationId xmlns:a16="http://schemas.microsoft.com/office/drawing/2014/main" id="{958BB1E5-80F0-4FDD-A707-65EB59B44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119" y="1194384"/>
            <a:ext cx="1532743" cy="5412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lh7-us.googleusercontent.com/Jt3PbVGTFlWMnWpMsw2T_KAs8w5SbWUwe-UbjJfqejWZXONNJzmOzBxF7IE-7CbM442NO98_BnrQpw2RQYNQ6V5BTPtI6mjfRFVZtgfekIv2RIX7e90GWeLvvR_DpBtplenDn2nBOC1nmaR_Ff1wTA=s2048">
            <a:extLst>
              <a:ext uri="{FF2B5EF4-FFF2-40B4-BE49-F238E27FC236}">
                <a16:creationId xmlns:a16="http://schemas.microsoft.com/office/drawing/2014/main" id="{0AE578AA-17B3-4DC9-89DE-E49375076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957" y="2246848"/>
            <a:ext cx="711802" cy="665535"/>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s://lh7-us.googleusercontent.com/PtM-bHzIkjWmuGIkE20hcgCel369CdAU5fUxNBVSKSPKHULN0bH5l77VStWjMVJNCM5o5rDd9w-vrOngH-Y81kfLWotaXaeWWMdEGwTrlUg5GPaFECFTJ92IR5mJk6w3Z44u53buLnv-Z5R0fnFOBA=s2048">
            <a:extLst>
              <a:ext uri="{FF2B5EF4-FFF2-40B4-BE49-F238E27FC236}">
                <a16:creationId xmlns:a16="http://schemas.microsoft.com/office/drawing/2014/main" id="{D89E2955-9E66-4532-9CE1-AD8E0C1945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8566" y="3339135"/>
            <a:ext cx="413155" cy="796027"/>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s://lh7-us.googleusercontent.com/k6cWlkcEwwymQLyUarZ7HQMPiRDpIAc-qVUxraFi316-ZWCddm3xfknYOYgC_PBuTiC-9giXwZrxzKZIF4eEW0tVjHJkqWHYhwHyAWZOOcywvzE-sqgcI1-P2TuscZYe0eezmKMJwLEi13s9gL3auQ=s2048">
            <a:extLst>
              <a:ext uri="{FF2B5EF4-FFF2-40B4-BE49-F238E27FC236}">
                <a16:creationId xmlns:a16="http://schemas.microsoft.com/office/drawing/2014/main" id="{93AAC2D4-A756-4B2D-852E-FD8A33EA60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7635" y="4402511"/>
            <a:ext cx="575015" cy="575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610FE0-66F0-415C-ABB2-FBDDD8FF34E4}"/>
              </a:ext>
            </a:extLst>
          </p:cNvPr>
          <p:cNvSpPr txBox="1"/>
          <p:nvPr/>
        </p:nvSpPr>
        <p:spPr>
          <a:xfrm rot="16200000">
            <a:off x="1123012" y="2310140"/>
            <a:ext cx="1724748" cy="523220"/>
          </a:xfrm>
          <a:prstGeom prst="rect">
            <a:avLst/>
          </a:prstGeom>
          <a:noFill/>
        </p:spPr>
        <p:txBody>
          <a:bodyPr wrap="square" rtlCol="0">
            <a:spAutoFit/>
          </a:bodyPr>
          <a:lstStyle/>
          <a:p>
            <a:pPr algn="ctr"/>
            <a:r>
              <a:rPr lang="en-US" sz="2800" dirty="0">
                <a:latin typeface="Helvetica Neue"/>
              </a:rPr>
              <a:t>MOSAN</a:t>
            </a:r>
          </a:p>
        </p:txBody>
      </p:sp>
    </p:spTree>
    <p:extLst>
      <p:ext uri="{BB962C8B-B14F-4D97-AF65-F5344CB8AC3E}">
        <p14:creationId xmlns:p14="http://schemas.microsoft.com/office/powerpoint/2010/main" val="159535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Container Based Sanitation</a:t>
            </a:r>
            <a:endParaRPr sz="2400" dirty="0"/>
          </a:p>
        </p:txBody>
      </p:sp>
      <p:pic>
        <p:nvPicPr>
          <p:cNvPr id="19458" name="Picture 2" descr="https://lh7-us.googleusercontent.com/TXbzR9aiDfzKWfhgCiXoIhH7hRWa_vQqWfUxcmn9oNuJaiK5gqdyPWmdsfCg3SnLE-pwH2Wi_2m_XfaTCFX8R4nBZkkDdfzRHHIgOMBWm_B4CMRxjPx_tnNVqQHyiTghAOqa05IqixfGpHKLV-Hg3w=s2048">
            <a:extLst>
              <a:ext uri="{FF2B5EF4-FFF2-40B4-BE49-F238E27FC236}">
                <a16:creationId xmlns:a16="http://schemas.microsoft.com/office/drawing/2014/main" id="{8379F5FD-446D-4658-A2FF-CC3652C83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88" y="794724"/>
            <a:ext cx="7033340" cy="238962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360;p49">
            <a:extLst>
              <a:ext uri="{FF2B5EF4-FFF2-40B4-BE49-F238E27FC236}">
                <a16:creationId xmlns:a16="http://schemas.microsoft.com/office/drawing/2014/main" id="{09E602E3-5422-496E-A547-F35196F520E4}"/>
              </a:ext>
            </a:extLst>
          </p:cNvPr>
          <p:cNvGrpSpPr/>
          <p:nvPr/>
        </p:nvGrpSpPr>
        <p:grpSpPr>
          <a:xfrm rot="10800000">
            <a:off x="6997846" y="4886530"/>
            <a:ext cx="103633" cy="104652"/>
            <a:chOff x="331000" y="228600"/>
            <a:chExt cx="8494500" cy="136800"/>
          </a:xfrm>
        </p:grpSpPr>
        <p:cxnSp>
          <p:nvCxnSpPr>
            <p:cNvPr id="16" name="Google Shape;361;p49">
              <a:extLst>
                <a:ext uri="{FF2B5EF4-FFF2-40B4-BE49-F238E27FC236}">
                  <a16:creationId xmlns:a16="http://schemas.microsoft.com/office/drawing/2014/main" id="{F642FFF8-9B22-4F5E-AD4F-F29D00F1A9CF}"/>
                </a:ext>
              </a:extLst>
            </p:cNvPr>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7" name="Google Shape;362;p49">
              <a:extLst>
                <a:ext uri="{FF2B5EF4-FFF2-40B4-BE49-F238E27FC236}">
                  <a16:creationId xmlns:a16="http://schemas.microsoft.com/office/drawing/2014/main" id="{A902AF0B-81C8-4967-9FA5-DAD7E68093EC}"/>
                </a:ext>
              </a:extLst>
            </p:cNvPr>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4" name="TextBox 3">
            <a:extLst>
              <a:ext uri="{FF2B5EF4-FFF2-40B4-BE49-F238E27FC236}">
                <a16:creationId xmlns:a16="http://schemas.microsoft.com/office/drawing/2014/main" id="{A86308CB-4FCE-4F74-99B5-4245B9F30EC1}"/>
              </a:ext>
            </a:extLst>
          </p:cNvPr>
          <p:cNvSpPr txBox="1"/>
          <p:nvPr/>
        </p:nvSpPr>
        <p:spPr>
          <a:xfrm>
            <a:off x="6977193" y="4748030"/>
            <a:ext cx="1845187" cy="246221"/>
          </a:xfrm>
          <a:prstGeom prst="rect">
            <a:avLst/>
          </a:prstGeom>
          <a:noFill/>
        </p:spPr>
        <p:txBody>
          <a:bodyPr wrap="square" rtlCol="0">
            <a:spAutoFit/>
          </a:bodyPr>
          <a:lstStyle/>
          <a:p>
            <a:r>
              <a:rPr lang="en-US" sz="1000" dirty="0">
                <a:latin typeface="Helvetica Neue"/>
              </a:rPr>
              <a:t>Krueger, et al., 2020</a:t>
            </a:r>
          </a:p>
        </p:txBody>
      </p:sp>
      <p:pic>
        <p:nvPicPr>
          <p:cNvPr id="19460" name="Picture 4" descr="https://lh7-us.googleusercontent.com/1YhMWJ49_vrEGEuubSPMCXGMTvkFsxUs_guAIfFL02c8yDJcG-SO0SAFtt0LDqJRBhDIQyWlpnM9ab-l3cELzjD0mxDatcgEjVRz-EAkHe2UQpzxvoOctMrsr_JzbOxHeEGo-Kdj56jCTkjcHJrMRw=s2048">
            <a:extLst>
              <a:ext uri="{FF2B5EF4-FFF2-40B4-BE49-F238E27FC236}">
                <a16:creationId xmlns:a16="http://schemas.microsoft.com/office/drawing/2014/main" id="{EECCD49A-2ABB-49CA-ABFE-887089CEF9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704" t="2870" r="-13643" b="-2870"/>
          <a:stretch/>
        </p:blipFill>
        <p:spPr bwMode="auto">
          <a:xfrm>
            <a:off x="297000" y="3350270"/>
            <a:ext cx="1012979" cy="125624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lh7-us.googleusercontent.com/6Zqnmkhndxv73zobTEJ5jB88_MeOrNrPO4gJ2NbB8Coz4SZjR0VFqGNECinAsDc9EdG6bkGGXVLUq5XDNbh1t4FSdwcx8H__Nnqc06lfLwk-t7LqMW3_4kSzPa484iWQnvGtSJ5EfPD2J9clryNwNw=s2048">
            <a:extLst>
              <a:ext uri="{FF2B5EF4-FFF2-40B4-BE49-F238E27FC236}">
                <a16:creationId xmlns:a16="http://schemas.microsoft.com/office/drawing/2014/main" id="{B2A3F7CD-2E88-4700-B167-A317F6490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794" y="3520461"/>
            <a:ext cx="1629418" cy="1086055"/>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lh7-us.googleusercontent.com/CdsAksVB9EtnTEJh2GfoLvSHCp9mOcJJwhm-M_yFzA-W6iJiU5LkPKo8_z8jjJN5B-tB3tO9AYVq5t7KyySIIqooyQruyEZPmXvPNf1Ph494xDMfBZDuQvhLeMgm5GzKV5stgDcW-01mFGvXYydrEQ=s2048">
            <a:extLst>
              <a:ext uri="{FF2B5EF4-FFF2-40B4-BE49-F238E27FC236}">
                <a16:creationId xmlns:a16="http://schemas.microsoft.com/office/drawing/2014/main" id="{3859D9A1-73B1-44B3-A9E8-9D41902042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3509" y="3542071"/>
            <a:ext cx="1390445" cy="1042834"/>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lh7-us.googleusercontent.com/6qEJbfqLhOgSMvFsfTmJVPhBVIDJI2E9Wvpph4X2BvQywa3TMWE6g78a6xXqQ17W89vbvfA3u3sqjKtUEypQUZMQ1K4fHZxSbtfp1Ja6sqPJXpvVEk5rYaTHP9KFIEaLCh4qha1Y1DJgKalMhfjfQg=s2048">
            <a:extLst>
              <a:ext uri="{FF2B5EF4-FFF2-40B4-BE49-F238E27FC236}">
                <a16:creationId xmlns:a16="http://schemas.microsoft.com/office/drawing/2014/main" id="{53EF6033-7FF7-4E90-A4EF-A3227F238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559" y="3520461"/>
            <a:ext cx="1912422" cy="107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7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Urine Enriched Biochar</a:t>
            </a:r>
            <a:endParaRPr sz="2400" dirty="0"/>
          </a:p>
        </p:txBody>
      </p:sp>
      <p:grpSp>
        <p:nvGrpSpPr>
          <p:cNvPr id="14" name="Google Shape;360;p49">
            <a:extLst>
              <a:ext uri="{FF2B5EF4-FFF2-40B4-BE49-F238E27FC236}">
                <a16:creationId xmlns:a16="http://schemas.microsoft.com/office/drawing/2014/main" id="{09E602E3-5422-496E-A547-F35196F520E4}"/>
              </a:ext>
            </a:extLst>
          </p:cNvPr>
          <p:cNvGrpSpPr/>
          <p:nvPr/>
        </p:nvGrpSpPr>
        <p:grpSpPr>
          <a:xfrm rot="10800000">
            <a:off x="6997846" y="4886530"/>
            <a:ext cx="103633" cy="104652"/>
            <a:chOff x="331000" y="228600"/>
            <a:chExt cx="8494500" cy="136800"/>
          </a:xfrm>
        </p:grpSpPr>
        <p:cxnSp>
          <p:nvCxnSpPr>
            <p:cNvPr id="16" name="Google Shape;361;p49">
              <a:extLst>
                <a:ext uri="{FF2B5EF4-FFF2-40B4-BE49-F238E27FC236}">
                  <a16:creationId xmlns:a16="http://schemas.microsoft.com/office/drawing/2014/main" id="{F642FFF8-9B22-4F5E-AD4F-F29D00F1A9CF}"/>
                </a:ext>
              </a:extLst>
            </p:cNvPr>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7" name="Google Shape;362;p49">
              <a:extLst>
                <a:ext uri="{FF2B5EF4-FFF2-40B4-BE49-F238E27FC236}">
                  <a16:creationId xmlns:a16="http://schemas.microsoft.com/office/drawing/2014/main" id="{A902AF0B-81C8-4967-9FA5-DAD7E68093EC}"/>
                </a:ext>
              </a:extLst>
            </p:cNvPr>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aphicFrame>
        <p:nvGraphicFramePr>
          <p:cNvPr id="5" name="Table 4">
            <a:extLst>
              <a:ext uri="{FF2B5EF4-FFF2-40B4-BE49-F238E27FC236}">
                <a16:creationId xmlns:a16="http://schemas.microsoft.com/office/drawing/2014/main" id="{2C436DB0-A037-4768-957A-9EC892289901}"/>
              </a:ext>
            </a:extLst>
          </p:cNvPr>
          <p:cNvGraphicFramePr>
            <a:graphicFrameLocks noGrp="1"/>
          </p:cNvGraphicFramePr>
          <p:nvPr>
            <p:extLst>
              <p:ext uri="{D42A27DB-BD31-4B8C-83A1-F6EECF244321}">
                <p14:modId xmlns:p14="http://schemas.microsoft.com/office/powerpoint/2010/main" val="520499056"/>
              </p:ext>
            </p:extLst>
          </p:nvPr>
        </p:nvGraphicFramePr>
        <p:xfrm>
          <a:off x="605900" y="940593"/>
          <a:ext cx="3974358" cy="3262314"/>
        </p:xfrm>
        <a:graphic>
          <a:graphicData uri="http://schemas.openxmlformats.org/drawingml/2006/table">
            <a:tbl>
              <a:tblPr/>
              <a:tblGrid>
                <a:gridCol w="1271078">
                  <a:extLst>
                    <a:ext uri="{9D8B030D-6E8A-4147-A177-3AD203B41FA5}">
                      <a16:colId xmlns:a16="http://schemas.microsoft.com/office/drawing/2014/main" val="1883943045"/>
                    </a:ext>
                  </a:extLst>
                </a:gridCol>
                <a:gridCol w="1474516">
                  <a:extLst>
                    <a:ext uri="{9D8B030D-6E8A-4147-A177-3AD203B41FA5}">
                      <a16:colId xmlns:a16="http://schemas.microsoft.com/office/drawing/2014/main" val="220030969"/>
                    </a:ext>
                  </a:extLst>
                </a:gridCol>
                <a:gridCol w="1228764">
                  <a:extLst>
                    <a:ext uri="{9D8B030D-6E8A-4147-A177-3AD203B41FA5}">
                      <a16:colId xmlns:a16="http://schemas.microsoft.com/office/drawing/2014/main" val="1371692038"/>
                    </a:ext>
                  </a:extLst>
                </a:gridCol>
              </a:tblGrid>
              <a:tr h="686802">
                <a:tc>
                  <a:txBody>
                    <a:bodyPr/>
                    <a:lstStyle/>
                    <a:p>
                      <a:pPr algn="ctr" rtl="0" fontAlgn="ctr">
                        <a:spcBef>
                          <a:spcPts val="0"/>
                        </a:spcBef>
                        <a:spcAft>
                          <a:spcPts val="0"/>
                        </a:spcAft>
                      </a:pPr>
                      <a:r>
                        <a:rPr lang="en-US" sz="1300" b="0" i="0" u="none" strike="noStrike" dirty="0">
                          <a:solidFill>
                            <a:srgbClr val="000000"/>
                          </a:solidFill>
                          <a:effectLst/>
                          <a:latin typeface="Calibri" panose="020F0502020204030204" pitchFamily="34" charset="0"/>
                        </a:rPr>
                        <a:t>AGRONOMIC PARAMETER</a:t>
                      </a:r>
                      <a:endParaRPr lang="en-US" sz="13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6A6A6"/>
                    </a:solidFill>
                  </a:tcPr>
                </a:tc>
                <a:tc>
                  <a:txBody>
                    <a:bodyPr/>
                    <a:lstStyle/>
                    <a:p>
                      <a:pPr algn="ctr" rtl="0" fontAlgn="ctr">
                        <a:spcBef>
                          <a:spcPts val="0"/>
                        </a:spcBef>
                        <a:spcAft>
                          <a:spcPts val="0"/>
                        </a:spcAft>
                      </a:pPr>
                      <a:r>
                        <a:rPr lang="en-US" sz="1300" b="0" i="0" u="none" strike="noStrike" dirty="0">
                          <a:solidFill>
                            <a:srgbClr val="000000"/>
                          </a:solidFill>
                          <a:effectLst/>
                          <a:latin typeface="Calibri" panose="020F0502020204030204" pitchFamily="34" charset="0"/>
                        </a:rPr>
                        <a:t>FECES BIOCHAR</a:t>
                      </a:r>
                      <a:endParaRPr lang="en-US" sz="13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6A6A6"/>
                    </a:solidFill>
                  </a:tcPr>
                </a:tc>
                <a:tc>
                  <a:txBody>
                    <a:bodyPr/>
                    <a:lstStyle/>
                    <a:p>
                      <a:pPr algn="ctr" rtl="0" fontAlgn="ctr">
                        <a:spcBef>
                          <a:spcPts val="0"/>
                        </a:spcBef>
                        <a:spcAft>
                          <a:spcPts val="0"/>
                        </a:spcAft>
                      </a:pPr>
                      <a:r>
                        <a:rPr lang="en-US" sz="1300" b="0" i="0" u="none" strike="noStrike">
                          <a:solidFill>
                            <a:srgbClr val="000000"/>
                          </a:solidFill>
                          <a:effectLst/>
                          <a:latin typeface="Calibri" panose="020F0502020204030204" pitchFamily="34" charset="0"/>
                        </a:rPr>
                        <a:t>UEB</a:t>
                      </a:r>
                      <a:endParaRPr lang="en-US" sz="13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893191090"/>
                  </a:ext>
                </a:extLst>
              </a:tr>
              <a:tr h="286168">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Moisture [%]</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28.0 </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19.3 </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1792"/>
                  </a:ext>
                </a:extLst>
              </a:tr>
              <a:tr h="286168">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EC [</a:t>
                      </a:r>
                      <a:r>
                        <a:rPr lang="el-GR" sz="1200" b="0" i="0" u="none" strike="noStrike" dirty="0">
                          <a:solidFill>
                            <a:srgbClr val="000000"/>
                          </a:solidFill>
                          <a:effectLst/>
                          <a:latin typeface="Calibri" panose="020F0502020204030204" pitchFamily="34" charset="0"/>
                        </a:rPr>
                        <a:t>μ</a:t>
                      </a:r>
                      <a:r>
                        <a:rPr lang="en-US" sz="1200" b="0" i="0" u="none" strike="noStrike" dirty="0">
                          <a:solidFill>
                            <a:srgbClr val="000000"/>
                          </a:solidFill>
                          <a:effectLst/>
                          <a:latin typeface="Calibri" panose="020F0502020204030204" pitchFamily="34" charset="0"/>
                        </a:rPr>
                        <a:t>S cm</a:t>
                      </a:r>
                      <a:r>
                        <a:rPr lang="en-US" sz="1200" b="0" i="0" u="none" strike="noStrike" baseline="30000" dirty="0">
                          <a:solidFill>
                            <a:srgbClr val="000000"/>
                          </a:solidFill>
                          <a:effectLst/>
                          <a:latin typeface="Calibri" panose="020F0502020204030204" pitchFamily="34" charset="0"/>
                        </a:rPr>
                        <a:t>-1</a:t>
                      </a:r>
                      <a:r>
                        <a:rPr lang="en-US" sz="1200" b="0" i="0" u="none" strike="noStrike" dirty="0">
                          <a:solidFill>
                            <a:srgbClr val="000000"/>
                          </a:solidFill>
                          <a:effectLst/>
                          <a:latin typeface="Calibri" panose="020F0502020204030204" pitchFamily="34" charset="0"/>
                        </a:rPr>
                        <a:t>]</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8.8 </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57.7 </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800261"/>
                  </a:ext>
                </a:extLst>
              </a:tr>
              <a:tr h="286168">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pH (H</a:t>
                      </a:r>
                      <a:r>
                        <a:rPr lang="en-US" sz="1200" b="0" i="0" u="none" strike="noStrike" baseline="-25000">
                          <a:solidFill>
                            <a:srgbClr val="000000"/>
                          </a:solidFill>
                          <a:effectLst/>
                          <a:latin typeface="Calibri" panose="020F0502020204030204" pitchFamily="34" charset="0"/>
                        </a:rPr>
                        <a:t>2</a:t>
                      </a:r>
                      <a:r>
                        <a:rPr lang="en-US" sz="1200" b="0" i="0" u="none" strike="noStrike">
                          <a:solidFill>
                            <a:srgbClr val="000000"/>
                          </a:solidFill>
                          <a:effectLst/>
                          <a:latin typeface="Calibri" panose="020F0502020204030204" pitchFamily="34" charset="0"/>
                        </a:rPr>
                        <a:t>O)</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9.7</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9.7</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979947"/>
                  </a:ext>
                </a:extLst>
              </a:tr>
              <a:tr h="286168">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N</a:t>
                      </a:r>
                      <a:r>
                        <a:rPr lang="en-US" sz="1200" b="0" i="0" u="none" strike="noStrike" baseline="-25000">
                          <a:solidFill>
                            <a:srgbClr val="000000"/>
                          </a:solidFill>
                          <a:effectLst/>
                          <a:latin typeface="Calibri" panose="020F0502020204030204" pitchFamily="34" charset="0"/>
                        </a:rPr>
                        <a:t>tot</a:t>
                      </a:r>
                      <a:r>
                        <a:rPr lang="en-US" sz="1200" b="0" i="0" u="none" strike="noStrike">
                          <a:solidFill>
                            <a:srgbClr val="000000"/>
                          </a:solidFill>
                          <a:effectLst/>
                          <a:latin typeface="Calibri" panose="020F0502020204030204" pitchFamily="34" charset="0"/>
                        </a:rPr>
                        <a:t> [g kg</a:t>
                      </a:r>
                      <a:r>
                        <a:rPr lang="en-US" sz="1200" b="0" i="0" u="none" strike="noStrike" baseline="30000">
                          <a:solidFill>
                            <a:srgbClr val="000000"/>
                          </a:solidFill>
                          <a:effectLst/>
                          <a:latin typeface="Calibri" panose="020F0502020204030204" pitchFamily="34" charset="0"/>
                        </a:rPr>
                        <a:t>-1</a:t>
                      </a:r>
                      <a:r>
                        <a:rPr lang="en-US" sz="1200" b="0" i="0" u="none" strike="noStrike">
                          <a:solidFill>
                            <a:srgbClr val="000000"/>
                          </a:solidFill>
                          <a:effectLst/>
                          <a:latin typeface="Calibri" panose="020F0502020204030204" pitchFamily="34" charset="0"/>
                        </a:rPr>
                        <a:t>]</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2.4</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5.1</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8D08C"/>
                    </a:solidFill>
                  </a:tcPr>
                </a:tc>
                <a:extLst>
                  <a:ext uri="{0D108BD9-81ED-4DB2-BD59-A6C34878D82A}">
                    <a16:rowId xmlns:a16="http://schemas.microsoft.com/office/drawing/2014/main" val="298520149"/>
                  </a:ext>
                </a:extLst>
              </a:tr>
              <a:tr h="286168">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P</a:t>
                      </a:r>
                      <a:r>
                        <a:rPr lang="en-US" sz="1200" b="0" i="0" u="none" strike="noStrike" baseline="-25000">
                          <a:solidFill>
                            <a:srgbClr val="000000"/>
                          </a:solidFill>
                          <a:effectLst/>
                          <a:latin typeface="Calibri" panose="020F0502020204030204" pitchFamily="34" charset="0"/>
                        </a:rPr>
                        <a:t>tot</a:t>
                      </a:r>
                      <a:r>
                        <a:rPr lang="en-US" sz="1200" b="0" i="0" u="none" strike="noStrike">
                          <a:solidFill>
                            <a:srgbClr val="000000"/>
                          </a:solidFill>
                          <a:effectLst/>
                          <a:latin typeface="Calibri" panose="020F0502020204030204" pitchFamily="34" charset="0"/>
                        </a:rPr>
                        <a:t> [g kg</a:t>
                      </a:r>
                      <a:r>
                        <a:rPr lang="en-US" sz="1200" b="0" i="0" u="none" strike="noStrike" baseline="30000">
                          <a:solidFill>
                            <a:srgbClr val="000000"/>
                          </a:solidFill>
                          <a:effectLst/>
                          <a:latin typeface="Calibri" panose="020F0502020204030204" pitchFamily="34" charset="0"/>
                        </a:rPr>
                        <a:t>-1</a:t>
                      </a:r>
                      <a:r>
                        <a:rPr lang="en-US" sz="1200" b="0" i="0" u="none" strike="noStrike">
                          <a:solidFill>
                            <a:srgbClr val="000000"/>
                          </a:solidFill>
                          <a:effectLst/>
                          <a:latin typeface="Calibri" panose="020F0502020204030204" pitchFamily="34" charset="0"/>
                        </a:rPr>
                        <a:t>]</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 20.0</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 12.3</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784446"/>
                  </a:ext>
                </a:extLst>
              </a:tr>
              <a:tr h="286168">
                <a:tc>
                  <a:txBody>
                    <a:bodyPr/>
                    <a:lstStyle/>
                    <a:p>
                      <a:pPr algn="ctr" rtl="0" fontAlgn="ctr">
                        <a:spcBef>
                          <a:spcPts val="0"/>
                        </a:spcBef>
                        <a:spcAft>
                          <a:spcPts val="0"/>
                        </a:spcAft>
                      </a:pPr>
                      <a:r>
                        <a:rPr lang="en-US" sz="1200" b="0" i="0" u="none" strike="noStrike" dirty="0" err="1">
                          <a:solidFill>
                            <a:srgbClr val="000000"/>
                          </a:solidFill>
                          <a:effectLst/>
                          <a:latin typeface="Calibri" panose="020F0502020204030204" pitchFamily="34" charset="0"/>
                        </a:rPr>
                        <a:t>K</a:t>
                      </a:r>
                      <a:r>
                        <a:rPr lang="en-US" sz="1200" b="0" i="0" u="none" strike="noStrike" baseline="-25000" dirty="0" err="1">
                          <a:solidFill>
                            <a:srgbClr val="000000"/>
                          </a:solidFill>
                          <a:effectLst/>
                          <a:latin typeface="Calibri" panose="020F0502020204030204" pitchFamily="34" charset="0"/>
                        </a:rPr>
                        <a:t>tot</a:t>
                      </a:r>
                      <a:r>
                        <a:rPr lang="en-US" sz="1200" b="0" i="0" u="none" strike="noStrike" dirty="0">
                          <a:solidFill>
                            <a:srgbClr val="000000"/>
                          </a:solidFill>
                          <a:effectLst/>
                          <a:latin typeface="Calibri" panose="020F0502020204030204" pitchFamily="34" charset="0"/>
                        </a:rPr>
                        <a:t> [g kg</a:t>
                      </a:r>
                      <a:r>
                        <a:rPr lang="en-US" sz="1200" b="0" i="0" u="none" strike="noStrike" baseline="30000" dirty="0">
                          <a:solidFill>
                            <a:srgbClr val="000000"/>
                          </a:solidFill>
                          <a:effectLst/>
                          <a:latin typeface="Calibri" panose="020F0502020204030204" pitchFamily="34" charset="0"/>
                        </a:rPr>
                        <a:t>-1</a:t>
                      </a:r>
                      <a:r>
                        <a:rPr lang="en-US" sz="1200" b="0" i="0" u="none" strike="noStrike" dirty="0">
                          <a:solidFill>
                            <a:srgbClr val="000000"/>
                          </a:solidFill>
                          <a:effectLst/>
                          <a:latin typeface="Calibri" panose="020F0502020204030204" pitchFamily="34" charset="0"/>
                        </a:rPr>
                        <a:t>]</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 34.2</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 91.3</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8D08C"/>
                    </a:solidFill>
                  </a:tcPr>
                </a:tc>
                <a:extLst>
                  <a:ext uri="{0D108BD9-81ED-4DB2-BD59-A6C34878D82A}">
                    <a16:rowId xmlns:a16="http://schemas.microsoft.com/office/drawing/2014/main" val="2082800237"/>
                  </a:ext>
                </a:extLst>
              </a:tr>
              <a:tr h="286168">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Mg</a:t>
                      </a:r>
                      <a:r>
                        <a:rPr lang="en-US" sz="1200" b="0" i="0" u="none" strike="noStrike" baseline="-25000">
                          <a:solidFill>
                            <a:srgbClr val="000000"/>
                          </a:solidFill>
                          <a:effectLst/>
                          <a:latin typeface="Calibri" panose="020F0502020204030204" pitchFamily="34" charset="0"/>
                        </a:rPr>
                        <a:t>tot</a:t>
                      </a:r>
                      <a:r>
                        <a:rPr lang="en-US" sz="1200" b="0" i="0" u="none" strike="noStrike">
                          <a:solidFill>
                            <a:srgbClr val="000000"/>
                          </a:solidFill>
                          <a:effectLst/>
                          <a:latin typeface="Calibri" panose="020F0502020204030204" pitchFamily="34" charset="0"/>
                        </a:rPr>
                        <a:t> [g kg</a:t>
                      </a:r>
                      <a:r>
                        <a:rPr lang="en-US" sz="1200" b="0" i="0" u="none" strike="noStrike" baseline="30000">
                          <a:solidFill>
                            <a:srgbClr val="000000"/>
                          </a:solidFill>
                          <a:effectLst/>
                          <a:latin typeface="Calibri" panose="020F0502020204030204" pitchFamily="34" charset="0"/>
                        </a:rPr>
                        <a:t>-1</a:t>
                      </a:r>
                      <a:r>
                        <a:rPr lang="en-US" sz="1200" b="0" i="0" u="none" strike="noStrike">
                          <a:solidFill>
                            <a:srgbClr val="000000"/>
                          </a:solidFill>
                          <a:effectLst/>
                          <a:latin typeface="Calibri" panose="020F0502020204030204" pitchFamily="34" charset="0"/>
                        </a:rPr>
                        <a:t>]</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11.7</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10.0</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822601"/>
                  </a:ext>
                </a:extLst>
              </a:tr>
              <a:tr h="286168">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Ca</a:t>
                      </a:r>
                      <a:r>
                        <a:rPr lang="en-US" sz="1200" b="0" i="0" u="none" strike="noStrike" baseline="-25000">
                          <a:solidFill>
                            <a:srgbClr val="000000"/>
                          </a:solidFill>
                          <a:effectLst/>
                          <a:latin typeface="Calibri" panose="020F0502020204030204" pitchFamily="34" charset="0"/>
                        </a:rPr>
                        <a:t>tot</a:t>
                      </a:r>
                      <a:r>
                        <a:rPr lang="en-US" sz="1200" b="0" i="0" u="none" strike="noStrike">
                          <a:solidFill>
                            <a:srgbClr val="000000"/>
                          </a:solidFill>
                          <a:effectLst/>
                          <a:latin typeface="Calibri" panose="020F0502020204030204" pitchFamily="34" charset="0"/>
                        </a:rPr>
                        <a:t> [g kg</a:t>
                      </a:r>
                      <a:r>
                        <a:rPr lang="en-US" sz="1200" b="0" i="0" u="none" strike="noStrike" baseline="30000">
                          <a:solidFill>
                            <a:srgbClr val="000000"/>
                          </a:solidFill>
                          <a:effectLst/>
                          <a:latin typeface="Calibri" panose="020F0502020204030204" pitchFamily="34" charset="0"/>
                        </a:rPr>
                        <a:t>-1</a:t>
                      </a:r>
                      <a:r>
                        <a:rPr lang="en-US" sz="1200" b="0" i="0" u="none" strike="noStrike">
                          <a:solidFill>
                            <a:srgbClr val="000000"/>
                          </a:solidFill>
                          <a:effectLst/>
                          <a:latin typeface="Calibri" panose="020F0502020204030204" pitchFamily="34" charset="0"/>
                        </a:rPr>
                        <a:t>]</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22.1</a:t>
                      </a:r>
                      <a:endParaRPr lang="en-US" sz="120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72.8</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A8D08C"/>
                    </a:solidFill>
                  </a:tcPr>
                </a:tc>
                <a:extLst>
                  <a:ext uri="{0D108BD9-81ED-4DB2-BD59-A6C34878D82A}">
                    <a16:rowId xmlns:a16="http://schemas.microsoft.com/office/drawing/2014/main" val="4142897175"/>
                  </a:ext>
                </a:extLst>
              </a:tr>
              <a:tr h="286168">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C:N ratio</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25:1</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000000"/>
                          </a:solidFill>
                          <a:effectLst/>
                          <a:latin typeface="Calibri" panose="020F0502020204030204" pitchFamily="34" charset="0"/>
                        </a:rPr>
                        <a:t>5:1</a:t>
                      </a:r>
                      <a:endParaRPr lang="en-US" sz="1200" dirty="0">
                        <a:effectLst/>
                      </a:endParaRPr>
                    </a:p>
                  </a:txBody>
                  <a:tcPr marL="41733" marR="41733" marT="42925" marB="42925" anchor="ctr">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4939"/>
                  </a:ext>
                </a:extLst>
              </a:tr>
            </a:tbl>
          </a:graphicData>
        </a:graphic>
      </p:graphicFrame>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8" name="Picture 4" descr="https://lh7-us.googleusercontent.com/uVtOW7Pol0NPhvjiDFvSiyjGVEIPMmH8cEPVE14Vi37wJp01gcFSPYxPaVTrqtDPGg-AbjKNh_ZfRlAyB-DiUTLzI4pH5gXOsNIeUOdr3zTwPd-piVkCg1OdVSm7GOoF46k1dcr1zFs-iUU0bXqD4w=s2048">
            <a:extLst>
              <a:ext uri="{FF2B5EF4-FFF2-40B4-BE49-F238E27FC236}">
                <a16:creationId xmlns:a16="http://schemas.microsoft.com/office/drawing/2014/main" id="{9553A1AA-E776-4F14-AA74-25FEC4945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447" y="1430723"/>
            <a:ext cx="1996667" cy="26622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7-us.googleusercontent.com/hY_Leza_aUX2FCOwe-PWMQgqTC3vs5s40Ktm_mrZh7HFENbiPooLnh3By0bojURSGMGvPzGLLS7tQKAkj1zU1CTCCRkQSNDkivr4BgWvHytTks-RqqOxXLXHl1nKHFwObycsZDIhfKDgNvpVvWcwWQ=s2048">
            <a:extLst>
              <a:ext uri="{FF2B5EF4-FFF2-40B4-BE49-F238E27FC236}">
                <a16:creationId xmlns:a16="http://schemas.microsoft.com/office/drawing/2014/main" id="{D6285651-6E81-4C96-BCD7-00BDFE35E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099" y="1432155"/>
            <a:ext cx="1502032" cy="2660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8975CC-4FC4-4404-8A29-8BBAADFE6CA6}"/>
              </a:ext>
            </a:extLst>
          </p:cNvPr>
          <p:cNvSpPr txBox="1"/>
          <p:nvPr/>
        </p:nvSpPr>
        <p:spPr>
          <a:xfrm>
            <a:off x="6977193" y="4694838"/>
            <a:ext cx="1600725" cy="307777"/>
          </a:xfrm>
          <a:prstGeom prst="rect">
            <a:avLst/>
          </a:prstGeom>
          <a:noFill/>
        </p:spPr>
        <p:txBody>
          <a:bodyPr wrap="square" rtlCol="0">
            <a:spAutoFit/>
          </a:bodyPr>
          <a:lstStyle/>
          <a:p>
            <a:r>
              <a:rPr lang="en-US" dirty="0"/>
              <a:t>Image: Wilde, B.</a:t>
            </a:r>
          </a:p>
        </p:txBody>
      </p:sp>
    </p:spTree>
    <p:extLst>
      <p:ext uri="{BB962C8B-B14F-4D97-AF65-F5344CB8AC3E}">
        <p14:creationId xmlns:p14="http://schemas.microsoft.com/office/powerpoint/2010/main" val="379049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Regulatory Context</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0" name="Picture 2" descr="https://lh7-us.googleusercontent.com/_SsdJY8fLet-c99Rpvl-bh3-k9L7pofvc-ZdjZ2TBjzlBZb6GYp_oHTKW6DprJ94x-6ki4xAzU9mXb3G63HVyOWSLtVkmOGaQ7vymGXY-U6j0H_QYIXKKt18B1l9Go65DIx-0liQCVDYHLJVFhVZWQ=s2048">
            <a:extLst>
              <a:ext uri="{FF2B5EF4-FFF2-40B4-BE49-F238E27FC236}">
                <a16:creationId xmlns:a16="http://schemas.microsoft.com/office/drawing/2014/main" id="{C480F0C9-BAA3-4C62-BC26-1E3A76737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571" y="762352"/>
            <a:ext cx="5778857" cy="415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078" name="Picture 6" descr="https://lh7-us.googleusercontent.com/RZF7wdLNlfnDzwNbEP9yGnERha1Z6iTL_H6S85aoclabRzk8qrcZhf1OlGpTm5u30JFRRF8_rwzsNO5SM79XGvLaGvKepZb28T3b4dEO-tgnSsK353-UM2Wjbo5n4GLRa9jGA8_gogJABrRC94-Zhg=s2048">
            <a:extLst>
              <a:ext uri="{FF2B5EF4-FFF2-40B4-BE49-F238E27FC236}">
                <a16:creationId xmlns:a16="http://schemas.microsoft.com/office/drawing/2014/main" id="{4DF00378-3CAC-4B13-8228-636D8B1DC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74" y="613880"/>
            <a:ext cx="2623787" cy="3915738"/>
          </a:xfrm>
          <a:prstGeom prst="rect">
            <a:avLst/>
          </a:prstGeom>
          <a:noFill/>
          <a:extLst>
            <a:ext uri="{909E8E84-426E-40DD-AFC4-6F175D3DCCD1}">
              <a14:hiddenFill xmlns:a14="http://schemas.microsoft.com/office/drawing/2010/main">
                <a:solidFill>
                  <a:srgbClr val="FFFFFF"/>
                </a:solidFill>
              </a14:hiddenFill>
            </a:ext>
          </a:extLst>
        </p:spPr>
      </p:pic>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Bridging the metabolic rift</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4" name="Picture 2" descr="https://lh7-us.googleusercontent.com/67oHYolnF66R2VzVLl3iruDUU_4tuSbuYRv8h08Dit_qQ-end9ijtZiCBiHB3Jq8oTRwRBSb9wW5HLk2S0SFgG4LEsrXZIdQAs5IaNKlD1UmP7llULD9IWi763KMUGsJ6hTNZaj4ECx65U7sqLIoQQ=s2048">
            <a:extLst>
              <a:ext uri="{FF2B5EF4-FFF2-40B4-BE49-F238E27FC236}">
                <a16:creationId xmlns:a16="http://schemas.microsoft.com/office/drawing/2014/main" id="{961CE6BC-2F7D-4D63-8487-94771D735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054" y="905730"/>
            <a:ext cx="2499029" cy="33320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7-us.googleusercontent.com/el_Wt9Rl7tEc_z2VmhlhPbZrdPNaWMjlgZes16tFzh_12bueYmJNrPdlwsNBiNifVvpyPoLggqsKXuNyAbq-GUJWxf9tV_7LIbFz0XpuMaZ1vC7jXzFkqVhktHq5P3imREWbcBgJWRybJwbtTwcIdQ=s2048">
            <a:extLst>
              <a:ext uri="{FF2B5EF4-FFF2-40B4-BE49-F238E27FC236}">
                <a16:creationId xmlns:a16="http://schemas.microsoft.com/office/drawing/2014/main" id="{B7EAE5BD-B6D3-4B2F-A6F5-ACA2B721B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4" t="8389" r="14838" b="12609"/>
          <a:stretch/>
        </p:blipFill>
        <p:spPr bwMode="auto">
          <a:xfrm>
            <a:off x="6202068" y="540035"/>
            <a:ext cx="2784297" cy="4063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65A0E7-C6AC-4BBE-B4EA-6C88CDDC1BD4}"/>
              </a:ext>
            </a:extLst>
          </p:cNvPr>
          <p:cNvSpPr txBox="1"/>
          <p:nvPr/>
        </p:nvSpPr>
        <p:spPr>
          <a:xfrm>
            <a:off x="6945330" y="4731250"/>
            <a:ext cx="1710647" cy="246221"/>
          </a:xfrm>
          <a:prstGeom prst="rect">
            <a:avLst/>
          </a:prstGeom>
          <a:noFill/>
        </p:spPr>
        <p:txBody>
          <a:bodyPr wrap="square" rtlCol="0">
            <a:spAutoFit/>
          </a:bodyPr>
          <a:lstStyle/>
          <a:p>
            <a:r>
              <a:rPr lang="en-US" sz="1000" dirty="0"/>
              <a:t>Images: Wilde, B</a:t>
            </a:r>
          </a:p>
        </p:txBody>
      </p:sp>
    </p:spTree>
    <p:extLst>
      <p:ext uri="{BB962C8B-B14F-4D97-AF65-F5344CB8AC3E}">
        <p14:creationId xmlns:p14="http://schemas.microsoft.com/office/powerpoint/2010/main" val="328014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Testing Human Excreta Derived Fertilizer (HEDF)</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8" name="Picture 2" descr="https://lh7-us.googleusercontent.com/JPO_Up10QQJCXWKi92ZqGKThnDPkl8UA3caz0t6fLlfc2q5XmSLLLmbwbDTKgMAbRXZwCObbYLb8ent2pnTLNgkJAceJccoJovPOkA1IimY2xz1oNSsM1H_wSS50Ti3eisk79j-ATAGmpxSV8KRuOQ=s2048">
            <a:extLst>
              <a:ext uri="{FF2B5EF4-FFF2-40B4-BE49-F238E27FC236}">
                <a16:creationId xmlns:a16="http://schemas.microsoft.com/office/drawing/2014/main" id="{B4F86B03-082F-48C2-BB86-6183BDC4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25" r="293"/>
          <a:stretch/>
        </p:blipFill>
        <p:spPr bwMode="auto">
          <a:xfrm>
            <a:off x="5041490" y="1163786"/>
            <a:ext cx="3780890" cy="3173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D1F886-2EFE-4F40-B260-F1BF65A772D5}"/>
              </a:ext>
            </a:extLst>
          </p:cNvPr>
          <p:cNvSpPr/>
          <p:nvPr/>
        </p:nvSpPr>
        <p:spPr>
          <a:xfrm>
            <a:off x="297000" y="978851"/>
            <a:ext cx="4572000" cy="1815882"/>
          </a:xfrm>
          <a:prstGeom prst="rect">
            <a:avLst/>
          </a:prstGeom>
        </p:spPr>
        <p:txBody>
          <a:bodyPr>
            <a:spAutoFit/>
          </a:bodyPr>
          <a:lstStyle/>
          <a:p>
            <a:r>
              <a:rPr lang="en-US" b="1" dirty="0">
                <a:latin typeface="Helvetica Neue"/>
              </a:rPr>
              <a:t>Study Site</a:t>
            </a:r>
            <a:endParaRPr lang="en-US" dirty="0">
              <a:latin typeface="Helvetica Neue"/>
            </a:endParaRPr>
          </a:p>
          <a:p>
            <a:pPr fontAlgn="base">
              <a:buFont typeface="Arial" panose="020B0604020202020204" pitchFamily="34" charset="0"/>
              <a:buChar char="•"/>
            </a:pPr>
            <a:r>
              <a:rPr lang="en-US" dirty="0">
                <a:latin typeface="Helvetica Neue"/>
              </a:rPr>
              <a:t>Santa Cruz La Laguna, Sololá</a:t>
            </a:r>
          </a:p>
          <a:p>
            <a:pPr fontAlgn="base">
              <a:buFont typeface="Arial" panose="020B0604020202020204" pitchFamily="34" charset="0"/>
              <a:buChar char="•"/>
            </a:pPr>
            <a:r>
              <a:rPr lang="en-US" dirty="0">
                <a:latin typeface="Helvetica Neue"/>
              </a:rPr>
              <a:t>Don Santo’s land</a:t>
            </a:r>
          </a:p>
          <a:p>
            <a:pPr fontAlgn="base">
              <a:buFont typeface="Arial" panose="020B0604020202020204" pitchFamily="34" charset="0"/>
              <a:buChar char="•"/>
            </a:pPr>
            <a:r>
              <a:rPr lang="en-US" dirty="0">
                <a:latin typeface="Helvetica Neue"/>
              </a:rPr>
              <a:t>2,375 MASL, subtropical montane forest</a:t>
            </a:r>
          </a:p>
          <a:p>
            <a:pPr fontAlgn="base">
              <a:buFont typeface="Arial" panose="020B0604020202020204" pitchFamily="34" charset="0"/>
              <a:buChar char="•"/>
            </a:pPr>
            <a:r>
              <a:rPr lang="en-US" dirty="0">
                <a:latin typeface="Helvetica Neue"/>
              </a:rPr>
              <a:t>25° slope</a:t>
            </a:r>
          </a:p>
          <a:p>
            <a:pPr fontAlgn="base">
              <a:buFont typeface="Arial" panose="020B0604020202020204" pitchFamily="34" charset="0"/>
              <a:buChar char="•"/>
            </a:pPr>
            <a:r>
              <a:rPr lang="en-US" dirty="0">
                <a:latin typeface="Helvetica Neue"/>
              </a:rPr>
              <a:t>1,500 – 2,500 mm </a:t>
            </a:r>
            <a:r>
              <a:rPr lang="en-US" dirty="0" err="1">
                <a:latin typeface="Helvetica Neue"/>
              </a:rPr>
              <a:t>precip</a:t>
            </a:r>
            <a:r>
              <a:rPr lang="en-US" dirty="0">
                <a:latin typeface="Helvetica Neue"/>
              </a:rPr>
              <a:t> year</a:t>
            </a:r>
            <a:r>
              <a:rPr lang="en-US" baseline="30000" dirty="0">
                <a:latin typeface="Helvetica Neue"/>
              </a:rPr>
              <a:t>-1</a:t>
            </a:r>
            <a:endParaRPr lang="en-US" dirty="0">
              <a:latin typeface="Helvetica Neue"/>
            </a:endParaRPr>
          </a:p>
          <a:p>
            <a:br>
              <a:rPr lang="en-US" dirty="0"/>
            </a:br>
            <a:endParaRPr lang="en-US" dirty="0"/>
          </a:p>
        </p:txBody>
      </p:sp>
      <p:sp>
        <p:nvSpPr>
          <p:cNvPr id="3" name="Rectangle 2">
            <a:extLst>
              <a:ext uri="{FF2B5EF4-FFF2-40B4-BE49-F238E27FC236}">
                <a16:creationId xmlns:a16="http://schemas.microsoft.com/office/drawing/2014/main" id="{F651A451-CA15-4399-A9EC-C8EE06085D44}"/>
              </a:ext>
            </a:extLst>
          </p:cNvPr>
          <p:cNvSpPr/>
          <p:nvPr/>
        </p:nvSpPr>
        <p:spPr>
          <a:xfrm>
            <a:off x="297000" y="2654944"/>
            <a:ext cx="4572000" cy="2246769"/>
          </a:xfrm>
          <a:prstGeom prst="rect">
            <a:avLst/>
          </a:prstGeom>
        </p:spPr>
        <p:txBody>
          <a:bodyPr>
            <a:spAutoFit/>
          </a:bodyPr>
          <a:lstStyle/>
          <a:p>
            <a:r>
              <a:rPr lang="en-US" b="1" dirty="0">
                <a:latin typeface="Helvetica Neue"/>
              </a:rPr>
              <a:t>Study Design</a:t>
            </a:r>
          </a:p>
          <a:p>
            <a:pPr fontAlgn="base">
              <a:buFont typeface="Arial" panose="020B0604020202020204" pitchFamily="34" charset="0"/>
              <a:buChar char="•"/>
            </a:pPr>
            <a:r>
              <a:rPr lang="en-US" dirty="0">
                <a:latin typeface="Helvetica Neue"/>
              </a:rPr>
              <a:t>RCBD</a:t>
            </a:r>
          </a:p>
          <a:p>
            <a:pPr fontAlgn="base">
              <a:buFont typeface="Arial" panose="020B0604020202020204" pitchFamily="34" charset="0"/>
              <a:buChar char="•"/>
            </a:pPr>
            <a:r>
              <a:rPr lang="en-US" dirty="0">
                <a:latin typeface="Helvetica Neue"/>
              </a:rPr>
              <a:t>4 treatments replicated 4 times: negative control, commercial fertilizer, urine enriched biochar, biochar + commercial fertilizer.</a:t>
            </a:r>
          </a:p>
          <a:p>
            <a:pPr fontAlgn="base">
              <a:buFont typeface="Arial" panose="020B0604020202020204" pitchFamily="34" charset="0"/>
              <a:buChar char="•"/>
            </a:pPr>
            <a:r>
              <a:rPr lang="en-US" dirty="0">
                <a:latin typeface="Helvetica Neue"/>
              </a:rPr>
              <a:t>All fertilized treatments were calculated for an application rate of 130 kg N ha</a:t>
            </a:r>
            <a:r>
              <a:rPr lang="en-US" baseline="30000" dirty="0">
                <a:latin typeface="Helvetica Neue"/>
              </a:rPr>
              <a:t>-1</a:t>
            </a:r>
            <a:endParaRPr lang="en-US" dirty="0">
              <a:latin typeface="Helvetica Neue"/>
            </a:endParaRPr>
          </a:p>
          <a:p>
            <a:pPr fontAlgn="base">
              <a:buFont typeface="Arial" panose="020B0604020202020204" pitchFamily="34" charset="0"/>
              <a:buChar char="•"/>
            </a:pPr>
            <a:r>
              <a:rPr lang="en-US" dirty="0">
                <a:latin typeface="Helvetica Neue"/>
              </a:rPr>
              <a:t>Fertilizer was applied as a split dose application). </a:t>
            </a:r>
          </a:p>
          <a:p>
            <a:pPr fontAlgn="base">
              <a:buFont typeface="Arial" panose="020B0604020202020204" pitchFamily="34" charset="0"/>
              <a:buChar char="•"/>
            </a:pPr>
            <a:r>
              <a:rPr lang="en-US" dirty="0">
                <a:latin typeface="Helvetica Neue"/>
              </a:rPr>
              <a:t>Planting stations spaced at 1x1 m, three seeds sown per planting station.</a:t>
            </a:r>
          </a:p>
        </p:txBody>
      </p:sp>
      <p:sp>
        <p:nvSpPr>
          <p:cNvPr id="10" name="TextBox 9">
            <a:extLst>
              <a:ext uri="{FF2B5EF4-FFF2-40B4-BE49-F238E27FC236}">
                <a16:creationId xmlns:a16="http://schemas.microsoft.com/office/drawing/2014/main" id="{98968D2A-FEA8-4FE3-BF94-3D449B7BFF48}"/>
              </a:ext>
            </a:extLst>
          </p:cNvPr>
          <p:cNvSpPr txBox="1"/>
          <p:nvPr/>
        </p:nvSpPr>
        <p:spPr>
          <a:xfrm>
            <a:off x="7037798" y="4697627"/>
            <a:ext cx="1710647" cy="246221"/>
          </a:xfrm>
          <a:prstGeom prst="rect">
            <a:avLst/>
          </a:prstGeom>
          <a:noFill/>
        </p:spPr>
        <p:txBody>
          <a:bodyPr wrap="square" rtlCol="0">
            <a:spAutoFit/>
          </a:bodyPr>
          <a:lstStyle/>
          <a:p>
            <a:r>
              <a:rPr lang="en-US" sz="1000" dirty="0"/>
              <a:t>Image: CEDRAC</a:t>
            </a:r>
          </a:p>
        </p:txBody>
      </p:sp>
    </p:spTree>
    <p:extLst>
      <p:ext uri="{BB962C8B-B14F-4D97-AF65-F5344CB8AC3E}">
        <p14:creationId xmlns:p14="http://schemas.microsoft.com/office/powerpoint/2010/main" val="311676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327250" y="365400"/>
            <a:ext cx="8489400" cy="903000"/>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 sz="3200" dirty="0"/>
              <a:t>Agenda</a:t>
            </a:r>
            <a:endParaRPr sz="3200" dirty="0"/>
          </a:p>
        </p:txBody>
      </p:sp>
      <p:sp>
        <p:nvSpPr>
          <p:cNvPr id="301" name="Google Shape;301;p45"/>
          <p:cNvSpPr txBox="1">
            <a:spLocks noGrp="1"/>
          </p:cNvSpPr>
          <p:nvPr>
            <p:ph type="subTitle" idx="1"/>
          </p:nvPr>
        </p:nvSpPr>
        <p:spPr>
          <a:xfrm>
            <a:off x="327250" y="1187270"/>
            <a:ext cx="5607000" cy="2189700"/>
          </a:xfrm>
          <a:prstGeom prst="rect">
            <a:avLst/>
          </a:prstGeom>
        </p:spPr>
        <p:txBody>
          <a:bodyPr spcFirstLastPara="1" wrap="square" lIns="0" tIns="0" rIns="0" bIns="0" anchor="t" anchorCtr="0">
            <a:noAutofit/>
          </a:bodyPr>
          <a:lstStyle/>
          <a:p>
            <a:pPr marL="285750" indent="-285750" fontAlgn="base">
              <a:buFont typeface="Arial" panose="020B0604020202020204" pitchFamily="34" charset="0"/>
              <a:buChar char="•"/>
            </a:pPr>
            <a:r>
              <a:rPr lang="en-US" b="0" dirty="0"/>
              <a:t>Circular City-regions</a:t>
            </a:r>
          </a:p>
          <a:p>
            <a:pPr marL="285750" indent="-285750" fontAlgn="base">
              <a:buFont typeface="Arial" panose="020B0604020202020204" pitchFamily="34" charset="0"/>
              <a:buChar char="•"/>
            </a:pPr>
            <a:endParaRPr lang="en-US" b="0" dirty="0"/>
          </a:p>
          <a:p>
            <a:pPr marL="285750" indent="-285750" fontAlgn="base">
              <a:buFont typeface="Arial" panose="020B0604020202020204" pitchFamily="34" charset="0"/>
              <a:buChar char="•"/>
            </a:pPr>
            <a:r>
              <a:rPr lang="en-US" b="0" dirty="0"/>
              <a:t>Project Background</a:t>
            </a:r>
          </a:p>
          <a:p>
            <a:pPr marL="285750" indent="-285750" fontAlgn="base">
              <a:buFont typeface="Arial" panose="020B0604020202020204" pitchFamily="34" charset="0"/>
              <a:buChar char="•"/>
            </a:pPr>
            <a:endParaRPr lang="en-US" b="0" dirty="0"/>
          </a:p>
          <a:p>
            <a:pPr marL="285750" indent="-285750" fontAlgn="base">
              <a:buFont typeface="Arial" panose="020B0604020202020204" pitchFamily="34" charset="0"/>
              <a:buChar char="•"/>
            </a:pPr>
            <a:r>
              <a:rPr lang="en-US" b="0" dirty="0"/>
              <a:t>Production of urine enriched biochar</a:t>
            </a:r>
          </a:p>
          <a:p>
            <a:pPr marL="285750" indent="-285750" fontAlgn="base">
              <a:buFont typeface="Arial" panose="020B0604020202020204" pitchFamily="34" charset="0"/>
              <a:buChar char="•"/>
            </a:pPr>
            <a:endParaRPr lang="en-US" b="0" dirty="0"/>
          </a:p>
          <a:p>
            <a:pPr marL="285750" indent="-285750" fontAlgn="base">
              <a:buFont typeface="Arial" panose="020B0604020202020204" pitchFamily="34" charset="0"/>
              <a:buChar char="•"/>
            </a:pPr>
            <a:r>
              <a:rPr lang="en-US" b="0" dirty="0"/>
              <a:t>UEB quality assurance results and future </a:t>
            </a:r>
          </a:p>
          <a:p>
            <a:pPr marL="285750" indent="-285750" fontAlgn="base">
              <a:buFont typeface="Arial" panose="020B0604020202020204" pitchFamily="34" charset="0"/>
              <a:buChar char="•"/>
            </a:pPr>
            <a:endParaRPr lang="en-US" b="0" dirty="0"/>
          </a:p>
          <a:p>
            <a:pPr marL="285750" indent="-285750" fontAlgn="base">
              <a:buFont typeface="Arial" panose="020B0604020202020204" pitchFamily="34" charset="0"/>
              <a:buChar char="•"/>
            </a:pPr>
            <a:r>
              <a:rPr lang="en-US" b="0" dirty="0"/>
              <a:t>Agroecological results</a:t>
            </a:r>
          </a:p>
          <a:p>
            <a:pPr marL="285750" indent="-285750" fontAlgn="base">
              <a:buFont typeface="Arial" panose="020B0604020202020204" pitchFamily="34" charset="0"/>
              <a:buChar char="•"/>
            </a:pPr>
            <a:endParaRPr lang="en-US" b="0" dirty="0"/>
          </a:p>
          <a:p>
            <a:pPr marL="285750" indent="-285750" fontAlgn="base">
              <a:buFont typeface="Arial" panose="020B0604020202020204" pitchFamily="34" charset="0"/>
              <a:buChar char="•"/>
            </a:pPr>
            <a:r>
              <a:rPr lang="en-US" b="0" dirty="0"/>
              <a:t>Where shall we go now?</a:t>
            </a:r>
          </a:p>
          <a:p>
            <a:pPr marL="0" lvl="0" indent="0" algn="l" rtl="0">
              <a:spcBef>
                <a:spcPts val="0"/>
              </a:spcBef>
              <a:spcAft>
                <a:spcPts val="0"/>
              </a:spcAft>
              <a:buNone/>
            </a:pPr>
            <a:endParaRPr dirty="0"/>
          </a:p>
        </p:txBody>
      </p:sp>
      <p:grpSp>
        <p:nvGrpSpPr>
          <p:cNvPr id="303" name="Google Shape;303;p45"/>
          <p:cNvGrpSpPr/>
          <p:nvPr/>
        </p:nvGrpSpPr>
        <p:grpSpPr>
          <a:xfrm>
            <a:off x="228561" y="228600"/>
            <a:ext cx="8686476" cy="136800"/>
            <a:chOff x="331000" y="228600"/>
            <a:chExt cx="8494500" cy="136800"/>
          </a:xfrm>
        </p:grpSpPr>
        <p:cxnSp>
          <p:nvCxnSpPr>
            <p:cNvPr id="304" name="Google Shape;304;p45"/>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05" name="Google Shape;305;p45"/>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306" name="Google Shape;306;p45"/>
          <p:cNvSpPr txBox="1"/>
          <p:nvPr/>
        </p:nvSpPr>
        <p:spPr>
          <a:xfrm>
            <a:off x="8915400" y="4823850"/>
            <a:ext cx="190800" cy="10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sz="600" b="1">
                <a:solidFill>
                  <a:schemeClr val="dk1"/>
                </a:solidFill>
                <a:latin typeface="Helvetica Neue"/>
                <a:ea typeface="Helvetica Neue"/>
                <a:cs typeface="Helvetica Neue"/>
                <a:sym typeface="Helvetica Neue"/>
              </a:rPr>
              <a:t>2</a:t>
            </a:fld>
            <a:endParaRPr sz="600" b="1">
              <a:solidFill>
                <a:schemeClr val="dk1"/>
              </a:solidFill>
              <a:latin typeface="Helvetica Neue"/>
              <a:ea typeface="Helvetica Neue"/>
              <a:cs typeface="Helvetica Neue"/>
              <a:sym typeface="Helvetica Neue"/>
            </a:endParaRPr>
          </a:p>
        </p:txBody>
      </p:sp>
      <p:pic>
        <p:nvPicPr>
          <p:cNvPr id="2050" name="Picture 2" descr="https://lh7-us.googleusercontent.com/Jl_LSeR9mvu6aWNdgHgKJAsjWc1WQgtEZZavPz4K4HgV2s5cMPS_URL0peEfWv-RSiL4Ou7muogo3iFNC6-D-_FZda4v8dm22QPSdGiUQnVeBrgRMT3KUMjTiOiJfxy26-wTRS6w61RaGAHzW3Op6Q=s2048">
            <a:extLst>
              <a:ext uri="{FF2B5EF4-FFF2-40B4-BE49-F238E27FC236}">
                <a16:creationId xmlns:a16="http://schemas.microsoft.com/office/drawing/2014/main" id="{D7B6164A-B53F-42F1-8987-716B45A8A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588" y="365400"/>
            <a:ext cx="3229286" cy="430571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360;p49">
            <a:extLst>
              <a:ext uri="{FF2B5EF4-FFF2-40B4-BE49-F238E27FC236}">
                <a16:creationId xmlns:a16="http://schemas.microsoft.com/office/drawing/2014/main" id="{AD9B8B30-783A-4471-AC3B-8F467EE1C80D}"/>
              </a:ext>
            </a:extLst>
          </p:cNvPr>
          <p:cNvGrpSpPr/>
          <p:nvPr/>
        </p:nvGrpSpPr>
        <p:grpSpPr>
          <a:xfrm rot="10800000">
            <a:off x="7364403" y="4907139"/>
            <a:ext cx="103633" cy="104652"/>
            <a:chOff x="331000" y="228600"/>
            <a:chExt cx="8494500" cy="136800"/>
          </a:xfrm>
        </p:grpSpPr>
        <p:cxnSp>
          <p:nvCxnSpPr>
            <p:cNvPr id="10" name="Google Shape;361;p49">
              <a:extLst>
                <a:ext uri="{FF2B5EF4-FFF2-40B4-BE49-F238E27FC236}">
                  <a16:creationId xmlns:a16="http://schemas.microsoft.com/office/drawing/2014/main" id="{5FB70D56-66BF-4DA4-98B5-F0509A443E52}"/>
                </a:ext>
              </a:extLst>
            </p:cNvPr>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1" name="Google Shape;362;p49">
              <a:extLst>
                <a:ext uri="{FF2B5EF4-FFF2-40B4-BE49-F238E27FC236}">
                  <a16:creationId xmlns:a16="http://schemas.microsoft.com/office/drawing/2014/main" id="{AAABEF04-7094-4565-8497-978A59C9A36D}"/>
                </a:ext>
              </a:extLst>
            </p:cNvPr>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2" name="TextBox 1">
            <a:extLst>
              <a:ext uri="{FF2B5EF4-FFF2-40B4-BE49-F238E27FC236}">
                <a16:creationId xmlns:a16="http://schemas.microsoft.com/office/drawing/2014/main" id="{7791CC3D-6B59-4F64-BEFA-C6616DD3F17C}"/>
              </a:ext>
            </a:extLst>
          </p:cNvPr>
          <p:cNvSpPr txBox="1"/>
          <p:nvPr/>
        </p:nvSpPr>
        <p:spPr>
          <a:xfrm>
            <a:off x="7318465" y="4777593"/>
            <a:ext cx="1557493" cy="246221"/>
          </a:xfrm>
          <a:prstGeom prst="rect">
            <a:avLst/>
          </a:prstGeom>
          <a:noFill/>
        </p:spPr>
        <p:txBody>
          <a:bodyPr wrap="square" rtlCol="0">
            <a:spAutoFit/>
          </a:bodyPr>
          <a:lstStyle/>
          <a:p>
            <a:r>
              <a:rPr lang="en-US" sz="1000" dirty="0"/>
              <a:t>Image: Wilde, B.</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Bridging the metabolic rift</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2" name="Picture 2" descr="https://lh7-us.googleusercontent.com/UYjJVl1SlsNedzffn_QeVNgkE2f2EkX4jggZfUZBUWdThZVMlh3uaiK3WmJPAOs8UpCrZqbOqREdBDVJoYNvENKJrI7u29daZKgCQAmrXub2GkbbaP-wrMKA87quZem2YeahpI8_YnwKskER5d20FR4">
            <a:extLst>
              <a:ext uri="{FF2B5EF4-FFF2-40B4-BE49-F238E27FC236}">
                <a16:creationId xmlns:a16="http://schemas.microsoft.com/office/drawing/2014/main" id="{B67A57AC-A14B-45E7-A9E7-1C5BC1E6C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07" y="703453"/>
            <a:ext cx="7206785" cy="389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75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Bridging the metabolic rift</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6" name="Picture 2" descr="https://lh7-us.googleusercontent.com/13isUzNBrvtbivD3LMZgLzGnqYjSBQEGZquLUMJ20g6LZgLPh0RoHG0d_-DKHoEtbl2M1sWDxFS7F3icciO3KxV9R6ON44HK5C337SxnoRKgCTHZuRSqZiXs2MaiARtOuhRVvxvpyy-ATQK8vZrsd-Q">
            <a:extLst>
              <a:ext uri="{FF2B5EF4-FFF2-40B4-BE49-F238E27FC236}">
                <a16:creationId xmlns:a16="http://schemas.microsoft.com/office/drawing/2014/main" id="{35ADA804-D819-4292-8429-763029F0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983" y="835994"/>
            <a:ext cx="6210033" cy="3918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1C6E02-D563-41C1-8312-8EEEB1CF3CE0}"/>
              </a:ext>
            </a:extLst>
          </p:cNvPr>
          <p:cNvSpPr/>
          <p:nvPr/>
        </p:nvSpPr>
        <p:spPr>
          <a:xfrm>
            <a:off x="1787703" y="1248310"/>
            <a:ext cx="215758" cy="121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370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Soil Impacts</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6" name="Picture 2" descr="https://lh7-us.googleusercontent.com/iAU1Wx7rBihIPIEzCwNo7c00fTqg7AjQ32sfrFI5OPLmF3k2ETMA3cR-XnHMY6NK_cJ_NSEhxJo7KmeFxjckYj4tIr9GoiknBhP-RbNEFVrpXkAWSD4iegC0NKug5tBa0fpks8Xzpp8Oms4ZdOJizFc">
            <a:extLst>
              <a:ext uri="{FF2B5EF4-FFF2-40B4-BE49-F238E27FC236}">
                <a16:creationId xmlns:a16="http://schemas.microsoft.com/office/drawing/2014/main" id="{4B0EAAFB-09AD-4CE5-BB06-E382F472E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30" y="723808"/>
            <a:ext cx="8188139" cy="406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94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Barriers to scaling</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descr="Money Bag Decal Car Wall Laptop Vinyl Sticker Phone  - Picture 1 of 1">
            <a:extLst>
              <a:ext uri="{FF2B5EF4-FFF2-40B4-BE49-F238E27FC236}">
                <a16:creationId xmlns:a16="http://schemas.microsoft.com/office/drawing/2014/main" id="{F94F4D5F-428F-4A22-AA24-0C60000B2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00" y="1738993"/>
            <a:ext cx="1323158" cy="1665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1E5577-297F-4311-B1E2-9FE26E03468C}"/>
              </a:ext>
            </a:extLst>
          </p:cNvPr>
          <p:cNvPicPr>
            <a:picLocks noChangeAspect="1"/>
          </p:cNvPicPr>
          <p:nvPr/>
        </p:nvPicPr>
        <p:blipFill>
          <a:blip r:embed="rId4"/>
          <a:stretch>
            <a:fillRect/>
          </a:stretch>
        </p:blipFill>
        <p:spPr>
          <a:xfrm>
            <a:off x="6678385" y="1810203"/>
            <a:ext cx="2284639" cy="1523093"/>
          </a:xfrm>
          <a:prstGeom prst="rect">
            <a:avLst/>
          </a:prstGeom>
        </p:spPr>
      </p:pic>
      <p:pic>
        <p:nvPicPr>
          <p:cNvPr id="1030" name="Picture 6" descr="Regulation Icon Stock Illustrations – 32,642 Regulation Icon Stock  Illustrations, Vectors &amp; Clipart - Dreamstime">
            <a:extLst>
              <a:ext uri="{FF2B5EF4-FFF2-40B4-BE49-F238E27FC236}">
                <a16:creationId xmlns:a16="http://schemas.microsoft.com/office/drawing/2014/main" id="{BA0AE3C2-A437-4B3F-852C-5D13DDDEB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114" y="1552574"/>
            <a:ext cx="203835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7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Further Research Needs</a:t>
            </a:r>
            <a:endParaRPr sz="2400" dirty="0"/>
          </a:p>
        </p:txBody>
      </p:sp>
      <p:sp>
        <p:nvSpPr>
          <p:cNvPr id="6" name="Rectangle 2">
            <a:extLst>
              <a:ext uri="{FF2B5EF4-FFF2-40B4-BE49-F238E27FC236}">
                <a16:creationId xmlns:a16="http://schemas.microsoft.com/office/drawing/2014/main" id="{DBB251F3-9CA0-47FE-916A-1E835AF1C141}"/>
              </a:ext>
            </a:extLst>
          </p:cNvPr>
          <p:cNvSpPr>
            <a:spLocks noChangeArrowheads="1"/>
          </p:cNvSpPr>
          <p:nvPr/>
        </p:nvSpPr>
        <p:spPr bwMode="auto">
          <a:xfrm>
            <a:off x="347186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6" name="Picture 2" descr="PFAS: Perfluoroalkyl Substances In Our Water - Southeast ...">
            <a:extLst>
              <a:ext uri="{FF2B5EF4-FFF2-40B4-BE49-F238E27FC236}">
                <a16:creationId xmlns:a16="http://schemas.microsoft.com/office/drawing/2014/main" id="{FA8B189A-B013-4370-81C5-AC4F51177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11" y="1088950"/>
            <a:ext cx="2895119" cy="29655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F63A3B-F824-4B49-AB5A-2D51F08C7F12}"/>
              </a:ext>
            </a:extLst>
          </p:cNvPr>
          <p:cNvPicPr>
            <a:picLocks noChangeAspect="1"/>
          </p:cNvPicPr>
          <p:nvPr/>
        </p:nvPicPr>
        <p:blipFill>
          <a:blip r:embed="rId4"/>
          <a:stretch>
            <a:fillRect/>
          </a:stretch>
        </p:blipFill>
        <p:spPr>
          <a:xfrm>
            <a:off x="5165272" y="1762749"/>
            <a:ext cx="2996293" cy="1617998"/>
          </a:xfrm>
          <a:prstGeom prst="rect">
            <a:avLst/>
          </a:prstGeom>
        </p:spPr>
      </p:pic>
      <p:sp>
        <p:nvSpPr>
          <p:cNvPr id="3" name="TextBox 2">
            <a:extLst>
              <a:ext uri="{FF2B5EF4-FFF2-40B4-BE49-F238E27FC236}">
                <a16:creationId xmlns:a16="http://schemas.microsoft.com/office/drawing/2014/main" id="{EF20B8BB-C7D8-41EF-A0CF-7960E83E428C}"/>
              </a:ext>
            </a:extLst>
          </p:cNvPr>
          <p:cNvSpPr txBox="1"/>
          <p:nvPr/>
        </p:nvSpPr>
        <p:spPr>
          <a:xfrm>
            <a:off x="6177643" y="4272643"/>
            <a:ext cx="2786743" cy="246221"/>
          </a:xfrm>
          <a:prstGeom prst="rect">
            <a:avLst/>
          </a:prstGeom>
          <a:noFill/>
        </p:spPr>
        <p:txBody>
          <a:bodyPr wrap="square" rtlCol="0">
            <a:spAutoFit/>
          </a:bodyPr>
          <a:lstStyle/>
          <a:p>
            <a:r>
              <a:rPr lang="en-US" sz="1000" dirty="0"/>
              <a:t>Images: Carter, 2014; Seacc.org</a:t>
            </a:r>
          </a:p>
        </p:txBody>
      </p:sp>
    </p:spTree>
    <p:extLst>
      <p:ext uri="{BB962C8B-B14F-4D97-AF65-F5344CB8AC3E}">
        <p14:creationId xmlns:p14="http://schemas.microsoft.com/office/powerpoint/2010/main" val="422198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94"/>
        <p:cNvGrpSpPr/>
        <p:nvPr/>
      </p:nvGrpSpPr>
      <p:grpSpPr>
        <a:xfrm>
          <a:off x="0" y="0"/>
          <a:ext cx="0" cy="0"/>
          <a:chOff x="0" y="0"/>
          <a:chExt cx="0" cy="0"/>
        </a:xfrm>
      </p:grpSpPr>
      <p:sp>
        <p:nvSpPr>
          <p:cNvPr id="1195" name="Google Shape;1195;p106"/>
          <p:cNvSpPr txBox="1">
            <a:spLocks noGrp="1"/>
          </p:cNvSpPr>
          <p:nvPr>
            <p:ph type="title"/>
          </p:nvPr>
        </p:nvSpPr>
        <p:spPr>
          <a:xfrm>
            <a:off x="327300" y="767650"/>
            <a:ext cx="8489400" cy="28008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Thank you</a:t>
            </a:r>
            <a:endParaRPr/>
          </a:p>
        </p:txBody>
      </p:sp>
      <p:grpSp>
        <p:nvGrpSpPr>
          <p:cNvPr id="1197" name="Google Shape;1197;p106"/>
          <p:cNvGrpSpPr/>
          <p:nvPr/>
        </p:nvGrpSpPr>
        <p:grpSpPr>
          <a:xfrm>
            <a:off x="228757" y="552000"/>
            <a:ext cx="8686476" cy="136800"/>
            <a:chOff x="331000" y="228600"/>
            <a:chExt cx="8494500" cy="136800"/>
          </a:xfrm>
        </p:grpSpPr>
        <p:cxnSp>
          <p:nvCxnSpPr>
            <p:cNvPr id="1198" name="Google Shape;1198;p106"/>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1199" name="Google Shape;1199;p106"/>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3" name="TextBox 2">
            <a:extLst>
              <a:ext uri="{FF2B5EF4-FFF2-40B4-BE49-F238E27FC236}">
                <a16:creationId xmlns:a16="http://schemas.microsoft.com/office/drawing/2014/main" id="{9425712D-B29B-42E4-B62A-E5F4DB1B6926}"/>
              </a:ext>
            </a:extLst>
          </p:cNvPr>
          <p:cNvSpPr txBox="1"/>
          <p:nvPr/>
        </p:nvSpPr>
        <p:spPr>
          <a:xfrm>
            <a:off x="2344474" y="2571750"/>
            <a:ext cx="4455042" cy="738664"/>
          </a:xfrm>
          <a:prstGeom prst="rect">
            <a:avLst/>
          </a:prstGeom>
          <a:noFill/>
        </p:spPr>
        <p:txBody>
          <a:bodyPr wrap="square" rtlCol="0">
            <a:spAutoFit/>
          </a:bodyPr>
          <a:lstStyle/>
          <a:p>
            <a:pPr algn="ctr"/>
            <a:r>
              <a:rPr lang="en-US" dirty="0"/>
              <a:t>Benjamin Wilde</a:t>
            </a:r>
          </a:p>
          <a:p>
            <a:pPr algn="ctr"/>
            <a:r>
              <a:rPr lang="en-US" dirty="0"/>
              <a:t>Cornell Mui Ho Center for Cities</a:t>
            </a:r>
          </a:p>
          <a:p>
            <a:pPr algn="ctr"/>
            <a:r>
              <a:rPr lang="en-US" dirty="0"/>
              <a:t>Benjamin.wilde@cornell.edu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2" name="Picture 1">
            <a:extLst>
              <a:ext uri="{FF2B5EF4-FFF2-40B4-BE49-F238E27FC236}">
                <a16:creationId xmlns:a16="http://schemas.microsoft.com/office/drawing/2014/main" id="{2D152547-47FB-4609-9D40-6A06D670C1C8}"/>
              </a:ext>
            </a:extLst>
          </p:cNvPr>
          <p:cNvPicPr>
            <a:picLocks noChangeAspect="1"/>
          </p:cNvPicPr>
          <p:nvPr/>
        </p:nvPicPr>
        <p:blipFill>
          <a:blip r:embed="rId3"/>
          <a:stretch>
            <a:fillRect/>
          </a:stretch>
        </p:blipFill>
        <p:spPr>
          <a:xfrm>
            <a:off x="0" y="188214"/>
            <a:ext cx="9144000" cy="4767072"/>
          </a:xfrm>
          <a:prstGeom prst="rect">
            <a:avLst/>
          </a:prstGeom>
        </p:spPr>
      </p:pic>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6782610" y="4778375"/>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The Linear </a:t>
            </a:r>
            <a:r>
              <a:rPr lang="en" sz="2400" dirty="0"/>
              <a:t>City-R</a:t>
            </a:r>
            <a:r>
              <a:rPr lang="en-US" sz="2400" dirty="0" err="1"/>
              <a:t>egion</a:t>
            </a:r>
            <a:endParaRPr sz="2400" dirty="0"/>
          </a:p>
        </p:txBody>
      </p:sp>
      <p:sp>
        <p:nvSpPr>
          <p:cNvPr id="17" name="TextBox 16">
            <a:extLst>
              <a:ext uri="{FF2B5EF4-FFF2-40B4-BE49-F238E27FC236}">
                <a16:creationId xmlns:a16="http://schemas.microsoft.com/office/drawing/2014/main" id="{4B5B48E0-A59E-4F79-836F-3FF564668EB9}"/>
              </a:ext>
            </a:extLst>
          </p:cNvPr>
          <p:cNvSpPr txBox="1"/>
          <p:nvPr/>
        </p:nvSpPr>
        <p:spPr>
          <a:xfrm>
            <a:off x="6747507" y="4505300"/>
            <a:ext cx="2573030" cy="400110"/>
          </a:xfrm>
          <a:prstGeom prst="rect">
            <a:avLst/>
          </a:prstGeom>
          <a:noFill/>
        </p:spPr>
        <p:txBody>
          <a:bodyPr wrap="square">
            <a:spAutoFit/>
          </a:bodyPr>
          <a:lstStyle/>
          <a:p>
            <a:pPr>
              <a:buClrTx/>
              <a:buFontTx/>
              <a:buNone/>
            </a:pPr>
            <a:r>
              <a:rPr lang="it-IT" sz="1000" kern="1200" dirty="0">
                <a:solidFill>
                  <a:srgbClr val="212121"/>
                </a:solidFill>
                <a:latin typeface="Calibri" panose="020F0502020204030204"/>
                <a:ea typeface="+mn-ea"/>
                <a:cs typeface="+mn-cs"/>
              </a:rPr>
              <a:t>Source: Agropolitan Territories</a:t>
            </a:r>
          </a:p>
          <a:p>
            <a:pPr>
              <a:buClrTx/>
              <a:buFontTx/>
              <a:buNone/>
            </a:pPr>
            <a:r>
              <a:rPr lang="it-IT" sz="1000" kern="1200" dirty="0">
                <a:solidFill>
                  <a:srgbClr val="212121"/>
                </a:solidFill>
                <a:latin typeface="Calibri" panose="020F0502020204030204"/>
                <a:ea typeface="+mn-ea"/>
                <a:cs typeface="+mn-cs"/>
              </a:rPr>
              <a:t>Helen Fan Lei, Jessica Diehl, Lu Yuhao</a:t>
            </a:r>
            <a:endParaRPr lang="en-US" sz="1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1142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 name="Picture 2">
            <a:extLst>
              <a:ext uri="{FF2B5EF4-FFF2-40B4-BE49-F238E27FC236}">
                <a16:creationId xmlns:a16="http://schemas.microsoft.com/office/drawing/2014/main" id="{1697C2C7-F3A0-49D9-9318-528F5DCC7D1F}"/>
              </a:ext>
            </a:extLst>
          </p:cNvPr>
          <p:cNvPicPr>
            <a:picLocks noChangeAspect="1"/>
          </p:cNvPicPr>
          <p:nvPr/>
        </p:nvPicPr>
        <p:blipFill>
          <a:blip r:embed="rId3"/>
          <a:stretch>
            <a:fillRect/>
          </a:stretch>
        </p:blipFill>
        <p:spPr>
          <a:xfrm>
            <a:off x="0" y="187452"/>
            <a:ext cx="9144000" cy="4768596"/>
          </a:xfrm>
          <a:prstGeom prst="rect">
            <a:avLst/>
          </a:prstGeom>
        </p:spPr>
      </p:pic>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6782610" y="4778375"/>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 sz="2400" dirty="0"/>
              <a:t>The Circ</a:t>
            </a:r>
            <a:r>
              <a:rPr lang="en-US" sz="2400" dirty="0" err="1"/>
              <a:t>ular</a:t>
            </a:r>
            <a:r>
              <a:rPr lang="en-US" sz="2400" dirty="0"/>
              <a:t> </a:t>
            </a:r>
            <a:r>
              <a:rPr lang="en" sz="2400" dirty="0"/>
              <a:t>City-R</a:t>
            </a:r>
            <a:r>
              <a:rPr lang="en-US" sz="2400" dirty="0" err="1"/>
              <a:t>egion</a:t>
            </a:r>
            <a:endParaRPr sz="2400" dirty="0"/>
          </a:p>
        </p:txBody>
      </p:sp>
      <p:sp>
        <p:nvSpPr>
          <p:cNvPr id="17" name="TextBox 16">
            <a:extLst>
              <a:ext uri="{FF2B5EF4-FFF2-40B4-BE49-F238E27FC236}">
                <a16:creationId xmlns:a16="http://schemas.microsoft.com/office/drawing/2014/main" id="{4B5B48E0-A59E-4F79-836F-3FF564668EB9}"/>
              </a:ext>
            </a:extLst>
          </p:cNvPr>
          <p:cNvSpPr txBox="1"/>
          <p:nvPr/>
        </p:nvSpPr>
        <p:spPr>
          <a:xfrm>
            <a:off x="6747507" y="4505300"/>
            <a:ext cx="2573030" cy="400110"/>
          </a:xfrm>
          <a:prstGeom prst="rect">
            <a:avLst/>
          </a:prstGeom>
          <a:noFill/>
        </p:spPr>
        <p:txBody>
          <a:bodyPr wrap="square">
            <a:spAutoFit/>
          </a:bodyPr>
          <a:lstStyle/>
          <a:p>
            <a:pPr>
              <a:buClrTx/>
              <a:buFontTx/>
              <a:buNone/>
            </a:pPr>
            <a:r>
              <a:rPr lang="it-IT" sz="1000" kern="1200" dirty="0">
                <a:solidFill>
                  <a:srgbClr val="212121"/>
                </a:solidFill>
                <a:latin typeface="Calibri" panose="020F0502020204030204"/>
                <a:ea typeface="+mn-ea"/>
                <a:cs typeface="+mn-cs"/>
              </a:rPr>
              <a:t>Source: Agropolitan Territories</a:t>
            </a:r>
          </a:p>
          <a:p>
            <a:pPr>
              <a:buClrTx/>
              <a:buFontTx/>
              <a:buNone/>
            </a:pPr>
            <a:r>
              <a:rPr lang="it-IT" sz="1000" kern="1200" dirty="0">
                <a:solidFill>
                  <a:srgbClr val="212121"/>
                </a:solidFill>
                <a:latin typeface="Calibri" panose="020F0502020204030204"/>
                <a:ea typeface="+mn-ea"/>
                <a:cs typeface="+mn-cs"/>
              </a:rPr>
              <a:t>Helen Fan Lei, Jessica Diehl, Lu Yuhao</a:t>
            </a:r>
            <a:endParaRPr lang="en-US" sz="1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6186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19" name="Picture 18">
            <a:extLst>
              <a:ext uri="{FF2B5EF4-FFF2-40B4-BE49-F238E27FC236}">
                <a16:creationId xmlns:a16="http://schemas.microsoft.com/office/drawing/2014/main" id="{421591D5-94F8-40CF-91DC-902219E5FC1F}"/>
              </a:ext>
            </a:extLst>
          </p:cNvPr>
          <p:cNvPicPr>
            <a:picLocks noChangeAspect="1"/>
          </p:cNvPicPr>
          <p:nvPr/>
        </p:nvPicPr>
        <p:blipFill>
          <a:blip r:embed="rId3"/>
          <a:stretch>
            <a:fillRect/>
          </a:stretch>
        </p:blipFill>
        <p:spPr>
          <a:xfrm>
            <a:off x="5943431" y="1880437"/>
            <a:ext cx="3200570" cy="1716579"/>
          </a:xfrm>
          <a:prstGeom prst="rect">
            <a:avLst/>
          </a:prstGeom>
        </p:spPr>
      </p:pic>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7361616" y="4829765"/>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Circular City-Regions: Not New, Abandoned</a:t>
            </a:r>
            <a:endParaRPr sz="2400" dirty="0"/>
          </a:p>
        </p:txBody>
      </p:sp>
      <p:pic>
        <p:nvPicPr>
          <p:cNvPr id="12" name="Picture 2" descr="GROWING GOOD TROPICAL TREES FOR PLANTING">
            <a:extLst>
              <a:ext uri="{FF2B5EF4-FFF2-40B4-BE49-F238E27FC236}">
                <a16:creationId xmlns:a16="http://schemas.microsoft.com/office/drawing/2014/main" id="{B7C1E6AC-BF08-4291-8F40-41EB2A273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99" y="1646155"/>
            <a:ext cx="1286574" cy="1794433"/>
          </a:xfrm>
          <a:prstGeom prst="rect">
            <a:avLst/>
          </a:prstGeom>
          <a:noFill/>
          <a:extLst>
            <a:ext uri="{909E8E84-426E-40DD-AFC4-6F175D3DCCD1}">
              <a14:hiddenFill xmlns:a14="http://schemas.microsoft.com/office/drawing/2010/main">
                <a:solidFill>
                  <a:srgbClr val="FFFFFF"/>
                </a:solidFill>
              </a14:hiddenFill>
            </a:ext>
          </a:extLst>
        </p:spPr>
      </p:pic>
      <p:sp>
        <p:nvSpPr>
          <p:cNvPr id="17" name="Curved Down Arrow 13">
            <a:extLst>
              <a:ext uri="{FF2B5EF4-FFF2-40B4-BE49-F238E27FC236}">
                <a16:creationId xmlns:a16="http://schemas.microsoft.com/office/drawing/2014/main" id="{D20E674D-5D79-4FEA-985B-351CEBF96D15}"/>
              </a:ext>
            </a:extLst>
          </p:cNvPr>
          <p:cNvSpPr/>
          <p:nvPr/>
        </p:nvSpPr>
        <p:spPr>
          <a:xfrm>
            <a:off x="766204" y="767770"/>
            <a:ext cx="7762940" cy="1329045"/>
          </a:xfrm>
          <a:prstGeom prst="curvedDownArrow">
            <a:avLst/>
          </a:prstGeom>
          <a:solidFill>
            <a:srgbClr val="485A2C">
              <a:lumMod val="60000"/>
              <a:lumOff val="400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8" name="Curved Down Arrow 13">
            <a:extLst>
              <a:ext uri="{FF2B5EF4-FFF2-40B4-BE49-F238E27FC236}">
                <a16:creationId xmlns:a16="http://schemas.microsoft.com/office/drawing/2014/main" id="{5AFCB5CD-E19E-4444-83A3-2961A81048FC}"/>
              </a:ext>
            </a:extLst>
          </p:cNvPr>
          <p:cNvSpPr/>
          <p:nvPr/>
        </p:nvSpPr>
        <p:spPr>
          <a:xfrm rot="10800000">
            <a:off x="397899" y="3181481"/>
            <a:ext cx="8131244" cy="1887923"/>
          </a:xfrm>
          <a:prstGeom prst="curvedDownArrow">
            <a:avLst/>
          </a:prstGeom>
          <a:solidFill>
            <a:srgbClr val="95601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C463EC08-DB38-4D1D-A90F-FDB358BCD5A1}"/>
              </a:ext>
            </a:extLst>
          </p:cNvPr>
          <p:cNvSpPr/>
          <p:nvPr/>
        </p:nvSpPr>
        <p:spPr>
          <a:xfrm>
            <a:off x="1817761" y="1850873"/>
            <a:ext cx="4572000" cy="1384995"/>
          </a:xfrm>
          <a:prstGeom prst="rect">
            <a:avLst/>
          </a:prstGeom>
        </p:spPr>
        <p:txBody>
          <a:bodyPr>
            <a:spAutoFit/>
          </a:bodyPr>
          <a:lstStyle/>
          <a:p>
            <a:pPr algn="just"/>
            <a:r>
              <a:rPr lang="en-US" sz="1200" b="1" dirty="0">
                <a:solidFill>
                  <a:prstClr val="black"/>
                </a:solidFill>
                <a:latin typeface="Helvetica Neue"/>
              </a:rPr>
              <a:t>"If it were practicable </a:t>
            </a:r>
            <a:r>
              <a:rPr lang="en-US" sz="1200" dirty="0">
                <a:solidFill>
                  <a:prstClr val="black"/>
                </a:solidFill>
                <a:latin typeface="Helvetica Neue"/>
              </a:rPr>
              <a:t>to collect, with the least loss, all the solid and fluid excrements of the inhabitants of the town and return to each farmer the portion arising from produce originally supplied by him to the town, the productiveness of the land might be maintained almost unimpaired for ages to come, and the existing store of mineral elements in every fertile field would be amply sufficient for the wants of increasing populations."</a:t>
            </a:r>
          </a:p>
        </p:txBody>
      </p:sp>
      <p:sp>
        <p:nvSpPr>
          <p:cNvPr id="2" name="TextBox 1">
            <a:extLst>
              <a:ext uri="{FF2B5EF4-FFF2-40B4-BE49-F238E27FC236}">
                <a16:creationId xmlns:a16="http://schemas.microsoft.com/office/drawing/2014/main" id="{55747A76-2F06-404D-B65B-2E17C0050959}"/>
              </a:ext>
            </a:extLst>
          </p:cNvPr>
          <p:cNvSpPr txBox="1"/>
          <p:nvPr/>
        </p:nvSpPr>
        <p:spPr>
          <a:xfrm>
            <a:off x="7314852" y="4696874"/>
            <a:ext cx="1210826" cy="246221"/>
          </a:xfrm>
          <a:prstGeom prst="rect">
            <a:avLst/>
          </a:prstGeom>
          <a:noFill/>
        </p:spPr>
        <p:txBody>
          <a:bodyPr wrap="square" rtlCol="0">
            <a:spAutoFit/>
          </a:bodyPr>
          <a:lstStyle/>
          <a:p>
            <a:r>
              <a:rPr lang="en-US" sz="1000" dirty="0"/>
              <a:t>Von Liebig, 1863</a:t>
            </a:r>
          </a:p>
        </p:txBody>
      </p:sp>
    </p:spTree>
    <p:extLst>
      <p:ext uri="{BB962C8B-B14F-4D97-AF65-F5344CB8AC3E}">
        <p14:creationId xmlns:p14="http://schemas.microsoft.com/office/powerpoint/2010/main" val="362556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14" name="Picture 13">
            <a:extLst>
              <a:ext uri="{FF2B5EF4-FFF2-40B4-BE49-F238E27FC236}">
                <a16:creationId xmlns:a16="http://schemas.microsoft.com/office/drawing/2014/main" id="{E0BA6581-9359-4DBE-BF18-31FC222DC404}"/>
              </a:ext>
            </a:extLst>
          </p:cNvPr>
          <p:cNvPicPr>
            <a:picLocks noChangeAspect="1"/>
          </p:cNvPicPr>
          <p:nvPr/>
        </p:nvPicPr>
        <p:blipFill>
          <a:blip r:embed="rId3"/>
          <a:stretch>
            <a:fillRect/>
          </a:stretch>
        </p:blipFill>
        <p:spPr>
          <a:xfrm>
            <a:off x="4895268" y="368811"/>
            <a:ext cx="3878315" cy="4359227"/>
          </a:xfrm>
          <a:prstGeom prst="rect">
            <a:avLst/>
          </a:prstGeom>
        </p:spPr>
      </p:pic>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6571251" y="4747828"/>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Circular City-Regions: Not New, Abandoned</a:t>
            </a:r>
            <a:endParaRPr sz="2400" dirty="0"/>
          </a:p>
        </p:txBody>
      </p:sp>
      <p:sp>
        <p:nvSpPr>
          <p:cNvPr id="16" name="Rectangle 15">
            <a:extLst>
              <a:ext uri="{FF2B5EF4-FFF2-40B4-BE49-F238E27FC236}">
                <a16:creationId xmlns:a16="http://schemas.microsoft.com/office/drawing/2014/main" id="{60BC15BD-9A00-4945-BF0D-B825F775E09D}"/>
              </a:ext>
            </a:extLst>
          </p:cNvPr>
          <p:cNvSpPr/>
          <p:nvPr/>
        </p:nvSpPr>
        <p:spPr>
          <a:xfrm>
            <a:off x="228600" y="1881149"/>
            <a:ext cx="4953272" cy="954107"/>
          </a:xfrm>
          <a:prstGeom prst="rect">
            <a:avLst/>
          </a:prstGeom>
        </p:spPr>
        <p:txBody>
          <a:bodyPr wrap="square">
            <a:spAutoFit/>
          </a:bodyPr>
          <a:lstStyle/>
          <a:p>
            <a:pPr algn="ctr"/>
            <a:endParaRPr lang="en-US" i="1" dirty="0"/>
          </a:p>
          <a:p>
            <a:pPr algn="ctr"/>
            <a:r>
              <a:rPr lang="en-US" i="1" dirty="0"/>
              <a:t>“The superior farmer values shit as he values gold.”</a:t>
            </a:r>
          </a:p>
          <a:p>
            <a:pPr algn="ctr"/>
            <a:endParaRPr lang="en-US" i="1" dirty="0"/>
          </a:p>
          <a:p>
            <a:pPr algn="ctr"/>
            <a:r>
              <a:rPr lang="en-US" i="1" dirty="0"/>
              <a:t>Miyazaki Yasusada, 1697</a:t>
            </a:r>
          </a:p>
        </p:txBody>
      </p:sp>
      <p:sp>
        <p:nvSpPr>
          <p:cNvPr id="20" name="TextBox 19">
            <a:extLst>
              <a:ext uri="{FF2B5EF4-FFF2-40B4-BE49-F238E27FC236}">
                <a16:creationId xmlns:a16="http://schemas.microsoft.com/office/drawing/2014/main" id="{33A1A075-F4B3-4929-8011-C807ABE1F072}"/>
              </a:ext>
            </a:extLst>
          </p:cNvPr>
          <p:cNvSpPr txBox="1"/>
          <p:nvPr/>
        </p:nvSpPr>
        <p:spPr>
          <a:xfrm>
            <a:off x="6525018" y="4624427"/>
            <a:ext cx="2272963" cy="246221"/>
          </a:xfrm>
          <a:prstGeom prst="rect">
            <a:avLst/>
          </a:prstGeom>
          <a:noFill/>
        </p:spPr>
        <p:txBody>
          <a:bodyPr wrap="square" rtlCol="0">
            <a:spAutoFit/>
          </a:bodyPr>
          <a:lstStyle/>
          <a:p>
            <a:pPr>
              <a:buClrTx/>
              <a:buFontTx/>
              <a:buNone/>
            </a:pPr>
            <a:r>
              <a:rPr lang="en-US" sz="1000" kern="1200" dirty="0">
                <a:solidFill>
                  <a:prstClr val="black"/>
                </a:solidFill>
                <a:latin typeface="Calibri" panose="020F0502020204030204"/>
                <a:ea typeface="+mn-ea"/>
                <a:cs typeface="+mn-cs"/>
              </a:rPr>
              <a:t>Sources: Tajima, 2007; Howell, 2012</a:t>
            </a:r>
          </a:p>
        </p:txBody>
      </p:sp>
    </p:spTree>
    <p:extLst>
      <p:ext uri="{BB962C8B-B14F-4D97-AF65-F5344CB8AC3E}">
        <p14:creationId xmlns:p14="http://schemas.microsoft.com/office/powerpoint/2010/main" val="202873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5978568" y="4813457"/>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Circular City-Regions: Not New, Abandoned</a:t>
            </a:r>
            <a:endParaRPr sz="2400" dirty="0"/>
          </a:p>
        </p:txBody>
      </p:sp>
      <p:pic>
        <p:nvPicPr>
          <p:cNvPr id="12" name="Picture 11">
            <a:extLst>
              <a:ext uri="{FF2B5EF4-FFF2-40B4-BE49-F238E27FC236}">
                <a16:creationId xmlns:a16="http://schemas.microsoft.com/office/drawing/2014/main" id="{6A81D70B-5E4B-4303-B992-E8C0C80E6575}"/>
              </a:ext>
            </a:extLst>
          </p:cNvPr>
          <p:cNvPicPr>
            <a:picLocks noChangeAspect="1"/>
          </p:cNvPicPr>
          <p:nvPr/>
        </p:nvPicPr>
        <p:blipFill>
          <a:blip r:embed="rId3"/>
          <a:stretch>
            <a:fillRect/>
          </a:stretch>
        </p:blipFill>
        <p:spPr>
          <a:xfrm>
            <a:off x="228600" y="1163899"/>
            <a:ext cx="2615499" cy="1441794"/>
          </a:xfrm>
          <a:prstGeom prst="rect">
            <a:avLst/>
          </a:prstGeom>
        </p:spPr>
      </p:pic>
      <p:pic>
        <p:nvPicPr>
          <p:cNvPr id="14" name="Picture 13">
            <a:extLst>
              <a:ext uri="{FF2B5EF4-FFF2-40B4-BE49-F238E27FC236}">
                <a16:creationId xmlns:a16="http://schemas.microsoft.com/office/drawing/2014/main" id="{78A68B95-ECEB-418C-B152-8E60EC590AB4}"/>
              </a:ext>
            </a:extLst>
          </p:cNvPr>
          <p:cNvPicPr>
            <a:picLocks noChangeAspect="1"/>
          </p:cNvPicPr>
          <p:nvPr/>
        </p:nvPicPr>
        <p:blipFill>
          <a:blip r:embed="rId4"/>
          <a:stretch>
            <a:fillRect/>
          </a:stretch>
        </p:blipFill>
        <p:spPr>
          <a:xfrm>
            <a:off x="3857636" y="1685295"/>
            <a:ext cx="4546250" cy="2442228"/>
          </a:xfrm>
          <a:prstGeom prst="rect">
            <a:avLst/>
          </a:prstGeom>
        </p:spPr>
      </p:pic>
      <p:sp>
        <p:nvSpPr>
          <p:cNvPr id="17" name="Oval 16">
            <a:extLst>
              <a:ext uri="{FF2B5EF4-FFF2-40B4-BE49-F238E27FC236}">
                <a16:creationId xmlns:a16="http://schemas.microsoft.com/office/drawing/2014/main" id="{ABB43761-1D5C-4489-8C48-2F7C5EB6885D}"/>
              </a:ext>
            </a:extLst>
          </p:cNvPr>
          <p:cNvSpPr/>
          <p:nvPr/>
        </p:nvSpPr>
        <p:spPr>
          <a:xfrm>
            <a:off x="5705458" y="2475881"/>
            <a:ext cx="850605" cy="861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9EEA677-C1F0-42D1-9EF2-D89E8599F9A2}"/>
              </a:ext>
            </a:extLst>
          </p:cNvPr>
          <p:cNvCxnSpPr>
            <a:cxnSpLocks/>
            <a:endCxn id="12" idx="3"/>
          </p:cNvCxnSpPr>
          <p:nvPr/>
        </p:nvCxnSpPr>
        <p:spPr>
          <a:xfrm flipH="1" flipV="1">
            <a:off x="2844099" y="1884796"/>
            <a:ext cx="2861360" cy="925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A972C34-FA24-4698-94E9-B4E8419E0991}"/>
              </a:ext>
            </a:extLst>
          </p:cNvPr>
          <p:cNvSpPr/>
          <p:nvPr/>
        </p:nvSpPr>
        <p:spPr>
          <a:xfrm>
            <a:off x="5934141" y="4364111"/>
            <a:ext cx="2952738" cy="553998"/>
          </a:xfrm>
          <a:prstGeom prst="rect">
            <a:avLst/>
          </a:prstGeom>
        </p:spPr>
        <p:txBody>
          <a:bodyPr wrap="square">
            <a:spAutoFit/>
          </a:bodyPr>
          <a:lstStyle/>
          <a:p>
            <a:r>
              <a:rPr lang="en-US" sz="1000" dirty="0"/>
              <a:t>Diego Rivera fresco. </a:t>
            </a:r>
          </a:p>
          <a:p>
            <a:r>
              <a:rPr lang="en-US" sz="1000" dirty="0"/>
              <a:t>Photo: Jen Wilton. Creative commons BY-NC 2.0</a:t>
            </a:r>
          </a:p>
          <a:p>
            <a:r>
              <a:rPr lang="en-US" sz="1000" dirty="0"/>
              <a:t>Midwestpermaculture.com</a:t>
            </a:r>
          </a:p>
        </p:txBody>
      </p:sp>
    </p:spTree>
    <p:extLst>
      <p:ext uri="{BB962C8B-B14F-4D97-AF65-F5344CB8AC3E}">
        <p14:creationId xmlns:p14="http://schemas.microsoft.com/office/powerpoint/2010/main" val="328350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7094611" y="4939928"/>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NYC: a shifting socio-technical landscape</a:t>
            </a:r>
            <a:endParaRPr sz="2400" dirty="0"/>
          </a:p>
        </p:txBody>
      </p:sp>
      <p:pic>
        <p:nvPicPr>
          <p:cNvPr id="3" name="Picture 2">
            <a:extLst>
              <a:ext uri="{FF2B5EF4-FFF2-40B4-BE49-F238E27FC236}">
                <a16:creationId xmlns:a16="http://schemas.microsoft.com/office/drawing/2014/main" id="{2A537551-CFBC-431A-BB30-47A105989C8E}"/>
              </a:ext>
            </a:extLst>
          </p:cNvPr>
          <p:cNvPicPr>
            <a:picLocks noChangeAspect="1"/>
          </p:cNvPicPr>
          <p:nvPr/>
        </p:nvPicPr>
        <p:blipFill>
          <a:blip r:embed="rId3"/>
          <a:stretch>
            <a:fillRect/>
          </a:stretch>
        </p:blipFill>
        <p:spPr>
          <a:xfrm>
            <a:off x="1526254" y="1835008"/>
            <a:ext cx="2460329" cy="2749942"/>
          </a:xfrm>
          <a:prstGeom prst="rect">
            <a:avLst/>
          </a:prstGeom>
        </p:spPr>
      </p:pic>
      <p:sp>
        <p:nvSpPr>
          <p:cNvPr id="5" name="Rectangle 4">
            <a:extLst>
              <a:ext uri="{FF2B5EF4-FFF2-40B4-BE49-F238E27FC236}">
                <a16:creationId xmlns:a16="http://schemas.microsoft.com/office/drawing/2014/main" id="{59BECE1E-5817-41BE-A096-2DA6A8068EAB}"/>
              </a:ext>
            </a:extLst>
          </p:cNvPr>
          <p:cNvSpPr/>
          <p:nvPr/>
        </p:nvSpPr>
        <p:spPr>
          <a:xfrm>
            <a:off x="338137" y="819345"/>
            <a:ext cx="4572000" cy="1015663"/>
          </a:xfrm>
          <a:prstGeom prst="rect">
            <a:avLst/>
          </a:prstGeom>
        </p:spPr>
        <p:txBody>
          <a:bodyPr>
            <a:spAutoFit/>
          </a:bodyPr>
          <a:lstStyle/>
          <a:p>
            <a:pPr algn="just"/>
            <a:r>
              <a:rPr lang="en-US" sz="1200" dirty="0">
                <a:solidFill>
                  <a:srgbClr val="221E1F"/>
                </a:solidFill>
                <a:latin typeface="Helvetica Neue"/>
              </a:rPr>
              <a:t>“When taken together, the drastically rising cost of landfill disposal and the desire to reduce GHG emissions point to the fact that the current biosolids management strategy is not sustainable from both a financial and an environmental standpoint.” </a:t>
            </a:r>
            <a:endParaRPr lang="en-US" sz="1200" dirty="0">
              <a:latin typeface="Helvetica Neue"/>
            </a:endParaRPr>
          </a:p>
        </p:txBody>
      </p:sp>
      <p:pic>
        <p:nvPicPr>
          <p:cNvPr id="6" name="Picture 5">
            <a:extLst>
              <a:ext uri="{FF2B5EF4-FFF2-40B4-BE49-F238E27FC236}">
                <a16:creationId xmlns:a16="http://schemas.microsoft.com/office/drawing/2014/main" id="{113EF515-CB2A-4E3A-A775-9144F11F2748}"/>
              </a:ext>
            </a:extLst>
          </p:cNvPr>
          <p:cNvPicPr>
            <a:picLocks noChangeAspect="1"/>
          </p:cNvPicPr>
          <p:nvPr/>
        </p:nvPicPr>
        <p:blipFill>
          <a:blip r:embed="rId4"/>
          <a:stretch>
            <a:fillRect/>
          </a:stretch>
        </p:blipFill>
        <p:spPr>
          <a:xfrm>
            <a:off x="4910137" y="748396"/>
            <a:ext cx="3835294" cy="3932834"/>
          </a:xfrm>
          <a:prstGeom prst="rect">
            <a:avLst/>
          </a:prstGeom>
        </p:spPr>
      </p:pic>
      <p:pic>
        <p:nvPicPr>
          <p:cNvPr id="7" name="Picture 6">
            <a:extLst>
              <a:ext uri="{FF2B5EF4-FFF2-40B4-BE49-F238E27FC236}">
                <a16:creationId xmlns:a16="http://schemas.microsoft.com/office/drawing/2014/main" id="{0DDAC86D-E261-4215-B9EE-59AB56952223}"/>
              </a:ext>
            </a:extLst>
          </p:cNvPr>
          <p:cNvPicPr>
            <a:picLocks noChangeAspect="1"/>
          </p:cNvPicPr>
          <p:nvPr/>
        </p:nvPicPr>
        <p:blipFill>
          <a:blip r:embed="rId5"/>
          <a:stretch>
            <a:fillRect/>
          </a:stretch>
        </p:blipFill>
        <p:spPr>
          <a:xfrm rot="16200000">
            <a:off x="-201171" y="2854690"/>
            <a:ext cx="2673932" cy="710579"/>
          </a:xfrm>
          <a:prstGeom prst="rect">
            <a:avLst/>
          </a:prstGeom>
        </p:spPr>
      </p:pic>
      <p:sp>
        <p:nvSpPr>
          <p:cNvPr id="8" name="TextBox 7">
            <a:extLst>
              <a:ext uri="{FF2B5EF4-FFF2-40B4-BE49-F238E27FC236}">
                <a16:creationId xmlns:a16="http://schemas.microsoft.com/office/drawing/2014/main" id="{B1C4C7CC-4A02-4530-9A17-EAF0D29E93E6}"/>
              </a:ext>
            </a:extLst>
          </p:cNvPr>
          <p:cNvSpPr txBox="1"/>
          <p:nvPr/>
        </p:nvSpPr>
        <p:spPr>
          <a:xfrm>
            <a:off x="7053514" y="4810825"/>
            <a:ext cx="1902842" cy="246221"/>
          </a:xfrm>
          <a:prstGeom prst="rect">
            <a:avLst/>
          </a:prstGeom>
          <a:noFill/>
        </p:spPr>
        <p:txBody>
          <a:bodyPr wrap="square" rtlCol="0">
            <a:spAutoFit/>
          </a:bodyPr>
          <a:lstStyle/>
          <a:p>
            <a:r>
              <a:rPr lang="en-US" sz="1000" dirty="0"/>
              <a:t>Source: nyc.gov/dep</a:t>
            </a:r>
          </a:p>
        </p:txBody>
      </p:sp>
    </p:spTree>
    <p:extLst>
      <p:ext uri="{BB962C8B-B14F-4D97-AF65-F5344CB8AC3E}">
        <p14:creationId xmlns:p14="http://schemas.microsoft.com/office/powerpoint/2010/main" val="141694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6" name="Google Shape;356;p49"/>
          <p:cNvGrpSpPr/>
          <p:nvPr/>
        </p:nvGrpSpPr>
        <p:grpSpPr>
          <a:xfrm rot="-5400000">
            <a:off x="-16447" y="473619"/>
            <a:ext cx="626894" cy="136800"/>
            <a:chOff x="331000" y="228600"/>
            <a:chExt cx="8494500" cy="136800"/>
          </a:xfrm>
        </p:grpSpPr>
        <p:cxnSp>
          <p:nvCxnSpPr>
            <p:cNvPr id="357" name="Google Shape;357;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58" name="Google Shape;358;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grpSp>
        <p:nvGrpSpPr>
          <p:cNvPr id="360" name="Google Shape;360;p49"/>
          <p:cNvGrpSpPr/>
          <p:nvPr/>
        </p:nvGrpSpPr>
        <p:grpSpPr>
          <a:xfrm rot="10800000">
            <a:off x="7239918" y="4833883"/>
            <a:ext cx="103633" cy="104652"/>
            <a:chOff x="331000" y="228600"/>
            <a:chExt cx="8494500" cy="136800"/>
          </a:xfrm>
        </p:grpSpPr>
        <p:cxnSp>
          <p:nvCxnSpPr>
            <p:cNvPr id="361" name="Google Shape;361;p49"/>
            <p:cNvCxnSpPr/>
            <p:nvPr/>
          </p:nvCxnSpPr>
          <p:spPr>
            <a:xfrm>
              <a:off x="331000" y="233800"/>
              <a:ext cx="8494500" cy="0"/>
            </a:xfrm>
            <a:prstGeom prst="straightConnector1">
              <a:avLst/>
            </a:prstGeom>
            <a:noFill/>
            <a:ln w="9525" cap="flat" cmpd="sng">
              <a:solidFill>
                <a:srgbClr val="F42727"/>
              </a:solidFill>
              <a:prstDash val="solid"/>
              <a:round/>
              <a:headEnd type="none" w="med" len="med"/>
              <a:tailEnd type="none" w="med" len="med"/>
            </a:ln>
          </p:spPr>
        </p:cxnSp>
        <p:cxnSp>
          <p:nvCxnSpPr>
            <p:cNvPr id="362" name="Google Shape;362;p49"/>
            <p:cNvCxnSpPr/>
            <p:nvPr/>
          </p:nvCxnSpPr>
          <p:spPr>
            <a:xfrm>
              <a:off x="8821675" y="228600"/>
              <a:ext cx="0" cy="136800"/>
            </a:xfrm>
            <a:prstGeom prst="straightConnector1">
              <a:avLst/>
            </a:prstGeom>
            <a:noFill/>
            <a:ln w="9525" cap="flat" cmpd="sng">
              <a:solidFill>
                <a:srgbClr val="F42727"/>
              </a:solidFill>
              <a:prstDash val="solid"/>
              <a:round/>
              <a:headEnd type="none" w="med" len="med"/>
              <a:tailEnd type="none" w="med" len="med"/>
            </a:ln>
          </p:spPr>
        </p:cxnSp>
      </p:grpSp>
      <p:sp>
        <p:nvSpPr>
          <p:cNvPr id="15" name="Google Shape;300;p45">
            <a:extLst>
              <a:ext uri="{FF2B5EF4-FFF2-40B4-BE49-F238E27FC236}">
                <a16:creationId xmlns:a16="http://schemas.microsoft.com/office/drawing/2014/main" id="{AE573AFD-EF8D-4891-A26D-7A9106BB2A6B}"/>
              </a:ext>
            </a:extLst>
          </p:cNvPr>
          <p:cNvSpPr txBox="1">
            <a:spLocks noGrp="1"/>
          </p:cNvSpPr>
          <p:nvPr>
            <p:ph type="title"/>
          </p:nvPr>
        </p:nvSpPr>
        <p:spPr>
          <a:xfrm>
            <a:off x="338137" y="365125"/>
            <a:ext cx="8484243" cy="963613"/>
          </a:xfrm>
          <a:prstGeom prst="rect">
            <a:avLst/>
          </a:prstGeom>
        </p:spPr>
        <p:txBody>
          <a:bodyPr spcFirstLastPara="1" wrap="square" lIns="0" tIns="0" rIns="0" bIns="0" anchor="t" anchorCtr="0">
            <a:noAutofit/>
          </a:bodyPr>
          <a:lstStyle/>
          <a:p>
            <a:pPr marL="0" lvl="0" indent="0" algn="l" rtl="0">
              <a:lnSpc>
                <a:spcPct val="85000"/>
              </a:lnSpc>
              <a:spcBef>
                <a:spcPts val="0"/>
              </a:spcBef>
              <a:spcAft>
                <a:spcPts val="0"/>
              </a:spcAft>
              <a:buNone/>
            </a:pPr>
            <a:r>
              <a:rPr lang="en-US" sz="2400" dirty="0"/>
              <a:t>The Sanitation Service Chain</a:t>
            </a:r>
            <a:endParaRPr sz="2400" dirty="0"/>
          </a:p>
        </p:txBody>
      </p:sp>
      <p:sp>
        <p:nvSpPr>
          <p:cNvPr id="8" name="TextBox 7">
            <a:extLst>
              <a:ext uri="{FF2B5EF4-FFF2-40B4-BE49-F238E27FC236}">
                <a16:creationId xmlns:a16="http://schemas.microsoft.com/office/drawing/2014/main" id="{B1C4C7CC-4A02-4530-9A17-EAF0D29E93E6}"/>
              </a:ext>
            </a:extLst>
          </p:cNvPr>
          <p:cNvSpPr txBox="1"/>
          <p:nvPr/>
        </p:nvSpPr>
        <p:spPr>
          <a:xfrm>
            <a:off x="7213924" y="4709915"/>
            <a:ext cx="2309988" cy="246221"/>
          </a:xfrm>
          <a:prstGeom prst="rect">
            <a:avLst/>
          </a:prstGeom>
          <a:noFill/>
        </p:spPr>
        <p:txBody>
          <a:bodyPr wrap="square" rtlCol="0">
            <a:spAutoFit/>
          </a:bodyPr>
          <a:lstStyle/>
          <a:p>
            <a:r>
              <a:rPr lang="en-US" sz="1000" dirty="0"/>
              <a:t>Source: Unicef.org</a:t>
            </a:r>
          </a:p>
        </p:txBody>
      </p:sp>
      <p:pic>
        <p:nvPicPr>
          <p:cNvPr id="11266" name="Picture 2" descr="The chain is only as strong as its weakest link :: IRC">
            <a:extLst>
              <a:ext uri="{FF2B5EF4-FFF2-40B4-BE49-F238E27FC236}">
                <a16:creationId xmlns:a16="http://schemas.microsoft.com/office/drawing/2014/main" id="{0424D815-D537-4ADE-A855-1BF464F94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20" y="1362075"/>
            <a:ext cx="7229475" cy="24193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A2A4D9D-DBE6-4229-8873-6EF330C68368}"/>
              </a:ext>
            </a:extLst>
          </p:cNvPr>
          <p:cNvSpPr/>
          <p:nvPr/>
        </p:nvSpPr>
        <p:spPr>
          <a:xfrm>
            <a:off x="5573732" y="228572"/>
            <a:ext cx="2795186" cy="42017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573561"/>
      </p:ext>
    </p:extLst>
  </p:cSld>
  <p:clrMapOvr>
    <a:masterClrMapping/>
  </p:clrMapOvr>
</p:sld>
</file>

<file path=ppt/theme/theme1.xml><?xml version="1.0" encoding="utf-8"?>
<a:theme xmlns:a="http://schemas.openxmlformats.org/drawingml/2006/main" name="Cornell AAP">
  <a:themeElements>
    <a:clrScheme name="Simple Light">
      <a:dk1>
        <a:srgbClr val="000000"/>
      </a:dk1>
      <a:lt1>
        <a:srgbClr val="FFFFFF"/>
      </a:lt1>
      <a:dk2>
        <a:srgbClr val="CCC8C2"/>
      </a:dk2>
      <a:lt2>
        <a:srgbClr val="E6E6DD"/>
      </a:lt2>
      <a:accent1>
        <a:srgbClr val="F2F2F0"/>
      </a:accent1>
      <a:accent2>
        <a:srgbClr val="F42727"/>
      </a:accent2>
      <a:accent3>
        <a:srgbClr val="CCC8C2"/>
      </a:accent3>
      <a:accent4>
        <a:srgbClr val="E6E6DD"/>
      </a:accent4>
      <a:accent5>
        <a:srgbClr val="F2F2F0"/>
      </a:accent5>
      <a:accent6>
        <a:srgbClr val="FFFFFF"/>
      </a:accent6>
      <a:hlink>
        <a:srgbClr val="F4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835</Words>
  <Application>Microsoft Office PowerPoint</Application>
  <PresentationFormat>On-screen Show (16:9)</PresentationFormat>
  <Paragraphs>136</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Helvetica Neue</vt:lpstr>
      <vt:lpstr>Cornell AAP</vt:lpstr>
      <vt:lpstr>Human Excreta Biochar: An Evaluation of the Potential of Resource-Oriented Sanitation to Bridge the Metabolic Rift</vt:lpstr>
      <vt:lpstr>Agenda</vt:lpstr>
      <vt:lpstr>The Linear City-Region</vt:lpstr>
      <vt:lpstr>The Circular City-Region</vt:lpstr>
      <vt:lpstr>Circular City-Regions: Not New, Abandoned</vt:lpstr>
      <vt:lpstr>Circular City-Regions: Not New, Abandoned</vt:lpstr>
      <vt:lpstr>Circular City-Regions: Not New, Abandoned</vt:lpstr>
      <vt:lpstr>NYC: a shifting socio-technical landscape</vt:lpstr>
      <vt:lpstr>The Sanitation Service Chain</vt:lpstr>
      <vt:lpstr>Lake Atitlan, Guatemala: Piloting resource oriented sanitation</vt:lpstr>
      <vt:lpstr>Lake Atitlan, Guatemala:  Piloting resource oriented sanitation</vt:lpstr>
      <vt:lpstr>Lake Atitlan, Guatemala: Piloting resource oriented sanitation</vt:lpstr>
      <vt:lpstr>Impacts of ineffective sanitation</vt:lpstr>
      <vt:lpstr>Container Based Sanitation</vt:lpstr>
      <vt:lpstr>Container Based Sanitation</vt:lpstr>
      <vt:lpstr>Urine Enriched Biochar</vt:lpstr>
      <vt:lpstr>Regulatory Context</vt:lpstr>
      <vt:lpstr>Bridging the metabolic rift</vt:lpstr>
      <vt:lpstr>Testing Human Excreta Derived Fertilizer (HEDF)</vt:lpstr>
      <vt:lpstr>Bridging the metabolic rift</vt:lpstr>
      <vt:lpstr>Bridging the metabolic rift</vt:lpstr>
      <vt:lpstr>Soil Impacts</vt:lpstr>
      <vt:lpstr>Barriers to scaling</vt:lpstr>
      <vt:lpstr>Further Research Needs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Cornell AAP Template slides to adapt for your presentations         October 2021</dc:title>
  <dc:creator>Benjamin Wilde</dc:creator>
  <cp:lastModifiedBy>Matthews, Terri (DDC)</cp:lastModifiedBy>
  <cp:revision>37</cp:revision>
  <dcterms:modified xsi:type="dcterms:W3CDTF">2024-02-15T13:12:43Z</dcterms:modified>
</cp:coreProperties>
</file>