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01" r:id="rId14"/>
    <p:sldId id="294" r:id="rId15"/>
    <p:sldId id="293" r:id="rId16"/>
    <p:sldId id="295" r:id="rId17"/>
    <p:sldId id="296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79" r:id="rId26"/>
    <p:sldId id="280" r:id="rId27"/>
    <p:sldId id="281" r:id="rId28"/>
    <p:sldId id="302" r:id="rId29"/>
    <p:sldId id="300" r:id="rId30"/>
    <p:sldId id="298" r:id="rId31"/>
    <p:sldId id="297" r:id="rId32"/>
    <p:sldId id="299" r:id="rId33"/>
    <p:sldId id="303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B8DB0E-9EE0-4601-AA61-1575C63948EB}">
  <a:tblStyle styleId="{34B8DB0E-9EE0-4601-AA61-1575C63948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d6d894c9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d6d894c9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26bfab403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26bfab403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2193664f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2193664f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26bfab403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26bfab403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2193664f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2193664f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26bfab403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26bfab403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2193664f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2193664f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254b3e25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254b3e25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254b3e25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254b3e25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26bfab403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b26bfab403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26bfab403_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26bfab403_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d6d894c9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d6d894c96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26bfab40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26bfab40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26bfab403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b26bfab403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26bfab403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26bfab403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2193664f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2193664f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2193664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2193664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2193664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2193664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2193664ff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2193664ff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2193664ff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2193664ff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2193664ff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2193664ff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2193664f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2193664ff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8575" y="3302825"/>
            <a:ext cx="8945700" cy="154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51400"/>
            <a:ext cx="85206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 b="1" dirty="0"/>
              <a:t>NYC Town &amp; Gown: Climate Vulnerability, Impact, and Adaptation Analysis (VIA)</a:t>
            </a:r>
            <a:endParaRPr sz="2880" b="1" dirty="0"/>
          </a:p>
        </p:txBody>
      </p:sp>
      <p:sp>
        <p:nvSpPr>
          <p:cNvPr id="56" name="Google Shape;56;p13"/>
          <p:cNvSpPr/>
          <p:nvPr/>
        </p:nvSpPr>
        <p:spPr>
          <a:xfrm>
            <a:off x="504675" y="1068800"/>
            <a:ext cx="1276500" cy="8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0" y="3956940"/>
            <a:ext cx="682725" cy="75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8188" y="4131400"/>
            <a:ext cx="1052479" cy="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499" y="3975463"/>
            <a:ext cx="539709" cy="71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2361" y="4103375"/>
            <a:ext cx="682726" cy="5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3407" y="3399749"/>
            <a:ext cx="905609" cy="57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3449" y="4051674"/>
            <a:ext cx="635300" cy="6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2348" y="3946270"/>
            <a:ext cx="1400427" cy="77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16175" y="3914850"/>
            <a:ext cx="1204050" cy="6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450" y="4017650"/>
            <a:ext cx="635300" cy="63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91887" y="3313875"/>
            <a:ext cx="635300" cy="6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3">
            <a:alphaModFix/>
          </a:blip>
          <a:srcRect b="26313"/>
          <a:stretch/>
        </p:blipFill>
        <p:spPr>
          <a:xfrm>
            <a:off x="552500" y="3313875"/>
            <a:ext cx="2413536" cy="41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21175" y="3488654"/>
            <a:ext cx="1886473" cy="25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13167" y="3448856"/>
            <a:ext cx="1344707" cy="33749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435700" y="1404400"/>
            <a:ext cx="8520600" cy="17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73763"/>
                </a:solidFill>
              </a:rPr>
              <a:t>Characterizing current and future extreme heavy rainfall in NYC</a:t>
            </a:r>
            <a:endParaRPr sz="2400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</a:rPr>
              <a:t>Franco Montalto and Bernice Rosenzweig (Task Co-Leads), Art DeGaetano, Colin Evans, Mobin Rahimi-Golkhandan, Patrick Gurian, Radley Horton, Joel Kaatz, Jerry Kleyman, 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</a:rPr>
              <a:t>Rachel Lo, Philip Orton, Fernando Pasquel, Matina Shakya 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84600" y="4047538"/>
            <a:ext cx="682725" cy="6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of historical trends in precipitation observations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30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Key considerations</a:t>
            </a:r>
            <a:endParaRPr sz="2000" dirty="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Availability of quality controlled data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Duration of uninterrupted record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Sampling frequency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Sampling variability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Accumulation/intensity over sampling interval (e.g. hourly)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Accumulation/intensity over prescribed time clusters (e.g. 24-hour calendar day)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Accumulation/intensity within an event, defined with a specific separation period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Approach to statistical analysis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Non-parametric methods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Parametric methods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Evaluation of historical trends in precipitation observations</a:t>
            </a:r>
            <a:endParaRPr sz="192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1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C78D8"/>
                </a:solidFill>
              </a:rPr>
              <a:t>Nonparametric Approach</a:t>
            </a:r>
            <a:endParaRPr sz="2000" dirty="0">
              <a:solidFill>
                <a:srgbClr val="3C78D8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Utilizes </a:t>
            </a:r>
            <a:r>
              <a:rPr lang="en" sz="1500" b="1" dirty="0"/>
              <a:t>discrete rain events</a:t>
            </a:r>
            <a:r>
              <a:rPr lang="en" sz="1500" dirty="0"/>
              <a:t> (defined using a 4-hour interevent dry period)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Set #1: All events (1955-2022)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Sets #2 and #3: Events exceeding 95th and 99th percentile thresholds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For each set, we focused on four event attributes, and their frequencies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Total accumulation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Total duration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Peak hourly intensity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Average intensity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This approach does not assume any statistical distribution of the data, and is thus less sensitive and less likely to detect trends</a:t>
            </a:r>
            <a:endParaRPr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Evaluation of historical trends in precipitation observations</a:t>
            </a:r>
            <a:endParaRPr sz="1920"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455925" y="1152475"/>
            <a:ext cx="837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3C78D8"/>
                </a:solidFill>
              </a:rPr>
              <a:t>Parametric Approach</a:t>
            </a:r>
            <a:endParaRPr sz="2000" dirty="0">
              <a:solidFill>
                <a:srgbClr val="3C78D8"/>
              </a:solidFill>
            </a:endParaRPr>
          </a:p>
          <a:p>
            <a:pPr marL="457200" lvl="0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●"/>
            </a:pPr>
            <a:r>
              <a:rPr lang="en" sz="1350" dirty="0"/>
              <a:t>Fits a Generalized Extreme Value (GEV) distribution to a </a:t>
            </a:r>
            <a:r>
              <a:rPr lang="en" sz="1350" b="1" dirty="0"/>
              <a:t>Partial Duration Series</a:t>
            </a:r>
            <a:r>
              <a:rPr lang="en" sz="1350" dirty="0"/>
              <a:t> (PDS)</a:t>
            </a:r>
            <a:endParaRPr sz="1350" dirty="0"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 dirty="0"/>
              <a:t>Different PDS generated for precipitation accumulations over 1- 24 hr time clusters </a:t>
            </a:r>
            <a:endParaRPr sz="1350" dirty="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 dirty="0"/>
              <a:t>Subject to </a:t>
            </a:r>
            <a:r>
              <a:rPr lang="en" sz="1350" b="1" dirty="0"/>
              <a:t>tail variability</a:t>
            </a:r>
            <a:endParaRPr sz="1350" b="1" dirty="0"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 dirty="0"/>
              <a:t>Can be heavily influenced by one or more extreme events (e.g. Post Tropical Cyclone Ida in Central Park)</a:t>
            </a:r>
            <a:endParaRPr sz="1350" dirty="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 dirty="0"/>
              <a:t>Represents the classical methodology for developing IDF curves</a:t>
            </a:r>
            <a:endParaRPr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D6D5-3A89-D191-D3FE-EA2C0E2F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Precipitation event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5465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FEB6-2CD0-F8C0-A9EF-70361F84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Event Precipitation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F199C4-053D-7214-37F4-2308C92E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96" y="1142652"/>
            <a:ext cx="5718904" cy="36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258A-D285-6D01-3125-D2855CAB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Hourly Intensity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E3ABE-B163-5ABD-E67B-E4B8B811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1058630"/>
            <a:ext cx="5947496" cy="38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2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B853-5D50-994E-8A75-C7D28635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Average Intensity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36D9C8-44DE-AA59-D423-BF9B8157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10" y="1163153"/>
            <a:ext cx="5768898" cy="37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5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D268-F696-11DD-DE42-532C88C4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Duration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BADBFD-57C3-AA4A-DE01-9D612BB9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70" y="1395413"/>
            <a:ext cx="4984730" cy="32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0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1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 dirty="0"/>
              <a:t>Evaluation of historical trends in precipitation observations: Nonparametric findings</a:t>
            </a:r>
            <a:endParaRPr sz="192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25" y="1204275"/>
            <a:ext cx="8698350" cy="39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442D8F-74FF-C20B-2C30-4E235E7163FD}"/>
              </a:ext>
            </a:extLst>
          </p:cNvPr>
          <p:cNvSpPr/>
          <p:nvPr/>
        </p:nvSpPr>
        <p:spPr>
          <a:xfrm>
            <a:off x="0" y="1821366"/>
            <a:ext cx="4222595" cy="16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5276B-E64E-3246-2222-8B2CEDD34A3A}"/>
              </a:ext>
            </a:extLst>
          </p:cNvPr>
          <p:cNvSpPr/>
          <p:nvPr/>
        </p:nvSpPr>
        <p:spPr>
          <a:xfrm>
            <a:off x="63190" y="3463382"/>
            <a:ext cx="4222595" cy="16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DDE1A-398C-2735-B67D-DDA8ED4D9712}"/>
              </a:ext>
            </a:extLst>
          </p:cNvPr>
          <p:cNvSpPr/>
          <p:nvPr/>
        </p:nvSpPr>
        <p:spPr>
          <a:xfrm>
            <a:off x="4772722" y="1883626"/>
            <a:ext cx="4222595" cy="16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459ED-8F42-15CB-925C-CEA76BF0909F}"/>
              </a:ext>
            </a:extLst>
          </p:cNvPr>
          <p:cNvSpPr/>
          <p:nvPr/>
        </p:nvSpPr>
        <p:spPr>
          <a:xfrm>
            <a:off x="4921405" y="3403035"/>
            <a:ext cx="4222595" cy="16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Messages from the Nonparametric approach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Annual precip and event precipitation (all events) are increasing at all NYC gauges</a:t>
            </a:r>
            <a:endParaRPr dirty="0"/>
          </a:p>
          <a:p>
            <a:pPr marL="685800" lvl="0" indent="-228600" algn="l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sz="858"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Events with &gt;95th percentile average and peak hourly intensities are getting more frequent at all NYC gauges</a:t>
            </a:r>
            <a:endParaRPr dirty="0"/>
          </a:p>
          <a:p>
            <a:pPr marL="953135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dirty="0"/>
              <a:t>Could be due to a statistically significant shortening of event durations at some locations</a:t>
            </a:r>
            <a:endParaRPr dirty="0"/>
          </a:p>
          <a:p>
            <a:pPr marL="685800" lvl="0" indent="-228600" algn="l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sz="858"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Events with &gt; 95th percentile event totals are getting more frequent at KEWR and KNYC</a:t>
            </a:r>
            <a:endParaRPr dirty="0"/>
          </a:p>
          <a:p>
            <a:pPr marL="685800" lvl="0" indent="-228600" algn="l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sz="976"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Extreme events do not seem to be getting larger, more intense, or longer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3375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The use of precipitation information in New York City operations and planning</a:t>
            </a: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Observations of Historic Heavy Rain</a:t>
            </a: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Observed trends in subdaily precipitation in New York City: Results of nonparametric approach</a:t>
            </a: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 dirty="0">
                <a:solidFill>
                  <a:schemeClr val="dk1"/>
                </a:solidFill>
                <a:highlight>
                  <a:schemeClr val="lt1"/>
                </a:highlight>
              </a:rPr>
              <a:t>Observed trends in subdaily precipitation in New York City: Results of parametric approach</a:t>
            </a: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 dirty="0">
                <a:solidFill>
                  <a:schemeClr val="dk1"/>
                </a:solidFill>
                <a:highlight>
                  <a:schemeClr val="lt1"/>
                </a:highlight>
              </a:rPr>
              <a:t>Clausius Clapeyron scaling</a:t>
            </a: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 dirty="0">
                <a:solidFill>
                  <a:schemeClr val="dk1"/>
                </a:solidFill>
                <a:highlight>
                  <a:schemeClr val="lt1"/>
                </a:highlight>
              </a:rPr>
              <a:t>Delta change factors </a:t>
            </a: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38" y="572700"/>
            <a:ext cx="5996725" cy="44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50"/>
              <a:t>Evaluation of historical trends in precipitation observations: Parametric findings</a:t>
            </a:r>
            <a:endParaRPr sz="142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9B53D-8208-FFFA-20BA-8A69D3B82642}"/>
              </a:ext>
            </a:extLst>
          </p:cNvPr>
          <p:cNvSpPr txBox="1"/>
          <p:nvPr/>
        </p:nvSpPr>
        <p:spPr>
          <a:xfrm>
            <a:off x="6198763" y="662180"/>
            <a:ext cx="26365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2"/>
                </a:solidFill>
              </a:rPr>
              <a:t>Key Messages (Central Park):</a:t>
            </a:r>
          </a:p>
          <a:p>
            <a:pPr marL="342900" indent="-342900">
              <a:buAutoNum type="arabicParenR"/>
            </a:pPr>
            <a:r>
              <a:rPr lang="en-US" dirty="0"/>
              <a:t>We observed increases in the 2-, 5-, 10-, 25-, 50-, and 100-yr extreme rainfall events for durations of 1-hr through 24-hours at all stations, when the analyzed record includes data after 1990</a:t>
            </a:r>
          </a:p>
          <a:p>
            <a:pPr marL="342900" indent="-342900">
              <a:buAutoNum type="arabicParenR"/>
            </a:pPr>
            <a:r>
              <a:rPr lang="en-US" dirty="0"/>
              <a:t>There is a consistent pattern of increasing percent change for higher return periods</a:t>
            </a:r>
          </a:p>
          <a:p>
            <a:pPr marL="342900" indent="-342900">
              <a:buAutoNum type="arabicParenR"/>
            </a:pPr>
            <a:r>
              <a:rPr lang="en-US" dirty="0"/>
              <a:t>We see a decrease in percent change with precipitation duration</a:t>
            </a:r>
          </a:p>
          <a:p>
            <a:pPr marL="342900" indent="-342900">
              <a:buAutoNum type="arabicParenR"/>
            </a:pPr>
            <a:r>
              <a:rPr lang="en-US" dirty="0"/>
              <a:t>Increase is not smooth but influenced by specific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18" y="572700"/>
            <a:ext cx="5256135" cy="43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6"/>
              <a:t>Evaluation of historical trends in precipitation observations: Parametric findings</a:t>
            </a:r>
            <a:endParaRPr sz="1586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BC55F-D7FD-E6B9-168E-787FF92D5AF9}"/>
              </a:ext>
            </a:extLst>
          </p:cNvPr>
          <p:cNvSpPr txBox="1"/>
          <p:nvPr/>
        </p:nvSpPr>
        <p:spPr>
          <a:xfrm>
            <a:off x="6198763" y="662180"/>
            <a:ext cx="2636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2"/>
                </a:solidFill>
              </a:rPr>
              <a:t>Key Messages (Central Park):</a:t>
            </a:r>
          </a:p>
          <a:p>
            <a:pPr marL="342900" indent="-342900">
              <a:buAutoNum type="arabicParenR"/>
            </a:pPr>
            <a:r>
              <a:rPr lang="en-US" dirty="0"/>
              <a:t>Comparing early and late periods, we see smaller differences with longer durations</a:t>
            </a:r>
          </a:p>
          <a:p>
            <a:pPr marL="342900" indent="-342900">
              <a:buAutoNum type="arabicParenR"/>
            </a:pPr>
            <a:r>
              <a:rPr lang="en-US" dirty="0"/>
              <a:t>Some of the changes exceed the confidence interval, but this finding is inconsistent across 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6" y="832574"/>
            <a:ext cx="4306902" cy="38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32575"/>
            <a:ext cx="4571999" cy="380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31"/>
          <p:cNvCxnSpPr/>
          <p:nvPr/>
        </p:nvCxnSpPr>
        <p:spPr>
          <a:xfrm>
            <a:off x="4505825" y="741050"/>
            <a:ext cx="0" cy="440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245525" y="8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50"/>
              <a:t>Evaluation of historical trends in precipitation observations: Parametric findings</a:t>
            </a:r>
            <a:endParaRPr sz="132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Messages from the Parametric approach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 dirty="0">
                <a:solidFill>
                  <a:schemeClr val="dk1"/>
                </a:solidFill>
              </a:rPr>
              <a:t>At Central Park, the 2-year return period for 1-hour precipitation totals has increased by roughly 5% since 1950</a:t>
            </a:r>
            <a:br>
              <a:rPr lang="en" sz="1500" dirty="0">
                <a:solidFill>
                  <a:schemeClr val="dk1"/>
                </a:solidFill>
              </a:rPr>
            </a:br>
            <a:r>
              <a:rPr lang="en" sz="1500" dirty="0">
                <a:solidFill>
                  <a:schemeClr val="dk1"/>
                </a:solidFill>
              </a:rPr>
              <a:t>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 u="sng" dirty="0">
                <a:solidFill>
                  <a:schemeClr val="dk1"/>
                </a:solidFill>
              </a:rPr>
              <a:t>Hourly</a:t>
            </a:r>
            <a:r>
              <a:rPr lang="en" sz="1500" dirty="0">
                <a:solidFill>
                  <a:schemeClr val="dk1"/>
                </a:solidFill>
              </a:rPr>
              <a:t> precipitation totals have increased at a greater rate than </a:t>
            </a:r>
            <a:r>
              <a:rPr lang="en" sz="1500" u="sng" dirty="0">
                <a:solidFill>
                  <a:schemeClr val="dk1"/>
                </a:solidFill>
              </a:rPr>
              <a:t>daily</a:t>
            </a:r>
            <a:r>
              <a:rPr lang="en" sz="1500" dirty="0">
                <a:solidFill>
                  <a:schemeClr val="dk1"/>
                </a:solidFill>
              </a:rPr>
              <a:t> totals during the latter half of the observational record, </a:t>
            </a:r>
            <a:r>
              <a:rPr lang="en" sz="1500" b="1" dirty="0">
                <a:solidFill>
                  <a:schemeClr val="dk1"/>
                </a:solidFill>
              </a:rPr>
              <a:t>but this is not reflected across the larger region and it is not reflected in modeled data</a:t>
            </a:r>
            <a:br>
              <a:rPr lang="en" sz="1500" dirty="0">
                <a:solidFill>
                  <a:schemeClr val="dk1"/>
                </a:solidFill>
              </a:rPr>
            </a:b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 dirty="0">
                <a:solidFill>
                  <a:schemeClr val="dk1"/>
                </a:solidFill>
              </a:rPr>
              <a:t>Since 2000, the maximum percentage of the 24-hour PDS case rainfall totals that fell during one hour has increased.  </a:t>
            </a:r>
            <a:br>
              <a:rPr lang="en" sz="1500" dirty="0">
                <a:solidFill>
                  <a:schemeClr val="dk1"/>
                </a:solidFill>
              </a:rPr>
            </a:b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 dirty="0">
                <a:solidFill>
                  <a:schemeClr val="dk1"/>
                </a:solidFill>
              </a:rPr>
              <a:t>Approximately 23% of the 1-hour PDS case rainfalls are also part of a 24-hour PDS case.  There has been little change in this percentage across the period of record.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Clausius-Clapeyron Scaling - Methods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/>
              <a:t>Goal</a:t>
            </a:r>
            <a:r>
              <a:rPr lang="en" dirty="0"/>
              <a:t>: Check if hourly precipitation increases with dry buld and dew point temperature per thermodynamic relationships (</a:t>
            </a:r>
            <a:r>
              <a:rPr lang="en-US" dirty="0"/>
              <a:t>6-7% / degree C)</a:t>
            </a: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Methods:</a:t>
            </a:r>
          </a:p>
          <a:p>
            <a:pPr lvl="1" indent="-342900">
              <a:buSzPts val="1800"/>
              <a:buChar char="●"/>
            </a:pPr>
            <a:r>
              <a:rPr lang="en" dirty="0"/>
              <a:t>Conducted using hourly data at 4 regional gauges</a:t>
            </a:r>
            <a:endParaRPr dirty="0"/>
          </a:p>
          <a:p>
            <a:pPr lvl="2">
              <a:buChar char="○"/>
            </a:pPr>
            <a:r>
              <a:rPr lang="en" dirty="0"/>
              <a:t>Non-zero precipitation hours with dry bulb and dewpoint temperature</a:t>
            </a:r>
            <a:endParaRPr dirty="0"/>
          </a:p>
          <a:p>
            <a:pPr lvl="1" indent="-342900">
              <a:buSzPts val="1800"/>
              <a:buChar char="●"/>
            </a:pPr>
            <a:r>
              <a:rPr lang="en" dirty="0"/>
              <a:t>Analyzed 90th, 95th, and 99th percentile precipitation quantities for 2C bins</a:t>
            </a:r>
            <a:endParaRPr dirty="0"/>
          </a:p>
          <a:p>
            <a:pPr lvl="1" indent="-342900">
              <a:buSzPts val="1800"/>
              <a:buChar char="●"/>
            </a:pPr>
            <a:r>
              <a:rPr lang="en" dirty="0"/>
              <a:t>Produced relative frequency plots</a:t>
            </a:r>
            <a:endParaRPr dirty="0"/>
          </a:p>
          <a:p>
            <a:pPr lvl="1" indent="-342900">
              <a:buSzPts val="1800"/>
              <a:buChar char="●"/>
            </a:pPr>
            <a:r>
              <a:rPr lang="en" dirty="0"/>
              <a:t>Produced log-transformed precipitation vs temperature plots</a:t>
            </a:r>
            <a:endParaRPr dirty="0"/>
          </a:p>
          <a:p>
            <a:pPr lvl="2">
              <a:buChar char="○"/>
            </a:pPr>
            <a:r>
              <a:rPr lang="en" dirty="0"/>
              <a:t>Added lines depicting CC relationship for reference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Clausius-Clapeyron Scaling - Temporal Distribution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3" y="1217325"/>
            <a:ext cx="4285319" cy="32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7325"/>
            <a:ext cx="4267193" cy="3191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7C45E6-7C10-95B0-69A7-275DC5F43AE6}"/>
              </a:ext>
            </a:extLst>
          </p:cNvPr>
          <p:cNvSpPr txBox="1"/>
          <p:nvPr/>
        </p:nvSpPr>
        <p:spPr>
          <a:xfrm>
            <a:off x="631903" y="4436865"/>
            <a:ext cx="722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2"/>
                </a:solidFill>
              </a:rPr>
              <a:t>Key Messages:</a:t>
            </a:r>
          </a:p>
          <a:p>
            <a:r>
              <a:rPr lang="en-US" dirty="0"/>
              <a:t>Most of the extreme events occurred between 20-22 C (all stations)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Clausius-Clapeyron Scaling - Dry-bulb Temperature</a:t>
            </a:r>
            <a:endParaRPr/>
          </a:p>
        </p:txBody>
      </p:sp>
      <p:sp>
        <p:nvSpPr>
          <p:cNvPr id="226" name="Google Shape;226;p37"/>
          <p:cNvSpPr txBox="1"/>
          <p:nvPr/>
        </p:nvSpPr>
        <p:spPr>
          <a:xfrm>
            <a:off x="6442800" y="1971736"/>
            <a:ext cx="23895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Key Messages: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 dirty="0">
                <a:solidFill>
                  <a:schemeClr val="dk2"/>
                </a:solidFill>
              </a:rPr>
              <a:t>Abrupt decline in slope after 20-24 C, attributed to the lesser number of low-probability extreme events at higher temperatures</a:t>
            </a: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endParaRPr lang="en-US" sz="1200" dirty="0">
              <a:solidFill>
                <a:schemeClr val="dk2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 dirty="0">
                <a:solidFill>
                  <a:schemeClr val="dk2"/>
                </a:solidFill>
              </a:rPr>
              <a:t>No major differences between more distant and more recent past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EE1E3-F1E1-1C27-0FAA-C476A2E1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0" y="1120297"/>
            <a:ext cx="5943600" cy="35781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Clausius-Clapeyron Scaling - Dewpoint Temperature</a:t>
            </a:r>
            <a:endParaRPr/>
          </a:p>
        </p:txBody>
      </p:sp>
      <p:sp>
        <p:nvSpPr>
          <p:cNvPr id="233" name="Google Shape;233;p38"/>
          <p:cNvSpPr txBox="1"/>
          <p:nvPr/>
        </p:nvSpPr>
        <p:spPr>
          <a:xfrm>
            <a:off x="6442800" y="1866763"/>
            <a:ext cx="23895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Key Messages: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 dirty="0">
                <a:solidFill>
                  <a:schemeClr val="dk2"/>
                </a:solidFill>
              </a:rPr>
              <a:t>The curves representing more extreme precipitation (e.g., 99th percentile) follow the CC relationship more closely than the curves representing the less extreme precipitation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B1B78-8543-D3C6-7B00-B08F820A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0" y="1124653"/>
            <a:ext cx="5943600" cy="35738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AEB2-4E78-A301-34BD-3723C5D0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E2EC-9F48-20B4-EB1B-74EC05CD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Future Changes in Extreme Precipitation</a:t>
            </a:r>
          </a:p>
        </p:txBody>
      </p:sp>
    </p:spTree>
    <p:extLst>
      <p:ext uri="{BB962C8B-B14F-4D97-AF65-F5344CB8AC3E}">
        <p14:creationId xmlns:p14="http://schemas.microsoft.com/office/powerpoint/2010/main" val="107681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37CA-D3AC-0418-8669-E1743D15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Delta Change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E4161-69E1-1865-0BBC-C37743B6D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 the change signal between the historic and future period in climate projections</a:t>
            </a:r>
          </a:p>
          <a:p>
            <a:r>
              <a:rPr lang="en-US" dirty="0"/>
              <a:t>Computed based on the quantile delta method (QDM)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014EB-68E4-ECD9-8730-79BD8E11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53" y="2658985"/>
            <a:ext cx="5702016" cy="7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5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Stakeholders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Precipitation Information 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625" y="429300"/>
            <a:ext cx="4238975" cy="405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DB527-741D-D55D-8D62-7DCA08230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C56E-03A7-28EE-20A1-EE6A7161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26" y="132791"/>
            <a:ext cx="8520600" cy="499112"/>
          </a:xfrm>
        </p:spPr>
        <p:txBody>
          <a:bodyPr>
            <a:normAutofit fontScale="90000"/>
          </a:bodyPr>
          <a:lstStyle/>
          <a:p>
            <a:r>
              <a:rPr lang="en-US" dirty="0"/>
              <a:t>Delta Change Factors (low emissions SSP245)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C871F-FE8C-3E85-6EE7-35F4FA62F118}"/>
              </a:ext>
            </a:extLst>
          </p:cNvPr>
          <p:cNvSpPr txBox="1"/>
          <p:nvPr/>
        </p:nvSpPr>
        <p:spPr>
          <a:xfrm>
            <a:off x="5189033" y="1455376"/>
            <a:ext cx="189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(2020-2069)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5A9B2-DFE0-C579-A93C-F3C4D31EE8C1}"/>
              </a:ext>
            </a:extLst>
          </p:cNvPr>
          <p:cNvSpPr txBox="1"/>
          <p:nvPr/>
        </p:nvSpPr>
        <p:spPr>
          <a:xfrm>
            <a:off x="1981199" y="3766674"/>
            <a:ext cx="189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(2050-2099)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312051-0084-2225-97AF-79C4303D8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25022"/>
              </p:ext>
            </p:extLst>
          </p:nvPr>
        </p:nvGraphicFramePr>
        <p:xfrm>
          <a:off x="140714" y="682475"/>
          <a:ext cx="4747260" cy="2052320"/>
        </p:xfrm>
        <a:graphic>
          <a:graphicData uri="http://schemas.openxmlformats.org/drawingml/2006/table">
            <a:tbl>
              <a:tblPr/>
              <a:tblGrid>
                <a:gridCol w="678180">
                  <a:extLst>
                    <a:ext uri="{9D8B030D-6E8A-4147-A177-3AD203B41FA5}">
                      <a16:colId xmlns:a16="http://schemas.microsoft.com/office/drawing/2014/main" val="2815676559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878302516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54335453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223400408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553459523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749919185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4251906408"/>
                    </a:ext>
                  </a:extLst>
                </a:gridCol>
              </a:tblGrid>
              <a:tr h="266839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SSP245 EARLY: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2020-2069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367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PERCENTILE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886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14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950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7428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5540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83rd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3053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090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5C5668-C9B6-93A7-24FE-4FEB2E89A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16998"/>
              </p:ext>
            </p:extLst>
          </p:nvPr>
        </p:nvGraphicFramePr>
        <p:xfrm>
          <a:off x="4175854" y="2894402"/>
          <a:ext cx="4747260" cy="2052320"/>
        </p:xfrm>
        <a:graphic>
          <a:graphicData uri="http://schemas.openxmlformats.org/drawingml/2006/table">
            <a:tbl>
              <a:tblPr/>
              <a:tblGrid>
                <a:gridCol w="678180">
                  <a:extLst>
                    <a:ext uri="{9D8B030D-6E8A-4147-A177-3AD203B41FA5}">
                      <a16:colId xmlns:a16="http://schemas.microsoft.com/office/drawing/2014/main" val="165731905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62994864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90293148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819902769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74883777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139227551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4954914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SSP245 LATE: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2050-2099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1271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PERCENTILE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229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311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849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839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2893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83rd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123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85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38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B25D-2B87-670F-B833-20410714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26" y="132791"/>
            <a:ext cx="8520600" cy="499112"/>
          </a:xfrm>
        </p:spPr>
        <p:txBody>
          <a:bodyPr>
            <a:normAutofit fontScale="90000"/>
          </a:bodyPr>
          <a:lstStyle/>
          <a:p>
            <a:r>
              <a:rPr lang="en-US" dirty="0"/>
              <a:t>Delta Change Factors (high emissions SSP585)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350D43-517A-FAF3-EF25-9334171C2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61032"/>
              </p:ext>
            </p:extLst>
          </p:nvPr>
        </p:nvGraphicFramePr>
        <p:xfrm>
          <a:off x="252226" y="736993"/>
          <a:ext cx="4747260" cy="2052320"/>
        </p:xfrm>
        <a:graphic>
          <a:graphicData uri="http://schemas.openxmlformats.org/drawingml/2006/table">
            <a:tbl>
              <a:tblPr/>
              <a:tblGrid>
                <a:gridCol w="678180">
                  <a:extLst>
                    <a:ext uri="{9D8B030D-6E8A-4147-A177-3AD203B41FA5}">
                      <a16:colId xmlns:a16="http://schemas.microsoft.com/office/drawing/2014/main" val="420020681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309715545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704006547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3103536015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803785688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699306384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47079363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SSP585 EARLY: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2020-2069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3485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PERCENTILE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2-yr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50-yr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100-yr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01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1.04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0.93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0.82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0.79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0.84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514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1.11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0.98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8616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Mean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1.21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930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75th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1.27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1.39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1.34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43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83rd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1.40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1.46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561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90th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1.52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1.64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4466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129976-5BEF-238F-F621-E55A1957D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6844"/>
              </p:ext>
            </p:extLst>
          </p:nvPr>
        </p:nvGraphicFramePr>
        <p:xfrm>
          <a:off x="4108945" y="2894403"/>
          <a:ext cx="4747260" cy="2052320"/>
        </p:xfrm>
        <a:graphic>
          <a:graphicData uri="http://schemas.openxmlformats.org/drawingml/2006/table">
            <a:tbl>
              <a:tblPr/>
              <a:tblGrid>
                <a:gridCol w="678180">
                  <a:extLst>
                    <a:ext uri="{9D8B030D-6E8A-4147-A177-3AD203B41FA5}">
                      <a16:colId xmlns:a16="http://schemas.microsoft.com/office/drawing/2014/main" val="3700262391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421352349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4195230946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445719648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408223495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3471642966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9145517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SSP585 LATE: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2050-2099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0831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PERCENTILE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25-yr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50-yr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100-yr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271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0.97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0.93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053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25th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1.16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1.05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0935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Mean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1.28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1.32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1.30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881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75th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1.39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1.56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8463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83rd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1.61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1.63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6334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90th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1.45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1.59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1.64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1.67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1.68</a:t>
                      </a:r>
                      <a:endParaRPr lang="en-US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BM Plex Sans" panose="020B0503050203000203" pitchFamily="34" charset="0"/>
                        </a:rPr>
                        <a:t>1.75</a:t>
                      </a:r>
                      <a:endParaRPr lang="en-US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8298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9573BC-8D3E-A75D-84C3-C7EE2D1D3FC8}"/>
              </a:ext>
            </a:extLst>
          </p:cNvPr>
          <p:cNvSpPr txBox="1"/>
          <p:nvPr/>
        </p:nvSpPr>
        <p:spPr>
          <a:xfrm>
            <a:off x="5189033" y="1455376"/>
            <a:ext cx="189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(2020-2069)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59148-AFD0-A9DB-26EB-08025BD03496}"/>
              </a:ext>
            </a:extLst>
          </p:cNvPr>
          <p:cNvSpPr txBox="1"/>
          <p:nvPr/>
        </p:nvSpPr>
        <p:spPr>
          <a:xfrm>
            <a:off x="1981199" y="3766674"/>
            <a:ext cx="189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(2050-2099)</a:t>
            </a:r>
          </a:p>
        </p:txBody>
      </p:sp>
    </p:spTree>
    <p:extLst>
      <p:ext uri="{BB962C8B-B14F-4D97-AF65-F5344CB8AC3E}">
        <p14:creationId xmlns:p14="http://schemas.microsoft.com/office/powerpoint/2010/main" val="306206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0F7E-1A3F-0646-6CE8-9FC8EEF6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7C443-A538-A38C-795F-8102E89F4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the spatial density of high temporal frequency </a:t>
            </a:r>
            <a:r>
              <a:rPr lang="en-US" dirty="0" err="1"/>
              <a:t>precip</a:t>
            </a:r>
            <a:r>
              <a:rPr lang="en-US" dirty="0"/>
              <a:t> gauges</a:t>
            </a:r>
          </a:p>
          <a:p>
            <a:r>
              <a:rPr lang="en-US" dirty="0"/>
              <a:t>Invest resources to centralize, quality control, warehouse, develop procedures to maintain and facilitate access to precipitation data for general accessibility and policy updates</a:t>
            </a:r>
          </a:p>
          <a:p>
            <a:r>
              <a:rPr lang="en-US" dirty="0"/>
              <a:t>Climate model projections constantly show increases in future design storms of 15-30 percent.  Such changes should be factored into storm water design guidance.</a:t>
            </a:r>
          </a:p>
          <a:p>
            <a:r>
              <a:rPr lang="en-US" dirty="0"/>
              <a:t>More research needed in the types of weather systems responsible for different rainfall intensities</a:t>
            </a:r>
          </a:p>
        </p:txBody>
      </p:sp>
    </p:spTree>
    <p:extLst>
      <p:ext uri="{BB962C8B-B14F-4D97-AF65-F5344CB8AC3E}">
        <p14:creationId xmlns:p14="http://schemas.microsoft.com/office/powerpoint/2010/main" val="162016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82B01-D26C-9770-F642-3BA70633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ED50-8B2C-B5BD-AF95-E027569E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09777-4B48-D4D0-4471-C8423CAC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For follow up contact Dr. Franco Montalto, P.E. at fam26@drexel.edu</a:t>
            </a:r>
          </a:p>
        </p:txBody>
      </p:sp>
    </p:spTree>
    <p:extLst>
      <p:ext uri="{BB962C8B-B14F-4D97-AF65-F5344CB8AC3E}">
        <p14:creationId xmlns:p14="http://schemas.microsoft.com/office/powerpoint/2010/main" val="429245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Flows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4928"/>
            <a:ext cx="9144003" cy="3607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 of historic heavy rain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l="12546" r="12546"/>
          <a:stretch/>
        </p:blipFill>
        <p:spPr>
          <a:xfrm>
            <a:off x="3272100" y="152400"/>
            <a:ext cx="5719500" cy="429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566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Rainfall Observation Sites (&gt; 50-years of data)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25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City </a:t>
            </a:r>
            <a:endParaRPr/>
          </a:p>
          <a:p>
            <a:pPr marL="457200" lvl="0" indent="-29908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KNYC: Central Park</a:t>
            </a:r>
            <a:endParaRPr/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KLGA: LaGuardia International Airport</a:t>
            </a:r>
            <a:endParaRPr/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KJFK: John F. Kennedy International Airport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NYC area</a:t>
            </a:r>
            <a:endParaRPr/>
          </a:p>
          <a:p>
            <a:pPr marL="457200" lvl="0" indent="-29908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KEWR: Newark Liberty International Airport, NJ</a:t>
            </a:r>
            <a:endParaRPr/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KBDR: Sikorsky Airport, CT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Closest to Municipal Reservoir Watersheds</a:t>
            </a:r>
            <a:endParaRPr/>
          </a:p>
          <a:p>
            <a:pPr marL="457200" lvl="0" indent="-29908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KALB: Albany International Airport</a:t>
            </a:r>
            <a:br>
              <a:rPr lang="en"/>
            </a:b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800" y="304800"/>
            <a:ext cx="428584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120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Highest Observed Hourly Rainfall (1950-2022)</a:t>
            </a:r>
            <a:endParaRPr sz="1620"/>
          </a:p>
        </p:txBody>
      </p:sp>
      <p:graphicFrame>
        <p:nvGraphicFramePr>
          <p:cNvPr id="121" name="Google Shape;121;p21"/>
          <p:cNvGraphicFramePr/>
          <p:nvPr>
            <p:extLst>
              <p:ext uri="{D42A27DB-BD31-4B8C-83A1-F6EECF244321}">
                <p14:modId xmlns:p14="http://schemas.microsoft.com/office/powerpoint/2010/main" val="4285462345"/>
              </p:ext>
            </p:extLst>
          </p:nvPr>
        </p:nvGraphicFramePr>
        <p:xfrm>
          <a:off x="381650" y="782150"/>
          <a:ext cx="6515100" cy="4012676"/>
        </p:xfrm>
        <a:graphic>
          <a:graphicData uri="http://schemas.openxmlformats.org/drawingml/2006/table">
            <a:tbl>
              <a:tblPr>
                <a:noFill/>
                <a:tableStyleId>{34B8DB0E-9EE0-4601-AA61-1575C63948EB}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</a:rPr>
                        <a:t>Rank</a:t>
                      </a:r>
                      <a:endParaRPr sz="900" b="1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Newark Liberty Airport </a:t>
                      </a:r>
                      <a:endParaRPr sz="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(KEWR)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Central Park </a:t>
                      </a:r>
                      <a:endParaRPr sz="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(KNYC)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LaGuardia Airport (KLGA)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Kennedy Airport </a:t>
                      </a:r>
                      <a:endParaRPr sz="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(KJFK)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Time</a:t>
                      </a:r>
                      <a:endParaRPr sz="7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(EST)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Time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(EST)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Time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(EST)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Time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(EST)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1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9/1/21 19:00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3.62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9/1/21 20:00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3.47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9/1/21 20:00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2.8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7/31/96 11:00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2.88</a:t>
                      </a:r>
                      <a:endParaRPr sz="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2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7/21/06 16:00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2.63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7/17/95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1.95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7/15/97 19:00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2.44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6/30/84 12:00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2.45</a:t>
                      </a:r>
                      <a:endParaRPr sz="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3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8/17/74 17:00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2.04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8/10/06 19:00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8/17/98 14:00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2.09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8/14/11 4:00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2.41</a:t>
                      </a:r>
                      <a:endParaRPr sz="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4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7/17/95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2.00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8/21/21 22:00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1.84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11/4/50 23:00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1.97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6/30/84 11:00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2.15</a:t>
                      </a:r>
                      <a:endParaRPr sz="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5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5/27/91 23:00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1.95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9/8/04 </a:t>
                      </a:r>
                      <a:endParaRPr sz="800"/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1.76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7/17/95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8/8/07 </a:t>
                      </a:r>
                      <a:endParaRPr sz="800"/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2.04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6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8/4/03 15:00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1.92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6/3/91 22:00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1.75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8/8/07 </a:t>
                      </a:r>
                      <a:endParaRPr sz="800"/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8/28/83 21:00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1.88</a:t>
                      </a:r>
                      <a:endParaRPr sz="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7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8/8/07 5:00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1.82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8/14/05 19:00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1.7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7/6/75 17:00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1.83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IBM Plex Sans"/>
                        </a:rPr>
                        <a:t>8/20/91 16:00</a:t>
                      </a:r>
                      <a:endParaRPr lang="en-US" sz="1100" dirty="0">
                        <a:effectLst/>
                        <a:latin typeface="IBM Plex Sans"/>
                        <a:ea typeface="IBM Plex Sans"/>
                        <a:cs typeface="IBM Plex Sans"/>
                      </a:endParaRPr>
                    </a:p>
                  </a:txBody>
                  <a:tcPr marL="88900" marR="88900" marT="88900" marB="889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IBM Plex Sans"/>
                        </a:rPr>
                        <a:t>1.84</a:t>
                      </a:r>
                      <a:endParaRPr lang="en-US" sz="1100" dirty="0">
                        <a:effectLst/>
                        <a:latin typeface="IBM Plex Sans"/>
                        <a:ea typeface="IBM Plex Sans"/>
                        <a:cs typeface="IBM Plex Sans"/>
                      </a:endParaRPr>
                    </a:p>
                  </a:txBody>
                  <a:tcPr marL="88900" marR="88900" marT="88900" marB="889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2" name="Google Shape;122;p21"/>
          <p:cNvSpPr txBox="1"/>
          <p:nvPr/>
        </p:nvSpPr>
        <p:spPr>
          <a:xfrm>
            <a:off x="7107000" y="1033000"/>
            <a:ext cx="1725300" cy="3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Key Messages: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Of the top 7 hourly accumulations, only 3 were ranked at the top for more than one station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Hourly rainfall extremes are highly localized</a:t>
            </a: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Time Series of National Weather Service Flooding Episodes</a:t>
            </a:r>
            <a:endParaRPr sz="242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25" y="1017725"/>
            <a:ext cx="5704863" cy="40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6710675" y="1673850"/>
            <a:ext cx="21216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Key Messages: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There have been many impactful flooding events in NYC since 1986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Transit disruptions are the most common reported impact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1020125" y="850825"/>
            <a:ext cx="61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120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Comparison of Observed Hourly Rainfall (1950-2022) with Historical Flooding Episodes</a:t>
            </a:r>
            <a:endParaRPr sz="1620"/>
          </a:p>
        </p:txBody>
      </p:sp>
      <p:graphicFrame>
        <p:nvGraphicFramePr>
          <p:cNvPr id="136" name="Google Shape;136;p23"/>
          <p:cNvGraphicFramePr/>
          <p:nvPr>
            <p:extLst>
              <p:ext uri="{D42A27DB-BD31-4B8C-83A1-F6EECF244321}">
                <p14:modId xmlns:p14="http://schemas.microsoft.com/office/powerpoint/2010/main" val="1217615147"/>
              </p:ext>
            </p:extLst>
          </p:nvPr>
        </p:nvGraphicFramePr>
        <p:xfrm>
          <a:off x="381650" y="782150"/>
          <a:ext cx="6515100" cy="4012676"/>
        </p:xfrm>
        <a:graphic>
          <a:graphicData uri="http://schemas.openxmlformats.org/drawingml/2006/table">
            <a:tbl>
              <a:tblPr>
                <a:noFill/>
                <a:tableStyleId>{34B8DB0E-9EE0-4601-AA61-1575C63948EB}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</a:rPr>
                        <a:t>Rank</a:t>
                      </a:r>
                      <a:endParaRPr sz="900" b="1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Newark Liberty Airport </a:t>
                      </a:r>
                      <a:endParaRPr sz="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(KEWR)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Central Park </a:t>
                      </a:r>
                      <a:endParaRPr sz="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(KNYC)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LaGuardia Airport (KLGA)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Kennedy Airport </a:t>
                      </a:r>
                      <a:endParaRPr sz="9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(KJFK)</a:t>
                      </a:r>
                      <a:endParaRPr sz="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Time</a:t>
                      </a:r>
                      <a:endParaRPr sz="7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(EST)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Time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(EST)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Time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(EST)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Time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(EST)</a:t>
                      </a:r>
                      <a:endParaRPr sz="7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</a:rPr>
                        <a:t>Precip (in.)</a:t>
                      </a:r>
                      <a:endParaRPr sz="700" b="1"/>
                    </a:p>
                  </a:txBody>
                  <a:tcPr marL="91425" marR="91425" marT="91425" marB="914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1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9/1/21 19:00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3.62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9/1/21 20:00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3.47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9/1/21 20:00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2.8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7/31/96 11:00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2.88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2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7/21/06 16:00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2.63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7/17/95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1.95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7/15/97 19:00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2.44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6/30/84 12:00*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2.45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3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8/17/74 17:00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2.04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8/10/06 19:00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8/17/98 14:00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2.09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8/14/11 4:00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2.41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4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7/17/95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2.00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8/21/21 22:00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1.84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11/4/50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6/30/84 11:00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2.15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5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5/27/91 23:00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1.95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9/8/04 </a:t>
                      </a:r>
                      <a:endParaRPr sz="800"/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1.76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7/17/95 23:00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8/8/07 </a:t>
                      </a:r>
                      <a:endParaRPr sz="800"/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2.04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6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8/4/03 15:00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1.92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6/3/91 22:00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1.75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8/8/07 </a:t>
                      </a:r>
                      <a:endParaRPr sz="800"/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1.87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8/28/83 21:00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1.88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7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8/8/07 5:00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1.82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8/14/05 19:00</a:t>
                      </a: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1.7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7/6/75 17:00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1.83</a:t>
                      </a:r>
                      <a:endParaRPr sz="8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IBM Plex Sans"/>
                        </a:rPr>
                        <a:t>8/20/91 16:00</a:t>
                      </a:r>
                      <a:endParaRPr lang="en-US" sz="1100" dirty="0">
                        <a:effectLst/>
                        <a:latin typeface="IBM Plex Sans"/>
                        <a:ea typeface="IBM Plex Sans"/>
                        <a:cs typeface="IBM Plex Sans"/>
                      </a:endParaRPr>
                    </a:p>
                  </a:txBody>
                  <a:tcPr marL="88900" marR="88900" marT="88900" marB="889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IBM Plex Sans"/>
                        </a:rPr>
                        <a:t>1.84</a:t>
                      </a:r>
                      <a:endParaRPr lang="en-US" sz="1100" dirty="0">
                        <a:effectLst/>
                        <a:latin typeface="IBM Plex Sans"/>
                        <a:ea typeface="IBM Plex Sans"/>
                        <a:cs typeface="IBM Plex Sans"/>
                      </a:endParaRPr>
                    </a:p>
                  </a:txBody>
                  <a:tcPr marL="88900" marR="88900" marT="88900" marB="889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7" name="Google Shape;137;p23"/>
          <p:cNvSpPr txBox="1"/>
          <p:nvPr/>
        </p:nvSpPr>
        <p:spPr>
          <a:xfrm>
            <a:off x="7009500" y="1635500"/>
            <a:ext cx="1822800" cy="1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highlight>
                  <a:srgbClr val="F4CCCC"/>
                </a:highlight>
              </a:rPr>
              <a:t>NWS flood or flash flood episode</a:t>
            </a:r>
            <a:endParaRPr sz="1300" b="1">
              <a:solidFill>
                <a:schemeClr val="dk1"/>
              </a:solidFill>
              <a:highlight>
                <a:srgbClr val="F4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highlight>
                  <a:srgbClr val="EFEFEF"/>
                </a:highlight>
              </a:rPr>
              <a:t>Pre-1986</a:t>
            </a:r>
            <a:endParaRPr sz="1300" b="1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" name="Google Shape;129;p22">
            <a:extLst>
              <a:ext uri="{FF2B5EF4-FFF2-40B4-BE49-F238E27FC236}">
                <a16:creationId xmlns:a16="http://schemas.microsoft.com/office/drawing/2014/main" id="{C624547F-2EE6-6CAB-6676-53549DA7C04F}"/>
              </a:ext>
            </a:extLst>
          </p:cNvPr>
          <p:cNvSpPr txBox="1"/>
          <p:nvPr/>
        </p:nvSpPr>
        <p:spPr>
          <a:xfrm>
            <a:off x="7022400" y="3035514"/>
            <a:ext cx="2121600" cy="132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Key Messages: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Most of the top 7 hourly accumulations triggered floods and occurred since 1986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1745</Words>
  <Application>Microsoft Office PowerPoint</Application>
  <PresentationFormat>On-screen Show (16:9)</PresentationFormat>
  <Paragraphs>540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IBM Plex Sans</vt:lpstr>
      <vt:lpstr>Simple Light</vt:lpstr>
      <vt:lpstr>NYC Town &amp; Gown: Climate Vulnerability, Impact, and Adaptation Analysis (VIA)</vt:lpstr>
      <vt:lpstr>Agenda</vt:lpstr>
      <vt:lpstr>Stakeholders</vt:lpstr>
      <vt:lpstr>Information Flows</vt:lpstr>
      <vt:lpstr>Observations of historic heavy rain</vt:lpstr>
      <vt:lpstr>Rainfall Observation Sites (&gt; 50-years of data)</vt:lpstr>
      <vt:lpstr>Highest Observed Hourly Rainfall (1950-2022)</vt:lpstr>
      <vt:lpstr>Time Series of National Weather Service Flooding Episodes</vt:lpstr>
      <vt:lpstr>Comparison of Observed Hourly Rainfall (1950-2022) with Historical Flooding Episodes</vt:lpstr>
      <vt:lpstr>Evaluation of historical trends in precipitation observations</vt:lpstr>
      <vt:lpstr>Evaluation of historical trends in precipitation observations</vt:lpstr>
      <vt:lpstr>Evaluation of historical trends in precipitation observations</vt:lpstr>
      <vt:lpstr>Precipitation event characteristics</vt:lpstr>
      <vt:lpstr>Total Event Precipitation</vt:lpstr>
      <vt:lpstr>Peak Hourly Intensity</vt:lpstr>
      <vt:lpstr>Event Average Intensity</vt:lpstr>
      <vt:lpstr>Event Duration</vt:lpstr>
      <vt:lpstr>Evaluation of historical trends in precipitation observations: Nonparametric findings </vt:lpstr>
      <vt:lpstr>Key Messages from the Nonparametric approach</vt:lpstr>
      <vt:lpstr>Evaluation of historical trends in precipitation observations: Parametric findings </vt:lpstr>
      <vt:lpstr>Evaluation of historical trends in precipitation observations: Parametric findings </vt:lpstr>
      <vt:lpstr>Evaluation of historical trends in precipitation observations: Parametric findings </vt:lpstr>
      <vt:lpstr>Key Messages from the Parametric approach</vt:lpstr>
      <vt:lpstr>Clausius-Clapeyron Scaling - Methods </vt:lpstr>
      <vt:lpstr>Clausius-Clapeyron Scaling - Temporal Distribution</vt:lpstr>
      <vt:lpstr>Clausius-Clapeyron Scaling - Dry-bulb Temperature</vt:lpstr>
      <vt:lpstr>Clausius-Clapeyron Scaling - Dewpoint Temperature</vt:lpstr>
      <vt:lpstr>Expected Future Changes in Extreme Precipitation</vt:lpstr>
      <vt:lpstr>Delta Change Factors</vt:lpstr>
      <vt:lpstr>Delta Change Factors (low emissions SSP245)</vt:lpstr>
      <vt:lpstr>Delta Change Factors (high emissions SSP585)</vt:lpstr>
      <vt:lpstr>General Recommendations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Town &amp; Gown: Climate Vulnerability, Impact, and Adaptation Analysis (VIA)</dc:title>
  <dc:creator>Montalto,Franco</dc:creator>
  <cp:lastModifiedBy>Matthews, Terri (DDC)</cp:lastModifiedBy>
  <cp:revision>7</cp:revision>
  <dcterms:modified xsi:type="dcterms:W3CDTF">2024-02-15T13:36:07Z</dcterms:modified>
</cp:coreProperties>
</file>