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9"/>
  </p:notesMasterIdLst>
  <p:handoutMasterIdLst>
    <p:handoutMasterId r:id="rId30"/>
  </p:handoutMasterIdLst>
  <p:sldIdLst>
    <p:sldId id="358" r:id="rId2"/>
    <p:sldId id="414" r:id="rId3"/>
    <p:sldId id="804" r:id="rId4"/>
    <p:sldId id="890" r:id="rId5"/>
    <p:sldId id="891" r:id="rId6"/>
    <p:sldId id="880" r:id="rId7"/>
    <p:sldId id="894" r:id="rId8"/>
    <p:sldId id="417" r:id="rId9"/>
    <p:sldId id="881" r:id="rId10"/>
    <p:sldId id="892" r:id="rId11"/>
    <p:sldId id="888" r:id="rId12"/>
    <p:sldId id="286" r:id="rId13"/>
    <p:sldId id="360" r:id="rId14"/>
    <p:sldId id="362" r:id="rId15"/>
    <p:sldId id="893" r:id="rId16"/>
    <p:sldId id="879" r:id="rId17"/>
    <p:sldId id="887" r:id="rId18"/>
    <p:sldId id="645" r:id="rId19"/>
    <p:sldId id="859" r:id="rId20"/>
    <p:sldId id="868" r:id="rId21"/>
    <p:sldId id="889" r:id="rId22"/>
    <p:sldId id="869" r:id="rId23"/>
    <p:sldId id="878" r:id="rId24"/>
    <p:sldId id="877" r:id="rId25"/>
    <p:sldId id="258" r:id="rId26"/>
    <p:sldId id="871" r:id="rId27"/>
    <p:sldId id="882"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E23"/>
    <a:srgbClr val="828383"/>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11"/>
    <p:restoredTop sz="96247" autoAdjust="0"/>
  </p:normalViewPr>
  <p:slideViewPr>
    <p:cSldViewPr snapToGrid="0" snapToObjects="1">
      <p:cViewPr varScale="1">
        <p:scale>
          <a:sx n="76" d="100"/>
          <a:sy n="76" d="100"/>
        </p:scale>
        <p:origin x="1740" y="84"/>
      </p:cViewPr>
      <p:guideLst/>
    </p:cSldViewPr>
  </p:slideViewPr>
  <p:outlineViewPr>
    <p:cViewPr>
      <p:scale>
        <a:sx n="33" d="100"/>
        <a:sy n="33" d="100"/>
      </p:scale>
      <p:origin x="-40" y="-21208"/>
    </p:cViewPr>
  </p:outlineViewPr>
  <p:notesTextViewPr>
    <p:cViewPr>
      <p:scale>
        <a:sx n="1" d="1"/>
        <a:sy n="1" d="1"/>
      </p:scale>
      <p:origin x="0" y="0"/>
    </p:cViewPr>
  </p:notesTextViewPr>
  <p:notesViewPr>
    <p:cSldViewPr snapToGrid="0" snapToObjects="1" showGuides="1">
      <p:cViewPr varScale="1">
        <p:scale>
          <a:sx n="154" d="100"/>
          <a:sy n="154" d="100"/>
        </p:scale>
        <p:origin x="520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imao.CEAS-CIV-XM\Google%20Drive\Funding%20resource\2018\NYDOT_UTRC\prelim%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30484891201119"/>
          <c:y val="9.1219014179910143E-2"/>
          <c:w val="0.62378018372703414"/>
          <c:h val="0.71111012531884221"/>
        </c:manualLayout>
      </c:layout>
      <c:scatterChart>
        <c:scatterStyle val="lineMarker"/>
        <c:varyColors val="0"/>
        <c:ser>
          <c:idx val="0"/>
          <c:order val="0"/>
          <c:tx>
            <c:v>TSS</c:v>
          </c:tx>
          <c:spPr>
            <a:ln w="15875" cap="rnd">
              <a:solidFill>
                <a:schemeClr val="tx1"/>
              </a:solidFill>
              <a:round/>
            </a:ln>
            <a:effectLst/>
          </c:spPr>
          <c:marker>
            <c:symbol val="circle"/>
            <c:size val="7"/>
            <c:spPr>
              <a:noFill/>
              <a:ln w="15875">
                <a:solidFill>
                  <a:schemeClr val="tx1"/>
                </a:solidFill>
              </a:ln>
              <a:effectLst/>
            </c:spPr>
          </c:marker>
          <c:xVal>
            <c:numRef>
              <c:f>Sheet1!$E$9:$E$12</c:f>
              <c:numCache>
                <c:formatCode>General</c:formatCode>
                <c:ptCount val="4"/>
                <c:pt idx="0">
                  <c:v>0.2</c:v>
                </c:pt>
                <c:pt idx="1">
                  <c:v>1.2</c:v>
                </c:pt>
                <c:pt idx="2">
                  <c:v>2.2000000000000002</c:v>
                </c:pt>
                <c:pt idx="3">
                  <c:v>3.2</c:v>
                </c:pt>
              </c:numCache>
            </c:numRef>
          </c:xVal>
          <c:yVal>
            <c:numRef>
              <c:f>Sheet1!$G$9:$G$12</c:f>
              <c:numCache>
                <c:formatCode>General</c:formatCode>
                <c:ptCount val="4"/>
                <c:pt idx="0">
                  <c:v>2760</c:v>
                </c:pt>
                <c:pt idx="1">
                  <c:v>780</c:v>
                </c:pt>
                <c:pt idx="2">
                  <c:v>470</c:v>
                </c:pt>
                <c:pt idx="3">
                  <c:v>225</c:v>
                </c:pt>
              </c:numCache>
            </c:numRef>
          </c:yVal>
          <c:smooth val="0"/>
          <c:extLst>
            <c:ext xmlns:c16="http://schemas.microsoft.com/office/drawing/2014/chart" uri="{C3380CC4-5D6E-409C-BE32-E72D297353CC}">
              <c16:uniqueId val="{00000000-D15E-4F08-AC78-5C4ACEC7FD72}"/>
            </c:ext>
          </c:extLst>
        </c:ser>
        <c:ser>
          <c:idx val="1"/>
          <c:order val="1"/>
          <c:tx>
            <c:strRef>
              <c:f>Sheet1!$H$8</c:f>
              <c:strCache>
                <c:ptCount val="1"/>
                <c:pt idx="0">
                  <c:v>COD</c:v>
                </c:pt>
              </c:strCache>
            </c:strRef>
          </c:tx>
          <c:spPr>
            <a:ln w="15875" cap="rnd">
              <a:solidFill>
                <a:schemeClr val="tx1"/>
              </a:solidFill>
              <a:round/>
            </a:ln>
            <a:effectLst/>
          </c:spPr>
          <c:marker>
            <c:symbol val="triangle"/>
            <c:size val="8"/>
            <c:spPr>
              <a:noFill/>
              <a:ln w="19050">
                <a:solidFill>
                  <a:schemeClr val="tx1"/>
                </a:solidFill>
              </a:ln>
              <a:effectLst/>
            </c:spPr>
          </c:marker>
          <c:xVal>
            <c:numRef>
              <c:f>Sheet1!$E$9:$E$12</c:f>
              <c:numCache>
                <c:formatCode>General</c:formatCode>
                <c:ptCount val="4"/>
                <c:pt idx="0">
                  <c:v>0.2</c:v>
                </c:pt>
                <c:pt idx="1">
                  <c:v>1.2</c:v>
                </c:pt>
                <c:pt idx="2">
                  <c:v>2.2000000000000002</c:v>
                </c:pt>
                <c:pt idx="3">
                  <c:v>3.2</c:v>
                </c:pt>
              </c:numCache>
            </c:numRef>
          </c:xVal>
          <c:yVal>
            <c:numRef>
              <c:f>Sheet1!$H$9:$H$12</c:f>
              <c:numCache>
                <c:formatCode>General</c:formatCode>
                <c:ptCount val="4"/>
                <c:pt idx="0">
                  <c:v>320</c:v>
                </c:pt>
                <c:pt idx="1">
                  <c:v>129</c:v>
                </c:pt>
                <c:pt idx="2">
                  <c:v>124</c:v>
                </c:pt>
                <c:pt idx="3">
                  <c:v>81</c:v>
                </c:pt>
              </c:numCache>
            </c:numRef>
          </c:yVal>
          <c:smooth val="0"/>
          <c:extLst>
            <c:ext xmlns:c16="http://schemas.microsoft.com/office/drawing/2014/chart" uri="{C3380CC4-5D6E-409C-BE32-E72D297353CC}">
              <c16:uniqueId val="{00000001-D15E-4F08-AC78-5C4ACEC7FD72}"/>
            </c:ext>
          </c:extLst>
        </c:ser>
        <c:dLbls>
          <c:showLegendKey val="0"/>
          <c:showVal val="0"/>
          <c:showCatName val="0"/>
          <c:showSerName val="0"/>
          <c:showPercent val="0"/>
          <c:showBubbleSize val="0"/>
        </c:dLbls>
        <c:axId val="463407000"/>
        <c:axId val="463403392"/>
      </c:scatterChart>
      <c:scatterChart>
        <c:scatterStyle val="lineMarker"/>
        <c:varyColors val="0"/>
        <c:ser>
          <c:idx val="2"/>
          <c:order val="2"/>
          <c:tx>
            <c:strRef>
              <c:f>Sheet1!$I$8</c:f>
              <c:strCache>
                <c:ptCount val="1"/>
                <c:pt idx="0">
                  <c:v>TkN</c:v>
                </c:pt>
              </c:strCache>
            </c:strRef>
          </c:tx>
          <c:spPr>
            <a:ln w="15875" cap="rnd">
              <a:solidFill>
                <a:schemeClr val="tx1"/>
              </a:solidFill>
              <a:round/>
            </a:ln>
            <a:effectLst/>
          </c:spPr>
          <c:marker>
            <c:symbol val="square"/>
            <c:size val="7"/>
            <c:spPr>
              <a:noFill/>
              <a:ln w="19050">
                <a:solidFill>
                  <a:schemeClr val="tx1"/>
                </a:solidFill>
              </a:ln>
              <a:effectLst/>
            </c:spPr>
          </c:marker>
          <c:xVal>
            <c:numRef>
              <c:f>Sheet1!$E$9:$E$12</c:f>
              <c:numCache>
                <c:formatCode>General</c:formatCode>
                <c:ptCount val="4"/>
                <c:pt idx="0">
                  <c:v>0.2</c:v>
                </c:pt>
                <c:pt idx="1">
                  <c:v>1.2</c:v>
                </c:pt>
                <c:pt idx="2">
                  <c:v>2.2000000000000002</c:v>
                </c:pt>
                <c:pt idx="3">
                  <c:v>3.2</c:v>
                </c:pt>
              </c:numCache>
            </c:numRef>
          </c:xVal>
          <c:yVal>
            <c:numRef>
              <c:f>Sheet1!$I$9:$I$12</c:f>
              <c:numCache>
                <c:formatCode>General</c:formatCode>
                <c:ptCount val="4"/>
                <c:pt idx="0">
                  <c:v>25.5</c:v>
                </c:pt>
                <c:pt idx="1">
                  <c:v>1.9</c:v>
                </c:pt>
                <c:pt idx="2">
                  <c:v>1.8</c:v>
                </c:pt>
                <c:pt idx="3">
                  <c:v>0.7</c:v>
                </c:pt>
              </c:numCache>
            </c:numRef>
          </c:yVal>
          <c:smooth val="0"/>
          <c:extLst>
            <c:ext xmlns:c16="http://schemas.microsoft.com/office/drawing/2014/chart" uri="{C3380CC4-5D6E-409C-BE32-E72D297353CC}">
              <c16:uniqueId val="{00000002-D15E-4F08-AC78-5C4ACEC7FD72}"/>
            </c:ext>
          </c:extLst>
        </c:ser>
        <c:dLbls>
          <c:showLegendKey val="0"/>
          <c:showVal val="0"/>
          <c:showCatName val="0"/>
          <c:showSerName val="0"/>
          <c:showPercent val="0"/>
          <c:showBubbleSize val="0"/>
        </c:dLbls>
        <c:axId val="463405360"/>
        <c:axId val="463427992"/>
      </c:scatterChart>
      <c:valAx>
        <c:axId val="46340700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Accumulative volume (L)</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63403392"/>
        <c:crosses val="autoZero"/>
        <c:crossBetween val="midCat"/>
        <c:majorUnit val="1"/>
        <c:minorUnit val="0.5"/>
      </c:valAx>
      <c:valAx>
        <c:axId val="463403392"/>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TSS and COD concentrationS (mg/L)</a:t>
                </a:r>
              </a:p>
            </c:rich>
          </c:tx>
          <c:layout>
            <c:manualLayout>
              <c:xMode val="edge"/>
              <c:yMode val="edge"/>
              <c:x val="1.7610008421983171E-2"/>
              <c:y val="0.1111416040397776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63407000"/>
        <c:crosses val="autoZero"/>
        <c:crossBetween val="midCat"/>
      </c:valAx>
      <c:valAx>
        <c:axId val="463427992"/>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TkN concentration (mg/L)</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63405360"/>
        <c:crosses val="max"/>
        <c:crossBetween val="midCat"/>
      </c:valAx>
      <c:valAx>
        <c:axId val="463405360"/>
        <c:scaling>
          <c:orientation val="minMax"/>
        </c:scaling>
        <c:delete val="1"/>
        <c:axPos val="b"/>
        <c:numFmt formatCode="General" sourceLinked="1"/>
        <c:majorTickMark val="out"/>
        <c:minorTickMark val="none"/>
        <c:tickLblPos val="nextTo"/>
        <c:crossAx val="463427992"/>
        <c:crosses val="autoZero"/>
        <c:crossBetween val="midCat"/>
      </c:valAx>
      <c:spPr>
        <a:noFill/>
        <a:ln w="15875">
          <a:solidFill>
            <a:schemeClr val="tx1"/>
          </a:solidFill>
        </a:ln>
        <a:effectLst/>
      </c:spPr>
    </c:plotArea>
    <c:legend>
      <c:legendPos val="b"/>
      <c:layout>
        <c:manualLayout>
          <c:xMode val="edge"/>
          <c:yMode val="edge"/>
          <c:x val="0.65794138232720911"/>
          <c:y val="0.16291035451554473"/>
          <c:w val="0.18689501312335957"/>
          <c:h val="0.2173713356253003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1E70C0-F161-42E7-A82E-FE1FADC9B87D}" type="doc">
      <dgm:prSet loTypeId="urn:microsoft.com/office/officeart/2005/8/layout/gear1" loCatId="process" qsTypeId="urn:microsoft.com/office/officeart/2005/8/quickstyle/simple1" qsCatId="simple" csTypeId="urn:microsoft.com/office/officeart/2005/8/colors/accent1_2" csCatId="accent1" phldr="1"/>
      <dgm:spPr/>
    </dgm:pt>
    <dgm:pt modelId="{2EB292EA-F63E-4C5F-93A6-C40C6E902C50}">
      <dgm:prSet phldrT="[Text]" custT="1"/>
      <dgm:spPr/>
      <dgm:t>
        <a:bodyPr/>
        <a:lstStyle/>
        <a:p>
          <a:r>
            <a:rPr lang="en-US" sz="1800" b="1" dirty="0">
              <a:solidFill>
                <a:srgbClr val="FFFF00"/>
              </a:solidFill>
              <a:latin typeface="Arial" panose="020B0604020202020204" pitchFamily="34" charset="0"/>
              <a:cs typeface="Arial" panose="020B0604020202020204" pitchFamily="34" charset="0"/>
            </a:rPr>
            <a:t>Field </a:t>
          </a:r>
        </a:p>
        <a:p>
          <a:r>
            <a:rPr lang="en-US" sz="1400" dirty="0">
              <a:latin typeface="Arial" panose="020B0604020202020204" pitchFamily="34" charset="0"/>
              <a:cs typeface="Arial" panose="020B0604020202020204" pitchFamily="34" charset="0"/>
            </a:rPr>
            <a:t>(validate, monitoring, longevity)</a:t>
          </a:r>
        </a:p>
      </dgm:t>
    </dgm:pt>
    <dgm:pt modelId="{811827A2-C3F3-4914-A0AF-AD7966170B98}" type="parTrans" cxnId="{03020C8A-88B6-4554-A9B7-C2185E4191E5}">
      <dgm:prSet/>
      <dgm:spPr/>
      <dgm:t>
        <a:bodyPr/>
        <a:lstStyle/>
        <a:p>
          <a:endParaRPr lang="en-US" sz="1800">
            <a:latin typeface="Arial" panose="020B0604020202020204" pitchFamily="34" charset="0"/>
            <a:cs typeface="Arial" panose="020B0604020202020204" pitchFamily="34" charset="0"/>
          </a:endParaRPr>
        </a:p>
      </dgm:t>
    </dgm:pt>
    <dgm:pt modelId="{522FE6B7-039E-4BAF-9F13-6A06072E8914}" type="sibTrans" cxnId="{03020C8A-88B6-4554-A9B7-C2185E4191E5}">
      <dgm:prSet/>
      <dgm:spPr/>
      <dgm:t>
        <a:bodyPr/>
        <a:lstStyle/>
        <a:p>
          <a:endParaRPr lang="en-US" sz="1800">
            <a:latin typeface="Arial" panose="020B0604020202020204" pitchFamily="34" charset="0"/>
            <a:cs typeface="Arial" panose="020B0604020202020204" pitchFamily="34" charset="0"/>
          </a:endParaRPr>
        </a:p>
      </dgm:t>
    </dgm:pt>
    <dgm:pt modelId="{B105CF66-4720-4E1E-B156-2F9E5FEB286C}">
      <dgm:prSet phldrT="[Text]" custT="1"/>
      <dgm:spPr/>
      <dgm:t>
        <a:bodyPr/>
        <a:lstStyle/>
        <a:p>
          <a:r>
            <a:rPr lang="en-US" sz="1800" b="1" dirty="0">
              <a:solidFill>
                <a:srgbClr val="FFFF00"/>
              </a:solidFill>
              <a:latin typeface="Arial" panose="020B0604020202020204" pitchFamily="34" charset="0"/>
              <a:cs typeface="Arial" panose="020B0604020202020204" pitchFamily="34" charset="0"/>
            </a:rPr>
            <a:t>Pilot</a:t>
          </a:r>
        </a:p>
        <a:p>
          <a:r>
            <a:rPr lang="en-US" sz="1400" dirty="0">
              <a:latin typeface="Arial" panose="020B0604020202020204" pitchFamily="34" charset="0"/>
              <a:cs typeface="Arial" panose="020B0604020202020204" pitchFamily="34" charset="0"/>
            </a:rPr>
            <a:t>(continuous flow)</a:t>
          </a:r>
        </a:p>
      </dgm:t>
    </dgm:pt>
    <dgm:pt modelId="{257EA768-1B07-4710-870A-81BDB5DC7638}" type="parTrans" cxnId="{FBE977BE-FA70-45C2-A485-3A37683C4575}">
      <dgm:prSet/>
      <dgm:spPr/>
      <dgm:t>
        <a:bodyPr/>
        <a:lstStyle/>
        <a:p>
          <a:endParaRPr lang="en-US" sz="1800">
            <a:latin typeface="Arial" panose="020B0604020202020204" pitchFamily="34" charset="0"/>
            <a:cs typeface="Arial" panose="020B0604020202020204" pitchFamily="34" charset="0"/>
          </a:endParaRPr>
        </a:p>
      </dgm:t>
    </dgm:pt>
    <dgm:pt modelId="{7E1420E6-5765-4CF1-9FF3-29CBB0DC4403}" type="sibTrans" cxnId="{FBE977BE-FA70-45C2-A485-3A37683C4575}">
      <dgm:prSet/>
      <dgm:spPr/>
      <dgm:t>
        <a:bodyPr/>
        <a:lstStyle/>
        <a:p>
          <a:endParaRPr lang="en-US" sz="1800">
            <a:latin typeface="Arial" panose="020B0604020202020204" pitchFamily="34" charset="0"/>
            <a:cs typeface="Arial" panose="020B0604020202020204" pitchFamily="34" charset="0"/>
          </a:endParaRPr>
        </a:p>
      </dgm:t>
    </dgm:pt>
    <dgm:pt modelId="{BC79D924-0247-473C-AAD5-1BC184D397A4}">
      <dgm:prSet phldrT="[Text]" custT="1"/>
      <dgm:spPr/>
      <dgm:t>
        <a:bodyPr/>
        <a:lstStyle/>
        <a:p>
          <a:r>
            <a:rPr lang="en-US" sz="1800" b="1" dirty="0">
              <a:solidFill>
                <a:srgbClr val="FFFF00"/>
              </a:solidFill>
              <a:latin typeface="Arial" panose="020B0604020202020204" pitchFamily="34" charset="0"/>
              <a:cs typeface="Arial" panose="020B0604020202020204" pitchFamily="34" charset="0"/>
            </a:rPr>
            <a:t>Bench</a:t>
          </a:r>
        </a:p>
        <a:p>
          <a:r>
            <a:rPr lang="en-US" sz="1400" dirty="0">
              <a:latin typeface="Arial" panose="020B0604020202020204" pitchFamily="34" charset="0"/>
              <a:cs typeface="Arial" panose="020B0604020202020204" pitchFamily="34" charset="0"/>
            </a:rPr>
            <a:t>(proof-of concept)</a:t>
          </a:r>
        </a:p>
      </dgm:t>
    </dgm:pt>
    <dgm:pt modelId="{76705367-B7C4-45A2-88A3-D1DFF3946BEE}" type="parTrans" cxnId="{1BBEDBE2-48E5-4AAB-9175-4E57CDFB8323}">
      <dgm:prSet/>
      <dgm:spPr/>
      <dgm:t>
        <a:bodyPr/>
        <a:lstStyle/>
        <a:p>
          <a:endParaRPr lang="en-US" sz="1800">
            <a:latin typeface="Arial" panose="020B0604020202020204" pitchFamily="34" charset="0"/>
            <a:cs typeface="Arial" panose="020B0604020202020204" pitchFamily="34" charset="0"/>
          </a:endParaRPr>
        </a:p>
      </dgm:t>
    </dgm:pt>
    <dgm:pt modelId="{79EDF785-DFA7-4C50-AA1F-FB78BA04AF6B}" type="sibTrans" cxnId="{1BBEDBE2-48E5-4AAB-9175-4E57CDFB8323}">
      <dgm:prSet/>
      <dgm:spPr/>
      <dgm:t>
        <a:bodyPr/>
        <a:lstStyle/>
        <a:p>
          <a:endParaRPr lang="en-US" sz="1800">
            <a:latin typeface="Arial" panose="020B0604020202020204" pitchFamily="34" charset="0"/>
            <a:cs typeface="Arial" panose="020B0604020202020204" pitchFamily="34" charset="0"/>
          </a:endParaRPr>
        </a:p>
      </dgm:t>
    </dgm:pt>
    <dgm:pt modelId="{0FFAC3D3-DD08-4298-A793-0636FEAB0A74}" type="pres">
      <dgm:prSet presAssocID="{D01E70C0-F161-42E7-A82E-FE1FADC9B87D}" presName="composite" presStyleCnt="0">
        <dgm:presLayoutVars>
          <dgm:chMax val="3"/>
          <dgm:animLvl val="lvl"/>
          <dgm:resizeHandles val="exact"/>
        </dgm:presLayoutVars>
      </dgm:prSet>
      <dgm:spPr/>
    </dgm:pt>
    <dgm:pt modelId="{6EEF66D0-A97F-4B5A-B81A-6693A1C9C0A6}" type="pres">
      <dgm:prSet presAssocID="{2EB292EA-F63E-4C5F-93A6-C40C6E902C50}" presName="gear1" presStyleLbl="node1" presStyleIdx="0" presStyleCnt="3" custLinFactNeighborX="7732" custLinFactNeighborY="-493">
        <dgm:presLayoutVars>
          <dgm:chMax val="1"/>
          <dgm:bulletEnabled val="1"/>
        </dgm:presLayoutVars>
      </dgm:prSet>
      <dgm:spPr/>
    </dgm:pt>
    <dgm:pt modelId="{C9A698EA-C969-4858-B5DD-A2542C9240E6}" type="pres">
      <dgm:prSet presAssocID="{2EB292EA-F63E-4C5F-93A6-C40C6E902C50}" presName="gear1srcNode" presStyleLbl="node1" presStyleIdx="0" presStyleCnt="3"/>
      <dgm:spPr/>
    </dgm:pt>
    <dgm:pt modelId="{D29DDD2A-B40B-469B-875A-864F7F82B4E6}" type="pres">
      <dgm:prSet presAssocID="{2EB292EA-F63E-4C5F-93A6-C40C6E902C50}" presName="gear1dstNode" presStyleLbl="node1" presStyleIdx="0" presStyleCnt="3"/>
      <dgm:spPr/>
    </dgm:pt>
    <dgm:pt modelId="{5EB6312D-FABE-4E8B-A36E-E5EB7CF655B7}" type="pres">
      <dgm:prSet presAssocID="{B105CF66-4720-4E1E-B156-2F9E5FEB286C}" presName="gear2" presStyleLbl="node1" presStyleIdx="1" presStyleCnt="3" custScaleX="107266" custScaleY="109531">
        <dgm:presLayoutVars>
          <dgm:chMax val="1"/>
          <dgm:bulletEnabled val="1"/>
        </dgm:presLayoutVars>
      </dgm:prSet>
      <dgm:spPr/>
    </dgm:pt>
    <dgm:pt modelId="{3571FC91-266A-447B-AF1D-8AD7D68187BF}" type="pres">
      <dgm:prSet presAssocID="{B105CF66-4720-4E1E-B156-2F9E5FEB286C}" presName="gear2srcNode" presStyleLbl="node1" presStyleIdx="1" presStyleCnt="3"/>
      <dgm:spPr/>
    </dgm:pt>
    <dgm:pt modelId="{8D789C86-29BA-47BF-8205-E1B3182FAD69}" type="pres">
      <dgm:prSet presAssocID="{B105CF66-4720-4E1E-B156-2F9E5FEB286C}" presName="gear2dstNode" presStyleLbl="node1" presStyleIdx="1" presStyleCnt="3"/>
      <dgm:spPr/>
    </dgm:pt>
    <dgm:pt modelId="{81C2FE3A-4DED-4447-9488-F250FC614DB1}" type="pres">
      <dgm:prSet presAssocID="{BC79D924-0247-473C-AAD5-1BC184D397A4}" presName="gear3" presStyleLbl="node1" presStyleIdx="2" presStyleCnt="3"/>
      <dgm:spPr/>
    </dgm:pt>
    <dgm:pt modelId="{316A16EF-DBA8-4E81-B67A-3B59A48CFBAA}" type="pres">
      <dgm:prSet presAssocID="{BC79D924-0247-473C-AAD5-1BC184D397A4}" presName="gear3tx" presStyleLbl="node1" presStyleIdx="2" presStyleCnt="3">
        <dgm:presLayoutVars>
          <dgm:chMax val="1"/>
          <dgm:bulletEnabled val="1"/>
        </dgm:presLayoutVars>
      </dgm:prSet>
      <dgm:spPr/>
    </dgm:pt>
    <dgm:pt modelId="{DF98191A-0994-4F65-BD46-7AF6275D2965}" type="pres">
      <dgm:prSet presAssocID="{BC79D924-0247-473C-AAD5-1BC184D397A4}" presName="gear3srcNode" presStyleLbl="node1" presStyleIdx="2" presStyleCnt="3"/>
      <dgm:spPr/>
    </dgm:pt>
    <dgm:pt modelId="{0398F22D-9650-4567-B09B-97F7AAAD15FD}" type="pres">
      <dgm:prSet presAssocID="{BC79D924-0247-473C-AAD5-1BC184D397A4}" presName="gear3dstNode" presStyleLbl="node1" presStyleIdx="2" presStyleCnt="3"/>
      <dgm:spPr/>
    </dgm:pt>
    <dgm:pt modelId="{E5D04FDD-9A62-4121-AE07-CA29B46FC778}" type="pres">
      <dgm:prSet presAssocID="{522FE6B7-039E-4BAF-9F13-6A06072E8914}" presName="connector1" presStyleLbl="sibTrans2D1" presStyleIdx="0" presStyleCnt="3"/>
      <dgm:spPr/>
    </dgm:pt>
    <dgm:pt modelId="{A2E79704-B124-411C-9111-F223891162C4}" type="pres">
      <dgm:prSet presAssocID="{7E1420E6-5765-4CF1-9FF3-29CBB0DC4403}" presName="connector2" presStyleLbl="sibTrans2D1" presStyleIdx="1" presStyleCnt="3"/>
      <dgm:spPr/>
    </dgm:pt>
    <dgm:pt modelId="{6E004564-EBFE-4354-B583-0144666146B8}" type="pres">
      <dgm:prSet presAssocID="{79EDF785-DFA7-4C50-AA1F-FB78BA04AF6B}" presName="connector3" presStyleLbl="sibTrans2D1" presStyleIdx="2" presStyleCnt="3"/>
      <dgm:spPr/>
    </dgm:pt>
  </dgm:ptLst>
  <dgm:cxnLst>
    <dgm:cxn modelId="{BF622B5D-D976-4D6E-9BFF-7F2F2A73073D}" type="presOf" srcId="{79EDF785-DFA7-4C50-AA1F-FB78BA04AF6B}" destId="{6E004564-EBFE-4354-B583-0144666146B8}" srcOrd="0" destOrd="0" presId="urn:microsoft.com/office/officeart/2005/8/layout/gear1"/>
    <dgm:cxn modelId="{3C08434A-EF70-4957-9DB1-6BB4BA1CE8E8}" type="presOf" srcId="{BC79D924-0247-473C-AAD5-1BC184D397A4}" destId="{DF98191A-0994-4F65-BD46-7AF6275D2965}" srcOrd="2" destOrd="0" presId="urn:microsoft.com/office/officeart/2005/8/layout/gear1"/>
    <dgm:cxn modelId="{6F3BD671-5973-4710-B0B0-93ACC042A07F}" type="presOf" srcId="{D01E70C0-F161-42E7-A82E-FE1FADC9B87D}" destId="{0FFAC3D3-DD08-4298-A793-0636FEAB0A74}" srcOrd="0" destOrd="0" presId="urn:microsoft.com/office/officeart/2005/8/layout/gear1"/>
    <dgm:cxn modelId="{7BE5E671-0D27-4DAF-A188-26FD89342CCE}" type="presOf" srcId="{B105CF66-4720-4E1E-B156-2F9E5FEB286C}" destId="{5EB6312D-FABE-4E8B-A36E-E5EB7CF655B7}" srcOrd="0" destOrd="0" presId="urn:microsoft.com/office/officeart/2005/8/layout/gear1"/>
    <dgm:cxn modelId="{47889374-D3D5-4F91-9ECA-4ECADF012C18}" type="presOf" srcId="{7E1420E6-5765-4CF1-9FF3-29CBB0DC4403}" destId="{A2E79704-B124-411C-9111-F223891162C4}" srcOrd="0" destOrd="0" presId="urn:microsoft.com/office/officeart/2005/8/layout/gear1"/>
    <dgm:cxn modelId="{03020C8A-88B6-4554-A9B7-C2185E4191E5}" srcId="{D01E70C0-F161-42E7-A82E-FE1FADC9B87D}" destId="{2EB292EA-F63E-4C5F-93A6-C40C6E902C50}" srcOrd="0" destOrd="0" parTransId="{811827A2-C3F3-4914-A0AF-AD7966170B98}" sibTransId="{522FE6B7-039E-4BAF-9F13-6A06072E8914}"/>
    <dgm:cxn modelId="{8E4E218D-4D24-4278-9833-A6C3287C9801}" type="presOf" srcId="{B105CF66-4720-4E1E-B156-2F9E5FEB286C}" destId="{3571FC91-266A-447B-AF1D-8AD7D68187BF}" srcOrd="1" destOrd="0" presId="urn:microsoft.com/office/officeart/2005/8/layout/gear1"/>
    <dgm:cxn modelId="{D8A5BDAF-3010-4139-A7F0-3AB37D4648EF}" type="presOf" srcId="{BC79D924-0247-473C-AAD5-1BC184D397A4}" destId="{81C2FE3A-4DED-4447-9488-F250FC614DB1}" srcOrd="0" destOrd="0" presId="urn:microsoft.com/office/officeart/2005/8/layout/gear1"/>
    <dgm:cxn modelId="{8DCD8EB5-980D-4535-96F9-E05A31B32F78}" type="presOf" srcId="{522FE6B7-039E-4BAF-9F13-6A06072E8914}" destId="{E5D04FDD-9A62-4121-AE07-CA29B46FC778}" srcOrd="0" destOrd="0" presId="urn:microsoft.com/office/officeart/2005/8/layout/gear1"/>
    <dgm:cxn modelId="{2B0C3EBC-D336-44E8-8431-7D4A25B6FEB7}" type="presOf" srcId="{2EB292EA-F63E-4C5F-93A6-C40C6E902C50}" destId="{C9A698EA-C969-4858-B5DD-A2542C9240E6}" srcOrd="1" destOrd="0" presId="urn:microsoft.com/office/officeart/2005/8/layout/gear1"/>
    <dgm:cxn modelId="{FBE977BE-FA70-45C2-A485-3A37683C4575}" srcId="{D01E70C0-F161-42E7-A82E-FE1FADC9B87D}" destId="{B105CF66-4720-4E1E-B156-2F9E5FEB286C}" srcOrd="1" destOrd="0" parTransId="{257EA768-1B07-4710-870A-81BDB5DC7638}" sibTransId="{7E1420E6-5765-4CF1-9FF3-29CBB0DC4403}"/>
    <dgm:cxn modelId="{F20D67BF-1669-4A9A-960E-C95465E734CB}" type="presOf" srcId="{B105CF66-4720-4E1E-B156-2F9E5FEB286C}" destId="{8D789C86-29BA-47BF-8205-E1B3182FAD69}" srcOrd="2" destOrd="0" presId="urn:microsoft.com/office/officeart/2005/8/layout/gear1"/>
    <dgm:cxn modelId="{68C622CD-6A2A-4F46-8544-9EB8B40843C6}" type="presOf" srcId="{2EB292EA-F63E-4C5F-93A6-C40C6E902C50}" destId="{6EEF66D0-A97F-4B5A-B81A-6693A1C9C0A6}" srcOrd="0" destOrd="0" presId="urn:microsoft.com/office/officeart/2005/8/layout/gear1"/>
    <dgm:cxn modelId="{1BBEDBE2-48E5-4AAB-9175-4E57CDFB8323}" srcId="{D01E70C0-F161-42E7-A82E-FE1FADC9B87D}" destId="{BC79D924-0247-473C-AAD5-1BC184D397A4}" srcOrd="2" destOrd="0" parTransId="{76705367-B7C4-45A2-88A3-D1DFF3946BEE}" sibTransId="{79EDF785-DFA7-4C50-AA1F-FB78BA04AF6B}"/>
    <dgm:cxn modelId="{DF6A42F0-0CE2-4023-8C5C-C40D73B8382B}" type="presOf" srcId="{2EB292EA-F63E-4C5F-93A6-C40C6E902C50}" destId="{D29DDD2A-B40B-469B-875A-864F7F82B4E6}" srcOrd="2" destOrd="0" presId="urn:microsoft.com/office/officeart/2005/8/layout/gear1"/>
    <dgm:cxn modelId="{22F316F8-046E-4707-A24C-8E5E8A90CF45}" type="presOf" srcId="{BC79D924-0247-473C-AAD5-1BC184D397A4}" destId="{0398F22D-9650-4567-B09B-97F7AAAD15FD}" srcOrd="3" destOrd="0" presId="urn:microsoft.com/office/officeart/2005/8/layout/gear1"/>
    <dgm:cxn modelId="{F4BAE4F9-FCB4-43E0-B66B-E46CFB0EEE19}" type="presOf" srcId="{BC79D924-0247-473C-AAD5-1BC184D397A4}" destId="{316A16EF-DBA8-4E81-B67A-3B59A48CFBAA}" srcOrd="1" destOrd="0" presId="urn:microsoft.com/office/officeart/2005/8/layout/gear1"/>
    <dgm:cxn modelId="{ABBB4A91-5349-4BC1-8A58-7294F4554664}" type="presParOf" srcId="{0FFAC3D3-DD08-4298-A793-0636FEAB0A74}" destId="{6EEF66D0-A97F-4B5A-B81A-6693A1C9C0A6}" srcOrd="0" destOrd="0" presId="urn:microsoft.com/office/officeart/2005/8/layout/gear1"/>
    <dgm:cxn modelId="{B694DEFE-A536-471E-8C9A-3A9DC2067C7A}" type="presParOf" srcId="{0FFAC3D3-DD08-4298-A793-0636FEAB0A74}" destId="{C9A698EA-C969-4858-B5DD-A2542C9240E6}" srcOrd="1" destOrd="0" presId="urn:microsoft.com/office/officeart/2005/8/layout/gear1"/>
    <dgm:cxn modelId="{BF376E5C-258A-41AD-B139-A4FC190D40EF}" type="presParOf" srcId="{0FFAC3D3-DD08-4298-A793-0636FEAB0A74}" destId="{D29DDD2A-B40B-469B-875A-864F7F82B4E6}" srcOrd="2" destOrd="0" presId="urn:microsoft.com/office/officeart/2005/8/layout/gear1"/>
    <dgm:cxn modelId="{338023F5-D071-45B7-B154-157FD1227CBE}" type="presParOf" srcId="{0FFAC3D3-DD08-4298-A793-0636FEAB0A74}" destId="{5EB6312D-FABE-4E8B-A36E-E5EB7CF655B7}" srcOrd="3" destOrd="0" presId="urn:microsoft.com/office/officeart/2005/8/layout/gear1"/>
    <dgm:cxn modelId="{318CF0DA-838E-4B9B-879C-CBA5D7B435E3}" type="presParOf" srcId="{0FFAC3D3-DD08-4298-A793-0636FEAB0A74}" destId="{3571FC91-266A-447B-AF1D-8AD7D68187BF}" srcOrd="4" destOrd="0" presId="urn:microsoft.com/office/officeart/2005/8/layout/gear1"/>
    <dgm:cxn modelId="{D8573B4A-5E2A-4D9F-9E89-EEB42B0C37B0}" type="presParOf" srcId="{0FFAC3D3-DD08-4298-A793-0636FEAB0A74}" destId="{8D789C86-29BA-47BF-8205-E1B3182FAD69}" srcOrd="5" destOrd="0" presId="urn:microsoft.com/office/officeart/2005/8/layout/gear1"/>
    <dgm:cxn modelId="{35228895-5E1B-498C-9409-76A4F9D5C458}" type="presParOf" srcId="{0FFAC3D3-DD08-4298-A793-0636FEAB0A74}" destId="{81C2FE3A-4DED-4447-9488-F250FC614DB1}" srcOrd="6" destOrd="0" presId="urn:microsoft.com/office/officeart/2005/8/layout/gear1"/>
    <dgm:cxn modelId="{1462BEE0-7119-49F6-AC71-8239B1F7DDE4}" type="presParOf" srcId="{0FFAC3D3-DD08-4298-A793-0636FEAB0A74}" destId="{316A16EF-DBA8-4E81-B67A-3B59A48CFBAA}" srcOrd="7" destOrd="0" presId="urn:microsoft.com/office/officeart/2005/8/layout/gear1"/>
    <dgm:cxn modelId="{07321491-FA0E-4938-AA24-54CE28CBFA90}" type="presParOf" srcId="{0FFAC3D3-DD08-4298-A793-0636FEAB0A74}" destId="{DF98191A-0994-4F65-BD46-7AF6275D2965}" srcOrd="8" destOrd="0" presId="urn:microsoft.com/office/officeart/2005/8/layout/gear1"/>
    <dgm:cxn modelId="{FFCA9AE6-E83B-4F3E-BEA7-D1332A14FDD9}" type="presParOf" srcId="{0FFAC3D3-DD08-4298-A793-0636FEAB0A74}" destId="{0398F22D-9650-4567-B09B-97F7AAAD15FD}" srcOrd="9" destOrd="0" presId="urn:microsoft.com/office/officeart/2005/8/layout/gear1"/>
    <dgm:cxn modelId="{BF290B90-F120-49AC-AF31-6C432D18EA45}" type="presParOf" srcId="{0FFAC3D3-DD08-4298-A793-0636FEAB0A74}" destId="{E5D04FDD-9A62-4121-AE07-CA29B46FC778}" srcOrd="10" destOrd="0" presId="urn:microsoft.com/office/officeart/2005/8/layout/gear1"/>
    <dgm:cxn modelId="{BA48A2BD-26E9-4773-9820-1584AFF81F6B}" type="presParOf" srcId="{0FFAC3D3-DD08-4298-A793-0636FEAB0A74}" destId="{A2E79704-B124-411C-9111-F223891162C4}" srcOrd="11" destOrd="0" presId="urn:microsoft.com/office/officeart/2005/8/layout/gear1"/>
    <dgm:cxn modelId="{F05FF20C-AFD8-4C94-A501-3D264EAB0C39}" type="presParOf" srcId="{0FFAC3D3-DD08-4298-A793-0636FEAB0A74}" destId="{6E004564-EBFE-4354-B583-0144666146B8}"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F7695-FB90-4F59-88D0-8D3D126A99F4}"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2C5E6135-9925-4B13-B53F-CE6EA814A4FE}">
      <dgm:prSet phldrT="[Text]" custT="1"/>
      <dgm:spPr/>
      <dgm:t>
        <a:bodyPr/>
        <a:lstStyle/>
        <a:p>
          <a:r>
            <a:rPr lang="en-US" sz="2800" b="1" dirty="0"/>
            <a:t>Materials</a:t>
          </a:r>
        </a:p>
      </dgm:t>
    </dgm:pt>
    <dgm:pt modelId="{374B3C1E-4BC8-4A53-A3B7-5238ED1246AB}" type="parTrans" cxnId="{B7C0E5C5-361E-42D4-B239-A44BA1B9178F}">
      <dgm:prSet/>
      <dgm:spPr/>
      <dgm:t>
        <a:bodyPr/>
        <a:lstStyle/>
        <a:p>
          <a:endParaRPr lang="en-US" sz="2000" b="1"/>
        </a:p>
      </dgm:t>
    </dgm:pt>
    <dgm:pt modelId="{A85CD2CC-7395-4263-BE5F-18BB2C816967}" type="sibTrans" cxnId="{B7C0E5C5-361E-42D4-B239-A44BA1B9178F}">
      <dgm:prSet/>
      <dgm:spPr/>
      <dgm:t>
        <a:bodyPr/>
        <a:lstStyle/>
        <a:p>
          <a:endParaRPr lang="en-US" sz="2000" b="1"/>
        </a:p>
      </dgm:t>
    </dgm:pt>
    <dgm:pt modelId="{F37E1790-53B8-472D-B0EE-F67FC802443D}">
      <dgm:prSet phldrT="[Text]" custT="1"/>
      <dgm:spPr/>
      <dgm:t>
        <a:bodyPr/>
        <a:lstStyle/>
        <a:p>
          <a:r>
            <a:rPr lang="en-US" sz="2000" b="1" dirty="0"/>
            <a:t>Hydraulic capacity</a:t>
          </a:r>
        </a:p>
      </dgm:t>
    </dgm:pt>
    <dgm:pt modelId="{54DFAB20-E172-4397-B1AE-4E832E36AF10}" type="parTrans" cxnId="{4FD19B68-F1ED-47E1-B57B-F3351CC5270E}">
      <dgm:prSet/>
      <dgm:spPr/>
      <dgm:t>
        <a:bodyPr/>
        <a:lstStyle/>
        <a:p>
          <a:endParaRPr lang="en-US" sz="2000" b="1"/>
        </a:p>
      </dgm:t>
    </dgm:pt>
    <dgm:pt modelId="{FECC47E8-EA65-4DC4-BBFB-AA5E1D3794F1}" type="sibTrans" cxnId="{4FD19B68-F1ED-47E1-B57B-F3351CC5270E}">
      <dgm:prSet/>
      <dgm:spPr/>
      <dgm:t>
        <a:bodyPr/>
        <a:lstStyle/>
        <a:p>
          <a:endParaRPr lang="en-US" sz="2000" b="1"/>
        </a:p>
      </dgm:t>
    </dgm:pt>
    <dgm:pt modelId="{985D7589-31BB-460B-AB96-D3550115CA9F}">
      <dgm:prSet phldrT="[Text]" custT="1"/>
      <dgm:spPr/>
      <dgm:t>
        <a:bodyPr/>
        <a:lstStyle/>
        <a:p>
          <a:r>
            <a:rPr lang="en-US" sz="2000" b="1" dirty="0"/>
            <a:t>Cost</a:t>
          </a:r>
        </a:p>
      </dgm:t>
    </dgm:pt>
    <dgm:pt modelId="{43573502-99C5-49DF-94F4-FFBB5F5CDCBA}" type="parTrans" cxnId="{FFBA76E1-C12E-459A-92C2-116473F68F93}">
      <dgm:prSet/>
      <dgm:spPr/>
      <dgm:t>
        <a:bodyPr/>
        <a:lstStyle/>
        <a:p>
          <a:endParaRPr lang="en-US" sz="2000" b="1"/>
        </a:p>
      </dgm:t>
    </dgm:pt>
    <dgm:pt modelId="{BF13262E-0C21-4569-95BE-596C0B33AD8F}" type="sibTrans" cxnId="{FFBA76E1-C12E-459A-92C2-116473F68F93}">
      <dgm:prSet/>
      <dgm:spPr/>
      <dgm:t>
        <a:bodyPr/>
        <a:lstStyle/>
        <a:p>
          <a:endParaRPr lang="en-US" sz="2000" b="1"/>
        </a:p>
      </dgm:t>
    </dgm:pt>
    <dgm:pt modelId="{A6AC7783-79C8-478E-A472-476479AE5E4A}">
      <dgm:prSet phldrT="[Text]" custT="1"/>
      <dgm:spPr/>
      <dgm:t>
        <a:bodyPr/>
        <a:lstStyle/>
        <a:p>
          <a:r>
            <a:rPr lang="en-US" sz="2800" b="1" dirty="0"/>
            <a:t>Configuration</a:t>
          </a:r>
        </a:p>
      </dgm:t>
    </dgm:pt>
    <dgm:pt modelId="{75AE1F82-1C82-4394-8FD4-15B527A4D856}" type="parTrans" cxnId="{61422C8F-41E1-4026-B3E9-C6FD6E787708}">
      <dgm:prSet/>
      <dgm:spPr/>
      <dgm:t>
        <a:bodyPr/>
        <a:lstStyle/>
        <a:p>
          <a:endParaRPr lang="en-US" sz="2000" b="1"/>
        </a:p>
      </dgm:t>
    </dgm:pt>
    <dgm:pt modelId="{9FBB5C82-8D30-4C98-9EBB-96E04F61FEFC}" type="sibTrans" cxnId="{61422C8F-41E1-4026-B3E9-C6FD6E787708}">
      <dgm:prSet/>
      <dgm:spPr/>
      <dgm:t>
        <a:bodyPr/>
        <a:lstStyle/>
        <a:p>
          <a:endParaRPr lang="en-US" sz="2000" b="1"/>
        </a:p>
      </dgm:t>
    </dgm:pt>
    <dgm:pt modelId="{0BC0E625-C7E2-4991-9A4C-F57DFF2AD01F}">
      <dgm:prSet phldrT="[Text]" custT="1"/>
      <dgm:spPr/>
      <dgm:t>
        <a:bodyPr/>
        <a:lstStyle/>
        <a:p>
          <a:r>
            <a:rPr lang="en-US" sz="2000" b="1" dirty="0"/>
            <a:t>Compact</a:t>
          </a:r>
        </a:p>
      </dgm:t>
    </dgm:pt>
    <dgm:pt modelId="{5C15DE99-FDC6-4876-9372-D3C165E37A5F}" type="parTrans" cxnId="{A95814FA-C2FF-4C5B-8867-8D29BD9B366B}">
      <dgm:prSet/>
      <dgm:spPr/>
      <dgm:t>
        <a:bodyPr/>
        <a:lstStyle/>
        <a:p>
          <a:endParaRPr lang="en-US" sz="2000" b="1"/>
        </a:p>
      </dgm:t>
    </dgm:pt>
    <dgm:pt modelId="{0803F66A-0D68-4FFB-89FD-04434912E9D7}" type="sibTrans" cxnId="{A95814FA-C2FF-4C5B-8867-8D29BD9B366B}">
      <dgm:prSet/>
      <dgm:spPr/>
      <dgm:t>
        <a:bodyPr/>
        <a:lstStyle/>
        <a:p>
          <a:endParaRPr lang="en-US" sz="2000" b="1"/>
        </a:p>
      </dgm:t>
    </dgm:pt>
    <dgm:pt modelId="{6FA8D9FD-1AD2-4365-8DF3-A266C1BE3A3F}">
      <dgm:prSet phldrT="[Text]" custT="1"/>
      <dgm:spPr/>
      <dgm:t>
        <a:bodyPr/>
        <a:lstStyle/>
        <a:p>
          <a:r>
            <a:rPr lang="en-US" sz="2800" b="1" dirty="0"/>
            <a:t>Mechanism</a:t>
          </a:r>
        </a:p>
      </dgm:t>
    </dgm:pt>
    <dgm:pt modelId="{C5140164-7768-4CB0-A2CB-E538DB00E366}" type="parTrans" cxnId="{400A76B5-5D36-489B-BBAD-77FF3C8FBBC6}">
      <dgm:prSet/>
      <dgm:spPr/>
      <dgm:t>
        <a:bodyPr/>
        <a:lstStyle/>
        <a:p>
          <a:endParaRPr lang="en-US" sz="2000" b="1"/>
        </a:p>
      </dgm:t>
    </dgm:pt>
    <dgm:pt modelId="{D558891D-7A56-4E2B-9E3D-3EC78E9A680C}" type="sibTrans" cxnId="{400A76B5-5D36-489B-BBAD-77FF3C8FBBC6}">
      <dgm:prSet/>
      <dgm:spPr/>
      <dgm:t>
        <a:bodyPr/>
        <a:lstStyle/>
        <a:p>
          <a:endParaRPr lang="en-US" sz="2000" b="1"/>
        </a:p>
      </dgm:t>
    </dgm:pt>
    <dgm:pt modelId="{18B92BF9-2FEF-427F-87E3-65D2821B37B2}">
      <dgm:prSet phldrT="[Text]" custT="1"/>
      <dgm:spPr/>
      <dgm:t>
        <a:bodyPr/>
        <a:lstStyle/>
        <a:p>
          <a:r>
            <a:rPr lang="en-US" sz="2000" b="1" dirty="0"/>
            <a:t>Physical/chemical</a:t>
          </a:r>
        </a:p>
      </dgm:t>
    </dgm:pt>
    <dgm:pt modelId="{C0DD6F9D-D08F-489E-9D3A-0C1F6595132A}" type="parTrans" cxnId="{E26F6166-934A-4929-8514-575F3F143138}">
      <dgm:prSet/>
      <dgm:spPr/>
      <dgm:t>
        <a:bodyPr/>
        <a:lstStyle/>
        <a:p>
          <a:endParaRPr lang="en-US" sz="2000" b="1"/>
        </a:p>
      </dgm:t>
    </dgm:pt>
    <dgm:pt modelId="{3A19C645-6086-43E9-9322-505BDD1D7F10}" type="sibTrans" cxnId="{E26F6166-934A-4929-8514-575F3F143138}">
      <dgm:prSet/>
      <dgm:spPr/>
      <dgm:t>
        <a:bodyPr/>
        <a:lstStyle/>
        <a:p>
          <a:endParaRPr lang="en-US" sz="2000" b="1"/>
        </a:p>
      </dgm:t>
    </dgm:pt>
    <dgm:pt modelId="{BCD510C7-93F0-4609-8B88-616A8B0582A7}">
      <dgm:prSet phldrT="[Text]" custT="1"/>
      <dgm:spPr/>
      <dgm:t>
        <a:bodyPr/>
        <a:lstStyle/>
        <a:p>
          <a:r>
            <a:rPr lang="en-US" sz="2000" b="1" dirty="0"/>
            <a:t>Biological</a:t>
          </a:r>
        </a:p>
      </dgm:t>
    </dgm:pt>
    <dgm:pt modelId="{CE257059-480E-4792-B1D5-504BEE6BAD21}" type="parTrans" cxnId="{D439E7F3-13DA-46A8-B331-93FDA086A2C3}">
      <dgm:prSet/>
      <dgm:spPr/>
      <dgm:t>
        <a:bodyPr/>
        <a:lstStyle/>
        <a:p>
          <a:endParaRPr lang="en-US" sz="2000" b="1"/>
        </a:p>
      </dgm:t>
    </dgm:pt>
    <dgm:pt modelId="{91C62E47-DDD3-4522-B8FD-90A93F3823A6}" type="sibTrans" cxnId="{D439E7F3-13DA-46A8-B331-93FDA086A2C3}">
      <dgm:prSet/>
      <dgm:spPr/>
      <dgm:t>
        <a:bodyPr/>
        <a:lstStyle/>
        <a:p>
          <a:endParaRPr lang="en-US" sz="2000" b="1"/>
        </a:p>
      </dgm:t>
    </dgm:pt>
    <dgm:pt modelId="{E5ECD27B-3D7E-4A5B-A180-41EF4557BD31}">
      <dgm:prSet phldrT="[Text]" custT="1"/>
      <dgm:spPr/>
      <dgm:t>
        <a:bodyPr/>
        <a:lstStyle/>
        <a:p>
          <a:r>
            <a:rPr lang="en-US" sz="2000" b="1" dirty="0"/>
            <a:t>Locally availability</a:t>
          </a:r>
        </a:p>
      </dgm:t>
    </dgm:pt>
    <dgm:pt modelId="{68A37C5F-1D91-4672-8538-90F1F5BCDB95}" type="parTrans" cxnId="{23BF5AF8-F85A-4C39-99FC-ABBFA343E094}">
      <dgm:prSet/>
      <dgm:spPr/>
      <dgm:t>
        <a:bodyPr/>
        <a:lstStyle/>
        <a:p>
          <a:endParaRPr lang="en-US" sz="2000" b="1"/>
        </a:p>
      </dgm:t>
    </dgm:pt>
    <dgm:pt modelId="{D7DD11CD-C343-4E70-BB91-0B2C16BCFCB0}" type="sibTrans" cxnId="{23BF5AF8-F85A-4C39-99FC-ABBFA343E094}">
      <dgm:prSet/>
      <dgm:spPr/>
      <dgm:t>
        <a:bodyPr/>
        <a:lstStyle/>
        <a:p>
          <a:endParaRPr lang="en-US" sz="2000" b="1"/>
        </a:p>
      </dgm:t>
    </dgm:pt>
    <dgm:pt modelId="{E2BAE9D8-8EFC-4C02-820F-26E762D7E62B}">
      <dgm:prSet phldrT="[Text]" custT="1"/>
      <dgm:spPr/>
      <dgm:t>
        <a:bodyPr/>
        <a:lstStyle/>
        <a:p>
          <a:r>
            <a:rPr lang="en-US" sz="2000" b="1" dirty="0"/>
            <a:t>Easy to modify/change</a:t>
          </a:r>
        </a:p>
      </dgm:t>
    </dgm:pt>
    <dgm:pt modelId="{1222187B-DC71-4E28-822F-B0D685A7D6A6}" type="parTrans" cxnId="{BB6B5012-BED1-4B28-B928-3D442499E439}">
      <dgm:prSet/>
      <dgm:spPr/>
      <dgm:t>
        <a:bodyPr/>
        <a:lstStyle/>
        <a:p>
          <a:endParaRPr lang="en-US" sz="2000" b="1"/>
        </a:p>
      </dgm:t>
    </dgm:pt>
    <dgm:pt modelId="{1E788EA3-303E-4B9B-8090-6F6B5B5D361F}" type="sibTrans" cxnId="{BB6B5012-BED1-4B28-B928-3D442499E439}">
      <dgm:prSet/>
      <dgm:spPr/>
      <dgm:t>
        <a:bodyPr/>
        <a:lstStyle/>
        <a:p>
          <a:endParaRPr lang="en-US" sz="2000" b="1"/>
        </a:p>
      </dgm:t>
    </dgm:pt>
    <dgm:pt modelId="{04BAB7CE-44A5-44C7-8AD3-F597897B46AB}">
      <dgm:prSet phldrT="[Text]" custT="1"/>
      <dgm:spPr/>
      <dgm:t>
        <a:bodyPr/>
        <a:lstStyle/>
        <a:p>
          <a:r>
            <a:rPr lang="en-US" sz="2000" b="1" dirty="0"/>
            <a:t>Versatile</a:t>
          </a:r>
        </a:p>
      </dgm:t>
    </dgm:pt>
    <dgm:pt modelId="{B4E1C066-54B7-423E-9AB2-706D8D02E692}" type="parTrans" cxnId="{026E4EC7-57D5-44E4-8DA2-1807B1D746F6}">
      <dgm:prSet/>
      <dgm:spPr/>
      <dgm:t>
        <a:bodyPr/>
        <a:lstStyle/>
        <a:p>
          <a:endParaRPr lang="en-US"/>
        </a:p>
      </dgm:t>
    </dgm:pt>
    <dgm:pt modelId="{17D61331-048E-4B25-A0DA-CC7CC4A7A7B6}" type="sibTrans" cxnId="{026E4EC7-57D5-44E4-8DA2-1807B1D746F6}">
      <dgm:prSet/>
      <dgm:spPr/>
      <dgm:t>
        <a:bodyPr/>
        <a:lstStyle/>
        <a:p>
          <a:endParaRPr lang="en-US"/>
        </a:p>
      </dgm:t>
    </dgm:pt>
    <dgm:pt modelId="{7FE4A052-7ECC-4C28-8CE8-93CE7B639A6E}" type="pres">
      <dgm:prSet presAssocID="{E7DF7695-FB90-4F59-88D0-8D3D126A99F4}" presName="Name0" presStyleCnt="0">
        <dgm:presLayoutVars>
          <dgm:dir/>
          <dgm:animLvl val="lvl"/>
          <dgm:resizeHandles val="exact"/>
        </dgm:presLayoutVars>
      </dgm:prSet>
      <dgm:spPr/>
    </dgm:pt>
    <dgm:pt modelId="{63060979-35E9-48B1-AC13-02760D2CD22A}" type="pres">
      <dgm:prSet presAssocID="{2C5E6135-9925-4B13-B53F-CE6EA814A4FE}" presName="linNode" presStyleCnt="0"/>
      <dgm:spPr/>
    </dgm:pt>
    <dgm:pt modelId="{AF03CEC1-7E8D-4BD6-990B-EE626AD451B8}" type="pres">
      <dgm:prSet presAssocID="{2C5E6135-9925-4B13-B53F-CE6EA814A4FE}" presName="parentText" presStyleLbl="node1" presStyleIdx="0" presStyleCnt="3">
        <dgm:presLayoutVars>
          <dgm:chMax val="1"/>
          <dgm:bulletEnabled val="1"/>
        </dgm:presLayoutVars>
      </dgm:prSet>
      <dgm:spPr/>
    </dgm:pt>
    <dgm:pt modelId="{29D4BDDB-2704-44F1-A0EB-97B30C9A2562}" type="pres">
      <dgm:prSet presAssocID="{2C5E6135-9925-4B13-B53F-CE6EA814A4FE}" presName="descendantText" presStyleLbl="alignAccFollowNode1" presStyleIdx="0" presStyleCnt="3">
        <dgm:presLayoutVars>
          <dgm:bulletEnabled val="1"/>
        </dgm:presLayoutVars>
      </dgm:prSet>
      <dgm:spPr/>
    </dgm:pt>
    <dgm:pt modelId="{B8D90092-662B-496F-AFBF-2F6CA868E877}" type="pres">
      <dgm:prSet presAssocID="{A85CD2CC-7395-4263-BE5F-18BB2C816967}" presName="sp" presStyleCnt="0"/>
      <dgm:spPr/>
    </dgm:pt>
    <dgm:pt modelId="{BFDDECF9-97DA-4784-A489-62A7C26E1756}" type="pres">
      <dgm:prSet presAssocID="{A6AC7783-79C8-478E-A472-476479AE5E4A}" presName="linNode" presStyleCnt="0"/>
      <dgm:spPr/>
    </dgm:pt>
    <dgm:pt modelId="{EAB6AF1E-849D-45F3-9236-91B17846DE40}" type="pres">
      <dgm:prSet presAssocID="{A6AC7783-79C8-478E-A472-476479AE5E4A}" presName="parentText" presStyleLbl="node1" presStyleIdx="1" presStyleCnt="3">
        <dgm:presLayoutVars>
          <dgm:chMax val="1"/>
          <dgm:bulletEnabled val="1"/>
        </dgm:presLayoutVars>
      </dgm:prSet>
      <dgm:spPr/>
    </dgm:pt>
    <dgm:pt modelId="{9008D07D-A4BA-42E7-9CF4-C964EDFBF945}" type="pres">
      <dgm:prSet presAssocID="{A6AC7783-79C8-478E-A472-476479AE5E4A}" presName="descendantText" presStyleLbl="alignAccFollowNode1" presStyleIdx="1" presStyleCnt="3">
        <dgm:presLayoutVars>
          <dgm:bulletEnabled val="1"/>
        </dgm:presLayoutVars>
      </dgm:prSet>
      <dgm:spPr/>
    </dgm:pt>
    <dgm:pt modelId="{4DC4A38D-3E19-43D9-94B9-0E12229C9EAC}" type="pres">
      <dgm:prSet presAssocID="{9FBB5C82-8D30-4C98-9EBB-96E04F61FEFC}" presName="sp" presStyleCnt="0"/>
      <dgm:spPr/>
    </dgm:pt>
    <dgm:pt modelId="{23B3941A-276C-459C-B88E-604CDE21A4F1}" type="pres">
      <dgm:prSet presAssocID="{6FA8D9FD-1AD2-4365-8DF3-A266C1BE3A3F}" presName="linNode" presStyleCnt="0"/>
      <dgm:spPr/>
    </dgm:pt>
    <dgm:pt modelId="{BBA4C565-375D-495E-B121-684F3486781B}" type="pres">
      <dgm:prSet presAssocID="{6FA8D9FD-1AD2-4365-8DF3-A266C1BE3A3F}" presName="parentText" presStyleLbl="node1" presStyleIdx="2" presStyleCnt="3">
        <dgm:presLayoutVars>
          <dgm:chMax val="1"/>
          <dgm:bulletEnabled val="1"/>
        </dgm:presLayoutVars>
      </dgm:prSet>
      <dgm:spPr/>
    </dgm:pt>
    <dgm:pt modelId="{F4C10A0E-CF1D-485E-8013-D1F4C09B8DF2}" type="pres">
      <dgm:prSet presAssocID="{6FA8D9FD-1AD2-4365-8DF3-A266C1BE3A3F}" presName="descendantText" presStyleLbl="alignAccFollowNode1" presStyleIdx="2" presStyleCnt="3">
        <dgm:presLayoutVars>
          <dgm:bulletEnabled val="1"/>
        </dgm:presLayoutVars>
      </dgm:prSet>
      <dgm:spPr/>
    </dgm:pt>
  </dgm:ptLst>
  <dgm:cxnLst>
    <dgm:cxn modelId="{3417700B-9CAE-40B8-87B9-D9A7E311621C}" type="presOf" srcId="{F37E1790-53B8-472D-B0EE-F67FC802443D}" destId="{29D4BDDB-2704-44F1-A0EB-97B30C9A2562}" srcOrd="0" destOrd="0" presId="urn:microsoft.com/office/officeart/2005/8/layout/vList5"/>
    <dgm:cxn modelId="{BB6B5012-BED1-4B28-B928-3D442499E439}" srcId="{A6AC7783-79C8-478E-A472-476479AE5E4A}" destId="{E2BAE9D8-8EFC-4C02-820F-26E762D7E62B}" srcOrd="1" destOrd="0" parTransId="{1222187B-DC71-4E28-822F-B0D685A7D6A6}" sibTransId="{1E788EA3-303E-4B9B-8090-6F6B5B5D361F}"/>
    <dgm:cxn modelId="{4B592B14-28D4-4EFC-A2C0-9A06CACC3CA9}" type="presOf" srcId="{04BAB7CE-44A5-44C7-8AD3-F597897B46AB}" destId="{9008D07D-A4BA-42E7-9CF4-C964EDFBF945}" srcOrd="0" destOrd="2" presId="urn:microsoft.com/office/officeart/2005/8/layout/vList5"/>
    <dgm:cxn modelId="{3FE5831F-FB84-4658-995B-E6F01749AAE0}" type="presOf" srcId="{E2BAE9D8-8EFC-4C02-820F-26E762D7E62B}" destId="{9008D07D-A4BA-42E7-9CF4-C964EDFBF945}" srcOrd="0" destOrd="1" presId="urn:microsoft.com/office/officeart/2005/8/layout/vList5"/>
    <dgm:cxn modelId="{43EDE626-2402-48EF-A08A-1D931E5A472A}" type="presOf" srcId="{18B92BF9-2FEF-427F-87E3-65D2821B37B2}" destId="{F4C10A0E-CF1D-485E-8013-D1F4C09B8DF2}" srcOrd="0" destOrd="0" presId="urn:microsoft.com/office/officeart/2005/8/layout/vList5"/>
    <dgm:cxn modelId="{6FC8A02A-E62D-4ECD-9C7D-68B8E821D817}" type="presOf" srcId="{985D7589-31BB-460B-AB96-D3550115CA9F}" destId="{29D4BDDB-2704-44F1-A0EB-97B30C9A2562}" srcOrd="0" destOrd="2" presId="urn:microsoft.com/office/officeart/2005/8/layout/vList5"/>
    <dgm:cxn modelId="{E993D82F-3E2B-47CD-BA9B-A1985C3F2363}" type="presOf" srcId="{BCD510C7-93F0-4609-8B88-616A8B0582A7}" destId="{F4C10A0E-CF1D-485E-8013-D1F4C09B8DF2}" srcOrd="0" destOrd="1" presId="urn:microsoft.com/office/officeart/2005/8/layout/vList5"/>
    <dgm:cxn modelId="{E26F6166-934A-4929-8514-575F3F143138}" srcId="{6FA8D9FD-1AD2-4365-8DF3-A266C1BE3A3F}" destId="{18B92BF9-2FEF-427F-87E3-65D2821B37B2}" srcOrd="0" destOrd="0" parTransId="{C0DD6F9D-D08F-489E-9D3A-0C1F6595132A}" sibTransId="{3A19C645-6086-43E9-9322-505BDD1D7F10}"/>
    <dgm:cxn modelId="{4FD19B68-F1ED-47E1-B57B-F3351CC5270E}" srcId="{2C5E6135-9925-4B13-B53F-CE6EA814A4FE}" destId="{F37E1790-53B8-472D-B0EE-F67FC802443D}" srcOrd="0" destOrd="0" parTransId="{54DFAB20-E172-4397-B1AE-4E832E36AF10}" sibTransId="{FECC47E8-EA65-4DC4-BBFB-AA5E1D3794F1}"/>
    <dgm:cxn modelId="{032A7882-8E77-4273-8D3D-35EABAD79F37}" type="presOf" srcId="{E5ECD27B-3D7E-4A5B-A180-41EF4557BD31}" destId="{29D4BDDB-2704-44F1-A0EB-97B30C9A2562}" srcOrd="0" destOrd="1" presId="urn:microsoft.com/office/officeart/2005/8/layout/vList5"/>
    <dgm:cxn modelId="{61422C8F-41E1-4026-B3E9-C6FD6E787708}" srcId="{E7DF7695-FB90-4F59-88D0-8D3D126A99F4}" destId="{A6AC7783-79C8-478E-A472-476479AE5E4A}" srcOrd="1" destOrd="0" parTransId="{75AE1F82-1C82-4394-8FD4-15B527A4D856}" sibTransId="{9FBB5C82-8D30-4C98-9EBB-96E04F61FEFC}"/>
    <dgm:cxn modelId="{9C492492-2F46-45E7-A71E-4039F9279F6D}" type="presOf" srcId="{2C5E6135-9925-4B13-B53F-CE6EA814A4FE}" destId="{AF03CEC1-7E8D-4BD6-990B-EE626AD451B8}" srcOrd="0" destOrd="0" presId="urn:microsoft.com/office/officeart/2005/8/layout/vList5"/>
    <dgm:cxn modelId="{400A76B5-5D36-489B-BBAD-77FF3C8FBBC6}" srcId="{E7DF7695-FB90-4F59-88D0-8D3D126A99F4}" destId="{6FA8D9FD-1AD2-4365-8DF3-A266C1BE3A3F}" srcOrd="2" destOrd="0" parTransId="{C5140164-7768-4CB0-A2CB-E538DB00E366}" sibTransId="{D558891D-7A56-4E2B-9E3D-3EC78E9A680C}"/>
    <dgm:cxn modelId="{B7C0E5C5-361E-42D4-B239-A44BA1B9178F}" srcId="{E7DF7695-FB90-4F59-88D0-8D3D126A99F4}" destId="{2C5E6135-9925-4B13-B53F-CE6EA814A4FE}" srcOrd="0" destOrd="0" parTransId="{374B3C1E-4BC8-4A53-A3B7-5238ED1246AB}" sibTransId="{A85CD2CC-7395-4263-BE5F-18BB2C816967}"/>
    <dgm:cxn modelId="{026E4EC7-57D5-44E4-8DA2-1807B1D746F6}" srcId="{A6AC7783-79C8-478E-A472-476479AE5E4A}" destId="{04BAB7CE-44A5-44C7-8AD3-F597897B46AB}" srcOrd="2" destOrd="0" parTransId="{B4E1C066-54B7-423E-9AB2-706D8D02E692}" sibTransId="{17D61331-048E-4B25-A0DA-CC7CC4A7A7B6}"/>
    <dgm:cxn modelId="{FFBA76E1-C12E-459A-92C2-116473F68F93}" srcId="{2C5E6135-9925-4B13-B53F-CE6EA814A4FE}" destId="{985D7589-31BB-460B-AB96-D3550115CA9F}" srcOrd="2" destOrd="0" parTransId="{43573502-99C5-49DF-94F4-FFBB5F5CDCBA}" sibTransId="{BF13262E-0C21-4569-95BE-596C0B33AD8F}"/>
    <dgm:cxn modelId="{ADDA3EE8-818B-46A3-B78B-9F03AF21975A}" type="presOf" srcId="{0BC0E625-C7E2-4991-9A4C-F57DFF2AD01F}" destId="{9008D07D-A4BA-42E7-9CF4-C964EDFBF945}" srcOrd="0" destOrd="0" presId="urn:microsoft.com/office/officeart/2005/8/layout/vList5"/>
    <dgm:cxn modelId="{E43955F0-93F2-437B-ACB9-83E13E5D51C8}" type="presOf" srcId="{6FA8D9FD-1AD2-4365-8DF3-A266C1BE3A3F}" destId="{BBA4C565-375D-495E-B121-684F3486781B}" srcOrd="0" destOrd="0" presId="urn:microsoft.com/office/officeart/2005/8/layout/vList5"/>
    <dgm:cxn modelId="{D439E7F3-13DA-46A8-B331-93FDA086A2C3}" srcId="{6FA8D9FD-1AD2-4365-8DF3-A266C1BE3A3F}" destId="{BCD510C7-93F0-4609-8B88-616A8B0582A7}" srcOrd="1" destOrd="0" parTransId="{CE257059-480E-4792-B1D5-504BEE6BAD21}" sibTransId="{91C62E47-DDD3-4522-B8FD-90A93F3823A6}"/>
    <dgm:cxn modelId="{888088F4-AA10-4B51-9813-7430153A27B3}" type="presOf" srcId="{E7DF7695-FB90-4F59-88D0-8D3D126A99F4}" destId="{7FE4A052-7ECC-4C28-8CE8-93CE7B639A6E}" srcOrd="0" destOrd="0" presId="urn:microsoft.com/office/officeart/2005/8/layout/vList5"/>
    <dgm:cxn modelId="{23BF5AF8-F85A-4C39-99FC-ABBFA343E094}" srcId="{2C5E6135-9925-4B13-B53F-CE6EA814A4FE}" destId="{E5ECD27B-3D7E-4A5B-A180-41EF4557BD31}" srcOrd="1" destOrd="0" parTransId="{68A37C5F-1D91-4672-8538-90F1F5BCDB95}" sibTransId="{D7DD11CD-C343-4E70-BB91-0B2C16BCFCB0}"/>
    <dgm:cxn modelId="{A95814FA-C2FF-4C5B-8867-8D29BD9B366B}" srcId="{A6AC7783-79C8-478E-A472-476479AE5E4A}" destId="{0BC0E625-C7E2-4991-9A4C-F57DFF2AD01F}" srcOrd="0" destOrd="0" parTransId="{5C15DE99-FDC6-4876-9372-D3C165E37A5F}" sibTransId="{0803F66A-0D68-4FFB-89FD-04434912E9D7}"/>
    <dgm:cxn modelId="{FAD796FD-21F5-4A72-9E6C-37F5234D86D2}" type="presOf" srcId="{A6AC7783-79C8-478E-A472-476479AE5E4A}" destId="{EAB6AF1E-849D-45F3-9236-91B17846DE40}" srcOrd="0" destOrd="0" presId="urn:microsoft.com/office/officeart/2005/8/layout/vList5"/>
    <dgm:cxn modelId="{C8ACDC24-4CC5-4D8F-A726-8D014B9720E1}" type="presParOf" srcId="{7FE4A052-7ECC-4C28-8CE8-93CE7B639A6E}" destId="{63060979-35E9-48B1-AC13-02760D2CD22A}" srcOrd="0" destOrd="0" presId="urn:microsoft.com/office/officeart/2005/8/layout/vList5"/>
    <dgm:cxn modelId="{FBF4AAF7-0B1F-41C1-8E80-0903AC91CB8A}" type="presParOf" srcId="{63060979-35E9-48B1-AC13-02760D2CD22A}" destId="{AF03CEC1-7E8D-4BD6-990B-EE626AD451B8}" srcOrd="0" destOrd="0" presId="urn:microsoft.com/office/officeart/2005/8/layout/vList5"/>
    <dgm:cxn modelId="{EA549AB8-5537-49AB-9084-D5BD32F54691}" type="presParOf" srcId="{63060979-35E9-48B1-AC13-02760D2CD22A}" destId="{29D4BDDB-2704-44F1-A0EB-97B30C9A2562}" srcOrd="1" destOrd="0" presId="urn:microsoft.com/office/officeart/2005/8/layout/vList5"/>
    <dgm:cxn modelId="{C9C543D5-1163-461C-A306-F5C3DF5EA80B}" type="presParOf" srcId="{7FE4A052-7ECC-4C28-8CE8-93CE7B639A6E}" destId="{B8D90092-662B-496F-AFBF-2F6CA868E877}" srcOrd="1" destOrd="0" presId="urn:microsoft.com/office/officeart/2005/8/layout/vList5"/>
    <dgm:cxn modelId="{FEBE6E90-2D59-47A7-99BD-C16DB4A244DE}" type="presParOf" srcId="{7FE4A052-7ECC-4C28-8CE8-93CE7B639A6E}" destId="{BFDDECF9-97DA-4784-A489-62A7C26E1756}" srcOrd="2" destOrd="0" presId="urn:microsoft.com/office/officeart/2005/8/layout/vList5"/>
    <dgm:cxn modelId="{9C7EE6D3-26E4-4236-B356-1B3CBB946491}" type="presParOf" srcId="{BFDDECF9-97DA-4784-A489-62A7C26E1756}" destId="{EAB6AF1E-849D-45F3-9236-91B17846DE40}" srcOrd="0" destOrd="0" presId="urn:microsoft.com/office/officeart/2005/8/layout/vList5"/>
    <dgm:cxn modelId="{5D664F61-4B49-4345-B5BF-5AF45897E264}" type="presParOf" srcId="{BFDDECF9-97DA-4784-A489-62A7C26E1756}" destId="{9008D07D-A4BA-42E7-9CF4-C964EDFBF945}" srcOrd="1" destOrd="0" presId="urn:microsoft.com/office/officeart/2005/8/layout/vList5"/>
    <dgm:cxn modelId="{8EFF30C7-8215-42A7-ABB4-DF8EA074889E}" type="presParOf" srcId="{7FE4A052-7ECC-4C28-8CE8-93CE7B639A6E}" destId="{4DC4A38D-3E19-43D9-94B9-0E12229C9EAC}" srcOrd="3" destOrd="0" presId="urn:microsoft.com/office/officeart/2005/8/layout/vList5"/>
    <dgm:cxn modelId="{C654B472-8472-4A29-A74A-CF7726481065}" type="presParOf" srcId="{7FE4A052-7ECC-4C28-8CE8-93CE7B639A6E}" destId="{23B3941A-276C-459C-B88E-604CDE21A4F1}" srcOrd="4" destOrd="0" presId="urn:microsoft.com/office/officeart/2005/8/layout/vList5"/>
    <dgm:cxn modelId="{39C4399E-2D1F-43AA-9DC4-12CDAE29236D}" type="presParOf" srcId="{23B3941A-276C-459C-B88E-604CDE21A4F1}" destId="{BBA4C565-375D-495E-B121-684F3486781B}" srcOrd="0" destOrd="0" presId="urn:microsoft.com/office/officeart/2005/8/layout/vList5"/>
    <dgm:cxn modelId="{02181CFB-A5DA-4286-A094-1C3A94EE38D0}" type="presParOf" srcId="{23B3941A-276C-459C-B88E-604CDE21A4F1}" destId="{F4C10A0E-CF1D-485E-8013-D1F4C09B8DF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F66D0-A97F-4B5A-B81A-6693A1C9C0A6}">
      <dsp:nvSpPr>
        <dsp:cNvPr id="0" name=""/>
        <dsp:cNvSpPr/>
      </dsp:nvSpPr>
      <dsp:spPr>
        <a:xfrm>
          <a:off x="2874693" y="1587488"/>
          <a:ext cx="1952025" cy="1952025"/>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latin typeface="Arial" panose="020B0604020202020204" pitchFamily="34" charset="0"/>
              <a:cs typeface="Arial" panose="020B0604020202020204" pitchFamily="34" charset="0"/>
            </a:rPr>
            <a:t>Field </a:t>
          </a:r>
        </a:p>
        <a:p>
          <a:pPr marL="0" lvl="0" indent="0" algn="ctr" defTabSz="8001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(validate, monitoring, longevity)</a:t>
          </a:r>
        </a:p>
      </dsp:txBody>
      <dsp:txXfrm>
        <a:off x="3267137" y="2044741"/>
        <a:ext cx="1167137" cy="1003381"/>
      </dsp:txXfrm>
    </dsp:sp>
    <dsp:sp modelId="{5EB6312D-FABE-4E8B-A36E-E5EB7CF655B7}">
      <dsp:nvSpPr>
        <dsp:cNvPr id="0" name=""/>
        <dsp:cNvSpPr/>
      </dsp:nvSpPr>
      <dsp:spPr>
        <a:xfrm>
          <a:off x="1536462" y="1068070"/>
          <a:ext cx="1522806" cy="155496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latin typeface="Arial" panose="020B0604020202020204" pitchFamily="34" charset="0"/>
              <a:cs typeface="Arial" panose="020B0604020202020204" pitchFamily="34" charset="0"/>
            </a:rPr>
            <a:t>Pilot</a:t>
          </a:r>
        </a:p>
        <a:p>
          <a:pPr marL="0" lvl="0" indent="0" algn="ctr" defTabSz="8001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(continuous flow)</a:t>
          </a:r>
        </a:p>
      </dsp:txBody>
      <dsp:txXfrm>
        <a:off x="1919833" y="1458502"/>
        <a:ext cx="756064" cy="774098"/>
      </dsp:txXfrm>
    </dsp:sp>
    <dsp:sp modelId="{81C2FE3A-4DED-4447-9488-F250FC614DB1}">
      <dsp:nvSpPr>
        <dsp:cNvPr id="0" name=""/>
        <dsp:cNvSpPr/>
      </dsp:nvSpPr>
      <dsp:spPr>
        <a:xfrm rot="20700000">
          <a:off x="2383190" y="156306"/>
          <a:ext cx="1390971" cy="1390971"/>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latin typeface="Arial" panose="020B0604020202020204" pitchFamily="34" charset="0"/>
              <a:cs typeface="Arial" panose="020B0604020202020204" pitchFamily="34" charset="0"/>
            </a:rPr>
            <a:t>Bench</a:t>
          </a:r>
        </a:p>
        <a:p>
          <a:pPr marL="0" lvl="0" indent="0" algn="ctr" defTabSz="8001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(proof-of concept)</a:t>
          </a:r>
        </a:p>
      </dsp:txBody>
      <dsp:txXfrm rot="-20700000">
        <a:off x="2688271" y="461387"/>
        <a:ext cx="780810" cy="780810"/>
      </dsp:txXfrm>
    </dsp:sp>
    <dsp:sp modelId="{E5D04FDD-9A62-4121-AE07-CA29B46FC778}">
      <dsp:nvSpPr>
        <dsp:cNvPr id="0" name=""/>
        <dsp:cNvSpPr/>
      </dsp:nvSpPr>
      <dsp:spPr>
        <a:xfrm>
          <a:off x="2566711" y="1306488"/>
          <a:ext cx="2498592" cy="2498592"/>
        </a:xfrm>
        <a:prstGeom prst="circularArrow">
          <a:avLst>
            <a:gd name="adj1" fmla="val 4687"/>
            <a:gd name="adj2" fmla="val 299029"/>
            <a:gd name="adj3" fmla="val 2498653"/>
            <a:gd name="adj4" fmla="val 1589953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E79704-B124-411C-9111-F223891162C4}">
      <dsp:nvSpPr>
        <dsp:cNvPr id="0" name=""/>
        <dsp:cNvSpPr/>
      </dsp:nvSpPr>
      <dsp:spPr>
        <a:xfrm>
          <a:off x="1336620" y="824376"/>
          <a:ext cx="1815383" cy="181538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004564-EBFE-4354-B583-0144666146B8}">
      <dsp:nvSpPr>
        <dsp:cNvPr id="0" name=""/>
        <dsp:cNvSpPr/>
      </dsp:nvSpPr>
      <dsp:spPr>
        <a:xfrm>
          <a:off x="2061444" y="-145599"/>
          <a:ext cx="1957349" cy="195734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4BDDB-2704-44F1-A0EB-97B30C9A2562}">
      <dsp:nvSpPr>
        <dsp:cNvPr id="0" name=""/>
        <dsp:cNvSpPr/>
      </dsp:nvSpPr>
      <dsp:spPr>
        <a:xfrm rot="5400000">
          <a:off x="4252974" y="-1591100"/>
          <a:ext cx="1047750" cy="4495857"/>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Hydraulic capacity</a:t>
          </a:r>
        </a:p>
        <a:p>
          <a:pPr marL="228600" lvl="1" indent="-228600" algn="l" defTabSz="889000">
            <a:lnSpc>
              <a:spcPct val="90000"/>
            </a:lnSpc>
            <a:spcBef>
              <a:spcPct val="0"/>
            </a:spcBef>
            <a:spcAft>
              <a:spcPct val="15000"/>
            </a:spcAft>
            <a:buChar char="•"/>
          </a:pPr>
          <a:r>
            <a:rPr lang="en-US" sz="2000" b="1" kern="1200" dirty="0"/>
            <a:t>Locally availability</a:t>
          </a:r>
        </a:p>
        <a:p>
          <a:pPr marL="228600" lvl="1" indent="-228600" algn="l" defTabSz="889000">
            <a:lnSpc>
              <a:spcPct val="90000"/>
            </a:lnSpc>
            <a:spcBef>
              <a:spcPct val="0"/>
            </a:spcBef>
            <a:spcAft>
              <a:spcPct val="15000"/>
            </a:spcAft>
            <a:buChar char="•"/>
          </a:pPr>
          <a:r>
            <a:rPr lang="en-US" sz="2000" b="1" kern="1200" dirty="0"/>
            <a:t>Cost</a:t>
          </a:r>
        </a:p>
      </dsp:txBody>
      <dsp:txXfrm rot="-5400000">
        <a:off x="2528921" y="184100"/>
        <a:ext cx="4444710" cy="945456"/>
      </dsp:txXfrm>
    </dsp:sp>
    <dsp:sp modelId="{AF03CEC1-7E8D-4BD6-990B-EE626AD451B8}">
      <dsp:nvSpPr>
        <dsp:cNvPr id="0" name=""/>
        <dsp:cNvSpPr/>
      </dsp:nvSpPr>
      <dsp:spPr>
        <a:xfrm>
          <a:off x="0" y="1984"/>
          <a:ext cx="2528920" cy="130968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Materials</a:t>
          </a:r>
        </a:p>
      </dsp:txBody>
      <dsp:txXfrm>
        <a:off x="63934" y="65918"/>
        <a:ext cx="2401052" cy="1181819"/>
      </dsp:txXfrm>
    </dsp:sp>
    <dsp:sp modelId="{9008D07D-A4BA-42E7-9CF4-C964EDFBF945}">
      <dsp:nvSpPr>
        <dsp:cNvPr id="0" name=""/>
        <dsp:cNvSpPr/>
      </dsp:nvSpPr>
      <dsp:spPr>
        <a:xfrm rot="5400000">
          <a:off x="4252974" y="-215928"/>
          <a:ext cx="1047750" cy="4495857"/>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Compact</a:t>
          </a:r>
        </a:p>
        <a:p>
          <a:pPr marL="228600" lvl="1" indent="-228600" algn="l" defTabSz="889000">
            <a:lnSpc>
              <a:spcPct val="90000"/>
            </a:lnSpc>
            <a:spcBef>
              <a:spcPct val="0"/>
            </a:spcBef>
            <a:spcAft>
              <a:spcPct val="15000"/>
            </a:spcAft>
            <a:buChar char="•"/>
          </a:pPr>
          <a:r>
            <a:rPr lang="en-US" sz="2000" b="1" kern="1200" dirty="0"/>
            <a:t>Easy to modify/change</a:t>
          </a:r>
        </a:p>
        <a:p>
          <a:pPr marL="228600" lvl="1" indent="-228600" algn="l" defTabSz="889000">
            <a:lnSpc>
              <a:spcPct val="90000"/>
            </a:lnSpc>
            <a:spcBef>
              <a:spcPct val="0"/>
            </a:spcBef>
            <a:spcAft>
              <a:spcPct val="15000"/>
            </a:spcAft>
            <a:buChar char="•"/>
          </a:pPr>
          <a:r>
            <a:rPr lang="en-US" sz="2000" b="1" kern="1200" dirty="0"/>
            <a:t>Versatile</a:t>
          </a:r>
        </a:p>
      </dsp:txBody>
      <dsp:txXfrm rot="-5400000">
        <a:off x="2528921" y="1559272"/>
        <a:ext cx="4444710" cy="945456"/>
      </dsp:txXfrm>
    </dsp:sp>
    <dsp:sp modelId="{EAB6AF1E-849D-45F3-9236-91B17846DE40}">
      <dsp:nvSpPr>
        <dsp:cNvPr id="0" name=""/>
        <dsp:cNvSpPr/>
      </dsp:nvSpPr>
      <dsp:spPr>
        <a:xfrm>
          <a:off x="0" y="1377156"/>
          <a:ext cx="2528920" cy="130968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Configuration</a:t>
          </a:r>
        </a:p>
      </dsp:txBody>
      <dsp:txXfrm>
        <a:off x="63934" y="1441090"/>
        <a:ext cx="2401052" cy="1181819"/>
      </dsp:txXfrm>
    </dsp:sp>
    <dsp:sp modelId="{F4C10A0E-CF1D-485E-8013-D1F4C09B8DF2}">
      <dsp:nvSpPr>
        <dsp:cNvPr id="0" name=""/>
        <dsp:cNvSpPr/>
      </dsp:nvSpPr>
      <dsp:spPr>
        <a:xfrm rot="5400000">
          <a:off x="4252974" y="1159242"/>
          <a:ext cx="1047750" cy="4495857"/>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Physical/chemical</a:t>
          </a:r>
        </a:p>
        <a:p>
          <a:pPr marL="228600" lvl="1" indent="-228600" algn="l" defTabSz="889000">
            <a:lnSpc>
              <a:spcPct val="90000"/>
            </a:lnSpc>
            <a:spcBef>
              <a:spcPct val="0"/>
            </a:spcBef>
            <a:spcAft>
              <a:spcPct val="15000"/>
            </a:spcAft>
            <a:buChar char="•"/>
          </a:pPr>
          <a:r>
            <a:rPr lang="en-US" sz="2000" b="1" kern="1200" dirty="0"/>
            <a:t>Biological</a:t>
          </a:r>
        </a:p>
      </dsp:txBody>
      <dsp:txXfrm rot="-5400000">
        <a:off x="2528921" y="2934443"/>
        <a:ext cx="4444710" cy="945456"/>
      </dsp:txXfrm>
    </dsp:sp>
    <dsp:sp modelId="{BBA4C565-375D-495E-B121-684F3486781B}">
      <dsp:nvSpPr>
        <dsp:cNvPr id="0" name=""/>
        <dsp:cNvSpPr/>
      </dsp:nvSpPr>
      <dsp:spPr>
        <a:xfrm>
          <a:off x="0" y="2752328"/>
          <a:ext cx="2528920" cy="130968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Mechanism</a:t>
          </a:r>
        </a:p>
      </dsp:txBody>
      <dsp:txXfrm>
        <a:off x="63934" y="2816262"/>
        <a:ext cx="2401052" cy="118181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706CF33-8FBF-4B4C-A62C-C7FCEE2F205E}" type="datetimeFigureOut">
              <a:rPr lang="en-US" smtClean="0"/>
              <a:t>2/15/2024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A2B81D4-C81F-2846-A8B2-30C4B23FE648}" type="slidenum">
              <a:rPr lang="en-US" smtClean="0"/>
              <a:t>‹#›</a:t>
            </a:fld>
            <a:endParaRPr lang="en-US"/>
          </a:p>
        </p:txBody>
      </p:sp>
    </p:spTree>
    <p:extLst>
      <p:ext uri="{BB962C8B-B14F-4D97-AF65-F5344CB8AC3E}">
        <p14:creationId xmlns:p14="http://schemas.microsoft.com/office/powerpoint/2010/main" val="39946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D938DB-7AC2-8B49-96CB-F4713922A74B}" type="datetimeFigureOut">
              <a:rPr lang="en-US" smtClean="0"/>
              <a:t>2/15/2024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818A80-324C-A94A-A288-E8B5ECC90687}" type="slidenum">
              <a:rPr lang="en-US" smtClean="0"/>
              <a:t>‹#›</a:t>
            </a:fld>
            <a:endParaRPr lang="en-US"/>
          </a:p>
        </p:txBody>
      </p:sp>
    </p:spTree>
    <p:extLst>
      <p:ext uri="{BB962C8B-B14F-4D97-AF65-F5344CB8AC3E}">
        <p14:creationId xmlns:p14="http://schemas.microsoft.com/office/powerpoint/2010/main" val="181955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1</a:t>
            </a:fld>
            <a:endParaRPr lang="en-US"/>
          </a:p>
        </p:txBody>
      </p:sp>
    </p:spTree>
    <p:extLst>
      <p:ext uri="{BB962C8B-B14F-4D97-AF65-F5344CB8AC3E}">
        <p14:creationId xmlns:p14="http://schemas.microsoft.com/office/powerpoint/2010/main" val="77213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previous study indicated the N sources to the Great South Bay. Septic system is the major N source.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Current OWTSs comprises a septic tank and a following leaching ring. The leaching pool is made of concrete with holes on the side, and no bottom. Such septic systems  removes little N and a limited level of Carbon. </a:t>
            </a:r>
          </a:p>
          <a:p>
            <a:r>
              <a:rPr lang="en-US" sz="1200" b="0" i="0" kern="1200" dirty="0">
                <a:solidFill>
                  <a:schemeClr val="tx1"/>
                </a:solidFill>
                <a:effectLst/>
                <a:latin typeface="+mn-lt"/>
                <a:ea typeface="+mn-ea"/>
                <a:cs typeface="+mn-cs"/>
              </a:rPr>
              <a:t>Therefore, it is critical for us to upgrade these systems to sustainably and effectively removing N. And this is one of the essential goals of the center. On the other hand, we are also eager to understand how much of the N loading is from legacy N.  Especially considering the shallow water table and the depth of the leaching pools. </a:t>
            </a:r>
            <a:endParaRPr lang="en-US" dirty="0"/>
          </a:p>
        </p:txBody>
      </p:sp>
      <p:sp>
        <p:nvSpPr>
          <p:cNvPr id="4" name="Slide Number Placeholder 3"/>
          <p:cNvSpPr>
            <a:spLocks noGrp="1"/>
          </p:cNvSpPr>
          <p:nvPr>
            <p:ph type="sldNum" sz="quarter" idx="10"/>
          </p:nvPr>
        </p:nvSpPr>
        <p:spPr/>
        <p:txBody>
          <a:bodyPr/>
          <a:lstStyle/>
          <a:p>
            <a:fld id="{C187D67B-4489-4169-ABAA-6114246E9497}" type="slidenum">
              <a:rPr lang="en-US" smtClean="0"/>
              <a:t>3</a:t>
            </a:fld>
            <a:endParaRPr lang="en-US" dirty="0"/>
          </a:p>
        </p:txBody>
      </p:sp>
    </p:spTree>
    <p:extLst>
      <p:ext uri="{BB962C8B-B14F-4D97-AF65-F5344CB8AC3E}">
        <p14:creationId xmlns:p14="http://schemas.microsoft.com/office/powerpoint/2010/main" val="322073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330EA-C271-42AB-6D95-AF215A703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BF073-AD83-139F-F318-88D24E92B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DE7BC-735A-7390-9850-F78AE328AC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B9D024-CDB2-4A33-385F-36EB52EBB319}"/>
              </a:ext>
            </a:extLst>
          </p:cNvPr>
          <p:cNvSpPr>
            <a:spLocks noGrp="1"/>
          </p:cNvSpPr>
          <p:nvPr>
            <p:ph type="sldNum" sz="quarter" idx="5"/>
          </p:nvPr>
        </p:nvSpPr>
        <p:spPr/>
        <p:txBody>
          <a:bodyPr/>
          <a:lstStyle/>
          <a:p>
            <a:fld id="{06818A80-324C-A94A-A288-E8B5ECC90687}" type="slidenum">
              <a:rPr lang="en-US" smtClean="0"/>
              <a:t>11</a:t>
            </a:fld>
            <a:endParaRPr lang="en-US"/>
          </a:p>
        </p:txBody>
      </p:sp>
    </p:spTree>
    <p:extLst>
      <p:ext uri="{BB962C8B-B14F-4D97-AF65-F5344CB8AC3E}">
        <p14:creationId xmlns:p14="http://schemas.microsoft.com/office/powerpoint/2010/main" val="2476118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latin typeface="Arial" panose="020B0604020202020204" pitchFamily="34" charset="0"/>
                <a:ea typeface="DengXian" panose="02010600030101010101" pitchFamily="2" charset="-122"/>
                <a:cs typeface="Arial" panose="020B0604020202020204" pitchFamily="34" charset="0"/>
              </a:rPr>
              <a:t>The concentrations of contaminants are much higher in the initial portions of the storm water. And the contaminants concentrations will decrease as the collected storm water volume increases.</a:t>
            </a:r>
            <a:endParaRPr lang="en-US" sz="12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6818A80-324C-A94A-A288-E8B5ECC90687}" type="slidenum">
              <a:rPr lang="en-US" smtClean="0"/>
              <a:t>12</a:t>
            </a:fld>
            <a:endParaRPr lang="en-US"/>
          </a:p>
        </p:txBody>
      </p:sp>
    </p:spTree>
    <p:extLst>
      <p:ext uri="{BB962C8B-B14F-4D97-AF65-F5344CB8AC3E}">
        <p14:creationId xmlns:p14="http://schemas.microsoft.com/office/powerpoint/2010/main" val="2625928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07B55-7BB5-442B-B09A-A57F3B9E5699}" type="slidenum">
              <a:rPr lang="en-US" smtClean="0"/>
              <a:t>18</a:t>
            </a:fld>
            <a:endParaRPr lang="en-US"/>
          </a:p>
        </p:txBody>
      </p:sp>
    </p:spTree>
    <p:extLst>
      <p:ext uri="{BB962C8B-B14F-4D97-AF65-F5344CB8AC3E}">
        <p14:creationId xmlns:p14="http://schemas.microsoft.com/office/powerpoint/2010/main" val="1293857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07B55-7BB5-442B-B09A-A57F3B9E5699}" type="slidenum">
              <a:rPr lang="en-US" smtClean="0"/>
              <a:t>19</a:t>
            </a:fld>
            <a:endParaRPr lang="en-US"/>
          </a:p>
        </p:txBody>
      </p:sp>
    </p:spTree>
    <p:extLst>
      <p:ext uri="{BB962C8B-B14F-4D97-AF65-F5344CB8AC3E}">
        <p14:creationId xmlns:p14="http://schemas.microsoft.com/office/powerpoint/2010/main" val="421264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07B55-7BB5-442B-B09A-A57F3B9E5699}" type="slidenum">
              <a:rPr lang="en-US" smtClean="0"/>
              <a:t>20</a:t>
            </a:fld>
            <a:endParaRPr lang="en-US"/>
          </a:p>
        </p:txBody>
      </p:sp>
    </p:spTree>
    <p:extLst>
      <p:ext uri="{BB962C8B-B14F-4D97-AF65-F5344CB8AC3E}">
        <p14:creationId xmlns:p14="http://schemas.microsoft.com/office/powerpoint/2010/main" val="820760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U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268"/>
            <a:ext cx="9163665" cy="6872211"/>
          </a:xfrm>
          <a:prstGeom prst="rect">
            <a:avLst/>
          </a:prstGeom>
        </p:spPr>
      </p:pic>
      <p:cxnSp>
        <p:nvCxnSpPr>
          <p:cNvPr id="8" name="Straight Connector 7"/>
          <p:cNvCxnSpPr/>
          <p:nvPr userDrawn="1"/>
        </p:nvCxnSpPr>
        <p:spPr>
          <a:xfrm>
            <a:off x="1769806" y="4657197"/>
            <a:ext cx="7374194" cy="18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377" y="1272796"/>
            <a:ext cx="4006236" cy="68508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6846" y="2160291"/>
            <a:ext cx="5597465" cy="2091640"/>
          </a:xfrm>
          <a:prstGeom prst="rect">
            <a:avLst/>
          </a:prstGeom>
        </p:spPr>
      </p:pic>
      <p:sp>
        <p:nvSpPr>
          <p:cNvPr id="9" name="Content Placeholder 3"/>
          <p:cNvSpPr>
            <a:spLocks noGrp="1"/>
          </p:cNvSpPr>
          <p:nvPr>
            <p:ph sz="half" idx="2" hasCustomPrompt="1"/>
          </p:nvPr>
        </p:nvSpPr>
        <p:spPr>
          <a:xfrm>
            <a:off x="1686846" y="4860050"/>
            <a:ext cx="6393426" cy="818549"/>
          </a:xfrm>
          <a:prstGeom prst="rect">
            <a:avLst/>
          </a:prstGeom>
        </p:spPr>
        <p:txBody>
          <a:bodyPr>
            <a:noAutofit/>
          </a:bodyPr>
          <a:lstStyle>
            <a:lvl1pPr marL="0" indent="0">
              <a:lnSpc>
                <a:spcPct val="100000"/>
              </a:lnSpc>
              <a:spcBef>
                <a:spcPts val="0"/>
              </a:spcBef>
              <a:buNone/>
              <a:defRPr lang="en-US" sz="1100" b="0" i="0" smtClean="0">
                <a:effectLst/>
              </a:defRPr>
            </a:lvl1pPr>
            <a:lvl2pPr>
              <a:defRPr sz="1800">
                <a:solidFill>
                  <a:srgbClr val="C0C0C0"/>
                </a:solidFill>
                <a:latin typeface="Museo Slab 500" charset="0"/>
                <a:ea typeface="Museo Slab 500" charset="0"/>
                <a:cs typeface="Museo Slab 500" charset="0"/>
              </a:defRPr>
            </a:lvl2pPr>
            <a:lvl3pPr>
              <a:defRPr sz="1800">
                <a:solidFill>
                  <a:srgbClr val="C0C0C0"/>
                </a:solidFill>
                <a:latin typeface="Museo Slab 500" charset="0"/>
                <a:ea typeface="Museo Slab 500" charset="0"/>
                <a:cs typeface="Museo Slab 500" charset="0"/>
              </a:defRPr>
            </a:lvl3pPr>
            <a:lvl4pPr>
              <a:defRPr sz="1800">
                <a:solidFill>
                  <a:srgbClr val="C0C0C0"/>
                </a:solidFill>
                <a:latin typeface="Museo Slab 500" charset="0"/>
                <a:ea typeface="Museo Slab 500" charset="0"/>
                <a:cs typeface="Museo Slab 500" charset="0"/>
              </a:defRPr>
            </a:lvl4pPr>
            <a:lvl5pPr>
              <a:defRPr sz="1800">
                <a:solidFill>
                  <a:srgbClr val="C0C0C0"/>
                </a:solidFill>
                <a:latin typeface="Museo Slab 500" charset="0"/>
                <a:ea typeface="Museo Slab 500" charset="0"/>
                <a:cs typeface="Museo Slab 500" charset="0"/>
              </a:defRPr>
            </a:lvl5pPr>
          </a:lstStyle>
          <a:p>
            <a:r>
              <a:rPr lang="en-US" sz="1800" b="1" i="0" dirty="0">
                <a:solidFill>
                  <a:srgbClr val="000000"/>
                </a:solidFill>
                <a:effectLst/>
                <a:latin typeface="Arial" panose="020B0604020202020204" pitchFamily="34" charset="0"/>
              </a:rPr>
              <a:t>CEAS Workshop on</a:t>
            </a:r>
            <a:endParaRPr lang="en-US" sz="1100" b="0" i="0" dirty="0">
              <a:solidFill>
                <a:srgbClr val="000000"/>
              </a:solidFill>
              <a:effectLst/>
              <a:latin typeface="Arial" panose="020B0604020202020204" pitchFamily="34" charset="0"/>
            </a:endParaRPr>
          </a:p>
          <a:p>
            <a:r>
              <a:rPr lang="en-US" sz="1800" b="1" i="0" dirty="0">
                <a:solidFill>
                  <a:srgbClr val="000000"/>
                </a:solidFill>
                <a:effectLst/>
                <a:latin typeface="Arial" panose="020B0604020202020204" pitchFamily="34" charset="0"/>
              </a:rPr>
              <a:t>Smart and Resilient Cities and Ecosystems</a:t>
            </a:r>
          </a:p>
          <a:p>
            <a:r>
              <a:rPr lang="en-US" sz="1800" b="1" i="0" dirty="0">
                <a:solidFill>
                  <a:srgbClr val="000000"/>
                </a:solidFill>
                <a:effectLst/>
                <a:latin typeface="Arial" panose="020B0604020202020204" pitchFamily="34" charset="0"/>
              </a:rPr>
              <a:t>08/25/2016</a:t>
            </a:r>
            <a:endParaRPr lang="en-US" sz="1100" b="0" i="0" dirty="0">
              <a:solidFill>
                <a:srgbClr val="000000"/>
              </a:solidFill>
              <a:effectLst/>
              <a:latin typeface="Arial" panose="020B0604020202020204" pitchFamily="34" charset="0"/>
            </a:endParaRPr>
          </a:p>
          <a:p>
            <a:pPr lvl="0"/>
            <a:r>
              <a:rPr lang="en-US" altLang="zh-CN" dirty="0"/>
              <a:t> </a:t>
            </a:r>
            <a:endParaRPr lang="en-US" dirty="0"/>
          </a:p>
        </p:txBody>
      </p:sp>
    </p:spTree>
    <p:extLst>
      <p:ext uri="{BB962C8B-B14F-4D97-AF65-F5344CB8AC3E}">
        <p14:creationId xmlns:p14="http://schemas.microsoft.com/office/powerpoint/2010/main" val="88847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BU Text-3 Photos">
    <p:spTree>
      <p:nvGrpSpPr>
        <p:cNvPr id="1" name=""/>
        <p:cNvGrpSpPr/>
        <p:nvPr/>
      </p:nvGrpSpPr>
      <p:grpSpPr>
        <a:xfrm>
          <a:off x="0" y="0"/>
          <a:ext cx="0" cy="0"/>
          <a:chOff x="0" y="0"/>
          <a:chExt cx="0" cy="0"/>
        </a:xfrm>
      </p:grpSpPr>
      <p:sp>
        <p:nvSpPr>
          <p:cNvPr id="20" name="Picture Placeholder 2"/>
          <p:cNvSpPr>
            <a:spLocks noGrp="1" noChangeAspect="1"/>
          </p:cNvSpPr>
          <p:nvPr>
            <p:ph type="pic" idx="13"/>
          </p:nvPr>
        </p:nvSpPr>
        <p:spPr>
          <a:xfrm>
            <a:off x="6323801" y="962913"/>
            <a:ext cx="2194911" cy="2271106"/>
          </a:xfrm>
          <a:prstGeom prst="rect">
            <a:avLst/>
          </a:prstGeom>
          <a:solidFill>
            <a:schemeClr val="bg1">
              <a:lumMod val="95000"/>
            </a:schemeClr>
          </a:solidFill>
        </p:spPr>
        <p:txBody>
          <a:bodyPr anchor="t">
            <a:normAutofit/>
          </a:bodyPr>
          <a:lstStyle>
            <a:lvl1pPr marL="0" indent="0">
              <a:buNone/>
              <a:defRPr sz="1200">
                <a:solidFill>
                  <a:srgbClr val="828383"/>
                </a:solidFill>
                <a:latin typeface="Georgia" charset="0"/>
                <a:ea typeface="Georgia" charset="0"/>
                <a:cs typeface="Georgi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1" name="Picture Placeholder 2"/>
          <p:cNvSpPr>
            <a:spLocks noGrp="1" noChangeAspect="1"/>
          </p:cNvSpPr>
          <p:nvPr>
            <p:ph type="pic" idx="14"/>
          </p:nvPr>
        </p:nvSpPr>
        <p:spPr>
          <a:xfrm>
            <a:off x="6323801" y="3321427"/>
            <a:ext cx="2194911" cy="2265826"/>
          </a:xfrm>
          <a:prstGeom prst="rect">
            <a:avLst/>
          </a:prstGeom>
          <a:solidFill>
            <a:schemeClr val="bg1">
              <a:lumMod val="95000"/>
            </a:schemeClr>
          </a:solidFill>
        </p:spPr>
        <p:txBody>
          <a:bodyPr anchor="t">
            <a:normAutofit/>
          </a:bodyPr>
          <a:lstStyle>
            <a:lvl1pPr marL="0" indent="0">
              <a:buNone/>
              <a:defRPr sz="1200">
                <a:solidFill>
                  <a:srgbClr val="828383"/>
                </a:solidFill>
                <a:latin typeface="Georgia" charset="0"/>
                <a:ea typeface="Georgia" charset="0"/>
                <a:cs typeface="Georgi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3" name="Title 1"/>
          <p:cNvSpPr>
            <a:spLocks noGrp="1"/>
          </p:cNvSpPr>
          <p:nvPr>
            <p:ph type="title" hasCustomPrompt="1"/>
          </p:nvPr>
        </p:nvSpPr>
        <p:spPr>
          <a:xfrm>
            <a:off x="626116" y="897538"/>
            <a:ext cx="3335552" cy="972207"/>
          </a:xfrm>
          <a:prstGeom prst="rect">
            <a:avLst/>
          </a:prstGeom>
        </p:spPr>
        <p:txBody>
          <a:bodyPr anchor="t" anchorCtr="0">
            <a:normAutofit/>
          </a:bodyPr>
          <a:lstStyle>
            <a:lvl1pPr>
              <a:lnSpc>
                <a:spcPct val="80000"/>
              </a:lnSpc>
              <a:defRPr sz="3000" b="1" i="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4" name="Text Placeholder 3"/>
          <p:cNvSpPr>
            <a:spLocks noGrp="1"/>
          </p:cNvSpPr>
          <p:nvPr>
            <p:ph type="body" sz="half" idx="2" hasCustomPrompt="1"/>
          </p:nvPr>
        </p:nvSpPr>
        <p:spPr>
          <a:xfrm>
            <a:off x="626116" y="2039016"/>
            <a:ext cx="3335552" cy="3616244"/>
          </a:xfrm>
          <a:prstGeom prst="rect">
            <a:avLst/>
          </a:prstGeom>
        </p:spPr>
        <p:txBody>
          <a:bodyPr>
            <a:normAutofit/>
          </a:bodyPr>
          <a:lstStyle>
            <a:lvl1pPr marL="0" indent="0">
              <a:buNone/>
              <a:defRPr sz="12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30" name="Picture Placeholder 2"/>
          <p:cNvSpPr>
            <a:spLocks noGrp="1" noChangeAspect="1"/>
          </p:cNvSpPr>
          <p:nvPr>
            <p:ph type="pic" idx="15"/>
          </p:nvPr>
        </p:nvSpPr>
        <p:spPr>
          <a:xfrm>
            <a:off x="4054287" y="961466"/>
            <a:ext cx="2161751"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sp>
        <p:nvSpPr>
          <p:cNvPr id="19" name="Text Placeholder 3"/>
          <p:cNvSpPr>
            <a:spLocks noGrp="1"/>
          </p:cNvSpPr>
          <p:nvPr>
            <p:ph type="body" sz="half" idx="16" hasCustomPrompt="1"/>
          </p:nvPr>
        </p:nvSpPr>
        <p:spPr>
          <a:xfrm>
            <a:off x="4054287" y="5735336"/>
            <a:ext cx="4465043" cy="256356"/>
          </a:xfrm>
          <a:prstGeom prst="rect">
            <a:avLst/>
          </a:prstGeom>
        </p:spPr>
        <p:txBody>
          <a:bodyPr lIns="0" tIns="0" rIns="0">
            <a:normAutofit/>
          </a:bodyPr>
          <a:lstStyle>
            <a:lvl1pPr marL="0" indent="0">
              <a:buNone/>
              <a:defRPr sz="8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91553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BU 3 Photo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000" b="1" i="0">
                <a:latin typeface="Verdana" charset="0"/>
                <a:ea typeface="Verdana" charset="0"/>
                <a:cs typeface="Verdana" charset="0"/>
              </a:defRPr>
            </a:lvl1pPr>
          </a:lstStyle>
          <a:p>
            <a:r>
              <a:rPr lang="en-US" dirty="0" err="1"/>
              <a:t>Lorem</a:t>
            </a:r>
            <a:r>
              <a:rPr lang="en-US" dirty="0"/>
              <a:t> </a:t>
            </a:r>
            <a:r>
              <a:rPr lang="en-US" dirty="0" err="1"/>
              <a:t>Ipsum</a:t>
            </a:r>
            <a:endParaRPr lang="en-US" dirty="0"/>
          </a:p>
        </p:txBody>
      </p:sp>
      <p:sp>
        <p:nvSpPr>
          <p:cNvPr id="9" name="Picture Placeholder 2"/>
          <p:cNvSpPr>
            <a:spLocks noGrp="1" noChangeAspect="1"/>
          </p:cNvSpPr>
          <p:nvPr>
            <p:ph type="pic" idx="13"/>
          </p:nvPr>
        </p:nvSpPr>
        <p:spPr>
          <a:xfrm>
            <a:off x="1233015" y="2385579"/>
            <a:ext cx="2095593" cy="3000278"/>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1" name="Picture Placeholder 2"/>
          <p:cNvSpPr>
            <a:spLocks noGrp="1" noChangeAspect="1"/>
          </p:cNvSpPr>
          <p:nvPr>
            <p:ph type="pic" idx="15"/>
          </p:nvPr>
        </p:nvSpPr>
        <p:spPr>
          <a:xfrm>
            <a:off x="5736210" y="2385579"/>
            <a:ext cx="2109083" cy="300075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3" name="Picture Placeholder 2"/>
          <p:cNvSpPr>
            <a:spLocks noGrp="1" noChangeAspect="1"/>
          </p:cNvSpPr>
          <p:nvPr>
            <p:ph type="pic" idx="14"/>
          </p:nvPr>
        </p:nvSpPr>
        <p:spPr>
          <a:xfrm>
            <a:off x="3484694" y="2385696"/>
            <a:ext cx="2095511" cy="3000161"/>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sp>
        <p:nvSpPr>
          <p:cNvPr id="18" name="Text Placeholder 3"/>
          <p:cNvSpPr>
            <a:spLocks noGrp="1"/>
          </p:cNvSpPr>
          <p:nvPr>
            <p:ph type="body" sz="half" idx="16" hasCustomPrompt="1"/>
          </p:nvPr>
        </p:nvSpPr>
        <p:spPr>
          <a:xfrm>
            <a:off x="1233015" y="5457462"/>
            <a:ext cx="2095593" cy="256356"/>
          </a:xfrm>
          <a:prstGeom prst="rect">
            <a:avLst/>
          </a:prstGeom>
        </p:spPr>
        <p:txBody>
          <a:bodyPr lIns="0" tIns="0" rIns="0">
            <a:normAutofit/>
          </a:bodyPr>
          <a:lstStyle>
            <a:lvl1pPr marL="0" indent="0">
              <a:buNone/>
              <a:defRPr sz="8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a:t>
            </a:r>
          </a:p>
        </p:txBody>
      </p:sp>
      <p:sp>
        <p:nvSpPr>
          <p:cNvPr id="19" name="Text Placeholder 3"/>
          <p:cNvSpPr>
            <a:spLocks noGrp="1"/>
          </p:cNvSpPr>
          <p:nvPr>
            <p:ph type="body" sz="half" idx="20" hasCustomPrompt="1"/>
          </p:nvPr>
        </p:nvSpPr>
        <p:spPr>
          <a:xfrm>
            <a:off x="3484694" y="5457462"/>
            <a:ext cx="2095511" cy="256356"/>
          </a:xfrm>
          <a:prstGeom prst="rect">
            <a:avLst/>
          </a:prstGeom>
        </p:spPr>
        <p:txBody>
          <a:bodyPr lIns="0" tIns="0" rIns="0">
            <a:normAutofit/>
          </a:bodyPr>
          <a:lstStyle>
            <a:lvl1pPr marL="0" indent="0">
              <a:buNone/>
              <a:defRPr sz="8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a:t>
            </a:r>
          </a:p>
        </p:txBody>
      </p:sp>
      <p:sp>
        <p:nvSpPr>
          <p:cNvPr id="20" name="Text Placeholder 3"/>
          <p:cNvSpPr>
            <a:spLocks noGrp="1"/>
          </p:cNvSpPr>
          <p:nvPr>
            <p:ph type="body" sz="half" idx="21" hasCustomPrompt="1"/>
          </p:nvPr>
        </p:nvSpPr>
        <p:spPr>
          <a:xfrm>
            <a:off x="5736209" y="5457462"/>
            <a:ext cx="2109084" cy="256356"/>
          </a:xfrm>
          <a:prstGeom prst="rect">
            <a:avLst/>
          </a:prstGeom>
        </p:spPr>
        <p:txBody>
          <a:bodyPr lIns="0" tIns="0" rIns="0">
            <a:normAutofit/>
          </a:bodyPr>
          <a:lstStyle>
            <a:lvl1pPr marL="0" indent="0">
              <a:buNone/>
              <a:defRPr sz="8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a:t>
            </a:r>
          </a:p>
        </p:txBody>
      </p:sp>
    </p:spTree>
    <p:extLst>
      <p:ext uri="{BB962C8B-B14F-4D97-AF65-F5344CB8AC3E}">
        <p14:creationId xmlns:p14="http://schemas.microsoft.com/office/powerpoint/2010/main" val="106438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BU Text 1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000" b="1" i="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8"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sp>
        <p:nvSpPr>
          <p:cNvPr id="3" name="Chart Placeholder 2"/>
          <p:cNvSpPr>
            <a:spLocks noGrp="1"/>
          </p:cNvSpPr>
          <p:nvPr>
            <p:ph type="chart" sz="quarter" idx="16" hasCustomPrompt="1"/>
          </p:nvPr>
        </p:nvSpPr>
        <p:spPr>
          <a:xfrm>
            <a:off x="4047564" y="962025"/>
            <a:ext cx="4469993" cy="4625228"/>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828383"/>
                </a:solidFill>
                <a:latin typeface="Georgia" charset="0"/>
                <a:ea typeface="Georgia" charset="0"/>
                <a:cs typeface="Georgia" charset="0"/>
              </a:defRPr>
            </a:lvl1pPr>
          </a:lstStyle>
          <a:p>
            <a:r>
              <a:rPr lang="en-US" dirty="0"/>
              <a:t>Drag picture to placeholder or click icon to add graph</a:t>
            </a:r>
          </a:p>
          <a:p>
            <a:endParaRPr lang="en-US" dirty="0"/>
          </a:p>
        </p:txBody>
      </p:sp>
      <p:sp>
        <p:nvSpPr>
          <p:cNvPr id="14" name="Text Placeholder 3"/>
          <p:cNvSpPr>
            <a:spLocks noGrp="1"/>
          </p:cNvSpPr>
          <p:nvPr>
            <p:ph type="body" sz="half" idx="17" hasCustomPrompt="1"/>
          </p:nvPr>
        </p:nvSpPr>
        <p:spPr>
          <a:xfrm>
            <a:off x="4054287" y="5735336"/>
            <a:ext cx="4465043" cy="256356"/>
          </a:xfrm>
          <a:prstGeom prst="rect">
            <a:avLst/>
          </a:prstGeom>
        </p:spPr>
        <p:txBody>
          <a:bodyPr lIns="0" tIns="0" rIns="0">
            <a:normAutofit/>
          </a:bodyPr>
          <a:lstStyle>
            <a:lvl1pPr marL="0" indent="0">
              <a:buNone/>
              <a:defRPr sz="8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143828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BU Full Page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268"/>
            <a:ext cx="9163665" cy="6872211"/>
          </a:xfrm>
          <a:prstGeom prst="rect">
            <a:avLst/>
          </a:prstGeom>
        </p:spPr>
      </p:pic>
      <p:sp>
        <p:nvSpPr>
          <p:cNvPr id="14" name="Picture Placeholder 2"/>
          <p:cNvSpPr>
            <a:spLocks noGrp="1" noChangeAspect="1"/>
          </p:cNvSpPr>
          <p:nvPr>
            <p:ph type="pic" idx="15"/>
          </p:nvPr>
        </p:nvSpPr>
        <p:spPr>
          <a:xfrm>
            <a:off x="628650" y="723919"/>
            <a:ext cx="7886700" cy="468180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Slide Number Placeholder 5"/>
          <p:cNvSpPr txBox="1">
            <a:spLocks/>
          </p:cNvSpPr>
          <p:nvPr userDrawn="1"/>
        </p:nvSpPr>
        <p:spPr>
          <a:xfrm>
            <a:off x="6532284" y="6425175"/>
            <a:ext cx="20574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mtClean="0">
                <a:solidFill>
                  <a:schemeClr val="bg1"/>
                </a:solidFill>
                <a:latin typeface="Georgia" charset="0"/>
                <a:ea typeface="Georgia" charset="0"/>
                <a:cs typeface="Georgia" charset="0"/>
              </a:rPr>
              <a:pPr/>
              <a:t>‹#›</a:t>
            </a:fld>
            <a:endParaRPr lang="en-US" dirty="0">
              <a:solidFill>
                <a:schemeClr val="bg1"/>
              </a:solidFill>
              <a:latin typeface="Georgia" charset="0"/>
              <a:ea typeface="Georgia" charset="0"/>
              <a:cs typeface="Georgia"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9" name="Straight Connector 18"/>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half" idx="16" hasCustomPrompt="1"/>
          </p:nvPr>
        </p:nvSpPr>
        <p:spPr>
          <a:xfrm>
            <a:off x="5583893" y="5720772"/>
            <a:ext cx="2935438" cy="319541"/>
          </a:xfrm>
          <a:prstGeom prst="rect">
            <a:avLst/>
          </a:prstGeom>
        </p:spPr>
        <p:txBody>
          <a:bodyPr lIns="0" tIns="0" rIns="0">
            <a:normAutofit/>
          </a:bodyPr>
          <a:lstStyle>
            <a:lvl1pPr marL="0" indent="0">
              <a:buNone/>
              <a:defRPr sz="800" b="0" i="0" baseline="0">
                <a:solidFill>
                  <a:schemeClr val="bg1"/>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a:t>
            </a:r>
          </a:p>
        </p:txBody>
      </p:sp>
    </p:spTree>
    <p:extLst>
      <p:ext uri="{BB962C8B-B14F-4D97-AF65-F5344CB8AC3E}">
        <p14:creationId xmlns:p14="http://schemas.microsoft.com/office/powerpoint/2010/main" val="50949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B354B82-AE91-354F-92FE-1FFD345F8CB0}" type="datetimeFigureOut">
              <a:rPr lang="en-US" smtClean="0"/>
              <a:t>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7CED6DB-C8DD-974A-94C2-347BEB9DA2A9}" type="slidenum">
              <a:rPr lang="en-US" smtClean="0"/>
              <a:t>‹#›</a:t>
            </a:fld>
            <a:endParaRPr lang="en-US"/>
          </a:p>
        </p:txBody>
      </p:sp>
    </p:spTree>
    <p:extLst>
      <p:ext uri="{BB962C8B-B14F-4D97-AF65-F5344CB8AC3E}">
        <p14:creationId xmlns:p14="http://schemas.microsoft.com/office/powerpoint/2010/main" val="1687893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0C3B-BD7F-4F2D-87FE-E5001186957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8AF36A2-ECE9-48C4-B006-FCF13D876B1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29BDE0-7F8D-41C6-B726-8A1CABC0FCF9}"/>
              </a:ext>
            </a:extLst>
          </p:cNvPr>
          <p:cNvSpPr>
            <a:spLocks noGrp="1"/>
          </p:cNvSpPr>
          <p:nvPr>
            <p:ph type="dt" sz="half" idx="10"/>
          </p:nvPr>
        </p:nvSpPr>
        <p:spPr/>
        <p:txBody>
          <a:bodyPr/>
          <a:lstStyle/>
          <a:p>
            <a:fld id="{87BAAC0F-ED6B-4422-B0FA-72973EF8D6D2}" type="datetimeFigureOut">
              <a:rPr lang="en-US" smtClean="0"/>
              <a:t>2/15/2024</a:t>
            </a:fld>
            <a:endParaRPr lang="en-US"/>
          </a:p>
        </p:txBody>
      </p:sp>
      <p:sp>
        <p:nvSpPr>
          <p:cNvPr id="5" name="Footer Placeholder 4">
            <a:extLst>
              <a:ext uri="{FF2B5EF4-FFF2-40B4-BE49-F238E27FC236}">
                <a16:creationId xmlns:a16="http://schemas.microsoft.com/office/drawing/2014/main" id="{BC756DF1-A0F3-4E31-A79C-0E5B1270C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43A9E-0931-4A79-B541-6D6FE59DADB9}"/>
              </a:ext>
            </a:extLst>
          </p:cNvPr>
          <p:cNvSpPr>
            <a:spLocks noGrp="1"/>
          </p:cNvSpPr>
          <p:nvPr>
            <p:ph type="sldNum" sz="quarter" idx="12"/>
          </p:nvPr>
        </p:nvSpPr>
        <p:spPr/>
        <p:txBody>
          <a:bodyPr/>
          <a:lstStyle/>
          <a:p>
            <a:fld id="{BCE29FFB-B1EE-4A4E-9207-BB0AF18FDCE4}" type="slidenum">
              <a:rPr lang="en-US" smtClean="0"/>
              <a:t>‹#›</a:t>
            </a:fld>
            <a:endParaRPr lang="en-US"/>
          </a:p>
        </p:txBody>
      </p:sp>
    </p:spTree>
    <p:extLst>
      <p:ext uri="{BB962C8B-B14F-4D97-AF65-F5344CB8AC3E}">
        <p14:creationId xmlns:p14="http://schemas.microsoft.com/office/powerpoint/2010/main" val="886948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BU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268"/>
            <a:ext cx="9163665" cy="6872211"/>
          </a:xfrm>
          <a:prstGeom prst="rect">
            <a:avLst/>
          </a:prstGeom>
        </p:spPr>
      </p:pic>
      <p:sp>
        <p:nvSpPr>
          <p:cNvPr id="2" name="Title 1"/>
          <p:cNvSpPr>
            <a:spLocks noGrp="1"/>
          </p:cNvSpPr>
          <p:nvPr>
            <p:ph type="title" hasCustomPrompt="1"/>
          </p:nvPr>
        </p:nvSpPr>
        <p:spPr>
          <a:xfrm>
            <a:off x="530837" y="1904962"/>
            <a:ext cx="7886700" cy="3052788"/>
          </a:xfrm>
          <a:prstGeom prst="rect">
            <a:avLst/>
          </a:prstGeom>
        </p:spPr>
        <p:txBody>
          <a:bodyPr anchor="t" anchorCtr="0">
            <a:noAutofit/>
          </a:bodyPr>
          <a:lstStyle>
            <a:lvl1pPr>
              <a:lnSpc>
                <a:spcPct val="70000"/>
              </a:lnSpc>
              <a:defRPr sz="6000" b="1" i="0">
                <a:solidFill>
                  <a:schemeClr val="bg1"/>
                </a:solidFill>
                <a:latin typeface="Verdana" charset="0"/>
                <a:ea typeface="Verdana" charset="0"/>
                <a:cs typeface="Verdana" charset="0"/>
              </a:defRPr>
            </a:lvl1pPr>
          </a:lstStyle>
          <a:p>
            <a:r>
              <a:rPr lang="en-US" dirty="0"/>
              <a:t>CHANGING</a:t>
            </a:r>
            <a:br>
              <a:rPr lang="en-US" dirty="0"/>
            </a:br>
            <a:r>
              <a:rPr lang="en-US" dirty="0"/>
              <a:t>THE</a:t>
            </a:r>
            <a:br>
              <a:rPr lang="en-US" dirty="0"/>
            </a:br>
            <a:r>
              <a:rPr lang="en-US" dirty="0"/>
              <a:t>GREAT,</a:t>
            </a:r>
            <a:br>
              <a:rPr lang="en-US" dirty="0"/>
            </a:br>
            <a:r>
              <a:rPr lang="en-US" dirty="0"/>
              <a:t>BIG</a:t>
            </a:r>
            <a:br>
              <a:rPr lang="en-US" dirty="0"/>
            </a:br>
            <a:r>
              <a:rPr lang="en-US" dirty="0"/>
              <a:t>WORLD</a:t>
            </a:r>
          </a:p>
        </p:txBody>
      </p:sp>
      <p:sp>
        <p:nvSpPr>
          <p:cNvPr id="5" name="Slide Number Placeholder 4"/>
          <p:cNvSpPr>
            <a:spLocks noGrp="1"/>
          </p:cNvSpPr>
          <p:nvPr>
            <p:ph type="sldNum" sz="quarter" idx="12"/>
          </p:nvPr>
        </p:nvSpPr>
        <p:spPr>
          <a:xfrm>
            <a:off x="6526774" y="6429217"/>
            <a:ext cx="2057400" cy="365125"/>
          </a:xfrm>
          <a:prstGeom prst="rect">
            <a:avLst/>
          </a:prstGeom>
        </p:spPr>
        <p:txBody>
          <a:bodyPr/>
          <a:lstStyle>
            <a:lvl1pPr algn="r">
              <a:defRPr sz="1000" b="1" i="0">
                <a:solidFill>
                  <a:schemeClr val="bg1"/>
                </a:solidFill>
                <a:latin typeface="Georgia" charset="0"/>
                <a:ea typeface="Georgia" charset="0"/>
                <a:cs typeface="Georgia" charset="0"/>
              </a:defRPr>
            </a:lvl1pPr>
          </a:lstStyle>
          <a:p>
            <a:fld id="{935F4044-894B-B74C-BA70-A76DFBF02618}"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2" name="Straight Connector 11"/>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9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BU Center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graphicFrame>
        <p:nvGraphicFramePr>
          <p:cNvPr id="5" name="Table 4"/>
          <p:cNvGraphicFramePr>
            <a:graphicFrameLocks noGrp="1"/>
          </p:cNvGraphicFramePr>
          <p:nvPr userDrawn="1">
            <p:extLst>
              <p:ext uri="{D42A27DB-BD31-4B8C-83A1-F6EECF244321}">
                <p14:modId xmlns:p14="http://schemas.microsoft.com/office/powerpoint/2010/main" val="1207346769"/>
              </p:ext>
            </p:extLst>
          </p:nvPr>
        </p:nvGraphicFramePr>
        <p:xfrm>
          <a:off x="280417" y="603496"/>
          <a:ext cx="8654263" cy="5770590"/>
        </p:xfrm>
        <a:graphic>
          <a:graphicData uri="http://schemas.openxmlformats.org/drawingml/2006/table">
            <a:tbl>
              <a:tblPr firstRow="1" bandRow="1">
                <a:tableStyleId>{5940675A-B579-460E-94D1-54222C63F5DA}</a:tableStyleId>
              </a:tblPr>
              <a:tblGrid>
                <a:gridCol w="1070837">
                  <a:extLst>
                    <a:ext uri="{9D8B030D-6E8A-4147-A177-3AD203B41FA5}">
                      <a16:colId xmlns:a16="http://schemas.microsoft.com/office/drawing/2014/main" val="20000"/>
                    </a:ext>
                  </a:extLst>
                </a:gridCol>
                <a:gridCol w="755761">
                  <a:extLst>
                    <a:ext uri="{9D8B030D-6E8A-4147-A177-3AD203B41FA5}">
                      <a16:colId xmlns:a16="http://schemas.microsoft.com/office/drawing/2014/main" val="20001"/>
                    </a:ext>
                  </a:extLst>
                </a:gridCol>
                <a:gridCol w="1023616">
                  <a:extLst>
                    <a:ext uri="{9D8B030D-6E8A-4147-A177-3AD203B41FA5}">
                      <a16:colId xmlns:a16="http://schemas.microsoft.com/office/drawing/2014/main" val="20002"/>
                    </a:ext>
                  </a:extLst>
                </a:gridCol>
                <a:gridCol w="2368734">
                  <a:extLst>
                    <a:ext uri="{9D8B030D-6E8A-4147-A177-3AD203B41FA5}">
                      <a16:colId xmlns:a16="http://schemas.microsoft.com/office/drawing/2014/main" val="20003"/>
                    </a:ext>
                  </a:extLst>
                </a:gridCol>
                <a:gridCol w="1421240">
                  <a:extLst>
                    <a:ext uri="{9D8B030D-6E8A-4147-A177-3AD203B41FA5}">
                      <a16:colId xmlns:a16="http://schemas.microsoft.com/office/drawing/2014/main" val="20004"/>
                    </a:ext>
                  </a:extLst>
                </a:gridCol>
                <a:gridCol w="1209843">
                  <a:extLst>
                    <a:ext uri="{9D8B030D-6E8A-4147-A177-3AD203B41FA5}">
                      <a16:colId xmlns:a16="http://schemas.microsoft.com/office/drawing/2014/main" val="20005"/>
                    </a:ext>
                  </a:extLst>
                </a:gridCol>
                <a:gridCol w="804232">
                  <a:extLst>
                    <a:ext uri="{9D8B030D-6E8A-4147-A177-3AD203B41FA5}">
                      <a16:colId xmlns:a16="http://schemas.microsoft.com/office/drawing/2014/main" val="20006"/>
                    </a:ext>
                  </a:extLst>
                </a:gridCol>
              </a:tblGrid>
              <a:tr h="729545">
                <a:tc>
                  <a:txBody>
                    <a:bodyPr/>
                    <a:lstStyle/>
                    <a:p>
                      <a:r>
                        <a:rPr lang="en-US" sz="1200" b="0" dirty="0"/>
                        <a:t>Function</a:t>
                      </a:r>
                    </a:p>
                  </a:txBody>
                  <a:tcPr/>
                </a:tc>
                <a:tc>
                  <a:txBody>
                    <a:bodyPr/>
                    <a:lstStyle/>
                    <a:p>
                      <a:r>
                        <a:rPr lang="en-US" sz="1200" b="0" dirty="0"/>
                        <a:t>Bio-marker</a:t>
                      </a:r>
                    </a:p>
                    <a:p>
                      <a:r>
                        <a:rPr lang="en-US" sz="1200" b="0" dirty="0"/>
                        <a:t>(gene)</a:t>
                      </a:r>
                    </a:p>
                  </a:txBody>
                  <a:tcPr/>
                </a:tc>
                <a:tc>
                  <a:txBody>
                    <a:bodyPr/>
                    <a:lstStyle/>
                    <a:p>
                      <a:r>
                        <a:rPr lang="en-US" sz="1200" b="0" dirty="0"/>
                        <a:t>Process</a:t>
                      </a:r>
                    </a:p>
                  </a:txBody>
                  <a:tcPr/>
                </a:tc>
                <a:tc>
                  <a:txBody>
                    <a:bodyPr/>
                    <a:lstStyle/>
                    <a:p>
                      <a:r>
                        <a:rPr lang="en-US" sz="1200" b="0" dirty="0"/>
                        <a:t>Sequence</a:t>
                      </a:r>
                    </a:p>
                  </a:txBody>
                  <a:tcPr/>
                </a:tc>
                <a:tc>
                  <a:txBody>
                    <a:bodyPr/>
                    <a:lstStyle/>
                    <a:p>
                      <a:r>
                        <a:rPr lang="en-US" sz="1200" b="0" dirty="0"/>
                        <a:t>Standard</a:t>
                      </a:r>
                    </a:p>
                  </a:txBody>
                  <a:tcPr/>
                </a:tc>
                <a:tc>
                  <a:txBody>
                    <a:bodyPr/>
                    <a:lstStyle/>
                    <a:p>
                      <a:r>
                        <a:rPr lang="en-US" sz="1200" b="0" dirty="0"/>
                        <a:t>Annealing temp</a:t>
                      </a:r>
                    </a:p>
                  </a:txBody>
                  <a:tcPr/>
                </a:tc>
                <a:tc>
                  <a:txBody>
                    <a:bodyPr/>
                    <a:lstStyle/>
                    <a:p>
                      <a:r>
                        <a:rPr lang="en-US" sz="1200" b="0" dirty="0"/>
                        <a:t>reference</a:t>
                      </a:r>
                    </a:p>
                  </a:txBody>
                  <a:tcPr/>
                </a:tc>
                <a:extLst>
                  <a:ext uri="{0D108BD9-81ED-4DB2-BD59-A6C34878D82A}">
                    <a16:rowId xmlns:a16="http://schemas.microsoft.com/office/drawing/2014/main" val="10000"/>
                  </a:ext>
                </a:extLst>
              </a:tr>
              <a:tr h="464471">
                <a:tc>
                  <a:txBody>
                    <a:bodyPr/>
                    <a:lstStyle/>
                    <a:p>
                      <a:r>
                        <a:rPr lang="en-US" sz="1600" b="0" i="1" dirty="0"/>
                        <a:t>prokaryote</a:t>
                      </a:r>
                    </a:p>
                  </a:txBody>
                  <a:tcPr/>
                </a:tc>
                <a:tc>
                  <a:txBody>
                    <a:bodyPr/>
                    <a:lstStyle/>
                    <a:p>
                      <a:r>
                        <a:rPr lang="en-US" sz="1600" b="0" i="1" dirty="0"/>
                        <a:t>16S </a:t>
                      </a:r>
                      <a:r>
                        <a:rPr lang="en-US" sz="1600" b="0" i="1" dirty="0" err="1"/>
                        <a:t>rRNA</a:t>
                      </a:r>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extLst>
                  <a:ext uri="{0D108BD9-81ED-4DB2-BD59-A6C34878D82A}">
                    <a16:rowId xmlns:a16="http://schemas.microsoft.com/office/drawing/2014/main" val="10001"/>
                  </a:ext>
                </a:extLst>
              </a:tr>
              <a:tr h="440652">
                <a:tc>
                  <a:txBody>
                    <a:bodyPr/>
                    <a:lstStyle/>
                    <a:p>
                      <a:r>
                        <a:rPr lang="en-US" sz="1600" b="0" i="1" dirty="0"/>
                        <a:t>eukaryote</a:t>
                      </a:r>
                    </a:p>
                  </a:txBody>
                  <a:tcPr/>
                </a:tc>
                <a:tc>
                  <a:txBody>
                    <a:bodyPr/>
                    <a:lstStyle/>
                    <a:p>
                      <a:r>
                        <a:rPr lang="en-US" sz="1600" b="0" i="1" dirty="0"/>
                        <a:t>18S </a:t>
                      </a:r>
                      <a:r>
                        <a:rPr lang="en-US" sz="1600" b="0" i="1" dirty="0" err="1"/>
                        <a:t>rRNA</a:t>
                      </a:r>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extLst>
                  <a:ext uri="{0D108BD9-81ED-4DB2-BD59-A6C34878D82A}">
                    <a16:rowId xmlns:a16="http://schemas.microsoft.com/office/drawing/2014/main" val="10002"/>
                  </a:ext>
                </a:extLst>
              </a:tr>
              <a:tr h="603415">
                <a:tc rowSpan="3">
                  <a:txBody>
                    <a:bodyPr/>
                    <a:lstStyle/>
                    <a:p>
                      <a:r>
                        <a:rPr lang="en-US" sz="1600" b="0" i="1" dirty="0"/>
                        <a:t>nitrification</a:t>
                      </a:r>
                    </a:p>
                  </a:txBody>
                  <a:tcPr/>
                </a:tc>
                <a:tc>
                  <a:txBody>
                    <a:bodyPr/>
                    <a:lstStyle/>
                    <a:p>
                      <a:r>
                        <a:rPr lang="en-US" sz="1600" b="0" i="1" dirty="0" err="1"/>
                        <a:t>amoA</a:t>
                      </a:r>
                      <a:endParaRPr lang="en-US" sz="1600" b="0" i="1" dirty="0"/>
                    </a:p>
                    <a:p>
                      <a:r>
                        <a:rPr lang="en-US" sz="1400" b="0" i="1" dirty="0"/>
                        <a:t>(arc)</a:t>
                      </a:r>
                    </a:p>
                  </a:txBody>
                  <a:tcPr/>
                </a:tc>
                <a:tc>
                  <a:txBody>
                    <a:bodyPr/>
                    <a:lstStyle/>
                    <a:p>
                      <a:endParaRPr lang="en-US" sz="1400" b="0" i="1" dirty="0"/>
                    </a:p>
                  </a:txBody>
                  <a:tcPr/>
                </a:tc>
                <a:tc>
                  <a:txBody>
                    <a:bodyPr/>
                    <a:lstStyle/>
                    <a:p>
                      <a:endParaRPr lang="en-US" sz="1400" b="0" i="1" dirty="0"/>
                    </a:p>
                  </a:txBody>
                  <a:tcPr/>
                </a:tc>
                <a:tc>
                  <a:txBody>
                    <a:bodyPr/>
                    <a:lstStyle/>
                    <a:p>
                      <a:endParaRPr lang="en-US" sz="1400" b="0" i="1" dirty="0"/>
                    </a:p>
                  </a:txBody>
                  <a:tcPr/>
                </a:tc>
                <a:tc>
                  <a:txBody>
                    <a:bodyPr/>
                    <a:lstStyle/>
                    <a:p>
                      <a:endParaRPr lang="en-US" sz="1400" b="0" i="1" dirty="0"/>
                    </a:p>
                  </a:txBody>
                  <a:tcPr/>
                </a:tc>
                <a:tc>
                  <a:txBody>
                    <a:bodyPr/>
                    <a:lstStyle/>
                    <a:p>
                      <a:endParaRPr lang="en-US" sz="1400" b="0" i="1" dirty="0"/>
                    </a:p>
                  </a:txBody>
                  <a:tcPr/>
                </a:tc>
                <a:extLst>
                  <a:ext uri="{0D108BD9-81ED-4DB2-BD59-A6C34878D82A}">
                    <a16:rowId xmlns:a16="http://schemas.microsoft.com/office/drawing/2014/main" val="10003"/>
                  </a:ext>
                </a:extLst>
              </a:tr>
              <a:tr h="603415">
                <a:tc vMerge="1">
                  <a:txBody>
                    <a:bodyPr/>
                    <a:lstStyle/>
                    <a:p>
                      <a:endParaRPr lang="en-US" sz="1600" b="1" i="1" dirty="0"/>
                    </a:p>
                  </a:txBody>
                  <a:tcPr/>
                </a:tc>
                <a:tc>
                  <a:txBody>
                    <a:bodyPr/>
                    <a:lstStyle/>
                    <a:p>
                      <a:r>
                        <a:rPr lang="en-US" sz="1600" b="0" i="1" dirty="0" err="1"/>
                        <a:t>amoA</a:t>
                      </a:r>
                      <a:endParaRPr lang="en-US" sz="1600" b="0" i="1" dirty="0"/>
                    </a:p>
                    <a:p>
                      <a:r>
                        <a:rPr lang="en-US" sz="1400" b="0" i="1" dirty="0"/>
                        <a:t>(bac)</a:t>
                      </a:r>
                    </a:p>
                  </a:txBody>
                  <a:tcPr/>
                </a:tc>
                <a:tc>
                  <a:txBody>
                    <a:bodyPr/>
                    <a:lstStyle/>
                    <a:p>
                      <a:r>
                        <a:rPr lang="en-US" sz="1400" b="0" i="1" dirty="0"/>
                        <a:t>NH4+ to NO2-</a:t>
                      </a:r>
                    </a:p>
                  </a:txBody>
                  <a:tcPr/>
                </a:tc>
                <a:tc>
                  <a:txBody>
                    <a:bodyPr/>
                    <a:lstStyle/>
                    <a:p>
                      <a:r>
                        <a:rPr lang="en-US" sz="1200" b="1"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 5’-GGGGTTTCTACTGGTGGT-3’</a:t>
                      </a:r>
                    </a:p>
                    <a:p>
                      <a:r>
                        <a:rPr lang="en-US" sz="1200" b="0" kern="1200" dirty="0">
                          <a:solidFill>
                            <a:schemeClr val="tx1"/>
                          </a:solidFill>
                          <a:effectLst/>
                          <a:latin typeface="+mn-lt"/>
                          <a:ea typeface="+mn-ea"/>
                          <a:cs typeface="+mn-cs"/>
                        </a:rPr>
                        <a:t>5’-CCCCTCKGSAAAGCCTTCTTC-3</a:t>
                      </a:r>
                      <a:endParaRPr lang="en-US" sz="1200" b="1" i="1" dirty="0"/>
                    </a:p>
                  </a:txBody>
                  <a:tcPr/>
                </a:tc>
                <a:tc>
                  <a:txBody>
                    <a:bodyPr/>
                    <a:lstStyle/>
                    <a:p>
                      <a:r>
                        <a:rPr lang="en-US" sz="1100" kern="1200" dirty="0">
                          <a:solidFill>
                            <a:schemeClr val="tx1"/>
                          </a:solidFill>
                          <a:effectLst/>
                          <a:latin typeface="+mn-lt"/>
                          <a:ea typeface="+mn-ea"/>
                          <a:cs typeface="+mn-cs"/>
                        </a:rPr>
                        <a:t>ATCC 25978 </a:t>
                      </a:r>
                      <a:r>
                        <a:rPr lang="en-US" sz="1100" kern="1200" dirty="0" err="1">
                          <a:solidFill>
                            <a:schemeClr val="tx1"/>
                          </a:solidFill>
                          <a:effectLst/>
                          <a:latin typeface="+mn-lt"/>
                          <a:ea typeface="+mn-ea"/>
                          <a:cs typeface="+mn-cs"/>
                        </a:rPr>
                        <a:t>Nitrosomonas</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ATCC 25196, </a:t>
                      </a:r>
                      <a:r>
                        <a:rPr lang="en-US" sz="1100" kern="1200" dirty="0" err="1">
                          <a:solidFill>
                            <a:schemeClr val="tx1"/>
                          </a:solidFill>
                          <a:effectLst/>
                          <a:latin typeface="+mn-lt"/>
                          <a:ea typeface="+mn-ea"/>
                          <a:cs typeface="+mn-cs"/>
                        </a:rPr>
                        <a:t>Nitrosospira</a:t>
                      </a:r>
                      <a:endParaRPr lang="en-US" sz="1000" b="0" i="1" dirty="0"/>
                    </a:p>
                  </a:txBody>
                  <a:tcPr/>
                </a:tc>
                <a:tc>
                  <a:txBody>
                    <a:bodyPr/>
                    <a:lstStyle/>
                    <a:p>
                      <a:r>
                        <a:rPr lang="en-US" sz="1400" b="0" i="1" dirty="0"/>
                        <a:t>53~58</a:t>
                      </a:r>
                    </a:p>
                  </a:txBody>
                  <a:tcPr/>
                </a:tc>
                <a:tc>
                  <a:txBody>
                    <a:bodyPr/>
                    <a:lstStyle/>
                    <a:p>
                      <a:r>
                        <a:rPr lang="en-US" sz="1200" kern="1200" dirty="0" err="1">
                          <a:solidFill>
                            <a:schemeClr val="tx1"/>
                          </a:solidFill>
                          <a:effectLst/>
                          <a:latin typeface="+mn-lt"/>
                          <a:ea typeface="+mn-ea"/>
                          <a:cs typeface="+mn-cs"/>
                        </a:rPr>
                        <a:t>Rotthauwe</a:t>
                      </a:r>
                      <a:r>
                        <a:rPr lang="en-US" sz="1200" kern="1200" dirty="0">
                          <a:solidFill>
                            <a:schemeClr val="tx1"/>
                          </a:solidFill>
                          <a:effectLst/>
                          <a:latin typeface="+mn-lt"/>
                          <a:ea typeface="+mn-ea"/>
                          <a:cs typeface="+mn-cs"/>
                        </a:rPr>
                        <a:t>, 1997</a:t>
                      </a:r>
                      <a:endParaRPr lang="en-US" sz="1050" b="0" i="1" dirty="0"/>
                    </a:p>
                  </a:txBody>
                  <a:tcPr/>
                </a:tc>
                <a:extLst>
                  <a:ext uri="{0D108BD9-81ED-4DB2-BD59-A6C34878D82A}">
                    <a16:rowId xmlns:a16="http://schemas.microsoft.com/office/drawing/2014/main" val="10004"/>
                  </a:ext>
                </a:extLst>
              </a:tr>
              <a:tr h="472411">
                <a:tc vMerge="1">
                  <a:txBody>
                    <a:bodyPr/>
                    <a:lstStyle/>
                    <a:p>
                      <a:endParaRPr lang="en-US" sz="1400" b="0" i="1" dirty="0"/>
                    </a:p>
                  </a:txBody>
                  <a:tcPr/>
                </a:tc>
                <a:tc>
                  <a:txBody>
                    <a:bodyPr/>
                    <a:lstStyle/>
                    <a:p>
                      <a:r>
                        <a:rPr lang="en-US" sz="1600" b="0" i="1" dirty="0" err="1"/>
                        <a:t>conammox</a:t>
                      </a:r>
                      <a:endParaRPr lang="en-US" sz="1600" b="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1" dirty="0"/>
                        <a:t>NH4+ to NO3-</a:t>
                      </a:r>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extLst>
                  <a:ext uri="{0D108BD9-81ED-4DB2-BD59-A6C34878D82A}">
                    <a16:rowId xmlns:a16="http://schemas.microsoft.com/office/drawing/2014/main" val="10005"/>
                  </a:ext>
                </a:extLst>
              </a:tr>
              <a:tr h="472411">
                <a:tc rowSpan="2">
                  <a:txBody>
                    <a:bodyPr/>
                    <a:lstStyle/>
                    <a:p>
                      <a:r>
                        <a:rPr lang="en-US" sz="1400" b="0" i="1" dirty="0"/>
                        <a:t>denitrification</a:t>
                      </a:r>
                    </a:p>
                  </a:txBody>
                  <a:tcPr/>
                </a:tc>
                <a:tc>
                  <a:txBody>
                    <a:bodyPr/>
                    <a:lstStyle/>
                    <a:p>
                      <a:r>
                        <a:rPr lang="en-US" sz="1600" b="0" i="1" dirty="0" err="1"/>
                        <a:t>Nir</a:t>
                      </a:r>
                      <a:r>
                        <a:rPr lang="en-US" sz="1600" b="0" i="1" dirty="0"/>
                        <a:t>-S</a:t>
                      </a:r>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extLst>
                  <a:ext uri="{0D108BD9-81ED-4DB2-BD59-A6C34878D82A}">
                    <a16:rowId xmlns:a16="http://schemas.microsoft.com/office/drawing/2014/main" val="10006"/>
                  </a:ext>
                </a:extLst>
              </a:tr>
              <a:tr h="607385">
                <a:tc vMerge="1">
                  <a:txBody>
                    <a:bodyPr/>
                    <a:lstStyle/>
                    <a:p>
                      <a:endParaRPr lang="en-US" sz="1600" b="1" i="1" dirty="0"/>
                    </a:p>
                  </a:txBody>
                  <a:tcPr/>
                </a:tc>
                <a:tc>
                  <a:txBody>
                    <a:bodyPr/>
                    <a:lstStyle/>
                    <a:p>
                      <a:r>
                        <a:rPr lang="en-US" sz="1600" b="0" i="1" dirty="0" err="1"/>
                        <a:t>Nir</a:t>
                      </a:r>
                      <a:r>
                        <a:rPr lang="en-US" sz="1600" b="0" i="1" dirty="0"/>
                        <a:t>-K</a:t>
                      </a:r>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extLst>
                  <a:ext uri="{0D108BD9-81ED-4DB2-BD59-A6C34878D82A}">
                    <a16:rowId xmlns:a16="http://schemas.microsoft.com/office/drawing/2014/main" val="10007"/>
                  </a:ext>
                </a:extLst>
              </a:tr>
              <a:tr h="429237">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extLst>
                  <a:ext uri="{0D108BD9-81ED-4DB2-BD59-A6C34878D82A}">
                    <a16:rowId xmlns:a16="http://schemas.microsoft.com/office/drawing/2014/main" val="10008"/>
                  </a:ext>
                </a:extLst>
              </a:tr>
              <a:tr h="429237">
                <a:tc>
                  <a:txBody>
                    <a:bodyPr/>
                    <a:lstStyle/>
                    <a:p>
                      <a:r>
                        <a:rPr lang="en-US" sz="1600" b="0" i="1" dirty="0" err="1"/>
                        <a:t>anammox</a:t>
                      </a:r>
                      <a:endParaRPr lang="en-US" sz="1600" b="0" i="1" dirty="0"/>
                    </a:p>
                  </a:txBody>
                  <a:tcPr/>
                </a:tc>
                <a:tc>
                  <a:txBody>
                    <a:bodyPr/>
                    <a:lstStyle/>
                    <a:p>
                      <a:r>
                        <a:rPr lang="en-US" sz="1600" b="0" i="1" dirty="0" err="1"/>
                        <a:t>hzo</a:t>
                      </a:r>
                      <a:r>
                        <a:rPr lang="en-US" sz="1600" b="0" i="1" dirty="0"/>
                        <a:t>-A</a:t>
                      </a:r>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tc>
                  <a:txBody>
                    <a:bodyPr/>
                    <a:lstStyle/>
                    <a:p>
                      <a:endParaRPr lang="en-US" sz="1600" b="0" i="1"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54988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BU Centered Text-2 Column">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pic>
        <p:nvPicPr>
          <p:cNvPr id="4" name="Picture 3"/>
          <p:cNvPicPr>
            <a:picLocks noChangeAspect="1"/>
          </p:cNvPicPr>
          <p:nvPr userDrawn="1"/>
        </p:nvPicPr>
        <p:blipFill rotWithShape="1">
          <a:blip r:embed="rId2"/>
          <a:srcRect l="49386" t="10410" r="14421" b="5938"/>
          <a:stretch/>
        </p:blipFill>
        <p:spPr>
          <a:xfrm>
            <a:off x="3578831" y="396607"/>
            <a:ext cx="4401936" cy="5720095"/>
          </a:xfrm>
          <a:prstGeom prst="rect">
            <a:avLst/>
          </a:prstGeom>
        </p:spPr>
      </p:pic>
    </p:spTree>
    <p:extLst>
      <p:ext uri="{BB962C8B-B14F-4D97-AF65-F5344CB8AC3E}">
        <p14:creationId xmlns:p14="http://schemas.microsoft.com/office/powerpoint/2010/main" val="128387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BU Left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957790"/>
            <a:ext cx="2212142" cy="2457763"/>
          </a:xfrm>
          <a:prstGeom prst="rect">
            <a:avLst/>
          </a:prstGeom>
        </p:spPr>
        <p:txBody>
          <a:bodyPr anchor="t" anchorCtr="0">
            <a:noAutofit/>
          </a:bodyPr>
          <a:lstStyle>
            <a:lvl1pPr>
              <a:lnSpc>
                <a:spcPct val="80000"/>
              </a:lnSpc>
              <a:defRPr sz="3000" b="1" i="0">
                <a:latin typeface="Verdana" charset="0"/>
                <a:ea typeface="Verdana" charset="0"/>
                <a:cs typeface="Verdana" charset="0"/>
              </a:defRPr>
            </a:lvl1pPr>
          </a:lstStyle>
          <a:p>
            <a:r>
              <a:rPr lang="en-US" dirty="0"/>
              <a:t>More</a:t>
            </a:r>
            <a:br>
              <a:rPr lang="en-US" dirty="0"/>
            </a:br>
            <a:r>
              <a:rPr lang="en-US" dirty="0"/>
              <a:t>Than </a:t>
            </a:r>
            <a:br>
              <a:rPr lang="en-US" dirty="0"/>
            </a:br>
            <a:r>
              <a:rPr lang="en-US" dirty="0"/>
              <a:t>A Quick</a:t>
            </a:r>
            <a:br>
              <a:rPr lang="en-US" dirty="0"/>
            </a:br>
            <a:r>
              <a:rPr lang="en-US" dirty="0"/>
              <a:t>Fix</a:t>
            </a:r>
          </a:p>
        </p:txBody>
      </p:sp>
      <p:sp>
        <p:nvSpPr>
          <p:cNvPr id="14"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sp>
        <p:nvSpPr>
          <p:cNvPr id="12" name="Text Placeholder 2"/>
          <p:cNvSpPr>
            <a:spLocks noGrp="1"/>
          </p:cNvSpPr>
          <p:nvPr>
            <p:ph type="body" idx="1" hasCustomPrompt="1"/>
          </p:nvPr>
        </p:nvSpPr>
        <p:spPr>
          <a:xfrm>
            <a:off x="2958353" y="957786"/>
            <a:ext cx="5556998" cy="4817236"/>
          </a:xfrm>
          <a:prstGeom prst="rect">
            <a:avLst/>
          </a:prstGeom>
        </p:spPr>
        <p:txBody>
          <a:bodyPr>
            <a:normAutofit/>
          </a:bodyPr>
          <a:lstStyle>
            <a:lvl1pPr marL="171450" indent="-171450">
              <a:lnSpc>
                <a:spcPct val="150000"/>
              </a:lnSpc>
              <a:spcBef>
                <a:spcPts val="0"/>
              </a:spcBef>
              <a:buFont typeface="Arial" charset="0"/>
              <a:buChar char="•"/>
              <a:defRPr sz="1200" b="0" i="0" baseline="0">
                <a:solidFill>
                  <a:srgbClr val="828383"/>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r>
              <a:rPr lang="en-US" dirty="0"/>
              <a:t>In et </a:t>
            </a:r>
            <a:r>
              <a:rPr lang="en-US" dirty="0" err="1"/>
              <a:t>nibh</a:t>
            </a:r>
            <a:r>
              <a:rPr lang="en-US" dirty="0"/>
              <a:t> </a:t>
            </a:r>
            <a:r>
              <a:rPr lang="en-US" dirty="0" err="1"/>
              <a:t>eu</a:t>
            </a:r>
            <a:r>
              <a:rPr lang="en-US" dirty="0"/>
              <a:t> </a:t>
            </a:r>
            <a:r>
              <a:rPr lang="en-US" dirty="0" err="1"/>
              <a:t>massa</a:t>
            </a:r>
            <a:r>
              <a:rPr lang="en-US" dirty="0"/>
              <a:t> gravida </a:t>
            </a:r>
            <a:r>
              <a:rPr lang="en-US" dirty="0" err="1"/>
              <a:t>pulvinar</a:t>
            </a:r>
            <a:r>
              <a:rPr lang="en-US" dirty="0"/>
              <a:t>.</a:t>
            </a:r>
          </a:p>
          <a:p>
            <a:r>
              <a:rPr lang="en-US" dirty="0" err="1"/>
              <a:t>Suspendisse</a:t>
            </a:r>
            <a:r>
              <a:rPr lang="en-US" dirty="0"/>
              <a:t> </a:t>
            </a:r>
            <a:r>
              <a:rPr lang="en-US" dirty="0" err="1"/>
              <a:t>dapibus</a:t>
            </a:r>
            <a:r>
              <a:rPr lang="en-US" dirty="0"/>
              <a:t> </a:t>
            </a:r>
            <a:r>
              <a:rPr lang="en-US" dirty="0" err="1"/>
              <a:t>tellus</a:t>
            </a:r>
            <a:r>
              <a:rPr lang="en-US" dirty="0"/>
              <a:t> </a:t>
            </a:r>
            <a:r>
              <a:rPr lang="en-US" dirty="0" err="1"/>
              <a:t>quis</a:t>
            </a:r>
            <a:r>
              <a:rPr lang="en-US" dirty="0"/>
              <a:t> </a:t>
            </a:r>
            <a:r>
              <a:rPr lang="en-US" dirty="0" err="1"/>
              <a:t>odio</a:t>
            </a:r>
            <a:r>
              <a:rPr lang="en-US" dirty="0"/>
              <a:t> maximus </a:t>
            </a:r>
            <a:r>
              <a:rPr lang="en-US" dirty="0" err="1"/>
              <a:t>varius</a:t>
            </a:r>
            <a:r>
              <a:rPr lang="en-US" dirty="0"/>
              <a:t>.</a:t>
            </a:r>
          </a:p>
          <a:p>
            <a:r>
              <a:rPr lang="en-US" dirty="0" err="1"/>
              <a:t>Nullam</a:t>
            </a:r>
            <a:r>
              <a:rPr lang="en-US" dirty="0"/>
              <a:t> </a:t>
            </a:r>
            <a:r>
              <a:rPr lang="en-US" dirty="0" err="1"/>
              <a:t>vel</a:t>
            </a:r>
            <a:r>
              <a:rPr lang="en-US" dirty="0"/>
              <a:t> dolor </a:t>
            </a:r>
            <a:r>
              <a:rPr lang="en-US" dirty="0" err="1"/>
              <a:t>eget</a:t>
            </a:r>
            <a:r>
              <a:rPr lang="en-US" dirty="0"/>
              <a:t> </a:t>
            </a:r>
            <a:r>
              <a:rPr lang="en-US" dirty="0" err="1"/>
              <a:t>nunc</a:t>
            </a:r>
            <a:r>
              <a:rPr lang="en-US" dirty="0"/>
              <a:t> </a:t>
            </a:r>
            <a:r>
              <a:rPr lang="en-US" dirty="0" err="1"/>
              <a:t>interdum</a:t>
            </a:r>
            <a:r>
              <a:rPr lang="en-US" dirty="0"/>
              <a:t> </a:t>
            </a:r>
            <a:r>
              <a:rPr lang="en-US" dirty="0" err="1"/>
              <a:t>ornare</a:t>
            </a:r>
            <a:r>
              <a:rPr lang="en-US" dirty="0"/>
              <a:t>.</a:t>
            </a:r>
          </a:p>
          <a:p>
            <a:r>
              <a:rPr lang="en-US" dirty="0" err="1"/>
              <a:t>Sed</a:t>
            </a:r>
            <a:r>
              <a:rPr lang="en-US" dirty="0"/>
              <a:t> </a:t>
            </a:r>
            <a:r>
              <a:rPr lang="en-US" dirty="0" err="1"/>
              <a:t>feugiat</a:t>
            </a:r>
            <a:r>
              <a:rPr lang="en-US" dirty="0"/>
              <a:t> </a:t>
            </a:r>
            <a:r>
              <a:rPr lang="en-US" dirty="0" err="1"/>
              <a:t>velit</a:t>
            </a:r>
            <a:r>
              <a:rPr lang="en-US" dirty="0"/>
              <a:t> vitae </a:t>
            </a:r>
            <a:r>
              <a:rPr lang="en-US" dirty="0" err="1"/>
              <a:t>posuere</a:t>
            </a:r>
            <a:r>
              <a:rPr lang="en-US" dirty="0"/>
              <a:t> </a:t>
            </a:r>
            <a:r>
              <a:rPr lang="en-US" dirty="0" err="1"/>
              <a:t>efficitur</a:t>
            </a:r>
            <a:r>
              <a:rPr lang="en-US" dirty="0"/>
              <a:t>.</a:t>
            </a:r>
          </a:p>
          <a:p>
            <a:endParaRPr lang="en-US" dirty="0"/>
          </a:p>
          <a:p>
            <a:pPr lvl="0"/>
            <a:endParaRPr lang="en-US" dirty="0"/>
          </a:p>
        </p:txBody>
      </p:sp>
    </p:spTree>
    <p:extLst>
      <p:ext uri="{BB962C8B-B14F-4D97-AF65-F5344CB8AC3E}">
        <p14:creationId xmlns:p14="http://schemas.microsoft.com/office/powerpoint/2010/main" val="123423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BU Centered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000" b="1" i="0">
                <a:latin typeface="Verdana" charset="0"/>
                <a:ea typeface="Verdana" charset="0"/>
                <a:cs typeface="Verdana" charset="0"/>
              </a:defRPr>
            </a:lvl1pPr>
          </a:lstStyle>
          <a:p>
            <a:r>
              <a:rPr lang="en-US" dirty="0"/>
              <a:t>More Than A Quick Fix</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sp>
        <p:nvSpPr>
          <p:cNvPr id="12" name="Text Placeholder 2"/>
          <p:cNvSpPr>
            <a:spLocks noGrp="1"/>
          </p:cNvSpPr>
          <p:nvPr>
            <p:ph type="body" idx="1" hasCustomPrompt="1"/>
          </p:nvPr>
        </p:nvSpPr>
        <p:spPr>
          <a:xfrm>
            <a:off x="1236630" y="2141906"/>
            <a:ext cx="6609348" cy="3633116"/>
          </a:xfrm>
          <a:prstGeom prst="rect">
            <a:avLst/>
          </a:prstGeom>
        </p:spPr>
        <p:txBody>
          <a:bodyPr>
            <a:normAutofit/>
          </a:bodyPr>
          <a:lstStyle>
            <a:lvl1pPr marL="171450" indent="-171450">
              <a:lnSpc>
                <a:spcPct val="150000"/>
              </a:lnSpc>
              <a:spcBef>
                <a:spcPts val="0"/>
              </a:spcBef>
              <a:buFont typeface="Arial" charset="0"/>
              <a:buChar char="•"/>
              <a:defRPr sz="1200" b="0" i="0" baseline="0">
                <a:solidFill>
                  <a:srgbClr val="828383"/>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endParaRPr lang="en-US" dirty="0"/>
          </a:p>
          <a:p>
            <a:pPr lvl="0"/>
            <a:endParaRPr lang="en-US" dirty="0"/>
          </a:p>
        </p:txBody>
      </p:sp>
    </p:spTree>
    <p:extLst>
      <p:ext uri="{BB962C8B-B14F-4D97-AF65-F5344CB8AC3E}">
        <p14:creationId xmlns:p14="http://schemas.microsoft.com/office/powerpoint/2010/main" val="111555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BU Text 1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000" b="1" i="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4"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7" name="Picture Placeholder 2"/>
          <p:cNvSpPr>
            <a:spLocks noGrp="1" noChangeAspect="1"/>
          </p:cNvSpPr>
          <p:nvPr>
            <p:ph type="pic" idx="1"/>
          </p:nvPr>
        </p:nvSpPr>
        <p:spPr>
          <a:xfrm>
            <a:off x="4054287" y="961466"/>
            <a:ext cx="4465043"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9"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sp>
        <p:nvSpPr>
          <p:cNvPr id="14" name="Text Placeholder 3"/>
          <p:cNvSpPr>
            <a:spLocks noGrp="1"/>
          </p:cNvSpPr>
          <p:nvPr>
            <p:ph type="body" sz="half" idx="15" hasCustomPrompt="1"/>
          </p:nvPr>
        </p:nvSpPr>
        <p:spPr>
          <a:xfrm>
            <a:off x="4054287" y="5735336"/>
            <a:ext cx="4465043" cy="256356"/>
          </a:xfrm>
          <a:prstGeom prst="rect">
            <a:avLst/>
          </a:prstGeom>
        </p:spPr>
        <p:txBody>
          <a:bodyPr lIns="0" tIns="0" rIns="0">
            <a:normAutofit/>
          </a:bodyPr>
          <a:lstStyle>
            <a:lvl1pPr marL="0" indent="0">
              <a:buNone/>
              <a:defRPr sz="8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63364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BU Bulleted Text 1 Photo">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26114" y="897538"/>
            <a:ext cx="3335552" cy="972207"/>
          </a:xfrm>
          <a:prstGeom prst="rect">
            <a:avLst/>
          </a:prstGeom>
        </p:spPr>
        <p:txBody>
          <a:bodyPr anchor="t" anchorCtr="0">
            <a:normAutofit/>
          </a:bodyPr>
          <a:lstStyle>
            <a:lvl1pPr>
              <a:lnSpc>
                <a:spcPct val="80000"/>
              </a:lnSpc>
              <a:defRPr sz="3000" b="1" i="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sp>
        <p:nvSpPr>
          <p:cNvPr id="18" name="Picture Placeholder 2"/>
          <p:cNvSpPr>
            <a:spLocks noGrp="1" noChangeAspect="1"/>
          </p:cNvSpPr>
          <p:nvPr>
            <p:ph type="pic" idx="15"/>
          </p:nvPr>
        </p:nvSpPr>
        <p:spPr>
          <a:xfrm>
            <a:off x="4054287" y="961466"/>
            <a:ext cx="4465043"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9" name="Text Placeholder 3"/>
          <p:cNvSpPr>
            <a:spLocks noGrp="1"/>
          </p:cNvSpPr>
          <p:nvPr>
            <p:ph type="body" sz="half" idx="2" hasCustomPrompt="1"/>
          </p:nvPr>
        </p:nvSpPr>
        <p:spPr>
          <a:xfrm>
            <a:off x="626114" y="2039016"/>
            <a:ext cx="3335552" cy="3616244"/>
          </a:xfrm>
          <a:prstGeom prst="rect">
            <a:avLst/>
          </a:prstGeom>
        </p:spPr>
        <p:txBody>
          <a:bodyPr>
            <a:normAutofit/>
          </a:bodyPr>
          <a:lstStyle>
            <a:lvl1pPr marL="171450" indent="-171450">
              <a:buFont typeface="Arial" charset="0"/>
              <a:buChar char="•"/>
              <a:defRPr sz="12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p:txBody>
      </p:sp>
      <p:sp>
        <p:nvSpPr>
          <p:cNvPr id="14" name="Text Placeholder 3"/>
          <p:cNvSpPr>
            <a:spLocks noGrp="1"/>
          </p:cNvSpPr>
          <p:nvPr>
            <p:ph type="body" sz="half" idx="16" hasCustomPrompt="1"/>
          </p:nvPr>
        </p:nvSpPr>
        <p:spPr>
          <a:xfrm>
            <a:off x="4054287" y="5735336"/>
            <a:ext cx="4465043" cy="256356"/>
          </a:xfrm>
          <a:prstGeom prst="rect">
            <a:avLst/>
          </a:prstGeom>
        </p:spPr>
        <p:txBody>
          <a:bodyPr lIns="0" tIns="0" rIns="0">
            <a:normAutofit/>
          </a:bodyPr>
          <a:lstStyle>
            <a:lvl1pPr marL="0" indent="0">
              <a:buNone/>
              <a:defRPr sz="8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55782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BU Text-2 Photos">
    <p:spTree>
      <p:nvGrpSpPr>
        <p:cNvPr id="1" name=""/>
        <p:cNvGrpSpPr/>
        <p:nvPr/>
      </p:nvGrpSpPr>
      <p:grpSpPr>
        <a:xfrm>
          <a:off x="0" y="0"/>
          <a:ext cx="0" cy="0"/>
          <a:chOff x="0" y="0"/>
          <a:chExt cx="0" cy="0"/>
        </a:xfrm>
      </p:grpSpPr>
      <p:sp>
        <p:nvSpPr>
          <p:cNvPr id="19" name="Picture Placeholder 2"/>
          <p:cNvSpPr>
            <a:spLocks noGrp="1" noChangeAspect="1"/>
          </p:cNvSpPr>
          <p:nvPr>
            <p:ph type="pic" idx="13"/>
          </p:nvPr>
        </p:nvSpPr>
        <p:spPr>
          <a:xfrm>
            <a:off x="4054288" y="961466"/>
            <a:ext cx="2155249" cy="462407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0" name="Picture Placeholder 2"/>
          <p:cNvSpPr>
            <a:spLocks noGrp="1" noChangeAspect="1"/>
          </p:cNvSpPr>
          <p:nvPr>
            <p:ph type="pic" idx="1"/>
          </p:nvPr>
        </p:nvSpPr>
        <p:spPr>
          <a:xfrm>
            <a:off x="6321978" y="962912"/>
            <a:ext cx="2196734" cy="4622627"/>
          </a:xfrm>
          <a:prstGeom prst="rect">
            <a:avLst/>
          </a:prstGeom>
          <a:solidFill>
            <a:schemeClr val="bg1">
              <a:lumMod val="95000"/>
            </a:schemeClr>
          </a:solidFill>
        </p:spPr>
        <p:txBody>
          <a:bodyPr anchor="t">
            <a:normAutofit/>
          </a:bodyPr>
          <a:lstStyle>
            <a:lvl1pPr marL="0" indent="0">
              <a:buNone/>
              <a:defRPr sz="1200">
                <a:solidFill>
                  <a:srgbClr val="828383"/>
                </a:solidFill>
                <a:latin typeface="Georgia" charset="0"/>
                <a:ea typeface="Georgia" charset="0"/>
                <a:cs typeface="Georgi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1" name="Title 1"/>
          <p:cNvSpPr>
            <a:spLocks noGrp="1"/>
          </p:cNvSpPr>
          <p:nvPr>
            <p:ph type="title" hasCustomPrompt="1"/>
          </p:nvPr>
        </p:nvSpPr>
        <p:spPr>
          <a:xfrm>
            <a:off x="624199" y="897538"/>
            <a:ext cx="3335552" cy="972207"/>
          </a:xfrm>
          <a:prstGeom prst="rect">
            <a:avLst/>
          </a:prstGeom>
        </p:spPr>
        <p:txBody>
          <a:bodyPr anchor="t" anchorCtr="0">
            <a:normAutofit/>
          </a:bodyPr>
          <a:lstStyle>
            <a:lvl1pPr>
              <a:lnSpc>
                <a:spcPct val="80000"/>
              </a:lnSpc>
              <a:defRPr sz="3000" b="1" i="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2" name="Text Placeholder 3"/>
          <p:cNvSpPr>
            <a:spLocks noGrp="1"/>
          </p:cNvSpPr>
          <p:nvPr>
            <p:ph type="body" sz="half" idx="2" hasCustomPrompt="1"/>
          </p:nvPr>
        </p:nvSpPr>
        <p:spPr>
          <a:xfrm>
            <a:off x="624199" y="2039016"/>
            <a:ext cx="3335552" cy="3616244"/>
          </a:xfrm>
          <a:prstGeom prst="rect">
            <a:avLst/>
          </a:prstGeom>
        </p:spPr>
        <p:txBody>
          <a:bodyPr>
            <a:normAutofit/>
          </a:bodyPr>
          <a:lstStyle>
            <a:lvl1pPr marL="0" indent="0">
              <a:buNone/>
              <a:defRPr sz="12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sp>
        <p:nvSpPr>
          <p:cNvPr id="16" name="Text Placeholder 3"/>
          <p:cNvSpPr>
            <a:spLocks noGrp="1"/>
          </p:cNvSpPr>
          <p:nvPr>
            <p:ph type="body" sz="half" idx="16" hasCustomPrompt="1"/>
          </p:nvPr>
        </p:nvSpPr>
        <p:spPr>
          <a:xfrm>
            <a:off x="4054288" y="5735336"/>
            <a:ext cx="2155249" cy="256356"/>
          </a:xfrm>
          <a:prstGeom prst="rect">
            <a:avLst/>
          </a:prstGeom>
        </p:spPr>
        <p:txBody>
          <a:bodyPr lIns="0" tIns="0" rIns="0">
            <a:normAutofit/>
          </a:bodyPr>
          <a:lstStyle>
            <a:lvl1pPr marL="0" indent="0">
              <a:buNone/>
              <a:defRPr sz="8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8" name="Text Placeholder 3"/>
          <p:cNvSpPr>
            <a:spLocks noGrp="1"/>
          </p:cNvSpPr>
          <p:nvPr>
            <p:ph type="body" sz="half" idx="17" hasCustomPrompt="1"/>
          </p:nvPr>
        </p:nvSpPr>
        <p:spPr>
          <a:xfrm>
            <a:off x="6321978" y="5735336"/>
            <a:ext cx="2196734" cy="256356"/>
          </a:xfrm>
          <a:prstGeom prst="rect">
            <a:avLst/>
          </a:prstGeom>
        </p:spPr>
        <p:txBody>
          <a:bodyPr lIns="0" tIns="0" rIns="0">
            <a:normAutofit/>
          </a:bodyPr>
          <a:lstStyle>
            <a:lvl1pPr marL="0" indent="0">
              <a:buNone/>
              <a:defRPr sz="800" b="0" i="0" baseline="0">
                <a:solidFill>
                  <a:srgbClr val="828383"/>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65058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218" y="268"/>
            <a:ext cx="9163665" cy="6872211"/>
          </a:xfrm>
          <a:prstGeom prst="rect">
            <a:avLst/>
          </a:prstGeom>
        </p:spPr>
      </p:pic>
      <p:sp>
        <p:nvSpPr>
          <p:cNvPr id="8" name="Rectangle 7"/>
          <p:cNvSpPr/>
          <p:nvPr userDrawn="1"/>
        </p:nvSpPr>
        <p:spPr>
          <a:xfrm>
            <a:off x="201478" y="0"/>
            <a:ext cx="8772041" cy="6872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dirty="0"/>
              <a:t>‘</a:t>
            </a:r>
          </a:p>
        </p:txBody>
      </p:sp>
      <p:pic>
        <p:nvPicPr>
          <p:cNvPr id="12" name="Picture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28650" y="204428"/>
            <a:ext cx="1865601" cy="315398"/>
          </a:xfrm>
          <a:prstGeom prst="rect">
            <a:avLst/>
          </a:prstGeom>
        </p:spPr>
      </p:pic>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28650" y="6359092"/>
            <a:ext cx="780724" cy="288807"/>
          </a:xfrm>
          <a:prstGeom prst="rect">
            <a:avLst/>
          </a:prstGeom>
        </p:spPr>
      </p:pic>
      <p:sp>
        <p:nvSpPr>
          <p:cNvPr id="15" name="Slide Number Placeholder 5"/>
          <p:cNvSpPr>
            <a:spLocks noGrp="1"/>
          </p:cNvSpPr>
          <p:nvPr>
            <p:ph type="sldNum" sz="quarter" idx="4"/>
          </p:nvPr>
        </p:nvSpPr>
        <p:spPr>
          <a:xfrm>
            <a:off x="6532284" y="6425175"/>
            <a:ext cx="2057400" cy="365125"/>
          </a:xfrm>
          <a:prstGeom prst="rect">
            <a:avLst/>
          </a:prstGeom>
        </p:spPr>
        <p:txBody>
          <a:bodyPr/>
          <a:lstStyle>
            <a:lvl1pPr algn="r">
              <a:defRPr sz="1000" b="1" i="0">
                <a:solidFill>
                  <a:srgbClr val="828383"/>
                </a:solidFill>
                <a:latin typeface="Georgia" charset="0"/>
                <a:ea typeface="Georgia" charset="0"/>
                <a:cs typeface="Georgia" charset="0"/>
              </a:defRPr>
            </a:lvl1p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1442484165"/>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3" r:id="rId3"/>
    <p:sldLayoutId id="2147483665" r:id="rId4"/>
    <p:sldLayoutId id="2147483664" r:id="rId5"/>
    <p:sldLayoutId id="2147483672" r:id="rId6"/>
    <p:sldLayoutId id="2147483669" r:id="rId7"/>
    <p:sldLayoutId id="2147483668" r:id="rId8"/>
    <p:sldLayoutId id="2147483673" r:id="rId9"/>
    <p:sldLayoutId id="2147483674" r:id="rId10"/>
    <p:sldLayoutId id="2147483662" r:id="rId11"/>
    <p:sldLayoutId id="2147483670" r:id="rId12"/>
    <p:sldLayoutId id="2147483671" r:id="rId13"/>
    <p:sldLayoutId id="2147483675" r:id="rId14"/>
    <p:sldLayoutId id="2147483676"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5.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11" y="1738433"/>
            <a:ext cx="8584174" cy="2088867"/>
          </a:xfrm>
        </p:spPr>
        <p:txBody>
          <a:bodyPr/>
          <a:lstStyle/>
          <a:p>
            <a:pPr algn="ctr" fontAlgn="base">
              <a:lnSpc>
                <a:spcPct val="150000"/>
              </a:lnSpc>
            </a:pPr>
            <a:r>
              <a:rPr lang="en-US" sz="3200" dirty="0"/>
              <a:t>Storm Water Filter Design</a:t>
            </a:r>
            <a:br>
              <a:rPr lang="en-US" sz="3200" dirty="0"/>
            </a:br>
            <a:r>
              <a:rPr lang="en-US" sz="2400" dirty="0"/>
              <a:t>--Updates on Filter materials for N removal</a:t>
            </a:r>
            <a:endParaRPr lang="en-US" altLang="zh-CN" sz="2000" dirty="0">
              <a:latin typeface="Arial Hebrew" charset="-79"/>
              <a:ea typeface="Arial Hebrew" charset="-79"/>
              <a:cs typeface="Arial Hebrew" charset="-79"/>
            </a:endParaRPr>
          </a:p>
        </p:txBody>
      </p:sp>
      <p:sp>
        <p:nvSpPr>
          <p:cNvPr id="3" name="Slide Number Placeholder 2"/>
          <p:cNvSpPr>
            <a:spLocks noGrp="1"/>
          </p:cNvSpPr>
          <p:nvPr>
            <p:ph type="sldNum" sz="quarter" idx="12"/>
          </p:nvPr>
        </p:nvSpPr>
        <p:spPr/>
        <p:txBody>
          <a:bodyPr/>
          <a:lstStyle/>
          <a:p>
            <a:fld id="{935F4044-894B-B74C-BA70-A76DFBF02618}" type="slidenum">
              <a:rPr lang="en-US" smtClean="0"/>
              <a:pPr/>
              <a:t>1</a:t>
            </a:fld>
            <a:endParaRPr lang="en-US" dirty="0"/>
          </a:p>
        </p:txBody>
      </p:sp>
      <p:sp>
        <p:nvSpPr>
          <p:cNvPr id="4" name="Content Placeholder 1"/>
          <p:cNvSpPr txBox="1">
            <a:spLocks/>
          </p:cNvSpPr>
          <p:nvPr/>
        </p:nvSpPr>
        <p:spPr>
          <a:xfrm>
            <a:off x="490100" y="4453948"/>
            <a:ext cx="8214285" cy="1707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bg1"/>
                </a:solidFill>
                <a:latin typeface="Arial" panose="020B0604020202020204" pitchFamily="34" charset="0"/>
                <a:cs typeface="Arial" panose="020B0604020202020204" pitchFamily="34" charset="0"/>
              </a:rPr>
              <a:t>Xinwei Mao, </a:t>
            </a:r>
            <a:r>
              <a:rPr lang="en-US" sz="2000" b="1" dirty="0" err="1">
                <a:solidFill>
                  <a:schemeClr val="bg1"/>
                </a:solidFill>
                <a:latin typeface="Arial" panose="020B0604020202020204" pitchFamily="34" charset="0"/>
                <a:cs typeface="Arial" panose="020B0604020202020204" pitchFamily="34" charset="0"/>
              </a:rPr>
              <a:t>Ph.D</a:t>
            </a:r>
            <a:endParaRPr lang="en-US" sz="2000" b="1" dirty="0">
              <a:solidFill>
                <a:schemeClr val="bg1"/>
              </a:solidFill>
              <a:latin typeface="Arial" panose="020B0604020202020204" pitchFamily="34" charset="0"/>
              <a:cs typeface="Arial" panose="020B0604020202020204" pitchFamily="34" charset="0"/>
            </a:endParaRPr>
          </a:p>
          <a:p>
            <a:pPr marL="0" indent="0" algn="ctr">
              <a:buNone/>
            </a:pPr>
            <a:r>
              <a:rPr lang="en-US" sz="2000" b="1" dirty="0">
                <a:solidFill>
                  <a:schemeClr val="bg1"/>
                </a:solidFill>
                <a:latin typeface="Arial" panose="020B0604020202020204" pitchFamily="34" charset="0"/>
                <a:cs typeface="Arial" panose="020B0604020202020204" pitchFamily="34" charset="0"/>
              </a:rPr>
              <a:t>Civil Engineering Department, Stony Brook University</a:t>
            </a:r>
          </a:p>
          <a:p>
            <a:pPr marL="0" indent="0" algn="ctr">
              <a:buNone/>
            </a:pPr>
            <a:r>
              <a:rPr lang="en-US" sz="2000" b="1" dirty="0">
                <a:solidFill>
                  <a:schemeClr val="bg1"/>
                </a:solidFill>
                <a:latin typeface="Arial" panose="020B0604020202020204" pitchFamily="34" charset="0"/>
                <a:cs typeface="Arial" panose="020B0604020202020204" pitchFamily="34" charset="0"/>
              </a:rPr>
              <a:t>New York State Center for Clean Water Technology</a:t>
            </a:r>
          </a:p>
          <a:p>
            <a:pPr marL="0" indent="0" algn="ctr">
              <a:buNone/>
            </a:pPr>
            <a:r>
              <a:rPr lang="en-US" sz="1600" b="1" dirty="0">
                <a:solidFill>
                  <a:schemeClr val="bg1"/>
                </a:solidFill>
                <a:latin typeface="Arial" panose="020B0604020202020204" pitchFamily="34" charset="0"/>
                <a:cs typeface="Arial" panose="020B0604020202020204" pitchFamily="34" charset="0"/>
              </a:rPr>
              <a:t>Feb 15, 2024</a:t>
            </a:r>
          </a:p>
        </p:txBody>
      </p:sp>
    </p:spTree>
    <p:extLst>
      <p:ext uri="{BB962C8B-B14F-4D97-AF65-F5344CB8AC3E}">
        <p14:creationId xmlns:p14="http://schemas.microsoft.com/office/powerpoint/2010/main" val="250353579"/>
      </p:ext>
    </p:extLst>
  </p:cSld>
  <p:clrMapOvr>
    <a:masterClrMapping/>
  </p:clrMapOvr>
  <mc:AlternateContent xmlns:mc="http://schemas.openxmlformats.org/markup-compatibility/2006" xmlns:p14="http://schemas.microsoft.com/office/powerpoint/2010/main">
    <mc:Choice Requires="p14">
      <p:transition spd="slow" p14:dur="2000" advTm="8099"/>
    </mc:Choice>
    <mc:Fallback xmlns="">
      <p:transition spd="slow" advTm="809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762F8-AC32-2929-36DD-9557945E2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D43D2-7A52-5B0E-6467-A004C011D378}"/>
              </a:ext>
            </a:extLst>
          </p:cNvPr>
          <p:cNvSpPr>
            <a:spLocks noGrp="1"/>
          </p:cNvSpPr>
          <p:nvPr>
            <p:ph type="title"/>
          </p:nvPr>
        </p:nvSpPr>
        <p:spPr>
          <a:xfrm>
            <a:off x="457200" y="646537"/>
            <a:ext cx="8229600" cy="588298"/>
          </a:xfrm>
        </p:spPr>
        <p:txBody>
          <a:bodyPr/>
          <a:lstStyle/>
          <a:p>
            <a:r>
              <a:rPr lang="en-US" sz="3200" b="1" dirty="0">
                <a:latin typeface="Arial" panose="020B0604020202020204" pitchFamily="34" charset="0"/>
                <a:cs typeface="Arial" panose="020B0604020202020204" pitchFamily="34" charset="0"/>
              </a:rPr>
              <a:t>O</a:t>
            </a:r>
            <a:r>
              <a:rPr lang="en-US" altLang="zh-CN" sz="3200" b="1" dirty="0">
                <a:latin typeface="Arial" panose="020B0604020202020204" pitchFamily="34" charset="0"/>
                <a:cs typeface="Arial" panose="020B0604020202020204" pitchFamily="34" charset="0"/>
              </a:rPr>
              <a:t>utline</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64B4C80-F913-EC57-B190-8637A3848C79}"/>
              </a:ext>
            </a:extLst>
          </p:cNvPr>
          <p:cNvSpPr>
            <a:spLocks noGrp="1"/>
          </p:cNvSpPr>
          <p:nvPr>
            <p:ph idx="1"/>
          </p:nvPr>
        </p:nvSpPr>
        <p:spPr>
          <a:xfrm>
            <a:off x="577970" y="1846014"/>
            <a:ext cx="8229600" cy="3446748"/>
          </a:xfrm>
        </p:spPr>
        <p:txBody>
          <a:bodyPr/>
          <a:lstStyle/>
          <a:p>
            <a:pPr>
              <a:lnSpc>
                <a:spcPct val="150000"/>
              </a:lnSpc>
            </a:pPr>
            <a:r>
              <a:rPr lang="en-US" sz="2400" dirty="0">
                <a:latin typeface="Arial" panose="020B0604020202020204" pitchFamily="34" charset="0"/>
                <a:cs typeface="Arial" panose="020B0604020202020204" pitchFamily="34" charset="0"/>
              </a:rPr>
              <a:t>Background</a:t>
            </a:r>
          </a:p>
          <a:p>
            <a:pPr>
              <a:lnSpc>
                <a:spcPct val="150000"/>
              </a:lnSpc>
            </a:pPr>
            <a:r>
              <a:rPr lang="en-US" sz="2400" dirty="0">
                <a:latin typeface="Arial" panose="020B0604020202020204" pitchFamily="34" charset="0"/>
                <a:cs typeface="Arial" panose="020B0604020202020204" pitchFamily="34" charset="0"/>
              </a:rPr>
              <a:t>Stormwater Infiltration System</a:t>
            </a:r>
          </a:p>
          <a:p>
            <a:pPr>
              <a:lnSpc>
                <a:spcPct val="150000"/>
              </a:lnSpc>
            </a:pPr>
            <a:r>
              <a:rPr lang="en-US" sz="2400" dirty="0">
                <a:solidFill>
                  <a:schemeClr val="accent5"/>
                </a:solidFill>
                <a:latin typeface="Arial" panose="020B0604020202020204" pitchFamily="34" charset="0"/>
                <a:cs typeface="Arial" panose="020B0604020202020204" pitchFamily="34" charset="0"/>
              </a:rPr>
              <a:t>Filter design and performance</a:t>
            </a:r>
          </a:p>
          <a:p>
            <a:pPr lvl="1">
              <a:lnSpc>
                <a:spcPct val="150000"/>
              </a:lnSpc>
            </a:pPr>
            <a:r>
              <a:rPr lang="en-US" sz="2000" dirty="0">
                <a:solidFill>
                  <a:schemeClr val="accent5"/>
                </a:solidFill>
                <a:latin typeface="Arial" panose="020B0604020202020204" pitchFamily="34" charset="0"/>
                <a:cs typeface="Arial" panose="020B0604020202020204" pitchFamily="34" charset="0"/>
              </a:rPr>
              <a:t>Contamination levels in first flush</a:t>
            </a:r>
          </a:p>
          <a:p>
            <a:pPr lvl="1">
              <a:lnSpc>
                <a:spcPct val="150000"/>
              </a:lnSpc>
            </a:pPr>
            <a:r>
              <a:rPr lang="en-US" sz="2000" dirty="0">
                <a:latin typeface="Arial" panose="020B0604020202020204" pitchFamily="34" charset="0"/>
                <a:cs typeface="Arial" panose="020B0604020202020204" pitchFamily="34" charset="0"/>
              </a:rPr>
              <a:t>Filter design and test</a:t>
            </a:r>
          </a:p>
          <a:p>
            <a:pPr lvl="1">
              <a:lnSpc>
                <a:spcPct val="150000"/>
              </a:lnSpc>
            </a:pPr>
            <a:endParaRPr lang="en-US" sz="20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6EFB008-1E2F-0D85-A96A-DB7F40526C32}"/>
              </a:ext>
            </a:extLst>
          </p:cNvPr>
          <p:cNvSpPr>
            <a:spLocks noGrp="1"/>
          </p:cNvSpPr>
          <p:nvPr>
            <p:ph type="sldNum" sz="quarter" idx="12"/>
          </p:nvPr>
        </p:nvSpPr>
        <p:spPr/>
        <p:txBody>
          <a:bodyPr/>
          <a:lstStyle/>
          <a:p>
            <a:fld id="{97CED6DB-C8DD-974A-94C2-347BEB9DA2A9}" type="slidenum">
              <a:rPr lang="en-US" smtClean="0"/>
              <a:t>10</a:t>
            </a:fld>
            <a:endParaRPr lang="en-US" dirty="0"/>
          </a:p>
        </p:txBody>
      </p:sp>
    </p:spTree>
    <p:extLst>
      <p:ext uri="{BB962C8B-B14F-4D97-AF65-F5344CB8AC3E}">
        <p14:creationId xmlns:p14="http://schemas.microsoft.com/office/powerpoint/2010/main" val="3973414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8F13E-6F19-F363-05E4-40DB4B3E0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20DBC-D3A8-9EA8-7392-A417A29FB85F}"/>
              </a:ext>
            </a:extLst>
          </p:cNvPr>
          <p:cNvSpPr>
            <a:spLocks noGrp="1"/>
          </p:cNvSpPr>
          <p:nvPr>
            <p:ph type="title"/>
          </p:nvPr>
        </p:nvSpPr>
        <p:spPr>
          <a:xfrm>
            <a:off x="422133" y="67700"/>
            <a:ext cx="6612962" cy="1134234"/>
          </a:xfrm>
          <a:solidFill>
            <a:schemeClr val="bg1"/>
          </a:solidFill>
        </p:spPr>
        <p:txBody>
          <a:bodyPr>
            <a:normAutofit/>
          </a:bodyPr>
          <a:lstStyle/>
          <a:p>
            <a:r>
              <a:rPr lang="en-US" sz="2800" dirty="0">
                <a:latin typeface="Arial" panose="020B0604020202020204" pitchFamily="34" charset="0"/>
                <a:cs typeface="Arial" panose="020B0604020202020204" pitchFamily="34" charset="0"/>
              </a:rPr>
              <a:t>Stormwater filtration—first flush</a:t>
            </a:r>
          </a:p>
        </p:txBody>
      </p:sp>
      <p:sp>
        <p:nvSpPr>
          <p:cNvPr id="3" name="Slide Number Placeholder 2">
            <a:extLst>
              <a:ext uri="{FF2B5EF4-FFF2-40B4-BE49-F238E27FC236}">
                <a16:creationId xmlns:a16="http://schemas.microsoft.com/office/drawing/2014/main" id="{EE6CB69F-F0BB-192D-2C32-6A9DA381290B}"/>
              </a:ext>
            </a:extLst>
          </p:cNvPr>
          <p:cNvSpPr>
            <a:spLocks noGrp="1"/>
          </p:cNvSpPr>
          <p:nvPr>
            <p:ph type="sldNum" sz="quarter" idx="12"/>
          </p:nvPr>
        </p:nvSpPr>
        <p:spPr/>
        <p:txBody>
          <a:bodyPr/>
          <a:lstStyle/>
          <a:p>
            <a:fld id="{935F4044-894B-B74C-BA70-A76DFBF02618}" type="slidenum">
              <a:rPr lang="en-US" smtClean="0"/>
              <a:pPr/>
              <a:t>11</a:t>
            </a:fld>
            <a:endParaRPr lang="en-US" dirty="0"/>
          </a:p>
        </p:txBody>
      </p:sp>
      <p:pic>
        <p:nvPicPr>
          <p:cNvPr id="1026" name="Picture 2" descr="The stormwater harvesting system collects water from drains, cleans it using biofiltration and stores it for irrigating the garden. ">
            <a:extLst>
              <a:ext uri="{FF2B5EF4-FFF2-40B4-BE49-F238E27FC236}">
                <a16:creationId xmlns:a16="http://schemas.microsoft.com/office/drawing/2014/main" id="{08B42031-31DF-92FB-4ABF-146256B4B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57" y="567733"/>
            <a:ext cx="7792278" cy="558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B77F66-3384-76D2-8E86-51507161EF70}"/>
              </a:ext>
            </a:extLst>
          </p:cNvPr>
          <p:cNvSpPr txBox="1"/>
          <p:nvPr/>
        </p:nvSpPr>
        <p:spPr>
          <a:xfrm>
            <a:off x="1595887" y="6528690"/>
            <a:ext cx="6926261" cy="261610"/>
          </a:xfrm>
          <a:prstGeom prst="rect">
            <a:avLst/>
          </a:prstGeom>
          <a:noFill/>
        </p:spPr>
        <p:txBody>
          <a:bodyPr wrap="square">
            <a:spAutoFit/>
          </a:bodyPr>
          <a:lstStyle/>
          <a:p>
            <a:r>
              <a:rPr lang="en-US" sz="1100" dirty="0"/>
              <a:t>https://</a:t>
            </a:r>
            <a:r>
              <a:rPr lang="en-US" sz="1100" dirty="0" err="1"/>
              <a:t>urbanwater.melbourne.vic.gov.au</a:t>
            </a:r>
            <a:r>
              <a:rPr lang="en-US" sz="1100" dirty="0"/>
              <a:t>/industry/treatment-types/stormwater-and-rainwater-harvesting/</a:t>
            </a:r>
          </a:p>
        </p:txBody>
      </p:sp>
      <p:grpSp>
        <p:nvGrpSpPr>
          <p:cNvPr id="7" name="Group 6">
            <a:extLst>
              <a:ext uri="{FF2B5EF4-FFF2-40B4-BE49-F238E27FC236}">
                <a16:creationId xmlns:a16="http://schemas.microsoft.com/office/drawing/2014/main" id="{0B2AD652-DE71-51D0-DED3-122F6D81ACB0}"/>
              </a:ext>
            </a:extLst>
          </p:cNvPr>
          <p:cNvGrpSpPr/>
          <p:nvPr/>
        </p:nvGrpSpPr>
        <p:grpSpPr>
          <a:xfrm>
            <a:off x="1061049" y="780462"/>
            <a:ext cx="6737161" cy="2187025"/>
            <a:chOff x="1061049" y="780462"/>
            <a:chExt cx="6737161" cy="2187025"/>
          </a:xfrm>
        </p:grpSpPr>
        <p:sp>
          <p:nvSpPr>
            <p:cNvPr id="4" name="Oval 3">
              <a:extLst>
                <a:ext uri="{FF2B5EF4-FFF2-40B4-BE49-F238E27FC236}">
                  <a16:creationId xmlns:a16="http://schemas.microsoft.com/office/drawing/2014/main" id="{65C20F74-07F4-0A39-C846-AC167CA41DC4}"/>
                </a:ext>
              </a:extLst>
            </p:cNvPr>
            <p:cNvSpPr/>
            <p:nvPr/>
          </p:nvSpPr>
          <p:spPr>
            <a:xfrm>
              <a:off x="1061049" y="1574365"/>
              <a:ext cx="1509623" cy="1393122"/>
            </a:xfrm>
            <a:prstGeom prst="ellipse">
              <a:avLst/>
            </a:prstGeom>
            <a:noFill/>
            <a:ln w="38100">
              <a:solidFill>
                <a:srgbClr val="A71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4A9CE1-733C-6A15-18DB-D31DF7C7137F}"/>
                </a:ext>
              </a:extLst>
            </p:cNvPr>
            <p:cNvSpPr txBox="1"/>
            <p:nvPr/>
          </p:nvSpPr>
          <p:spPr>
            <a:xfrm>
              <a:off x="3213272" y="780462"/>
              <a:ext cx="4584938" cy="1477328"/>
            </a:xfrm>
            <a:prstGeom prst="rect">
              <a:avLst/>
            </a:prstGeom>
            <a:solidFill>
              <a:schemeClr val="bg1"/>
            </a:solidFill>
          </p:spPr>
          <p:txBody>
            <a:bodyPr wrap="square">
              <a:spAutoFit/>
            </a:bodyPr>
            <a:lstStyle/>
            <a:p>
              <a:pPr marL="0" indent="0">
                <a:buNone/>
              </a:pPr>
              <a:r>
                <a:rPr lang="en-US" sz="1800" b="0" i="0" dirty="0">
                  <a:solidFill>
                    <a:srgbClr val="202124"/>
                  </a:solidFill>
                  <a:effectLst/>
                  <a:latin typeface="Arial" panose="020B0604020202020204" pitchFamily="34" charset="0"/>
                  <a:cs typeface="Arial" panose="020B0604020202020204" pitchFamily="34" charset="0"/>
                </a:rPr>
                <a:t>“First Flush”: refers to </a:t>
              </a:r>
              <a:r>
                <a:rPr lang="en-US" sz="1800" b="0" i="0" u="sng" dirty="0">
                  <a:solidFill>
                    <a:srgbClr val="0070C0"/>
                  </a:solidFill>
                  <a:effectLst/>
                  <a:latin typeface="Arial" panose="020B0604020202020204" pitchFamily="34" charset="0"/>
                  <a:cs typeface="Arial" panose="020B0604020202020204" pitchFamily="34" charset="0"/>
                </a:rPr>
                <a:t>the first few minutes or hours of a storm</a:t>
              </a:r>
              <a:r>
                <a:rPr lang="en-US" sz="1800" b="0" i="0" dirty="0">
                  <a:solidFill>
                    <a:srgbClr val="202124"/>
                  </a:solidFill>
                  <a:effectLst/>
                  <a:latin typeface="Arial" panose="020B0604020202020204" pitchFamily="34" charset="0"/>
                  <a:cs typeface="Arial" panose="020B0604020202020204" pitchFamily="34" charset="0"/>
                </a:rPr>
                <a:t>. The common perception is that during this initial time, the </a:t>
              </a:r>
              <a:r>
                <a:rPr lang="en-US" sz="1800" b="0" i="0" dirty="0">
                  <a:solidFill>
                    <a:srgbClr val="C00000"/>
                  </a:solidFill>
                  <a:effectLst/>
                  <a:latin typeface="Arial" panose="020B0604020202020204" pitchFamily="34" charset="0"/>
                  <a:cs typeface="Arial" panose="020B0604020202020204" pitchFamily="34" charset="0"/>
                </a:rPr>
                <a:t>concentration of pollutants in the runoff is greater </a:t>
              </a:r>
              <a:r>
                <a:rPr lang="en-US" sz="1800" b="0" i="0" dirty="0">
                  <a:solidFill>
                    <a:srgbClr val="202124"/>
                  </a:solidFill>
                  <a:effectLst/>
                  <a:latin typeface="Arial" panose="020B0604020202020204" pitchFamily="34" charset="0"/>
                  <a:cs typeface="Arial" panose="020B0604020202020204" pitchFamily="34" charset="0"/>
                </a:rPr>
                <a:t>than during later parts of the storm.</a:t>
              </a:r>
            </a:p>
          </p:txBody>
        </p:sp>
      </p:grpSp>
    </p:spTree>
    <p:extLst>
      <p:ext uri="{BB962C8B-B14F-4D97-AF65-F5344CB8AC3E}">
        <p14:creationId xmlns:p14="http://schemas.microsoft.com/office/powerpoint/2010/main" val="5662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835"/>
            <a:ext cx="8229600" cy="588298"/>
          </a:xfrm>
        </p:spPr>
        <p:txBody>
          <a:bodyPr/>
          <a:lstStyle/>
          <a:p>
            <a:r>
              <a:rPr lang="en-US" sz="2800" b="1" dirty="0">
                <a:latin typeface="Arial" panose="020B0604020202020204" pitchFamily="34" charset="0"/>
                <a:cs typeface="Arial" panose="020B0604020202020204" pitchFamily="34" charset="0"/>
              </a:rPr>
              <a:t>First Flush sampling during a storm</a:t>
            </a:r>
          </a:p>
        </p:txBody>
      </p:sp>
      <p:sp>
        <p:nvSpPr>
          <p:cNvPr id="5" name="Slide Number Placeholder 4"/>
          <p:cNvSpPr>
            <a:spLocks noGrp="1"/>
          </p:cNvSpPr>
          <p:nvPr>
            <p:ph type="sldNum" sz="quarter" idx="12"/>
          </p:nvPr>
        </p:nvSpPr>
        <p:spPr/>
        <p:txBody>
          <a:bodyPr/>
          <a:lstStyle/>
          <a:p>
            <a:fld id="{97CED6DB-C8DD-974A-94C2-347BEB9DA2A9}" type="slidenum">
              <a:rPr lang="en-US" smtClean="0"/>
              <a:t>12</a:t>
            </a:fld>
            <a:endParaRPr lang="en-US"/>
          </a:p>
        </p:txBody>
      </p:sp>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3923" y="1784825"/>
            <a:ext cx="7463348" cy="3263504"/>
          </a:xfrm>
        </p:spPr>
      </p:pic>
      <p:sp>
        <p:nvSpPr>
          <p:cNvPr id="8" name="Oval 7"/>
          <p:cNvSpPr/>
          <p:nvPr/>
        </p:nvSpPr>
        <p:spPr>
          <a:xfrm>
            <a:off x="2103939" y="3506029"/>
            <a:ext cx="17294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5517036" y="2889479"/>
            <a:ext cx="17294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Line Callout 1 10"/>
          <p:cNvSpPr/>
          <p:nvPr/>
        </p:nvSpPr>
        <p:spPr>
          <a:xfrm>
            <a:off x="1925033" y="3910204"/>
            <a:ext cx="811033" cy="602035"/>
          </a:xfrm>
          <a:prstGeom prst="borderCallout1">
            <a:avLst>
              <a:gd name="adj1" fmla="val 6092"/>
              <a:gd name="adj2" fmla="val 22549"/>
              <a:gd name="adj3" fmla="val -65292"/>
              <a:gd name="adj4" fmla="val 3306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50" dirty="0">
                <a:ln>
                  <a:solidFill>
                    <a:schemeClr val="tx1"/>
                  </a:solidFill>
                </a:ln>
                <a:solidFill>
                  <a:schemeClr val="tx1"/>
                </a:solidFill>
              </a:rPr>
              <a:t>sample (A)</a:t>
            </a:r>
          </a:p>
        </p:txBody>
      </p:sp>
      <p:sp>
        <p:nvSpPr>
          <p:cNvPr id="13" name="Line Callout 1 12"/>
          <p:cNvSpPr/>
          <p:nvPr/>
        </p:nvSpPr>
        <p:spPr>
          <a:xfrm>
            <a:off x="4417430" y="3293354"/>
            <a:ext cx="811033" cy="1131721"/>
          </a:xfrm>
          <a:prstGeom prst="borderCallout1">
            <a:avLst>
              <a:gd name="adj1" fmla="val 12421"/>
              <a:gd name="adj2" fmla="val 93872"/>
              <a:gd name="adj3" fmla="val -27468"/>
              <a:gd name="adj4" fmla="val 14556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50" dirty="0">
                <a:ln>
                  <a:solidFill>
                    <a:schemeClr val="tx1"/>
                  </a:solidFill>
                </a:ln>
                <a:solidFill>
                  <a:schemeClr val="tx1"/>
                </a:solidFill>
              </a:rPr>
              <a:t>Samples</a:t>
            </a:r>
          </a:p>
          <a:p>
            <a:pPr algn="ctr"/>
            <a:r>
              <a:rPr lang="en-US" sz="1350" dirty="0">
                <a:ln>
                  <a:solidFill>
                    <a:schemeClr val="tx1"/>
                  </a:solidFill>
                </a:ln>
                <a:solidFill>
                  <a:schemeClr val="tx1"/>
                </a:solidFill>
              </a:rPr>
              <a:t>B-1</a:t>
            </a:r>
          </a:p>
          <a:p>
            <a:pPr algn="ctr"/>
            <a:r>
              <a:rPr lang="en-US" sz="1350" dirty="0">
                <a:ln>
                  <a:solidFill>
                    <a:schemeClr val="tx1"/>
                  </a:solidFill>
                </a:ln>
                <a:solidFill>
                  <a:schemeClr val="tx1"/>
                </a:solidFill>
              </a:rPr>
              <a:t>B-2</a:t>
            </a:r>
          </a:p>
          <a:p>
            <a:pPr algn="ctr"/>
            <a:r>
              <a:rPr lang="en-US" sz="1350" dirty="0">
                <a:ln>
                  <a:solidFill>
                    <a:schemeClr val="tx1"/>
                  </a:solidFill>
                </a:ln>
                <a:solidFill>
                  <a:schemeClr val="tx1"/>
                </a:solidFill>
              </a:rPr>
              <a:t>B-3</a:t>
            </a:r>
          </a:p>
          <a:p>
            <a:pPr algn="ctr"/>
            <a:r>
              <a:rPr lang="en-US" sz="1350" dirty="0">
                <a:ln>
                  <a:solidFill>
                    <a:schemeClr val="tx1"/>
                  </a:solidFill>
                </a:ln>
                <a:solidFill>
                  <a:schemeClr val="tx1"/>
                </a:solidFill>
              </a:rPr>
              <a:t>B-4</a:t>
            </a:r>
          </a:p>
        </p:txBody>
      </p:sp>
      <p:sp>
        <p:nvSpPr>
          <p:cNvPr id="4" name="TextBox 3"/>
          <p:cNvSpPr txBox="1"/>
          <p:nvPr/>
        </p:nvSpPr>
        <p:spPr>
          <a:xfrm>
            <a:off x="429032" y="5254293"/>
            <a:ext cx="797679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 first-flush storm water was collected at several locations in Stony Brook University.</a:t>
            </a:r>
          </a:p>
        </p:txBody>
      </p:sp>
    </p:spTree>
    <p:extLst>
      <p:ext uri="{BB962C8B-B14F-4D97-AF65-F5344CB8AC3E}">
        <p14:creationId xmlns:p14="http://schemas.microsoft.com/office/powerpoint/2010/main" val="2536093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CED6DB-C8DD-974A-94C2-347BEB9DA2A9}" type="slidenum">
              <a:rPr lang="en-US" smtClean="0"/>
              <a:t>13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981210159"/>
              </p:ext>
            </p:extLst>
          </p:nvPr>
        </p:nvGraphicFramePr>
        <p:xfrm>
          <a:off x="663891" y="1435048"/>
          <a:ext cx="8082076" cy="2606040"/>
        </p:xfrm>
        <a:graphic>
          <a:graphicData uri="http://schemas.openxmlformats.org/drawingml/2006/table">
            <a:tbl>
              <a:tblPr firstRow="1" bandRow="1">
                <a:tableStyleId>{5C22544A-7EE6-4342-B048-85BDC9FD1C3A}</a:tableStyleId>
              </a:tblPr>
              <a:tblGrid>
                <a:gridCol w="1103415">
                  <a:extLst>
                    <a:ext uri="{9D8B030D-6E8A-4147-A177-3AD203B41FA5}">
                      <a16:colId xmlns:a16="http://schemas.microsoft.com/office/drawing/2014/main" val="20000"/>
                    </a:ext>
                  </a:extLst>
                </a:gridCol>
                <a:gridCol w="1103415">
                  <a:extLst>
                    <a:ext uri="{9D8B030D-6E8A-4147-A177-3AD203B41FA5}">
                      <a16:colId xmlns:a16="http://schemas.microsoft.com/office/drawing/2014/main" val="2781807136"/>
                    </a:ext>
                  </a:extLst>
                </a:gridCol>
                <a:gridCol w="1103415">
                  <a:extLst>
                    <a:ext uri="{9D8B030D-6E8A-4147-A177-3AD203B41FA5}">
                      <a16:colId xmlns:a16="http://schemas.microsoft.com/office/drawing/2014/main" val="20001"/>
                    </a:ext>
                  </a:extLst>
                </a:gridCol>
                <a:gridCol w="1353405">
                  <a:extLst>
                    <a:ext uri="{9D8B030D-6E8A-4147-A177-3AD203B41FA5}">
                      <a16:colId xmlns:a16="http://schemas.microsoft.com/office/drawing/2014/main" val="20002"/>
                    </a:ext>
                  </a:extLst>
                </a:gridCol>
                <a:gridCol w="1155091">
                  <a:extLst>
                    <a:ext uri="{9D8B030D-6E8A-4147-A177-3AD203B41FA5}">
                      <a16:colId xmlns:a16="http://schemas.microsoft.com/office/drawing/2014/main" val="3690983287"/>
                    </a:ext>
                  </a:extLst>
                </a:gridCol>
                <a:gridCol w="854588">
                  <a:extLst>
                    <a:ext uri="{9D8B030D-6E8A-4147-A177-3AD203B41FA5}">
                      <a16:colId xmlns:a16="http://schemas.microsoft.com/office/drawing/2014/main" val="1872931687"/>
                    </a:ext>
                  </a:extLst>
                </a:gridCol>
                <a:gridCol w="1408747">
                  <a:extLst>
                    <a:ext uri="{9D8B030D-6E8A-4147-A177-3AD203B41FA5}">
                      <a16:colId xmlns:a16="http://schemas.microsoft.com/office/drawing/2014/main" val="859621562"/>
                    </a:ext>
                  </a:extLst>
                </a:gridCol>
              </a:tblGrid>
              <a:tr h="480060">
                <a:tc>
                  <a:txBody>
                    <a:bodyPr/>
                    <a:lstStyle/>
                    <a:p>
                      <a:pPr algn="ctr"/>
                      <a:r>
                        <a:rPr lang="en-US" sz="1600" dirty="0">
                          <a:latin typeface="Arial" panose="020B0604020202020204" pitchFamily="34" charset="0"/>
                          <a:cs typeface="Arial" panose="020B0604020202020204" pitchFamily="34" charset="0"/>
                        </a:rPr>
                        <a:t>Sample Name</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Volume (ml)</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TSS (mg/L)</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COD (mg/L)</a:t>
                      </a:r>
                    </a:p>
                    <a:p>
                      <a:pPr algn="ct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TKN (mg-N/L)</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pH</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Total coliform</a:t>
                      </a:r>
                    </a:p>
                    <a:p>
                      <a:pPr algn="ctr"/>
                      <a:r>
                        <a:rPr lang="en-US" sz="1600" dirty="0">
                          <a:latin typeface="Arial" panose="020B0604020202020204" pitchFamily="34" charset="0"/>
                          <a:cs typeface="Arial" panose="020B0604020202020204" pitchFamily="34" charset="0"/>
                        </a:rPr>
                        <a:t>(MPN/ 100 mL)</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600" b="1" dirty="0">
                          <a:solidFill>
                            <a:srgbClr val="FF0000"/>
                          </a:solidFill>
                          <a:latin typeface="Arial" panose="020B0604020202020204" pitchFamily="34" charset="0"/>
                          <a:cs typeface="Arial" panose="020B0604020202020204" pitchFamily="34" charset="0"/>
                        </a:rPr>
                        <a:t>A</a:t>
                      </a: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 500 ml</a:t>
                      </a: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230</a:t>
                      </a: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298</a:t>
                      </a:r>
                    </a:p>
                  </a:txBody>
                  <a:tcPr marL="68580" marR="68580" marT="34290" marB="34290"/>
                </a:tc>
                <a:tc>
                  <a:txBody>
                    <a:bodyPr/>
                    <a:lstStyle/>
                    <a:p>
                      <a:pPr algn="ctr"/>
                      <a:r>
                        <a:rPr lang="en-US" sz="1600" b="1">
                          <a:solidFill>
                            <a:srgbClr val="FF0000"/>
                          </a:solidFill>
                          <a:latin typeface="Arial" panose="020B0604020202020204" pitchFamily="34" charset="0"/>
                          <a:cs typeface="Arial" panose="020B0604020202020204" pitchFamily="34" charset="0"/>
                        </a:rPr>
                        <a:t>12.3</a:t>
                      </a:r>
                      <a:endParaRPr lang="en-US" sz="1600" b="1" dirty="0">
                        <a:solidFill>
                          <a:srgbClr val="FF0000"/>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6.75</a:t>
                      </a: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9200</a:t>
                      </a:r>
                    </a:p>
                  </a:txBody>
                  <a:tcPr marL="68580" marR="68580" marT="34290" marB="34290"/>
                </a:tc>
                <a:extLst>
                  <a:ext uri="{0D108BD9-81ED-4DB2-BD59-A6C34878D82A}">
                    <a16:rowId xmlns:a16="http://schemas.microsoft.com/office/drawing/2014/main" val="10001"/>
                  </a:ext>
                </a:extLst>
              </a:tr>
              <a:tr h="309842">
                <a:tc>
                  <a:txBody>
                    <a:bodyPr/>
                    <a:lstStyle/>
                    <a:p>
                      <a:pPr algn="ctr"/>
                      <a:r>
                        <a:rPr lang="en-US" sz="1600" b="1" dirty="0">
                          <a:solidFill>
                            <a:srgbClr val="FF0000"/>
                          </a:solidFill>
                          <a:latin typeface="Arial" panose="020B0604020202020204" pitchFamily="34" charset="0"/>
                          <a:cs typeface="Arial" panose="020B0604020202020204" pitchFamily="34" charset="0"/>
                        </a:rPr>
                        <a:t>B-1</a:t>
                      </a: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200 ml</a:t>
                      </a: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2760</a:t>
                      </a: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320 </a:t>
                      </a: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25.5</a:t>
                      </a: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6.50</a:t>
                      </a:r>
                    </a:p>
                  </a:txBody>
                  <a:tcPr marL="68580" marR="68580" marT="34290" marB="34290"/>
                </a:tc>
                <a:tc>
                  <a:txBody>
                    <a:bodyPr/>
                    <a:lstStyle/>
                    <a:p>
                      <a:pPr algn="ctr"/>
                      <a:r>
                        <a:rPr lang="en-US" sz="1600" b="1" dirty="0">
                          <a:solidFill>
                            <a:srgbClr val="FF00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3"/>
                  </a:ext>
                </a:extLst>
              </a:tr>
              <a:tr h="278130">
                <a:tc>
                  <a:txBody>
                    <a:bodyPr/>
                    <a:lstStyle/>
                    <a:p>
                      <a:pPr algn="ctr"/>
                      <a:r>
                        <a:rPr lang="en-US" sz="1600" b="1" dirty="0">
                          <a:latin typeface="Arial" panose="020B0604020202020204" pitchFamily="34" charset="0"/>
                          <a:cs typeface="Arial" panose="020B0604020202020204" pitchFamily="34" charset="0"/>
                        </a:rPr>
                        <a:t>B-2</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1 L</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780</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139.3</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1.85</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6.93</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4"/>
                  </a:ext>
                </a:extLst>
              </a:tr>
              <a:tr h="278130">
                <a:tc>
                  <a:txBody>
                    <a:bodyPr/>
                    <a:lstStyle/>
                    <a:p>
                      <a:pPr algn="ctr"/>
                      <a:r>
                        <a:rPr lang="en-US" sz="1600" b="1" dirty="0">
                          <a:latin typeface="Arial" panose="020B0604020202020204" pitchFamily="34" charset="0"/>
                          <a:cs typeface="Arial" panose="020B0604020202020204" pitchFamily="34" charset="0"/>
                        </a:rPr>
                        <a:t>B-3</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1 L</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470</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123.9</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1.80</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7.06</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5"/>
                  </a:ext>
                </a:extLst>
              </a:tr>
              <a:tr h="278130">
                <a:tc>
                  <a:txBody>
                    <a:bodyPr/>
                    <a:lstStyle/>
                    <a:p>
                      <a:pPr algn="ctr"/>
                      <a:r>
                        <a:rPr lang="en-US" sz="1600" b="1" dirty="0">
                          <a:latin typeface="Arial" panose="020B0604020202020204" pitchFamily="34" charset="0"/>
                          <a:cs typeface="Arial" panose="020B0604020202020204" pitchFamily="34" charset="0"/>
                        </a:rPr>
                        <a:t>B-4</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1 L</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725</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81.2</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0.716</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7.16</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6"/>
                  </a:ext>
                </a:extLst>
              </a:tr>
            </a:tbl>
          </a:graphicData>
        </a:graphic>
      </p:graphicFrame>
      <p:sp>
        <p:nvSpPr>
          <p:cNvPr id="2" name="Rectangle 1"/>
          <p:cNvSpPr/>
          <p:nvPr/>
        </p:nvSpPr>
        <p:spPr>
          <a:xfrm>
            <a:off x="418566" y="691135"/>
            <a:ext cx="7835799"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Concentrations of contaminants in collected storm water</a:t>
            </a:r>
          </a:p>
        </p:txBody>
      </p:sp>
      <p:sp>
        <p:nvSpPr>
          <p:cNvPr id="3" name="TextBox 2"/>
          <p:cNvSpPr txBox="1"/>
          <p:nvPr/>
        </p:nvSpPr>
        <p:spPr>
          <a:xfrm>
            <a:off x="1068564" y="4279024"/>
            <a:ext cx="7272729"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 time-course samples were collected at site B (parking lot)</a:t>
            </a:r>
          </a:p>
          <a:p>
            <a:r>
              <a:rPr lang="en-US" sz="1400" dirty="0">
                <a:latin typeface="Arial" panose="020B0604020202020204" pitchFamily="34" charset="0"/>
                <a:cs typeface="Arial" panose="020B0604020202020204" pitchFamily="34" charset="0"/>
              </a:rPr>
              <a:t>** TSS: total suspended solids (indicator of inorganic/organic contaminants)</a:t>
            </a:r>
          </a:p>
          <a:p>
            <a:r>
              <a:rPr lang="en-US" sz="1400" dirty="0">
                <a:latin typeface="Arial" panose="020B0604020202020204" pitchFamily="34" charset="0"/>
                <a:cs typeface="Arial" panose="020B0604020202020204" pitchFamily="34" charset="0"/>
              </a:rPr>
              <a:t>     COD: chemical oxygen demand (indicator of organic contaminants)</a:t>
            </a:r>
          </a:p>
          <a:p>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TkN</a:t>
            </a:r>
            <a:r>
              <a:rPr lang="en-US" sz="1400" dirty="0">
                <a:latin typeface="Arial" panose="020B0604020202020204" pitchFamily="34" charset="0"/>
                <a:cs typeface="Arial" panose="020B0604020202020204" pitchFamily="34" charset="0"/>
              </a:rPr>
              <a:t>: total </a:t>
            </a:r>
            <a:r>
              <a:rPr lang="en-US" sz="1400" dirty="0" err="1">
                <a:latin typeface="Arial" panose="020B0604020202020204" pitchFamily="34" charset="0"/>
                <a:cs typeface="Arial" panose="020B0604020202020204" pitchFamily="34" charset="0"/>
              </a:rPr>
              <a:t>keljdel</a:t>
            </a:r>
            <a:r>
              <a:rPr lang="en-US" sz="1400" dirty="0">
                <a:latin typeface="Arial" panose="020B0604020202020204" pitchFamily="34" charset="0"/>
                <a:cs typeface="Arial" panose="020B0604020202020204" pitchFamily="34" charset="0"/>
              </a:rPr>
              <a:t> nitrogen (indicator of nutrients for eutrophication)</a:t>
            </a:r>
          </a:p>
        </p:txBody>
      </p:sp>
      <p:sp>
        <p:nvSpPr>
          <p:cNvPr id="9" name="Rectangle 8"/>
          <p:cNvSpPr/>
          <p:nvPr/>
        </p:nvSpPr>
        <p:spPr>
          <a:xfrm>
            <a:off x="580163" y="5388054"/>
            <a:ext cx="7983673" cy="707886"/>
          </a:xfrm>
          <a:prstGeom prst="rect">
            <a:avLst/>
          </a:prstGeom>
        </p:spPr>
        <p:txBody>
          <a:bodyPr wrap="square">
            <a:spAutoFit/>
          </a:bodyPr>
          <a:lstStyle/>
          <a:p>
            <a:r>
              <a:rPr lang="en-US" sz="2000" dirty="0">
                <a:solidFill>
                  <a:srgbClr val="0070C0"/>
                </a:solidFill>
                <a:latin typeface="Arial" panose="020B0604020202020204" pitchFamily="34" charset="0"/>
                <a:cs typeface="Arial" panose="020B0604020202020204" pitchFamily="34" charset="0"/>
              </a:rPr>
              <a:t>The first-flush storm water contains the highest level of contaminants (comparable to that in </a:t>
            </a:r>
            <a:r>
              <a:rPr lang="en-US" sz="2000" dirty="0">
                <a:solidFill>
                  <a:srgbClr val="C00000"/>
                </a:solidFill>
                <a:latin typeface="Arial" panose="020B0604020202020204" pitchFamily="34" charset="0"/>
                <a:cs typeface="Arial" panose="020B0604020202020204" pitchFamily="34" charset="0"/>
              </a:rPr>
              <a:t>domestic wastewater</a:t>
            </a:r>
            <a:r>
              <a:rPr lang="en-US" sz="20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08282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CED6DB-C8DD-974A-94C2-347BEB9DA2A9}" type="slidenum">
              <a:rPr lang="en-US" smtClean="0"/>
              <a:t>14</a:t>
            </a:fld>
            <a:endParaRPr lang="en-US"/>
          </a:p>
        </p:txBody>
      </p:sp>
      <p:graphicFrame>
        <p:nvGraphicFramePr>
          <p:cNvPr id="6" name="Chart 5"/>
          <p:cNvGraphicFramePr>
            <a:graphicFrameLocks/>
          </p:cNvGraphicFramePr>
          <p:nvPr>
            <p:extLst>
              <p:ext uri="{D42A27DB-BD31-4B8C-83A1-F6EECF244321}">
                <p14:modId xmlns:p14="http://schemas.microsoft.com/office/powerpoint/2010/main" val="1702912127"/>
              </p:ext>
            </p:extLst>
          </p:nvPr>
        </p:nvGraphicFramePr>
        <p:xfrm>
          <a:off x="1658854" y="1067230"/>
          <a:ext cx="5357408" cy="429607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843803" y="5368853"/>
            <a:ext cx="7983674"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Time-course measurement of the selected contaminants concentrations</a:t>
            </a:r>
          </a:p>
          <a:p>
            <a:pPr algn="ctr"/>
            <a:r>
              <a:rPr lang="en-US" sz="1600" dirty="0">
                <a:latin typeface="Arial" panose="020B0604020202020204" pitchFamily="34" charset="0"/>
                <a:cs typeface="Arial" panose="020B0604020202020204" pitchFamily="34" charset="0"/>
              </a:rPr>
              <a:t>in the collected storm water</a:t>
            </a:r>
          </a:p>
        </p:txBody>
      </p:sp>
      <p:sp>
        <p:nvSpPr>
          <p:cNvPr id="2" name="Oval 1">
            <a:extLst>
              <a:ext uri="{FF2B5EF4-FFF2-40B4-BE49-F238E27FC236}">
                <a16:creationId xmlns:a16="http://schemas.microsoft.com/office/drawing/2014/main" id="{552F09FC-A584-8554-DA6F-27CAAACBA440}"/>
              </a:ext>
            </a:extLst>
          </p:cNvPr>
          <p:cNvSpPr/>
          <p:nvPr/>
        </p:nvSpPr>
        <p:spPr>
          <a:xfrm>
            <a:off x="2786331" y="1371600"/>
            <a:ext cx="715993" cy="3390181"/>
          </a:xfrm>
          <a:prstGeom prst="ellipse">
            <a:avLst/>
          </a:prstGeom>
          <a:noFill/>
          <a:ln w="38100">
            <a:solidFill>
              <a:srgbClr val="A71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26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E7C61-20F8-BD31-6F73-9095E47A91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5C5E2-D3B6-E44A-2D71-EDF35FA9B1D4}"/>
              </a:ext>
            </a:extLst>
          </p:cNvPr>
          <p:cNvSpPr>
            <a:spLocks noGrp="1"/>
          </p:cNvSpPr>
          <p:nvPr>
            <p:ph type="title"/>
          </p:nvPr>
        </p:nvSpPr>
        <p:spPr>
          <a:xfrm>
            <a:off x="457200" y="646537"/>
            <a:ext cx="8229600" cy="588298"/>
          </a:xfrm>
        </p:spPr>
        <p:txBody>
          <a:bodyPr/>
          <a:lstStyle/>
          <a:p>
            <a:r>
              <a:rPr lang="en-US" sz="3200" b="1" dirty="0">
                <a:latin typeface="Arial" panose="020B0604020202020204" pitchFamily="34" charset="0"/>
                <a:cs typeface="Arial" panose="020B0604020202020204" pitchFamily="34" charset="0"/>
              </a:rPr>
              <a:t>O</a:t>
            </a:r>
            <a:r>
              <a:rPr lang="en-US" altLang="zh-CN" sz="3200" b="1" dirty="0">
                <a:latin typeface="Arial" panose="020B0604020202020204" pitchFamily="34" charset="0"/>
                <a:cs typeface="Arial" panose="020B0604020202020204" pitchFamily="34" charset="0"/>
              </a:rPr>
              <a:t>utline</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178A4FB-75B6-9B5C-8C65-ABD7B3A21CFA}"/>
              </a:ext>
            </a:extLst>
          </p:cNvPr>
          <p:cNvSpPr>
            <a:spLocks noGrp="1"/>
          </p:cNvSpPr>
          <p:nvPr>
            <p:ph idx="1"/>
          </p:nvPr>
        </p:nvSpPr>
        <p:spPr>
          <a:xfrm>
            <a:off x="577970" y="1846014"/>
            <a:ext cx="8229600" cy="3446748"/>
          </a:xfrm>
        </p:spPr>
        <p:txBody>
          <a:bodyPr/>
          <a:lstStyle/>
          <a:p>
            <a:pPr>
              <a:lnSpc>
                <a:spcPct val="150000"/>
              </a:lnSpc>
            </a:pPr>
            <a:r>
              <a:rPr lang="en-US" sz="2400" dirty="0">
                <a:latin typeface="Arial" panose="020B0604020202020204" pitchFamily="34" charset="0"/>
                <a:cs typeface="Arial" panose="020B0604020202020204" pitchFamily="34" charset="0"/>
              </a:rPr>
              <a:t>Background</a:t>
            </a:r>
          </a:p>
          <a:p>
            <a:pPr>
              <a:lnSpc>
                <a:spcPct val="150000"/>
              </a:lnSpc>
            </a:pPr>
            <a:r>
              <a:rPr lang="en-US" sz="2400" dirty="0">
                <a:latin typeface="Arial" panose="020B0604020202020204" pitchFamily="34" charset="0"/>
                <a:cs typeface="Arial" panose="020B0604020202020204" pitchFamily="34" charset="0"/>
              </a:rPr>
              <a:t>Stormwater Infiltration System</a:t>
            </a:r>
          </a:p>
          <a:p>
            <a:pPr>
              <a:lnSpc>
                <a:spcPct val="150000"/>
              </a:lnSpc>
            </a:pPr>
            <a:r>
              <a:rPr lang="en-US" sz="2400" dirty="0">
                <a:latin typeface="Arial" panose="020B0604020202020204" pitchFamily="34" charset="0"/>
                <a:cs typeface="Arial" panose="020B0604020202020204" pitchFamily="34" charset="0"/>
              </a:rPr>
              <a:t>Filter design and performance</a:t>
            </a:r>
          </a:p>
          <a:p>
            <a:pPr lvl="1">
              <a:lnSpc>
                <a:spcPct val="150000"/>
              </a:lnSpc>
            </a:pPr>
            <a:r>
              <a:rPr lang="en-US" sz="2000" dirty="0">
                <a:latin typeface="Arial" panose="020B0604020202020204" pitchFamily="34" charset="0"/>
                <a:cs typeface="Arial" panose="020B0604020202020204" pitchFamily="34" charset="0"/>
              </a:rPr>
              <a:t>Contamination levels in first flush</a:t>
            </a:r>
          </a:p>
          <a:p>
            <a:pPr lvl="1">
              <a:lnSpc>
                <a:spcPct val="150000"/>
              </a:lnSpc>
            </a:pPr>
            <a:r>
              <a:rPr lang="en-US" sz="2000" dirty="0">
                <a:solidFill>
                  <a:schemeClr val="accent5"/>
                </a:solidFill>
                <a:latin typeface="Arial" panose="020B0604020202020204" pitchFamily="34" charset="0"/>
                <a:cs typeface="Arial" panose="020B0604020202020204" pitchFamily="34" charset="0"/>
              </a:rPr>
              <a:t>Filter design and test</a:t>
            </a:r>
          </a:p>
          <a:p>
            <a:pPr lvl="1">
              <a:lnSpc>
                <a:spcPct val="150000"/>
              </a:lnSpc>
            </a:pPr>
            <a:endParaRPr lang="en-US" sz="20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73C5654-9FBC-C0C0-DA87-08A7009BAF90}"/>
              </a:ext>
            </a:extLst>
          </p:cNvPr>
          <p:cNvSpPr>
            <a:spLocks noGrp="1"/>
          </p:cNvSpPr>
          <p:nvPr>
            <p:ph type="sldNum" sz="quarter" idx="12"/>
          </p:nvPr>
        </p:nvSpPr>
        <p:spPr/>
        <p:txBody>
          <a:bodyPr/>
          <a:lstStyle/>
          <a:p>
            <a:fld id="{97CED6DB-C8DD-974A-94C2-347BEB9DA2A9}" type="slidenum">
              <a:rPr lang="en-US" smtClean="0"/>
              <a:t>15</a:t>
            </a:fld>
            <a:endParaRPr lang="en-US" dirty="0"/>
          </a:p>
        </p:txBody>
      </p:sp>
    </p:spTree>
    <p:extLst>
      <p:ext uri="{BB962C8B-B14F-4D97-AF65-F5344CB8AC3E}">
        <p14:creationId xmlns:p14="http://schemas.microsoft.com/office/powerpoint/2010/main" val="282048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7855-7553-7AF0-43E4-CE6A288EF7E3}"/>
              </a:ext>
            </a:extLst>
          </p:cNvPr>
          <p:cNvSpPr>
            <a:spLocks noGrp="1"/>
          </p:cNvSpPr>
          <p:nvPr>
            <p:ph type="title"/>
          </p:nvPr>
        </p:nvSpPr>
        <p:spPr>
          <a:xfrm>
            <a:off x="723735" y="684266"/>
            <a:ext cx="6612962" cy="1134234"/>
          </a:xfrm>
        </p:spPr>
        <p:txBody>
          <a:bodyPr/>
          <a:lstStyle/>
          <a:p>
            <a:r>
              <a:rPr lang="en-US" dirty="0">
                <a:latin typeface="Arial" panose="020B0604020202020204" pitchFamily="34" charset="0"/>
                <a:cs typeface="Arial" panose="020B0604020202020204" pitchFamily="34" charset="0"/>
              </a:rPr>
              <a:t>Filter design consideration</a:t>
            </a:r>
          </a:p>
        </p:txBody>
      </p:sp>
      <p:sp>
        <p:nvSpPr>
          <p:cNvPr id="3" name="Slide Number Placeholder 2">
            <a:extLst>
              <a:ext uri="{FF2B5EF4-FFF2-40B4-BE49-F238E27FC236}">
                <a16:creationId xmlns:a16="http://schemas.microsoft.com/office/drawing/2014/main" id="{67A96578-A9EB-83F1-D978-555A413EF740}"/>
              </a:ext>
            </a:extLst>
          </p:cNvPr>
          <p:cNvSpPr>
            <a:spLocks noGrp="1"/>
          </p:cNvSpPr>
          <p:nvPr>
            <p:ph type="sldNum" sz="quarter" idx="12"/>
          </p:nvPr>
        </p:nvSpPr>
        <p:spPr/>
        <p:txBody>
          <a:bodyPr/>
          <a:lstStyle/>
          <a:p>
            <a:fld id="{935F4044-894B-B74C-BA70-A76DFBF02618}" type="slidenum">
              <a:rPr lang="en-US" smtClean="0"/>
              <a:pPr/>
              <a:t>16</a:t>
            </a:fld>
            <a:endParaRPr lang="en-US" dirty="0"/>
          </a:p>
        </p:txBody>
      </p:sp>
      <p:graphicFrame>
        <p:nvGraphicFramePr>
          <p:cNvPr id="5" name="Diagram 4">
            <a:extLst>
              <a:ext uri="{FF2B5EF4-FFF2-40B4-BE49-F238E27FC236}">
                <a16:creationId xmlns:a16="http://schemas.microsoft.com/office/drawing/2014/main" id="{0D77ECB9-8ED3-E795-7842-0C0B3221501F}"/>
              </a:ext>
            </a:extLst>
          </p:cNvPr>
          <p:cNvGraphicFramePr/>
          <p:nvPr>
            <p:extLst>
              <p:ext uri="{D42A27DB-BD31-4B8C-83A1-F6EECF244321}">
                <p14:modId xmlns:p14="http://schemas.microsoft.com/office/powerpoint/2010/main" val="2678677244"/>
              </p:ext>
            </p:extLst>
          </p:nvPr>
        </p:nvGraphicFramePr>
        <p:xfrm>
          <a:off x="816633" y="1397000"/>
          <a:ext cx="702477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0D01A07F-98E9-0A69-E308-B4FED7BD836F}"/>
              </a:ext>
            </a:extLst>
          </p:cNvPr>
          <p:cNvSpPr txBox="1"/>
          <p:nvPr/>
        </p:nvSpPr>
        <p:spPr>
          <a:xfrm>
            <a:off x="816633" y="5504132"/>
            <a:ext cx="7960513" cy="646331"/>
          </a:xfrm>
          <a:prstGeom prst="rect">
            <a:avLst/>
          </a:prstGeom>
          <a:noFill/>
        </p:spPr>
        <p:txBody>
          <a:bodyPr wrap="none" rtlCol="0">
            <a:spAutoFit/>
          </a:bodyPr>
          <a:lstStyle/>
          <a:p>
            <a:r>
              <a:rPr lang="en-US" dirty="0"/>
              <a:t>Goal: The designed filter module could be implemented to the stormwater drain to </a:t>
            </a:r>
          </a:p>
          <a:p>
            <a:r>
              <a:rPr lang="en-US" dirty="0"/>
              <a:t>remove contaminants from the </a:t>
            </a:r>
            <a:r>
              <a:rPr lang="en-US" dirty="0">
                <a:solidFill>
                  <a:srgbClr val="C00000"/>
                </a:solidFill>
              </a:rPr>
              <a:t>“first flush” </a:t>
            </a:r>
            <a:r>
              <a:rPr lang="en-US" dirty="0"/>
              <a:t>of stormwater.</a:t>
            </a:r>
          </a:p>
        </p:txBody>
      </p:sp>
    </p:spTree>
    <p:extLst>
      <p:ext uri="{BB962C8B-B14F-4D97-AF65-F5344CB8AC3E}">
        <p14:creationId xmlns:p14="http://schemas.microsoft.com/office/powerpoint/2010/main" val="477844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062E-D36C-7AF8-E875-C4215A7A62BD}"/>
              </a:ext>
            </a:extLst>
          </p:cNvPr>
          <p:cNvSpPr>
            <a:spLocks noGrp="1"/>
          </p:cNvSpPr>
          <p:nvPr>
            <p:ph type="title"/>
          </p:nvPr>
        </p:nvSpPr>
        <p:spPr>
          <a:xfrm>
            <a:off x="619396" y="532065"/>
            <a:ext cx="8524603" cy="1134234"/>
          </a:xfrm>
        </p:spPr>
        <p:txBody>
          <a:bodyPr/>
          <a:lstStyle/>
          <a:p>
            <a:r>
              <a:rPr lang="en-US" dirty="0">
                <a:latin typeface="Arial" panose="020B0604020202020204" pitchFamily="34" charset="0"/>
                <a:cs typeface="Arial" panose="020B0604020202020204" pitchFamily="34" charset="0"/>
              </a:rPr>
              <a:t>Configuration---- </a:t>
            </a:r>
            <a:r>
              <a:rPr lang="en-US" sz="2000" i="1" dirty="0">
                <a:latin typeface="Arial" panose="020B0604020202020204" pitchFamily="34" charset="0"/>
                <a:cs typeface="Arial" panose="020B0604020202020204" pitchFamily="34" charset="0"/>
              </a:rPr>
              <a:t>remove contaminants from the </a:t>
            </a:r>
            <a:r>
              <a:rPr lang="en-US" sz="2000" i="1" dirty="0">
                <a:solidFill>
                  <a:srgbClr val="C00000"/>
                </a:solidFill>
                <a:latin typeface="Arial" panose="020B0604020202020204" pitchFamily="34" charset="0"/>
                <a:cs typeface="Arial" panose="020B0604020202020204" pitchFamily="34" charset="0"/>
              </a:rPr>
              <a:t>first flush</a:t>
            </a:r>
            <a:endParaRPr lang="en-US" i="1" dirty="0">
              <a:solidFill>
                <a:srgbClr val="C0000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ADCAC480-8561-F652-BFB8-51489AE276BB}"/>
              </a:ext>
            </a:extLst>
          </p:cNvPr>
          <p:cNvSpPr>
            <a:spLocks noGrp="1"/>
          </p:cNvSpPr>
          <p:nvPr>
            <p:ph type="sldNum" sz="quarter" idx="12"/>
          </p:nvPr>
        </p:nvSpPr>
        <p:spPr/>
        <p:txBody>
          <a:bodyPr/>
          <a:lstStyle/>
          <a:p>
            <a:fld id="{935F4044-894B-B74C-BA70-A76DFBF02618}" type="slidenum">
              <a:rPr lang="en-US" smtClean="0"/>
              <a:pPr/>
              <a:t>17</a:t>
            </a:fld>
            <a:endParaRPr lang="en-US" dirty="0"/>
          </a:p>
        </p:txBody>
      </p:sp>
      <p:pic>
        <p:nvPicPr>
          <p:cNvPr id="2050" name="Picture 2">
            <a:extLst>
              <a:ext uri="{FF2B5EF4-FFF2-40B4-BE49-F238E27FC236}">
                <a16:creationId xmlns:a16="http://schemas.microsoft.com/office/drawing/2014/main" id="{8A2D6609-89B7-AADD-CA88-50DE76B3B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140" y="1238398"/>
            <a:ext cx="2521608" cy="20116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DF6A550-592B-1115-4773-BD60DE6F5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140" y="3522631"/>
            <a:ext cx="2657251" cy="21199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FBA6A7-8333-4A7A-A48E-FEEB040D7A67}"/>
              </a:ext>
            </a:extLst>
          </p:cNvPr>
          <p:cNvSpPr txBox="1"/>
          <p:nvPr/>
        </p:nvSpPr>
        <p:spPr>
          <a:xfrm>
            <a:off x="532788" y="5679604"/>
            <a:ext cx="3198311"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Commercial storm drain filter </a:t>
            </a:r>
          </a:p>
          <a:p>
            <a:pPr algn="ctr"/>
            <a:r>
              <a:rPr lang="en-US" dirty="0">
                <a:latin typeface="Arial" panose="020B0604020202020204" pitchFamily="34" charset="0"/>
                <a:cs typeface="Arial" panose="020B0604020202020204" pitchFamily="34" charset="0"/>
              </a:rPr>
              <a:t>(sediment and debris)</a:t>
            </a:r>
          </a:p>
        </p:txBody>
      </p:sp>
      <p:sp>
        <p:nvSpPr>
          <p:cNvPr id="4" name="TextBox 3">
            <a:extLst>
              <a:ext uri="{FF2B5EF4-FFF2-40B4-BE49-F238E27FC236}">
                <a16:creationId xmlns:a16="http://schemas.microsoft.com/office/drawing/2014/main" id="{98B3E2C0-B28F-B5AB-7ABD-2F56E5C5B43C}"/>
              </a:ext>
            </a:extLst>
          </p:cNvPr>
          <p:cNvSpPr txBox="1"/>
          <p:nvPr/>
        </p:nvSpPr>
        <p:spPr>
          <a:xfrm>
            <a:off x="5348377" y="5534633"/>
            <a:ext cx="1890261"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Passive flow</a:t>
            </a:r>
          </a:p>
          <a:p>
            <a:pPr algn="ctr"/>
            <a:r>
              <a:rPr lang="en-US" dirty="0">
                <a:latin typeface="Arial" panose="020B0604020202020204" pitchFamily="34" charset="0"/>
                <a:cs typeface="Arial" panose="020B0604020202020204" pitchFamily="34" charset="0"/>
              </a:rPr>
              <a:t>(overflow- clean)</a:t>
            </a:r>
          </a:p>
        </p:txBody>
      </p:sp>
      <p:pic>
        <p:nvPicPr>
          <p:cNvPr id="11" name="Picture 10">
            <a:extLst>
              <a:ext uri="{FF2B5EF4-FFF2-40B4-BE49-F238E27FC236}">
                <a16:creationId xmlns:a16="http://schemas.microsoft.com/office/drawing/2014/main" id="{5D314B3F-FA17-D952-2CDD-02CCF5714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099" y="1655515"/>
            <a:ext cx="5024008" cy="3734231"/>
          </a:xfrm>
          <a:prstGeom prst="rect">
            <a:avLst/>
          </a:prstGeom>
        </p:spPr>
      </p:pic>
    </p:spTree>
    <p:extLst>
      <p:ext uri="{BB962C8B-B14F-4D97-AF65-F5344CB8AC3E}">
        <p14:creationId xmlns:p14="http://schemas.microsoft.com/office/powerpoint/2010/main" val="27118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047BE8-B3CD-9C5A-2A6D-A721328D4391}"/>
              </a:ext>
            </a:extLst>
          </p:cNvPr>
          <p:cNvSpPr txBox="1"/>
          <p:nvPr/>
        </p:nvSpPr>
        <p:spPr>
          <a:xfrm>
            <a:off x="429882" y="1192412"/>
            <a:ext cx="7769375" cy="492443"/>
          </a:xfrm>
          <a:prstGeom prst="rect">
            <a:avLst/>
          </a:prstGeom>
        </p:spPr>
        <p:txBody>
          <a:bodyPr wrap="square" lIns="0" tIns="0" rIns="0" bIns="0" rtlCol="0">
            <a:spAutoFit/>
          </a:bodyPr>
          <a:lstStyle/>
          <a:p>
            <a:pPr algn="l"/>
            <a:r>
              <a:rPr lang="en-US" sz="1600" b="1" dirty="0"/>
              <a:t>Goal: Alleviate the clogging potential and increase the hydraulic capacity of the system.</a:t>
            </a:r>
          </a:p>
          <a:p>
            <a:pPr algn="l"/>
            <a:r>
              <a:rPr lang="en-US" sz="1600" b="1" i="1" dirty="0">
                <a:solidFill>
                  <a:srgbClr val="00B050"/>
                </a:solidFill>
              </a:rPr>
              <a:t>Explore alternative filtration  materials with higher porosity and bigger particle size.</a:t>
            </a:r>
          </a:p>
        </p:txBody>
      </p:sp>
      <p:pic>
        <p:nvPicPr>
          <p:cNvPr id="5" name="Picture 2" descr="NATIVE GRAVEL - 3/4&quot; - Dallas Stone Supply and Wholesale Nursery - Outdoor  Warehouse Supply">
            <a:extLst>
              <a:ext uri="{FF2B5EF4-FFF2-40B4-BE49-F238E27FC236}">
                <a16:creationId xmlns:a16="http://schemas.microsoft.com/office/drawing/2014/main" id="{689DBEFD-A4FE-5BDE-7FA8-D5C7E86E0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46" y="2196212"/>
            <a:ext cx="1417118" cy="1417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White Marble Chips - Carroll's Building Materials (St. Petersburg, FL) ::  Ready Mix Concrete, Masonry, Stone, Gravel, Sand, Brick, Pavers">
            <a:extLst>
              <a:ext uri="{FF2B5EF4-FFF2-40B4-BE49-F238E27FC236}">
                <a16:creationId xmlns:a16="http://schemas.microsoft.com/office/drawing/2014/main" id="{D27C9607-06F9-DFE1-6520-B40FC6AAF0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163" r="4140"/>
          <a:stretch/>
        </p:blipFill>
        <p:spPr bwMode="auto">
          <a:xfrm>
            <a:off x="2782837" y="2196212"/>
            <a:ext cx="1417118" cy="1417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What is Zeolite? - Austin Air Canada">
            <a:extLst>
              <a:ext uri="{FF2B5EF4-FFF2-40B4-BE49-F238E27FC236}">
                <a16:creationId xmlns:a16="http://schemas.microsoft.com/office/drawing/2014/main" id="{A41451AD-E249-D03B-B305-40ADC9C274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40" r="11992"/>
          <a:stretch/>
        </p:blipFill>
        <p:spPr bwMode="auto">
          <a:xfrm>
            <a:off x="4819329" y="2196212"/>
            <a:ext cx="1417118" cy="1417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Biochar: A Sustainable Soil Amendment - Northern Research Station - USDA  Forest Service">
            <a:extLst>
              <a:ext uri="{FF2B5EF4-FFF2-40B4-BE49-F238E27FC236}">
                <a16:creationId xmlns:a16="http://schemas.microsoft.com/office/drawing/2014/main" id="{F8AD98FE-5DE1-F486-5044-077036C51E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4857"/>
          <a:stretch/>
        </p:blipFill>
        <p:spPr bwMode="auto">
          <a:xfrm>
            <a:off x="6855820" y="2196212"/>
            <a:ext cx="1417118" cy="141711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E387E04-BB1F-9C0C-D792-F10C56BFA6A0}"/>
              </a:ext>
            </a:extLst>
          </p:cNvPr>
          <p:cNvSpPr txBox="1"/>
          <p:nvPr/>
        </p:nvSpPr>
        <p:spPr>
          <a:xfrm>
            <a:off x="1101732" y="3613330"/>
            <a:ext cx="639599" cy="246221"/>
          </a:xfrm>
          <a:prstGeom prst="rect">
            <a:avLst/>
          </a:prstGeom>
        </p:spPr>
        <p:txBody>
          <a:bodyPr wrap="none" lIns="0" tIns="0" rIns="0" bIns="0" rtlCol="0">
            <a:spAutoFit/>
          </a:bodyPr>
          <a:lstStyle/>
          <a:p>
            <a:pPr algn="l"/>
            <a:r>
              <a:rPr lang="en-US" sz="1600" b="1" dirty="0">
                <a:latin typeface="Arial" panose="020B0604020202020204" pitchFamily="34" charset="0"/>
                <a:cs typeface="Arial" panose="020B0604020202020204" pitchFamily="34" charset="0"/>
              </a:rPr>
              <a:t>Gravel</a:t>
            </a:r>
            <a:endParaRPr lang="en-US" sz="16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70B5E41-CB3E-14AB-BBB3-F94C76DDC712}"/>
              </a:ext>
            </a:extLst>
          </p:cNvPr>
          <p:cNvSpPr txBox="1"/>
          <p:nvPr/>
        </p:nvSpPr>
        <p:spPr>
          <a:xfrm>
            <a:off x="3052574" y="3629061"/>
            <a:ext cx="1175002" cy="246221"/>
          </a:xfrm>
          <a:prstGeom prst="rect">
            <a:avLst/>
          </a:prstGeom>
        </p:spPr>
        <p:txBody>
          <a:bodyPr wrap="none" lIns="0" tIns="0" rIns="0" bIns="0" rtlCol="0">
            <a:spAutoFit/>
          </a:bodyPr>
          <a:lstStyle/>
          <a:p>
            <a:pPr algn="l"/>
            <a:r>
              <a:rPr lang="en-US" sz="1600" b="1">
                <a:latin typeface="Arial" panose="020B0604020202020204" pitchFamily="34" charset="0"/>
                <a:cs typeface="Arial" panose="020B0604020202020204" pitchFamily="34" charset="0"/>
              </a:rPr>
              <a:t>Marble Chip</a:t>
            </a:r>
            <a:endParaRPr lang="en-US" sz="16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5E13019-EAF4-F9B8-0479-780FD68456AD}"/>
              </a:ext>
            </a:extLst>
          </p:cNvPr>
          <p:cNvSpPr txBox="1"/>
          <p:nvPr/>
        </p:nvSpPr>
        <p:spPr>
          <a:xfrm>
            <a:off x="5283782" y="3629061"/>
            <a:ext cx="662041" cy="246221"/>
          </a:xfrm>
          <a:prstGeom prst="rect">
            <a:avLst/>
          </a:prstGeom>
        </p:spPr>
        <p:txBody>
          <a:bodyPr wrap="none" lIns="0" tIns="0" rIns="0" bIns="0" rtlCol="0">
            <a:spAutoFit/>
          </a:bodyPr>
          <a:lstStyle/>
          <a:p>
            <a:pPr algn="l"/>
            <a:r>
              <a:rPr lang="en-US" sz="1600" b="1">
                <a:latin typeface="Arial" panose="020B0604020202020204" pitchFamily="34" charset="0"/>
                <a:cs typeface="Arial" panose="020B0604020202020204" pitchFamily="34" charset="0"/>
              </a:rPr>
              <a:t>Zeolite</a:t>
            </a:r>
            <a:endParaRPr lang="en-US" sz="16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C09D1B1-15D6-321E-F0E1-BB8B37240D14}"/>
              </a:ext>
            </a:extLst>
          </p:cNvPr>
          <p:cNvSpPr txBox="1"/>
          <p:nvPr/>
        </p:nvSpPr>
        <p:spPr>
          <a:xfrm>
            <a:off x="7292670" y="3629061"/>
            <a:ext cx="763029" cy="246221"/>
          </a:xfrm>
          <a:prstGeom prst="rect">
            <a:avLst/>
          </a:prstGeom>
        </p:spPr>
        <p:txBody>
          <a:bodyPr wrap="none" lIns="0" tIns="0" rIns="0" bIns="0" rtlCol="0">
            <a:spAutoFit/>
          </a:bodyPr>
          <a:lstStyle/>
          <a:p>
            <a:pPr algn="l"/>
            <a:r>
              <a:rPr lang="en-US" sz="1600" b="1">
                <a:latin typeface="Arial" panose="020B0604020202020204" pitchFamily="34" charset="0"/>
                <a:cs typeface="Arial" panose="020B0604020202020204" pitchFamily="34" charset="0"/>
              </a:rPr>
              <a:t>Biochar</a:t>
            </a:r>
            <a:endParaRPr lang="en-US" sz="16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1139729-D718-0BDD-9BED-2DC51F44AFEC}"/>
              </a:ext>
            </a:extLst>
          </p:cNvPr>
          <p:cNvSpPr txBox="1"/>
          <p:nvPr/>
        </p:nvSpPr>
        <p:spPr>
          <a:xfrm>
            <a:off x="457527" y="3907348"/>
            <a:ext cx="1928010" cy="984885"/>
          </a:xfrm>
          <a:prstGeom prst="rect">
            <a:avLst/>
          </a:prstGeom>
        </p:spPr>
        <p:txBody>
          <a:bodyPr wrap="square" lIns="0" tIns="0" rIns="0" bIns="0" rtlCol="0">
            <a:spAutoFit/>
          </a:bodyPr>
          <a:lstStyle/>
          <a:p>
            <a:pPr marL="214313" indent="-214313">
              <a:buFont typeface="Arial" panose="020B0604020202020204" pitchFamily="34" charset="0"/>
              <a:buChar char="•"/>
            </a:pPr>
            <a:r>
              <a:rPr lang="en-US" sz="1600" dirty="0"/>
              <a:t>Most common filtration material.</a:t>
            </a:r>
          </a:p>
          <a:p>
            <a:pPr marL="214313" indent="-214313">
              <a:buFont typeface="Arial" panose="020B0604020202020204" pitchFamily="34" charset="0"/>
              <a:buChar char="•"/>
            </a:pPr>
            <a:r>
              <a:rPr lang="en-US" sz="1600" dirty="0"/>
              <a:t>Wide accessibility and low cost.</a:t>
            </a:r>
          </a:p>
        </p:txBody>
      </p:sp>
      <p:sp>
        <p:nvSpPr>
          <p:cNvPr id="27" name="TextBox 26">
            <a:extLst>
              <a:ext uri="{FF2B5EF4-FFF2-40B4-BE49-F238E27FC236}">
                <a16:creationId xmlns:a16="http://schemas.microsoft.com/office/drawing/2014/main" id="{7C267E41-CDEA-0488-E5F0-41B9C17EDBB2}"/>
              </a:ext>
            </a:extLst>
          </p:cNvPr>
          <p:cNvSpPr txBox="1"/>
          <p:nvPr/>
        </p:nvSpPr>
        <p:spPr>
          <a:xfrm>
            <a:off x="2492226" y="3907347"/>
            <a:ext cx="2050369" cy="1477328"/>
          </a:xfrm>
          <a:prstGeom prst="rect">
            <a:avLst/>
          </a:prstGeom>
        </p:spPr>
        <p:txBody>
          <a:bodyPr wrap="square" lIns="0" tIns="0" rIns="0" bIns="0" rtlCol="0">
            <a:spAutoFit/>
          </a:bodyPr>
          <a:lstStyle/>
          <a:p>
            <a:pPr marL="214313" indent="-214313">
              <a:buFont typeface="Arial" panose="020B0604020202020204" pitchFamily="34" charset="0"/>
              <a:buChar char="•"/>
            </a:pPr>
            <a:r>
              <a:rPr lang="en-US" sz="1600" dirty="0">
                <a:solidFill>
                  <a:srgbClr val="FF0000"/>
                </a:solidFill>
              </a:rPr>
              <a:t>Recycled material </a:t>
            </a:r>
            <a:r>
              <a:rPr lang="en-US" sz="1600" dirty="0"/>
              <a:t>from industrial waste.</a:t>
            </a:r>
          </a:p>
          <a:p>
            <a:pPr marL="214313" indent="-214313">
              <a:buFont typeface="Arial" panose="020B0604020202020204" pitchFamily="34" charset="0"/>
              <a:buChar char="•"/>
            </a:pPr>
            <a:r>
              <a:rPr lang="en-US" sz="1600" dirty="0"/>
              <a:t>Majorly composed with CaCO</a:t>
            </a:r>
            <a:r>
              <a:rPr lang="en-US" sz="1600" baseline="-25000" dirty="0"/>
              <a:t>3</a:t>
            </a:r>
            <a:r>
              <a:rPr lang="en-US" sz="1600" dirty="0"/>
              <a:t>.</a:t>
            </a:r>
            <a:endParaRPr lang="en-US" sz="1600" baseline="-25000" dirty="0"/>
          </a:p>
          <a:p>
            <a:pPr marL="214313" indent="-214313">
              <a:buFont typeface="Arial" panose="020B0604020202020204" pitchFamily="34" charset="0"/>
              <a:buChar char="•"/>
            </a:pPr>
            <a:r>
              <a:rPr lang="en-US" sz="1600" dirty="0"/>
              <a:t>Provide extra </a:t>
            </a:r>
            <a:r>
              <a:rPr lang="en-US" sz="1600" dirty="0">
                <a:solidFill>
                  <a:srgbClr val="FF0000"/>
                </a:solidFill>
              </a:rPr>
              <a:t>alkalinity</a:t>
            </a:r>
            <a:r>
              <a:rPr lang="en-US" sz="1600" dirty="0"/>
              <a:t>. </a:t>
            </a:r>
          </a:p>
        </p:txBody>
      </p:sp>
      <p:sp>
        <p:nvSpPr>
          <p:cNvPr id="28" name="TextBox 27">
            <a:extLst>
              <a:ext uri="{FF2B5EF4-FFF2-40B4-BE49-F238E27FC236}">
                <a16:creationId xmlns:a16="http://schemas.microsoft.com/office/drawing/2014/main" id="{90FC102A-36D8-B779-B0D8-813396960F5F}"/>
              </a:ext>
            </a:extLst>
          </p:cNvPr>
          <p:cNvSpPr txBox="1"/>
          <p:nvPr/>
        </p:nvSpPr>
        <p:spPr>
          <a:xfrm>
            <a:off x="4649284" y="3907347"/>
            <a:ext cx="1928010" cy="1231106"/>
          </a:xfrm>
          <a:prstGeom prst="rect">
            <a:avLst/>
          </a:prstGeom>
        </p:spPr>
        <p:txBody>
          <a:bodyPr wrap="square" lIns="0" tIns="0" rIns="0" bIns="0" rtlCol="0">
            <a:spAutoFit/>
          </a:bodyPr>
          <a:lstStyle/>
          <a:p>
            <a:pPr marL="214313" indent="-214313">
              <a:buFont typeface="Arial" panose="020B0604020202020204" pitchFamily="34" charset="0"/>
              <a:buChar char="•"/>
            </a:pPr>
            <a:r>
              <a:rPr lang="en-US" sz="1600" dirty="0"/>
              <a:t>Aluminosilicate mineral.</a:t>
            </a:r>
          </a:p>
          <a:p>
            <a:pPr marL="214313" indent="-214313">
              <a:buFont typeface="Arial" panose="020B0604020202020204" pitchFamily="34" charset="0"/>
              <a:buChar char="•"/>
            </a:pPr>
            <a:r>
              <a:rPr lang="en-US" sz="1600" dirty="0"/>
              <a:t>Strong </a:t>
            </a:r>
            <a:r>
              <a:rPr lang="en-US" sz="1600" dirty="0">
                <a:solidFill>
                  <a:srgbClr val="FF0000"/>
                </a:solidFill>
              </a:rPr>
              <a:t>cation exchange. capacity </a:t>
            </a:r>
            <a:r>
              <a:rPr lang="en-US" sz="1600" dirty="0"/>
              <a:t>(NH</a:t>
            </a:r>
            <a:r>
              <a:rPr lang="en-US" sz="1600" baseline="-25000" dirty="0"/>
              <a:t>4</a:t>
            </a:r>
            <a:r>
              <a:rPr lang="en-US" sz="1600" baseline="30000" dirty="0"/>
              <a:t>+</a:t>
            </a:r>
            <a:r>
              <a:rPr lang="en-US" sz="1600" dirty="0"/>
              <a:t> removal).</a:t>
            </a:r>
          </a:p>
        </p:txBody>
      </p:sp>
      <p:sp>
        <p:nvSpPr>
          <p:cNvPr id="29" name="TextBox 28">
            <a:extLst>
              <a:ext uri="{FF2B5EF4-FFF2-40B4-BE49-F238E27FC236}">
                <a16:creationId xmlns:a16="http://schemas.microsoft.com/office/drawing/2014/main" id="{36725F72-4D75-8C6C-1F86-DED908BE5115}"/>
              </a:ext>
            </a:extLst>
          </p:cNvPr>
          <p:cNvSpPr txBox="1"/>
          <p:nvPr/>
        </p:nvSpPr>
        <p:spPr>
          <a:xfrm>
            <a:off x="6577294" y="3920616"/>
            <a:ext cx="2382379" cy="2215991"/>
          </a:xfrm>
          <a:prstGeom prst="rect">
            <a:avLst/>
          </a:prstGeom>
          <a:solidFill>
            <a:schemeClr val="bg1"/>
          </a:solidFill>
        </p:spPr>
        <p:txBody>
          <a:bodyPr wrap="square" lIns="0" tIns="0" rIns="0" bIns="0" rtlCol="0">
            <a:spAutoFit/>
          </a:bodyPr>
          <a:lstStyle/>
          <a:p>
            <a:pPr marL="214313" indent="-214313">
              <a:buFont typeface="Arial" panose="020B0604020202020204" pitchFamily="34" charset="0"/>
              <a:buChar char="•"/>
            </a:pPr>
            <a:r>
              <a:rPr lang="en-US" sz="1600" dirty="0"/>
              <a:t>Carbon-enriched biomaterial.</a:t>
            </a:r>
          </a:p>
          <a:p>
            <a:pPr marL="214313" indent="-214313">
              <a:buFont typeface="Arial" panose="020B0604020202020204" pitchFamily="34" charset="0"/>
              <a:buChar char="•"/>
            </a:pPr>
            <a:r>
              <a:rPr lang="en-US" sz="1600" dirty="0"/>
              <a:t>Strong </a:t>
            </a:r>
            <a:r>
              <a:rPr lang="en-US" sz="1600" dirty="0">
                <a:solidFill>
                  <a:srgbClr val="FF0000"/>
                </a:solidFill>
              </a:rPr>
              <a:t>adsorption capacity</a:t>
            </a:r>
            <a:r>
              <a:rPr lang="en-US" sz="1600" dirty="0"/>
              <a:t>.</a:t>
            </a:r>
          </a:p>
          <a:p>
            <a:pPr marL="214313" indent="-214313">
              <a:buFont typeface="Arial" panose="020B0604020202020204" pitchFamily="34" charset="0"/>
              <a:buChar char="•"/>
            </a:pPr>
            <a:r>
              <a:rPr lang="en-US" sz="1600" dirty="0"/>
              <a:t>High specific </a:t>
            </a:r>
            <a:r>
              <a:rPr lang="en-US" sz="1600" dirty="0">
                <a:solidFill>
                  <a:srgbClr val="FF0000"/>
                </a:solidFill>
              </a:rPr>
              <a:t>surface area</a:t>
            </a:r>
            <a:r>
              <a:rPr lang="en-US" sz="1600" dirty="0"/>
              <a:t>.</a:t>
            </a:r>
          </a:p>
          <a:p>
            <a:pPr marL="214313" indent="-214313">
              <a:buFont typeface="Arial" panose="020B0604020202020204" pitchFamily="34" charset="0"/>
              <a:buChar char="•"/>
            </a:pPr>
            <a:r>
              <a:rPr lang="en-US" altLang="zh-CN" sz="1600" dirty="0"/>
              <a:t>Facilitate</a:t>
            </a:r>
            <a:r>
              <a:rPr lang="zh-CN" altLang="en-US" sz="1600" dirty="0"/>
              <a:t> </a:t>
            </a:r>
            <a:r>
              <a:rPr lang="en-US" sz="1600" dirty="0"/>
              <a:t>better nitrification performance in column experiments.</a:t>
            </a:r>
          </a:p>
          <a:p>
            <a:pPr marL="214313" indent="-214313">
              <a:buFont typeface="Arial" panose="020B0604020202020204" pitchFamily="34" charset="0"/>
              <a:buChar char="•"/>
            </a:pPr>
            <a:r>
              <a:rPr lang="en-US" sz="1600" dirty="0">
                <a:solidFill>
                  <a:srgbClr val="FF0000"/>
                </a:solidFill>
              </a:rPr>
              <a:t>Low mechanical strength</a:t>
            </a:r>
            <a:r>
              <a:rPr lang="en-US" sz="1600" dirty="0"/>
              <a:t>.</a:t>
            </a:r>
          </a:p>
        </p:txBody>
      </p:sp>
      <p:sp>
        <p:nvSpPr>
          <p:cNvPr id="13" name="Title 1">
            <a:extLst>
              <a:ext uri="{FF2B5EF4-FFF2-40B4-BE49-F238E27FC236}">
                <a16:creationId xmlns:a16="http://schemas.microsoft.com/office/drawing/2014/main" id="{CFBC5688-05C1-7C05-3259-9FDBC4119CA9}"/>
              </a:ext>
            </a:extLst>
          </p:cNvPr>
          <p:cNvSpPr txBox="1">
            <a:spLocks/>
          </p:cNvSpPr>
          <p:nvPr/>
        </p:nvSpPr>
        <p:spPr>
          <a:xfrm>
            <a:off x="331780" y="600030"/>
            <a:ext cx="3868175" cy="609098"/>
          </a:xfrm>
          <a:prstGeom prst="rect">
            <a:avLst/>
          </a:prstGeom>
        </p:spPr>
        <p:txBody>
          <a:bodyPr anchor="t" anchorCtr="0">
            <a:normAutofit fontScale="97500"/>
          </a:bodyPr>
          <a:lstStyle>
            <a:lvl1pPr algn="l" defTabSz="914400" rtl="0" eaLnBrk="1" latinLnBrk="0" hangingPunct="1">
              <a:lnSpc>
                <a:spcPct val="80000"/>
              </a:lnSpc>
              <a:spcBef>
                <a:spcPct val="0"/>
              </a:spcBef>
              <a:buNone/>
              <a:defRPr sz="3600" b="0" i="0" kern="1200" baseline="0">
                <a:solidFill>
                  <a:schemeClr val="tx1"/>
                </a:solidFill>
                <a:latin typeface="Effra Heavy" charset="0"/>
                <a:ea typeface="Effra Heavy" charset="0"/>
                <a:cs typeface="Effra Heavy" charset="0"/>
              </a:defRPr>
            </a:lvl1pPr>
          </a:lstStyle>
          <a:p>
            <a:r>
              <a:rPr lang="en-US" sz="2400" b="1" dirty="0">
                <a:latin typeface="Arial" panose="020B0604020202020204" pitchFamily="34" charset="0"/>
                <a:cs typeface="Arial" panose="020B0604020202020204" pitchFamily="34" charset="0"/>
              </a:rPr>
              <a:t>Filtration Materials</a:t>
            </a:r>
          </a:p>
        </p:txBody>
      </p:sp>
      <p:cxnSp>
        <p:nvCxnSpPr>
          <p:cNvPr id="14" name="Straight Connector 13">
            <a:extLst>
              <a:ext uri="{FF2B5EF4-FFF2-40B4-BE49-F238E27FC236}">
                <a16:creationId xmlns:a16="http://schemas.microsoft.com/office/drawing/2014/main" id="{67816A9A-6932-990E-DD47-2E780C711D0F}"/>
              </a:ext>
            </a:extLst>
          </p:cNvPr>
          <p:cNvCxnSpPr>
            <a:cxnSpLocks/>
          </p:cNvCxnSpPr>
          <p:nvPr/>
        </p:nvCxnSpPr>
        <p:spPr>
          <a:xfrm>
            <a:off x="405598" y="1106349"/>
            <a:ext cx="2898414"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4CB058A3-C6B7-FDBF-5878-DEE49F434483}"/>
              </a:ext>
            </a:extLst>
          </p:cNvPr>
          <p:cNvSpPr txBox="1"/>
          <p:nvPr/>
        </p:nvSpPr>
        <p:spPr>
          <a:xfrm>
            <a:off x="2782837" y="6418053"/>
            <a:ext cx="5615833" cy="276999"/>
          </a:xfrm>
          <a:prstGeom prst="rect">
            <a:avLst/>
          </a:prstGeom>
          <a:noFill/>
        </p:spPr>
        <p:txBody>
          <a:bodyPr wrap="none" rtlCol="0">
            <a:spAutoFit/>
          </a:bodyPr>
          <a:lstStyle/>
          <a:p>
            <a:r>
              <a:rPr lang="en-US" sz="1200" dirty="0"/>
              <a:t>This work was supported by New York State Center for Clean Water Technology (CCWT)</a:t>
            </a:r>
          </a:p>
        </p:txBody>
      </p:sp>
    </p:spTree>
    <p:extLst>
      <p:ext uri="{BB962C8B-B14F-4D97-AF65-F5344CB8AC3E}">
        <p14:creationId xmlns:p14="http://schemas.microsoft.com/office/powerpoint/2010/main" val="1201960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597935-981E-06F4-A977-C2DD3B537C28}"/>
              </a:ext>
            </a:extLst>
          </p:cNvPr>
          <p:cNvGraphicFramePr>
            <a:graphicFrameLocks noGrp="1"/>
          </p:cNvGraphicFramePr>
          <p:nvPr>
            <p:extLst>
              <p:ext uri="{D42A27DB-BD31-4B8C-83A1-F6EECF244321}">
                <p14:modId xmlns:p14="http://schemas.microsoft.com/office/powerpoint/2010/main" val="1792826819"/>
              </p:ext>
            </p:extLst>
          </p:nvPr>
        </p:nvGraphicFramePr>
        <p:xfrm>
          <a:off x="312452" y="2066066"/>
          <a:ext cx="8633138" cy="2586039"/>
        </p:xfrm>
        <a:graphic>
          <a:graphicData uri="http://schemas.openxmlformats.org/drawingml/2006/table">
            <a:tbl>
              <a:tblPr firstRow="1" firstCol="1" bandRow="1">
                <a:tableStyleId>{5C22544A-7EE6-4342-B048-85BDC9FD1C3A}</a:tableStyleId>
              </a:tblPr>
              <a:tblGrid>
                <a:gridCol w="1250486">
                  <a:extLst>
                    <a:ext uri="{9D8B030D-6E8A-4147-A177-3AD203B41FA5}">
                      <a16:colId xmlns:a16="http://schemas.microsoft.com/office/drawing/2014/main" val="764671705"/>
                    </a:ext>
                  </a:extLst>
                </a:gridCol>
                <a:gridCol w="777242">
                  <a:extLst>
                    <a:ext uri="{9D8B030D-6E8A-4147-A177-3AD203B41FA5}">
                      <a16:colId xmlns:a16="http://schemas.microsoft.com/office/drawing/2014/main" val="2332949855"/>
                    </a:ext>
                  </a:extLst>
                </a:gridCol>
                <a:gridCol w="831523">
                  <a:extLst>
                    <a:ext uri="{9D8B030D-6E8A-4147-A177-3AD203B41FA5}">
                      <a16:colId xmlns:a16="http://schemas.microsoft.com/office/drawing/2014/main" val="213883864"/>
                    </a:ext>
                  </a:extLst>
                </a:gridCol>
                <a:gridCol w="1438253">
                  <a:extLst>
                    <a:ext uri="{9D8B030D-6E8A-4147-A177-3AD203B41FA5}">
                      <a16:colId xmlns:a16="http://schemas.microsoft.com/office/drawing/2014/main" val="3328915245"/>
                    </a:ext>
                  </a:extLst>
                </a:gridCol>
                <a:gridCol w="1440471">
                  <a:extLst>
                    <a:ext uri="{9D8B030D-6E8A-4147-A177-3AD203B41FA5}">
                      <a16:colId xmlns:a16="http://schemas.microsoft.com/office/drawing/2014/main" val="1699169392"/>
                    </a:ext>
                  </a:extLst>
                </a:gridCol>
                <a:gridCol w="1218544">
                  <a:extLst>
                    <a:ext uri="{9D8B030D-6E8A-4147-A177-3AD203B41FA5}">
                      <a16:colId xmlns:a16="http://schemas.microsoft.com/office/drawing/2014/main" val="549668454"/>
                    </a:ext>
                  </a:extLst>
                </a:gridCol>
                <a:gridCol w="1676619">
                  <a:extLst>
                    <a:ext uri="{9D8B030D-6E8A-4147-A177-3AD203B41FA5}">
                      <a16:colId xmlns:a16="http://schemas.microsoft.com/office/drawing/2014/main" val="1966710706"/>
                    </a:ext>
                  </a:extLst>
                </a:gridCol>
              </a:tblGrid>
              <a:tr h="555784">
                <a:tc>
                  <a:txBody>
                    <a:bodyPr/>
                    <a:lstStyle/>
                    <a:p>
                      <a:pPr marL="0" marR="0" algn="ctr">
                        <a:spcBef>
                          <a:spcPts val="0"/>
                        </a:spcBef>
                        <a:spcAft>
                          <a:spcPts val="0"/>
                        </a:spcAft>
                      </a:pPr>
                      <a:r>
                        <a:rPr lang="en-US" sz="1600">
                          <a:solidFill>
                            <a:schemeClr val="tx1"/>
                          </a:solidFill>
                          <a:effectLst/>
                        </a:rPr>
                        <a:t>Packing Media</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Size (mm)</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Porosity</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altLang="zh-CN" sz="1600" dirty="0">
                          <a:solidFill>
                            <a:schemeClr val="tx1"/>
                          </a:solidFill>
                          <a:effectLst/>
                        </a:rPr>
                        <a:t>Nitrogen</a:t>
                      </a:r>
                      <a:r>
                        <a:rPr lang="zh-CN" altLang="en-US" sz="1600" dirty="0">
                          <a:solidFill>
                            <a:schemeClr val="tx1"/>
                          </a:solidFill>
                          <a:effectLst/>
                        </a:rPr>
                        <a:t> </a:t>
                      </a:r>
                      <a:r>
                        <a:rPr lang="en-US" altLang="zh-CN" sz="1600" dirty="0">
                          <a:solidFill>
                            <a:schemeClr val="tx1"/>
                          </a:solidFill>
                          <a:effectLst/>
                        </a:rPr>
                        <a:t>Loading</a:t>
                      </a:r>
                      <a:r>
                        <a:rPr lang="zh-CN" altLang="en-US" sz="1600" dirty="0">
                          <a:solidFill>
                            <a:schemeClr val="tx1"/>
                          </a:solidFill>
                          <a:effectLst/>
                        </a:rPr>
                        <a:t> </a:t>
                      </a:r>
                      <a:r>
                        <a:rPr lang="en-US" altLang="zh-CN" sz="1600" dirty="0">
                          <a:solidFill>
                            <a:schemeClr val="tx1"/>
                          </a:solidFill>
                          <a:effectLst/>
                        </a:rPr>
                        <a:t>Rate</a:t>
                      </a:r>
                      <a:r>
                        <a:rPr lang="zh-CN" altLang="en-US" sz="1600" dirty="0">
                          <a:solidFill>
                            <a:schemeClr val="tx1"/>
                          </a:solidFill>
                          <a:effectLst/>
                        </a:rPr>
                        <a:t> </a:t>
                      </a:r>
                      <a:endParaRPr lang="en-US" altLang="zh-CN" sz="1600" dirty="0">
                        <a:solidFill>
                          <a:schemeClr val="tx1"/>
                        </a:solidFill>
                        <a:effectLst/>
                      </a:endParaRPr>
                    </a:p>
                    <a:p>
                      <a:pPr marL="0" marR="0" algn="ctr">
                        <a:spcBef>
                          <a:spcPts val="0"/>
                        </a:spcBef>
                        <a:spcAft>
                          <a:spcPts val="0"/>
                        </a:spcAft>
                      </a:pPr>
                      <a:r>
                        <a:rPr lang="en-US" altLang="zh-CN" sz="1600" dirty="0">
                          <a:solidFill>
                            <a:schemeClr val="tx1"/>
                          </a:solidFill>
                          <a:effectLst/>
                        </a:rPr>
                        <a:t>(</a:t>
                      </a:r>
                      <a:r>
                        <a:rPr lang="en-US" sz="1600" dirty="0">
                          <a:solidFill>
                            <a:schemeClr val="tx1"/>
                          </a:solidFill>
                          <a:effectLst/>
                        </a:rPr>
                        <a:t>NLR</a:t>
                      </a:r>
                      <a:r>
                        <a:rPr lang="en-US" altLang="zh-CN" sz="1600" dirty="0">
                          <a:solidFill>
                            <a:schemeClr val="tx1"/>
                          </a:solidFill>
                          <a:effectLst/>
                        </a:rPr>
                        <a:t>,</a:t>
                      </a:r>
                      <a:r>
                        <a:rPr lang="zh-CN" altLang="en-US" sz="1600" dirty="0">
                          <a:solidFill>
                            <a:schemeClr val="tx1"/>
                          </a:solidFill>
                          <a:effectLst/>
                        </a:rPr>
                        <a:t> </a:t>
                      </a:r>
                      <a:r>
                        <a:rPr lang="en-US" sz="1600" dirty="0">
                          <a:solidFill>
                            <a:schemeClr val="tx1"/>
                          </a:solidFill>
                          <a:effectLst/>
                        </a:rPr>
                        <a:t>g N m</a:t>
                      </a:r>
                      <a:r>
                        <a:rPr lang="en-US" sz="1600" baseline="30000" dirty="0">
                          <a:solidFill>
                            <a:schemeClr val="tx1"/>
                          </a:solidFill>
                          <a:effectLst/>
                        </a:rPr>
                        <a:t>-2</a:t>
                      </a:r>
                      <a:r>
                        <a:rPr lang="en-US" sz="1600" dirty="0">
                          <a:solidFill>
                            <a:schemeClr val="tx1"/>
                          </a:solidFill>
                          <a:effectLst/>
                        </a:rPr>
                        <a:t> d</a:t>
                      </a:r>
                      <a:r>
                        <a:rPr lang="en-US" sz="1600" baseline="30000" dirty="0">
                          <a:solidFill>
                            <a:schemeClr val="tx1"/>
                          </a:solidFill>
                          <a:effectLst/>
                        </a:rPr>
                        <a:t>-1</a:t>
                      </a:r>
                      <a:r>
                        <a:rPr lang="en-US" sz="1600" dirty="0">
                          <a:solidFill>
                            <a:schemeClr val="tx1"/>
                          </a:solidFill>
                          <a:effectLst/>
                        </a:rPr>
                        <a:t>)</a:t>
                      </a:r>
                      <a:endParaRPr lang="en-US" sz="16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altLang="zh-CN" sz="1600" dirty="0">
                          <a:solidFill>
                            <a:schemeClr val="tx1"/>
                          </a:solidFill>
                          <a:effectLst/>
                        </a:rPr>
                        <a:t>NH</a:t>
                      </a:r>
                      <a:r>
                        <a:rPr lang="en-US" altLang="zh-CN" sz="1600" baseline="-25000" dirty="0">
                          <a:solidFill>
                            <a:schemeClr val="tx1"/>
                          </a:solidFill>
                          <a:effectLst/>
                        </a:rPr>
                        <a:t>4</a:t>
                      </a:r>
                      <a:r>
                        <a:rPr lang="en-US" altLang="zh-CN" sz="1600" baseline="30000" dirty="0">
                          <a:solidFill>
                            <a:schemeClr val="tx1"/>
                          </a:solidFill>
                          <a:effectLst/>
                        </a:rPr>
                        <a:t>+</a:t>
                      </a:r>
                      <a:r>
                        <a:rPr lang="en-US" altLang="zh-CN" sz="1600" dirty="0">
                          <a:solidFill>
                            <a:schemeClr val="tx1"/>
                          </a:solidFill>
                          <a:effectLst/>
                        </a:rPr>
                        <a:t>Removal</a:t>
                      </a:r>
                      <a:r>
                        <a:rPr lang="zh-CN" altLang="en-US" sz="1600" dirty="0">
                          <a:solidFill>
                            <a:schemeClr val="tx1"/>
                          </a:solidFill>
                          <a:effectLst/>
                        </a:rPr>
                        <a:t> </a:t>
                      </a:r>
                      <a:r>
                        <a:rPr lang="en-US" altLang="zh-CN" sz="1600" dirty="0">
                          <a:solidFill>
                            <a:schemeClr val="tx1"/>
                          </a:solidFill>
                          <a:effectLst/>
                        </a:rPr>
                        <a:t>Rate</a:t>
                      </a:r>
                    </a:p>
                    <a:p>
                      <a:pPr marL="0" marR="0" algn="ctr">
                        <a:spcBef>
                          <a:spcPts val="0"/>
                        </a:spcBef>
                        <a:spcAft>
                          <a:spcPts val="0"/>
                        </a:spcAft>
                      </a:pPr>
                      <a:r>
                        <a:rPr lang="en-US" sz="1600" dirty="0">
                          <a:solidFill>
                            <a:schemeClr val="tx1"/>
                          </a:solidFill>
                          <a:effectLst/>
                        </a:rPr>
                        <a:t> (g N m</a:t>
                      </a:r>
                      <a:r>
                        <a:rPr lang="en-US" sz="1600" baseline="30000" dirty="0">
                          <a:solidFill>
                            <a:schemeClr val="tx1"/>
                          </a:solidFill>
                          <a:effectLst/>
                        </a:rPr>
                        <a:t>-1</a:t>
                      </a:r>
                      <a:r>
                        <a:rPr lang="en-US" sz="1600" dirty="0">
                          <a:solidFill>
                            <a:schemeClr val="tx1"/>
                          </a:solidFill>
                          <a:effectLst/>
                        </a:rPr>
                        <a:t> d</a:t>
                      </a:r>
                      <a:r>
                        <a:rPr lang="en-US" sz="1600" baseline="30000" dirty="0">
                          <a:solidFill>
                            <a:schemeClr val="tx1"/>
                          </a:solidFill>
                          <a:effectLst/>
                        </a:rPr>
                        <a:t>-1</a:t>
                      </a:r>
                      <a:r>
                        <a:rPr lang="en-US" sz="1600" dirty="0">
                          <a:solidFill>
                            <a:schemeClr val="tx1"/>
                          </a:solidFill>
                          <a:effectLst/>
                        </a:rPr>
                        <a:t>)</a:t>
                      </a:r>
                      <a:endParaRPr lang="en-US" sz="16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altLang="zh-CN" sz="1600" dirty="0">
                          <a:solidFill>
                            <a:schemeClr val="tx1"/>
                          </a:solidFill>
                          <a:effectLst/>
                        </a:rPr>
                        <a:t>NH</a:t>
                      </a:r>
                      <a:r>
                        <a:rPr lang="en-US" altLang="zh-CN" sz="1600" baseline="-25000" dirty="0">
                          <a:solidFill>
                            <a:schemeClr val="tx1"/>
                          </a:solidFill>
                          <a:effectLst/>
                        </a:rPr>
                        <a:t>4</a:t>
                      </a:r>
                      <a:r>
                        <a:rPr lang="en-US" altLang="zh-CN" sz="1600" baseline="30000" dirty="0">
                          <a:solidFill>
                            <a:schemeClr val="tx1"/>
                          </a:solidFill>
                          <a:effectLst/>
                        </a:rPr>
                        <a:t>+</a:t>
                      </a:r>
                      <a:r>
                        <a:rPr lang="en-US" sz="1600" dirty="0">
                          <a:solidFill>
                            <a:schemeClr val="tx1"/>
                          </a:solidFill>
                          <a:effectLst/>
                        </a:rPr>
                        <a:t> Removal Efficiency (%)</a:t>
                      </a:r>
                      <a:endParaRPr lang="en-US" sz="16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Construction Cost ($/m</a:t>
                      </a:r>
                      <a:r>
                        <a:rPr lang="en-US" sz="1600" baseline="30000">
                          <a:solidFill>
                            <a:schemeClr val="tx1"/>
                          </a:solidFill>
                          <a:effectLst/>
                        </a:rPr>
                        <a:t>3</a:t>
                      </a:r>
                      <a:r>
                        <a:rPr lang="en-US" sz="1600" baseline="0">
                          <a:solidFill>
                            <a:schemeClr val="tx1"/>
                          </a:solidFill>
                          <a:effectLst/>
                        </a:rPr>
                        <a:t> nitrification chamber</a:t>
                      </a:r>
                      <a:r>
                        <a:rPr lang="en-US" sz="1600">
                          <a:solidFill>
                            <a:schemeClr val="tx1"/>
                          </a:solidFill>
                          <a:effectLst/>
                        </a:rPr>
                        <a:t>)</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53339"/>
                  </a:ext>
                </a:extLst>
              </a:tr>
              <a:tr h="281464">
                <a:tc>
                  <a:txBody>
                    <a:bodyPr/>
                    <a:lstStyle/>
                    <a:p>
                      <a:pPr marL="0" marR="0" algn="ctr">
                        <a:spcBef>
                          <a:spcPts val="0"/>
                        </a:spcBef>
                        <a:spcAft>
                          <a:spcPts val="0"/>
                        </a:spcAft>
                      </a:pPr>
                      <a:r>
                        <a:rPr lang="en-US" sz="1600">
                          <a:solidFill>
                            <a:schemeClr val="tx1"/>
                          </a:solidFill>
                          <a:effectLst/>
                        </a:rPr>
                        <a:t>Gravel</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10 - 20</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0.5</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11.5 - 700</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11 – 420</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dirty="0">
                          <a:solidFill>
                            <a:schemeClr val="tx1"/>
                          </a:solidFill>
                          <a:effectLst/>
                        </a:rPr>
                        <a:t>63  -  95 </a:t>
                      </a:r>
                      <a:endParaRPr lang="en-US" sz="16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dirty="0">
                          <a:solidFill>
                            <a:schemeClr val="tx1"/>
                          </a:solidFill>
                          <a:effectLst/>
                        </a:rPr>
                        <a:t>22 -  46</a:t>
                      </a:r>
                      <a:endParaRPr lang="en-US" sz="16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8929321"/>
                  </a:ext>
                </a:extLst>
              </a:tr>
              <a:tr h="289084">
                <a:tc>
                  <a:txBody>
                    <a:bodyPr/>
                    <a:lstStyle/>
                    <a:p>
                      <a:pPr marL="0" marR="0" algn="ctr">
                        <a:spcBef>
                          <a:spcPts val="0"/>
                        </a:spcBef>
                        <a:spcAft>
                          <a:spcPts val="0"/>
                        </a:spcAft>
                      </a:pPr>
                      <a:r>
                        <a:rPr lang="en-US" sz="1600">
                          <a:solidFill>
                            <a:schemeClr val="tx1"/>
                          </a:solidFill>
                          <a:effectLst/>
                        </a:rPr>
                        <a:t>Zeolite</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3 - 6</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0.4 - 0.5</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6 - 50</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5.8 - 36 </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dirty="0">
                          <a:solidFill>
                            <a:schemeClr val="tx1"/>
                          </a:solidFill>
                          <a:effectLst/>
                        </a:rPr>
                        <a:t>72 - 92 </a:t>
                      </a:r>
                      <a:endParaRPr lang="en-US" sz="16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80 - 140</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1924451"/>
                  </a:ext>
                </a:extLst>
              </a:tr>
              <a:tr h="281464">
                <a:tc>
                  <a:txBody>
                    <a:bodyPr/>
                    <a:lstStyle/>
                    <a:p>
                      <a:pPr marL="0" marR="0" algn="ctr">
                        <a:spcBef>
                          <a:spcPts val="0"/>
                        </a:spcBef>
                        <a:spcAft>
                          <a:spcPts val="0"/>
                        </a:spcAft>
                      </a:pPr>
                      <a:r>
                        <a:rPr lang="en-US" sz="1600">
                          <a:solidFill>
                            <a:schemeClr val="tx1"/>
                          </a:solidFill>
                          <a:effectLst/>
                        </a:rPr>
                        <a:t>Biochar</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5 - 10</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0.5 - 0.7</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37.5 - 700</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35.6 - 560</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dirty="0">
                          <a:solidFill>
                            <a:schemeClr val="tx1"/>
                          </a:solidFill>
                          <a:effectLst/>
                        </a:rPr>
                        <a:t>60 - 95 </a:t>
                      </a:r>
                      <a:endParaRPr lang="en-US" sz="16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210 - 360</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31161"/>
                  </a:ext>
                </a:extLst>
              </a:tr>
              <a:tr h="470059">
                <a:tc>
                  <a:txBody>
                    <a:bodyPr/>
                    <a:lstStyle/>
                    <a:p>
                      <a:pPr marL="0" marR="0" algn="ctr">
                        <a:spcBef>
                          <a:spcPts val="0"/>
                        </a:spcBef>
                        <a:spcAft>
                          <a:spcPts val="0"/>
                        </a:spcAft>
                      </a:pPr>
                      <a:r>
                        <a:rPr lang="en-US" sz="1600">
                          <a:solidFill>
                            <a:schemeClr val="tx1"/>
                          </a:solidFill>
                          <a:effectLst/>
                        </a:rPr>
                        <a:t>Marble Chip</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5 - 20</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0.5 – 0.6</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0.6 – 2.4</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0.5 – 2.3</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dirty="0">
                          <a:solidFill>
                            <a:schemeClr val="tx1"/>
                          </a:solidFill>
                          <a:effectLst/>
                        </a:rPr>
                        <a:t>93 – 95 </a:t>
                      </a:r>
                      <a:endParaRPr lang="en-US" sz="16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63 - 97</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8689686"/>
                  </a:ext>
                </a:extLst>
              </a:tr>
              <a:tr h="281464">
                <a:tc>
                  <a:txBody>
                    <a:bodyPr/>
                    <a:lstStyle/>
                    <a:p>
                      <a:pPr marL="0" marR="0" algn="ctr">
                        <a:spcBef>
                          <a:spcPts val="0"/>
                        </a:spcBef>
                        <a:spcAft>
                          <a:spcPts val="0"/>
                        </a:spcAft>
                      </a:pPr>
                      <a:r>
                        <a:rPr lang="en-US" sz="1600">
                          <a:solidFill>
                            <a:schemeClr val="tx1"/>
                          </a:solidFill>
                          <a:effectLst/>
                        </a:rPr>
                        <a:t>Sand </a:t>
                      </a:r>
                    </a:p>
                  </a:txBody>
                  <a:tcPr marL="51435" marR="51435" marT="7144"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0.6 - 1</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0.4</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dirty="0">
                          <a:solidFill>
                            <a:schemeClr val="tx1"/>
                          </a:solidFill>
                          <a:effectLst/>
                        </a:rPr>
                        <a:t>1.1 - 8.6</a:t>
                      </a:r>
                      <a:endParaRPr lang="en-US" sz="16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0.7 - 8.2</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a:solidFill>
                            <a:schemeClr val="tx1"/>
                          </a:solidFill>
                          <a:effectLst/>
                        </a:rPr>
                        <a:t>80 - 99</a:t>
                      </a:r>
                      <a:endParaRPr lang="en-US" sz="160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600" dirty="0">
                          <a:solidFill>
                            <a:schemeClr val="tx1"/>
                          </a:solidFill>
                          <a:effectLst/>
                        </a:rPr>
                        <a:t>17.4</a:t>
                      </a:r>
                      <a:endParaRPr lang="en-US" sz="16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51435" marR="51435" marT="7144"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7906573"/>
                  </a:ext>
                </a:extLst>
              </a:tr>
            </a:tbl>
          </a:graphicData>
        </a:graphic>
      </p:graphicFrame>
      <p:sp>
        <p:nvSpPr>
          <p:cNvPr id="2" name="Rectangle 1">
            <a:extLst>
              <a:ext uri="{FF2B5EF4-FFF2-40B4-BE49-F238E27FC236}">
                <a16:creationId xmlns:a16="http://schemas.microsoft.com/office/drawing/2014/main" id="{36BFE57D-D279-E739-7CC6-81ADA3110FF7}"/>
              </a:ext>
            </a:extLst>
          </p:cNvPr>
          <p:cNvSpPr/>
          <p:nvPr/>
        </p:nvSpPr>
        <p:spPr>
          <a:xfrm>
            <a:off x="550148" y="978529"/>
            <a:ext cx="1718268"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DE821E42-5801-17D4-D529-092D4CA0E807}"/>
              </a:ext>
            </a:extLst>
          </p:cNvPr>
          <p:cNvCxnSpPr>
            <a:cxnSpLocks/>
          </p:cNvCxnSpPr>
          <p:nvPr/>
        </p:nvCxnSpPr>
        <p:spPr>
          <a:xfrm>
            <a:off x="320194" y="1020028"/>
            <a:ext cx="4097822"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1D74EBE5-5CEB-6333-FADB-E7B9278C066C}"/>
              </a:ext>
            </a:extLst>
          </p:cNvPr>
          <p:cNvSpPr txBox="1"/>
          <p:nvPr/>
        </p:nvSpPr>
        <p:spPr>
          <a:xfrm>
            <a:off x="312452" y="524315"/>
            <a:ext cx="4357027" cy="461665"/>
          </a:xfrm>
          <a:prstGeom prst="rect">
            <a:avLst/>
          </a:prstGeom>
          <a:noFill/>
        </p:spPr>
        <p:txBody>
          <a:bodyPr wrap="none" rtlCol="0">
            <a:spAutoFit/>
          </a:bodyPr>
          <a:lstStyle/>
          <a:p>
            <a:r>
              <a:rPr lang="en-US" sz="2400" b="1" dirty="0"/>
              <a:t>Filtration Materials Comparisons</a:t>
            </a:r>
          </a:p>
        </p:txBody>
      </p:sp>
      <p:sp>
        <p:nvSpPr>
          <p:cNvPr id="5" name="TextBox 4">
            <a:extLst>
              <a:ext uri="{FF2B5EF4-FFF2-40B4-BE49-F238E27FC236}">
                <a16:creationId xmlns:a16="http://schemas.microsoft.com/office/drawing/2014/main" id="{4CF16799-E309-83B3-2D97-9A2DE6C5EEC0}"/>
              </a:ext>
            </a:extLst>
          </p:cNvPr>
          <p:cNvSpPr txBox="1"/>
          <p:nvPr/>
        </p:nvSpPr>
        <p:spPr>
          <a:xfrm>
            <a:off x="320194" y="1038774"/>
            <a:ext cx="4584938" cy="369332"/>
          </a:xfrm>
          <a:prstGeom prst="rect">
            <a:avLst/>
          </a:prstGeom>
          <a:noFill/>
        </p:spPr>
        <p:txBody>
          <a:bodyPr wrap="square">
            <a:spAutoFit/>
          </a:bodyPr>
          <a:lstStyle/>
          <a:p>
            <a:r>
              <a:rPr lang="en-US" sz="1800" dirty="0">
                <a:solidFill>
                  <a:schemeClr val="accent2"/>
                </a:solidFill>
              </a:rPr>
              <a:t>based on N removal and cost</a:t>
            </a:r>
            <a:endParaRPr lang="en-US" dirty="0">
              <a:solidFill>
                <a:schemeClr val="accent2"/>
              </a:solidFill>
            </a:endParaRPr>
          </a:p>
        </p:txBody>
      </p:sp>
    </p:spTree>
    <p:extLst>
      <p:ext uri="{BB962C8B-B14F-4D97-AF65-F5344CB8AC3E}">
        <p14:creationId xmlns:p14="http://schemas.microsoft.com/office/powerpoint/2010/main" val="99164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6537"/>
            <a:ext cx="8229600" cy="588298"/>
          </a:xfrm>
        </p:spPr>
        <p:txBody>
          <a:bodyPr/>
          <a:lstStyle/>
          <a:p>
            <a:r>
              <a:rPr lang="en-US" sz="3200" b="1" dirty="0">
                <a:latin typeface="Arial" panose="020B0604020202020204" pitchFamily="34" charset="0"/>
                <a:cs typeface="Arial" panose="020B0604020202020204" pitchFamily="34" charset="0"/>
              </a:rPr>
              <a:t>O</a:t>
            </a:r>
            <a:r>
              <a:rPr lang="en-US" altLang="zh-CN" sz="3200" b="1" dirty="0">
                <a:latin typeface="Arial" panose="020B0604020202020204" pitchFamily="34" charset="0"/>
                <a:cs typeface="Arial" panose="020B0604020202020204" pitchFamily="34" charset="0"/>
              </a:rPr>
              <a:t>utline</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77970" y="1846014"/>
            <a:ext cx="8229600" cy="2751866"/>
          </a:xfrm>
        </p:spPr>
        <p:txBody>
          <a:bodyPr/>
          <a:lstStyle/>
          <a:p>
            <a:pPr>
              <a:lnSpc>
                <a:spcPct val="150000"/>
              </a:lnSpc>
            </a:pPr>
            <a:r>
              <a:rPr lang="en-US" sz="2400" dirty="0">
                <a:solidFill>
                  <a:schemeClr val="accent5"/>
                </a:solidFill>
                <a:latin typeface="Arial" panose="020B0604020202020204" pitchFamily="34" charset="0"/>
                <a:cs typeface="Arial" panose="020B0604020202020204" pitchFamily="34" charset="0"/>
              </a:rPr>
              <a:t>Background</a:t>
            </a:r>
          </a:p>
          <a:p>
            <a:pPr>
              <a:lnSpc>
                <a:spcPct val="150000"/>
              </a:lnSpc>
            </a:pPr>
            <a:r>
              <a:rPr lang="en-US" sz="2400" dirty="0">
                <a:latin typeface="Arial" panose="020B0604020202020204" pitchFamily="34" charset="0"/>
                <a:cs typeface="Arial" panose="020B0604020202020204" pitchFamily="34" charset="0"/>
              </a:rPr>
              <a:t>Stormwater Infiltration System</a:t>
            </a:r>
          </a:p>
          <a:p>
            <a:pPr>
              <a:lnSpc>
                <a:spcPct val="150000"/>
              </a:lnSpc>
            </a:pPr>
            <a:r>
              <a:rPr lang="en-US" sz="2400" dirty="0">
                <a:latin typeface="Arial" panose="020B0604020202020204" pitchFamily="34" charset="0"/>
                <a:cs typeface="Arial" panose="020B0604020202020204" pitchFamily="34" charset="0"/>
              </a:rPr>
              <a:t>Filter design and performance</a:t>
            </a:r>
          </a:p>
        </p:txBody>
      </p:sp>
      <p:sp>
        <p:nvSpPr>
          <p:cNvPr id="5" name="Slide Number Placeholder 4"/>
          <p:cNvSpPr>
            <a:spLocks noGrp="1"/>
          </p:cNvSpPr>
          <p:nvPr>
            <p:ph type="sldNum" sz="quarter" idx="12"/>
          </p:nvPr>
        </p:nvSpPr>
        <p:spPr/>
        <p:txBody>
          <a:bodyPr/>
          <a:lstStyle/>
          <a:p>
            <a:fld id="{97CED6DB-C8DD-974A-94C2-347BEB9DA2A9}" type="slidenum">
              <a:rPr lang="en-US" smtClean="0"/>
              <a:t>2</a:t>
            </a:fld>
            <a:endParaRPr lang="en-US" dirty="0"/>
          </a:p>
        </p:txBody>
      </p:sp>
    </p:spTree>
    <p:extLst>
      <p:ext uri="{BB962C8B-B14F-4D97-AF65-F5344CB8AC3E}">
        <p14:creationId xmlns:p14="http://schemas.microsoft.com/office/powerpoint/2010/main" val="818921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D0F58-A6C1-3133-393C-3D2DAF76B5F9}"/>
              </a:ext>
            </a:extLst>
          </p:cNvPr>
          <p:cNvGrpSpPr/>
          <p:nvPr/>
        </p:nvGrpSpPr>
        <p:grpSpPr>
          <a:xfrm>
            <a:off x="2931791" y="1474179"/>
            <a:ext cx="3512820" cy="2500070"/>
            <a:chOff x="91826" y="45863"/>
            <a:chExt cx="3037755" cy="2278027"/>
          </a:xfrm>
        </p:grpSpPr>
        <p:pic>
          <p:nvPicPr>
            <p:cNvPr id="5" name="Picture 4" descr="A picture containing kitchen appliance&#10;&#10;Description automatically generated">
              <a:extLst>
                <a:ext uri="{FF2B5EF4-FFF2-40B4-BE49-F238E27FC236}">
                  <a16:creationId xmlns:a16="http://schemas.microsoft.com/office/drawing/2014/main" id="{8F7B3D58-9C9B-3D8C-93CC-48DAADE17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26" y="45863"/>
              <a:ext cx="3037755" cy="2278027"/>
            </a:xfrm>
            <a:prstGeom prst="rect">
              <a:avLst/>
            </a:prstGeom>
          </p:spPr>
        </p:pic>
        <p:grpSp>
          <p:nvGrpSpPr>
            <p:cNvPr id="6" name="Group 5">
              <a:extLst>
                <a:ext uri="{FF2B5EF4-FFF2-40B4-BE49-F238E27FC236}">
                  <a16:creationId xmlns:a16="http://schemas.microsoft.com/office/drawing/2014/main" id="{908EE7F6-89E5-35AA-2CFF-2C181C16D8A7}"/>
                </a:ext>
              </a:extLst>
            </p:cNvPr>
            <p:cNvGrpSpPr/>
            <p:nvPr/>
          </p:nvGrpSpPr>
          <p:grpSpPr>
            <a:xfrm>
              <a:off x="317710" y="135134"/>
              <a:ext cx="2799335" cy="320681"/>
              <a:chOff x="184085" y="-400724"/>
              <a:chExt cx="2585634" cy="289380"/>
            </a:xfrm>
          </p:grpSpPr>
          <p:sp>
            <p:nvSpPr>
              <p:cNvPr id="8" name="Text Box 4">
                <a:extLst>
                  <a:ext uri="{FF2B5EF4-FFF2-40B4-BE49-F238E27FC236}">
                    <a16:creationId xmlns:a16="http://schemas.microsoft.com/office/drawing/2014/main" id="{B8461854-8EBE-7A1B-8EFE-A41643071F30}"/>
                  </a:ext>
                </a:extLst>
              </p:cNvPr>
              <p:cNvSpPr txBox="1"/>
              <p:nvPr/>
            </p:nvSpPr>
            <p:spPr>
              <a:xfrm>
                <a:off x="184085" y="-400724"/>
                <a:ext cx="289560" cy="28194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350" b="1">
                    <a:latin typeface="Times New Roman" panose="02020603050405020304" pitchFamily="18" charset="0"/>
                    <a:ea typeface="Times New Roman" panose="02020603050405020304" pitchFamily="18" charset="0"/>
                  </a:rPr>
                  <a:t>A</a:t>
                </a:r>
                <a:endParaRPr lang="en-US" sz="1350">
                  <a:latin typeface="Times New Roman" panose="02020603050405020304" pitchFamily="18" charset="0"/>
                  <a:ea typeface="Times New Roman" panose="02020603050405020304" pitchFamily="18" charset="0"/>
                </a:endParaRPr>
              </a:p>
            </p:txBody>
          </p:sp>
          <p:sp>
            <p:nvSpPr>
              <p:cNvPr id="9" name="Text Box 5">
                <a:extLst>
                  <a:ext uri="{FF2B5EF4-FFF2-40B4-BE49-F238E27FC236}">
                    <a16:creationId xmlns:a16="http://schemas.microsoft.com/office/drawing/2014/main" id="{F3DC6091-4A88-1AF6-7819-DC580E911C39}"/>
                  </a:ext>
                </a:extLst>
              </p:cNvPr>
              <p:cNvSpPr txBox="1"/>
              <p:nvPr/>
            </p:nvSpPr>
            <p:spPr>
              <a:xfrm>
                <a:off x="1008556" y="-393284"/>
                <a:ext cx="289560" cy="28194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350" b="1">
                    <a:latin typeface="Times New Roman" panose="02020603050405020304" pitchFamily="18" charset="0"/>
                    <a:ea typeface="Times New Roman" panose="02020603050405020304" pitchFamily="18" charset="0"/>
                  </a:rPr>
                  <a:t>B </a:t>
                </a:r>
                <a:endParaRPr lang="en-US" sz="1350">
                  <a:latin typeface="Times New Roman" panose="02020603050405020304" pitchFamily="18" charset="0"/>
                  <a:ea typeface="Times New Roman" panose="02020603050405020304" pitchFamily="18" charset="0"/>
                </a:endParaRPr>
              </a:p>
            </p:txBody>
          </p:sp>
          <p:sp>
            <p:nvSpPr>
              <p:cNvPr id="10" name="Text Box 7">
                <a:extLst>
                  <a:ext uri="{FF2B5EF4-FFF2-40B4-BE49-F238E27FC236}">
                    <a16:creationId xmlns:a16="http://schemas.microsoft.com/office/drawing/2014/main" id="{93F4028F-2E29-EA30-6BC2-89FE410EE5AE}"/>
                  </a:ext>
                </a:extLst>
              </p:cNvPr>
              <p:cNvSpPr txBox="1"/>
              <p:nvPr/>
            </p:nvSpPr>
            <p:spPr>
              <a:xfrm>
                <a:off x="1667269" y="-393284"/>
                <a:ext cx="289560" cy="28194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350" b="1">
                    <a:latin typeface="Times New Roman" panose="02020603050405020304" pitchFamily="18" charset="0"/>
                    <a:ea typeface="Times New Roman" panose="02020603050405020304" pitchFamily="18" charset="0"/>
                  </a:rPr>
                  <a:t>C</a:t>
                </a:r>
                <a:endParaRPr lang="en-US" sz="1350">
                  <a:latin typeface="Times New Roman" panose="02020603050405020304" pitchFamily="18" charset="0"/>
                  <a:ea typeface="Times New Roman" panose="02020603050405020304" pitchFamily="18" charset="0"/>
                </a:endParaRPr>
              </a:p>
            </p:txBody>
          </p:sp>
          <p:sp>
            <p:nvSpPr>
              <p:cNvPr id="12" name="Text Box 19">
                <a:extLst>
                  <a:ext uri="{FF2B5EF4-FFF2-40B4-BE49-F238E27FC236}">
                    <a16:creationId xmlns:a16="http://schemas.microsoft.com/office/drawing/2014/main" id="{593453FB-2E72-8CE9-0647-5429C8287FD9}"/>
                  </a:ext>
                </a:extLst>
              </p:cNvPr>
              <p:cNvSpPr txBox="1"/>
              <p:nvPr/>
            </p:nvSpPr>
            <p:spPr>
              <a:xfrm>
                <a:off x="2480159" y="-393284"/>
                <a:ext cx="289560" cy="28194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350" b="1">
                    <a:latin typeface="Times New Roman" panose="02020603050405020304" pitchFamily="18" charset="0"/>
                    <a:ea typeface="Times New Roman" panose="02020603050405020304" pitchFamily="18" charset="0"/>
                  </a:rPr>
                  <a:t>D</a:t>
                </a:r>
                <a:endParaRPr lang="en-US" sz="1350">
                  <a:latin typeface="Times New Roman" panose="02020603050405020304" pitchFamily="18" charset="0"/>
                  <a:ea typeface="Times New Roman" panose="02020603050405020304" pitchFamily="18" charset="0"/>
                </a:endParaRPr>
              </a:p>
            </p:txBody>
          </p:sp>
        </p:grpSp>
      </p:grpSp>
      <p:graphicFrame>
        <p:nvGraphicFramePr>
          <p:cNvPr id="13" name="Table 18">
            <a:extLst>
              <a:ext uri="{FF2B5EF4-FFF2-40B4-BE49-F238E27FC236}">
                <a16:creationId xmlns:a16="http://schemas.microsoft.com/office/drawing/2014/main" id="{22EADF01-887A-8FB6-E725-2B650C728A4D}"/>
              </a:ext>
            </a:extLst>
          </p:cNvPr>
          <p:cNvGraphicFramePr>
            <a:graphicFrameLocks noGrp="1"/>
          </p:cNvGraphicFramePr>
          <p:nvPr>
            <p:extLst>
              <p:ext uri="{D42A27DB-BD31-4B8C-83A1-F6EECF244321}">
                <p14:modId xmlns:p14="http://schemas.microsoft.com/office/powerpoint/2010/main" val="1569083645"/>
              </p:ext>
            </p:extLst>
          </p:nvPr>
        </p:nvGraphicFramePr>
        <p:xfrm>
          <a:off x="373594" y="4100442"/>
          <a:ext cx="8472301" cy="1641112"/>
        </p:xfrm>
        <a:graphic>
          <a:graphicData uri="http://schemas.openxmlformats.org/drawingml/2006/table">
            <a:tbl>
              <a:tblPr firstRow="1" bandRow="1">
                <a:tableStyleId>{5C22544A-7EE6-4342-B048-85BDC9FD1C3A}</a:tableStyleId>
              </a:tblPr>
              <a:tblGrid>
                <a:gridCol w="816851">
                  <a:extLst>
                    <a:ext uri="{9D8B030D-6E8A-4147-A177-3AD203B41FA5}">
                      <a16:colId xmlns:a16="http://schemas.microsoft.com/office/drawing/2014/main" val="3197965654"/>
                    </a:ext>
                  </a:extLst>
                </a:gridCol>
                <a:gridCol w="3394078">
                  <a:extLst>
                    <a:ext uri="{9D8B030D-6E8A-4147-A177-3AD203B41FA5}">
                      <a16:colId xmlns:a16="http://schemas.microsoft.com/office/drawing/2014/main" val="1291163531"/>
                    </a:ext>
                  </a:extLst>
                </a:gridCol>
                <a:gridCol w="4261372">
                  <a:extLst>
                    <a:ext uri="{9D8B030D-6E8A-4147-A177-3AD203B41FA5}">
                      <a16:colId xmlns:a16="http://schemas.microsoft.com/office/drawing/2014/main" val="3479246930"/>
                    </a:ext>
                  </a:extLst>
                </a:gridCol>
              </a:tblGrid>
              <a:tr h="299992">
                <a:tc>
                  <a:txBody>
                    <a:bodyPr/>
                    <a:lstStyle/>
                    <a:p>
                      <a:pPr algn="ctr" fontAlgn="ctr"/>
                      <a:r>
                        <a:rPr lang="en-US" sz="1400" dirty="0">
                          <a:solidFill>
                            <a:schemeClr val="tx1"/>
                          </a:solidFill>
                          <a:latin typeface="Arial" panose="020B0604020202020204" pitchFamily="34" charset="0"/>
                          <a:cs typeface="Arial" panose="020B0604020202020204" pitchFamily="34" charset="0"/>
                        </a:rPr>
                        <a:t>Column</a:t>
                      </a: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a:solidFill>
                            <a:schemeClr val="tx1"/>
                          </a:solidFill>
                          <a:latin typeface="Arial" panose="020B0604020202020204" pitchFamily="34" charset="0"/>
                          <a:cs typeface="Arial" panose="020B0604020202020204" pitchFamily="34" charset="0"/>
                        </a:rPr>
                        <a:t>Filling Material</a:t>
                      </a: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a:solidFill>
                            <a:schemeClr val="tx1"/>
                          </a:solidFill>
                          <a:latin typeface="Arial" panose="020B0604020202020204" pitchFamily="34" charset="0"/>
                          <a:cs typeface="Arial" panose="020B0604020202020204" pitchFamily="34" charset="0"/>
                        </a:rPr>
                        <a:t>Description</a:t>
                      </a: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7378380"/>
                  </a:ext>
                </a:extLst>
              </a:tr>
              <a:tr h="274320">
                <a:tc>
                  <a:txBody>
                    <a:bodyPr/>
                    <a:lstStyle/>
                    <a:p>
                      <a:pPr algn="ctr" fontAlgn="ctr"/>
                      <a:r>
                        <a:rPr lang="en-US" sz="1400" b="1">
                          <a:solidFill>
                            <a:schemeClr val="tx1"/>
                          </a:solidFill>
                          <a:latin typeface="Arial" panose="020B0604020202020204" pitchFamily="34" charset="0"/>
                          <a:cs typeface="Arial" panose="020B0604020202020204" pitchFamily="34" charset="0"/>
                        </a:rPr>
                        <a:t>A</a:t>
                      </a:r>
                    </a:p>
                  </a:txBody>
                  <a:tcPr marL="68580" marR="68580" marT="34290" marB="3429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dirty="0">
                          <a:solidFill>
                            <a:schemeClr val="tx1"/>
                          </a:solidFill>
                          <a:latin typeface="Arial" panose="020B0604020202020204" pitchFamily="34" charset="0"/>
                          <a:cs typeface="Arial" panose="020B0604020202020204" pitchFamily="34" charset="0"/>
                        </a:rPr>
                        <a:t>Sand</a:t>
                      </a:r>
                    </a:p>
                  </a:txBody>
                  <a:tcPr marL="68580" marR="68580" marT="34290" marB="3429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a:solidFill>
                            <a:schemeClr val="tx1"/>
                          </a:solidFill>
                          <a:latin typeface="Arial" panose="020B0604020202020204" pitchFamily="34" charset="0"/>
                          <a:cs typeface="Arial" panose="020B0604020202020204" pitchFamily="34" charset="0"/>
                        </a:rPr>
                        <a:t>Control group for entire experiment</a:t>
                      </a:r>
                    </a:p>
                  </a:txBody>
                  <a:tcPr marL="68580" marR="68580" marT="34290" marB="3429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015368"/>
                  </a:ext>
                </a:extLst>
              </a:tr>
              <a:tr h="274320">
                <a:tc>
                  <a:txBody>
                    <a:bodyPr/>
                    <a:lstStyle/>
                    <a:p>
                      <a:pPr algn="ctr" fontAlgn="ctr"/>
                      <a:r>
                        <a:rPr lang="en-US" sz="1400" b="1">
                          <a:solidFill>
                            <a:schemeClr val="tx1"/>
                          </a:solidFill>
                          <a:latin typeface="Arial" panose="020B0604020202020204" pitchFamily="34" charset="0"/>
                          <a:cs typeface="Arial" panose="020B0604020202020204" pitchFamily="34" charset="0"/>
                        </a:rPr>
                        <a:t>B</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dirty="0">
                          <a:solidFill>
                            <a:schemeClr val="tx1"/>
                          </a:solidFill>
                          <a:latin typeface="Arial" panose="020B0604020202020204" pitchFamily="34" charset="0"/>
                          <a:cs typeface="Arial" panose="020B0604020202020204" pitchFamily="34" charset="0"/>
                        </a:rPr>
                        <a:t>5 cm gravel (upper) + 10 cm sand (lower)</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dirty="0">
                          <a:solidFill>
                            <a:schemeClr val="tx1"/>
                          </a:solidFill>
                          <a:latin typeface="Arial" panose="020B0604020202020204" pitchFamily="34" charset="0"/>
                          <a:cs typeface="Arial" panose="020B0604020202020204" pitchFamily="34" charset="0"/>
                        </a:rPr>
                        <a:t>Reduce the clogging potential of pure sand filter</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3208410"/>
                  </a:ext>
                </a:extLst>
              </a:tr>
              <a:tr h="274320">
                <a:tc>
                  <a:txBody>
                    <a:bodyPr/>
                    <a:lstStyle/>
                    <a:p>
                      <a:pPr algn="ctr" fontAlgn="ctr"/>
                      <a:r>
                        <a:rPr lang="en-US" sz="1400" b="1">
                          <a:solidFill>
                            <a:schemeClr val="tx1"/>
                          </a:solidFill>
                          <a:latin typeface="Arial" panose="020B0604020202020204" pitchFamily="34" charset="0"/>
                          <a:cs typeface="Arial" panose="020B0604020202020204" pitchFamily="34" charset="0"/>
                        </a:rPr>
                        <a:t>C</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50 % marble chip (vol) + 50% gravel (vol)</a:t>
                      </a:r>
                      <a:endParaRPr lang="en-US" sz="1400">
                        <a:solidFill>
                          <a:srgbClr val="FF0000"/>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dirty="0">
                          <a:solidFill>
                            <a:schemeClr val="tx1"/>
                          </a:solidFill>
                          <a:latin typeface="Arial" panose="020B0604020202020204" pitchFamily="34" charset="0"/>
                          <a:cs typeface="Arial" panose="020B0604020202020204" pitchFamily="34" charset="0"/>
                        </a:rPr>
                        <a:t>Similar set-up with zeolite + gravel column</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2181488"/>
                  </a:ext>
                </a:extLst>
              </a:tr>
              <a:tr h="274320">
                <a:tc>
                  <a:txBody>
                    <a:bodyPr/>
                    <a:lstStyle/>
                    <a:p>
                      <a:pPr algn="ctr" fontAlgn="ctr"/>
                      <a:r>
                        <a:rPr lang="en-US" sz="1400" b="1" dirty="0">
                          <a:solidFill>
                            <a:schemeClr val="tx1"/>
                          </a:solidFill>
                          <a:latin typeface="Arial" panose="020B0604020202020204" pitchFamily="34" charset="0"/>
                          <a:cs typeface="Arial" panose="020B0604020202020204" pitchFamily="34" charset="0"/>
                        </a:rPr>
                        <a:t>D</a:t>
                      </a:r>
                    </a:p>
                  </a:txBody>
                  <a:tcPr marL="68580" marR="6858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a:solidFill>
                            <a:schemeClr val="tx1"/>
                          </a:solidFill>
                          <a:latin typeface="Arial" panose="020B0604020202020204" pitchFamily="34" charset="0"/>
                          <a:cs typeface="Arial" panose="020B0604020202020204" pitchFamily="34" charset="0"/>
                        </a:rPr>
                        <a:t>50% zeolite (vol) + 50% gravel (vol)</a:t>
                      </a:r>
                    </a:p>
                  </a:txBody>
                  <a:tcPr marL="68580" marR="6858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dirty="0">
                          <a:solidFill>
                            <a:schemeClr val="tx1"/>
                          </a:solidFill>
                          <a:latin typeface="Arial" panose="020B0604020202020204" pitchFamily="34" charset="0"/>
                          <a:cs typeface="Arial" panose="020B0604020202020204" pitchFamily="34" charset="0"/>
                        </a:rPr>
                        <a:t>Reduce the time to reach adsorption capacity for NH</a:t>
                      </a:r>
                      <a:r>
                        <a:rPr lang="en-US" sz="1400" baseline="-25000" dirty="0">
                          <a:solidFill>
                            <a:schemeClr val="tx1"/>
                          </a:solidFill>
                          <a:latin typeface="Arial" panose="020B0604020202020204" pitchFamily="34" charset="0"/>
                          <a:cs typeface="Arial" panose="020B0604020202020204" pitchFamily="34" charset="0"/>
                        </a:rPr>
                        <a:t>4</a:t>
                      </a:r>
                      <a:r>
                        <a:rPr lang="en-US" sz="1400" baseline="30000" dirty="0">
                          <a:solidFill>
                            <a:schemeClr val="tx1"/>
                          </a:solidFill>
                          <a:latin typeface="Arial" panose="020B0604020202020204" pitchFamily="34" charset="0"/>
                          <a:cs typeface="Arial" panose="020B0604020202020204" pitchFamily="34" charset="0"/>
                        </a:rPr>
                        <a:t>+</a:t>
                      </a:r>
                      <a:endParaRPr lang="en-US" sz="140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6801102"/>
                  </a:ext>
                </a:extLst>
              </a:tr>
            </a:tbl>
          </a:graphicData>
        </a:graphic>
      </p:graphicFrame>
      <p:sp>
        <p:nvSpPr>
          <p:cNvPr id="2" name="Rectangle 1">
            <a:extLst>
              <a:ext uri="{FF2B5EF4-FFF2-40B4-BE49-F238E27FC236}">
                <a16:creationId xmlns:a16="http://schemas.microsoft.com/office/drawing/2014/main" id="{5FFF21A5-74B0-EDCA-E6DB-5079D1ED9469}"/>
              </a:ext>
            </a:extLst>
          </p:cNvPr>
          <p:cNvSpPr/>
          <p:nvPr/>
        </p:nvSpPr>
        <p:spPr>
          <a:xfrm>
            <a:off x="623966" y="646783"/>
            <a:ext cx="1718268"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a:extLst>
              <a:ext uri="{FF2B5EF4-FFF2-40B4-BE49-F238E27FC236}">
                <a16:creationId xmlns:a16="http://schemas.microsoft.com/office/drawing/2014/main" id="{61A964FC-D3CA-41AF-71E5-D4AE2910D82A}"/>
              </a:ext>
            </a:extLst>
          </p:cNvPr>
          <p:cNvSpPr txBox="1">
            <a:spLocks/>
          </p:cNvSpPr>
          <p:nvPr/>
        </p:nvSpPr>
        <p:spPr>
          <a:xfrm>
            <a:off x="373594" y="586234"/>
            <a:ext cx="6631728" cy="484748"/>
          </a:xfrm>
          <a:prstGeom prst="rect">
            <a:avLst/>
          </a:prstGeom>
        </p:spPr>
        <p:txBody>
          <a:bodyPr anchor="t" anchorCtr="0">
            <a:normAutofit fontScale="97500"/>
          </a:bodyPr>
          <a:lstStyle>
            <a:lvl1pPr algn="l" defTabSz="914400" rtl="0" eaLnBrk="1" latinLnBrk="0" hangingPunct="1">
              <a:lnSpc>
                <a:spcPct val="80000"/>
              </a:lnSpc>
              <a:spcBef>
                <a:spcPct val="0"/>
              </a:spcBef>
              <a:buNone/>
              <a:defRPr sz="3600" b="0" i="0" kern="1200" baseline="0">
                <a:solidFill>
                  <a:schemeClr val="tx1"/>
                </a:solidFill>
                <a:latin typeface="Effra Heavy" charset="0"/>
                <a:ea typeface="Effra Heavy" charset="0"/>
                <a:cs typeface="Effra Heavy" charset="0"/>
              </a:defRPr>
            </a:lvl1pPr>
          </a:lstStyle>
          <a:p>
            <a:r>
              <a:rPr lang="en-US" altLang="zh-CN" sz="2925" b="1" dirty="0"/>
              <a:t>Selection</a:t>
            </a:r>
            <a:r>
              <a:rPr lang="zh-CN" altLang="en-US" sz="2925" b="1" dirty="0"/>
              <a:t> </a:t>
            </a:r>
            <a:r>
              <a:rPr lang="en-US" altLang="zh-CN" sz="2925" b="1" dirty="0"/>
              <a:t>of</a:t>
            </a:r>
            <a:r>
              <a:rPr lang="zh-CN" altLang="en-US" sz="2925" b="1" dirty="0"/>
              <a:t> </a:t>
            </a:r>
            <a:r>
              <a:rPr lang="en-US" altLang="zh-CN" sz="2925" b="1" dirty="0"/>
              <a:t>Major</a:t>
            </a:r>
            <a:r>
              <a:rPr lang="zh-CN" altLang="en-US" sz="2925" b="1" dirty="0"/>
              <a:t> </a:t>
            </a:r>
            <a:r>
              <a:rPr lang="en-US" altLang="zh-CN" sz="2925" b="1" dirty="0"/>
              <a:t>Filtration</a:t>
            </a:r>
            <a:r>
              <a:rPr lang="zh-CN" altLang="en-US" sz="2925" b="1" dirty="0"/>
              <a:t> </a:t>
            </a:r>
            <a:r>
              <a:rPr lang="en-US" altLang="zh-CN" sz="2925" b="1" dirty="0"/>
              <a:t>Material</a:t>
            </a:r>
            <a:endParaRPr lang="en-US" sz="1800" b="1" dirty="0">
              <a:solidFill>
                <a:schemeClr val="accent2"/>
              </a:solidFill>
            </a:endParaRPr>
          </a:p>
        </p:txBody>
      </p:sp>
      <p:cxnSp>
        <p:nvCxnSpPr>
          <p:cNvPr id="14" name="Straight Connector 13">
            <a:extLst>
              <a:ext uri="{FF2B5EF4-FFF2-40B4-BE49-F238E27FC236}">
                <a16:creationId xmlns:a16="http://schemas.microsoft.com/office/drawing/2014/main" id="{049302E5-C226-291F-F4DD-F1EB7D43035E}"/>
              </a:ext>
            </a:extLst>
          </p:cNvPr>
          <p:cNvCxnSpPr>
            <a:cxnSpLocks/>
          </p:cNvCxnSpPr>
          <p:nvPr/>
        </p:nvCxnSpPr>
        <p:spPr>
          <a:xfrm>
            <a:off x="447412" y="963444"/>
            <a:ext cx="5560862" cy="0"/>
          </a:xfrm>
          <a:prstGeom prst="line">
            <a:avLst/>
          </a:prstGeom>
          <a:ln w="1905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A6CCD285-722D-2663-7B39-5B5CE19756BF}"/>
              </a:ext>
            </a:extLst>
          </p:cNvPr>
          <p:cNvSpPr txBox="1"/>
          <p:nvPr/>
        </p:nvSpPr>
        <p:spPr>
          <a:xfrm>
            <a:off x="373594" y="973667"/>
            <a:ext cx="1947456" cy="369332"/>
          </a:xfrm>
          <a:prstGeom prst="rect">
            <a:avLst/>
          </a:prstGeom>
          <a:noFill/>
        </p:spPr>
        <p:txBody>
          <a:bodyPr wrap="none" rtlCol="0">
            <a:spAutoFit/>
          </a:bodyPr>
          <a:lstStyle/>
          <a:p>
            <a:r>
              <a:rPr lang="en-US" dirty="0">
                <a:solidFill>
                  <a:schemeClr val="accent2"/>
                </a:solidFill>
              </a:rPr>
              <a:t>Experiment Design</a:t>
            </a:r>
            <a:endParaRPr lang="en-US" dirty="0"/>
          </a:p>
        </p:txBody>
      </p:sp>
    </p:spTree>
    <p:extLst>
      <p:ext uri="{BB962C8B-B14F-4D97-AF65-F5344CB8AC3E}">
        <p14:creationId xmlns:p14="http://schemas.microsoft.com/office/powerpoint/2010/main" val="3637197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20EB8C-252D-A414-C8EB-E10BF51DAED4}"/>
              </a:ext>
            </a:extLst>
          </p:cNvPr>
          <p:cNvSpPr>
            <a:spLocks noGrp="1"/>
          </p:cNvSpPr>
          <p:nvPr>
            <p:ph type="sldNum" sz="quarter" idx="12"/>
          </p:nvPr>
        </p:nvSpPr>
        <p:spPr/>
        <p:txBody>
          <a:bodyPr/>
          <a:lstStyle/>
          <a:p>
            <a:fld id="{935F4044-894B-B74C-BA70-A76DFBF02618}" type="slidenum">
              <a:rPr lang="en-US" smtClean="0"/>
              <a:pPr/>
              <a:t>21</a:t>
            </a:fld>
            <a:endParaRPr lang="en-US" dirty="0"/>
          </a:p>
        </p:txBody>
      </p:sp>
      <p:sp>
        <p:nvSpPr>
          <p:cNvPr id="5" name="Title 1">
            <a:extLst>
              <a:ext uri="{FF2B5EF4-FFF2-40B4-BE49-F238E27FC236}">
                <a16:creationId xmlns:a16="http://schemas.microsoft.com/office/drawing/2014/main" id="{43579A1E-3C9A-0811-3511-64470E767C37}"/>
              </a:ext>
            </a:extLst>
          </p:cNvPr>
          <p:cNvSpPr txBox="1">
            <a:spLocks/>
          </p:cNvSpPr>
          <p:nvPr/>
        </p:nvSpPr>
        <p:spPr>
          <a:xfrm>
            <a:off x="373594" y="586234"/>
            <a:ext cx="6631728" cy="484748"/>
          </a:xfrm>
          <a:prstGeom prst="rect">
            <a:avLst/>
          </a:prstGeom>
        </p:spPr>
        <p:txBody>
          <a:bodyPr anchor="t" anchorCtr="0">
            <a:normAutofit fontScale="90000"/>
          </a:bodyPr>
          <a:lstStyle>
            <a:lvl1pPr algn="l" defTabSz="914400" rtl="0" eaLnBrk="1" latinLnBrk="0" hangingPunct="1">
              <a:lnSpc>
                <a:spcPct val="80000"/>
              </a:lnSpc>
              <a:spcBef>
                <a:spcPct val="0"/>
              </a:spcBef>
              <a:buNone/>
              <a:defRPr sz="3600" b="0" i="0" kern="1200" baseline="0">
                <a:solidFill>
                  <a:schemeClr val="tx1"/>
                </a:solidFill>
                <a:latin typeface="Effra Heavy" charset="0"/>
                <a:ea typeface="Effra Heavy" charset="0"/>
                <a:cs typeface="Effra Heavy" charset="0"/>
              </a:defRPr>
            </a:lvl1pPr>
          </a:lstStyle>
          <a:p>
            <a:r>
              <a:rPr lang="en-US" sz="2925" b="1" dirty="0"/>
              <a:t>Wastewater Research &amp; Innovation Facility</a:t>
            </a:r>
            <a:endParaRPr lang="en-US" sz="1800" b="1" dirty="0"/>
          </a:p>
        </p:txBody>
      </p:sp>
      <p:cxnSp>
        <p:nvCxnSpPr>
          <p:cNvPr id="6" name="Straight Connector 5">
            <a:extLst>
              <a:ext uri="{FF2B5EF4-FFF2-40B4-BE49-F238E27FC236}">
                <a16:creationId xmlns:a16="http://schemas.microsoft.com/office/drawing/2014/main" id="{1C8ACC74-252D-0ED4-0370-1120F7DBF1DF}"/>
              </a:ext>
            </a:extLst>
          </p:cNvPr>
          <p:cNvCxnSpPr>
            <a:cxnSpLocks/>
          </p:cNvCxnSpPr>
          <p:nvPr/>
        </p:nvCxnSpPr>
        <p:spPr>
          <a:xfrm>
            <a:off x="447412" y="963444"/>
            <a:ext cx="5560862" cy="0"/>
          </a:xfrm>
          <a:prstGeom prst="line">
            <a:avLst/>
          </a:prstGeom>
          <a:ln w="19050"/>
        </p:spPr>
        <p:style>
          <a:lnRef idx="1">
            <a:schemeClr val="dk1"/>
          </a:lnRef>
          <a:fillRef idx="0">
            <a:schemeClr val="dk1"/>
          </a:fillRef>
          <a:effectRef idx="0">
            <a:schemeClr val="dk1"/>
          </a:effectRef>
          <a:fontRef idx="minor">
            <a:schemeClr val="tx1"/>
          </a:fontRef>
        </p:style>
      </p:cxnSp>
      <p:pic>
        <p:nvPicPr>
          <p:cNvPr id="8" name="Picture 7" descr="A room with many barrels&#10;&#10;Description automatically generated with medium confidence">
            <a:extLst>
              <a:ext uri="{FF2B5EF4-FFF2-40B4-BE49-F238E27FC236}">
                <a16:creationId xmlns:a16="http://schemas.microsoft.com/office/drawing/2014/main" id="{A99150F5-1D51-93EF-B20B-80F5AD52B34E}"/>
              </a:ext>
            </a:extLst>
          </p:cNvPr>
          <p:cNvPicPr>
            <a:picLocks noChangeAspect="1"/>
          </p:cNvPicPr>
          <p:nvPr/>
        </p:nvPicPr>
        <p:blipFill>
          <a:blip r:embed="rId2"/>
          <a:stretch>
            <a:fillRect/>
          </a:stretch>
        </p:blipFill>
        <p:spPr>
          <a:xfrm>
            <a:off x="4650207" y="3346960"/>
            <a:ext cx="2947577" cy="1973172"/>
          </a:xfrm>
          <a:prstGeom prst="rect">
            <a:avLst/>
          </a:prstGeom>
        </p:spPr>
      </p:pic>
      <p:pic>
        <p:nvPicPr>
          <p:cNvPr id="10" name="Picture 9" descr="A white trailer with a red and white sign&#10;&#10;Description automatically generated">
            <a:extLst>
              <a:ext uri="{FF2B5EF4-FFF2-40B4-BE49-F238E27FC236}">
                <a16:creationId xmlns:a16="http://schemas.microsoft.com/office/drawing/2014/main" id="{459ADE88-D9A2-5F68-63CB-D6AD6969F427}"/>
              </a:ext>
            </a:extLst>
          </p:cNvPr>
          <p:cNvPicPr>
            <a:picLocks noChangeAspect="1"/>
          </p:cNvPicPr>
          <p:nvPr/>
        </p:nvPicPr>
        <p:blipFill>
          <a:blip r:embed="rId3"/>
          <a:stretch>
            <a:fillRect/>
          </a:stretch>
        </p:blipFill>
        <p:spPr>
          <a:xfrm>
            <a:off x="1041982" y="1281514"/>
            <a:ext cx="2430170" cy="1822628"/>
          </a:xfrm>
          <a:prstGeom prst="rect">
            <a:avLst/>
          </a:prstGeom>
        </p:spPr>
      </p:pic>
      <p:pic>
        <p:nvPicPr>
          <p:cNvPr id="12" name="Picture 11" descr="A close-up of a trailer&#10;&#10;Description automatically generated">
            <a:extLst>
              <a:ext uri="{FF2B5EF4-FFF2-40B4-BE49-F238E27FC236}">
                <a16:creationId xmlns:a16="http://schemas.microsoft.com/office/drawing/2014/main" id="{9652ADC1-B1E6-E04D-BD70-3AA32DEE772F}"/>
              </a:ext>
            </a:extLst>
          </p:cNvPr>
          <p:cNvPicPr>
            <a:picLocks noChangeAspect="1"/>
          </p:cNvPicPr>
          <p:nvPr/>
        </p:nvPicPr>
        <p:blipFill>
          <a:blip r:embed="rId4"/>
          <a:stretch>
            <a:fillRect/>
          </a:stretch>
        </p:blipFill>
        <p:spPr>
          <a:xfrm>
            <a:off x="4432920" y="1340655"/>
            <a:ext cx="3029949" cy="1704346"/>
          </a:xfrm>
          <a:prstGeom prst="rect">
            <a:avLst/>
          </a:prstGeom>
        </p:spPr>
      </p:pic>
      <p:pic>
        <p:nvPicPr>
          <p:cNvPr id="14" name="Picture 13" descr="A red shelving unit with barrels and buckets&#10;&#10;Description automatically generated">
            <a:extLst>
              <a:ext uri="{FF2B5EF4-FFF2-40B4-BE49-F238E27FC236}">
                <a16:creationId xmlns:a16="http://schemas.microsoft.com/office/drawing/2014/main" id="{4FF0B9D7-5779-2C29-30F6-5B5913B6630E}"/>
              </a:ext>
            </a:extLst>
          </p:cNvPr>
          <p:cNvPicPr>
            <a:picLocks noChangeAspect="1"/>
          </p:cNvPicPr>
          <p:nvPr/>
        </p:nvPicPr>
        <p:blipFill>
          <a:blip r:embed="rId5"/>
          <a:stretch>
            <a:fillRect/>
          </a:stretch>
        </p:blipFill>
        <p:spPr>
          <a:xfrm>
            <a:off x="765937" y="3422232"/>
            <a:ext cx="3240227" cy="1822628"/>
          </a:xfrm>
          <a:prstGeom prst="rect">
            <a:avLst/>
          </a:prstGeom>
        </p:spPr>
      </p:pic>
      <p:sp>
        <p:nvSpPr>
          <p:cNvPr id="15" name="TextBox 14">
            <a:extLst>
              <a:ext uri="{FF2B5EF4-FFF2-40B4-BE49-F238E27FC236}">
                <a16:creationId xmlns:a16="http://schemas.microsoft.com/office/drawing/2014/main" id="{0FCD894F-D06E-313E-7396-EB9CFEC9E4D2}"/>
              </a:ext>
            </a:extLst>
          </p:cNvPr>
          <p:cNvSpPr txBox="1"/>
          <p:nvPr/>
        </p:nvSpPr>
        <p:spPr>
          <a:xfrm>
            <a:off x="451345" y="5416406"/>
            <a:ext cx="710963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Pilot-testing facility that receives </a:t>
            </a:r>
            <a:r>
              <a:rPr lang="en-US" i="1" dirty="0">
                <a:solidFill>
                  <a:srgbClr val="0070C0"/>
                </a:solidFill>
                <a:latin typeface="Arial" panose="020B0604020202020204" pitchFamily="34" charset="0"/>
                <a:cs typeface="Arial" panose="020B0604020202020204" pitchFamily="34" charset="0"/>
              </a:rPr>
              <a:t>domestic wastewater </a:t>
            </a:r>
            <a:r>
              <a:rPr lang="en-US" dirty="0">
                <a:latin typeface="Arial" panose="020B0604020202020204" pitchFamily="34" charset="0"/>
                <a:cs typeface="Arial" panose="020B0604020202020204" pitchFamily="34" charset="0"/>
              </a:rPr>
              <a:t>&amp; </a:t>
            </a:r>
            <a:r>
              <a:rPr lang="en-US" i="1" dirty="0">
                <a:solidFill>
                  <a:srgbClr val="0070C0"/>
                </a:solidFill>
                <a:latin typeface="Arial" panose="020B0604020202020204" pitchFamily="34" charset="0"/>
                <a:cs typeface="Arial" panose="020B0604020202020204" pitchFamily="34" charset="0"/>
              </a:rPr>
              <a:t>stormwater</a:t>
            </a:r>
          </a:p>
        </p:txBody>
      </p:sp>
      <p:sp>
        <p:nvSpPr>
          <p:cNvPr id="17" name="TextBox 16">
            <a:extLst>
              <a:ext uri="{FF2B5EF4-FFF2-40B4-BE49-F238E27FC236}">
                <a16:creationId xmlns:a16="http://schemas.microsoft.com/office/drawing/2014/main" id="{78DA8324-7DDB-8891-38CD-8C28EAC75F92}"/>
              </a:ext>
            </a:extLst>
          </p:cNvPr>
          <p:cNvSpPr txBox="1"/>
          <p:nvPr/>
        </p:nvSpPr>
        <p:spPr>
          <a:xfrm>
            <a:off x="3472152" y="6413143"/>
            <a:ext cx="4584938" cy="338554"/>
          </a:xfrm>
          <a:prstGeom prst="rect">
            <a:avLst/>
          </a:prstGeom>
          <a:noFill/>
        </p:spPr>
        <p:txBody>
          <a:bodyPr wrap="square">
            <a:spAutoFit/>
          </a:bodyPr>
          <a:lstStyle/>
          <a:p>
            <a:r>
              <a:rPr lang="en-US" sz="1600" dirty="0"/>
              <a:t>https://www.stonybrook.edu/cleanwater/</a:t>
            </a:r>
          </a:p>
        </p:txBody>
      </p:sp>
    </p:spTree>
    <p:extLst>
      <p:ext uri="{BB962C8B-B14F-4D97-AF65-F5344CB8AC3E}">
        <p14:creationId xmlns:p14="http://schemas.microsoft.com/office/powerpoint/2010/main" val="3111732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rt, diagram&#10;&#10;Description automatically generated">
            <a:extLst>
              <a:ext uri="{FF2B5EF4-FFF2-40B4-BE49-F238E27FC236}">
                <a16:creationId xmlns:a16="http://schemas.microsoft.com/office/drawing/2014/main" id="{DDA14C95-E547-F752-D2BA-099CA3A01993}"/>
              </a:ext>
            </a:extLst>
          </p:cNvPr>
          <p:cNvPicPr>
            <a:picLocks noChangeAspect="1"/>
          </p:cNvPicPr>
          <p:nvPr/>
        </p:nvPicPr>
        <p:blipFill>
          <a:blip r:embed="rId2"/>
          <a:stretch>
            <a:fillRect/>
          </a:stretch>
        </p:blipFill>
        <p:spPr>
          <a:xfrm>
            <a:off x="444419" y="2156674"/>
            <a:ext cx="1043784" cy="1359346"/>
          </a:xfrm>
          <a:prstGeom prst="rect">
            <a:avLst/>
          </a:prstGeom>
        </p:spPr>
      </p:pic>
      <p:pic>
        <p:nvPicPr>
          <p:cNvPr id="20" name="Picture 19">
            <a:extLst>
              <a:ext uri="{FF2B5EF4-FFF2-40B4-BE49-F238E27FC236}">
                <a16:creationId xmlns:a16="http://schemas.microsoft.com/office/drawing/2014/main" id="{4CD5C16B-1A98-3261-C7E7-79F56DA67C3C}"/>
              </a:ext>
            </a:extLst>
          </p:cNvPr>
          <p:cNvPicPr>
            <a:picLocks noChangeAspect="1"/>
          </p:cNvPicPr>
          <p:nvPr/>
        </p:nvPicPr>
        <p:blipFill>
          <a:blip r:embed="rId3"/>
          <a:stretch>
            <a:fillRect/>
          </a:stretch>
        </p:blipFill>
        <p:spPr>
          <a:xfrm>
            <a:off x="4969822" y="2176666"/>
            <a:ext cx="1086388" cy="1357430"/>
          </a:xfrm>
          <a:prstGeom prst="rect">
            <a:avLst/>
          </a:prstGeom>
        </p:spPr>
      </p:pic>
      <p:pic>
        <p:nvPicPr>
          <p:cNvPr id="21" name="Picture 20">
            <a:extLst>
              <a:ext uri="{FF2B5EF4-FFF2-40B4-BE49-F238E27FC236}">
                <a16:creationId xmlns:a16="http://schemas.microsoft.com/office/drawing/2014/main" id="{1D7DFE58-9B20-786E-E9F3-F25B5A936E73}"/>
              </a:ext>
            </a:extLst>
          </p:cNvPr>
          <p:cNvPicPr>
            <a:picLocks noChangeAspect="1"/>
          </p:cNvPicPr>
          <p:nvPr/>
        </p:nvPicPr>
        <p:blipFill>
          <a:blip r:embed="rId4"/>
          <a:stretch>
            <a:fillRect/>
          </a:stretch>
        </p:blipFill>
        <p:spPr>
          <a:xfrm>
            <a:off x="3385674" y="2170445"/>
            <a:ext cx="1194716" cy="1357429"/>
          </a:xfrm>
          <a:prstGeom prst="rect">
            <a:avLst/>
          </a:prstGeom>
        </p:spPr>
      </p:pic>
      <p:pic>
        <p:nvPicPr>
          <p:cNvPr id="22" name="Picture 21">
            <a:extLst>
              <a:ext uri="{FF2B5EF4-FFF2-40B4-BE49-F238E27FC236}">
                <a16:creationId xmlns:a16="http://schemas.microsoft.com/office/drawing/2014/main" id="{19CC0F88-5DE7-9447-7092-63F9B8E577A5}"/>
              </a:ext>
            </a:extLst>
          </p:cNvPr>
          <p:cNvPicPr>
            <a:picLocks noChangeAspect="1"/>
          </p:cNvPicPr>
          <p:nvPr/>
        </p:nvPicPr>
        <p:blipFill>
          <a:blip r:embed="rId5"/>
          <a:stretch>
            <a:fillRect/>
          </a:stretch>
        </p:blipFill>
        <p:spPr>
          <a:xfrm>
            <a:off x="1928350" y="2156674"/>
            <a:ext cx="1086389" cy="1360074"/>
          </a:xfrm>
          <a:prstGeom prst="rect">
            <a:avLst/>
          </a:prstGeom>
        </p:spPr>
      </p:pic>
      <p:graphicFrame>
        <p:nvGraphicFramePr>
          <p:cNvPr id="23" name="Table 22">
            <a:extLst>
              <a:ext uri="{FF2B5EF4-FFF2-40B4-BE49-F238E27FC236}">
                <a16:creationId xmlns:a16="http://schemas.microsoft.com/office/drawing/2014/main" id="{B2FA0580-948D-9919-57D7-321ABDF8EDB8}"/>
              </a:ext>
            </a:extLst>
          </p:cNvPr>
          <p:cNvGraphicFramePr>
            <a:graphicFrameLocks noGrp="1"/>
          </p:cNvGraphicFramePr>
          <p:nvPr>
            <p:extLst>
              <p:ext uri="{D42A27DB-BD31-4B8C-83A1-F6EECF244321}">
                <p14:modId xmlns:p14="http://schemas.microsoft.com/office/powerpoint/2010/main" val="4254831059"/>
              </p:ext>
            </p:extLst>
          </p:nvPr>
        </p:nvGraphicFramePr>
        <p:xfrm>
          <a:off x="966311" y="4087331"/>
          <a:ext cx="7310619" cy="1318260"/>
        </p:xfrm>
        <a:graphic>
          <a:graphicData uri="http://schemas.openxmlformats.org/drawingml/2006/table">
            <a:tbl>
              <a:tblPr>
                <a:tableStyleId>{5C22544A-7EE6-4342-B048-85BDC9FD1C3A}</a:tableStyleId>
              </a:tblPr>
              <a:tblGrid>
                <a:gridCol w="1388460">
                  <a:extLst>
                    <a:ext uri="{9D8B030D-6E8A-4147-A177-3AD203B41FA5}">
                      <a16:colId xmlns:a16="http://schemas.microsoft.com/office/drawing/2014/main" val="3655289738"/>
                    </a:ext>
                  </a:extLst>
                </a:gridCol>
                <a:gridCol w="2902667">
                  <a:extLst>
                    <a:ext uri="{9D8B030D-6E8A-4147-A177-3AD203B41FA5}">
                      <a16:colId xmlns:a16="http://schemas.microsoft.com/office/drawing/2014/main" val="2370242879"/>
                    </a:ext>
                  </a:extLst>
                </a:gridCol>
                <a:gridCol w="1509746">
                  <a:extLst>
                    <a:ext uri="{9D8B030D-6E8A-4147-A177-3AD203B41FA5}">
                      <a16:colId xmlns:a16="http://schemas.microsoft.com/office/drawing/2014/main" val="2466393329"/>
                    </a:ext>
                  </a:extLst>
                </a:gridCol>
                <a:gridCol w="1509746">
                  <a:extLst>
                    <a:ext uri="{9D8B030D-6E8A-4147-A177-3AD203B41FA5}">
                      <a16:colId xmlns:a16="http://schemas.microsoft.com/office/drawing/2014/main" val="3678435100"/>
                    </a:ext>
                  </a:extLst>
                </a:gridCol>
              </a:tblGrid>
              <a:tr h="342900">
                <a:tc>
                  <a:txBody>
                    <a:bodyPr/>
                    <a:lstStyle/>
                    <a:p>
                      <a:pPr algn="ctr" fontAlgn="b"/>
                      <a:r>
                        <a:rPr lang="en-US" sz="1600" b="1" i="0" u="none" strike="noStrike">
                          <a:solidFill>
                            <a:srgbClr val="000000"/>
                          </a:solidFill>
                          <a:effectLst/>
                          <a:latin typeface="Calibri" panose="020F0502020204030204" pitchFamily="34" charset="0"/>
                          <a:cs typeface="Calibri" panose="020F0502020204030204" pitchFamily="34" charset="0"/>
                        </a:rPr>
                        <a:t>Stage</a:t>
                      </a: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a:solidFill>
                            <a:srgbClr val="000000"/>
                          </a:solidFill>
                          <a:effectLst/>
                          <a:latin typeface="Calibri" panose="020F0502020204030204" pitchFamily="34" charset="0"/>
                          <a:cs typeface="Calibri" panose="020F0502020204030204" pitchFamily="34" charset="0"/>
                        </a:rPr>
                        <a:t>Description </a:t>
                      </a: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chemeClr val="tx1"/>
                          </a:solidFill>
                          <a:effectLst/>
                          <a:latin typeface="Calibri" panose="020F0502020204030204" pitchFamily="34" charset="0"/>
                          <a:cs typeface="Calibri" panose="020F0502020204030204" pitchFamily="34" charset="0"/>
                        </a:rPr>
                        <a:t>HLR </a:t>
                      </a:r>
                    </a:p>
                    <a:p>
                      <a:pPr algn="ctr" fontAlgn="b"/>
                      <a:r>
                        <a:rPr lang="en-US" sz="1600" b="1" u="none" strike="noStrike" dirty="0">
                          <a:solidFill>
                            <a:schemeClr val="tx1"/>
                          </a:solidFill>
                          <a:effectLst/>
                          <a:latin typeface="Calibri" panose="020F0502020204030204" pitchFamily="34" charset="0"/>
                          <a:cs typeface="Calibri" panose="020F0502020204030204" pitchFamily="34" charset="0"/>
                        </a:rPr>
                        <a:t>(gallons d</a:t>
                      </a:r>
                      <a:r>
                        <a:rPr lang="en-US" sz="1600" b="1" u="none" strike="noStrike" baseline="30000" dirty="0">
                          <a:solidFill>
                            <a:schemeClr val="tx1"/>
                          </a:solidFill>
                          <a:effectLst/>
                          <a:latin typeface="Calibri" panose="020F0502020204030204" pitchFamily="34" charset="0"/>
                          <a:cs typeface="Calibri" panose="020F0502020204030204" pitchFamily="34" charset="0"/>
                        </a:rPr>
                        <a:t>-1</a:t>
                      </a:r>
                      <a:r>
                        <a:rPr lang="en-US" sz="1600" b="1" u="none" strike="noStrike" baseline="0" dirty="0">
                          <a:solidFill>
                            <a:schemeClr val="tx1"/>
                          </a:solidFill>
                          <a:effectLst/>
                          <a:latin typeface="Calibri" panose="020F0502020204030204" pitchFamily="34" charset="0"/>
                          <a:cs typeface="Calibri" panose="020F0502020204030204" pitchFamily="34" charset="0"/>
                        </a:rPr>
                        <a:t> ft</a:t>
                      </a:r>
                      <a:r>
                        <a:rPr lang="en-US" sz="1600" b="1" u="none" strike="noStrike" baseline="30000" dirty="0">
                          <a:solidFill>
                            <a:schemeClr val="tx1"/>
                          </a:solidFill>
                          <a:effectLst/>
                          <a:latin typeface="Calibri" panose="020F0502020204030204" pitchFamily="34" charset="0"/>
                          <a:cs typeface="Calibri" panose="020F0502020204030204" pitchFamily="34" charset="0"/>
                        </a:rPr>
                        <a:t>-2</a:t>
                      </a:r>
                      <a:r>
                        <a:rPr lang="en-US" sz="1600" b="1" u="none" strike="noStrike" dirty="0">
                          <a:solidFill>
                            <a:schemeClr val="tx1"/>
                          </a:solidFill>
                          <a:effectLst/>
                          <a:latin typeface="Calibri" panose="020F0502020204030204" pitchFamily="34" charset="0"/>
                          <a:cs typeface="Calibri" panose="020F0502020204030204" pitchFamily="34" charset="0"/>
                        </a:rPr>
                        <a:t>)</a:t>
                      </a:r>
                      <a:endParaRPr lang="en-US" sz="1600" b="1"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altLang="zh-CN" sz="1600" b="1" i="0" u="none" strike="noStrike" dirty="0">
                          <a:solidFill>
                            <a:schemeClr val="tx1"/>
                          </a:solidFill>
                          <a:effectLst/>
                          <a:latin typeface="Calibri" panose="020F0502020204030204" pitchFamily="34" charset="0"/>
                          <a:cs typeface="Calibri" panose="020F0502020204030204" pitchFamily="34" charset="0"/>
                        </a:rPr>
                        <a:t>HRT</a:t>
                      </a:r>
                    </a:p>
                    <a:p>
                      <a:pPr algn="ctr" fontAlgn="b"/>
                      <a:r>
                        <a:rPr lang="en-US" altLang="zh-CN" sz="1600" b="1" i="0" u="none" strike="noStrike" dirty="0">
                          <a:solidFill>
                            <a:schemeClr val="tx1"/>
                          </a:solidFill>
                          <a:effectLst/>
                          <a:latin typeface="Calibri" panose="020F0502020204030204" pitchFamily="34" charset="0"/>
                          <a:cs typeface="Calibri" panose="020F0502020204030204" pitchFamily="34" charset="0"/>
                        </a:rPr>
                        <a:t>(hours)</a:t>
                      </a:r>
                      <a:endParaRPr lang="en-US" sz="1600" b="1"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8035562"/>
                  </a:ext>
                </a:extLst>
              </a:tr>
              <a:tr h="342900">
                <a:tc>
                  <a:txBody>
                    <a:bodyPr/>
                    <a:lstStyle/>
                    <a:p>
                      <a:pPr algn="ctr" fontAlgn="b"/>
                      <a:r>
                        <a:rPr lang="en-US" sz="1600" b="1" i="0" u="none" strike="noStrike" dirty="0">
                          <a:solidFill>
                            <a:srgbClr val="000000"/>
                          </a:solidFill>
                          <a:effectLst/>
                          <a:latin typeface="Calibri" panose="020F0502020204030204" pitchFamily="34" charset="0"/>
                          <a:cs typeface="Calibri" panose="020F0502020204030204" pitchFamily="34" charset="0"/>
                        </a:rPr>
                        <a:t>1</a:t>
                      </a:r>
                      <a:r>
                        <a:rPr lang="en-US" altLang="zh-CN" sz="1600" b="1" i="0" u="none" strike="noStrike" dirty="0">
                          <a:solidFill>
                            <a:srgbClr val="000000"/>
                          </a:solidFill>
                          <a:effectLst/>
                          <a:latin typeface="Calibri" panose="020F0502020204030204" pitchFamily="34" charset="0"/>
                          <a:cs typeface="Calibri" panose="020F0502020204030204" pitchFamily="34" charset="0"/>
                        </a:rPr>
                        <a:t>a</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T w="635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cs typeface="Calibri" panose="020F0502020204030204" pitchFamily="34" charset="0"/>
                        </a:rPr>
                        <a:t>Start up columns with same HLR </a:t>
                      </a:r>
                    </a:p>
                  </a:txBody>
                  <a:tcPr marL="0" marR="0" marT="0" marB="0" anchor="ctr">
                    <a:lnT w="6350" cap="flat" cmpd="sng" algn="ctr">
                      <a:solidFill>
                        <a:schemeClr val="tx1"/>
                      </a:solidFill>
                      <a:prstDash val="solid"/>
                      <a:round/>
                      <a:headEnd type="none" w="med" len="med"/>
                      <a:tailEnd type="none" w="med" len="med"/>
                    </a:lnT>
                    <a:noFill/>
                  </a:tcPr>
                </a:tc>
                <a:tc>
                  <a:txBody>
                    <a:bodyPr/>
                    <a:lstStyle/>
                    <a:p>
                      <a:pPr algn="ctr" fontAlgn="b"/>
                      <a:r>
                        <a:rPr lang="en-US" sz="1600" b="0" i="0" u="none" strike="noStrike" dirty="0">
                          <a:solidFill>
                            <a:schemeClr val="tx1"/>
                          </a:solidFill>
                          <a:effectLst/>
                          <a:latin typeface="Calibri" panose="020F0502020204030204" pitchFamily="34" charset="0"/>
                          <a:cs typeface="Calibri" panose="020F0502020204030204" pitchFamily="34" charset="0"/>
                        </a:rPr>
                        <a:t>12</a:t>
                      </a:r>
                    </a:p>
                  </a:txBody>
                  <a:tcPr marL="0" marR="0" marT="0" marB="0" anchor="ctr">
                    <a:lnT w="6350" cap="flat" cmpd="sng" algn="ctr">
                      <a:solidFill>
                        <a:schemeClr val="tx1"/>
                      </a:solidFill>
                      <a:prstDash val="solid"/>
                      <a:round/>
                      <a:headEnd type="none" w="med" len="med"/>
                      <a:tailEnd type="none" w="med" len="med"/>
                    </a:lnT>
                    <a:noFill/>
                  </a:tcPr>
                </a:tc>
                <a:tc>
                  <a:txBody>
                    <a:bodyPr/>
                    <a:lstStyle/>
                    <a:p>
                      <a:pPr algn="ctr" fontAlgn="b"/>
                      <a:r>
                        <a:rPr lang="en-US" altLang="zh-CN" sz="1600" b="0" i="0" u="none" strike="noStrike" dirty="0">
                          <a:solidFill>
                            <a:schemeClr val="tx1"/>
                          </a:solidFill>
                          <a:effectLst/>
                          <a:latin typeface="Calibri" panose="020F0502020204030204" pitchFamily="34" charset="0"/>
                          <a:cs typeface="Calibri" panose="020F0502020204030204" pitchFamily="34" charset="0"/>
                        </a:rPr>
                        <a:t>5.2</a:t>
                      </a:r>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3095127"/>
                  </a:ext>
                </a:extLst>
              </a:tr>
              <a:tr h="342900">
                <a:tc>
                  <a:txBody>
                    <a:bodyPr/>
                    <a:lstStyle/>
                    <a:p>
                      <a:pPr algn="ctr" fontAlgn="b"/>
                      <a:r>
                        <a:rPr lang="en-US" altLang="zh-CN" sz="1600" b="1" i="0" u="none" strike="noStrike" dirty="0">
                          <a:solidFill>
                            <a:srgbClr val="000000"/>
                          </a:solidFill>
                          <a:effectLst/>
                          <a:latin typeface="Calibri" panose="020F0502020204030204" pitchFamily="34" charset="0"/>
                          <a:cs typeface="Calibri" panose="020F0502020204030204" pitchFamily="34" charset="0"/>
                        </a:rPr>
                        <a:t>1b</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Test the filter performance at higher HLR</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alibri" panose="020F0502020204030204" pitchFamily="34" charset="0"/>
                          <a:cs typeface="Calibri" panose="020F0502020204030204" pitchFamily="34" charset="0"/>
                        </a:rPr>
                        <a:t>16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altLang="zh-CN" sz="1600" b="0" i="0" u="none" strike="noStrike" dirty="0">
                          <a:solidFill>
                            <a:schemeClr val="tx1"/>
                          </a:solidFill>
                          <a:effectLst/>
                          <a:latin typeface="Calibri" panose="020F0502020204030204" pitchFamily="34" charset="0"/>
                          <a:cs typeface="Calibri" panose="020F0502020204030204" pitchFamily="34" charset="0"/>
                        </a:rPr>
                        <a:t>3.9</a:t>
                      </a:r>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3308118"/>
                  </a:ext>
                </a:extLst>
              </a:tr>
            </a:tbl>
          </a:graphicData>
        </a:graphic>
      </p:graphicFrame>
      <p:cxnSp>
        <p:nvCxnSpPr>
          <p:cNvPr id="24" name="Straight Arrow Connector 23">
            <a:extLst>
              <a:ext uri="{FF2B5EF4-FFF2-40B4-BE49-F238E27FC236}">
                <a16:creationId xmlns:a16="http://schemas.microsoft.com/office/drawing/2014/main" id="{162C3248-1261-356F-5DD2-E66B1C690169}"/>
              </a:ext>
            </a:extLst>
          </p:cNvPr>
          <p:cNvCxnSpPr>
            <a:cxnSpLocks/>
          </p:cNvCxnSpPr>
          <p:nvPr/>
        </p:nvCxnSpPr>
        <p:spPr>
          <a:xfrm>
            <a:off x="927603" y="1937199"/>
            <a:ext cx="0" cy="17145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18967EB-3661-2FE4-1BC5-1DC26B2CDB9C}"/>
              </a:ext>
            </a:extLst>
          </p:cNvPr>
          <p:cNvCxnSpPr>
            <a:cxnSpLocks/>
          </p:cNvCxnSpPr>
          <p:nvPr/>
        </p:nvCxnSpPr>
        <p:spPr>
          <a:xfrm>
            <a:off x="2449789" y="1937199"/>
            <a:ext cx="0" cy="17145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77C34C51-9F10-ECED-B602-93C3AF5E27ED}"/>
              </a:ext>
            </a:extLst>
          </p:cNvPr>
          <p:cNvCxnSpPr>
            <a:cxnSpLocks/>
          </p:cNvCxnSpPr>
          <p:nvPr/>
        </p:nvCxnSpPr>
        <p:spPr>
          <a:xfrm>
            <a:off x="3971975" y="1937199"/>
            <a:ext cx="0" cy="17145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C81AEB3D-D838-D10D-C212-176CF1743F19}"/>
              </a:ext>
            </a:extLst>
          </p:cNvPr>
          <p:cNvCxnSpPr>
            <a:cxnSpLocks/>
          </p:cNvCxnSpPr>
          <p:nvPr/>
        </p:nvCxnSpPr>
        <p:spPr>
          <a:xfrm>
            <a:off x="5494160" y="1937199"/>
            <a:ext cx="1" cy="17145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5FDD629-7132-C35C-7D14-A4381F918494}"/>
              </a:ext>
            </a:extLst>
          </p:cNvPr>
          <p:cNvCxnSpPr>
            <a:cxnSpLocks/>
          </p:cNvCxnSpPr>
          <p:nvPr/>
        </p:nvCxnSpPr>
        <p:spPr>
          <a:xfrm>
            <a:off x="927603" y="1936130"/>
            <a:ext cx="456655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0D0725B9-8487-5583-39E4-C248B2CB80B0}"/>
              </a:ext>
            </a:extLst>
          </p:cNvPr>
          <p:cNvCxnSpPr>
            <a:cxnSpLocks/>
          </p:cNvCxnSpPr>
          <p:nvPr/>
        </p:nvCxnSpPr>
        <p:spPr>
          <a:xfrm>
            <a:off x="3253647" y="1748116"/>
            <a:ext cx="0" cy="18100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0E715A2E-A3BE-722E-8D26-D1F03AAAF78C}"/>
              </a:ext>
            </a:extLst>
          </p:cNvPr>
          <p:cNvSpPr txBox="1"/>
          <p:nvPr/>
        </p:nvSpPr>
        <p:spPr>
          <a:xfrm>
            <a:off x="6445642" y="2024396"/>
            <a:ext cx="2633952" cy="1531445"/>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sz="1600" dirty="0"/>
              <a:t>N species: NH</a:t>
            </a:r>
            <a:r>
              <a:rPr lang="en-US" sz="1600" baseline="-25000" dirty="0"/>
              <a:t>4</a:t>
            </a:r>
            <a:r>
              <a:rPr lang="en-US" sz="1600" baseline="30000" dirty="0"/>
              <a:t>+</a:t>
            </a:r>
            <a:r>
              <a:rPr lang="en-US" sz="1600" dirty="0"/>
              <a:t>, NO</a:t>
            </a:r>
            <a:r>
              <a:rPr lang="en-US" sz="1600" baseline="-25000" dirty="0"/>
              <a:t>x</a:t>
            </a:r>
            <a:r>
              <a:rPr lang="en-US" sz="1600" baseline="30000" dirty="0"/>
              <a:t>-</a:t>
            </a:r>
            <a:r>
              <a:rPr lang="en-US" sz="1600" dirty="0"/>
              <a:t>, TKN</a:t>
            </a:r>
            <a:r>
              <a:rPr lang="zh-CN" altLang="en-US" sz="1600" dirty="0"/>
              <a:t> </a:t>
            </a:r>
            <a:endParaRPr lang="en-US" altLang="zh-CN" sz="1600" dirty="0"/>
          </a:p>
          <a:p>
            <a:pPr marL="214313" indent="-214313">
              <a:lnSpc>
                <a:spcPct val="150000"/>
              </a:lnSpc>
              <a:buFont typeface="Arial" panose="020B0604020202020204" pitchFamily="34" charset="0"/>
              <a:buChar char="•"/>
            </a:pPr>
            <a:r>
              <a:rPr lang="en-US" sz="1600" dirty="0"/>
              <a:t>Alkalinity</a:t>
            </a:r>
            <a:r>
              <a:rPr lang="zh-CN" altLang="en-US" sz="1600" dirty="0"/>
              <a:t> </a:t>
            </a:r>
            <a:endParaRPr lang="en-US" altLang="zh-CN" sz="1600" dirty="0"/>
          </a:p>
          <a:p>
            <a:pPr marL="214313" indent="-214313">
              <a:lnSpc>
                <a:spcPct val="150000"/>
              </a:lnSpc>
              <a:buFont typeface="Arial" panose="020B0604020202020204" pitchFamily="34" charset="0"/>
              <a:buChar char="•"/>
            </a:pPr>
            <a:r>
              <a:rPr lang="en-US" sz="1600" dirty="0"/>
              <a:t>pH </a:t>
            </a:r>
          </a:p>
          <a:p>
            <a:pPr marL="214313" indent="-214313">
              <a:lnSpc>
                <a:spcPct val="150000"/>
              </a:lnSpc>
              <a:buFont typeface="Arial" panose="020B0604020202020204" pitchFamily="34" charset="0"/>
              <a:buChar char="•"/>
            </a:pPr>
            <a:r>
              <a:rPr lang="en-US" sz="1600" dirty="0"/>
              <a:t>temperature </a:t>
            </a:r>
          </a:p>
        </p:txBody>
      </p:sp>
      <p:sp>
        <p:nvSpPr>
          <p:cNvPr id="36" name="TextBox 35">
            <a:extLst>
              <a:ext uri="{FF2B5EF4-FFF2-40B4-BE49-F238E27FC236}">
                <a16:creationId xmlns:a16="http://schemas.microsoft.com/office/drawing/2014/main" id="{C02DCB27-01AD-4412-E233-718E3B9C50D6}"/>
              </a:ext>
            </a:extLst>
          </p:cNvPr>
          <p:cNvSpPr txBox="1"/>
          <p:nvPr/>
        </p:nvSpPr>
        <p:spPr>
          <a:xfrm>
            <a:off x="1764468" y="1460626"/>
            <a:ext cx="498059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Diluted Domestic Wastewater (initial N level ~ in stormwater)</a:t>
            </a:r>
          </a:p>
        </p:txBody>
      </p:sp>
      <p:sp>
        <p:nvSpPr>
          <p:cNvPr id="2" name="TextBox 1">
            <a:extLst>
              <a:ext uri="{FF2B5EF4-FFF2-40B4-BE49-F238E27FC236}">
                <a16:creationId xmlns:a16="http://schemas.microsoft.com/office/drawing/2014/main" id="{CF24C6B3-3B67-7E02-CDAA-4E8EC74B9FD7}"/>
              </a:ext>
            </a:extLst>
          </p:cNvPr>
          <p:cNvSpPr txBox="1"/>
          <p:nvPr/>
        </p:nvSpPr>
        <p:spPr>
          <a:xfrm>
            <a:off x="298232" y="2611343"/>
            <a:ext cx="537327" cy="307777"/>
          </a:xfrm>
          <a:prstGeom prst="rect">
            <a:avLst/>
          </a:prstGeom>
          <a:solidFill>
            <a:schemeClr val="bg1"/>
          </a:solidFill>
        </p:spPr>
        <p:txBody>
          <a:bodyPr wrap="none" rtlCol="0">
            <a:spAutoFit/>
          </a:bodyPr>
          <a:lstStyle/>
          <a:p>
            <a:r>
              <a:rPr lang="en-US" sz="1400" b="1" dirty="0"/>
              <a:t>sand</a:t>
            </a:r>
          </a:p>
        </p:txBody>
      </p:sp>
      <p:sp>
        <p:nvSpPr>
          <p:cNvPr id="3" name="TextBox 2">
            <a:extLst>
              <a:ext uri="{FF2B5EF4-FFF2-40B4-BE49-F238E27FC236}">
                <a16:creationId xmlns:a16="http://schemas.microsoft.com/office/drawing/2014/main" id="{4E500EBF-6805-2748-417F-A9760E6351F9}"/>
              </a:ext>
            </a:extLst>
          </p:cNvPr>
          <p:cNvSpPr txBox="1"/>
          <p:nvPr/>
        </p:nvSpPr>
        <p:spPr>
          <a:xfrm>
            <a:off x="1682341" y="2849158"/>
            <a:ext cx="767447" cy="461665"/>
          </a:xfrm>
          <a:prstGeom prst="rect">
            <a:avLst/>
          </a:prstGeom>
          <a:noFill/>
        </p:spPr>
        <p:txBody>
          <a:bodyPr wrap="square" rtlCol="0">
            <a:spAutoFit/>
          </a:bodyPr>
          <a:lstStyle/>
          <a:p>
            <a:r>
              <a:rPr lang="en-US" sz="1200" b="1" dirty="0"/>
              <a:t>10 cm </a:t>
            </a:r>
          </a:p>
          <a:p>
            <a:r>
              <a:rPr lang="en-US" sz="1200" b="1" dirty="0"/>
              <a:t>sand</a:t>
            </a:r>
          </a:p>
        </p:txBody>
      </p:sp>
      <p:sp>
        <p:nvSpPr>
          <p:cNvPr id="4" name="TextBox 3">
            <a:extLst>
              <a:ext uri="{FF2B5EF4-FFF2-40B4-BE49-F238E27FC236}">
                <a16:creationId xmlns:a16="http://schemas.microsoft.com/office/drawing/2014/main" id="{987EEC74-0B51-6EDD-7877-283CCE5A9B25}"/>
              </a:ext>
            </a:extLst>
          </p:cNvPr>
          <p:cNvSpPr txBox="1"/>
          <p:nvPr/>
        </p:nvSpPr>
        <p:spPr>
          <a:xfrm>
            <a:off x="1667968" y="2290448"/>
            <a:ext cx="678826" cy="461665"/>
          </a:xfrm>
          <a:prstGeom prst="rect">
            <a:avLst/>
          </a:prstGeom>
          <a:noFill/>
        </p:spPr>
        <p:txBody>
          <a:bodyPr wrap="square" rtlCol="0">
            <a:spAutoFit/>
          </a:bodyPr>
          <a:lstStyle/>
          <a:p>
            <a:r>
              <a:rPr lang="en-US" sz="1200" b="1" dirty="0"/>
              <a:t>5 cm </a:t>
            </a:r>
          </a:p>
          <a:p>
            <a:r>
              <a:rPr lang="en-US" sz="1200" b="1" dirty="0"/>
              <a:t>gravel</a:t>
            </a:r>
          </a:p>
        </p:txBody>
      </p:sp>
      <p:sp>
        <p:nvSpPr>
          <p:cNvPr id="7" name="TextBox 6">
            <a:extLst>
              <a:ext uri="{FF2B5EF4-FFF2-40B4-BE49-F238E27FC236}">
                <a16:creationId xmlns:a16="http://schemas.microsoft.com/office/drawing/2014/main" id="{E282A6DA-482D-59F1-63E1-10F5ACC7D66E}"/>
              </a:ext>
            </a:extLst>
          </p:cNvPr>
          <p:cNvSpPr txBox="1"/>
          <p:nvPr/>
        </p:nvSpPr>
        <p:spPr>
          <a:xfrm>
            <a:off x="3210881" y="2206642"/>
            <a:ext cx="831700" cy="1200329"/>
          </a:xfrm>
          <a:prstGeom prst="rect">
            <a:avLst/>
          </a:prstGeom>
          <a:noFill/>
        </p:spPr>
        <p:txBody>
          <a:bodyPr wrap="square" rtlCol="0">
            <a:spAutoFit/>
          </a:bodyPr>
          <a:lstStyle/>
          <a:p>
            <a:r>
              <a:rPr lang="en-US" sz="1200" b="1" dirty="0"/>
              <a:t>50% </a:t>
            </a:r>
          </a:p>
          <a:p>
            <a:r>
              <a:rPr lang="en-US" sz="1200" b="1" dirty="0"/>
              <a:t>marble chip</a:t>
            </a:r>
          </a:p>
          <a:p>
            <a:r>
              <a:rPr lang="en-US" sz="1200" b="1" dirty="0"/>
              <a:t>+</a:t>
            </a:r>
          </a:p>
          <a:p>
            <a:r>
              <a:rPr lang="en-US" sz="1200" b="1" dirty="0"/>
              <a:t>50% gravel</a:t>
            </a:r>
          </a:p>
        </p:txBody>
      </p:sp>
      <p:sp>
        <p:nvSpPr>
          <p:cNvPr id="8" name="TextBox 7">
            <a:extLst>
              <a:ext uri="{FF2B5EF4-FFF2-40B4-BE49-F238E27FC236}">
                <a16:creationId xmlns:a16="http://schemas.microsoft.com/office/drawing/2014/main" id="{16404077-4A36-AC55-279D-CE40794F13C1}"/>
              </a:ext>
            </a:extLst>
          </p:cNvPr>
          <p:cNvSpPr txBox="1"/>
          <p:nvPr/>
        </p:nvSpPr>
        <p:spPr>
          <a:xfrm>
            <a:off x="4760746" y="2328515"/>
            <a:ext cx="794840" cy="1015663"/>
          </a:xfrm>
          <a:prstGeom prst="rect">
            <a:avLst/>
          </a:prstGeom>
          <a:noFill/>
        </p:spPr>
        <p:txBody>
          <a:bodyPr wrap="square" rtlCol="0">
            <a:spAutoFit/>
          </a:bodyPr>
          <a:lstStyle/>
          <a:p>
            <a:r>
              <a:rPr lang="en-US" sz="1200" b="1" dirty="0"/>
              <a:t>50% </a:t>
            </a:r>
          </a:p>
          <a:p>
            <a:r>
              <a:rPr lang="en-US" sz="1200" b="1" dirty="0"/>
              <a:t>zeolite</a:t>
            </a:r>
          </a:p>
          <a:p>
            <a:r>
              <a:rPr lang="en-US" sz="1200" b="1" dirty="0"/>
              <a:t>+</a:t>
            </a:r>
          </a:p>
          <a:p>
            <a:r>
              <a:rPr lang="en-US" sz="1200" b="1" dirty="0"/>
              <a:t>50% gravel</a:t>
            </a:r>
          </a:p>
        </p:txBody>
      </p:sp>
      <p:sp>
        <p:nvSpPr>
          <p:cNvPr id="11" name="Rectangle 10">
            <a:extLst>
              <a:ext uri="{FF2B5EF4-FFF2-40B4-BE49-F238E27FC236}">
                <a16:creationId xmlns:a16="http://schemas.microsoft.com/office/drawing/2014/main" id="{12FEED66-CAE3-B98B-CDA8-AB14F98B477F}"/>
              </a:ext>
            </a:extLst>
          </p:cNvPr>
          <p:cNvSpPr/>
          <p:nvPr/>
        </p:nvSpPr>
        <p:spPr>
          <a:xfrm>
            <a:off x="563690" y="672765"/>
            <a:ext cx="1718268"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F828D80F-4387-10D0-2256-A3B49261C87A}"/>
              </a:ext>
            </a:extLst>
          </p:cNvPr>
          <p:cNvSpPr txBox="1"/>
          <p:nvPr/>
        </p:nvSpPr>
        <p:spPr>
          <a:xfrm>
            <a:off x="313318" y="999649"/>
            <a:ext cx="2108141" cy="369332"/>
          </a:xfrm>
          <a:prstGeom prst="rect">
            <a:avLst/>
          </a:prstGeom>
          <a:noFill/>
        </p:spPr>
        <p:txBody>
          <a:bodyPr wrap="none" rtlCol="0">
            <a:spAutoFit/>
          </a:bodyPr>
          <a:lstStyle/>
          <a:p>
            <a:r>
              <a:rPr lang="en-US" dirty="0">
                <a:solidFill>
                  <a:schemeClr val="accent2"/>
                </a:solidFill>
              </a:rPr>
              <a:t>Experimental Design</a:t>
            </a:r>
            <a:endParaRPr lang="en-US" dirty="0"/>
          </a:p>
        </p:txBody>
      </p:sp>
      <p:sp>
        <p:nvSpPr>
          <p:cNvPr id="5" name="Title 1">
            <a:extLst>
              <a:ext uri="{FF2B5EF4-FFF2-40B4-BE49-F238E27FC236}">
                <a16:creationId xmlns:a16="http://schemas.microsoft.com/office/drawing/2014/main" id="{6DA6E8EB-491A-1283-0103-F156588677A4}"/>
              </a:ext>
            </a:extLst>
          </p:cNvPr>
          <p:cNvSpPr txBox="1">
            <a:spLocks/>
          </p:cNvSpPr>
          <p:nvPr/>
        </p:nvSpPr>
        <p:spPr>
          <a:xfrm>
            <a:off x="313318" y="612216"/>
            <a:ext cx="6631728" cy="484748"/>
          </a:xfrm>
          <a:prstGeom prst="rect">
            <a:avLst/>
          </a:prstGeom>
        </p:spPr>
        <p:txBody>
          <a:bodyPr anchor="t" anchorCtr="0">
            <a:normAutofit fontScale="97500"/>
          </a:bodyPr>
          <a:lstStyle>
            <a:lvl1pPr algn="l" defTabSz="914400" rtl="0" eaLnBrk="1" latinLnBrk="0" hangingPunct="1">
              <a:lnSpc>
                <a:spcPct val="80000"/>
              </a:lnSpc>
              <a:spcBef>
                <a:spcPct val="0"/>
              </a:spcBef>
              <a:buNone/>
              <a:defRPr sz="3600" b="0" i="0" kern="1200" baseline="0">
                <a:solidFill>
                  <a:schemeClr val="tx1"/>
                </a:solidFill>
                <a:latin typeface="Effra Heavy" charset="0"/>
                <a:ea typeface="Effra Heavy" charset="0"/>
                <a:cs typeface="Effra Heavy" charset="0"/>
              </a:defRPr>
            </a:lvl1pPr>
          </a:lstStyle>
          <a:p>
            <a:r>
              <a:rPr lang="en-US" altLang="zh-CN" sz="2925" b="1" dirty="0"/>
              <a:t>Selection</a:t>
            </a:r>
            <a:r>
              <a:rPr lang="zh-CN" altLang="en-US" sz="2925" b="1" dirty="0"/>
              <a:t> </a:t>
            </a:r>
            <a:r>
              <a:rPr lang="en-US" altLang="zh-CN" sz="2925" b="1" dirty="0"/>
              <a:t>of</a:t>
            </a:r>
            <a:r>
              <a:rPr lang="zh-CN" altLang="en-US" sz="2925" b="1" dirty="0"/>
              <a:t> </a:t>
            </a:r>
            <a:r>
              <a:rPr lang="en-US" altLang="zh-CN" sz="2925" b="1" dirty="0"/>
              <a:t>Major</a:t>
            </a:r>
            <a:r>
              <a:rPr lang="zh-CN" altLang="en-US" sz="2925" b="1" dirty="0"/>
              <a:t> </a:t>
            </a:r>
            <a:r>
              <a:rPr lang="en-US" altLang="zh-CN" sz="2925" b="1" dirty="0"/>
              <a:t>Filtration</a:t>
            </a:r>
            <a:r>
              <a:rPr lang="zh-CN" altLang="en-US" sz="2925" b="1" dirty="0"/>
              <a:t> </a:t>
            </a:r>
            <a:r>
              <a:rPr lang="en-US" altLang="zh-CN" sz="2925" b="1" dirty="0"/>
              <a:t>Material</a:t>
            </a:r>
            <a:endParaRPr lang="en-US" sz="1800" b="1" dirty="0">
              <a:solidFill>
                <a:schemeClr val="accent2"/>
              </a:solidFill>
            </a:endParaRPr>
          </a:p>
        </p:txBody>
      </p:sp>
      <p:cxnSp>
        <p:nvCxnSpPr>
          <p:cNvPr id="6" name="Straight Connector 5">
            <a:extLst>
              <a:ext uri="{FF2B5EF4-FFF2-40B4-BE49-F238E27FC236}">
                <a16:creationId xmlns:a16="http://schemas.microsoft.com/office/drawing/2014/main" id="{EA04A0D1-6626-4D14-43A7-E93108F3C34E}"/>
              </a:ext>
            </a:extLst>
          </p:cNvPr>
          <p:cNvCxnSpPr>
            <a:cxnSpLocks/>
          </p:cNvCxnSpPr>
          <p:nvPr/>
        </p:nvCxnSpPr>
        <p:spPr>
          <a:xfrm>
            <a:off x="387136" y="989426"/>
            <a:ext cx="5560862" cy="0"/>
          </a:xfrm>
          <a:prstGeom prst="line">
            <a:avLst/>
          </a:prstGeom>
          <a:ln w="1905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D6DA74B-12A3-1543-FD68-40CA0D201901}"/>
              </a:ext>
            </a:extLst>
          </p:cNvPr>
          <p:cNvSpPr txBox="1"/>
          <p:nvPr/>
        </p:nvSpPr>
        <p:spPr>
          <a:xfrm>
            <a:off x="5805319" y="2682457"/>
            <a:ext cx="628698" cy="307777"/>
          </a:xfrm>
          <a:prstGeom prst="rect">
            <a:avLst/>
          </a:prstGeom>
          <a:solidFill>
            <a:schemeClr val="bg1"/>
          </a:solidFill>
        </p:spPr>
        <p:txBody>
          <a:bodyPr wrap="none" rtlCol="0">
            <a:spAutoFit/>
          </a:bodyPr>
          <a:lstStyle/>
          <a:p>
            <a:r>
              <a:rPr lang="en-US" sz="1400" b="1" dirty="0"/>
              <a:t>15 cm</a:t>
            </a:r>
          </a:p>
        </p:txBody>
      </p:sp>
    </p:spTree>
    <p:extLst>
      <p:ext uri="{BB962C8B-B14F-4D97-AF65-F5344CB8AC3E}">
        <p14:creationId xmlns:p14="http://schemas.microsoft.com/office/powerpoint/2010/main" val="4035615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DAD40C-EE1C-6F27-9265-2B0FBD34AD6E}"/>
              </a:ext>
            </a:extLst>
          </p:cNvPr>
          <p:cNvSpPr txBox="1"/>
          <p:nvPr/>
        </p:nvSpPr>
        <p:spPr>
          <a:xfrm>
            <a:off x="299776" y="4908161"/>
            <a:ext cx="8562054" cy="923330"/>
          </a:xfrm>
          <a:prstGeom prst="rect">
            <a:avLst/>
          </a:prstGeom>
          <a:solidFill>
            <a:schemeClr val="bg1"/>
          </a:solidFill>
        </p:spPr>
        <p:txBody>
          <a:bodyPr wrap="square" rtlCol="0">
            <a:spAutoFit/>
          </a:bodyPr>
          <a:lstStyle/>
          <a:p>
            <a:pPr marL="214313" indent="-214313" algn="just">
              <a:buFont typeface="Arial" panose="020B0604020202020204" pitchFamily="34" charset="0"/>
              <a:buChar char="•"/>
            </a:pPr>
            <a:r>
              <a:rPr lang="en-US" altLang="zh-CN" dirty="0"/>
              <a:t>Lower</a:t>
            </a:r>
            <a:r>
              <a:rPr lang="zh-CN" altLang="en-US" dirty="0"/>
              <a:t> </a:t>
            </a:r>
            <a:r>
              <a:rPr lang="en-US" altLang="zh-CN" dirty="0"/>
              <a:t>NH</a:t>
            </a:r>
            <a:r>
              <a:rPr lang="en-US" altLang="zh-CN" baseline="-25000" dirty="0"/>
              <a:t>4</a:t>
            </a:r>
            <a:r>
              <a:rPr lang="en-US" altLang="zh-CN" baseline="30000" dirty="0"/>
              <a:t>+</a:t>
            </a:r>
            <a:r>
              <a:rPr lang="zh-CN" altLang="en-US" dirty="0"/>
              <a:t> </a:t>
            </a:r>
            <a:r>
              <a:rPr lang="en-US" altLang="zh-CN" dirty="0"/>
              <a:t>Levels</a:t>
            </a:r>
            <a:r>
              <a:rPr lang="zh-CN" altLang="en-US" dirty="0"/>
              <a:t> </a:t>
            </a:r>
            <a:r>
              <a:rPr lang="en-US" altLang="zh-CN" dirty="0"/>
              <a:t>were</a:t>
            </a:r>
            <a:r>
              <a:rPr lang="zh-CN" altLang="en-US" dirty="0"/>
              <a:t> </a:t>
            </a:r>
            <a:r>
              <a:rPr lang="en-US" altLang="zh-CN" dirty="0"/>
              <a:t>observed</a:t>
            </a:r>
            <a:r>
              <a:rPr lang="zh-CN" altLang="en-US" dirty="0"/>
              <a:t> </a:t>
            </a:r>
            <a:r>
              <a:rPr lang="en-US" altLang="zh-CN" dirty="0"/>
              <a:t>in</a:t>
            </a:r>
            <a:r>
              <a:rPr lang="zh-CN" altLang="en-US" dirty="0"/>
              <a:t> </a:t>
            </a:r>
            <a:r>
              <a:rPr lang="en-US" dirty="0">
                <a:solidFill>
                  <a:srgbClr val="FF0000"/>
                </a:solidFill>
              </a:rPr>
              <a:t>zeolite </a:t>
            </a:r>
            <a:r>
              <a:rPr lang="en-US" dirty="0"/>
              <a:t>and </a:t>
            </a:r>
            <a:r>
              <a:rPr lang="en-US" dirty="0">
                <a:solidFill>
                  <a:srgbClr val="FF0000"/>
                </a:solidFill>
              </a:rPr>
              <a:t>marble chip </a:t>
            </a:r>
            <a:r>
              <a:rPr lang="en-US" dirty="0"/>
              <a:t>columns</a:t>
            </a:r>
            <a:r>
              <a:rPr lang="en-US" altLang="zh-CN" dirty="0"/>
              <a:t>.</a:t>
            </a:r>
            <a:endParaRPr lang="en-US" dirty="0"/>
          </a:p>
          <a:p>
            <a:pPr marL="214313" indent="-214313" algn="just">
              <a:buFont typeface="Arial" panose="020B0604020202020204" pitchFamily="34" charset="0"/>
              <a:buChar char="•"/>
            </a:pPr>
            <a:endParaRPr lang="en-US" dirty="0"/>
          </a:p>
          <a:p>
            <a:pPr marL="214313" indent="-214313" algn="just">
              <a:buFont typeface="Arial" panose="020B0604020202020204" pitchFamily="34" charset="0"/>
              <a:buChar char="•"/>
            </a:pPr>
            <a:r>
              <a:rPr lang="en-US" dirty="0">
                <a:solidFill>
                  <a:srgbClr val="FF0000"/>
                </a:solidFill>
              </a:rPr>
              <a:t>Nitrification (87%) </a:t>
            </a:r>
            <a:r>
              <a:rPr lang="en-US" altLang="zh-CN" dirty="0"/>
              <a:t>was</a:t>
            </a:r>
            <a:r>
              <a:rPr lang="en-US" dirty="0"/>
              <a:t> the major NH</a:t>
            </a:r>
            <a:r>
              <a:rPr lang="en-US" baseline="-25000" dirty="0"/>
              <a:t>4</a:t>
            </a:r>
            <a:r>
              <a:rPr lang="en-US" baseline="30000" dirty="0"/>
              <a:t>+</a:t>
            </a:r>
            <a:r>
              <a:rPr lang="en-US" dirty="0"/>
              <a:t> removal mechanism </a:t>
            </a:r>
            <a:r>
              <a:rPr lang="en-US" altLang="zh-CN" dirty="0"/>
              <a:t>of</a:t>
            </a:r>
            <a:r>
              <a:rPr lang="en-US" dirty="0"/>
              <a:t> zeolite.</a:t>
            </a:r>
          </a:p>
        </p:txBody>
      </p:sp>
      <p:sp>
        <p:nvSpPr>
          <p:cNvPr id="10" name="Rectangle 9">
            <a:extLst>
              <a:ext uri="{FF2B5EF4-FFF2-40B4-BE49-F238E27FC236}">
                <a16:creationId xmlns:a16="http://schemas.microsoft.com/office/drawing/2014/main" id="{D47E0E87-9A1F-EA90-1015-491E14809B2B}"/>
              </a:ext>
            </a:extLst>
          </p:cNvPr>
          <p:cNvSpPr/>
          <p:nvPr/>
        </p:nvSpPr>
        <p:spPr>
          <a:xfrm>
            <a:off x="842309" y="2441218"/>
            <a:ext cx="133140" cy="13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E7C203AD-18D9-8821-41B9-9DF2B96D2335}"/>
              </a:ext>
            </a:extLst>
          </p:cNvPr>
          <p:cNvSpPr/>
          <p:nvPr/>
        </p:nvSpPr>
        <p:spPr>
          <a:xfrm>
            <a:off x="775739" y="1922543"/>
            <a:ext cx="133140" cy="200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A83FAE30-8A0D-6B9B-0E67-04D07E4EA1DB}"/>
              </a:ext>
            </a:extLst>
          </p:cNvPr>
          <p:cNvSpPr/>
          <p:nvPr/>
        </p:nvSpPr>
        <p:spPr>
          <a:xfrm>
            <a:off x="5038289" y="1936788"/>
            <a:ext cx="133140" cy="200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7B9032DA-543B-E662-3C89-B4E018012FED}"/>
              </a:ext>
            </a:extLst>
          </p:cNvPr>
          <p:cNvSpPr/>
          <p:nvPr/>
        </p:nvSpPr>
        <p:spPr>
          <a:xfrm>
            <a:off x="550148" y="671608"/>
            <a:ext cx="1718268"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FA7964A5-8EBF-3A4F-C056-FD5FC5401147}"/>
              </a:ext>
            </a:extLst>
          </p:cNvPr>
          <p:cNvSpPr txBox="1"/>
          <p:nvPr/>
        </p:nvSpPr>
        <p:spPr>
          <a:xfrm>
            <a:off x="299776" y="998492"/>
            <a:ext cx="2417072" cy="369332"/>
          </a:xfrm>
          <a:prstGeom prst="rect">
            <a:avLst/>
          </a:prstGeom>
          <a:noFill/>
        </p:spPr>
        <p:txBody>
          <a:bodyPr wrap="none" rtlCol="0">
            <a:spAutoFit/>
          </a:bodyPr>
          <a:lstStyle/>
          <a:p>
            <a:r>
              <a:rPr lang="en-US" dirty="0">
                <a:solidFill>
                  <a:schemeClr val="accent2"/>
                </a:solidFill>
              </a:rPr>
              <a:t>Treatment Performance</a:t>
            </a:r>
            <a:endParaRPr lang="en-US" dirty="0"/>
          </a:p>
        </p:txBody>
      </p:sp>
      <p:pic>
        <p:nvPicPr>
          <p:cNvPr id="3" name="Picture 2">
            <a:extLst>
              <a:ext uri="{FF2B5EF4-FFF2-40B4-BE49-F238E27FC236}">
                <a16:creationId xmlns:a16="http://schemas.microsoft.com/office/drawing/2014/main" id="{BE4C1AD6-386B-D2F1-BB35-9F0E6AE0B0DA}"/>
              </a:ext>
            </a:extLst>
          </p:cNvPr>
          <p:cNvPicPr>
            <a:picLocks noChangeAspect="1"/>
          </p:cNvPicPr>
          <p:nvPr/>
        </p:nvPicPr>
        <p:blipFill rotWithShape="1">
          <a:blip r:embed="rId2"/>
          <a:srcRect t="7297" r="7127" b="13400"/>
          <a:stretch/>
        </p:blipFill>
        <p:spPr bwMode="auto">
          <a:xfrm>
            <a:off x="244483" y="1694342"/>
            <a:ext cx="4335235" cy="2834265"/>
          </a:xfrm>
          <a:prstGeom prst="rect">
            <a:avLst/>
          </a:prstGeom>
          <a:ln>
            <a:noFill/>
          </a:ln>
          <a:extLst>
            <a:ext uri="{53640926-AAD7-44D8-BBD7-CCE9431645EC}">
              <a14:shadowObscured xmlns:a14="http://schemas.microsoft.com/office/drawing/2010/main"/>
            </a:ext>
          </a:extLst>
        </p:spPr>
      </p:pic>
      <p:pic>
        <p:nvPicPr>
          <p:cNvPr id="4" name="Picture 3" descr="A picture containing text, diagram, screenshot, line&#10;&#10;Description automatically generated">
            <a:extLst>
              <a:ext uri="{FF2B5EF4-FFF2-40B4-BE49-F238E27FC236}">
                <a16:creationId xmlns:a16="http://schemas.microsoft.com/office/drawing/2014/main" id="{92611520-312C-6FE4-5695-AD230C0ED4C2}"/>
              </a:ext>
            </a:extLst>
          </p:cNvPr>
          <p:cNvPicPr>
            <a:picLocks noChangeAspect="1"/>
          </p:cNvPicPr>
          <p:nvPr/>
        </p:nvPicPr>
        <p:blipFill rotWithShape="1">
          <a:blip r:embed="rId3"/>
          <a:srcRect l="1234" t="11005" r="7851" b="13156"/>
          <a:stretch/>
        </p:blipFill>
        <p:spPr bwMode="auto">
          <a:xfrm>
            <a:off x="4599278" y="1835330"/>
            <a:ext cx="4300238" cy="2746313"/>
          </a:xfrm>
          <a:prstGeom prst="rect">
            <a:avLst/>
          </a:prstGeom>
          <a:ln>
            <a:noFill/>
          </a:ln>
          <a:extLs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78590B2A-36F7-18DF-2D4B-580F0DC42AFE}"/>
              </a:ext>
            </a:extLst>
          </p:cNvPr>
          <p:cNvSpPr txBox="1">
            <a:spLocks/>
          </p:cNvSpPr>
          <p:nvPr/>
        </p:nvSpPr>
        <p:spPr>
          <a:xfrm>
            <a:off x="299776" y="611059"/>
            <a:ext cx="6631728" cy="484748"/>
          </a:xfrm>
          <a:prstGeom prst="rect">
            <a:avLst/>
          </a:prstGeom>
        </p:spPr>
        <p:txBody>
          <a:bodyPr anchor="t" anchorCtr="0">
            <a:normAutofit fontScale="97500"/>
          </a:bodyPr>
          <a:lstStyle>
            <a:lvl1pPr algn="l" defTabSz="914400" rtl="0" eaLnBrk="1" latinLnBrk="0" hangingPunct="1">
              <a:lnSpc>
                <a:spcPct val="80000"/>
              </a:lnSpc>
              <a:spcBef>
                <a:spcPct val="0"/>
              </a:spcBef>
              <a:buNone/>
              <a:defRPr sz="3600" b="0" i="0" kern="1200" baseline="0">
                <a:solidFill>
                  <a:schemeClr val="tx1"/>
                </a:solidFill>
                <a:latin typeface="Effra Heavy" charset="0"/>
                <a:ea typeface="Effra Heavy" charset="0"/>
                <a:cs typeface="Effra Heavy" charset="0"/>
              </a:defRPr>
            </a:lvl1pPr>
          </a:lstStyle>
          <a:p>
            <a:r>
              <a:rPr lang="en-US" altLang="zh-CN" sz="2925" b="1" dirty="0"/>
              <a:t>Selection</a:t>
            </a:r>
            <a:r>
              <a:rPr lang="zh-CN" altLang="en-US" sz="2925" b="1" dirty="0"/>
              <a:t> </a:t>
            </a:r>
            <a:r>
              <a:rPr lang="en-US" altLang="zh-CN" sz="2925" b="1" dirty="0"/>
              <a:t>of</a:t>
            </a:r>
            <a:r>
              <a:rPr lang="zh-CN" altLang="en-US" sz="2925" b="1" dirty="0"/>
              <a:t> </a:t>
            </a:r>
            <a:r>
              <a:rPr lang="en-US" altLang="zh-CN" sz="2925" b="1" dirty="0"/>
              <a:t>Major</a:t>
            </a:r>
            <a:r>
              <a:rPr lang="zh-CN" altLang="en-US" sz="2925" b="1" dirty="0"/>
              <a:t> </a:t>
            </a:r>
            <a:r>
              <a:rPr lang="en-US" altLang="zh-CN" sz="2925" b="1" dirty="0"/>
              <a:t>Filtration</a:t>
            </a:r>
            <a:r>
              <a:rPr lang="zh-CN" altLang="en-US" sz="2925" b="1" dirty="0"/>
              <a:t> </a:t>
            </a:r>
            <a:r>
              <a:rPr lang="en-US" altLang="zh-CN" sz="2925" b="1" dirty="0"/>
              <a:t>Material</a:t>
            </a:r>
            <a:endParaRPr lang="en-US" sz="1800" b="1" dirty="0">
              <a:solidFill>
                <a:schemeClr val="accent2"/>
              </a:solidFill>
            </a:endParaRPr>
          </a:p>
        </p:txBody>
      </p:sp>
      <p:cxnSp>
        <p:nvCxnSpPr>
          <p:cNvPr id="7" name="Straight Connector 6">
            <a:extLst>
              <a:ext uri="{FF2B5EF4-FFF2-40B4-BE49-F238E27FC236}">
                <a16:creationId xmlns:a16="http://schemas.microsoft.com/office/drawing/2014/main" id="{F42F03DE-CEE4-52B7-B718-B1B84363D595}"/>
              </a:ext>
            </a:extLst>
          </p:cNvPr>
          <p:cNvCxnSpPr>
            <a:cxnSpLocks/>
          </p:cNvCxnSpPr>
          <p:nvPr/>
        </p:nvCxnSpPr>
        <p:spPr>
          <a:xfrm>
            <a:off x="373594" y="988269"/>
            <a:ext cx="5560862"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3312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023D39-0191-2C37-9F98-16AC00C78D01}"/>
              </a:ext>
            </a:extLst>
          </p:cNvPr>
          <p:cNvSpPr/>
          <p:nvPr/>
        </p:nvSpPr>
        <p:spPr>
          <a:xfrm>
            <a:off x="1104142" y="2511705"/>
            <a:ext cx="133140" cy="13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Content Placeholder 4" descr="A picture containing indoor, cooking, kitchen appliance, cluttered&#10;&#10;Description automatically generated">
            <a:extLst>
              <a:ext uri="{FF2B5EF4-FFF2-40B4-BE49-F238E27FC236}">
                <a16:creationId xmlns:a16="http://schemas.microsoft.com/office/drawing/2014/main" id="{D05CB364-9996-59AE-51A3-17F6E60FF7DC}"/>
              </a:ext>
            </a:extLst>
          </p:cNvPr>
          <p:cNvPicPr>
            <a:picLocks noChangeAspect="1"/>
          </p:cNvPicPr>
          <p:nvPr/>
        </p:nvPicPr>
        <p:blipFill>
          <a:blip r:embed="rId2"/>
          <a:stretch>
            <a:fillRect/>
          </a:stretch>
        </p:blipFill>
        <p:spPr>
          <a:xfrm>
            <a:off x="405598" y="1672405"/>
            <a:ext cx="3651723" cy="2738792"/>
          </a:xfrm>
          <a:prstGeom prst="rect">
            <a:avLst/>
          </a:prstGeom>
        </p:spPr>
      </p:pic>
      <p:pic>
        <p:nvPicPr>
          <p:cNvPr id="8" name="Content Placeholder 4">
            <a:extLst>
              <a:ext uri="{FF2B5EF4-FFF2-40B4-BE49-F238E27FC236}">
                <a16:creationId xmlns:a16="http://schemas.microsoft.com/office/drawing/2014/main" id="{BC8BCE57-2DF2-7F57-CBDB-15FB187A94AD}"/>
              </a:ext>
            </a:extLst>
          </p:cNvPr>
          <p:cNvPicPr>
            <a:picLocks noChangeAspect="1"/>
          </p:cNvPicPr>
          <p:nvPr/>
        </p:nvPicPr>
        <p:blipFill>
          <a:blip r:embed="rId3"/>
          <a:stretch>
            <a:fillRect/>
          </a:stretch>
        </p:blipFill>
        <p:spPr>
          <a:xfrm rot="5400000">
            <a:off x="3990073" y="2014750"/>
            <a:ext cx="2738794" cy="2054096"/>
          </a:xfrm>
          <a:prstGeom prst="rect">
            <a:avLst/>
          </a:prstGeom>
        </p:spPr>
      </p:pic>
      <p:pic>
        <p:nvPicPr>
          <p:cNvPr id="9" name="Picture 8" descr="A picture containing indoor, appliance, kitchen appliance, cluttered&#10;&#10;Description automatically generated">
            <a:extLst>
              <a:ext uri="{FF2B5EF4-FFF2-40B4-BE49-F238E27FC236}">
                <a16:creationId xmlns:a16="http://schemas.microsoft.com/office/drawing/2014/main" id="{E920AD4C-7551-FF1D-DB61-E027BE74F03B}"/>
              </a:ext>
            </a:extLst>
          </p:cNvPr>
          <p:cNvPicPr>
            <a:picLocks noChangeAspect="1"/>
          </p:cNvPicPr>
          <p:nvPr/>
        </p:nvPicPr>
        <p:blipFill>
          <a:blip r:embed="rId4"/>
          <a:stretch>
            <a:fillRect/>
          </a:stretch>
        </p:blipFill>
        <p:spPr>
          <a:xfrm>
            <a:off x="6661620" y="1672402"/>
            <a:ext cx="2054096" cy="2738794"/>
          </a:xfrm>
          <a:prstGeom prst="rect">
            <a:avLst/>
          </a:prstGeom>
        </p:spPr>
      </p:pic>
      <p:sp>
        <p:nvSpPr>
          <p:cNvPr id="10" name="TextBox 9">
            <a:extLst>
              <a:ext uri="{FF2B5EF4-FFF2-40B4-BE49-F238E27FC236}">
                <a16:creationId xmlns:a16="http://schemas.microsoft.com/office/drawing/2014/main" id="{D8D1CC00-540D-148A-F681-EE943D030BFA}"/>
              </a:ext>
            </a:extLst>
          </p:cNvPr>
          <p:cNvSpPr txBox="1"/>
          <p:nvPr/>
        </p:nvSpPr>
        <p:spPr>
          <a:xfrm>
            <a:off x="461246" y="4583633"/>
            <a:ext cx="8484346" cy="1323439"/>
          </a:xfrm>
          <a:prstGeom prst="rect">
            <a:avLst/>
          </a:prstGeom>
          <a:noFill/>
        </p:spPr>
        <p:txBody>
          <a:bodyPr wrap="square" rtlCol="0">
            <a:spAutoFit/>
          </a:bodyPr>
          <a:lstStyle/>
          <a:p>
            <a:pPr marL="214313" indent="-214313">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Sand</a:t>
            </a:r>
            <a:r>
              <a:rPr lang="en-US" sz="1600" dirty="0">
                <a:latin typeface="Arial" panose="020B0604020202020204" pitchFamily="34" charset="0"/>
                <a:cs typeface="Arial" panose="020B0604020202020204" pitchFamily="34" charset="0"/>
              </a:rPr>
              <a:t> column and </a:t>
            </a:r>
            <a:r>
              <a:rPr lang="en-US" sz="1600" dirty="0">
                <a:solidFill>
                  <a:srgbClr val="FF0000"/>
                </a:solidFill>
                <a:latin typeface="Arial" panose="020B0604020202020204" pitchFamily="34" charset="0"/>
                <a:cs typeface="Arial" panose="020B0604020202020204" pitchFamily="34" charset="0"/>
              </a:rPr>
              <a:t>gravel amended </a:t>
            </a:r>
            <a:r>
              <a:rPr lang="en-US" sz="1600" dirty="0">
                <a:latin typeface="Arial" panose="020B0604020202020204" pitchFamily="34" charset="0"/>
                <a:cs typeface="Arial" panose="020B0604020202020204" pitchFamily="34" charset="0"/>
              </a:rPr>
              <a:t>column: clogged every </a:t>
            </a:r>
            <a:r>
              <a:rPr lang="en-US" sz="1600" dirty="0">
                <a:solidFill>
                  <a:srgbClr val="FF0000"/>
                </a:solidFill>
                <a:latin typeface="Arial" panose="020B0604020202020204" pitchFamily="34" charset="0"/>
                <a:cs typeface="Arial" panose="020B0604020202020204" pitchFamily="34" charset="0"/>
              </a:rPr>
              <a:t>1-2 weeks.</a:t>
            </a:r>
          </a:p>
          <a:p>
            <a:pPr marL="214313" indent="-214313">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Marble chip </a:t>
            </a:r>
            <a:r>
              <a:rPr lang="en-US" sz="1600" dirty="0">
                <a:latin typeface="Arial" panose="020B0604020202020204" pitchFamily="34" charset="0"/>
                <a:cs typeface="Arial" panose="020B0604020202020204" pitchFamily="34" charset="0"/>
              </a:rPr>
              <a:t>amended column and </a:t>
            </a:r>
            <a:r>
              <a:rPr lang="en-US" sz="1600" dirty="0">
                <a:solidFill>
                  <a:srgbClr val="FF0000"/>
                </a:solidFill>
                <a:latin typeface="Arial" panose="020B0604020202020204" pitchFamily="34" charset="0"/>
                <a:cs typeface="Arial" panose="020B0604020202020204" pitchFamily="34" charset="0"/>
              </a:rPr>
              <a:t>zeolite</a:t>
            </a:r>
            <a:r>
              <a:rPr lang="en-US" sz="1600" dirty="0">
                <a:latin typeface="Arial" panose="020B0604020202020204" pitchFamily="34" charset="0"/>
                <a:cs typeface="Arial" panose="020B0604020202020204" pitchFamily="34" charset="0"/>
              </a:rPr>
              <a:t> amended column: </a:t>
            </a:r>
            <a:r>
              <a:rPr lang="en-US" sz="1600" dirty="0">
                <a:solidFill>
                  <a:srgbClr val="FF0000"/>
                </a:solidFill>
                <a:latin typeface="Arial" panose="020B0604020202020204" pitchFamily="34" charset="0"/>
                <a:cs typeface="Arial" panose="020B0604020202020204" pitchFamily="34" charset="0"/>
              </a:rPr>
              <a:t>no</a:t>
            </a:r>
            <a:r>
              <a:rPr lang="en-US" sz="1600" dirty="0">
                <a:solidFill>
                  <a:schemeClr val="accent1"/>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clogging issue.</a:t>
            </a:r>
          </a:p>
          <a:p>
            <a:pPr marL="214313" indent="-214313">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5BA74BD-4BAE-82CB-9345-811C3B91D355}"/>
              </a:ext>
            </a:extLst>
          </p:cNvPr>
          <p:cNvSpPr/>
          <p:nvPr/>
        </p:nvSpPr>
        <p:spPr>
          <a:xfrm>
            <a:off x="550148" y="978529"/>
            <a:ext cx="1718268"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46CE664B-EFAF-C943-0003-5F86749DC3E7}"/>
              </a:ext>
            </a:extLst>
          </p:cNvPr>
          <p:cNvSpPr txBox="1"/>
          <p:nvPr/>
        </p:nvSpPr>
        <p:spPr>
          <a:xfrm>
            <a:off x="353508" y="1186661"/>
            <a:ext cx="2323778" cy="369332"/>
          </a:xfrm>
          <a:prstGeom prst="rect">
            <a:avLst/>
          </a:prstGeom>
          <a:noFill/>
        </p:spPr>
        <p:txBody>
          <a:bodyPr wrap="none" rtlCol="0">
            <a:spAutoFit/>
          </a:bodyPr>
          <a:lstStyle/>
          <a:p>
            <a:r>
              <a:rPr lang="en-US" dirty="0">
                <a:solidFill>
                  <a:schemeClr val="accent2"/>
                </a:solidFill>
              </a:rPr>
              <a:t>Hydraulic Performance</a:t>
            </a:r>
            <a:endParaRPr lang="en-US" dirty="0"/>
          </a:p>
        </p:txBody>
      </p:sp>
      <p:sp>
        <p:nvSpPr>
          <p:cNvPr id="2" name="Title 1">
            <a:extLst>
              <a:ext uri="{FF2B5EF4-FFF2-40B4-BE49-F238E27FC236}">
                <a16:creationId xmlns:a16="http://schemas.microsoft.com/office/drawing/2014/main" id="{558009BB-C088-257D-CA7A-A4E8B72392F4}"/>
              </a:ext>
            </a:extLst>
          </p:cNvPr>
          <p:cNvSpPr txBox="1">
            <a:spLocks/>
          </p:cNvSpPr>
          <p:nvPr/>
        </p:nvSpPr>
        <p:spPr>
          <a:xfrm>
            <a:off x="299776" y="582137"/>
            <a:ext cx="6631728" cy="484748"/>
          </a:xfrm>
          <a:prstGeom prst="rect">
            <a:avLst/>
          </a:prstGeom>
        </p:spPr>
        <p:txBody>
          <a:bodyPr anchor="t" anchorCtr="0">
            <a:normAutofit fontScale="97500"/>
          </a:bodyPr>
          <a:lstStyle>
            <a:lvl1pPr algn="l" defTabSz="914400" rtl="0" eaLnBrk="1" latinLnBrk="0" hangingPunct="1">
              <a:lnSpc>
                <a:spcPct val="80000"/>
              </a:lnSpc>
              <a:spcBef>
                <a:spcPct val="0"/>
              </a:spcBef>
              <a:buNone/>
              <a:defRPr sz="3600" b="0" i="0" kern="1200" baseline="0">
                <a:solidFill>
                  <a:schemeClr val="tx1"/>
                </a:solidFill>
                <a:latin typeface="Effra Heavy" charset="0"/>
                <a:ea typeface="Effra Heavy" charset="0"/>
                <a:cs typeface="Effra Heavy" charset="0"/>
              </a:defRPr>
            </a:lvl1pPr>
          </a:lstStyle>
          <a:p>
            <a:r>
              <a:rPr lang="en-US" altLang="zh-CN" sz="2925" b="1" dirty="0"/>
              <a:t>Selection</a:t>
            </a:r>
            <a:r>
              <a:rPr lang="zh-CN" altLang="en-US" sz="2925" b="1" dirty="0"/>
              <a:t> </a:t>
            </a:r>
            <a:r>
              <a:rPr lang="en-US" altLang="zh-CN" sz="2925" b="1" dirty="0"/>
              <a:t>of</a:t>
            </a:r>
            <a:r>
              <a:rPr lang="zh-CN" altLang="en-US" sz="2925" b="1" dirty="0"/>
              <a:t> </a:t>
            </a:r>
            <a:r>
              <a:rPr lang="en-US" altLang="zh-CN" sz="2925" b="1" dirty="0"/>
              <a:t>Major</a:t>
            </a:r>
            <a:r>
              <a:rPr lang="zh-CN" altLang="en-US" sz="2925" b="1" dirty="0"/>
              <a:t> </a:t>
            </a:r>
            <a:r>
              <a:rPr lang="en-US" altLang="zh-CN" sz="2925" b="1" dirty="0"/>
              <a:t>Filtration</a:t>
            </a:r>
            <a:r>
              <a:rPr lang="zh-CN" altLang="en-US" sz="2925" b="1" dirty="0"/>
              <a:t> </a:t>
            </a:r>
            <a:r>
              <a:rPr lang="en-US" altLang="zh-CN" sz="2925" b="1" dirty="0"/>
              <a:t>Material</a:t>
            </a:r>
            <a:endParaRPr lang="en-US" sz="1800" b="1" dirty="0">
              <a:solidFill>
                <a:schemeClr val="accent2"/>
              </a:solidFill>
            </a:endParaRPr>
          </a:p>
        </p:txBody>
      </p:sp>
      <p:cxnSp>
        <p:nvCxnSpPr>
          <p:cNvPr id="3" name="Straight Connector 2">
            <a:extLst>
              <a:ext uri="{FF2B5EF4-FFF2-40B4-BE49-F238E27FC236}">
                <a16:creationId xmlns:a16="http://schemas.microsoft.com/office/drawing/2014/main" id="{32EB8708-4058-6CC8-9888-0C9F0C2D07FC}"/>
              </a:ext>
            </a:extLst>
          </p:cNvPr>
          <p:cNvCxnSpPr>
            <a:cxnSpLocks/>
          </p:cNvCxnSpPr>
          <p:nvPr/>
        </p:nvCxnSpPr>
        <p:spPr>
          <a:xfrm>
            <a:off x="373594" y="1076739"/>
            <a:ext cx="5560862"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71095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95D1CCB7-9186-056F-EBF8-42D94AF59D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19" t="17805" r="4064" b="19091"/>
          <a:stretch/>
        </p:blipFill>
        <p:spPr bwMode="auto">
          <a:xfrm>
            <a:off x="2115321" y="1493127"/>
            <a:ext cx="4681989" cy="2362834"/>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4B4BB602-8F11-86EF-EEFC-6C0EDAE79A3B}"/>
              </a:ext>
            </a:extLst>
          </p:cNvPr>
          <p:cNvSpPr txBox="1"/>
          <p:nvPr/>
        </p:nvSpPr>
        <p:spPr>
          <a:xfrm>
            <a:off x="2518948" y="1984432"/>
            <a:ext cx="720262" cy="307777"/>
          </a:xfrm>
          <a:prstGeom prst="rect">
            <a:avLst/>
          </a:prstGeom>
          <a:solidFill>
            <a:schemeClr val="bg1"/>
          </a:solidFill>
        </p:spPr>
        <p:txBody>
          <a:bodyPr wrap="none" rtlCol="0">
            <a:spAutoFit/>
          </a:bodyPr>
          <a:lstStyle/>
          <a:p>
            <a:r>
              <a:rPr lang="en-US" sz="1400" dirty="0"/>
              <a:t>Zeolite </a:t>
            </a:r>
          </a:p>
        </p:txBody>
      </p:sp>
      <p:sp>
        <p:nvSpPr>
          <p:cNvPr id="5" name="TextBox 4">
            <a:extLst>
              <a:ext uri="{FF2B5EF4-FFF2-40B4-BE49-F238E27FC236}">
                <a16:creationId xmlns:a16="http://schemas.microsoft.com/office/drawing/2014/main" id="{68D999BE-807C-7E17-3477-206FBEBB8D3E}"/>
              </a:ext>
            </a:extLst>
          </p:cNvPr>
          <p:cNvSpPr txBox="1"/>
          <p:nvPr/>
        </p:nvSpPr>
        <p:spPr>
          <a:xfrm>
            <a:off x="3203292" y="1840224"/>
            <a:ext cx="1128835" cy="554447"/>
          </a:xfrm>
          <a:prstGeom prst="rect">
            <a:avLst/>
          </a:prstGeom>
          <a:solidFill>
            <a:schemeClr val="bg1"/>
          </a:solidFill>
        </p:spPr>
        <p:txBody>
          <a:bodyPr wrap="none" rtlCol="0">
            <a:spAutoFit/>
          </a:bodyPr>
          <a:lstStyle/>
          <a:p>
            <a:pPr algn="ctr">
              <a:lnSpc>
                <a:spcPct val="70000"/>
              </a:lnSpc>
            </a:pPr>
            <a:r>
              <a:rPr lang="en-US" sz="1400" dirty="0"/>
              <a:t>Zeolite</a:t>
            </a:r>
          </a:p>
          <a:p>
            <a:pPr algn="ctr">
              <a:lnSpc>
                <a:spcPct val="70000"/>
              </a:lnSpc>
            </a:pPr>
            <a:r>
              <a:rPr lang="en-US" sz="1400" dirty="0"/>
              <a:t>+</a:t>
            </a:r>
          </a:p>
          <a:p>
            <a:pPr algn="ctr">
              <a:lnSpc>
                <a:spcPct val="70000"/>
              </a:lnSpc>
            </a:pPr>
            <a:r>
              <a:rPr lang="en-US" sz="1400" dirty="0"/>
              <a:t>30% Biochar </a:t>
            </a:r>
          </a:p>
        </p:txBody>
      </p:sp>
      <p:sp>
        <p:nvSpPr>
          <p:cNvPr id="6" name="TextBox 5">
            <a:extLst>
              <a:ext uri="{FF2B5EF4-FFF2-40B4-BE49-F238E27FC236}">
                <a16:creationId xmlns:a16="http://schemas.microsoft.com/office/drawing/2014/main" id="{17F2AE3E-EE78-B6C9-2A76-751A7B64EB7E}"/>
              </a:ext>
            </a:extLst>
          </p:cNvPr>
          <p:cNvSpPr txBox="1"/>
          <p:nvPr/>
        </p:nvSpPr>
        <p:spPr>
          <a:xfrm>
            <a:off x="5877504" y="1804154"/>
            <a:ext cx="1128835" cy="554447"/>
          </a:xfrm>
          <a:prstGeom prst="rect">
            <a:avLst/>
          </a:prstGeom>
          <a:solidFill>
            <a:schemeClr val="bg1"/>
          </a:solidFill>
        </p:spPr>
        <p:txBody>
          <a:bodyPr wrap="none" rtlCol="0">
            <a:spAutoFit/>
          </a:bodyPr>
          <a:lstStyle/>
          <a:p>
            <a:pPr algn="ctr">
              <a:lnSpc>
                <a:spcPct val="70000"/>
              </a:lnSpc>
            </a:pPr>
            <a:r>
              <a:rPr lang="en-US" sz="1400" dirty="0"/>
              <a:t>Marble Chip</a:t>
            </a:r>
          </a:p>
          <a:p>
            <a:pPr algn="ctr">
              <a:lnSpc>
                <a:spcPct val="70000"/>
              </a:lnSpc>
            </a:pPr>
            <a:r>
              <a:rPr lang="en-US" sz="1400" dirty="0"/>
              <a:t>+</a:t>
            </a:r>
          </a:p>
          <a:p>
            <a:pPr algn="ctr">
              <a:lnSpc>
                <a:spcPct val="70000"/>
              </a:lnSpc>
            </a:pPr>
            <a:r>
              <a:rPr lang="en-US" sz="1400" dirty="0"/>
              <a:t>30% Biochar </a:t>
            </a:r>
          </a:p>
        </p:txBody>
      </p:sp>
      <p:sp>
        <p:nvSpPr>
          <p:cNvPr id="7" name="TextBox 6">
            <a:extLst>
              <a:ext uri="{FF2B5EF4-FFF2-40B4-BE49-F238E27FC236}">
                <a16:creationId xmlns:a16="http://schemas.microsoft.com/office/drawing/2014/main" id="{3BF9E68F-8052-F19F-08F7-673A2750BD86}"/>
              </a:ext>
            </a:extLst>
          </p:cNvPr>
          <p:cNvSpPr txBox="1"/>
          <p:nvPr/>
        </p:nvSpPr>
        <p:spPr>
          <a:xfrm>
            <a:off x="4758719" y="1995974"/>
            <a:ext cx="1080745" cy="307777"/>
          </a:xfrm>
          <a:prstGeom prst="rect">
            <a:avLst/>
          </a:prstGeom>
          <a:solidFill>
            <a:schemeClr val="bg1"/>
          </a:solidFill>
        </p:spPr>
        <p:txBody>
          <a:bodyPr wrap="none" rtlCol="0">
            <a:spAutoFit/>
          </a:bodyPr>
          <a:lstStyle/>
          <a:p>
            <a:pPr algn="ctr"/>
            <a:r>
              <a:rPr lang="en-US" sz="1400"/>
              <a:t>Marble Chip</a:t>
            </a:r>
          </a:p>
        </p:txBody>
      </p:sp>
      <p:sp>
        <p:nvSpPr>
          <p:cNvPr id="10" name="Rounded Rectangle 9">
            <a:extLst>
              <a:ext uri="{FF2B5EF4-FFF2-40B4-BE49-F238E27FC236}">
                <a16:creationId xmlns:a16="http://schemas.microsoft.com/office/drawing/2014/main" id="{0A8B5B46-D214-C3B4-78C6-05A1425B1F53}"/>
              </a:ext>
            </a:extLst>
          </p:cNvPr>
          <p:cNvSpPr/>
          <p:nvPr/>
        </p:nvSpPr>
        <p:spPr>
          <a:xfrm>
            <a:off x="4881749" y="2365146"/>
            <a:ext cx="954787" cy="108074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ounded Rectangle 10">
            <a:extLst>
              <a:ext uri="{FF2B5EF4-FFF2-40B4-BE49-F238E27FC236}">
                <a16:creationId xmlns:a16="http://schemas.microsoft.com/office/drawing/2014/main" id="{E68C23B0-34D4-8E62-69D4-3D3EE396FA10}"/>
              </a:ext>
            </a:extLst>
          </p:cNvPr>
          <p:cNvSpPr/>
          <p:nvPr/>
        </p:nvSpPr>
        <p:spPr>
          <a:xfrm>
            <a:off x="5879020" y="2365145"/>
            <a:ext cx="875806" cy="108074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a:extLst>
              <a:ext uri="{FF2B5EF4-FFF2-40B4-BE49-F238E27FC236}">
                <a16:creationId xmlns:a16="http://schemas.microsoft.com/office/drawing/2014/main" id="{2EA49BD4-D7EC-4E55-2310-1CDB1736FBEC}"/>
              </a:ext>
            </a:extLst>
          </p:cNvPr>
          <p:cNvSpPr/>
          <p:nvPr/>
        </p:nvSpPr>
        <p:spPr>
          <a:xfrm>
            <a:off x="3241697" y="2367280"/>
            <a:ext cx="1076134" cy="108074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ounded Rectangle 12">
            <a:extLst>
              <a:ext uri="{FF2B5EF4-FFF2-40B4-BE49-F238E27FC236}">
                <a16:creationId xmlns:a16="http://schemas.microsoft.com/office/drawing/2014/main" id="{6147517E-3935-CB5B-0346-F6A7A2E6DA9A}"/>
              </a:ext>
            </a:extLst>
          </p:cNvPr>
          <p:cNvSpPr/>
          <p:nvPr/>
        </p:nvSpPr>
        <p:spPr>
          <a:xfrm>
            <a:off x="2203870" y="2365146"/>
            <a:ext cx="1013714" cy="108074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4CE9253F-5D8B-A811-3D6F-D8DBA61974A6}"/>
              </a:ext>
            </a:extLst>
          </p:cNvPr>
          <p:cNvSpPr/>
          <p:nvPr/>
        </p:nvSpPr>
        <p:spPr>
          <a:xfrm>
            <a:off x="673241" y="2371706"/>
            <a:ext cx="133140" cy="13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EB68F497-2326-8BC4-1BA8-719774900F87}"/>
              </a:ext>
            </a:extLst>
          </p:cNvPr>
          <p:cNvSpPr/>
          <p:nvPr/>
        </p:nvSpPr>
        <p:spPr>
          <a:xfrm>
            <a:off x="550148" y="978529"/>
            <a:ext cx="1718268"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4ADCC571-28D3-1F2E-A43B-10C0B339D6FB}"/>
              </a:ext>
            </a:extLst>
          </p:cNvPr>
          <p:cNvSpPr txBox="1"/>
          <p:nvPr/>
        </p:nvSpPr>
        <p:spPr>
          <a:xfrm>
            <a:off x="331780" y="1029870"/>
            <a:ext cx="2108141" cy="369332"/>
          </a:xfrm>
          <a:prstGeom prst="rect">
            <a:avLst/>
          </a:prstGeom>
          <a:noFill/>
        </p:spPr>
        <p:txBody>
          <a:bodyPr wrap="none" rtlCol="0">
            <a:spAutoFit/>
          </a:bodyPr>
          <a:lstStyle/>
          <a:p>
            <a:r>
              <a:rPr lang="en-US" dirty="0">
                <a:solidFill>
                  <a:schemeClr val="accent2"/>
                </a:solidFill>
              </a:rPr>
              <a:t>Experimental Design</a:t>
            </a:r>
            <a:endParaRPr lang="en-US" dirty="0"/>
          </a:p>
        </p:txBody>
      </p:sp>
      <p:graphicFrame>
        <p:nvGraphicFramePr>
          <p:cNvPr id="3" name="Table 2">
            <a:extLst>
              <a:ext uri="{FF2B5EF4-FFF2-40B4-BE49-F238E27FC236}">
                <a16:creationId xmlns:a16="http://schemas.microsoft.com/office/drawing/2014/main" id="{5F9165F9-25AB-23FE-C45B-60A6A92538C1}"/>
              </a:ext>
            </a:extLst>
          </p:cNvPr>
          <p:cNvGraphicFramePr>
            <a:graphicFrameLocks noGrp="1"/>
          </p:cNvGraphicFramePr>
          <p:nvPr>
            <p:extLst>
              <p:ext uri="{D42A27DB-BD31-4B8C-83A1-F6EECF244321}">
                <p14:modId xmlns:p14="http://schemas.microsoft.com/office/powerpoint/2010/main" val="664078590"/>
              </p:ext>
            </p:extLst>
          </p:nvPr>
        </p:nvGraphicFramePr>
        <p:xfrm>
          <a:off x="919285" y="4317913"/>
          <a:ext cx="7305430" cy="1706880"/>
        </p:xfrm>
        <a:graphic>
          <a:graphicData uri="http://schemas.openxmlformats.org/drawingml/2006/table">
            <a:tbl>
              <a:tblPr>
                <a:tableStyleId>{5C22544A-7EE6-4342-B048-85BDC9FD1C3A}</a:tableStyleId>
              </a:tblPr>
              <a:tblGrid>
                <a:gridCol w="1387474">
                  <a:extLst>
                    <a:ext uri="{9D8B030D-6E8A-4147-A177-3AD203B41FA5}">
                      <a16:colId xmlns:a16="http://schemas.microsoft.com/office/drawing/2014/main" val="3655289738"/>
                    </a:ext>
                  </a:extLst>
                </a:gridCol>
                <a:gridCol w="2900606">
                  <a:extLst>
                    <a:ext uri="{9D8B030D-6E8A-4147-A177-3AD203B41FA5}">
                      <a16:colId xmlns:a16="http://schemas.microsoft.com/office/drawing/2014/main" val="2370242879"/>
                    </a:ext>
                  </a:extLst>
                </a:gridCol>
                <a:gridCol w="1508675">
                  <a:extLst>
                    <a:ext uri="{9D8B030D-6E8A-4147-A177-3AD203B41FA5}">
                      <a16:colId xmlns:a16="http://schemas.microsoft.com/office/drawing/2014/main" val="2466393329"/>
                    </a:ext>
                  </a:extLst>
                </a:gridCol>
                <a:gridCol w="1508675">
                  <a:extLst>
                    <a:ext uri="{9D8B030D-6E8A-4147-A177-3AD203B41FA5}">
                      <a16:colId xmlns:a16="http://schemas.microsoft.com/office/drawing/2014/main" val="2042650623"/>
                    </a:ext>
                  </a:extLst>
                </a:gridCol>
              </a:tblGrid>
              <a:tr h="0">
                <a:tc>
                  <a:txBody>
                    <a:bodyPr/>
                    <a:lstStyle/>
                    <a:p>
                      <a:pPr algn="ctr" fontAlgn="b"/>
                      <a:r>
                        <a:rPr lang="en-US" sz="1600" b="1" i="0" u="none" strike="noStrike" dirty="0">
                          <a:solidFill>
                            <a:srgbClr val="000000"/>
                          </a:solidFill>
                          <a:effectLst/>
                          <a:latin typeface="Calibri" panose="020F0502020204030204" pitchFamily="34" charset="0"/>
                          <a:cs typeface="Calibri" panose="020F0502020204030204" pitchFamily="34" charset="0"/>
                        </a:rPr>
                        <a:t>Stage</a:t>
                      </a: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a:solidFill>
                            <a:srgbClr val="000000"/>
                          </a:solidFill>
                          <a:effectLst/>
                          <a:latin typeface="Calibri" panose="020F0502020204030204" pitchFamily="34" charset="0"/>
                          <a:cs typeface="Calibri" panose="020F0502020204030204" pitchFamily="34" charset="0"/>
                        </a:rPr>
                        <a:t>Description </a:t>
                      </a: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solidFill>
                            <a:schemeClr val="tx1"/>
                          </a:solidFill>
                          <a:effectLst/>
                          <a:latin typeface="Calibri" panose="020F0502020204030204" pitchFamily="34" charset="0"/>
                          <a:cs typeface="Calibri" panose="020F0502020204030204" pitchFamily="34" charset="0"/>
                        </a:rPr>
                        <a:t>HLR </a:t>
                      </a:r>
                    </a:p>
                    <a:p>
                      <a:pPr algn="ctr" fontAlgn="b"/>
                      <a:r>
                        <a:rPr lang="en-US" sz="1600" b="1" u="none" strike="noStrike" dirty="0">
                          <a:solidFill>
                            <a:schemeClr val="tx1"/>
                          </a:solidFill>
                          <a:effectLst/>
                          <a:latin typeface="Calibri" panose="020F0502020204030204" pitchFamily="34" charset="0"/>
                          <a:cs typeface="Calibri" panose="020F0502020204030204" pitchFamily="34" charset="0"/>
                        </a:rPr>
                        <a:t>(gallons d</a:t>
                      </a:r>
                      <a:r>
                        <a:rPr lang="en-US" sz="1600" b="1" u="none" strike="noStrike" baseline="30000" dirty="0">
                          <a:solidFill>
                            <a:schemeClr val="tx1"/>
                          </a:solidFill>
                          <a:effectLst/>
                          <a:latin typeface="Calibri" panose="020F0502020204030204" pitchFamily="34" charset="0"/>
                          <a:cs typeface="Calibri" panose="020F0502020204030204" pitchFamily="34" charset="0"/>
                        </a:rPr>
                        <a:t>-1</a:t>
                      </a:r>
                      <a:r>
                        <a:rPr lang="en-US" sz="1600" b="1" u="none" strike="noStrike" baseline="0" dirty="0">
                          <a:solidFill>
                            <a:schemeClr val="tx1"/>
                          </a:solidFill>
                          <a:effectLst/>
                          <a:latin typeface="Calibri" panose="020F0502020204030204" pitchFamily="34" charset="0"/>
                          <a:cs typeface="Calibri" panose="020F0502020204030204" pitchFamily="34" charset="0"/>
                        </a:rPr>
                        <a:t> ft</a:t>
                      </a:r>
                      <a:r>
                        <a:rPr lang="en-US" sz="1600" b="1" u="none" strike="noStrike" baseline="30000" dirty="0">
                          <a:solidFill>
                            <a:schemeClr val="tx1"/>
                          </a:solidFill>
                          <a:effectLst/>
                          <a:latin typeface="Calibri" panose="020F0502020204030204" pitchFamily="34" charset="0"/>
                          <a:cs typeface="Calibri" panose="020F0502020204030204" pitchFamily="34" charset="0"/>
                        </a:rPr>
                        <a:t>-2</a:t>
                      </a:r>
                      <a:r>
                        <a:rPr lang="en-US" sz="1600" b="1" u="none" strike="noStrike" dirty="0">
                          <a:solidFill>
                            <a:schemeClr val="tx1"/>
                          </a:solidFill>
                          <a:effectLst/>
                          <a:latin typeface="Calibri" panose="020F0502020204030204" pitchFamily="34" charset="0"/>
                          <a:cs typeface="Calibri" panose="020F0502020204030204" pitchFamily="34" charset="0"/>
                        </a:rPr>
                        <a:t>)</a:t>
                      </a:r>
                      <a:endParaRPr lang="en-US" sz="1600" b="1"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altLang="zh-CN" sz="1600" b="1" i="0" u="none" strike="noStrike" dirty="0">
                          <a:solidFill>
                            <a:schemeClr val="tx1"/>
                          </a:solidFill>
                          <a:effectLst/>
                          <a:latin typeface="Calibri" panose="020F0502020204030204" pitchFamily="34" charset="0"/>
                          <a:cs typeface="Calibri" panose="020F0502020204030204" pitchFamily="34" charset="0"/>
                        </a:rPr>
                        <a:t>HRT</a:t>
                      </a:r>
                    </a:p>
                    <a:p>
                      <a:pPr algn="ctr" fontAlgn="b"/>
                      <a:r>
                        <a:rPr lang="en-US" altLang="zh-CN" sz="1600" b="1" i="0" u="none" strike="noStrike" dirty="0">
                          <a:solidFill>
                            <a:schemeClr val="tx1"/>
                          </a:solidFill>
                          <a:effectLst/>
                          <a:latin typeface="Calibri" panose="020F0502020204030204" pitchFamily="34" charset="0"/>
                          <a:cs typeface="Calibri" panose="020F0502020204030204" pitchFamily="34" charset="0"/>
                        </a:rPr>
                        <a:t>(hours)</a:t>
                      </a:r>
                      <a:endParaRPr lang="en-US" sz="1600" b="1"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8035562"/>
                  </a:ext>
                </a:extLst>
              </a:tr>
              <a:tr h="342900">
                <a:tc>
                  <a:txBody>
                    <a:bodyPr/>
                    <a:lstStyle/>
                    <a:p>
                      <a:pPr algn="ctr" fontAlgn="b"/>
                      <a:r>
                        <a:rPr lang="en-US" altLang="zh-CN" sz="1600" b="1" i="0" u="none" strike="noStrike" dirty="0">
                          <a:solidFill>
                            <a:srgbClr val="000000"/>
                          </a:solidFill>
                          <a:effectLst/>
                          <a:latin typeface="Calibri" panose="020F0502020204030204" pitchFamily="34" charset="0"/>
                          <a:cs typeface="Calibri" panose="020F0502020204030204" pitchFamily="34" charset="0"/>
                        </a:rPr>
                        <a:t>2a</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T w="635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cs typeface="Calibri" panose="020F0502020204030204" pitchFamily="34" charset="0"/>
                        </a:rPr>
                        <a:t>Start up columns with </a:t>
                      </a:r>
                      <a:r>
                        <a:rPr lang="en-US" altLang="zh-CN" sz="1600" b="0" i="0" u="none" strike="noStrike" dirty="0">
                          <a:solidFill>
                            <a:srgbClr val="000000"/>
                          </a:solidFill>
                          <a:effectLst/>
                          <a:latin typeface="Calibri" panose="020F0502020204030204" pitchFamily="34" charset="0"/>
                          <a:cs typeface="Calibri" panose="020F0502020204030204" pitchFamily="34" charset="0"/>
                        </a:rPr>
                        <a:t>highest</a:t>
                      </a:r>
                      <a:r>
                        <a:rPr lang="en-US" sz="1600" b="0" i="0" u="none" strike="noStrike" dirty="0">
                          <a:solidFill>
                            <a:srgbClr val="000000"/>
                          </a:solidFill>
                          <a:effectLst/>
                          <a:latin typeface="Calibri" panose="020F0502020204030204" pitchFamily="34" charset="0"/>
                          <a:cs typeface="Calibri" panose="020F0502020204030204" pitchFamily="34" charset="0"/>
                        </a:rPr>
                        <a:t> HLR </a:t>
                      </a:r>
                      <a:r>
                        <a:rPr lang="en-US" altLang="zh-CN" sz="1600" b="0" i="0" u="none" strike="noStrike" dirty="0">
                          <a:solidFill>
                            <a:srgbClr val="000000"/>
                          </a:solidFill>
                          <a:effectLst/>
                          <a:latin typeface="Calibri" panose="020F0502020204030204" pitchFamily="34" charset="0"/>
                          <a:cs typeface="Calibri" panose="020F0502020204030204" pitchFamily="34" charset="0"/>
                        </a:rPr>
                        <a:t>tested</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at</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stage</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1</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T w="6350" cap="flat" cmpd="sng" algn="ctr">
                      <a:solidFill>
                        <a:schemeClr val="tx1"/>
                      </a:solidFill>
                      <a:prstDash val="solid"/>
                      <a:round/>
                      <a:headEnd type="none" w="med" len="med"/>
                      <a:tailEnd type="none" w="med" len="med"/>
                    </a:lnT>
                    <a:noFill/>
                  </a:tcPr>
                </a:tc>
                <a:tc>
                  <a:txBody>
                    <a:bodyPr/>
                    <a:lstStyle/>
                    <a:p>
                      <a:pPr algn="ctr" fontAlgn="b"/>
                      <a:r>
                        <a:rPr lang="en-US" altLang="zh-CN" sz="1600" b="0" i="0" u="none" strike="noStrike" dirty="0">
                          <a:solidFill>
                            <a:schemeClr val="tx1"/>
                          </a:solidFill>
                          <a:effectLst/>
                          <a:latin typeface="Calibri" panose="020F0502020204030204" pitchFamily="34" charset="0"/>
                          <a:cs typeface="Calibri" panose="020F0502020204030204" pitchFamily="34" charset="0"/>
                        </a:rPr>
                        <a:t>16</a:t>
                      </a:r>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T w="6350" cap="flat" cmpd="sng" algn="ctr">
                      <a:solidFill>
                        <a:schemeClr val="tx1"/>
                      </a:solidFill>
                      <a:prstDash val="solid"/>
                      <a:round/>
                      <a:headEnd type="none" w="med" len="med"/>
                      <a:tailEnd type="none" w="med" len="med"/>
                    </a:lnT>
                    <a:noFill/>
                  </a:tcPr>
                </a:tc>
                <a:tc>
                  <a:txBody>
                    <a:bodyPr/>
                    <a:lstStyle/>
                    <a:p>
                      <a:pPr algn="ctr" fontAlgn="b"/>
                      <a:r>
                        <a:rPr lang="en-US" altLang="zh-CN" sz="1600" b="0" i="0" u="none" strike="noStrike" dirty="0">
                          <a:solidFill>
                            <a:schemeClr val="tx1"/>
                          </a:solidFill>
                          <a:effectLst/>
                          <a:latin typeface="Calibri" panose="020F0502020204030204" pitchFamily="34" charset="0"/>
                          <a:cs typeface="Calibri" panose="020F0502020204030204" pitchFamily="34" charset="0"/>
                        </a:rPr>
                        <a:t>3.9</a:t>
                      </a:r>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3095127"/>
                  </a:ext>
                </a:extLst>
              </a:tr>
              <a:tr h="342900">
                <a:tc>
                  <a:txBody>
                    <a:bodyPr/>
                    <a:lstStyle/>
                    <a:p>
                      <a:pPr algn="ctr" fontAlgn="b"/>
                      <a:r>
                        <a:rPr lang="en-US" altLang="zh-CN" sz="1600" b="1" i="0" u="none" strike="noStrike" dirty="0">
                          <a:solidFill>
                            <a:srgbClr val="000000"/>
                          </a:solidFill>
                          <a:effectLst/>
                          <a:latin typeface="Calibri" panose="020F0502020204030204" pitchFamily="34" charset="0"/>
                          <a:cs typeface="Calibri" panose="020F0502020204030204" pitchFamily="34" charset="0"/>
                        </a:rPr>
                        <a:t>2b</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altLang="zh-CN" sz="1600" b="0" i="0" u="none" strike="noStrike" dirty="0">
                          <a:solidFill>
                            <a:srgbClr val="000000"/>
                          </a:solidFill>
                          <a:effectLst/>
                          <a:latin typeface="Calibri" panose="020F0502020204030204" pitchFamily="34" charset="0"/>
                          <a:cs typeface="Calibri" panose="020F0502020204030204" pitchFamily="34" charset="0"/>
                        </a:rPr>
                        <a:t>Test</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the</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impact</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of</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biochar</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amendment</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at</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lower</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HLR</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(higher</a:t>
                      </a:r>
                      <a:r>
                        <a:rPr lang="zh-CN" altLang="en-US" sz="1600" b="0" i="0" u="none" strike="noStrike" dirty="0">
                          <a:solidFill>
                            <a:srgbClr val="000000"/>
                          </a:solidFill>
                          <a:effectLst/>
                          <a:latin typeface="Calibri" panose="020F0502020204030204" pitchFamily="34" charset="0"/>
                          <a:cs typeface="Calibri" panose="020F0502020204030204" pitchFamily="34" charset="0"/>
                        </a:rPr>
                        <a:t> </a:t>
                      </a:r>
                      <a:r>
                        <a:rPr lang="en-US" altLang="zh-CN" sz="1600" b="0" i="0" u="none" strike="noStrike" dirty="0">
                          <a:solidFill>
                            <a:srgbClr val="000000"/>
                          </a:solidFill>
                          <a:effectLst/>
                          <a:latin typeface="Calibri" panose="020F0502020204030204" pitchFamily="34" charset="0"/>
                          <a:cs typeface="Calibri" panose="020F0502020204030204" pitchFamily="34" charset="0"/>
                        </a:rPr>
                        <a:t>HRT)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altLang="zh-CN" sz="1600" b="0" i="0" u="none" strike="noStrike" dirty="0">
                          <a:solidFill>
                            <a:schemeClr val="tx1"/>
                          </a:solidFill>
                          <a:effectLst/>
                          <a:latin typeface="Calibri" panose="020F0502020204030204" pitchFamily="34" charset="0"/>
                          <a:cs typeface="Calibri" panose="020F0502020204030204" pitchFamily="34" charset="0"/>
                        </a:rPr>
                        <a:t>12</a:t>
                      </a:r>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altLang="zh-CN" sz="1600" b="0" i="0" u="none" strike="noStrike" dirty="0">
                          <a:solidFill>
                            <a:schemeClr val="tx1"/>
                          </a:solidFill>
                          <a:effectLst/>
                          <a:latin typeface="Calibri" panose="020F0502020204030204" pitchFamily="34" charset="0"/>
                          <a:cs typeface="Calibri" panose="020F0502020204030204" pitchFamily="34" charset="0"/>
                        </a:rPr>
                        <a:t>5.2</a:t>
                      </a:r>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3308118"/>
                  </a:ext>
                </a:extLst>
              </a:tr>
            </a:tbl>
          </a:graphicData>
        </a:graphic>
      </p:graphicFrame>
      <p:sp>
        <p:nvSpPr>
          <p:cNvPr id="8" name="Title 1">
            <a:extLst>
              <a:ext uri="{FF2B5EF4-FFF2-40B4-BE49-F238E27FC236}">
                <a16:creationId xmlns:a16="http://schemas.microsoft.com/office/drawing/2014/main" id="{411F6B62-1E6D-032B-81F6-B3E050E311F2}"/>
              </a:ext>
            </a:extLst>
          </p:cNvPr>
          <p:cNvSpPr txBox="1">
            <a:spLocks/>
          </p:cNvSpPr>
          <p:nvPr/>
        </p:nvSpPr>
        <p:spPr>
          <a:xfrm>
            <a:off x="331780" y="472185"/>
            <a:ext cx="6631728" cy="484748"/>
          </a:xfrm>
          <a:prstGeom prst="rect">
            <a:avLst/>
          </a:prstGeom>
        </p:spPr>
        <p:txBody>
          <a:bodyPr anchor="t" anchorCtr="0">
            <a:normAutofit fontScale="97500"/>
          </a:bodyPr>
          <a:lstStyle>
            <a:lvl1pPr algn="l" defTabSz="914400" rtl="0" eaLnBrk="1" latinLnBrk="0" hangingPunct="1">
              <a:lnSpc>
                <a:spcPct val="80000"/>
              </a:lnSpc>
              <a:spcBef>
                <a:spcPct val="0"/>
              </a:spcBef>
              <a:buNone/>
              <a:defRPr sz="3600" b="0" i="0" kern="1200" baseline="0">
                <a:solidFill>
                  <a:schemeClr val="tx1"/>
                </a:solidFill>
                <a:latin typeface="Effra Heavy" charset="0"/>
                <a:ea typeface="Effra Heavy" charset="0"/>
                <a:cs typeface="Effra Heavy" charset="0"/>
              </a:defRPr>
            </a:lvl1pPr>
          </a:lstStyle>
          <a:p>
            <a:r>
              <a:rPr lang="en-US" altLang="zh-CN" sz="2925" b="1" dirty="0"/>
              <a:t>Impact</a:t>
            </a:r>
            <a:r>
              <a:rPr lang="zh-CN" altLang="en-US" sz="2925" b="1" dirty="0"/>
              <a:t> </a:t>
            </a:r>
            <a:r>
              <a:rPr lang="en-US" altLang="zh-CN" sz="2925" b="1" dirty="0"/>
              <a:t>of</a:t>
            </a:r>
            <a:r>
              <a:rPr lang="zh-CN" altLang="en-US" sz="2925" b="1" dirty="0"/>
              <a:t> </a:t>
            </a:r>
            <a:r>
              <a:rPr lang="en-US" altLang="zh-CN" sz="2925" b="1" dirty="0"/>
              <a:t>Biochar</a:t>
            </a:r>
            <a:r>
              <a:rPr lang="zh-CN" altLang="en-US" sz="2925" b="1" dirty="0"/>
              <a:t> </a:t>
            </a:r>
            <a:r>
              <a:rPr lang="en-US" altLang="zh-CN" sz="2925" b="1" dirty="0"/>
              <a:t>Amendment</a:t>
            </a:r>
            <a:endParaRPr lang="en-US" sz="1800" b="1" dirty="0">
              <a:solidFill>
                <a:schemeClr val="accent2"/>
              </a:solidFill>
            </a:endParaRPr>
          </a:p>
        </p:txBody>
      </p:sp>
      <p:cxnSp>
        <p:nvCxnSpPr>
          <p:cNvPr id="9" name="Straight Connector 8">
            <a:extLst>
              <a:ext uri="{FF2B5EF4-FFF2-40B4-BE49-F238E27FC236}">
                <a16:creationId xmlns:a16="http://schemas.microsoft.com/office/drawing/2014/main" id="{324C0366-19AF-6333-A27A-406C875324C6}"/>
              </a:ext>
            </a:extLst>
          </p:cNvPr>
          <p:cNvCxnSpPr>
            <a:cxnSpLocks/>
          </p:cNvCxnSpPr>
          <p:nvPr/>
        </p:nvCxnSpPr>
        <p:spPr>
          <a:xfrm>
            <a:off x="405598" y="975414"/>
            <a:ext cx="4732187"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2818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8">
            <a:extLst>
              <a:ext uri="{FF2B5EF4-FFF2-40B4-BE49-F238E27FC236}">
                <a16:creationId xmlns:a16="http://schemas.microsoft.com/office/drawing/2014/main" id="{118D048D-1B51-54CF-3EA2-CF3C7810A5DB}"/>
              </a:ext>
            </a:extLst>
          </p:cNvPr>
          <p:cNvGraphicFramePr>
            <a:graphicFrameLocks noGrp="1"/>
          </p:cNvGraphicFramePr>
          <p:nvPr>
            <p:extLst>
              <p:ext uri="{D42A27DB-BD31-4B8C-83A1-F6EECF244321}">
                <p14:modId xmlns:p14="http://schemas.microsoft.com/office/powerpoint/2010/main" val="250112440"/>
              </p:ext>
            </p:extLst>
          </p:nvPr>
        </p:nvGraphicFramePr>
        <p:xfrm>
          <a:off x="4328459" y="2010534"/>
          <a:ext cx="4748532" cy="2186940"/>
        </p:xfrm>
        <a:graphic>
          <a:graphicData uri="http://schemas.openxmlformats.org/drawingml/2006/table">
            <a:tbl>
              <a:tblPr firstRow="1" bandRow="1">
                <a:tableStyleId>{5C22544A-7EE6-4342-B048-85BDC9FD1C3A}</a:tableStyleId>
              </a:tblPr>
              <a:tblGrid>
                <a:gridCol w="1582844">
                  <a:extLst>
                    <a:ext uri="{9D8B030D-6E8A-4147-A177-3AD203B41FA5}">
                      <a16:colId xmlns:a16="http://schemas.microsoft.com/office/drawing/2014/main" val="4239938131"/>
                    </a:ext>
                  </a:extLst>
                </a:gridCol>
                <a:gridCol w="1582844">
                  <a:extLst>
                    <a:ext uri="{9D8B030D-6E8A-4147-A177-3AD203B41FA5}">
                      <a16:colId xmlns:a16="http://schemas.microsoft.com/office/drawing/2014/main" val="2786381325"/>
                    </a:ext>
                  </a:extLst>
                </a:gridCol>
                <a:gridCol w="1582844">
                  <a:extLst>
                    <a:ext uri="{9D8B030D-6E8A-4147-A177-3AD203B41FA5}">
                      <a16:colId xmlns:a16="http://schemas.microsoft.com/office/drawing/2014/main" val="3417242823"/>
                    </a:ext>
                  </a:extLst>
                </a:gridCol>
              </a:tblGrid>
              <a:tr h="240030">
                <a:tc rowSpan="2">
                  <a:txBody>
                    <a:bodyPr/>
                    <a:lstStyle/>
                    <a:p>
                      <a:pPr algn="ctr"/>
                      <a:r>
                        <a:rPr lang="en-US" sz="1400" dirty="0">
                          <a:solidFill>
                            <a:schemeClr val="tx1"/>
                          </a:solidFill>
                        </a:rPr>
                        <a:t>Column </a:t>
                      </a: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CN" sz="1400" baseline="0" dirty="0">
                          <a:solidFill>
                            <a:schemeClr val="tx1"/>
                          </a:solidFill>
                        </a:rPr>
                        <a:t>NH</a:t>
                      </a:r>
                      <a:r>
                        <a:rPr lang="en-US" altLang="zh-CN" sz="1400" baseline="-25000" dirty="0">
                          <a:solidFill>
                            <a:schemeClr val="tx1"/>
                          </a:solidFill>
                        </a:rPr>
                        <a:t>4</a:t>
                      </a:r>
                      <a:r>
                        <a:rPr lang="en-US" altLang="zh-CN" sz="1400" baseline="30000" dirty="0">
                          <a:solidFill>
                            <a:schemeClr val="tx1"/>
                          </a:solidFill>
                        </a:rPr>
                        <a:t>+</a:t>
                      </a:r>
                      <a:r>
                        <a:rPr lang="en-US" altLang="zh-CN" sz="1400" baseline="0" dirty="0">
                          <a:solidFill>
                            <a:schemeClr val="tx1"/>
                          </a:solidFill>
                        </a:rPr>
                        <a:t>-N</a:t>
                      </a:r>
                      <a:r>
                        <a:rPr lang="en-US" sz="1400" baseline="0" dirty="0">
                          <a:solidFill>
                            <a:schemeClr val="tx1"/>
                          </a:solidFill>
                        </a:rPr>
                        <a:t> Concentration (mg N L</a:t>
                      </a:r>
                      <a:r>
                        <a:rPr lang="en-US" sz="1400" baseline="30000" dirty="0">
                          <a:solidFill>
                            <a:schemeClr val="tx1"/>
                          </a:solidFill>
                        </a:rPr>
                        <a:t>-1</a:t>
                      </a:r>
                      <a:r>
                        <a:rPr lang="en-US" sz="1400" baseline="0" dirty="0">
                          <a:solidFill>
                            <a:schemeClr val="tx1"/>
                          </a:solidFill>
                        </a:rPr>
                        <a:t>)</a:t>
                      </a:r>
                      <a:endParaRPr lang="en-US" sz="1400" dirty="0">
                        <a:solidFill>
                          <a:schemeClr val="tx1"/>
                        </a:solidFill>
                      </a:endParaRP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5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5275421"/>
                  </a:ext>
                </a:extLst>
              </a:tr>
              <a:tr h="240030">
                <a:tc vMerge="1">
                  <a:txBody>
                    <a:bodyPr/>
                    <a:lstStyle/>
                    <a:p>
                      <a:pPr algn="ctr"/>
                      <a:endParaRPr lang="en-US" sz="1500" dirty="0">
                        <a:solidFill>
                          <a:schemeClr val="tx1"/>
                        </a:solidFill>
                      </a:endParaRPr>
                    </a:p>
                  </a:txBody>
                  <a:tcP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Stage</a:t>
                      </a:r>
                      <a:r>
                        <a:rPr lang="zh-CN" altLang="en-US" sz="1400" dirty="0">
                          <a:solidFill>
                            <a:schemeClr val="tx1"/>
                          </a:solidFill>
                        </a:rPr>
                        <a:t> </a:t>
                      </a:r>
                      <a:r>
                        <a:rPr lang="en-US" altLang="zh-CN" sz="1400" dirty="0">
                          <a:solidFill>
                            <a:schemeClr val="tx1"/>
                          </a:solidFill>
                        </a:rPr>
                        <a:t>2a</a:t>
                      </a:r>
                      <a:endParaRPr lang="en-US" sz="1400" dirty="0">
                        <a:solidFill>
                          <a:schemeClr val="tx1"/>
                        </a:solidFill>
                      </a:endParaRPr>
                    </a:p>
                  </a:txBody>
                  <a:tcPr marL="68580" marR="68580" marT="34290" marB="3429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Stage</a:t>
                      </a:r>
                      <a:r>
                        <a:rPr lang="zh-CN" altLang="en-US" sz="1400" dirty="0">
                          <a:solidFill>
                            <a:schemeClr val="tx1"/>
                          </a:solidFill>
                        </a:rPr>
                        <a:t> </a:t>
                      </a:r>
                      <a:r>
                        <a:rPr lang="en-US" altLang="zh-CN" sz="1400" dirty="0">
                          <a:solidFill>
                            <a:schemeClr val="tx1"/>
                          </a:solidFill>
                        </a:rPr>
                        <a:t>2b</a:t>
                      </a:r>
                      <a:endParaRPr lang="en-US" sz="1400" dirty="0">
                        <a:solidFill>
                          <a:schemeClr val="tx1"/>
                        </a:solidFill>
                      </a:endParaRPr>
                    </a:p>
                  </a:txBody>
                  <a:tcPr marL="68580" marR="68580" marT="34290" marB="3429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3990189"/>
                  </a:ext>
                </a:extLst>
              </a:tr>
              <a:tr h="240030">
                <a:tc>
                  <a:txBody>
                    <a:bodyPr/>
                    <a:lstStyle/>
                    <a:p>
                      <a:pPr algn="ctr"/>
                      <a:r>
                        <a:rPr lang="en-US" sz="1400" dirty="0"/>
                        <a:t>Influent</a:t>
                      </a:r>
                    </a:p>
                  </a:txBody>
                  <a:tcPr marL="68580" marR="68580" marT="34290" marB="3429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t>16.2</a:t>
                      </a:r>
                      <a:r>
                        <a:rPr lang="en-US" sz="1400" dirty="0"/>
                        <a:t> ± </a:t>
                      </a:r>
                      <a:r>
                        <a:rPr lang="en-US" altLang="zh-CN" sz="1400" dirty="0"/>
                        <a:t>1.8</a:t>
                      </a:r>
                      <a:endParaRPr lang="en-US" sz="1400" dirty="0"/>
                    </a:p>
                  </a:txBody>
                  <a:tcPr marL="68580" marR="68580" marT="34290" marB="3429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t>17.0</a:t>
                      </a:r>
                      <a:r>
                        <a:rPr lang="zh-CN" altLang="en-US" sz="1400" dirty="0"/>
                        <a:t> </a:t>
                      </a:r>
                      <a:r>
                        <a:rPr lang="en-US" sz="1400" dirty="0"/>
                        <a:t>±</a:t>
                      </a:r>
                      <a:r>
                        <a:rPr lang="zh-CN" altLang="en-US" sz="1400" dirty="0"/>
                        <a:t> </a:t>
                      </a:r>
                      <a:r>
                        <a:rPr lang="en-US" altLang="zh-CN" sz="1400" dirty="0"/>
                        <a:t>2.0</a:t>
                      </a:r>
                      <a:endParaRPr lang="en-US" sz="1400" dirty="0"/>
                    </a:p>
                  </a:txBody>
                  <a:tcPr marL="68580" marR="68580" marT="34290" marB="3429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703111"/>
                  </a:ext>
                </a:extLst>
              </a:tr>
              <a:tr h="240030">
                <a:tc>
                  <a:txBody>
                    <a:bodyPr/>
                    <a:lstStyle/>
                    <a:p>
                      <a:pPr algn="ctr"/>
                      <a:r>
                        <a:rPr lang="en-US" sz="1400" dirty="0"/>
                        <a:t>Zeolite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t>2.6</a:t>
                      </a:r>
                      <a:r>
                        <a:rPr lang="en-US" sz="1400" dirty="0"/>
                        <a:t> ± </a:t>
                      </a:r>
                      <a:r>
                        <a:rPr lang="en-US" altLang="zh-CN" sz="1400" dirty="0"/>
                        <a:t>1.3</a:t>
                      </a:r>
                      <a:endParaRPr lang="en-US"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t>1.0</a:t>
                      </a:r>
                      <a:r>
                        <a:rPr lang="zh-CN" altLang="en-US" sz="1400" dirty="0"/>
                        <a:t> </a:t>
                      </a:r>
                      <a:r>
                        <a:rPr lang="en-US" sz="1400" dirty="0"/>
                        <a:t>±</a:t>
                      </a:r>
                      <a:r>
                        <a:rPr lang="zh-CN" altLang="en-US" sz="1400" dirty="0"/>
                        <a:t> </a:t>
                      </a:r>
                      <a:r>
                        <a:rPr lang="en-US" altLang="zh-CN" sz="1400" dirty="0"/>
                        <a:t>0.3</a:t>
                      </a:r>
                      <a:endParaRPr lang="en-US"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1906129"/>
                  </a:ext>
                </a:extLst>
              </a:tr>
              <a:tr h="240030">
                <a:tc>
                  <a:txBody>
                    <a:bodyPr/>
                    <a:lstStyle/>
                    <a:p>
                      <a:pPr algn="ctr"/>
                      <a:r>
                        <a:rPr lang="en-US" sz="1400" dirty="0"/>
                        <a:t>Zeolite + Biochar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t>2.6</a:t>
                      </a:r>
                      <a:r>
                        <a:rPr lang="en-US" sz="1400" dirty="0"/>
                        <a:t> ± </a:t>
                      </a:r>
                      <a:r>
                        <a:rPr lang="en-US" altLang="zh-CN" sz="1400" dirty="0"/>
                        <a:t>1.2</a:t>
                      </a:r>
                      <a:endParaRPr lang="en-US"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t>1.0</a:t>
                      </a:r>
                      <a:r>
                        <a:rPr lang="zh-CN" altLang="en-US" sz="1400" dirty="0"/>
                        <a:t> </a:t>
                      </a:r>
                      <a:r>
                        <a:rPr lang="en-US" sz="1400" dirty="0"/>
                        <a:t>±</a:t>
                      </a:r>
                      <a:r>
                        <a:rPr lang="zh-CN" altLang="en-US" sz="1400" dirty="0"/>
                        <a:t> </a:t>
                      </a:r>
                      <a:r>
                        <a:rPr lang="en-US" altLang="zh-CN" sz="1400" dirty="0"/>
                        <a:t>0.5</a:t>
                      </a:r>
                      <a:endParaRPr lang="en-US"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9176294"/>
                  </a:ext>
                </a:extLst>
              </a:tr>
              <a:tr h="240030">
                <a:tc>
                  <a:txBody>
                    <a:bodyPr/>
                    <a:lstStyle/>
                    <a:p>
                      <a:pPr algn="ctr"/>
                      <a:r>
                        <a:rPr lang="en-US" sz="1400" dirty="0"/>
                        <a:t>Marble Chip</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t>6.3</a:t>
                      </a:r>
                      <a:r>
                        <a:rPr lang="en-US" sz="1400" dirty="0"/>
                        <a:t> ± </a:t>
                      </a:r>
                      <a:r>
                        <a:rPr lang="en-US" altLang="zh-CN" sz="1400" dirty="0"/>
                        <a:t>1.7</a:t>
                      </a:r>
                      <a:endParaRPr lang="en-US"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t>5.1</a:t>
                      </a:r>
                      <a:r>
                        <a:rPr lang="zh-CN" altLang="en-US" sz="1400" dirty="0"/>
                        <a:t> </a:t>
                      </a:r>
                      <a:r>
                        <a:rPr lang="en-US" sz="1400" dirty="0"/>
                        <a:t>±</a:t>
                      </a:r>
                      <a:r>
                        <a:rPr lang="zh-CN" altLang="en-US" sz="1400" dirty="0"/>
                        <a:t> </a:t>
                      </a:r>
                      <a:r>
                        <a:rPr lang="en-US" altLang="zh-CN" sz="1400" dirty="0"/>
                        <a:t>1.9</a:t>
                      </a:r>
                      <a:endParaRPr lang="en-US"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530497"/>
                  </a:ext>
                </a:extLst>
              </a:tr>
              <a:tr h="240030">
                <a:tc>
                  <a:txBody>
                    <a:bodyPr/>
                    <a:lstStyle/>
                    <a:p>
                      <a:pPr algn="ctr"/>
                      <a:r>
                        <a:rPr lang="en-US" sz="1400" dirty="0"/>
                        <a:t>Marble Chip + Biochar</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dirty="0"/>
                        <a:t>4.9</a:t>
                      </a:r>
                      <a:r>
                        <a:rPr lang="en-US" sz="1400" dirty="0"/>
                        <a:t> ± </a:t>
                      </a:r>
                      <a:r>
                        <a:rPr lang="en-US" altLang="zh-CN" sz="1400" dirty="0"/>
                        <a:t>1.6</a:t>
                      </a:r>
                      <a:endParaRPr lang="en-US" sz="1400" dirty="0"/>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dirty="0"/>
                        <a:t>3.6</a:t>
                      </a:r>
                      <a:r>
                        <a:rPr lang="zh-CN" altLang="en-US" sz="1400" dirty="0"/>
                        <a:t> </a:t>
                      </a:r>
                      <a:r>
                        <a:rPr lang="en-US" sz="1400" dirty="0"/>
                        <a:t>±</a:t>
                      </a:r>
                      <a:r>
                        <a:rPr lang="zh-CN" altLang="en-US" sz="1400" dirty="0"/>
                        <a:t> </a:t>
                      </a:r>
                      <a:r>
                        <a:rPr lang="en-US" altLang="zh-CN" sz="1400" dirty="0"/>
                        <a:t>1.2</a:t>
                      </a:r>
                      <a:endParaRPr lang="en-US" sz="1400" dirty="0"/>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2254225"/>
                  </a:ext>
                </a:extLst>
              </a:tr>
            </a:tbl>
          </a:graphicData>
        </a:graphic>
      </p:graphicFrame>
      <p:sp>
        <p:nvSpPr>
          <p:cNvPr id="2" name="Rectangle 1">
            <a:extLst>
              <a:ext uri="{FF2B5EF4-FFF2-40B4-BE49-F238E27FC236}">
                <a16:creationId xmlns:a16="http://schemas.microsoft.com/office/drawing/2014/main" id="{8ACAF9E7-7AEE-21C3-4A4E-E94B9DC847D1}"/>
              </a:ext>
            </a:extLst>
          </p:cNvPr>
          <p:cNvSpPr/>
          <p:nvPr/>
        </p:nvSpPr>
        <p:spPr>
          <a:xfrm>
            <a:off x="550148" y="978529"/>
            <a:ext cx="1718268"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0542087E-F9B0-ADEC-8E84-4524105487D4}"/>
              </a:ext>
            </a:extLst>
          </p:cNvPr>
          <p:cNvSpPr txBox="1">
            <a:spLocks/>
          </p:cNvSpPr>
          <p:nvPr/>
        </p:nvSpPr>
        <p:spPr>
          <a:xfrm>
            <a:off x="299776" y="545885"/>
            <a:ext cx="6631728" cy="484748"/>
          </a:xfrm>
          <a:prstGeom prst="rect">
            <a:avLst/>
          </a:prstGeom>
        </p:spPr>
        <p:txBody>
          <a:bodyPr anchor="t" anchorCtr="0">
            <a:normAutofit fontScale="97500"/>
          </a:bodyPr>
          <a:lstStyle>
            <a:lvl1pPr algn="l" defTabSz="914400" rtl="0" eaLnBrk="1" latinLnBrk="0" hangingPunct="1">
              <a:lnSpc>
                <a:spcPct val="80000"/>
              </a:lnSpc>
              <a:spcBef>
                <a:spcPct val="0"/>
              </a:spcBef>
              <a:buNone/>
              <a:defRPr sz="3600" b="0" i="0" kern="1200" baseline="0">
                <a:solidFill>
                  <a:schemeClr val="tx1"/>
                </a:solidFill>
                <a:latin typeface="Effra Heavy" charset="0"/>
                <a:ea typeface="Effra Heavy" charset="0"/>
                <a:cs typeface="Effra Heavy" charset="0"/>
              </a:defRPr>
            </a:lvl1pPr>
          </a:lstStyle>
          <a:p>
            <a:r>
              <a:rPr lang="en-US" altLang="zh-CN" sz="2925" b="1" dirty="0"/>
              <a:t>Impact</a:t>
            </a:r>
            <a:r>
              <a:rPr lang="zh-CN" altLang="en-US" sz="2925" b="1" dirty="0"/>
              <a:t> </a:t>
            </a:r>
            <a:r>
              <a:rPr lang="en-US" altLang="zh-CN" sz="2925" b="1" dirty="0"/>
              <a:t>of</a:t>
            </a:r>
            <a:r>
              <a:rPr lang="zh-CN" altLang="en-US" sz="2925" b="1" dirty="0"/>
              <a:t> </a:t>
            </a:r>
            <a:r>
              <a:rPr lang="en-US" altLang="zh-CN" sz="2925" b="1" dirty="0"/>
              <a:t>Biochar</a:t>
            </a:r>
            <a:r>
              <a:rPr lang="zh-CN" altLang="en-US" sz="2925" b="1" dirty="0"/>
              <a:t> </a:t>
            </a:r>
            <a:r>
              <a:rPr lang="en-US" altLang="zh-CN" sz="2925" b="1" dirty="0"/>
              <a:t>Amendment</a:t>
            </a:r>
            <a:endParaRPr lang="en-US" sz="1800" b="1" dirty="0">
              <a:solidFill>
                <a:schemeClr val="accent2"/>
              </a:solidFill>
            </a:endParaRPr>
          </a:p>
        </p:txBody>
      </p:sp>
      <p:cxnSp>
        <p:nvCxnSpPr>
          <p:cNvPr id="7" name="Straight Connector 6">
            <a:extLst>
              <a:ext uri="{FF2B5EF4-FFF2-40B4-BE49-F238E27FC236}">
                <a16:creationId xmlns:a16="http://schemas.microsoft.com/office/drawing/2014/main" id="{AA070193-C117-2032-F4EC-3F67CCD98AC6}"/>
              </a:ext>
            </a:extLst>
          </p:cNvPr>
          <p:cNvCxnSpPr>
            <a:cxnSpLocks/>
          </p:cNvCxnSpPr>
          <p:nvPr/>
        </p:nvCxnSpPr>
        <p:spPr>
          <a:xfrm>
            <a:off x="405598" y="1030633"/>
            <a:ext cx="4732187"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8EC4BBD-E4BB-07B6-ACBC-DFC50C0CB091}"/>
              </a:ext>
            </a:extLst>
          </p:cNvPr>
          <p:cNvSpPr txBox="1"/>
          <p:nvPr/>
        </p:nvSpPr>
        <p:spPr>
          <a:xfrm>
            <a:off x="354619" y="1082737"/>
            <a:ext cx="2417072" cy="369332"/>
          </a:xfrm>
          <a:prstGeom prst="rect">
            <a:avLst/>
          </a:prstGeom>
          <a:noFill/>
        </p:spPr>
        <p:txBody>
          <a:bodyPr wrap="none" rtlCol="0">
            <a:spAutoFit/>
          </a:bodyPr>
          <a:lstStyle/>
          <a:p>
            <a:r>
              <a:rPr lang="en-US" dirty="0">
                <a:solidFill>
                  <a:schemeClr val="accent2"/>
                </a:solidFill>
              </a:rPr>
              <a:t>Treatment Performance</a:t>
            </a:r>
            <a:endParaRPr lang="en-US" dirty="0"/>
          </a:p>
        </p:txBody>
      </p:sp>
      <p:pic>
        <p:nvPicPr>
          <p:cNvPr id="5" name="Picture 4">
            <a:extLst>
              <a:ext uri="{FF2B5EF4-FFF2-40B4-BE49-F238E27FC236}">
                <a16:creationId xmlns:a16="http://schemas.microsoft.com/office/drawing/2014/main" id="{5A2D30C4-4F4D-65F0-E364-1532E9FA2337}"/>
              </a:ext>
            </a:extLst>
          </p:cNvPr>
          <p:cNvPicPr>
            <a:picLocks noChangeAspect="1"/>
          </p:cNvPicPr>
          <p:nvPr/>
        </p:nvPicPr>
        <p:blipFill rotWithShape="1">
          <a:blip r:embed="rId2"/>
          <a:srcRect t="6817" r="7277" b="12678"/>
          <a:stretch/>
        </p:blipFill>
        <p:spPr bwMode="auto">
          <a:xfrm>
            <a:off x="208350" y="1726272"/>
            <a:ext cx="4132894" cy="2747010"/>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AECED2BC-7264-AAED-5ADA-303E117237D1}"/>
              </a:ext>
            </a:extLst>
          </p:cNvPr>
          <p:cNvSpPr txBox="1"/>
          <p:nvPr/>
        </p:nvSpPr>
        <p:spPr>
          <a:xfrm>
            <a:off x="299776" y="4539794"/>
            <a:ext cx="8724569" cy="1477328"/>
          </a:xfrm>
          <a:prstGeom prst="rect">
            <a:avLst/>
          </a:prstGeom>
          <a:noFill/>
        </p:spPr>
        <p:txBody>
          <a:bodyPr wrap="square" rtlCol="0">
            <a:spAutoFit/>
          </a:bodyPr>
          <a:lstStyle/>
          <a:p>
            <a:pPr marL="214313" indent="-214313">
              <a:buFont typeface="Arial" panose="020B0604020202020204" pitchFamily="34" charset="0"/>
              <a:buChar char="•"/>
            </a:pPr>
            <a:r>
              <a:rPr lang="en-US" dirty="0">
                <a:solidFill>
                  <a:srgbClr val="FF0000"/>
                </a:solidFill>
                <a:latin typeface="Calibri" panose="020F0502020204030204" pitchFamily="34" charset="0"/>
                <a:cs typeface="Calibri" panose="020F0502020204030204" pitchFamily="34" charset="0"/>
              </a:rPr>
              <a:t>Increased</a:t>
            </a:r>
            <a:r>
              <a:rPr lang="en-US" dirty="0">
                <a:latin typeface="Calibri" panose="020F0502020204030204" pitchFamily="34" charset="0"/>
                <a:cs typeface="Calibri" panose="020F0502020204030204" pitchFamily="34" charset="0"/>
              </a:rPr>
              <a:t> NH</a:t>
            </a:r>
            <a:r>
              <a:rPr lang="en-US" altLang="zh-CN" baseline="-25000" dirty="0">
                <a:latin typeface="Calibri" panose="020F0502020204030204" pitchFamily="34" charset="0"/>
                <a:cs typeface="Calibri" panose="020F0502020204030204" pitchFamily="34" charset="0"/>
              </a:rPr>
              <a:t>4</a:t>
            </a:r>
            <a:r>
              <a:rPr lang="en-US" altLang="zh-CN" baseline="3000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removal was observed in biochar amended </a:t>
            </a:r>
            <a:r>
              <a:rPr lang="en-US" dirty="0">
                <a:solidFill>
                  <a:srgbClr val="FF0000"/>
                </a:solidFill>
                <a:latin typeface="Calibri" panose="020F0502020204030204" pitchFamily="34" charset="0"/>
                <a:cs typeface="Calibri" panose="020F0502020204030204" pitchFamily="34" charset="0"/>
              </a:rPr>
              <a:t>marble chip</a:t>
            </a:r>
            <a:r>
              <a:rPr lang="en-US" dirty="0">
                <a:latin typeface="Calibri" panose="020F0502020204030204" pitchFamily="34" charset="0"/>
                <a:cs typeface="Calibri" panose="020F0502020204030204" pitchFamily="34" charset="0"/>
              </a:rPr>
              <a:t> columns, while no significant change was observed in biochar amended </a:t>
            </a:r>
            <a:r>
              <a:rPr lang="en-US" dirty="0">
                <a:solidFill>
                  <a:srgbClr val="FF0000"/>
                </a:solidFill>
                <a:latin typeface="Calibri" panose="020F0502020204030204" pitchFamily="34" charset="0"/>
                <a:cs typeface="Calibri" panose="020F0502020204030204" pitchFamily="34" charset="0"/>
              </a:rPr>
              <a:t>zeolite</a:t>
            </a:r>
            <a:r>
              <a:rPr lang="en-US" dirty="0">
                <a:latin typeface="Calibri" panose="020F0502020204030204" pitchFamily="34" charset="0"/>
                <a:cs typeface="Calibri" panose="020F0502020204030204" pitchFamily="34" charset="0"/>
              </a:rPr>
              <a:t> column.</a:t>
            </a:r>
          </a:p>
          <a:p>
            <a:pPr marL="214313" indent="-214313">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altLang="zh-CN" dirty="0"/>
              <a:t>Extended</a:t>
            </a:r>
            <a:r>
              <a:rPr lang="zh-CN" altLang="en-US" dirty="0"/>
              <a:t> </a:t>
            </a:r>
            <a:r>
              <a:rPr lang="en-US" altLang="zh-CN" dirty="0"/>
              <a:t>HRT</a:t>
            </a:r>
            <a:r>
              <a:rPr lang="zh-CN" altLang="en-US" dirty="0"/>
              <a:t> </a:t>
            </a:r>
            <a:r>
              <a:rPr lang="en-US" altLang="zh-CN" dirty="0"/>
              <a:t>didn’t</a:t>
            </a:r>
            <a:r>
              <a:rPr lang="zh-CN" altLang="en-US" dirty="0"/>
              <a:t> </a:t>
            </a:r>
            <a:r>
              <a:rPr lang="en-US" altLang="zh-CN" dirty="0"/>
              <a:t>change</a:t>
            </a:r>
            <a:r>
              <a:rPr lang="zh-CN" altLang="en-US" dirty="0"/>
              <a:t> </a:t>
            </a:r>
            <a:r>
              <a:rPr lang="en-US" altLang="zh-CN" dirty="0"/>
              <a:t>the</a:t>
            </a:r>
            <a:r>
              <a:rPr lang="zh-CN" altLang="en-US" dirty="0"/>
              <a:t> </a:t>
            </a:r>
            <a:r>
              <a:rPr lang="en-US" altLang="zh-CN" dirty="0"/>
              <a:t>treatment performance of biochar amended columns.</a:t>
            </a:r>
          </a:p>
          <a:p>
            <a:endParaRPr lang="en-US" dirty="0"/>
          </a:p>
        </p:txBody>
      </p:sp>
      <p:pic>
        <p:nvPicPr>
          <p:cNvPr id="3" name="Picture 2">
            <a:extLst>
              <a:ext uri="{FF2B5EF4-FFF2-40B4-BE49-F238E27FC236}">
                <a16:creationId xmlns:a16="http://schemas.microsoft.com/office/drawing/2014/main" id="{75A2CBF9-F7AB-D368-C97E-AE1C8B264B1E}"/>
              </a:ext>
            </a:extLst>
          </p:cNvPr>
          <p:cNvPicPr>
            <a:picLocks noChangeAspect="1"/>
          </p:cNvPicPr>
          <p:nvPr/>
        </p:nvPicPr>
        <p:blipFill rotWithShape="1">
          <a:blip r:embed="rId3"/>
          <a:srcRect t="7297" r="94259" b="13400"/>
          <a:stretch/>
        </p:blipFill>
        <p:spPr bwMode="auto">
          <a:xfrm>
            <a:off x="203859" y="1718173"/>
            <a:ext cx="255841" cy="2706053"/>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727D96BB-CE6C-683A-B612-893E74FD2691}"/>
              </a:ext>
            </a:extLst>
          </p:cNvPr>
          <p:cNvSpPr/>
          <p:nvPr/>
        </p:nvSpPr>
        <p:spPr>
          <a:xfrm>
            <a:off x="6193766" y="2855343"/>
            <a:ext cx="2458528" cy="573657"/>
          </a:xfrm>
          <a:prstGeom prst="roundRect">
            <a:avLst/>
          </a:prstGeom>
          <a:noFill/>
          <a:ln w="38100">
            <a:solidFill>
              <a:srgbClr val="A71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9A22C21-A3E6-6324-71D0-B5CC6D9984F2}"/>
              </a:ext>
            </a:extLst>
          </p:cNvPr>
          <p:cNvSpPr/>
          <p:nvPr/>
        </p:nvSpPr>
        <p:spPr>
          <a:xfrm>
            <a:off x="6193766" y="3429000"/>
            <a:ext cx="2458528" cy="573657"/>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E761257-D603-13EF-F70C-D1E8E85C45EA}"/>
              </a:ext>
            </a:extLst>
          </p:cNvPr>
          <p:cNvSpPr txBox="1"/>
          <p:nvPr/>
        </p:nvSpPr>
        <p:spPr>
          <a:xfrm>
            <a:off x="1563155" y="2006307"/>
            <a:ext cx="1187269" cy="338554"/>
          </a:xfrm>
          <a:prstGeom prst="rect">
            <a:avLst/>
          </a:prstGeom>
          <a:solidFill>
            <a:schemeClr val="bg1"/>
          </a:solidFill>
        </p:spPr>
        <p:txBody>
          <a:bodyPr wrap="square" rtlCol="0">
            <a:spAutoFit/>
          </a:bodyPr>
          <a:lstStyle/>
          <a:p>
            <a:pPr algn="ctr"/>
            <a:r>
              <a:rPr lang="en-US" sz="1600" dirty="0"/>
              <a:t>HRT 3.9 </a:t>
            </a:r>
            <a:r>
              <a:rPr lang="en-US" sz="1600" dirty="0" err="1"/>
              <a:t>hr</a:t>
            </a:r>
            <a:endParaRPr lang="en-US" sz="1600" dirty="0"/>
          </a:p>
        </p:txBody>
      </p:sp>
      <p:sp>
        <p:nvSpPr>
          <p:cNvPr id="12" name="TextBox 11">
            <a:extLst>
              <a:ext uri="{FF2B5EF4-FFF2-40B4-BE49-F238E27FC236}">
                <a16:creationId xmlns:a16="http://schemas.microsoft.com/office/drawing/2014/main" id="{39EA76E8-2383-CA87-916D-AD5C0B5C71CA}"/>
              </a:ext>
            </a:extLst>
          </p:cNvPr>
          <p:cNvSpPr txBox="1"/>
          <p:nvPr/>
        </p:nvSpPr>
        <p:spPr>
          <a:xfrm>
            <a:off x="3022005" y="2010534"/>
            <a:ext cx="1187269" cy="338554"/>
          </a:xfrm>
          <a:prstGeom prst="rect">
            <a:avLst/>
          </a:prstGeom>
          <a:solidFill>
            <a:schemeClr val="bg1"/>
          </a:solidFill>
        </p:spPr>
        <p:txBody>
          <a:bodyPr wrap="square" rtlCol="0">
            <a:spAutoFit/>
          </a:bodyPr>
          <a:lstStyle/>
          <a:p>
            <a:pPr algn="ctr"/>
            <a:r>
              <a:rPr lang="en-US" sz="1600" dirty="0"/>
              <a:t>HRT 5.2 </a:t>
            </a:r>
            <a:r>
              <a:rPr lang="en-US" sz="1600" dirty="0" err="1"/>
              <a:t>hr</a:t>
            </a:r>
            <a:endParaRPr lang="en-US" sz="1600" dirty="0"/>
          </a:p>
        </p:txBody>
      </p:sp>
    </p:spTree>
    <p:extLst>
      <p:ext uri="{BB962C8B-B14F-4D97-AF65-F5344CB8AC3E}">
        <p14:creationId xmlns:p14="http://schemas.microsoft.com/office/powerpoint/2010/main" val="197447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C0FE-B8AF-D51B-1692-D96006E16D07}"/>
              </a:ext>
            </a:extLst>
          </p:cNvPr>
          <p:cNvSpPr>
            <a:spLocks noGrp="1"/>
          </p:cNvSpPr>
          <p:nvPr>
            <p:ph type="title"/>
          </p:nvPr>
        </p:nvSpPr>
        <p:spPr>
          <a:xfrm>
            <a:off x="1037073" y="784387"/>
            <a:ext cx="6612962" cy="1134234"/>
          </a:xfrm>
        </p:spPr>
        <p:txBody>
          <a:bodyPr>
            <a:normAutofit/>
          </a:bodyPr>
          <a:lstStyle/>
          <a:p>
            <a:r>
              <a:rPr lang="en-US" sz="2800" dirty="0">
                <a:latin typeface="Arial" panose="020B0604020202020204" pitchFamily="34" charset="0"/>
                <a:cs typeface="Arial" panose="020B0604020202020204" pitchFamily="34" charset="0"/>
              </a:rPr>
              <a:t>Summary and Next Steps</a:t>
            </a:r>
          </a:p>
        </p:txBody>
      </p:sp>
      <p:sp>
        <p:nvSpPr>
          <p:cNvPr id="3" name="Slide Number Placeholder 2">
            <a:extLst>
              <a:ext uri="{FF2B5EF4-FFF2-40B4-BE49-F238E27FC236}">
                <a16:creationId xmlns:a16="http://schemas.microsoft.com/office/drawing/2014/main" id="{C1FB02B3-0151-0A61-08CC-CC4460B8DA47}"/>
              </a:ext>
            </a:extLst>
          </p:cNvPr>
          <p:cNvSpPr>
            <a:spLocks noGrp="1"/>
          </p:cNvSpPr>
          <p:nvPr>
            <p:ph type="sldNum" sz="quarter" idx="12"/>
          </p:nvPr>
        </p:nvSpPr>
        <p:spPr/>
        <p:txBody>
          <a:bodyPr/>
          <a:lstStyle/>
          <a:p>
            <a:fld id="{935F4044-894B-B74C-BA70-A76DFBF02618}" type="slidenum">
              <a:rPr lang="en-US" smtClean="0"/>
              <a:pPr/>
              <a:t>27</a:t>
            </a:fld>
            <a:endParaRPr lang="en-US" dirty="0"/>
          </a:p>
        </p:txBody>
      </p:sp>
      <p:sp>
        <p:nvSpPr>
          <p:cNvPr id="4" name="Text Placeholder 3">
            <a:extLst>
              <a:ext uri="{FF2B5EF4-FFF2-40B4-BE49-F238E27FC236}">
                <a16:creationId xmlns:a16="http://schemas.microsoft.com/office/drawing/2014/main" id="{C3D1AE12-0A32-F77B-A9EC-E7FD96894604}"/>
              </a:ext>
            </a:extLst>
          </p:cNvPr>
          <p:cNvSpPr>
            <a:spLocks noGrp="1"/>
          </p:cNvSpPr>
          <p:nvPr>
            <p:ph type="body" idx="1"/>
          </p:nvPr>
        </p:nvSpPr>
        <p:spPr>
          <a:xfrm>
            <a:off x="431321" y="1374631"/>
            <a:ext cx="8158363" cy="4461171"/>
          </a:xfrm>
        </p:spPr>
        <p:txBody>
          <a:bodyPr>
            <a:normAutofit lnSpcReduction="10000"/>
          </a:bodyPr>
          <a:lstStyle/>
          <a:p>
            <a:pPr marL="514350" indent="-342900">
              <a:buFont typeface="Arial" panose="020B0604020202020204" pitchFamily="34" charset="0"/>
              <a:buChar char="•"/>
            </a:pPr>
            <a:r>
              <a:rPr lang="en-US" altLang="zh-CN" sz="1600" dirty="0">
                <a:solidFill>
                  <a:srgbClr val="FF0000"/>
                </a:solidFill>
                <a:effectLst/>
                <a:latin typeface="Arial" panose="020B0604020202020204" pitchFamily="34" charset="0"/>
                <a:cs typeface="Arial" panose="020B0604020202020204" pitchFamily="34" charset="0"/>
              </a:rPr>
              <a:t>Z</a:t>
            </a:r>
            <a:r>
              <a:rPr lang="en-US" sz="1600" dirty="0">
                <a:solidFill>
                  <a:srgbClr val="FF0000"/>
                </a:solidFill>
                <a:effectLst/>
                <a:latin typeface="Arial" panose="020B0604020202020204" pitchFamily="34" charset="0"/>
                <a:cs typeface="Arial" panose="020B0604020202020204" pitchFamily="34" charset="0"/>
              </a:rPr>
              <a:t>eolite</a:t>
            </a:r>
            <a:r>
              <a:rPr lang="en-US" sz="1600" dirty="0">
                <a:effectLst/>
                <a:latin typeface="Arial" panose="020B0604020202020204" pitchFamily="34" charset="0"/>
                <a:cs typeface="Arial" panose="020B0604020202020204" pitchFamily="34" charset="0"/>
              </a:rPr>
              <a:t> </a:t>
            </a:r>
            <a:r>
              <a:rPr lang="en-US" sz="1600" dirty="0">
                <a:solidFill>
                  <a:schemeClr val="tx1"/>
                </a:solidFill>
                <a:effectLst/>
                <a:latin typeface="Arial" panose="020B0604020202020204" pitchFamily="34" charset="0"/>
                <a:cs typeface="Arial" panose="020B0604020202020204" pitchFamily="34" charset="0"/>
              </a:rPr>
              <a:t>and </a:t>
            </a:r>
            <a:r>
              <a:rPr lang="en-US" sz="1600" dirty="0">
                <a:solidFill>
                  <a:srgbClr val="FF0000"/>
                </a:solidFill>
                <a:effectLst/>
                <a:latin typeface="Arial" panose="020B0604020202020204" pitchFamily="34" charset="0"/>
                <a:cs typeface="Arial" panose="020B0604020202020204" pitchFamily="34" charset="0"/>
              </a:rPr>
              <a:t>marble chip</a:t>
            </a:r>
            <a:r>
              <a:rPr lang="en-US" sz="1600" dirty="0">
                <a:effectLst/>
                <a:latin typeface="Arial" panose="020B0604020202020204" pitchFamily="34" charset="0"/>
                <a:cs typeface="Arial" panose="020B0604020202020204" pitchFamily="34" charset="0"/>
              </a:rPr>
              <a:t> </a:t>
            </a:r>
            <a:r>
              <a:rPr lang="en-US" sz="1600" dirty="0">
                <a:solidFill>
                  <a:schemeClr val="tx1"/>
                </a:solidFill>
                <a:effectLst/>
                <a:latin typeface="Arial" panose="020B0604020202020204" pitchFamily="34" charset="0"/>
                <a:cs typeface="Arial" panose="020B0604020202020204" pitchFamily="34" charset="0"/>
              </a:rPr>
              <a:t>columns (with bigger particle size and higher porosity) could overcome the hydraulic challenge </a:t>
            </a:r>
            <a:r>
              <a:rPr lang="en-US" altLang="zh-CN" sz="1600" dirty="0">
                <a:solidFill>
                  <a:schemeClr val="tx1"/>
                </a:solidFill>
                <a:latin typeface="Arial" panose="020B0604020202020204" pitchFamily="34" charset="0"/>
                <a:cs typeface="Arial" panose="020B0604020202020204" pitchFamily="34" charset="0"/>
              </a:rPr>
              <a:t>(12–</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16</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gallons</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d</a:t>
            </a:r>
            <a:r>
              <a:rPr lang="en-US" altLang="zh-CN" sz="1600" baseline="30000" dirty="0">
                <a:solidFill>
                  <a:schemeClr val="tx1"/>
                </a:solidFill>
                <a:latin typeface="Arial" panose="020B0604020202020204" pitchFamily="34" charset="0"/>
                <a:cs typeface="Arial" panose="020B0604020202020204" pitchFamily="34" charset="0"/>
              </a:rPr>
              <a:t>-1</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ft</a:t>
            </a:r>
            <a:r>
              <a:rPr lang="en-US" altLang="zh-CN" sz="1600" baseline="30000" dirty="0">
                <a:solidFill>
                  <a:schemeClr val="tx1"/>
                </a:solidFill>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 while similar or better NH</a:t>
            </a:r>
            <a:r>
              <a:rPr lang="en-US" altLang="zh-CN" sz="1600" baseline="-25000" dirty="0">
                <a:solidFill>
                  <a:schemeClr val="tx1"/>
                </a:solidFill>
                <a:latin typeface="Arial" panose="020B0604020202020204" pitchFamily="34" charset="0"/>
                <a:cs typeface="Arial" panose="020B0604020202020204" pitchFamily="34" charset="0"/>
              </a:rPr>
              <a:t>4</a:t>
            </a:r>
            <a:r>
              <a:rPr lang="en-US" altLang="zh-CN" sz="1600" baseline="30000" dirty="0">
                <a:solidFill>
                  <a:schemeClr val="tx1"/>
                </a:solidFill>
                <a:latin typeface="Arial" panose="020B0604020202020204" pitchFamily="34" charset="0"/>
                <a:cs typeface="Arial" panose="020B0604020202020204" pitchFamily="34" charset="0"/>
              </a:rPr>
              <a:t>+</a:t>
            </a:r>
            <a:r>
              <a:rPr lang="en-US" sz="1600" dirty="0">
                <a:solidFill>
                  <a:schemeClr val="tx1"/>
                </a:solidFill>
                <a:effectLst/>
                <a:latin typeface="Arial" panose="020B0604020202020204" pitchFamily="34" charset="0"/>
                <a:cs typeface="Arial" panose="020B0604020202020204" pitchFamily="34" charset="0"/>
              </a:rPr>
              <a:t> removal performance (</a:t>
            </a:r>
            <a:r>
              <a:rPr lang="en-US" altLang="zh-CN" sz="1600" dirty="0">
                <a:solidFill>
                  <a:schemeClr val="tx1"/>
                </a:solidFill>
                <a:effectLst/>
                <a:latin typeface="Arial" panose="020B0604020202020204" pitchFamily="34" charset="0"/>
                <a:cs typeface="Arial" panose="020B0604020202020204" pitchFamily="34" charset="0"/>
              </a:rPr>
              <a:t>83.9</a:t>
            </a:r>
            <a:r>
              <a:rPr lang="zh-CN" altLang="en-US" sz="1600" dirty="0">
                <a:solidFill>
                  <a:schemeClr val="tx1"/>
                </a:solidFill>
                <a:effectLst/>
                <a:latin typeface="Arial" panose="020B0604020202020204" pitchFamily="34" charset="0"/>
                <a:cs typeface="Arial" panose="020B0604020202020204" pitchFamily="34" charset="0"/>
              </a:rPr>
              <a:t> </a:t>
            </a:r>
            <a:r>
              <a:rPr lang="en-US" altLang="zh-CN" sz="1600" dirty="0">
                <a:solidFill>
                  <a:schemeClr val="tx1"/>
                </a:solidFill>
                <a:effectLst/>
                <a:latin typeface="Arial" panose="020B0604020202020204" pitchFamily="34" charset="0"/>
                <a:cs typeface="Arial" panose="020B0604020202020204" pitchFamily="34" charset="0"/>
              </a:rPr>
              <a:t>–</a:t>
            </a:r>
            <a:r>
              <a:rPr lang="zh-CN" altLang="en-US" sz="1600" dirty="0">
                <a:solidFill>
                  <a:schemeClr val="tx1"/>
                </a:solidFill>
                <a:effectLst/>
                <a:latin typeface="Arial" panose="020B0604020202020204" pitchFamily="34" charset="0"/>
                <a:cs typeface="Arial" panose="020B0604020202020204" pitchFamily="34" charset="0"/>
              </a:rPr>
              <a:t> </a:t>
            </a:r>
            <a:r>
              <a:rPr lang="en-US" altLang="zh-CN" sz="1600" dirty="0">
                <a:solidFill>
                  <a:schemeClr val="tx1"/>
                </a:solidFill>
                <a:effectLst/>
                <a:latin typeface="Arial" panose="020B0604020202020204" pitchFamily="34" charset="0"/>
                <a:cs typeface="Arial" panose="020B0604020202020204" pitchFamily="34" charset="0"/>
              </a:rPr>
              <a:t>94.1%)</a:t>
            </a:r>
            <a:r>
              <a:rPr lang="en-US" sz="1600" dirty="0">
                <a:solidFill>
                  <a:schemeClr val="tx1"/>
                </a:solidFill>
                <a:effectLst/>
                <a:latin typeface="Arial" panose="020B0604020202020204" pitchFamily="34" charset="0"/>
                <a:cs typeface="Arial" panose="020B0604020202020204" pitchFamily="34" charset="0"/>
              </a:rPr>
              <a:t>was achieved.</a:t>
            </a:r>
            <a:endParaRPr lang="en-US" sz="1600" dirty="0">
              <a:latin typeface="Arial" panose="020B0604020202020204" pitchFamily="34" charset="0"/>
              <a:cs typeface="Arial" panose="020B0604020202020204" pitchFamily="34" charset="0"/>
            </a:endParaRPr>
          </a:p>
          <a:p>
            <a:pPr marL="514350" indent="-342900">
              <a:buFont typeface="Arial" panose="020B0604020202020204" pitchFamily="34" charset="0"/>
              <a:buChar char="•"/>
            </a:pPr>
            <a:r>
              <a:rPr lang="en-US" sz="1600" dirty="0">
                <a:solidFill>
                  <a:srgbClr val="FF0000"/>
                </a:solidFill>
                <a:effectLst/>
                <a:latin typeface="Arial" panose="020B0604020202020204" pitchFamily="34" charset="0"/>
                <a:cs typeface="Arial" panose="020B0604020202020204" pitchFamily="34" charset="0"/>
              </a:rPr>
              <a:t>Increased</a:t>
            </a:r>
            <a:r>
              <a:rPr lang="en-US" sz="1600" dirty="0">
                <a:effectLst/>
                <a:latin typeface="Arial" panose="020B0604020202020204" pitchFamily="34" charset="0"/>
                <a:cs typeface="Arial" panose="020B0604020202020204" pitchFamily="34" charset="0"/>
              </a:rPr>
              <a:t> </a:t>
            </a:r>
            <a:r>
              <a:rPr lang="en-US" sz="1600" dirty="0">
                <a:solidFill>
                  <a:schemeClr val="tx1"/>
                </a:solidFill>
                <a:effectLst/>
                <a:latin typeface="Arial" panose="020B0604020202020204" pitchFamily="34" charset="0"/>
                <a:cs typeface="Arial" panose="020B0604020202020204" pitchFamily="34" charset="0"/>
              </a:rPr>
              <a:t>NH</a:t>
            </a:r>
            <a:r>
              <a:rPr lang="en-US" altLang="zh-CN" sz="1600" baseline="-25000" dirty="0">
                <a:solidFill>
                  <a:schemeClr val="tx1"/>
                </a:solidFill>
                <a:effectLst/>
                <a:latin typeface="Arial" panose="020B0604020202020204" pitchFamily="34" charset="0"/>
                <a:cs typeface="Arial" panose="020B0604020202020204" pitchFamily="34" charset="0"/>
              </a:rPr>
              <a:t>4</a:t>
            </a:r>
            <a:r>
              <a:rPr lang="en-US" altLang="zh-CN" sz="1600" baseline="30000" dirty="0">
                <a:solidFill>
                  <a:schemeClr val="tx1"/>
                </a:solidFill>
                <a:effectLst/>
                <a:latin typeface="Arial" panose="020B0604020202020204" pitchFamily="34" charset="0"/>
                <a:cs typeface="Arial" panose="020B0604020202020204" pitchFamily="34" charset="0"/>
              </a:rPr>
              <a:t>+</a:t>
            </a:r>
            <a:r>
              <a:rPr lang="en-US" sz="1600" dirty="0">
                <a:solidFill>
                  <a:schemeClr val="tx1"/>
                </a:solidFill>
                <a:effectLst/>
                <a:latin typeface="Arial" panose="020B0604020202020204" pitchFamily="34" charset="0"/>
                <a:cs typeface="Arial" panose="020B0604020202020204" pitchFamily="34" charset="0"/>
              </a:rPr>
              <a:t> removal performance was observed in biochar amended </a:t>
            </a:r>
            <a:r>
              <a:rPr lang="en-US" sz="1600" dirty="0">
                <a:solidFill>
                  <a:srgbClr val="FF0000"/>
                </a:solidFill>
                <a:effectLst/>
                <a:latin typeface="Arial" panose="020B0604020202020204" pitchFamily="34" charset="0"/>
                <a:cs typeface="Arial" panose="020B0604020202020204" pitchFamily="34" charset="0"/>
              </a:rPr>
              <a:t>marble chip </a:t>
            </a:r>
            <a:r>
              <a:rPr lang="en-US" sz="1600" dirty="0">
                <a:solidFill>
                  <a:schemeClr val="tx1"/>
                </a:solidFill>
                <a:effectLst/>
                <a:latin typeface="Arial" panose="020B0604020202020204" pitchFamily="34" charset="0"/>
                <a:cs typeface="Arial" panose="020B0604020202020204" pitchFamily="34" charset="0"/>
              </a:rPr>
              <a:t>columns, while </a:t>
            </a:r>
            <a:r>
              <a:rPr lang="en-US" sz="1600" dirty="0">
                <a:solidFill>
                  <a:srgbClr val="FF0000"/>
                </a:solidFill>
                <a:effectLst/>
                <a:latin typeface="Arial" panose="020B0604020202020204" pitchFamily="34" charset="0"/>
                <a:cs typeface="Arial" panose="020B0604020202020204" pitchFamily="34" charset="0"/>
              </a:rPr>
              <a:t>no significant change</a:t>
            </a:r>
            <a:r>
              <a:rPr lang="en-US" sz="1600" dirty="0">
                <a:effectLst/>
                <a:latin typeface="Arial" panose="020B0604020202020204" pitchFamily="34" charset="0"/>
                <a:cs typeface="Arial" panose="020B0604020202020204" pitchFamily="34" charset="0"/>
              </a:rPr>
              <a:t> </a:t>
            </a:r>
            <a:r>
              <a:rPr lang="en-US" sz="1600" dirty="0">
                <a:solidFill>
                  <a:schemeClr val="tx1"/>
                </a:solidFill>
                <a:effectLst/>
                <a:latin typeface="Arial" panose="020B0604020202020204" pitchFamily="34" charset="0"/>
                <a:cs typeface="Arial" panose="020B0604020202020204" pitchFamily="34" charset="0"/>
              </a:rPr>
              <a:t>was observed in biochar amended </a:t>
            </a:r>
            <a:r>
              <a:rPr lang="en-US" sz="1600" dirty="0">
                <a:solidFill>
                  <a:srgbClr val="FF0000"/>
                </a:solidFill>
                <a:effectLst/>
                <a:latin typeface="Arial" panose="020B0604020202020204" pitchFamily="34" charset="0"/>
                <a:cs typeface="Arial" panose="020B0604020202020204" pitchFamily="34" charset="0"/>
              </a:rPr>
              <a:t>zeolite </a:t>
            </a:r>
            <a:r>
              <a:rPr lang="en-US" sz="1600" dirty="0">
                <a:solidFill>
                  <a:schemeClr val="tx1"/>
                </a:solidFill>
                <a:effectLst/>
                <a:latin typeface="Arial" panose="020B0604020202020204" pitchFamily="34" charset="0"/>
                <a:cs typeface="Arial" panose="020B0604020202020204" pitchFamily="34" charset="0"/>
              </a:rPr>
              <a:t>column.</a:t>
            </a:r>
          </a:p>
          <a:p>
            <a:pPr marL="514350" indent="-3429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514350" indent="-3429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514350" indent="-342900">
              <a:buFont typeface="Arial" panose="020B0604020202020204" pitchFamily="34" charset="0"/>
              <a:buChar char="•"/>
            </a:pPr>
            <a:r>
              <a:rPr lang="en-US" sz="1600" dirty="0">
                <a:solidFill>
                  <a:schemeClr val="tx1"/>
                </a:solidFill>
                <a:effectLst/>
                <a:latin typeface="Arial" panose="020B0604020202020204" pitchFamily="34" charset="0"/>
                <a:cs typeface="Arial" panose="020B0604020202020204" pitchFamily="34" charset="0"/>
              </a:rPr>
              <a:t>Optimize and pilot-testing filter media combination to remove </a:t>
            </a:r>
            <a:r>
              <a:rPr lang="en-US" sz="1600" dirty="0">
                <a:solidFill>
                  <a:srgbClr val="C00000"/>
                </a:solidFill>
                <a:effectLst/>
                <a:latin typeface="Arial" panose="020B0604020202020204" pitchFamily="34" charset="0"/>
                <a:cs typeface="Arial" panose="020B0604020202020204" pitchFamily="34" charset="0"/>
              </a:rPr>
              <a:t>a suite of contaminants</a:t>
            </a:r>
            <a:r>
              <a:rPr lang="en-US" sz="1600" dirty="0">
                <a:solidFill>
                  <a:schemeClr val="tx1"/>
                </a:solidFill>
                <a:effectLst/>
                <a:latin typeface="Arial" panose="020B0604020202020204" pitchFamily="34" charset="0"/>
                <a:cs typeface="Arial" panose="020B0604020202020204" pitchFamily="34" charset="0"/>
              </a:rPr>
              <a:t> in the first-flush of stormwater.</a:t>
            </a:r>
          </a:p>
          <a:p>
            <a:pPr marL="514350" indent="-34290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Optimize the </a:t>
            </a:r>
            <a:r>
              <a:rPr lang="en-US" sz="1600" dirty="0">
                <a:solidFill>
                  <a:srgbClr val="C00000"/>
                </a:solidFill>
                <a:latin typeface="Arial" panose="020B0604020202020204" pitchFamily="34" charset="0"/>
                <a:cs typeface="Arial" panose="020B0604020202020204" pitchFamily="34" charset="0"/>
              </a:rPr>
              <a:t>storm-drain filter configuration </a:t>
            </a:r>
            <a:r>
              <a:rPr lang="en-US" sz="1600" dirty="0">
                <a:solidFill>
                  <a:schemeClr val="tx1"/>
                </a:solidFill>
                <a:latin typeface="Arial" panose="020B0604020202020204" pitchFamily="34" charset="0"/>
                <a:cs typeface="Arial" panose="020B0604020202020204" pitchFamily="34" charset="0"/>
              </a:rPr>
              <a:t>design and field-testing with identified sites. </a:t>
            </a:r>
            <a:endParaRPr lang="en-US" sz="1600" dirty="0">
              <a:solidFill>
                <a:schemeClr val="tx1"/>
              </a:solidFill>
              <a:effectLst/>
              <a:latin typeface="Arial" panose="020B0604020202020204" pitchFamily="34" charset="0"/>
              <a:cs typeface="Arial" panose="020B0604020202020204" pitchFamily="34" charset="0"/>
            </a:endParaRPr>
          </a:p>
          <a:p>
            <a:pPr marL="514350" indent="-342900">
              <a:buFont typeface="Arial" panose="020B0604020202020204" pitchFamily="34" charset="0"/>
              <a:buChar char="•"/>
            </a:pPr>
            <a:endParaRPr lang="en-US" sz="1600" dirty="0">
              <a:solidFill>
                <a:schemeClr val="tx1"/>
              </a:solidFill>
              <a:effectLst/>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sz="2400" dirty="0">
              <a:solidFill>
                <a:schemeClr val="tx1"/>
              </a:solidFill>
              <a:effectLst/>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400" dirty="0">
              <a:solidFill>
                <a:schemeClr val="accent1"/>
              </a:solidFill>
            </a:endParaRPr>
          </a:p>
          <a:p>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34A301C-DFA0-6299-2861-436CE621422A}"/>
              </a:ext>
            </a:extLst>
          </p:cNvPr>
          <p:cNvSpPr txBox="1"/>
          <p:nvPr/>
        </p:nvSpPr>
        <p:spPr>
          <a:xfrm>
            <a:off x="3752490" y="6297186"/>
            <a:ext cx="3745449" cy="338554"/>
          </a:xfrm>
          <a:prstGeom prst="rect">
            <a:avLst/>
          </a:prstGeom>
          <a:noFill/>
        </p:spPr>
        <p:txBody>
          <a:bodyPr wrap="none" rtlCol="0">
            <a:spAutoFit/>
          </a:bodyPr>
          <a:lstStyle/>
          <a:p>
            <a:r>
              <a:rPr lang="en-US" sz="1600" dirty="0"/>
              <a:t>To follow up: xinwei.mao@stonybrook.edu</a:t>
            </a:r>
          </a:p>
        </p:txBody>
      </p:sp>
    </p:spTree>
    <p:extLst>
      <p:ext uri="{BB962C8B-B14F-4D97-AF65-F5344CB8AC3E}">
        <p14:creationId xmlns:p14="http://schemas.microsoft.com/office/powerpoint/2010/main" val="566473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26030" y="1641925"/>
            <a:ext cx="1328057" cy="380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8"/>
          <p:cNvSpPr>
            <a:spLocks noGrp="1"/>
          </p:cNvSpPr>
          <p:nvPr>
            <p:ph type="title"/>
          </p:nvPr>
        </p:nvSpPr>
        <p:spPr>
          <a:xfrm>
            <a:off x="301794" y="51181"/>
            <a:ext cx="8295554" cy="853280"/>
          </a:xfrm>
          <a:solidFill>
            <a:schemeClr val="bg1"/>
          </a:solidFill>
        </p:spPr>
        <p:txBody>
          <a:bodyPr>
            <a:normAutofit/>
          </a:bodyPr>
          <a:lstStyle/>
          <a:p>
            <a:r>
              <a:rPr lang="en-US" sz="2800" dirty="0">
                <a:latin typeface="Arial" panose="020B0604020202020204" pitchFamily="34" charset="0"/>
                <a:cs typeface="Arial" panose="020B0604020202020204" pitchFamily="34" charset="0"/>
              </a:rPr>
              <a:t>Onsite wastewater problem---- Long Island</a:t>
            </a:r>
          </a:p>
        </p:txBody>
      </p:sp>
      <p:pic>
        <p:nvPicPr>
          <p:cNvPr id="6" name="Picture 5">
            <a:extLst>
              <a:ext uri="{FF2B5EF4-FFF2-40B4-BE49-F238E27FC236}">
                <a16:creationId xmlns:a16="http://schemas.microsoft.com/office/drawing/2014/main" id="{F6FCA0BC-8281-9D4B-82AA-CB0FA349D7B0}"/>
              </a:ext>
            </a:extLst>
          </p:cNvPr>
          <p:cNvPicPr>
            <a:picLocks noChangeAspect="1"/>
          </p:cNvPicPr>
          <p:nvPr/>
        </p:nvPicPr>
        <p:blipFill>
          <a:blip r:embed="rId3"/>
          <a:stretch>
            <a:fillRect/>
          </a:stretch>
        </p:blipFill>
        <p:spPr>
          <a:xfrm>
            <a:off x="451244" y="1033763"/>
            <a:ext cx="4293295" cy="2734093"/>
          </a:xfrm>
          <a:prstGeom prst="rect">
            <a:avLst/>
          </a:prstGeom>
        </p:spPr>
      </p:pic>
      <p:grpSp>
        <p:nvGrpSpPr>
          <p:cNvPr id="10" name="Group 9">
            <a:extLst>
              <a:ext uri="{FF2B5EF4-FFF2-40B4-BE49-F238E27FC236}">
                <a16:creationId xmlns:a16="http://schemas.microsoft.com/office/drawing/2014/main" id="{CAB8D6B4-3AB2-CB4A-BFF6-93EB8C20B1CF}"/>
              </a:ext>
            </a:extLst>
          </p:cNvPr>
          <p:cNvGrpSpPr/>
          <p:nvPr/>
        </p:nvGrpSpPr>
        <p:grpSpPr>
          <a:xfrm>
            <a:off x="5124238" y="1116791"/>
            <a:ext cx="3473110" cy="2401898"/>
            <a:chOff x="1642205" y="3149180"/>
            <a:chExt cx="6302449" cy="3968822"/>
          </a:xfrm>
        </p:grpSpPr>
        <p:pic>
          <p:nvPicPr>
            <p:cNvPr id="11" name="Picture 10">
              <a:extLst>
                <a:ext uri="{FF2B5EF4-FFF2-40B4-BE49-F238E27FC236}">
                  <a16:creationId xmlns:a16="http://schemas.microsoft.com/office/drawing/2014/main" id="{6A10D67B-AA0C-DE47-879F-59F19B8D3031}"/>
                </a:ext>
              </a:extLst>
            </p:cNvPr>
            <p:cNvPicPr>
              <a:picLocks noChangeAspect="1"/>
            </p:cNvPicPr>
            <p:nvPr/>
          </p:nvPicPr>
          <p:blipFill rotWithShape="1">
            <a:blip r:embed="rId4"/>
            <a:srcRect l="44461" t="15805" r="5332" b="12818"/>
            <a:stretch/>
          </p:blipFill>
          <p:spPr>
            <a:xfrm>
              <a:off x="1642205" y="3149180"/>
              <a:ext cx="5252670" cy="3968822"/>
            </a:xfrm>
            <a:prstGeom prst="rect">
              <a:avLst/>
            </a:prstGeom>
          </p:spPr>
        </p:pic>
        <p:sp>
          <p:nvSpPr>
            <p:cNvPr id="12" name="TextBox 11">
              <a:extLst>
                <a:ext uri="{FF2B5EF4-FFF2-40B4-BE49-F238E27FC236}">
                  <a16:creationId xmlns:a16="http://schemas.microsoft.com/office/drawing/2014/main" id="{89509B95-0CCE-E54F-BE53-B0369DD1B7DF}"/>
                </a:ext>
              </a:extLst>
            </p:cNvPr>
            <p:cNvSpPr txBox="1"/>
            <p:nvPr/>
          </p:nvSpPr>
          <p:spPr>
            <a:xfrm>
              <a:off x="4600595" y="6724751"/>
              <a:ext cx="3344059" cy="338010"/>
            </a:xfrm>
            <a:prstGeom prst="rect">
              <a:avLst/>
            </a:prstGeom>
            <a:noFill/>
          </p:spPr>
          <p:txBody>
            <a:bodyPr wrap="square" rtlCol="0">
              <a:spAutoFit/>
            </a:bodyPr>
            <a:lstStyle/>
            <a:p>
              <a:r>
                <a:rPr lang="en-US" sz="1100" dirty="0"/>
                <a:t>Kinney and </a:t>
              </a:r>
              <a:r>
                <a:rPr lang="en-US" sz="1100" dirty="0" err="1"/>
                <a:t>Valiela</a:t>
              </a:r>
              <a:r>
                <a:rPr lang="en-US" sz="1100" dirty="0"/>
                <a:t>, 2011</a:t>
              </a:r>
            </a:p>
          </p:txBody>
        </p:sp>
      </p:grpSp>
      <p:sp>
        <p:nvSpPr>
          <p:cNvPr id="14" name="TextBox 13">
            <a:extLst>
              <a:ext uri="{FF2B5EF4-FFF2-40B4-BE49-F238E27FC236}">
                <a16:creationId xmlns:a16="http://schemas.microsoft.com/office/drawing/2014/main" id="{7D2E8E7B-65FC-4C7C-87B4-3360E2BE3832}"/>
              </a:ext>
            </a:extLst>
          </p:cNvPr>
          <p:cNvSpPr txBox="1"/>
          <p:nvPr/>
        </p:nvSpPr>
        <p:spPr>
          <a:xfrm>
            <a:off x="1446481" y="6223899"/>
            <a:ext cx="7269066" cy="369332"/>
          </a:xfrm>
          <a:prstGeom prst="rect">
            <a:avLst/>
          </a:prstGeom>
          <a:noFill/>
        </p:spPr>
        <p:txBody>
          <a:bodyPr wrap="square">
            <a:spAutoFit/>
          </a:bodyPr>
          <a:lstStyle/>
          <a:p>
            <a:pPr marL="0" indent="0">
              <a:buFont typeface="Arial" panose="020B0604020202020204" pitchFamily="34" charset="0"/>
              <a:buNone/>
            </a:pPr>
            <a:r>
              <a:rPr lang="en-US" sz="1800" b="1" dirty="0"/>
              <a:t>~510,000</a:t>
            </a:r>
            <a:r>
              <a:rPr lang="en-US" sz="1800" dirty="0"/>
              <a:t> conventional onsite wastewater treatment systems (OWTS).</a:t>
            </a:r>
          </a:p>
        </p:txBody>
      </p:sp>
      <p:pic>
        <p:nvPicPr>
          <p:cNvPr id="17" name="Picture 16">
            <a:extLst>
              <a:ext uri="{FF2B5EF4-FFF2-40B4-BE49-F238E27FC236}">
                <a16:creationId xmlns:a16="http://schemas.microsoft.com/office/drawing/2014/main" id="{1055A213-AF75-4B62-813E-B8AE8AA941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1013" y="3840615"/>
            <a:ext cx="2894605" cy="2170954"/>
          </a:xfrm>
          <a:prstGeom prst="rect">
            <a:avLst/>
          </a:prstGeom>
        </p:spPr>
      </p:pic>
      <p:pic>
        <p:nvPicPr>
          <p:cNvPr id="18" name="Picture 17">
            <a:extLst>
              <a:ext uri="{FF2B5EF4-FFF2-40B4-BE49-F238E27FC236}">
                <a16:creationId xmlns:a16="http://schemas.microsoft.com/office/drawing/2014/main" id="{18603BE8-2213-4C26-8BE6-AB4F48B0C1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389" y="3840615"/>
            <a:ext cx="3799107" cy="2061904"/>
          </a:xfrm>
          <a:prstGeom prst="rect">
            <a:avLst/>
          </a:prstGeom>
        </p:spPr>
      </p:pic>
      <p:sp>
        <p:nvSpPr>
          <p:cNvPr id="2" name="Slide Number Placeholder 1">
            <a:extLst>
              <a:ext uri="{FF2B5EF4-FFF2-40B4-BE49-F238E27FC236}">
                <a16:creationId xmlns:a16="http://schemas.microsoft.com/office/drawing/2014/main" id="{6BA98F1B-11F7-4DF0-9A2A-6C8BBC1B55DD}"/>
              </a:ext>
            </a:extLst>
          </p:cNvPr>
          <p:cNvSpPr>
            <a:spLocks noGrp="1"/>
          </p:cNvSpPr>
          <p:nvPr>
            <p:ph type="sldNum" sz="quarter" idx="12"/>
          </p:nvPr>
        </p:nvSpPr>
        <p:spPr/>
        <p:txBody>
          <a:bodyPr/>
          <a:lstStyle/>
          <a:p>
            <a:fld id="{935F4044-894B-B74C-BA70-A76DFBF02618}" type="slidenum">
              <a:rPr lang="en-US" smtClean="0"/>
              <a:pPr/>
              <a:t>3</a:t>
            </a:fld>
            <a:endParaRPr lang="en-US" dirty="0"/>
          </a:p>
        </p:txBody>
      </p:sp>
      <p:sp>
        <p:nvSpPr>
          <p:cNvPr id="3" name="Callout: Line 2">
            <a:extLst>
              <a:ext uri="{FF2B5EF4-FFF2-40B4-BE49-F238E27FC236}">
                <a16:creationId xmlns:a16="http://schemas.microsoft.com/office/drawing/2014/main" id="{2D1836C0-54D7-32AC-0A43-E03AB1B130F7}"/>
              </a:ext>
            </a:extLst>
          </p:cNvPr>
          <p:cNvSpPr/>
          <p:nvPr/>
        </p:nvSpPr>
        <p:spPr>
          <a:xfrm>
            <a:off x="2597891" y="2516152"/>
            <a:ext cx="818169" cy="252928"/>
          </a:xfrm>
          <a:prstGeom prst="borderCallout1">
            <a:avLst>
              <a:gd name="adj1" fmla="val 18750"/>
              <a:gd name="adj2" fmla="val -8333"/>
              <a:gd name="adj3" fmla="val -24143"/>
              <a:gd name="adj4" fmla="val -34850"/>
            </a:avLst>
          </a:prstGeom>
          <a:noFill/>
          <a:ln w="28575">
            <a:solidFill>
              <a:srgbClr val="A71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SBU</a:t>
            </a:r>
          </a:p>
        </p:txBody>
      </p:sp>
      <p:sp>
        <p:nvSpPr>
          <p:cNvPr id="5" name="Star: 7 Points 4">
            <a:extLst>
              <a:ext uri="{FF2B5EF4-FFF2-40B4-BE49-F238E27FC236}">
                <a16:creationId xmlns:a16="http://schemas.microsoft.com/office/drawing/2014/main" id="{B571F872-1365-4C73-0D54-FF57C2692107}"/>
              </a:ext>
            </a:extLst>
          </p:cNvPr>
          <p:cNvSpPr/>
          <p:nvPr/>
        </p:nvSpPr>
        <p:spPr>
          <a:xfrm>
            <a:off x="2199736" y="2372264"/>
            <a:ext cx="120770" cy="77638"/>
          </a:xfrm>
          <a:prstGeom prst="star7">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599641"/>
      </p:ext>
    </p:extLst>
  </p:cSld>
  <p:clrMapOvr>
    <a:masterClrMapping/>
  </p:clrMapOvr>
  <mc:AlternateContent xmlns:mc="http://schemas.openxmlformats.org/markup-compatibility/2006" xmlns:p14="http://schemas.microsoft.com/office/powerpoint/2010/main">
    <mc:Choice Requires="p14">
      <p:transition spd="slow" p14:dur="2000" advTm="125771"/>
    </mc:Choice>
    <mc:Fallback xmlns="">
      <p:transition spd="slow" advTm="12577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E7CDB-6ADC-FE4E-B27A-1A45A40F8F6C}"/>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63291A60-CD43-53D9-109B-F3BC65F8E161}"/>
              </a:ext>
            </a:extLst>
          </p:cNvPr>
          <p:cNvGrpSpPr/>
          <p:nvPr/>
        </p:nvGrpSpPr>
        <p:grpSpPr>
          <a:xfrm>
            <a:off x="576034" y="1362974"/>
            <a:ext cx="2844252" cy="4132052"/>
            <a:chOff x="298473" y="989217"/>
            <a:chExt cx="3600591" cy="5249253"/>
          </a:xfrm>
        </p:grpSpPr>
        <p:sp>
          <p:nvSpPr>
            <p:cNvPr id="20" name="Rectangle 19">
              <a:extLst>
                <a:ext uri="{FF2B5EF4-FFF2-40B4-BE49-F238E27FC236}">
                  <a16:creationId xmlns:a16="http://schemas.microsoft.com/office/drawing/2014/main" id="{9FB48FA8-27E7-F587-0739-20FE9E3F2508}"/>
                </a:ext>
              </a:extLst>
            </p:cNvPr>
            <p:cNvSpPr/>
            <p:nvPr/>
          </p:nvSpPr>
          <p:spPr>
            <a:xfrm>
              <a:off x="345247" y="989217"/>
              <a:ext cx="3432934" cy="5179559"/>
            </a:xfrm>
            <a:prstGeom prst="rect">
              <a:avLst/>
            </a:prstGeom>
            <a:solidFill>
              <a:schemeClr val="bg1"/>
            </a:solid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24" name="TextBox 23">
              <a:extLst>
                <a:ext uri="{FF2B5EF4-FFF2-40B4-BE49-F238E27FC236}">
                  <a16:creationId xmlns:a16="http://schemas.microsoft.com/office/drawing/2014/main" id="{1D3E94D6-1CF2-BC99-2E60-344DA84AD353}"/>
                </a:ext>
              </a:extLst>
            </p:cNvPr>
            <p:cNvSpPr txBox="1"/>
            <p:nvPr/>
          </p:nvSpPr>
          <p:spPr>
            <a:xfrm>
              <a:off x="345245" y="1042401"/>
              <a:ext cx="3437427" cy="677108"/>
            </a:xfrm>
            <a:prstGeom prst="rect">
              <a:avLst/>
            </a:prstGeom>
            <a:noFill/>
          </p:spPr>
          <p:txBody>
            <a:bodyPr wrap="square" rtlCol="0">
              <a:spAutoFit/>
            </a:bodyPr>
            <a:lstStyle/>
            <a:p>
              <a:pPr algn="ctr"/>
              <a:r>
                <a:rPr lang="en-US" sz="1350" b="1" dirty="0"/>
                <a:t>Engineered Nitrogen </a:t>
              </a:r>
            </a:p>
            <a:p>
              <a:pPr algn="ctr"/>
              <a:r>
                <a:rPr lang="en-US" sz="1350" b="1" dirty="0"/>
                <a:t>Removing Biofilter</a:t>
              </a:r>
            </a:p>
          </p:txBody>
        </p:sp>
        <p:pic>
          <p:nvPicPr>
            <p:cNvPr id="5" name="Picture 4" descr="A close up of an object&#10;&#10;Description automatically generated">
              <a:extLst>
                <a:ext uri="{FF2B5EF4-FFF2-40B4-BE49-F238E27FC236}">
                  <a16:creationId xmlns:a16="http://schemas.microsoft.com/office/drawing/2014/main" id="{1848BBF7-4B46-6D3A-D752-ADC049481174}"/>
                </a:ext>
              </a:extLst>
            </p:cNvPr>
            <p:cNvPicPr>
              <a:picLocks noChangeAspect="1"/>
            </p:cNvPicPr>
            <p:nvPr/>
          </p:nvPicPr>
          <p:blipFill>
            <a:blip r:embed="rId2"/>
            <a:stretch>
              <a:fillRect/>
            </a:stretch>
          </p:blipFill>
          <p:spPr>
            <a:xfrm>
              <a:off x="754046" y="1617332"/>
              <a:ext cx="2757297" cy="2800116"/>
            </a:xfrm>
            <a:prstGeom prst="rect">
              <a:avLst/>
            </a:prstGeom>
          </p:spPr>
        </p:pic>
        <p:sp>
          <p:nvSpPr>
            <p:cNvPr id="9" name="TextBox 8">
              <a:extLst>
                <a:ext uri="{FF2B5EF4-FFF2-40B4-BE49-F238E27FC236}">
                  <a16:creationId xmlns:a16="http://schemas.microsoft.com/office/drawing/2014/main" id="{121E45FF-A629-CA32-C26C-190975FDA6A2}"/>
                </a:ext>
              </a:extLst>
            </p:cNvPr>
            <p:cNvSpPr txBox="1"/>
            <p:nvPr/>
          </p:nvSpPr>
          <p:spPr>
            <a:xfrm>
              <a:off x="298473" y="4490984"/>
              <a:ext cx="3600591" cy="1747486"/>
            </a:xfrm>
            <a:prstGeom prst="rect">
              <a:avLst/>
            </a:prstGeom>
            <a:noFill/>
            <a:ln w="12700">
              <a:noFill/>
            </a:ln>
          </p:spPr>
          <p:txBody>
            <a:bodyPr wrap="square" rtlCol="0">
              <a:spAutoFit/>
            </a:bodyPr>
            <a:lstStyle/>
            <a:p>
              <a:pPr marL="214313" indent="-214313">
                <a:spcBef>
                  <a:spcPts val="450"/>
                </a:spcBef>
                <a:spcAft>
                  <a:spcPts val="225"/>
                </a:spcAft>
                <a:buFont typeface="Arial" panose="020B0604020202020204" pitchFamily="34" charset="0"/>
                <a:buChar char="•"/>
              </a:pPr>
              <a:r>
                <a:rPr lang="en-US" sz="1350" dirty="0">
                  <a:latin typeface="Calibri" panose="020F0502020204030204" pitchFamily="34" charset="0"/>
                  <a:cs typeface="Calibri" panose="020F0502020204030204" pitchFamily="34" charset="0"/>
                </a:rPr>
                <a:t>Nitrification sand layer overlying denitrification lignocellulose layer.</a:t>
              </a:r>
            </a:p>
            <a:p>
              <a:pPr marL="214313" indent="-214313">
                <a:spcBef>
                  <a:spcPts val="450"/>
                </a:spcBef>
                <a:spcAft>
                  <a:spcPts val="225"/>
                </a:spcAft>
                <a:buFont typeface="Arial" panose="020B0604020202020204" pitchFamily="34" charset="0"/>
                <a:buChar char="•"/>
              </a:pPr>
              <a:r>
                <a:rPr lang="en-US" sz="1350" dirty="0">
                  <a:solidFill>
                    <a:srgbClr val="FF0000"/>
                  </a:solidFill>
                  <a:latin typeface="Calibri" panose="020F0502020204030204" pitchFamily="34" charset="0"/>
                  <a:cs typeface="Calibri" panose="020F0502020204030204" pitchFamily="34" charset="0"/>
                </a:rPr>
                <a:t>80 – 90% </a:t>
              </a:r>
              <a:r>
                <a:rPr lang="en-US" sz="1350" dirty="0">
                  <a:latin typeface="Calibri" panose="020F0502020204030204" pitchFamily="34" charset="0"/>
                  <a:cs typeface="Calibri" panose="020F0502020204030204" pitchFamily="34" charset="0"/>
                </a:rPr>
                <a:t>N removal.</a:t>
              </a:r>
            </a:p>
            <a:p>
              <a:pPr marL="214313" indent="-214313">
                <a:spcBef>
                  <a:spcPts val="450"/>
                </a:spcBef>
                <a:spcAft>
                  <a:spcPts val="225"/>
                </a:spcAft>
                <a:buFont typeface="Arial" panose="020B0604020202020204" pitchFamily="34" charset="0"/>
                <a:buChar char="•"/>
              </a:pPr>
              <a:r>
                <a:rPr lang="en-US" sz="1350" dirty="0">
                  <a:latin typeface="Calibri" panose="020F0502020204030204" pitchFamily="34" charset="0"/>
                  <a:cs typeface="Calibri" panose="020F0502020204030204" pitchFamily="34" charset="0"/>
                </a:rPr>
                <a:t>Low maintenance demand.</a:t>
              </a:r>
            </a:p>
          </p:txBody>
        </p:sp>
      </p:grpSp>
      <p:grpSp>
        <p:nvGrpSpPr>
          <p:cNvPr id="34" name="Group 33">
            <a:extLst>
              <a:ext uri="{FF2B5EF4-FFF2-40B4-BE49-F238E27FC236}">
                <a16:creationId xmlns:a16="http://schemas.microsoft.com/office/drawing/2014/main" id="{719A2952-CEC3-5E7A-6D84-14565579D3E7}"/>
              </a:ext>
            </a:extLst>
          </p:cNvPr>
          <p:cNvGrpSpPr/>
          <p:nvPr/>
        </p:nvGrpSpPr>
        <p:grpSpPr>
          <a:xfrm>
            <a:off x="5663925" y="1379407"/>
            <a:ext cx="2782011" cy="4154829"/>
            <a:chOff x="3839782" y="1113803"/>
            <a:chExt cx="3709348" cy="5109501"/>
          </a:xfrm>
        </p:grpSpPr>
        <p:sp>
          <p:nvSpPr>
            <p:cNvPr id="21" name="Rectangle 20">
              <a:extLst>
                <a:ext uri="{FF2B5EF4-FFF2-40B4-BE49-F238E27FC236}">
                  <a16:creationId xmlns:a16="http://schemas.microsoft.com/office/drawing/2014/main" id="{64AFEF66-327B-F031-56E8-F018F6B6BE3D}"/>
                </a:ext>
              </a:extLst>
            </p:cNvPr>
            <p:cNvSpPr/>
            <p:nvPr/>
          </p:nvSpPr>
          <p:spPr>
            <a:xfrm>
              <a:off x="3848765" y="1113803"/>
              <a:ext cx="3628435" cy="5109501"/>
            </a:xfrm>
            <a:prstGeom prst="rect">
              <a:avLst/>
            </a:prstGeom>
            <a:solidFill>
              <a:schemeClr val="bg1"/>
            </a:solid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2" name="Picture 4" descr="Vertical subsurface flow constructed wetland and associated removal mechanisms of PhCs and TPs">
              <a:extLst>
                <a:ext uri="{FF2B5EF4-FFF2-40B4-BE49-F238E27FC236}">
                  <a16:creationId xmlns:a16="http://schemas.microsoft.com/office/drawing/2014/main" id="{09690A79-C93B-4827-D610-18338A39D5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918"/>
            <a:stretch/>
          </p:blipFill>
          <p:spPr bwMode="auto">
            <a:xfrm>
              <a:off x="3897977" y="1990392"/>
              <a:ext cx="3530011" cy="21160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40D58A-6413-B4A1-BB54-4B541B5236AA}"/>
                </a:ext>
              </a:extLst>
            </p:cNvPr>
            <p:cNvSpPr txBox="1"/>
            <p:nvPr/>
          </p:nvSpPr>
          <p:spPr>
            <a:xfrm>
              <a:off x="3948539" y="4490983"/>
              <a:ext cx="3600591" cy="1402093"/>
            </a:xfrm>
            <a:prstGeom prst="rect">
              <a:avLst/>
            </a:prstGeom>
            <a:noFill/>
            <a:ln w="12700">
              <a:noFill/>
            </a:ln>
          </p:spPr>
          <p:txBody>
            <a:bodyPr wrap="square" rtlCol="0">
              <a:spAutoFit/>
            </a:bodyPr>
            <a:lstStyle/>
            <a:p>
              <a:pPr marL="214313" indent="-214313">
                <a:spcBef>
                  <a:spcPts val="450"/>
                </a:spcBef>
                <a:spcAft>
                  <a:spcPts val="450"/>
                </a:spcAft>
                <a:buFont typeface="Arial" panose="020B0604020202020204" pitchFamily="34" charset="0"/>
                <a:buChar char="•"/>
              </a:pPr>
              <a:r>
                <a:rPr lang="en-US" sz="1350" dirty="0"/>
                <a:t>Engineered system which simulate the configuration and process of natural wetland. </a:t>
              </a:r>
            </a:p>
            <a:p>
              <a:pPr marL="214313" indent="-214313">
                <a:spcBef>
                  <a:spcPts val="450"/>
                </a:spcBef>
                <a:spcAft>
                  <a:spcPts val="450"/>
                </a:spcAft>
                <a:buFont typeface="Arial" panose="020B0604020202020204" pitchFamily="34" charset="0"/>
                <a:buChar char="•"/>
              </a:pPr>
              <a:r>
                <a:rPr lang="en-US" sz="1350" dirty="0">
                  <a:solidFill>
                    <a:srgbClr val="FF0000"/>
                  </a:solidFill>
                  <a:latin typeface="Calibri" panose="020F0502020204030204" pitchFamily="34" charset="0"/>
                  <a:cs typeface="Calibri" panose="020F0502020204030204" pitchFamily="34" charset="0"/>
                </a:rPr>
                <a:t>20 – 75% </a:t>
              </a:r>
              <a:r>
                <a:rPr lang="en-US" sz="1350" dirty="0">
                  <a:latin typeface="Calibri" panose="020F0502020204030204" pitchFamily="34" charset="0"/>
                  <a:cs typeface="Calibri" panose="020F0502020204030204" pitchFamily="34" charset="0"/>
                </a:rPr>
                <a:t>N removal.</a:t>
              </a:r>
            </a:p>
          </p:txBody>
        </p:sp>
        <p:sp>
          <p:nvSpPr>
            <p:cNvPr id="7" name="TextBox 6">
              <a:extLst>
                <a:ext uri="{FF2B5EF4-FFF2-40B4-BE49-F238E27FC236}">
                  <a16:creationId xmlns:a16="http://schemas.microsoft.com/office/drawing/2014/main" id="{DFD19466-AF08-CE3C-9BF1-B1E24FD595A1}"/>
                </a:ext>
              </a:extLst>
            </p:cNvPr>
            <p:cNvSpPr txBox="1"/>
            <p:nvPr/>
          </p:nvSpPr>
          <p:spPr>
            <a:xfrm>
              <a:off x="4458118" y="4183207"/>
              <a:ext cx="2592475" cy="307776"/>
            </a:xfrm>
            <a:prstGeom prst="rect">
              <a:avLst/>
            </a:prstGeom>
            <a:noFill/>
          </p:spPr>
          <p:txBody>
            <a:bodyPr wrap="square" rtlCol="0">
              <a:spAutoFit/>
            </a:bodyPr>
            <a:lstStyle/>
            <a:p>
              <a:r>
                <a:rPr lang="en-US" sz="900" dirty="0"/>
                <a:t>Ilyas and </a:t>
              </a:r>
              <a:r>
                <a:rPr lang="en-US" sz="900" dirty="0" err="1"/>
                <a:t>Hullebusch</a:t>
              </a:r>
              <a:r>
                <a:rPr lang="en-US" sz="900" dirty="0"/>
                <a:t>., 2020</a:t>
              </a:r>
            </a:p>
          </p:txBody>
        </p:sp>
        <p:sp>
          <p:nvSpPr>
            <p:cNvPr id="26" name="TextBox 25">
              <a:extLst>
                <a:ext uri="{FF2B5EF4-FFF2-40B4-BE49-F238E27FC236}">
                  <a16:creationId xmlns:a16="http://schemas.microsoft.com/office/drawing/2014/main" id="{F04033A1-C876-E999-0B04-244445B9E4DB}"/>
                </a:ext>
              </a:extLst>
            </p:cNvPr>
            <p:cNvSpPr txBox="1"/>
            <p:nvPr/>
          </p:nvSpPr>
          <p:spPr>
            <a:xfrm>
              <a:off x="3839782" y="1205758"/>
              <a:ext cx="3623219" cy="400109"/>
            </a:xfrm>
            <a:prstGeom prst="rect">
              <a:avLst/>
            </a:prstGeom>
            <a:noFill/>
          </p:spPr>
          <p:txBody>
            <a:bodyPr wrap="square" rtlCol="0">
              <a:spAutoFit/>
            </a:bodyPr>
            <a:lstStyle/>
            <a:p>
              <a:pPr algn="ctr"/>
              <a:r>
                <a:rPr lang="en-US" sz="1350" b="1" dirty="0"/>
                <a:t>Bioretention system</a:t>
              </a:r>
            </a:p>
          </p:txBody>
        </p:sp>
      </p:grpSp>
      <p:sp>
        <p:nvSpPr>
          <p:cNvPr id="49" name="Rectangle 48">
            <a:extLst>
              <a:ext uri="{FF2B5EF4-FFF2-40B4-BE49-F238E27FC236}">
                <a16:creationId xmlns:a16="http://schemas.microsoft.com/office/drawing/2014/main" id="{38A29DA4-01B9-68EF-DE82-8C2EDB202604}"/>
              </a:ext>
            </a:extLst>
          </p:cNvPr>
          <p:cNvSpPr/>
          <p:nvPr/>
        </p:nvSpPr>
        <p:spPr>
          <a:xfrm>
            <a:off x="612981" y="647646"/>
            <a:ext cx="1718268"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Title 1">
            <a:extLst>
              <a:ext uri="{FF2B5EF4-FFF2-40B4-BE49-F238E27FC236}">
                <a16:creationId xmlns:a16="http://schemas.microsoft.com/office/drawing/2014/main" id="{030679A5-6EFF-4311-C8CD-09F340C3F7FD}"/>
              </a:ext>
            </a:extLst>
          </p:cNvPr>
          <p:cNvSpPr txBox="1">
            <a:spLocks/>
          </p:cNvSpPr>
          <p:nvPr/>
        </p:nvSpPr>
        <p:spPr>
          <a:xfrm>
            <a:off x="394613" y="587097"/>
            <a:ext cx="3526160" cy="484748"/>
          </a:xfrm>
          <a:prstGeom prst="rect">
            <a:avLst/>
          </a:prstGeom>
        </p:spPr>
        <p:txBody>
          <a:bodyPr anchor="t" anchorCtr="0">
            <a:normAutofit fontScale="82500" lnSpcReduction="20000"/>
          </a:bodyPr>
          <a:lstStyle>
            <a:lvl1pPr algn="l" defTabSz="914400" rtl="0" eaLnBrk="1" latinLnBrk="0" hangingPunct="1">
              <a:lnSpc>
                <a:spcPct val="80000"/>
              </a:lnSpc>
              <a:spcBef>
                <a:spcPct val="0"/>
              </a:spcBef>
              <a:buNone/>
              <a:defRPr sz="3600" b="0" i="0" kern="1200" baseline="0">
                <a:solidFill>
                  <a:schemeClr val="tx1"/>
                </a:solidFill>
                <a:latin typeface="Effra Heavy" charset="0"/>
                <a:ea typeface="Effra Heavy" charset="0"/>
                <a:cs typeface="Effra Heavy" charset="0"/>
              </a:defRPr>
            </a:lvl1pPr>
          </a:lstStyle>
          <a:p>
            <a:r>
              <a:rPr lang="en-US" sz="2925" b="1" dirty="0"/>
              <a:t>Background </a:t>
            </a:r>
            <a:br>
              <a:rPr lang="en-US" sz="2700" b="1" dirty="0"/>
            </a:br>
            <a:endParaRPr lang="en-US" sz="1800" b="1" dirty="0">
              <a:solidFill>
                <a:schemeClr val="accent2"/>
              </a:solidFill>
            </a:endParaRPr>
          </a:p>
        </p:txBody>
      </p:sp>
      <p:cxnSp>
        <p:nvCxnSpPr>
          <p:cNvPr id="51" name="Straight Connector 50">
            <a:extLst>
              <a:ext uri="{FF2B5EF4-FFF2-40B4-BE49-F238E27FC236}">
                <a16:creationId xmlns:a16="http://schemas.microsoft.com/office/drawing/2014/main" id="{D4C92EC7-1D96-D90B-8AF6-62EB84BF19AD}"/>
              </a:ext>
            </a:extLst>
          </p:cNvPr>
          <p:cNvCxnSpPr>
            <a:cxnSpLocks/>
          </p:cNvCxnSpPr>
          <p:nvPr/>
        </p:nvCxnSpPr>
        <p:spPr>
          <a:xfrm>
            <a:off x="468431" y="964307"/>
            <a:ext cx="4786123" cy="0"/>
          </a:xfrm>
          <a:prstGeom prst="line">
            <a:avLst/>
          </a:prstGeom>
          <a:ln w="19050"/>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5058E7E1-BBB9-3EF8-5118-13A0344E4731}"/>
              </a:ext>
            </a:extLst>
          </p:cNvPr>
          <p:cNvSpPr txBox="1"/>
          <p:nvPr/>
        </p:nvSpPr>
        <p:spPr>
          <a:xfrm>
            <a:off x="2341991" y="511113"/>
            <a:ext cx="4917180" cy="369332"/>
          </a:xfrm>
          <a:prstGeom prst="rect">
            <a:avLst/>
          </a:prstGeom>
          <a:noFill/>
        </p:spPr>
        <p:txBody>
          <a:bodyPr wrap="none" rtlCol="0">
            <a:spAutoFit/>
          </a:bodyPr>
          <a:lstStyle/>
          <a:p>
            <a:r>
              <a:rPr lang="en-US" dirty="0"/>
              <a:t>New York State Center for Clean Water Technology</a:t>
            </a:r>
          </a:p>
        </p:txBody>
      </p:sp>
      <p:sp>
        <p:nvSpPr>
          <p:cNvPr id="10" name="TextBox 9">
            <a:extLst>
              <a:ext uri="{FF2B5EF4-FFF2-40B4-BE49-F238E27FC236}">
                <a16:creationId xmlns:a16="http://schemas.microsoft.com/office/drawing/2014/main" id="{38284054-40BE-8F99-FFA5-0D1AE7A0E5DC}"/>
              </a:ext>
            </a:extLst>
          </p:cNvPr>
          <p:cNvSpPr txBox="1"/>
          <p:nvPr/>
        </p:nvSpPr>
        <p:spPr>
          <a:xfrm>
            <a:off x="599387" y="1841834"/>
            <a:ext cx="2391673" cy="307777"/>
          </a:xfrm>
          <a:prstGeom prst="rect">
            <a:avLst/>
          </a:prstGeom>
          <a:noFill/>
        </p:spPr>
        <p:txBody>
          <a:bodyPr wrap="square">
            <a:spAutoFit/>
          </a:bodyPr>
          <a:lstStyle/>
          <a:p>
            <a:r>
              <a:rPr lang="en-US" sz="1400" b="1" dirty="0">
                <a:solidFill>
                  <a:schemeClr val="accent2"/>
                </a:solidFill>
              </a:rPr>
              <a:t>Onsite Wastewater </a:t>
            </a:r>
            <a:endParaRPr lang="en-US" sz="1400" b="1" dirty="0"/>
          </a:p>
        </p:txBody>
      </p:sp>
      <p:sp>
        <p:nvSpPr>
          <p:cNvPr id="11" name="TextBox 10">
            <a:extLst>
              <a:ext uri="{FF2B5EF4-FFF2-40B4-BE49-F238E27FC236}">
                <a16:creationId xmlns:a16="http://schemas.microsoft.com/office/drawing/2014/main" id="{885108B4-E5B8-F6A4-8293-92B654E87D26}"/>
              </a:ext>
            </a:extLst>
          </p:cNvPr>
          <p:cNvSpPr txBox="1"/>
          <p:nvPr/>
        </p:nvSpPr>
        <p:spPr>
          <a:xfrm>
            <a:off x="5835488" y="1725535"/>
            <a:ext cx="2391673" cy="307777"/>
          </a:xfrm>
          <a:prstGeom prst="rect">
            <a:avLst/>
          </a:prstGeom>
          <a:noFill/>
        </p:spPr>
        <p:txBody>
          <a:bodyPr wrap="square">
            <a:spAutoFit/>
          </a:bodyPr>
          <a:lstStyle/>
          <a:p>
            <a:r>
              <a:rPr lang="en-US" sz="1400" b="1" dirty="0">
                <a:solidFill>
                  <a:schemeClr val="accent2"/>
                </a:solidFill>
                <a:latin typeface="Arial" panose="020B0604020202020204" pitchFamily="34" charset="0"/>
                <a:cs typeface="Arial" panose="020B0604020202020204" pitchFamily="34" charset="0"/>
              </a:rPr>
              <a:t>Stormwater</a:t>
            </a:r>
            <a:endParaRPr lang="en-US" sz="1400" b="1"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BD41FB4-FADA-2D00-9BE2-DFC81E4DF4E7}"/>
              </a:ext>
            </a:extLst>
          </p:cNvPr>
          <p:cNvGrpSpPr/>
          <p:nvPr/>
        </p:nvGrpSpPr>
        <p:grpSpPr>
          <a:xfrm>
            <a:off x="3324796" y="1889168"/>
            <a:ext cx="2339083" cy="2191331"/>
            <a:chOff x="3324796" y="1889168"/>
            <a:chExt cx="2339083" cy="2191331"/>
          </a:xfrm>
        </p:grpSpPr>
        <p:sp>
          <p:nvSpPr>
            <p:cNvPr id="3" name="TextBox 2">
              <a:extLst>
                <a:ext uri="{FF2B5EF4-FFF2-40B4-BE49-F238E27FC236}">
                  <a16:creationId xmlns:a16="http://schemas.microsoft.com/office/drawing/2014/main" id="{9BE9576B-4D52-A44D-8A4A-ED657C823393}"/>
                </a:ext>
              </a:extLst>
            </p:cNvPr>
            <p:cNvSpPr txBox="1"/>
            <p:nvPr/>
          </p:nvSpPr>
          <p:spPr>
            <a:xfrm>
              <a:off x="3389154" y="2326173"/>
              <a:ext cx="2274725" cy="1754326"/>
            </a:xfrm>
            <a:prstGeom prst="rect">
              <a:avLst/>
            </a:prstGeom>
            <a:noFill/>
          </p:spPr>
          <p:txBody>
            <a:bodyPr wrap="none" rtlCol="0">
              <a:spAutoFit/>
            </a:bodyPr>
            <a:lstStyle/>
            <a:p>
              <a:r>
                <a:rPr lang="en-US" dirty="0"/>
                <a:t>Passive filtration</a:t>
              </a:r>
            </a:p>
            <a:p>
              <a:r>
                <a:rPr lang="en-US" dirty="0"/>
                <a:t>Remove contaminants</a:t>
              </a:r>
            </a:p>
            <a:p>
              <a:pPr marL="285750" indent="-285750">
                <a:buFont typeface="Arial" panose="020B0604020202020204" pitchFamily="34" charset="0"/>
                <a:buChar char="•"/>
              </a:pPr>
              <a:r>
                <a:rPr lang="en-US" dirty="0"/>
                <a:t>Nutrients</a:t>
              </a:r>
            </a:p>
            <a:p>
              <a:pPr marL="285750" indent="-285750">
                <a:buFont typeface="Arial" panose="020B0604020202020204" pitchFamily="34" charset="0"/>
                <a:buChar char="•"/>
              </a:pPr>
              <a:r>
                <a:rPr lang="en-US" dirty="0"/>
                <a:t>Metals</a:t>
              </a:r>
            </a:p>
            <a:p>
              <a:pPr marL="285750" indent="-285750">
                <a:buFont typeface="Arial" panose="020B0604020202020204" pitchFamily="34" charset="0"/>
                <a:buChar char="•"/>
              </a:pPr>
              <a:r>
                <a:rPr lang="en-US" dirty="0"/>
                <a:t>Micropollutants</a:t>
              </a:r>
            </a:p>
            <a:p>
              <a:r>
                <a:rPr lang="en-US" dirty="0"/>
                <a:t>Low-cost, sustainable</a:t>
              </a:r>
            </a:p>
          </p:txBody>
        </p:sp>
        <p:sp>
          <p:nvSpPr>
            <p:cNvPr id="8" name="Arrow: Left-Right 7">
              <a:extLst>
                <a:ext uri="{FF2B5EF4-FFF2-40B4-BE49-F238E27FC236}">
                  <a16:creationId xmlns:a16="http://schemas.microsoft.com/office/drawing/2014/main" id="{737D26A3-C48B-55E5-ABAC-19776483CBFD}"/>
                </a:ext>
              </a:extLst>
            </p:cNvPr>
            <p:cNvSpPr/>
            <p:nvPr/>
          </p:nvSpPr>
          <p:spPr>
            <a:xfrm>
              <a:off x="3324796" y="1889168"/>
              <a:ext cx="2127329" cy="37007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893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B08F-19EB-B2E0-EF13-1838EFE2CF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41C72-B6DA-2720-899A-9351735B660E}"/>
              </a:ext>
            </a:extLst>
          </p:cNvPr>
          <p:cNvSpPr>
            <a:spLocks noGrp="1"/>
          </p:cNvSpPr>
          <p:nvPr>
            <p:ph type="title"/>
          </p:nvPr>
        </p:nvSpPr>
        <p:spPr>
          <a:xfrm>
            <a:off x="457200" y="646537"/>
            <a:ext cx="8229600" cy="588298"/>
          </a:xfrm>
        </p:spPr>
        <p:txBody>
          <a:bodyPr/>
          <a:lstStyle/>
          <a:p>
            <a:r>
              <a:rPr lang="en-US" sz="3200" b="1" dirty="0">
                <a:latin typeface="Arial" panose="020B0604020202020204" pitchFamily="34" charset="0"/>
                <a:cs typeface="Arial" panose="020B0604020202020204" pitchFamily="34" charset="0"/>
              </a:rPr>
              <a:t>O</a:t>
            </a:r>
            <a:r>
              <a:rPr lang="en-US" altLang="zh-CN" sz="3200" b="1" dirty="0">
                <a:latin typeface="Arial" panose="020B0604020202020204" pitchFamily="34" charset="0"/>
                <a:cs typeface="Arial" panose="020B0604020202020204" pitchFamily="34" charset="0"/>
              </a:rPr>
              <a:t>utline</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0CFCEA-DCB8-C633-5A5A-C0836459047A}"/>
              </a:ext>
            </a:extLst>
          </p:cNvPr>
          <p:cNvSpPr>
            <a:spLocks noGrp="1"/>
          </p:cNvSpPr>
          <p:nvPr>
            <p:ph idx="1"/>
          </p:nvPr>
        </p:nvSpPr>
        <p:spPr>
          <a:xfrm>
            <a:off x="577970" y="1932278"/>
            <a:ext cx="8229600" cy="2751866"/>
          </a:xfrm>
        </p:spPr>
        <p:txBody>
          <a:bodyPr/>
          <a:lstStyle/>
          <a:p>
            <a:pPr>
              <a:lnSpc>
                <a:spcPct val="150000"/>
              </a:lnSpc>
            </a:pPr>
            <a:r>
              <a:rPr lang="en-US" sz="2400" dirty="0">
                <a:latin typeface="Arial" panose="020B0604020202020204" pitchFamily="34" charset="0"/>
                <a:cs typeface="Arial" panose="020B0604020202020204" pitchFamily="34" charset="0"/>
              </a:rPr>
              <a:t>Background</a:t>
            </a:r>
          </a:p>
          <a:p>
            <a:pPr>
              <a:lnSpc>
                <a:spcPct val="150000"/>
              </a:lnSpc>
            </a:pPr>
            <a:r>
              <a:rPr lang="en-US" sz="2400" dirty="0">
                <a:solidFill>
                  <a:schemeClr val="accent5"/>
                </a:solidFill>
                <a:latin typeface="Arial" panose="020B0604020202020204" pitchFamily="34" charset="0"/>
                <a:cs typeface="Arial" panose="020B0604020202020204" pitchFamily="34" charset="0"/>
              </a:rPr>
              <a:t>Stormwater Infiltration System</a:t>
            </a:r>
          </a:p>
          <a:p>
            <a:pPr>
              <a:lnSpc>
                <a:spcPct val="150000"/>
              </a:lnSpc>
            </a:pPr>
            <a:r>
              <a:rPr lang="en-US" sz="2400" dirty="0">
                <a:latin typeface="Arial" panose="020B0604020202020204" pitchFamily="34" charset="0"/>
                <a:cs typeface="Arial" panose="020B0604020202020204" pitchFamily="34" charset="0"/>
              </a:rPr>
              <a:t>Filter design and performance</a:t>
            </a:r>
          </a:p>
        </p:txBody>
      </p:sp>
      <p:sp>
        <p:nvSpPr>
          <p:cNvPr id="5" name="Slide Number Placeholder 4">
            <a:extLst>
              <a:ext uri="{FF2B5EF4-FFF2-40B4-BE49-F238E27FC236}">
                <a16:creationId xmlns:a16="http://schemas.microsoft.com/office/drawing/2014/main" id="{404DE5F2-FC95-440B-E38E-1BC2BA4D5201}"/>
              </a:ext>
            </a:extLst>
          </p:cNvPr>
          <p:cNvSpPr>
            <a:spLocks noGrp="1"/>
          </p:cNvSpPr>
          <p:nvPr>
            <p:ph type="sldNum" sz="quarter" idx="12"/>
          </p:nvPr>
        </p:nvSpPr>
        <p:spPr/>
        <p:txBody>
          <a:bodyPr/>
          <a:lstStyle/>
          <a:p>
            <a:fld id="{97CED6DB-C8DD-974A-94C2-347BEB9DA2A9}" type="slidenum">
              <a:rPr lang="en-US" smtClean="0"/>
              <a:t>5</a:t>
            </a:fld>
            <a:endParaRPr lang="en-US" dirty="0"/>
          </a:p>
        </p:txBody>
      </p:sp>
    </p:spTree>
    <p:extLst>
      <p:ext uri="{BB962C8B-B14F-4D97-AF65-F5344CB8AC3E}">
        <p14:creationId xmlns:p14="http://schemas.microsoft.com/office/powerpoint/2010/main" val="952089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485B4-55E3-3E72-96C0-3D530EBE2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E925A-017A-78FD-DB27-7D8AECBF01EC}"/>
              </a:ext>
            </a:extLst>
          </p:cNvPr>
          <p:cNvSpPr>
            <a:spLocks noGrp="1"/>
          </p:cNvSpPr>
          <p:nvPr>
            <p:ph type="title"/>
          </p:nvPr>
        </p:nvSpPr>
        <p:spPr>
          <a:xfrm>
            <a:off x="422133" y="117651"/>
            <a:ext cx="6612962" cy="1134234"/>
          </a:xfrm>
          <a:solidFill>
            <a:schemeClr val="bg1"/>
          </a:solidFill>
        </p:spPr>
        <p:txBody>
          <a:bodyPr>
            <a:normAutofit/>
          </a:bodyPr>
          <a:lstStyle/>
          <a:p>
            <a:r>
              <a:rPr lang="en-US" sz="2400" dirty="0">
                <a:latin typeface="Arial" panose="020B0604020202020204" pitchFamily="34" charset="0"/>
                <a:cs typeface="Arial" panose="020B0604020202020204" pitchFamily="34" charset="0"/>
              </a:rPr>
              <a:t>Stormwater Infiltration -- Overview</a:t>
            </a:r>
          </a:p>
        </p:txBody>
      </p:sp>
      <p:sp>
        <p:nvSpPr>
          <p:cNvPr id="3" name="Slide Number Placeholder 2">
            <a:extLst>
              <a:ext uri="{FF2B5EF4-FFF2-40B4-BE49-F238E27FC236}">
                <a16:creationId xmlns:a16="http://schemas.microsoft.com/office/drawing/2014/main" id="{4A6709AC-AF68-C166-019D-8A31A6730CCE}"/>
              </a:ext>
            </a:extLst>
          </p:cNvPr>
          <p:cNvSpPr>
            <a:spLocks noGrp="1"/>
          </p:cNvSpPr>
          <p:nvPr>
            <p:ph type="sldNum" sz="quarter" idx="12"/>
          </p:nvPr>
        </p:nvSpPr>
        <p:spPr/>
        <p:txBody>
          <a:bodyPr/>
          <a:lstStyle/>
          <a:p>
            <a:fld id="{935F4044-894B-B74C-BA70-A76DFBF02618}" type="slidenum">
              <a:rPr lang="en-US" smtClean="0"/>
              <a:pPr/>
              <a:t>6</a:t>
            </a:fld>
            <a:endParaRPr lang="en-US" dirty="0"/>
          </a:p>
        </p:txBody>
      </p:sp>
      <p:pic>
        <p:nvPicPr>
          <p:cNvPr id="1026" name="Picture 2" descr="The stormwater harvesting system collects water from drains, cleans it using biofiltration and stores it for irrigating the garden. ">
            <a:extLst>
              <a:ext uri="{FF2B5EF4-FFF2-40B4-BE49-F238E27FC236}">
                <a16:creationId xmlns:a16="http://schemas.microsoft.com/office/drawing/2014/main" id="{74C85B07-8680-94E0-1529-D5281EAA8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21" y="593600"/>
            <a:ext cx="7611873" cy="54591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E9320B-DFAF-0F51-75F0-39524A939B23}"/>
              </a:ext>
            </a:extLst>
          </p:cNvPr>
          <p:cNvSpPr txBox="1"/>
          <p:nvPr/>
        </p:nvSpPr>
        <p:spPr>
          <a:xfrm>
            <a:off x="1663423" y="6432295"/>
            <a:ext cx="6926261" cy="261610"/>
          </a:xfrm>
          <a:prstGeom prst="rect">
            <a:avLst/>
          </a:prstGeom>
          <a:noFill/>
        </p:spPr>
        <p:txBody>
          <a:bodyPr wrap="square">
            <a:spAutoFit/>
          </a:bodyPr>
          <a:lstStyle/>
          <a:p>
            <a:r>
              <a:rPr lang="en-US" sz="1100" dirty="0"/>
              <a:t>https://</a:t>
            </a:r>
            <a:r>
              <a:rPr lang="en-US" sz="1100" dirty="0" err="1"/>
              <a:t>urbanwater.melbourne.vic.gov.au</a:t>
            </a:r>
            <a:r>
              <a:rPr lang="en-US" sz="1100" dirty="0"/>
              <a:t>/industry/treatment-types/stormwater-and-rainwater-harvesting/</a:t>
            </a:r>
          </a:p>
        </p:txBody>
      </p:sp>
    </p:spTree>
    <p:extLst>
      <p:ext uri="{BB962C8B-B14F-4D97-AF65-F5344CB8AC3E}">
        <p14:creationId xmlns:p14="http://schemas.microsoft.com/office/powerpoint/2010/main" val="915957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9699D2-B273-C700-E9C2-F75939159EAE}"/>
              </a:ext>
            </a:extLst>
          </p:cNvPr>
          <p:cNvSpPr>
            <a:spLocks noGrp="1"/>
          </p:cNvSpPr>
          <p:nvPr>
            <p:ph type="sldNum" sz="quarter" idx="12"/>
          </p:nvPr>
        </p:nvSpPr>
        <p:spPr/>
        <p:txBody>
          <a:bodyPr/>
          <a:lstStyle/>
          <a:p>
            <a:fld id="{935F4044-894B-B74C-BA70-A76DFBF02618}" type="slidenum">
              <a:rPr lang="en-US" smtClean="0"/>
              <a:pPr/>
              <a:t>7</a:t>
            </a:fld>
            <a:endParaRPr lang="en-US" dirty="0"/>
          </a:p>
        </p:txBody>
      </p:sp>
      <p:pic>
        <p:nvPicPr>
          <p:cNvPr id="9" name="Picture 8">
            <a:extLst>
              <a:ext uri="{FF2B5EF4-FFF2-40B4-BE49-F238E27FC236}">
                <a16:creationId xmlns:a16="http://schemas.microsoft.com/office/drawing/2014/main" id="{EBA4A029-2BE4-A123-1355-6D3435D836F3}"/>
              </a:ext>
            </a:extLst>
          </p:cNvPr>
          <p:cNvPicPr>
            <a:picLocks noChangeAspect="1"/>
          </p:cNvPicPr>
          <p:nvPr/>
        </p:nvPicPr>
        <p:blipFill>
          <a:blip r:embed="rId2"/>
          <a:stretch>
            <a:fillRect/>
          </a:stretch>
        </p:blipFill>
        <p:spPr>
          <a:xfrm>
            <a:off x="3019890" y="0"/>
            <a:ext cx="5803877" cy="6858000"/>
          </a:xfrm>
          <a:prstGeom prst="rect">
            <a:avLst/>
          </a:prstGeom>
        </p:spPr>
      </p:pic>
      <p:sp>
        <p:nvSpPr>
          <p:cNvPr id="2" name="Title 1">
            <a:extLst>
              <a:ext uri="{FF2B5EF4-FFF2-40B4-BE49-F238E27FC236}">
                <a16:creationId xmlns:a16="http://schemas.microsoft.com/office/drawing/2014/main" id="{452D807E-D804-A5CF-5605-1A55363660B2}"/>
              </a:ext>
            </a:extLst>
          </p:cNvPr>
          <p:cNvSpPr>
            <a:spLocks noGrp="1"/>
          </p:cNvSpPr>
          <p:nvPr>
            <p:ph type="title"/>
          </p:nvPr>
        </p:nvSpPr>
        <p:spPr>
          <a:xfrm>
            <a:off x="315646" y="831754"/>
            <a:ext cx="2704244" cy="2190120"/>
          </a:xfrm>
          <a:solidFill>
            <a:schemeClr val="bg1"/>
          </a:solidFill>
        </p:spPr>
        <p:txBody>
          <a:bodyPr>
            <a:normAutofit/>
          </a:bodyPr>
          <a:lstStyle/>
          <a:p>
            <a:r>
              <a:rPr lang="en-US" sz="2400" dirty="0">
                <a:latin typeface="Arial" panose="020B0604020202020204" pitchFamily="34" charset="0"/>
                <a:cs typeface="Arial" panose="020B0604020202020204" pitchFamily="34" charset="0"/>
              </a:rPr>
              <a:t>Contaminants in Stormwater</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FF57A24-7F22-BD81-32E2-235617DC7BF2}"/>
              </a:ext>
            </a:extLst>
          </p:cNvPr>
          <p:cNvSpPr txBox="1"/>
          <p:nvPr/>
        </p:nvSpPr>
        <p:spPr>
          <a:xfrm>
            <a:off x="4116673" y="2090057"/>
            <a:ext cx="1067408" cy="369332"/>
          </a:xfrm>
          <a:prstGeom prst="rect">
            <a:avLst/>
          </a:prstGeom>
          <a:solidFill>
            <a:schemeClr val="bg1"/>
          </a:solidFill>
        </p:spPr>
        <p:txBody>
          <a:bodyPr wrap="none" rtlCol="0">
            <a:spAutoFit/>
          </a:bodyPr>
          <a:lstStyle/>
          <a:p>
            <a:r>
              <a:rPr lang="en-US" dirty="0">
                <a:solidFill>
                  <a:srgbClr val="0070C0"/>
                </a:solidFill>
              </a:rPr>
              <a:t>Nutrients</a:t>
            </a:r>
          </a:p>
        </p:txBody>
      </p:sp>
      <p:sp>
        <p:nvSpPr>
          <p:cNvPr id="5" name="TextBox 4">
            <a:extLst>
              <a:ext uri="{FF2B5EF4-FFF2-40B4-BE49-F238E27FC236}">
                <a16:creationId xmlns:a16="http://schemas.microsoft.com/office/drawing/2014/main" id="{AC49AF55-595B-06B8-8278-8CA110DCD78D}"/>
              </a:ext>
            </a:extLst>
          </p:cNvPr>
          <p:cNvSpPr txBox="1"/>
          <p:nvPr/>
        </p:nvSpPr>
        <p:spPr>
          <a:xfrm>
            <a:off x="4116673" y="3661954"/>
            <a:ext cx="823431" cy="369332"/>
          </a:xfrm>
          <a:prstGeom prst="rect">
            <a:avLst/>
          </a:prstGeom>
          <a:solidFill>
            <a:schemeClr val="bg1"/>
          </a:solidFill>
        </p:spPr>
        <p:txBody>
          <a:bodyPr wrap="none" rtlCol="0">
            <a:spAutoFit/>
          </a:bodyPr>
          <a:lstStyle/>
          <a:p>
            <a:r>
              <a:rPr lang="en-US" dirty="0">
                <a:solidFill>
                  <a:srgbClr val="0070C0"/>
                </a:solidFill>
              </a:rPr>
              <a:t>Metals</a:t>
            </a:r>
          </a:p>
        </p:txBody>
      </p:sp>
      <p:sp>
        <p:nvSpPr>
          <p:cNvPr id="6" name="TextBox 5">
            <a:extLst>
              <a:ext uri="{FF2B5EF4-FFF2-40B4-BE49-F238E27FC236}">
                <a16:creationId xmlns:a16="http://schemas.microsoft.com/office/drawing/2014/main" id="{E76811FC-5DB9-A082-36B6-16405537182B}"/>
              </a:ext>
            </a:extLst>
          </p:cNvPr>
          <p:cNvSpPr txBox="1"/>
          <p:nvPr/>
        </p:nvSpPr>
        <p:spPr>
          <a:xfrm>
            <a:off x="4160284" y="165463"/>
            <a:ext cx="823431" cy="369332"/>
          </a:xfrm>
          <a:prstGeom prst="rect">
            <a:avLst/>
          </a:prstGeom>
          <a:solidFill>
            <a:schemeClr val="bg1"/>
          </a:solidFill>
        </p:spPr>
        <p:txBody>
          <a:bodyPr wrap="none" rtlCol="0">
            <a:spAutoFit/>
          </a:bodyPr>
          <a:lstStyle/>
          <a:p>
            <a:r>
              <a:rPr lang="en-US" dirty="0">
                <a:solidFill>
                  <a:srgbClr val="0070C0"/>
                </a:solidFill>
              </a:rPr>
              <a:t>Metals</a:t>
            </a:r>
          </a:p>
        </p:txBody>
      </p:sp>
      <p:sp>
        <p:nvSpPr>
          <p:cNvPr id="7" name="TextBox 6">
            <a:extLst>
              <a:ext uri="{FF2B5EF4-FFF2-40B4-BE49-F238E27FC236}">
                <a16:creationId xmlns:a16="http://schemas.microsoft.com/office/drawing/2014/main" id="{37C7EDC1-538B-BD9C-68E9-A279079E9195}"/>
              </a:ext>
            </a:extLst>
          </p:cNvPr>
          <p:cNvSpPr txBox="1"/>
          <p:nvPr/>
        </p:nvSpPr>
        <p:spPr>
          <a:xfrm>
            <a:off x="4177701" y="4549446"/>
            <a:ext cx="1161536" cy="369332"/>
          </a:xfrm>
          <a:prstGeom prst="rect">
            <a:avLst/>
          </a:prstGeom>
          <a:solidFill>
            <a:schemeClr val="bg1"/>
          </a:solidFill>
        </p:spPr>
        <p:txBody>
          <a:bodyPr wrap="none" rtlCol="0">
            <a:spAutoFit/>
          </a:bodyPr>
          <a:lstStyle/>
          <a:p>
            <a:r>
              <a:rPr lang="en-US" dirty="0">
                <a:solidFill>
                  <a:srgbClr val="0070C0"/>
                </a:solidFill>
              </a:rPr>
              <a:t>Pathogens</a:t>
            </a:r>
          </a:p>
        </p:txBody>
      </p:sp>
      <p:sp>
        <p:nvSpPr>
          <p:cNvPr id="8" name="TextBox 7">
            <a:extLst>
              <a:ext uri="{FF2B5EF4-FFF2-40B4-BE49-F238E27FC236}">
                <a16:creationId xmlns:a16="http://schemas.microsoft.com/office/drawing/2014/main" id="{0D2424B5-2BCC-A3E1-6945-18C8B1CC9334}"/>
              </a:ext>
            </a:extLst>
          </p:cNvPr>
          <p:cNvSpPr txBox="1"/>
          <p:nvPr/>
        </p:nvSpPr>
        <p:spPr>
          <a:xfrm>
            <a:off x="4168923" y="5607538"/>
            <a:ext cx="1743747" cy="369332"/>
          </a:xfrm>
          <a:prstGeom prst="rect">
            <a:avLst/>
          </a:prstGeom>
          <a:solidFill>
            <a:schemeClr val="bg1"/>
          </a:solidFill>
        </p:spPr>
        <p:txBody>
          <a:bodyPr wrap="none" rtlCol="0">
            <a:spAutoFit/>
          </a:bodyPr>
          <a:lstStyle/>
          <a:p>
            <a:r>
              <a:rPr lang="en-US" dirty="0">
                <a:solidFill>
                  <a:srgbClr val="0070C0"/>
                </a:solidFill>
              </a:rPr>
              <a:t>Micro-pollutants</a:t>
            </a:r>
          </a:p>
        </p:txBody>
      </p:sp>
    </p:spTree>
    <p:extLst>
      <p:ext uri="{BB962C8B-B14F-4D97-AF65-F5344CB8AC3E}">
        <p14:creationId xmlns:p14="http://schemas.microsoft.com/office/powerpoint/2010/main" val="313807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2DBED-1569-34A9-CFD1-232FED3EB085}"/>
              </a:ext>
            </a:extLst>
          </p:cNvPr>
          <p:cNvSpPr>
            <a:spLocks noGrp="1"/>
          </p:cNvSpPr>
          <p:nvPr>
            <p:ph type="title"/>
          </p:nvPr>
        </p:nvSpPr>
        <p:spPr>
          <a:xfrm>
            <a:off x="422132" y="67700"/>
            <a:ext cx="8049007" cy="1134234"/>
          </a:xfrm>
          <a:solidFill>
            <a:schemeClr val="bg1"/>
          </a:solidFill>
        </p:spPr>
        <p:txBody>
          <a:bodyPr>
            <a:normAutofit/>
          </a:bodyPr>
          <a:lstStyle/>
          <a:p>
            <a:r>
              <a:rPr lang="en-US" sz="2400" dirty="0">
                <a:latin typeface="Arial" panose="020B0604020202020204" pitchFamily="34" charset="0"/>
                <a:cs typeface="Arial" panose="020B0604020202020204" pitchFamily="34" charset="0"/>
              </a:rPr>
              <a:t>Stormwater filtration Configuration (example)</a:t>
            </a:r>
          </a:p>
        </p:txBody>
      </p:sp>
      <p:sp>
        <p:nvSpPr>
          <p:cNvPr id="3" name="Slide Number Placeholder 2">
            <a:extLst>
              <a:ext uri="{FF2B5EF4-FFF2-40B4-BE49-F238E27FC236}">
                <a16:creationId xmlns:a16="http://schemas.microsoft.com/office/drawing/2014/main" id="{4086BDDD-2B7B-7455-8C0F-DF07D933CD00}"/>
              </a:ext>
            </a:extLst>
          </p:cNvPr>
          <p:cNvSpPr>
            <a:spLocks noGrp="1"/>
          </p:cNvSpPr>
          <p:nvPr>
            <p:ph type="sldNum" sz="quarter" idx="12"/>
          </p:nvPr>
        </p:nvSpPr>
        <p:spPr/>
        <p:txBody>
          <a:bodyPr/>
          <a:lstStyle/>
          <a:p>
            <a:fld id="{935F4044-894B-B74C-BA70-A76DFBF02618}" type="slidenum">
              <a:rPr lang="en-US" smtClean="0"/>
              <a:pPr/>
              <a:t>8</a:t>
            </a:fld>
            <a:endParaRPr lang="en-US" dirty="0"/>
          </a:p>
        </p:txBody>
      </p:sp>
      <p:pic>
        <p:nvPicPr>
          <p:cNvPr id="8" name="Picture 7">
            <a:extLst>
              <a:ext uri="{FF2B5EF4-FFF2-40B4-BE49-F238E27FC236}">
                <a16:creationId xmlns:a16="http://schemas.microsoft.com/office/drawing/2014/main" id="{2BBC5FF4-560B-D882-A1E0-B4DF2A486731}"/>
              </a:ext>
            </a:extLst>
          </p:cNvPr>
          <p:cNvPicPr>
            <a:picLocks noChangeAspect="1"/>
          </p:cNvPicPr>
          <p:nvPr/>
        </p:nvPicPr>
        <p:blipFill>
          <a:blip r:embed="rId2"/>
          <a:stretch>
            <a:fillRect/>
          </a:stretch>
        </p:blipFill>
        <p:spPr>
          <a:xfrm>
            <a:off x="5223269" y="6493421"/>
            <a:ext cx="2286319" cy="228632"/>
          </a:xfrm>
          <a:prstGeom prst="rect">
            <a:avLst/>
          </a:prstGeom>
        </p:spPr>
      </p:pic>
      <p:sp>
        <p:nvSpPr>
          <p:cNvPr id="5" name="TextBox 4">
            <a:extLst>
              <a:ext uri="{FF2B5EF4-FFF2-40B4-BE49-F238E27FC236}">
                <a16:creationId xmlns:a16="http://schemas.microsoft.com/office/drawing/2014/main" id="{5087DC06-F6CA-FBAD-EB99-71D5C202AE04}"/>
              </a:ext>
            </a:extLst>
          </p:cNvPr>
          <p:cNvSpPr txBox="1"/>
          <p:nvPr/>
        </p:nvSpPr>
        <p:spPr>
          <a:xfrm>
            <a:off x="1224028" y="5737342"/>
            <a:ext cx="5376412"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Pilot-scale testing of stormwater filtration system</a:t>
            </a:r>
            <a:endParaRPr lang="en-US" dirty="0"/>
          </a:p>
        </p:txBody>
      </p:sp>
      <p:pic>
        <p:nvPicPr>
          <p:cNvPr id="9" name="Picture 8">
            <a:extLst>
              <a:ext uri="{FF2B5EF4-FFF2-40B4-BE49-F238E27FC236}">
                <a16:creationId xmlns:a16="http://schemas.microsoft.com/office/drawing/2014/main" id="{55774011-36F5-EB71-3838-1C377445738A}"/>
              </a:ext>
            </a:extLst>
          </p:cNvPr>
          <p:cNvPicPr>
            <a:picLocks noChangeAspect="1"/>
          </p:cNvPicPr>
          <p:nvPr/>
        </p:nvPicPr>
        <p:blipFill>
          <a:blip r:embed="rId3"/>
          <a:stretch>
            <a:fillRect/>
          </a:stretch>
        </p:blipFill>
        <p:spPr>
          <a:xfrm>
            <a:off x="835549" y="925009"/>
            <a:ext cx="6596425" cy="4794919"/>
          </a:xfrm>
          <a:prstGeom prst="rect">
            <a:avLst/>
          </a:prstGeom>
        </p:spPr>
      </p:pic>
    </p:spTree>
    <p:extLst>
      <p:ext uri="{BB962C8B-B14F-4D97-AF65-F5344CB8AC3E}">
        <p14:creationId xmlns:p14="http://schemas.microsoft.com/office/powerpoint/2010/main" val="2140106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85AD2-D1EA-7A71-616A-0E6691023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A022C-1371-5E6C-B85C-0F2F1A19B87E}"/>
              </a:ext>
            </a:extLst>
          </p:cNvPr>
          <p:cNvSpPr>
            <a:spLocks noGrp="1"/>
          </p:cNvSpPr>
          <p:nvPr>
            <p:ph type="title"/>
          </p:nvPr>
        </p:nvSpPr>
        <p:spPr>
          <a:xfrm>
            <a:off x="479937" y="130777"/>
            <a:ext cx="6612962" cy="1134234"/>
          </a:xfrm>
          <a:solidFill>
            <a:schemeClr val="bg1"/>
          </a:solidFill>
        </p:spPr>
        <p:txBody>
          <a:bodyPr>
            <a:normAutofit/>
          </a:bodyPr>
          <a:lstStyle/>
          <a:p>
            <a:r>
              <a:rPr lang="en-US" sz="2800" dirty="0">
                <a:latin typeface="Arial" panose="020B0604020202020204" pitchFamily="34" charset="0"/>
                <a:cs typeface="Arial" panose="020B0604020202020204" pitchFamily="34" charset="0"/>
              </a:rPr>
              <a:t>Stormwater Filter Design</a:t>
            </a:r>
          </a:p>
        </p:txBody>
      </p:sp>
      <p:sp>
        <p:nvSpPr>
          <p:cNvPr id="3" name="Slide Number Placeholder 2">
            <a:extLst>
              <a:ext uri="{FF2B5EF4-FFF2-40B4-BE49-F238E27FC236}">
                <a16:creationId xmlns:a16="http://schemas.microsoft.com/office/drawing/2014/main" id="{83D92687-18BD-D49E-ECA2-83947E580BD8}"/>
              </a:ext>
            </a:extLst>
          </p:cNvPr>
          <p:cNvSpPr>
            <a:spLocks noGrp="1"/>
          </p:cNvSpPr>
          <p:nvPr>
            <p:ph type="sldNum" sz="quarter" idx="12"/>
          </p:nvPr>
        </p:nvSpPr>
        <p:spPr/>
        <p:txBody>
          <a:bodyPr/>
          <a:lstStyle/>
          <a:p>
            <a:fld id="{935F4044-894B-B74C-BA70-A76DFBF02618}" type="slidenum">
              <a:rPr lang="en-US" smtClean="0"/>
              <a:pPr/>
              <a:t>9</a:t>
            </a:fld>
            <a:endParaRPr lang="en-US" dirty="0"/>
          </a:p>
        </p:txBody>
      </p:sp>
      <p:sp>
        <p:nvSpPr>
          <p:cNvPr id="4" name="Text Placeholder 3">
            <a:extLst>
              <a:ext uri="{FF2B5EF4-FFF2-40B4-BE49-F238E27FC236}">
                <a16:creationId xmlns:a16="http://schemas.microsoft.com/office/drawing/2014/main" id="{D88F8E71-8CA2-6B54-DCF5-B663E0BA87D4}"/>
              </a:ext>
            </a:extLst>
          </p:cNvPr>
          <p:cNvSpPr>
            <a:spLocks noGrp="1"/>
          </p:cNvSpPr>
          <p:nvPr>
            <p:ph type="body" idx="1"/>
          </p:nvPr>
        </p:nvSpPr>
        <p:spPr>
          <a:xfrm>
            <a:off x="479937" y="892399"/>
            <a:ext cx="7995312" cy="3633116"/>
          </a:xfrm>
        </p:spPr>
        <p:txBody>
          <a:bodyPr>
            <a:normAutofit/>
          </a:bodyPr>
          <a:lstStyle/>
          <a:p>
            <a:r>
              <a:rPr lang="en-US" sz="2000" dirty="0">
                <a:solidFill>
                  <a:schemeClr val="tx1"/>
                </a:solidFill>
                <a:latin typeface="Arial" panose="020B0604020202020204" pitchFamily="34" charset="0"/>
                <a:cs typeface="Arial" panose="020B0604020202020204" pitchFamily="34" charset="0"/>
              </a:rPr>
              <a:t>Engineered </a:t>
            </a:r>
            <a:r>
              <a:rPr lang="en-US" sz="2000" i="1" dirty="0" err="1">
                <a:solidFill>
                  <a:schemeClr val="accent1"/>
                </a:solidFill>
                <a:latin typeface="Arial" panose="020B0604020202020204" pitchFamily="34" charset="0"/>
                <a:cs typeface="Arial" panose="020B0604020202020204" pitchFamily="34" charset="0"/>
              </a:rPr>
              <a:t>geomedia</a:t>
            </a:r>
            <a:endParaRPr lang="en-US" sz="2000" i="1" dirty="0">
              <a:solidFill>
                <a:schemeClr val="accent1"/>
              </a:solidFill>
              <a:latin typeface="Arial" panose="020B0604020202020204" pitchFamily="34" charset="0"/>
              <a:cs typeface="Arial" panose="020B0604020202020204" pitchFamily="34" charset="0"/>
            </a:endParaRPr>
          </a:p>
          <a:p>
            <a:pPr marL="800100" lvl="1" indent="-342900">
              <a:lnSpc>
                <a:spcPct val="150000"/>
              </a:lnSpc>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Carbonaceous materials (biochar)—organic  &amp; metal</a:t>
            </a:r>
          </a:p>
          <a:p>
            <a:pPr marL="800100" lvl="1" indent="-342900">
              <a:lnSpc>
                <a:spcPct val="150000"/>
              </a:lnSpc>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Manganese oxide-coated sands —organics &amp; metal</a:t>
            </a:r>
          </a:p>
          <a:p>
            <a:pPr marL="800100" lvl="1" indent="-342900">
              <a:lnSpc>
                <a:spcPct val="150000"/>
              </a:lnSpc>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Woodchips and iron filings —nitrate &amp; phosphate</a:t>
            </a:r>
          </a:p>
          <a:p>
            <a:r>
              <a:rPr lang="en-US" sz="2000" dirty="0">
                <a:solidFill>
                  <a:schemeClr val="tx1"/>
                </a:solidFill>
                <a:latin typeface="Arial" panose="020B0604020202020204" pitchFamily="34" charset="0"/>
                <a:cs typeface="Arial" panose="020B0604020202020204" pitchFamily="34" charset="0"/>
              </a:rPr>
              <a:t>Location </a:t>
            </a:r>
            <a:r>
              <a:rPr lang="en-US" sz="2000" dirty="0">
                <a:solidFill>
                  <a:srgbClr val="0070C0"/>
                </a:solidFill>
                <a:latin typeface="Arial" panose="020B0604020202020204" pitchFamily="34" charset="0"/>
                <a:cs typeface="Arial" panose="020B0604020202020204" pitchFamily="34" charset="0"/>
              </a:rPr>
              <a:t>(source, bioretention)</a:t>
            </a:r>
          </a:p>
          <a:p>
            <a:r>
              <a:rPr lang="en-US" sz="2000" dirty="0">
                <a:solidFill>
                  <a:schemeClr val="tx1"/>
                </a:solidFill>
                <a:latin typeface="Arial" panose="020B0604020202020204" pitchFamily="34" charset="0"/>
                <a:cs typeface="Arial" panose="020B0604020202020204" pitchFamily="34" charset="0"/>
              </a:rPr>
              <a:t>Configuration</a:t>
            </a:r>
            <a:r>
              <a:rPr lang="en-US" sz="2000" dirty="0">
                <a:solidFill>
                  <a:srgbClr val="0070C0"/>
                </a:solidFill>
                <a:latin typeface="Arial" panose="020B0604020202020204" pitchFamily="34" charset="0"/>
                <a:cs typeface="Arial" panose="020B0604020202020204" pitchFamily="34" charset="0"/>
              </a:rPr>
              <a:t> </a:t>
            </a:r>
            <a:r>
              <a:rPr lang="en-US" sz="2000" i="1" dirty="0">
                <a:solidFill>
                  <a:srgbClr val="0070C0"/>
                </a:solidFill>
                <a:latin typeface="Arial" panose="020B0604020202020204" pitchFamily="34" charset="0"/>
                <a:cs typeface="Arial" panose="020B0604020202020204" pitchFamily="34" charset="0"/>
              </a:rPr>
              <a:t>(unit, combination)</a:t>
            </a:r>
          </a:p>
          <a:p>
            <a:r>
              <a:rPr lang="en-US" sz="2000" dirty="0">
                <a:solidFill>
                  <a:schemeClr val="tx1"/>
                </a:solidFill>
                <a:latin typeface="Arial" panose="020B0604020202020204" pitchFamily="34" charset="0"/>
                <a:cs typeface="Arial" panose="020B0604020202020204" pitchFamily="34" charset="0"/>
              </a:rPr>
              <a:t>Hydraulics</a:t>
            </a:r>
            <a:r>
              <a:rPr lang="en-US" sz="2000" i="1" dirty="0">
                <a:solidFill>
                  <a:schemeClr val="tx1"/>
                </a:solidFill>
                <a:latin typeface="Arial" panose="020B0604020202020204" pitchFamily="34" charset="0"/>
                <a:cs typeface="Arial" panose="020B0604020202020204" pitchFamily="34" charset="0"/>
              </a:rPr>
              <a:t> </a:t>
            </a:r>
            <a:r>
              <a:rPr lang="en-US" sz="2000" i="1" dirty="0">
                <a:solidFill>
                  <a:srgbClr val="0070C0"/>
                </a:solidFill>
                <a:latin typeface="Arial" panose="020B0604020202020204" pitchFamily="34" charset="0"/>
                <a:cs typeface="Arial" panose="020B0604020202020204" pitchFamily="34" charset="0"/>
              </a:rPr>
              <a:t>(long-term operation)</a:t>
            </a:r>
          </a:p>
          <a:p>
            <a:pPr lvl="1">
              <a:lnSpc>
                <a:spcPct val="150000"/>
              </a:lnSpc>
            </a:pPr>
            <a:endParaRPr lang="en-US" dirty="0">
              <a:solidFill>
                <a:schemeClr val="tx1"/>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7DA1149C-6793-27F8-9ECB-8C7124B73413}"/>
              </a:ext>
            </a:extLst>
          </p:cNvPr>
          <p:cNvGraphicFramePr/>
          <p:nvPr>
            <p:extLst>
              <p:ext uri="{D42A27DB-BD31-4B8C-83A1-F6EECF244321}">
                <p14:modId xmlns:p14="http://schemas.microsoft.com/office/powerpoint/2010/main" val="1706388655"/>
              </p:ext>
            </p:extLst>
          </p:nvPr>
        </p:nvGraphicFramePr>
        <p:xfrm>
          <a:off x="3229418" y="2898475"/>
          <a:ext cx="5802439" cy="3549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1793306"/>
      </p:ext>
    </p:extLst>
  </p:cSld>
  <p:clrMapOvr>
    <a:masterClrMapping/>
  </p:clrMapOvr>
</p:sld>
</file>

<file path=ppt/theme/theme1.xml><?xml version="1.0" encoding="utf-8"?>
<a:theme xmlns:a="http://schemas.openxmlformats.org/drawingml/2006/main" name="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15834</TotalTime>
  <Words>1622</Words>
  <Application>Microsoft Office PowerPoint</Application>
  <PresentationFormat>On-screen Show (4:3)</PresentationFormat>
  <Paragraphs>381</Paragraphs>
  <Slides>27</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Arial Hebrew</vt:lpstr>
      <vt:lpstr>Calibri</vt:lpstr>
      <vt:lpstr>Calibri Light</vt:lpstr>
      <vt:lpstr>Courier New</vt:lpstr>
      <vt:lpstr>Effra Heavy</vt:lpstr>
      <vt:lpstr>Georgia</vt:lpstr>
      <vt:lpstr>Museo Slab 500</vt:lpstr>
      <vt:lpstr>Times New Roman</vt:lpstr>
      <vt:lpstr>Verdana</vt:lpstr>
      <vt:lpstr>Stony Brook University</vt:lpstr>
      <vt:lpstr>Storm Water Filter Design --Updates on Filter materials for N removal</vt:lpstr>
      <vt:lpstr>Outline</vt:lpstr>
      <vt:lpstr>Onsite wastewater problem---- Long Island</vt:lpstr>
      <vt:lpstr>PowerPoint Presentation</vt:lpstr>
      <vt:lpstr>Outline</vt:lpstr>
      <vt:lpstr>Stormwater Infiltration -- Overview</vt:lpstr>
      <vt:lpstr>Contaminants in Stormwater  </vt:lpstr>
      <vt:lpstr>Stormwater filtration Configuration (example)</vt:lpstr>
      <vt:lpstr>Stormwater Filter Design</vt:lpstr>
      <vt:lpstr>Outline</vt:lpstr>
      <vt:lpstr>Stormwater filtration—first flush</vt:lpstr>
      <vt:lpstr>First Flush sampling during a storm</vt:lpstr>
      <vt:lpstr>PowerPoint Presentation</vt:lpstr>
      <vt:lpstr>PowerPoint Presentation</vt:lpstr>
      <vt:lpstr>Outline</vt:lpstr>
      <vt:lpstr>Filter design consideration</vt:lpstr>
      <vt:lpstr>Configuration---- remove contaminants from the first flush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Matthews, Terri (DDC)</cp:lastModifiedBy>
  <cp:revision>383</cp:revision>
  <cp:lastPrinted>2016-08-29T14:35:22Z</cp:lastPrinted>
  <dcterms:created xsi:type="dcterms:W3CDTF">2015-10-09T21:49:46Z</dcterms:created>
  <dcterms:modified xsi:type="dcterms:W3CDTF">2024-02-15T17:26:56Z</dcterms:modified>
</cp:coreProperties>
</file>