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77" r:id="rId5"/>
  </p:sldMasterIdLst>
  <p:notesMasterIdLst>
    <p:notesMasterId r:id="rId22"/>
  </p:notesMasterIdLst>
  <p:handoutMasterIdLst>
    <p:handoutMasterId r:id="rId23"/>
  </p:handoutMasterIdLst>
  <p:sldIdLst>
    <p:sldId id="2174" r:id="rId6"/>
    <p:sldId id="4395" r:id="rId7"/>
    <p:sldId id="607" r:id="rId8"/>
    <p:sldId id="1711" r:id="rId9"/>
    <p:sldId id="2076136959" r:id="rId10"/>
    <p:sldId id="1539" r:id="rId11"/>
    <p:sldId id="1755" r:id="rId12"/>
    <p:sldId id="1653" r:id="rId13"/>
    <p:sldId id="1703" r:id="rId14"/>
    <p:sldId id="1702" r:id="rId15"/>
    <p:sldId id="2076137034" r:id="rId16"/>
    <p:sldId id="2076137070" r:id="rId17"/>
    <p:sldId id="2076137079" r:id="rId18"/>
    <p:sldId id="2076137053" r:id="rId19"/>
    <p:sldId id="1581" r:id="rId20"/>
    <p:sldId id="43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88" userDrawn="1">
          <p15:clr>
            <a:srgbClr val="A4A3A4"/>
          </p15:clr>
        </p15:guide>
        <p15:guide id="3" pos="528" userDrawn="1">
          <p15:clr>
            <a:srgbClr val="A4A3A4"/>
          </p15:clr>
        </p15:guide>
        <p15:guide id="4" pos="7152" userDrawn="1">
          <p15:clr>
            <a:srgbClr val="A4A3A4"/>
          </p15:clr>
        </p15:guide>
        <p15:guide id="5" orient="horz" pos="1152" userDrawn="1">
          <p15:clr>
            <a:srgbClr val="A4A3A4"/>
          </p15:clr>
        </p15:guide>
        <p15:guide id="6" orient="horz" pos="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24A"/>
    <a:srgbClr val="E56854"/>
    <a:srgbClr val="004F71"/>
    <a:srgbClr val="009CA6"/>
    <a:srgbClr val="E7E8E9"/>
    <a:srgbClr val="FFFFFF"/>
    <a:srgbClr val="D2D3D4"/>
    <a:srgbClr val="75787B"/>
    <a:srgbClr val="A1A3A5"/>
    <a:srgbClr val="FF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87075" autoAdjust="0"/>
  </p:normalViewPr>
  <p:slideViewPr>
    <p:cSldViewPr snapToGrid="0">
      <p:cViewPr varScale="1">
        <p:scale>
          <a:sx n="66" d="100"/>
          <a:sy n="66" d="100"/>
        </p:scale>
        <p:origin x="1506" y="66"/>
      </p:cViewPr>
      <p:guideLst>
        <p:guide orient="horz" pos="2160"/>
        <p:guide pos="2688"/>
        <p:guide pos="528"/>
        <p:guide pos="7152"/>
        <p:guide orient="horz" pos="1152"/>
        <p:guide orient="horz" pos="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E647B-A696-43B2-BA50-2923B333D8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4F041-EA5D-49BE-A323-F35D7370AD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7CF45-F81E-4844-8FF9-2D111117728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1EA33-78B7-4974-BA3D-581122DB64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906F0-7763-44FE-927F-63E5246131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47CBA-5DF1-4548-B65C-1AB3A922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3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95401-7662-452F-A653-14223E8B6BE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2B9B0-F675-4972-AB45-9BED0DBC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1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2B9B0-F675-4972-AB45-9BED0DBC4C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14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2B9B0-F675-4972-AB45-9BED0DBC4C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3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B5675-81AC-4474-B45C-95595B8C3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5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10620-6C62-4452-86BF-215F05087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7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10620-6C62-4452-86BF-215F05087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1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ED7F8-E12E-4742-A606-3DB54475E6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48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B5121-EF8E-4DFC-86B5-7B4FE5A7B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355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 list of projects on website categorized as adaptation, mitigation or risk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B5121-EF8E-4DFC-86B5-7B4FE5A7B5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7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B5121-EF8E-4DFC-86B5-7B4FE5A7B5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606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ED7F8-E12E-4742-A606-3DB54475E6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3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3728"/>
            <a:ext cx="10363200" cy="2387600"/>
          </a:xfrm>
        </p:spPr>
        <p:txBody>
          <a:bodyPr anchor="b"/>
          <a:lstStyle>
            <a:lvl1pPr algn="ctr">
              <a:defRPr sz="6000" b="1">
                <a:solidFill>
                  <a:srgbClr val="004F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340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9CA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92824"/>
            <a:ext cx="12192000" cy="23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2020 The Water Research Foundation. ALL RIGHTS RESERVED. No part of this presentation may be copied, reproduced, or otherwise utilized without permission.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992879" cy="24444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B9AD5-5A63-9849-B17B-80D0697AF50B}"/>
              </a:ext>
            </a:extLst>
          </p:cNvPr>
          <p:cNvCxnSpPr/>
          <p:nvPr userDrawn="1"/>
        </p:nvCxnSpPr>
        <p:spPr>
          <a:xfrm rot="10800000">
            <a:off x="3047" y="6495532"/>
            <a:ext cx="1218895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7C9D6B0-B69C-D24E-9ADD-EC33EEDAF141}"/>
              </a:ext>
            </a:extLst>
          </p:cNvPr>
          <p:cNvSpPr/>
          <p:nvPr userDrawn="1"/>
        </p:nvSpPr>
        <p:spPr>
          <a:xfrm rot="10800000">
            <a:off x="11727110" y="6413335"/>
            <a:ext cx="158768" cy="1587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A49E74-3D6B-D14E-8EF7-4E18BB7A032B}"/>
              </a:ext>
            </a:extLst>
          </p:cNvPr>
          <p:cNvSpPr/>
          <p:nvPr userDrawn="1"/>
        </p:nvSpPr>
        <p:spPr>
          <a:xfrm rot="10800000">
            <a:off x="11483444" y="6413335"/>
            <a:ext cx="158768" cy="1587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076C65-2743-E144-9848-CF01F3F2967E}"/>
              </a:ext>
            </a:extLst>
          </p:cNvPr>
          <p:cNvSpPr/>
          <p:nvPr userDrawn="1"/>
        </p:nvSpPr>
        <p:spPr>
          <a:xfrm rot="10800000">
            <a:off x="11230310" y="6413335"/>
            <a:ext cx="158768" cy="1587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745F79-144C-E045-8DA8-83418C5AF585}"/>
              </a:ext>
            </a:extLst>
          </p:cNvPr>
          <p:cNvSpPr/>
          <p:nvPr userDrawn="1"/>
        </p:nvSpPr>
        <p:spPr>
          <a:xfrm rot="10800000">
            <a:off x="10977176" y="6416149"/>
            <a:ext cx="158768" cy="1587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E730B7-FD2A-8047-8A48-459EAB6BA6F2}"/>
              </a:ext>
            </a:extLst>
          </p:cNvPr>
          <p:cNvSpPr/>
          <p:nvPr userDrawn="1"/>
        </p:nvSpPr>
        <p:spPr>
          <a:xfrm rot="10800000">
            <a:off x="10733511" y="6416149"/>
            <a:ext cx="158768" cy="15876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C7ED4D-F9EE-BD4A-8661-44EF29750A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22" y="6272784"/>
            <a:ext cx="1506650" cy="164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692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5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395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00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6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00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672" y="1312757"/>
            <a:ext cx="10515600" cy="624688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rgbClr val="00ABB5"/>
                </a:solidFill>
              </a:defRPr>
            </a:lvl1pPr>
          </a:lstStyle>
          <a:p>
            <a:r>
              <a:rPr lang="en-US"/>
              <a:t>Click to Edit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4673" y="2127566"/>
            <a:ext cx="4935225" cy="404939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Font typeface="Arial" panose="020B0604020202020204" pitchFamily="34" charset="0"/>
              <a:buNone/>
              <a:defRPr/>
            </a:lvl2pPr>
            <a:lvl3pPr marL="914377" indent="0">
              <a:buFont typeface="Arial" panose="020B0604020202020204" pitchFamily="34" charset="0"/>
              <a:buNone/>
              <a:defRPr/>
            </a:lvl3pPr>
            <a:lvl4pPr marL="1371566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Click to edit text block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1268D2-31C3-3A7E-A839-6515484505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647701"/>
            <a:ext cx="10515600" cy="665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800">
                <a:solidFill>
                  <a:srgbClr val="004F7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8E8EBD-57EE-0EE6-C470-3BB8D4E14A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35663" y="2127252"/>
            <a:ext cx="5384800" cy="40497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4538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3728"/>
            <a:ext cx="10363200" cy="2387600"/>
          </a:xfrm>
        </p:spPr>
        <p:txBody>
          <a:bodyPr anchor="b"/>
          <a:lstStyle>
            <a:lvl1pPr algn="ctr">
              <a:defRPr sz="6000" b="1">
                <a:solidFill>
                  <a:srgbClr val="004F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340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9CA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92824"/>
            <a:ext cx="12192000" cy="23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2021 The Water Research Foundation. ALL RIGHTS RESERVED. No part of this presentation may be copied, reproduced, or otherwise utilized without permission.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992879" cy="24444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B9AD5-5A63-9849-B17B-80D0697AF50B}"/>
              </a:ext>
            </a:extLst>
          </p:cNvPr>
          <p:cNvCxnSpPr/>
          <p:nvPr userDrawn="1"/>
        </p:nvCxnSpPr>
        <p:spPr>
          <a:xfrm rot="10800000">
            <a:off x="3047" y="6495532"/>
            <a:ext cx="1218895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7C9D6B0-B69C-D24E-9ADD-EC33EEDAF141}"/>
              </a:ext>
            </a:extLst>
          </p:cNvPr>
          <p:cNvSpPr/>
          <p:nvPr userDrawn="1"/>
        </p:nvSpPr>
        <p:spPr>
          <a:xfrm rot="10800000">
            <a:off x="11727110" y="6413335"/>
            <a:ext cx="158768" cy="1587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A49E74-3D6B-D14E-8EF7-4E18BB7A032B}"/>
              </a:ext>
            </a:extLst>
          </p:cNvPr>
          <p:cNvSpPr/>
          <p:nvPr userDrawn="1"/>
        </p:nvSpPr>
        <p:spPr>
          <a:xfrm rot="10800000">
            <a:off x="11483444" y="6413335"/>
            <a:ext cx="158768" cy="1587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076C65-2743-E144-9848-CF01F3F2967E}"/>
              </a:ext>
            </a:extLst>
          </p:cNvPr>
          <p:cNvSpPr/>
          <p:nvPr userDrawn="1"/>
        </p:nvSpPr>
        <p:spPr>
          <a:xfrm rot="10800000">
            <a:off x="11230310" y="6413335"/>
            <a:ext cx="158768" cy="1587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745F79-144C-E045-8DA8-83418C5AF585}"/>
              </a:ext>
            </a:extLst>
          </p:cNvPr>
          <p:cNvSpPr/>
          <p:nvPr userDrawn="1"/>
        </p:nvSpPr>
        <p:spPr>
          <a:xfrm rot="10800000">
            <a:off x="10977176" y="6416149"/>
            <a:ext cx="158768" cy="1587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E730B7-FD2A-8047-8A48-459EAB6BA6F2}"/>
              </a:ext>
            </a:extLst>
          </p:cNvPr>
          <p:cNvSpPr/>
          <p:nvPr userDrawn="1"/>
        </p:nvSpPr>
        <p:spPr>
          <a:xfrm rot="10800000">
            <a:off x="10733511" y="6416149"/>
            <a:ext cx="158768" cy="15876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28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68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346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098083" y="6595404"/>
            <a:ext cx="5093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2020 The Water Research Foundation. ALL RIGHTS RESERVED.      </a:t>
            </a:r>
            <a:fld id="{1D875EBC-9AA4-9641-9C35-C2AFB027957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34688F-428F-B347-9374-E45FCEE43360}"/>
              </a:ext>
            </a:extLst>
          </p:cNvPr>
          <p:cNvGrpSpPr/>
          <p:nvPr userDrawn="1"/>
        </p:nvGrpSpPr>
        <p:grpSpPr>
          <a:xfrm>
            <a:off x="0" y="6554459"/>
            <a:ext cx="12188952" cy="102729"/>
            <a:chOff x="0" y="6554459"/>
            <a:chExt cx="12188952" cy="10272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65DAD60-7D53-FB48-AC83-7CE0B42BC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04929"/>
              <a:ext cx="12188952" cy="0"/>
            </a:xfrm>
            <a:prstGeom prst="line">
              <a:avLst/>
            </a:prstGeom>
            <a:ln w="95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41A8A7-C38B-7B45-A15A-5497BE11EC53}"/>
                </a:ext>
              </a:extLst>
            </p:cNvPr>
            <p:cNvSpPr/>
            <p:nvPr userDrawn="1"/>
          </p:nvSpPr>
          <p:spPr>
            <a:xfrm>
              <a:off x="228600" y="6556248"/>
              <a:ext cx="100940" cy="1009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8C4C917-1733-3D49-AFD2-9FE90D1031AC}"/>
                </a:ext>
              </a:extLst>
            </p:cNvPr>
            <p:cNvSpPr/>
            <p:nvPr userDrawn="1"/>
          </p:nvSpPr>
          <p:spPr>
            <a:xfrm>
              <a:off x="383515" y="6556248"/>
              <a:ext cx="100940" cy="1009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0E245F-A9CA-AC49-A87A-55BD3926D980}"/>
                </a:ext>
              </a:extLst>
            </p:cNvPr>
            <p:cNvSpPr/>
            <p:nvPr userDrawn="1"/>
          </p:nvSpPr>
          <p:spPr>
            <a:xfrm>
              <a:off x="544450" y="6556248"/>
              <a:ext cx="100940" cy="1009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9BAB84-39D3-EC4D-8887-84D0905BC628}"/>
                </a:ext>
              </a:extLst>
            </p:cNvPr>
            <p:cNvSpPr/>
            <p:nvPr userDrawn="1"/>
          </p:nvSpPr>
          <p:spPr>
            <a:xfrm>
              <a:off x="705385" y="6554459"/>
              <a:ext cx="100940" cy="1009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C2A6841-7430-FE4C-A187-806B933F147A}"/>
                </a:ext>
              </a:extLst>
            </p:cNvPr>
            <p:cNvSpPr/>
            <p:nvPr userDrawn="1"/>
          </p:nvSpPr>
          <p:spPr>
            <a:xfrm>
              <a:off x="860300" y="6554459"/>
              <a:ext cx="100940" cy="10094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69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84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SzPct val="80000"/>
        <a:buFont typeface="System Font Regular"/>
        <a:buChar char="○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.Lucida Grande UI Regular"/>
        <a:buChar char="▫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098083" y="6595404"/>
            <a:ext cx="5093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2021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Water Research Foundation. ALL RIGHTS RESERVED.      </a:t>
            </a:r>
            <a:fld id="{1D875EBC-9AA4-9641-9C35-C2AFB027957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34688F-428F-B347-9374-E45FCEE43360}"/>
              </a:ext>
            </a:extLst>
          </p:cNvPr>
          <p:cNvGrpSpPr/>
          <p:nvPr userDrawn="1"/>
        </p:nvGrpSpPr>
        <p:grpSpPr>
          <a:xfrm>
            <a:off x="0" y="6554459"/>
            <a:ext cx="12188952" cy="102729"/>
            <a:chOff x="0" y="6554459"/>
            <a:chExt cx="12188952" cy="10272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65DAD60-7D53-FB48-AC83-7CE0B42BC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04929"/>
              <a:ext cx="12188952" cy="0"/>
            </a:xfrm>
            <a:prstGeom prst="line">
              <a:avLst/>
            </a:prstGeom>
            <a:ln w="95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41A8A7-C38B-7B45-A15A-5497BE11EC53}"/>
                </a:ext>
              </a:extLst>
            </p:cNvPr>
            <p:cNvSpPr/>
            <p:nvPr userDrawn="1"/>
          </p:nvSpPr>
          <p:spPr>
            <a:xfrm>
              <a:off x="228600" y="6556248"/>
              <a:ext cx="100940" cy="1009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8C4C917-1733-3D49-AFD2-9FE90D1031AC}"/>
                </a:ext>
              </a:extLst>
            </p:cNvPr>
            <p:cNvSpPr/>
            <p:nvPr userDrawn="1"/>
          </p:nvSpPr>
          <p:spPr>
            <a:xfrm>
              <a:off x="383515" y="6556248"/>
              <a:ext cx="100940" cy="1009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0E245F-A9CA-AC49-A87A-55BD3926D980}"/>
                </a:ext>
              </a:extLst>
            </p:cNvPr>
            <p:cNvSpPr/>
            <p:nvPr userDrawn="1"/>
          </p:nvSpPr>
          <p:spPr>
            <a:xfrm>
              <a:off x="544450" y="6556248"/>
              <a:ext cx="100940" cy="1009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9BAB84-39D3-EC4D-8887-84D0905BC628}"/>
                </a:ext>
              </a:extLst>
            </p:cNvPr>
            <p:cNvSpPr/>
            <p:nvPr userDrawn="1"/>
          </p:nvSpPr>
          <p:spPr>
            <a:xfrm>
              <a:off x="705385" y="6554459"/>
              <a:ext cx="100940" cy="1009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C2A6841-7430-FE4C-A187-806B933F147A}"/>
                </a:ext>
              </a:extLst>
            </p:cNvPr>
            <p:cNvSpPr/>
            <p:nvPr userDrawn="1"/>
          </p:nvSpPr>
          <p:spPr>
            <a:xfrm>
              <a:off x="860300" y="6554459"/>
              <a:ext cx="100940" cy="10094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2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SzPct val="80000"/>
        <a:buFont typeface="System Font Regular"/>
        <a:buChar char="○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.Lucida Grande UI Regular"/>
        <a:buChar char="▫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waterrf.org/research/topics/climate-chang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.webcasts.com/starthere.jsp?ei=1617778&amp;tp_key=8dd21725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terrf.org/research/projects/conveyance-asset-prediction-system-caps-modeling-and-mitigation" TargetMode="External"/><Relationship Id="rId13" Type="http://schemas.openxmlformats.org/officeDocument/2006/relationships/hyperlink" Target="https://www.waterrf.org/research/projects/urban-landscape-water-use-research" TargetMode="External"/><Relationship Id="rId18" Type="http://schemas.openxmlformats.org/officeDocument/2006/relationships/hyperlink" Target="https://www.waterrf.org/research/projects/opportunities-managing-climate-change-applying-adaptive-management" TargetMode="External"/><Relationship Id="rId3" Type="http://schemas.openxmlformats.org/officeDocument/2006/relationships/hyperlink" Target="https://www.waterrf.org/research/projects/enhanced-climate-related-risks-and-opportunities-framework-and-guidebook-water" TargetMode="External"/><Relationship Id="rId21" Type="http://schemas.openxmlformats.org/officeDocument/2006/relationships/hyperlink" Target="https://www.waterrf.org/research/projects/water-utilities-and-climate-change-research-workshop-effective-system-adaptation" TargetMode="External"/><Relationship Id="rId7" Type="http://schemas.openxmlformats.org/officeDocument/2006/relationships/hyperlink" Target="https://www.waterrf.org/research/projects/one-water-cities-development-guidance-documents-and-assessment-metrics" TargetMode="External"/><Relationship Id="rId12" Type="http://schemas.openxmlformats.org/officeDocument/2006/relationships/hyperlink" Target="https://www.waterrf.org/research/projects/long-term-vulnerability-assessment-and-adaptation-plan-san-francisco-public" TargetMode="External"/><Relationship Id="rId17" Type="http://schemas.openxmlformats.org/officeDocument/2006/relationships/hyperlink" Target="https://www.waterrf.org/research/projects/waterwastewater-utilities-and-extreme-climate-and-weather-events-case-studies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www.waterrf.org/research/projects/advanced-techniques-monitoring-changes-nom-and-controlling-dbps-under-dynamic" TargetMode="External"/><Relationship Id="rId20" Type="http://schemas.openxmlformats.org/officeDocument/2006/relationships/hyperlink" Target="https://www.waterrf.org/research/projects/changes-water-use-under-regional-climate-change-scenario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aterrf.org/research/projects/modeling-future-residential-outdoor-water-demand-aurora-co" TargetMode="External"/><Relationship Id="rId11" Type="http://schemas.openxmlformats.org/officeDocument/2006/relationships/hyperlink" Target="https://www.waterrf.org/research/projects/mapping-climate-exposure-and-climate-information-needs-water-utility-business" TargetMode="External"/><Relationship Id="rId5" Type="http://schemas.openxmlformats.org/officeDocument/2006/relationships/hyperlink" Target="https://www.waterrf.org/research/projects/climate-resilient-planning-urban-stormwater-and-wastewater-utilities-workshop" TargetMode="External"/><Relationship Id="rId15" Type="http://schemas.openxmlformats.org/officeDocument/2006/relationships/hyperlink" Target="https://www.waterrf.org/research/projects/drought-management-changing-climate-using-cost-benefit-analyses-assist-drinking" TargetMode="External"/><Relationship Id="rId23" Type="http://schemas.openxmlformats.org/officeDocument/2006/relationships/image" Target="../media/image22.png"/><Relationship Id="rId10" Type="http://schemas.openxmlformats.org/officeDocument/2006/relationships/hyperlink" Target="https://www.waterrf.org/research/projects/adapting-change-utility-systems-and-declining-flows" TargetMode="External"/><Relationship Id="rId19" Type="http://schemas.openxmlformats.org/officeDocument/2006/relationships/hyperlink" Target="https://www.waterrf.org/research/projects/dynamic-reservoir-operations-managing-climate-variability-and-change" TargetMode="External"/><Relationship Id="rId4" Type="http://schemas.openxmlformats.org/officeDocument/2006/relationships/hyperlink" Target="https://www.waterrf.org/research/projects/using-climate-information-water-utility-planning" TargetMode="External"/><Relationship Id="rId9" Type="http://schemas.openxmlformats.org/officeDocument/2006/relationships/hyperlink" Target="https://www.waterrf.org/CLASIC" TargetMode="External"/><Relationship Id="rId14" Type="http://schemas.openxmlformats.org/officeDocument/2006/relationships/hyperlink" Target="https://www.waterrf.org/research/projects/integrated-modeling-and-decision-framework-evaluate-adaptation-strategies" TargetMode="External"/><Relationship Id="rId22" Type="http://schemas.openxmlformats.org/officeDocument/2006/relationships/hyperlink" Target="https://www.waterrf.org/research/projects/effects-climate-change-water-utility-planning-criteria-and-design-standard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terrf.org/research/projects/post-wildfire-distribution-system-water-quality-impacts-and-potential-responses" TargetMode="External"/><Relationship Id="rId13" Type="http://schemas.openxmlformats.org/officeDocument/2006/relationships/image" Target="../media/image22.png"/><Relationship Id="rId3" Type="http://schemas.openxmlformats.org/officeDocument/2006/relationships/hyperlink" Target="https://www.waterrf.org/research/projects/incorporating-equity-and-social-dimension-community-climate-adaptation-planning" TargetMode="External"/><Relationship Id="rId7" Type="http://schemas.openxmlformats.org/officeDocument/2006/relationships/hyperlink" Target="https://www.waterrf.org/research/projects/advancing-adaptive-wet-weather-management-approaches-meet-emerging-challenges" TargetMode="External"/><Relationship Id="rId12" Type="http://schemas.openxmlformats.org/officeDocument/2006/relationships/hyperlink" Target="https://www.waterrf.org/research/projects/enhancement-resilience-extreme-weather-and-climate-events-proactive-flood" TargetMode="External"/><Relationship Id="rId2" Type="http://schemas.openxmlformats.org/officeDocument/2006/relationships/hyperlink" Target="https://www.waterrf.org/research/projects/water-utility-resilience-case-study-2021-marshall-fi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terrf.org/research/projects/holistic-wet-weather-management-through-adaptive-volume-and-pollutant-source" TargetMode="External"/><Relationship Id="rId11" Type="http://schemas.openxmlformats.org/officeDocument/2006/relationships/hyperlink" Target="https://www.waterrf.org/research/projects/assessing-state-knowledge-and-research-needs-stormwater-harvesting" TargetMode="External"/><Relationship Id="rId5" Type="http://schemas.openxmlformats.org/officeDocument/2006/relationships/hyperlink" Target="https://www.waterrf.org/research/projects/enhancing-drinking-water-treatment-resilience-wildfire-events" TargetMode="External"/><Relationship Id="rId10" Type="http://schemas.openxmlformats.org/officeDocument/2006/relationships/hyperlink" Target="https://www.waterrf.org/research/projects/holistic-and-innovative-approaches-flood-mitigation-planning-and-modeling-under" TargetMode="External"/><Relationship Id="rId4" Type="http://schemas.openxmlformats.org/officeDocument/2006/relationships/hyperlink" Target="https://www.waterrf.org/research/projects/integrating-climate-change-impacts-wet-weather-management-capital-improvement-and" TargetMode="External"/><Relationship Id="rId9" Type="http://schemas.openxmlformats.org/officeDocument/2006/relationships/hyperlink" Target="https://www.waterrf.org/research/projects/case-studies-water-sector-interdependenci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aterrf.org/participate-research" TargetMode="Externa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aterrf.org/tailored-collaboration-progr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9C2E-E41C-1B4C-B519-A10BD84200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WRF Research: An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CD050-E51B-9743-BEB3-F9FBD5BCE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Ashwin Dhanasekar </a:t>
            </a:r>
          </a:p>
          <a:p>
            <a:r>
              <a:rPr lang="en-US" b="1" dirty="0">
                <a:solidFill>
                  <a:schemeClr val="accent2"/>
                </a:solidFill>
              </a:rPr>
              <a:t>The Water Research Foundation</a:t>
            </a:r>
          </a:p>
          <a:p>
            <a:r>
              <a:rPr lang="en-US" dirty="0"/>
              <a:t>February 15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61971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DF72-23DA-477A-D614-85C25C8A9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2" y="5456060"/>
            <a:ext cx="12192002" cy="747528"/>
          </a:xfrm>
        </p:spPr>
        <p:txBody>
          <a:bodyPr>
            <a:noAutofit/>
          </a:bodyPr>
          <a:lstStyle/>
          <a:p>
            <a:r>
              <a:rPr lang="en-US" sz="4400">
                <a:latin typeface="+mn-lt"/>
                <a:cs typeface="Calibri"/>
              </a:rPr>
              <a:t>Unsolicited Research Program</a:t>
            </a:r>
            <a:br>
              <a:rPr lang="en-US" sz="4400">
                <a:solidFill>
                  <a:schemeClr val="tx1"/>
                </a:solidFill>
                <a:latin typeface="+mn-lt"/>
                <a:cs typeface="Calibri"/>
              </a:rPr>
            </a:br>
            <a:endParaRPr lang="en-US" sz="3200">
              <a:solidFill>
                <a:schemeClr val="accent1"/>
              </a:solidFill>
              <a:latin typeface="+mn-lt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3C0AF8-7820-25CA-3C84-56C1FD0A5F5D}"/>
              </a:ext>
            </a:extLst>
          </p:cNvPr>
          <p:cNvSpPr/>
          <p:nvPr/>
        </p:nvSpPr>
        <p:spPr>
          <a:xfrm>
            <a:off x="1968" y="4374082"/>
            <a:ext cx="12204856" cy="84598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227EC7D0-2941-41B7-CB1D-14DC1E0C9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/>
          <a:stretch/>
        </p:blipFill>
        <p:spPr>
          <a:xfrm>
            <a:off x="-23741" y="0"/>
            <a:ext cx="12215739" cy="4382762"/>
          </a:xfrm>
          <a:prstGeom prst="rect">
            <a:avLst/>
          </a:prstGeom>
        </p:spPr>
      </p:pic>
      <p:pic>
        <p:nvPicPr>
          <p:cNvPr id="4" name="Picture 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CBC1B959-DE61-952B-1E5B-1DF81A234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239" y="706590"/>
            <a:ext cx="2969581" cy="29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9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0854EF-9A55-AAAA-F2D7-5254719E0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t="1579" r="896"/>
          <a:stretch/>
        </p:blipFill>
        <p:spPr>
          <a:xfrm>
            <a:off x="0" y="0"/>
            <a:ext cx="12192000" cy="5341763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7BD527-7556-C51C-2F5D-D3086A54DBF1}"/>
              </a:ext>
            </a:extLst>
          </p:cNvPr>
          <p:cNvSpPr txBox="1"/>
          <p:nvPr/>
        </p:nvSpPr>
        <p:spPr>
          <a:xfrm>
            <a:off x="207859" y="5706697"/>
            <a:ext cx="4244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Topic Page: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 Change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0A4B6C-9FC7-553E-C3E8-E69DC088983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BF0F3"/>
              </a:clrFrom>
              <a:clrTo>
                <a:srgbClr val="EBF0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337" y="5341763"/>
            <a:ext cx="2586990" cy="128016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762F83-6C16-8390-0042-3B1B8FDA048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BF0F3"/>
              </a:clrFrom>
              <a:clrTo>
                <a:srgbClr val="EBF0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41763"/>
            <a:ext cx="3037665" cy="128016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4" name="Picture 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72C79E0C-3B15-D956-2EE6-724375195E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5887" y="2325756"/>
            <a:ext cx="2680985" cy="26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48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EF95-22C5-08A6-E751-B8D1E72AE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1487"/>
            <a:ext cx="10515600" cy="539500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4F71"/>
                </a:solidFill>
                <a:ea typeface="+mn-lt"/>
                <a:cs typeface="+mn-lt"/>
              </a:rPr>
              <a:t>Climate Adaptation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+mn-lt"/>
                <a:cs typeface="+mn-lt"/>
              </a:rPr>
              <a:t>Adaptation plans, severe weather response, infrastructure improvements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4F71"/>
                </a:solidFill>
                <a:ea typeface="+mn-lt"/>
                <a:cs typeface="+mn-lt"/>
              </a:rPr>
              <a:t>Climate Mitigation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+mn-lt"/>
                <a:cs typeface="+mn-lt"/>
              </a:rPr>
              <a:t>Energy efficiency and process optimization, renewable energy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4F71"/>
                </a:solidFill>
                <a:ea typeface="+mn-lt"/>
                <a:cs typeface="+mn-lt"/>
              </a:rPr>
              <a:t>Climate Risk Assessment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+mn-lt"/>
                <a:cs typeface="+mn-lt"/>
              </a:rPr>
              <a:t>Vulnerabilities in supplies, operations and infrastructure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2E2F30"/>
                </a:solidFill>
                <a:ea typeface="+mn-lt"/>
                <a:cs typeface="+mn-lt"/>
              </a:rPr>
              <a:t>Recent webcast available on demand: </a:t>
            </a:r>
            <a:r>
              <a:rPr lang="en-US" u="sng" dirty="0">
                <a:solidFill>
                  <a:srgbClr val="004F71"/>
                </a:solidFill>
                <a:ea typeface="+mn-lt"/>
                <a:cs typeface="+mn-lt"/>
                <a:hlinkClick r:id="rId3"/>
              </a:rPr>
              <a:t>Multi-faceted Utility Climate Adaptation Strategies and Practices</a:t>
            </a:r>
            <a:r>
              <a:rPr lang="en-US" dirty="0">
                <a:solidFill>
                  <a:srgbClr val="2E2F30"/>
                </a:solidFill>
                <a:ea typeface="+mn-lt"/>
                <a:cs typeface="+mn-lt"/>
              </a:rPr>
              <a:t> (6/20/23) 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2E2F30"/>
                </a:solidFill>
                <a:ea typeface="+mn-lt"/>
                <a:cs typeface="+mn-lt"/>
              </a:rPr>
              <a:t>Features four WRF climate adaptation projects that feature utility adaptation strategies and practices, with a focus on flooding, wildfire, drought, and risk mapping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4D4CE-EEEC-C435-81BD-446F63F95E79}"/>
              </a:ext>
            </a:extLst>
          </p:cNvPr>
          <p:cNvSpPr/>
          <p:nvPr/>
        </p:nvSpPr>
        <p:spPr>
          <a:xfrm>
            <a:off x="9897" y="0"/>
            <a:ext cx="12182103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4400">
                <a:ea typeface="Calibri"/>
                <a:cs typeface="Calibri"/>
              </a:rPr>
              <a:t>Climate Change </a:t>
            </a:r>
            <a:r>
              <a:rPr lang="en-US" sz="4400" dirty="0">
                <a:ea typeface="Calibri"/>
                <a:cs typeface="Calibri"/>
              </a:rPr>
              <a:t>Related Projects</a:t>
            </a:r>
            <a:endParaRPr lang="en-US" sz="4400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37B0B2B-F2EA-6EB2-4F3E-FA19925D02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5921" y="0"/>
            <a:ext cx="1936079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67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6E3303-9BE4-D604-EEC2-B75FCD1EF689}"/>
              </a:ext>
            </a:extLst>
          </p:cNvPr>
          <p:cNvSpPr/>
          <p:nvPr/>
        </p:nvSpPr>
        <p:spPr>
          <a:xfrm>
            <a:off x="1" y="-14590"/>
            <a:ext cx="12191999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FA4E0-B30E-225A-6013-D9CDF8D0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0"/>
            <a:ext cx="10559143" cy="4789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Climate Change / Resilience / Water Supply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3B3A1-5D1C-7021-5925-47BA41D1B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4" y="794657"/>
            <a:ext cx="5878286" cy="5421085"/>
          </a:xfrm>
        </p:spPr>
        <p:txBody>
          <a:bodyPr>
            <a:no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An Enhanced Climate-Related Risks and Opportunities Framework and Guidebook for Water Utilities Preparing for a Changing Climate 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3"/>
              </a:rPr>
              <a:t>5056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174625" indent="-174625">
              <a:buClr>
                <a:srgbClr val="009CA6"/>
              </a:buClr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Using Climate Information in Water Utility Planning 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4"/>
              </a:rPr>
              <a:t>5054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Climate-Resilient Planning for Urban Stormwater and Wastewater Utilities: Workshop Proceedings 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5"/>
              </a:rPr>
              <a:t>5001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Modeling Future Residential Outdoor Water Demand in Aurora, CO 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6"/>
              </a:rPr>
              <a:t>4966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174625" indent="-174625">
              <a:buClr>
                <a:srgbClr val="009CA6"/>
              </a:buClr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</a:rPr>
              <a:t>One Water Cities: Development of Guidance Documents and Assessment Metrics 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  <a:hlinkClick r:id="rId7"/>
              </a:rPr>
              <a:t>4969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Conveyance Asset Prediction System (CAPS): Modeling and Mitigation 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8"/>
              </a:rPr>
              <a:t>4885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/>
              <a:t>Community-Enabled Lifecycle Analysis of Stormwater Infrastructure Costs (CLASIC) (</a:t>
            </a:r>
            <a:r>
              <a:rPr lang="en-US" sz="1500" dirty="0">
                <a:hlinkClick r:id="rId9"/>
              </a:rPr>
              <a:t>4798</a:t>
            </a:r>
            <a:r>
              <a:rPr lang="en-US" sz="1500" dirty="0"/>
              <a:t>)</a:t>
            </a:r>
          </a:p>
          <a:p>
            <a:pPr marL="174625" indent="-174625">
              <a:buClr>
                <a:srgbClr val="009CA6"/>
              </a:buClr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</a:rPr>
              <a:t>Adapting to Change: Utility Systems and Declining Flows 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  <a:hlinkClick r:id="rId10"/>
              </a:rPr>
              <a:t>4736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lang="en-US" sz="1500" dirty="0"/>
          </a:p>
          <a:p>
            <a:pPr marL="174625" indent="-174625">
              <a:buClr>
                <a:srgbClr val="009CA6"/>
              </a:buClr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Mapping Climate Exposure and Climate Information Needs to Water Utility Business Functions 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11"/>
              </a:rPr>
              <a:t>4729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174625" indent="-174625">
              <a:buClr>
                <a:srgbClr val="009CA6"/>
              </a:buClr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Long Term Vulnerability Assessment and Adaptation Plan for the San Francisco Public Utilities Commission Water Enterprise - Phase I 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12"/>
              </a:rPr>
              <a:t>4703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  <a:endParaRPr lang="en-US" sz="1500" dirty="0"/>
          </a:p>
          <a:p>
            <a:pPr marL="174625" indent="-174625">
              <a:buClr>
                <a:srgbClr val="009CA6"/>
              </a:buClr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</a:rPr>
              <a:t>Urban Landscape Water Use Research 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  <a:hlinkClick r:id="rId13"/>
              </a:rPr>
              <a:t>4633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>
              <a:buClr>
                <a:srgbClr val="009CA6"/>
              </a:buClr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2E2F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EB336-7D1B-2EEA-CC3A-0C5E54210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9288" y="794657"/>
            <a:ext cx="5932711" cy="5268685"/>
          </a:xfrm>
        </p:spPr>
        <p:txBody>
          <a:bodyPr>
            <a:noAutofit/>
          </a:bodyPr>
          <a:lstStyle/>
          <a:p>
            <a:pPr marL="174625" indent="-174625">
              <a:buClr>
                <a:srgbClr val="009CA6"/>
              </a:buClr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</a:rPr>
              <a:t>An Integrated Modeling and Decision Framework to Evaluate Adaptation Strategies for Sustainable Drinking Water Utility Management Under Drought and Climate Change 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  <a:hlinkClick r:id="rId14"/>
              </a:rPr>
              <a:t>4636</a:t>
            </a:r>
            <a:r>
              <a:rPr lang="en-US" sz="1500" dirty="0">
                <a:solidFill>
                  <a:srgbClr val="2E2F30"/>
                </a:solidFill>
              </a:rPr>
              <a:t>)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2E2F3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/>
              <a:t>Drought Management in a Changing Climate: Using Cost-Benefit Analyses to Assist Drinking Water Utilities (</a:t>
            </a:r>
            <a:r>
              <a:rPr lang="en-US" sz="1500" dirty="0">
                <a:hlinkClick r:id="rId15"/>
              </a:rPr>
              <a:t>4546</a:t>
            </a:r>
            <a:r>
              <a:rPr lang="en-US" sz="1500" dirty="0"/>
              <a:t>)</a:t>
            </a:r>
          </a:p>
          <a:p>
            <a:pPr marL="174625" indent="-174625">
              <a:buClr>
                <a:srgbClr val="009CA6"/>
              </a:buClr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</a:rPr>
              <a:t>Advanced Techniques for Monitoring Changes in NOM and Controlling DBPs under Dynamic Weather Conditions 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4422</a:t>
            </a:r>
            <a:r>
              <a:rPr lang="en-US" sz="1500" dirty="0">
                <a:solidFill>
                  <a:srgbClr val="2E2F30"/>
                </a:solidFill>
              </a:rPr>
              <a:t>)</a:t>
            </a:r>
            <a:endParaRPr lang="en-US" sz="1500" dirty="0"/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/>
              <a:t>Water/Wastewater Utilities and Extreme Climate and Weather Events: Case Studies on Community Response, Lessons Learned, Adaptation, and Planning Needs for the Future (</a:t>
            </a:r>
            <a:r>
              <a:rPr lang="en-US" sz="1500" dirty="0">
                <a:hlinkClick r:id="rId17"/>
              </a:rPr>
              <a:t>4416</a:t>
            </a:r>
            <a:r>
              <a:rPr lang="en-US" sz="1500" dirty="0"/>
              <a:t>)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/>
              <a:t>Opportunities for Managing Climate Change by Applying Adaptive Management (</a:t>
            </a:r>
            <a:r>
              <a:rPr lang="en-US" sz="1500" dirty="0">
                <a:hlinkClick r:id="rId18"/>
              </a:rPr>
              <a:t>4380</a:t>
            </a:r>
            <a:r>
              <a:rPr lang="en-US" sz="1500" dirty="0"/>
              <a:t>)</a:t>
            </a:r>
          </a:p>
          <a:p>
            <a:pPr marL="174625" indent="-174625">
              <a:buClr>
                <a:srgbClr val="009CA6"/>
              </a:buClr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</a:rPr>
              <a:t>Dynamic Reservoir Operations: Managing for Climate Variability and Change 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  <a:hlinkClick r:id="rId19"/>
              </a:rPr>
              <a:t>4306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2F3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lang="en-US" sz="1500" dirty="0"/>
          </a:p>
          <a:p>
            <a:pPr marL="174625" indent="-174625">
              <a:buClr>
                <a:srgbClr val="009CA6"/>
              </a:buClr>
              <a:defRPr/>
            </a:pPr>
            <a:r>
              <a:rPr lang="en-US" sz="1500" dirty="0"/>
              <a:t>Changes in Water Use Under Regional Climate Change Scenarios (</a:t>
            </a:r>
            <a:r>
              <a:rPr lang="en-US" sz="1500" dirty="0">
                <a:hlinkClick r:id="rId20"/>
              </a:rPr>
              <a:t>4263</a:t>
            </a:r>
            <a:r>
              <a:rPr lang="en-US" sz="1500" dirty="0"/>
              <a:t>)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/>
              <a:t>Water Utilities and Climate Change: A Research Workshop on Effective System Adaptation (</a:t>
            </a:r>
            <a:r>
              <a:rPr lang="en-US" sz="1500" dirty="0">
                <a:hlinkClick r:id="rId21"/>
              </a:rPr>
              <a:t>4228</a:t>
            </a:r>
            <a:r>
              <a:rPr lang="en-US" sz="1500" dirty="0"/>
              <a:t>)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/>
              <a:t>Effects of Climate Change on Water Utility Planning Criteria and Design Standards (</a:t>
            </a:r>
            <a:r>
              <a:rPr lang="en-US" sz="1500" dirty="0">
                <a:hlinkClick r:id="rId22"/>
              </a:rPr>
              <a:t>4154</a:t>
            </a:r>
            <a:r>
              <a:rPr lang="en-US" sz="1500" dirty="0"/>
              <a:t>)</a:t>
            </a:r>
          </a:p>
          <a:p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0B7C2-8AC3-FC8D-E1FF-C5DFF1B07F83}"/>
              </a:ext>
            </a:extLst>
          </p:cNvPr>
          <p:cNvSpPr txBox="1"/>
          <p:nvPr/>
        </p:nvSpPr>
        <p:spPr>
          <a:xfrm>
            <a:off x="217714" y="478972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C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Completed Projects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BF0480A-69A6-8333-C363-D19A025B8AD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0353" y="-14590"/>
            <a:ext cx="1161647" cy="54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244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86D00-B5F1-3CD7-7E5B-78EEDBAD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609600"/>
            <a:ext cx="11506200" cy="611232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C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C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Ongoing Projects – Project updates and other deliverables may be available</a:t>
            </a:r>
          </a:p>
          <a:p>
            <a:pPr>
              <a:spcBef>
                <a:spcPts val="800"/>
              </a:spcBef>
            </a:pPr>
            <a:r>
              <a:rPr lang="en-US" sz="1800" dirty="0">
                <a:solidFill>
                  <a:srgbClr val="2E2F30"/>
                </a:solidFill>
              </a:rPr>
              <a:t>Water Utility Resilience: A Case Study of the 2021 Marshall Fire (</a:t>
            </a:r>
            <a:r>
              <a:rPr lang="en-US" sz="1800" dirty="0">
                <a:solidFill>
                  <a:srgbClr val="2E2F30"/>
                </a:solidFill>
                <a:hlinkClick r:id="rId2"/>
              </a:rPr>
              <a:t>5192</a:t>
            </a:r>
            <a:r>
              <a:rPr lang="en-US" sz="1800" dirty="0">
                <a:solidFill>
                  <a:srgbClr val="2E2F30"/>
                </a:solidFill>
              </a:rPr>
              <a:t>)</a:t>
            </a:r>
          </a:p>
          <a:p>
            <a:pPr>
              <a:spcBef>
                <a:spcPts val="8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Incorporating Equity and Social Dimension into Community Climate Adaptation Planning and Watershed Management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hlinkClick r:id="rId3"/>
              </a:rPr>
              <a:t>5180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>
              <a:spcBef>
                <a:spcPts val="800"/>
              </a:spcBef>
            </a:pPr>
            <a:r>
              <a:rPr lang="en-US" sz="1800" b="0" dirty="0">
                <a:solidFill>
                  <a:srgbClr val="2E2F30"/>
                </a:solidFill>
                <a:effectLst/>
              </a:rPr>
              <a:t>Integrating Climate Change Impacts with Wet Weather Management, Capital Improvement, and Stream Network Enhancement (</a:t>
            </a:r>
            <a:r>
              <a:rPr lang="en-US" sz="1800" b="0" dirty="0">
                <a:solidFill>
                  <a:srgbClr val="2E2F30"/>
                </a:solidFill>
                <a:effectLst/>
                <a:hlinkClick r:id="rId4"/>
              </a:rPr>
              <a:t>5176</a:t>
            </a:r>
            <a:r>
              <a:rPr lang="en-US" sz="1800" dirty="0">
                <a:solidFill>
                  <a:srgbClr val="2E2F30"/>
                </a:solidFill>
              </a:rPr>
              <a:t>)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Enhancing Drinking Water Treatment Resilience to Wildfire Events (</a:t>
            </a:r>
            <a:r>
              <a:rPr lang="en-US" sz="1800" dirty="0">
                <a:hlinkClick r:id="rId5"/>
              </a:rPr>
              <a:t>5168</a:t>
            </a:r>
            <a:r>
              <a:rPr lang="en-US" sz="1800" dirty="0"/>
              <a:t>)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Holistic Wet Weather Management through Adaptive Volume and Pollutant Source Control at a Community Scale: Finding the Sweet Spot (</a:t>
            </a:r>
            <a:r>
              <a:rPr lang="en-US" sz="1800" dirty="0">
                <a:hlinkClick r:id="rId6"/>
              </a:rPr>
              <a:t>5131</a:t>
            </a:r>
            <a:r>
              <a:rPr lang="en-US" sz="1800" dirty="0"/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spcBef>
                <a:spcPts val="800"/>
              </a:spcBef>
            </a:pPr>
            <a:r>
              <a:rPr lang="en-US" sz="1800" b="0" dirty="0">
                <a:solidFill>
                  <a:srgbClr val="2E2F30"/>
                </a:solidFill>
                <a:effectLst/>
              </a:rPr>
              <a:t>Advancing Adaptive Wet Weather Management Approaches to Meet Emerging Challenges for Extreme Snowstorm Events and Cold Climate Impacts (</a:t>
            </a:r>
            <a:r>
              <a:rPr lang="en-US" sz="1800" b="0" dirty="0">
                <a:solidFill>
                  <a:srgbClr val="2E2F30"/>
                </a:solidFill>
                <a:effectLst/>
                <a:hlinkClick r:id="rId7"/>
              </a:rPr>
              <a:t>5128</a:t>
            </a:r>
            <a:r>
              <a:rPr lang="en-US" sz="1800" b="0" dirty="0">
                <a:solidFill>
                  <a:srgbClr val="2E2F30"/>
                </a:solidFill>
                <a:effectLst/>
              </a:rPr>
              <a:t>)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Post-Wildfire Distribution System Water Quality Impacts &amp; Potential Responses (</a:t>
            </a:r>
            <a:r>
              <a:rPr lang="en-US" sz="1800" dirty="0">
                <a:hlinkClick r:id="rId8"/>
              </a:rPr>
              <a:t>5106</a:t>
            </a:r>
            <a:r>
              <a:rPr lang="en-US" sz="1800" dirty="0"/>
              <a:t>)</a:t>
            </a:r>
            <a:endParaRPr lang="en-US" sz="1800" b="0" dirty="0">
              <a:solidFill>
                <a:srgbClr val="2E2F30"/>
              </a:solidFill>
              <a:effectLst/>
            </a:endParaRPr>
          </a:p>
          <a:p>
            <a:pPr>
              <a:spcBef>
                <a:spcPts val="800"/>
              </a:spcBef>
            </a:pPr>
            <a:r>
              <a:rPr lang="en-US" sz="1800" b="0" dirty="0">
                <a:solidFill>
                  <a:srgbClr val="2E2F30"/>
                </a:solidFill>
                <a:effectLst/>
              </a:rPr>
              <a:t>Case Studies on Water Sector Interdependencies (</a:t>
            </a:r>
            <a:r>
              <a:rPr lang="en-US" sz="1800" b="0" dirty="0">
                <a:solidFill>
                  <a:srgbClr val="2E2F30"/>
                </a:solidFill>
                <a:effectLst/>
                <a:hlinkClick r:id="rId9"/>
              </a:rPr>
              <a:t>5086</a:t>
            </a:r>
            <a:r>
              <a:rPr lang="en-US" sz="1800" b="0" dirty="0">
                <a:solidFill>
                  <a:srgbClr val="2E2F30"/>
                </a:solidFill>
                <a:effectLst/>
              </a:rPr>
              <a:t>)</a:t>
            </a:r>
            <a:endParaRPr lang="en-US" sz="1800" dirty="0">
              <a:solidFill>
                <a:srgbClr val="2E2F30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1800" b="0" u="none" strike="noStrike" dirty="0">
                <a:effectLst/>
              </a:rPr>
              <a:t>Holistic and Innovative Approaches for Flood Mitigation Planning and Modeling under Extreme Wet Weather Events and Climate Impacts (</a:t>
            </a:r>
            <a:r>
              <a:rPr lang="en-US" sz="1800" b="0" u="none" strike="noStrike" dirty="0">
                <a:effectLst/>
                <a:hlinkClick r:id="rId10"/>
              </a:rPr>
              <a:t>5084</a:t>
            </a:r>
            <a:r>
              <a:rPr lang="en-US" sz="1800" b="0" u="none" strike="noStrike" dirty="0">
                <a:effectLst/>
              </a:rPr>
              <a:t>)</a:t>
            </a:r>
            <a:endParaRPr lang="en-US" sz="1800" dirty="0">
              <a:solidFill>
                <a:srgbClr val="2E2F30"/>
              </a:solidFill>
            </a:endParaRPr>
          </a:p>
          <a:p>
            <a:pPr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2E2F30"/>
                </a:solidFill>
                <a:effectLst/>
              </a:rPr>
              <a:t>Assessing the State of Knowledge and Research Needs for Stormwater Harvesting (</a:t>
            </a:r>
            <a:r>
              <a:rPr lang="en-US" sz="1800" b="0" dirty="0">
                <a:solidFill>
                  <a:srgbClr val="2E2F30"/>
                </a:solidFill>
                <a:effectLst/>
                <a:hlinkClick r:id="rId11"/>
              </a:rPr>
              <a:t>4841</a:t>
            </a:r>
            <a:r>
              <a:rPr lang="en-US" sz="1800" b="0" dirty="0">
                <a:solidFill>
                  <a:srgbClr val="2E2F30"/>
                </a:solidFill>
                <a:effectLst/>
              </a:rPr>
              <a:t>)</a:t>
            </a:r>
          </a:p>
          <a:p>
            <a:pPr>
              <a:spcBef>
                <a:spcPts val="800"/>
              </a:spcBef>
            </a:pPr>
            <a:r>
              <a:rPr lang="en-US" sz="1800" b="0" u="none" strike="noStrike" dirty="0">
                <a:effectLst/>
              </a:rPr>
              <a:t>Enhancement of Resilience to Extreme Weather and Climate Events: Proactive Flood Management (</a:t>
            </a:r>
            <a:r>
              <a:rPr lang="en-US" sz="1800" b="0" u="none" strike="noStrike" dirty="0">
                <a:effectLst/>
                <a:hlinkClick r:id="rId12"/>
              </a:rPr>
              <a:t>4842</a:t>
            </a:r>
            <a:r>
              <a:rPr lang="en-US" sz="1800" b="0" u="none" strike="noStrike" dirty="0">
                <a:effectLst/>
              </a:rPr>
              <a:t>)</a:t>
            </a:r>
            <a:endParaRPr lang="en-US" sz="1800" b="0" dirty="0">
              <a:effectLst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15EB1-185B-201F-29D4-3EB9838A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0"/>
            <a:ext cx="10559143" cy="4789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Climate Change / Resilience / Water Supply Planning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F665F-136A-6A48-8233-DFC6F851464B}"/>
              </a:ext>
            </a:extLst>
          </p:cNvPr>
          <p:cNvSpPr/>
          <p:nvPr/>
        </p:nvSpPr>
        <p:spPr>
          <a:xfrm>
            <a:off x="1" y="7182"/>
            <a:ext cx="12191999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243DDC-1FBB-D4E6-ECF4-ED9865133285}"/>
              </a:ext>
            </a:extLst>
          </p:cNvPr>
          <p:cNvSpPr txBox="1">
            <a:spLocks/>
          </p:cNvSpPr>
          <p:nvPr/>
        </p:nvSpPr>
        <p:spPr>
          <a:xfrm>
            <a:off x="174171" y="21772"/>
            <a:ext cx="10559143" cy="478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Climate Change / Resilience / Water Supply Planning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FB3C2BB-FA8D-31B1-1420-E5A3178C273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0353" y="7182"/>
            <a:ext cx="1161647" cy="54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246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D0388DF-0FE5-3C40-14A7-E81DFBF5C5CA}"/>
              </a:ext>
            </a:extLst>
          </p:cNvPr>
          <p:cNvSpPr/>
          <p:nvPr/>
        </p:nvSpPr>
        <p:spPr>
          <a:xfrm>
            <a:off x="0" y="0"/>
            <a:ext cx="12192000" cy="175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0BD6F-12D2-641E-139C-E66977DBE007}"/>
              </a:ext>
            </a:extLst>
          </p:cNvPr>
          <p:cNvSpPr txBox="1"/>
          <p:nvPr/>
        </p:nvSpPr>
        <p:spPr>
          <a:xfrm>
            <a:off x="5214257" y="23186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2CD93D-352D-F6FC-5558-B6BAB53D6D1E}"/>
              </a:ext>
            </a:extLst>
          </p:cNvPr>
          <p:cNvSpPr txBox="1">
            <a:spLocks/>
          </p:cNvSpPr>
          <p:nvPr/>
        </p:nvSpPr>
        <p:spPr>
          <a:xfrm>
            <a:off x="0" y="20222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Get Involved in Research</a:t>
            </a:r>
            <a:endParaRPr kumimoji="0" lang="en-US" sz="277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8793803-5FD5-B3B1-D833-A859B3CF2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822" y="5275015"/>
            <a:ext cx="1999661" cy="1225402"/>
          </a:xfrm>
          <a:prstGeom prst="rect">
            <a:avLst/>
          </a:prstGeom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F68B9242-6454-EED6-AC00-8EF0C4FB84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109" y="1959904"/>
            <a:ext cx="3947235" cy="39441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32070-3A03-7717-5FD7-69C9B60C8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988" y="1959904"/>
            <a:ext cx="6286884" cy="3417314"/>
          </a:xfrm>
        </p:spPr>
        <p:txBody>
          <a:bodyPr anchor="ctr">
            <a:normAutofit/>
          </a:bodyPr>
          <a:lstStyle/>
          <a:p>
            <a:pPr lvl="1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Project Advisory Committees (PAC)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Utility Participant in Research (UPIR)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Research Planning Committees</a:t>
            </a:r>
            <a:endParaRPr lang="en-US" sz="2800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A50B-13D4-8AFE-C1B6-0964008AE0EC}"/>
              </a:ext>
            </a:extLst>
          </p:cNvPr>
          <p:cNvSpPr txBox="1"/>
          <p:nvPr/>
        </p:nvSpPr>
        <p:spPr>
          <a:xfrm>
            <a:off x="477517" y="5938195"/>
            <a:ext cx="5075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www.waterrf.org/participate-research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F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F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A743-9E90-8942-8F0E-3847BCEC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listening!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5883C-B1B2-9F4F-9203-E4F52050D1F0}"/>
              </a:ext>
            </a:extLst>
          </p:cNvPr>
          <p:cNvSpPr txBox="1"/>
          <p:nvPr/>
        </p:nvSpPr>
        <p:spPr>
          <a:xfrm>
            <a:off x="838200" y="1559118"/>
            <a:ext cx="10438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Connect with us. Stay in touch with the latest on Water Research. </a:t>
            </a: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0125A3F6-FC09-4EFD-D014-4F5C5C6AAF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0314A5-0A8D-DAFF-495F-74C8597E2666}"/>
              </a:ext>
            </a:extLst>
          </p:cNvPr>
          <p:cNvGrpSpPr/>
          <p:nvPr/>
        </p:nvGrpSpPr>
        <p:grpSpPr>
          <a:xfrm>
            <a:off x="3961410" y="2214448"/>
            <a:ext cx="4191990" cy="4085761"/>
            <a:chOff x="471353" y="2197132"/>
            <a:chExt cx="4191990" cy="40857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02988F8-691C-27BA-C0C2-12E4BDC4B7CA}"/>
                </a:ext>
              </a:extLst>
            </p:cNvPr>
            <p:cNvGrpSpPr/>
            <p:nvPr/>
          </p:nvGrpSpPr>
          <p:grpSpPr>
            <a:xfrm>
              <a:off x="471353" y="2197132"/>
              <a:ext cx="4191990" cy="4085761"/>
              <a:chOff x="6711377" y="2337317"/>
              <a:chExt cx="4191990" cy="408576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595B6B-8FEF-BE43-917A-94E37CB2EC13}"/>
                  </a:ext>
                </a:extLst>
              </p:cNvPr>
              <p:cNvSpPr txBox="1"/>
              <p:nvPr/>
            </p:nvSpPr>
            <p:spPr>
              <a:xfrm>
                <a:off x="6711377" y="2337317"/>
                <a:ext cx="41919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70C0"/>
                    </a:solidFill>
                  </a:rPr>
                  <a:t>Ashwin Dhanasekar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99412F-E8E0-7D45-90EB-695EF331CA4E}"/>
                  </a:ext>
                </a:extLst>
              </p:cNvPr>
              <p:cNvSpPr txBox="1"/>
              <p:nvPr/>
            </p:nvSpPr>
            <p:spPr>
              <a:xfrm>
                <a:off x="7097325" y="5961413"/>
                <a:ext cx="342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rgbClr val="C00000"/>
                    </a:solidFill>
                  </a:rPr>
                  <a:t>adhanasekar@waterrf.org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6" name="Picture 15" descr="A qr code with a logo&#10;&#10;Description automatically generated with medium confidence">
              <a:extLst>
                <a:ext uri="{FF2B5EF4-FFF2-40B4-BE49-F238E27FC236}">
                  <a16:creationId xmlns:a16="http://schemas.microsoft.com/office/drawing/2014/main" id="{A08FAFE0-3C0B-B5AB-C12F-152AB2D0E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6276" y="2724590"/>
              <a:ext cx="3096638" cy="3096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922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46C94E-B9E0-4051-9E31-538D367B7FE5}"/>
              </a:ext>
            </a:extLst>
          </p:cNvPr>
          <p:cNvSpPr/>
          <p:nvPr/>
        </p:nvSpPr>
        <p:spPr>
          <a:xfrm>
            <a:off x="4267200" y="639730"/>
            <a:ext cx="1968500" cy="495302"/>
          </a:xfrm>
          <a:prstGeom prst="rect">
            <a:avLst/>
          </a:prstGeom>
          <a:solidFill>
            <a:srgbClr val="00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MISSION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BCA6A8A-7084-441E-923B-B4D5CA206AF0}"/>
              </a:ext>
            </a:extLst>
          </p:cNvPr>
          <p:cNvSpPr txBox="1">
            <a:spLocks/>
          </p:cNvSpPr>
          <p:nvPr/>
        </p:nvSpPr>
        <p:spPr>
          <a:xfrm>
            <a:off x="4267200" y="1182669"/>
            <a:ext cx="7086600" cy="84638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F71"/>
              </a:buClr>
              <a:buSzPct val="6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F71"/>
              </a:buClr>
              <a:buSzPct val="6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F71"/>
              </a:buClr>
              <a:buSzPct val="6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F71"/>
              </a:buClr>
              <a:buSzPct val="6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Advancing the science of water to improve the quality of life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805D6E-295C-46AE-9E24-98EBC740C8E2}"/>
              </a:ext>
            </a:extLst>
          </p:cNvPr>
          <p:cNvSpPr/>
          <p:nvPr/>
        </p:nvSpPr>
        <p:spPr>
          <a:xfrm>
            <a:off x="4267200" y="4706747"/>
            <a:ext cx="1968500" cy="495302"/>
          </a:xfrm>
          <a:prstGeom prst="rect">
            <a:avLst/>
          </a:prstGeom>
          <a:solidFill>
            <a:srgbClr val="00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VALUES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5CFCBC-ABCE-4827-B0BF-DE931251C311}"/>
              </a:ext>
            </a:extLst>
          </p:cNvPr>
          <p:cNvSpPr txBox="1">
            <a:spLocks/>
          </p:cNvSpPr>
          <p:nvPr/>
        </p:nvSpPr>
        <p:spPr>
          <a:xfrm>
            <a:off x="4267200" y="5240149"/>
            <a:ext cx="7086600" cy="90794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F71"/>
              </a:buClr>
              <a:buSzPct val="6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F71"/>
              </a:buClr>
              <a:buSzPct val="6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F71"/>
              </a:buClr>
              <a:buSzPct val="6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F71"/>
              </a:buClr>
              <a:buSzPct val="6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Integrity</a:t>
            </a:r>
            <a:r>
              <a:rPr lang="en-US" dirty="0">
                <a:solidFill>
                  <a:srgbClr val="009CA6"/>
                </a:solidFill>
                <a:latin typeface="+mj-lt"/>
              </a:rPr>
              <a:t> •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Leadership</a:t>
            </a:r>
            <a:r>
              <a:rPr lang="en-US" sz="2400" dirty="0">
                <a:solidFill>
                  <a:srgbClr val="009CA6"/>
                </a:solidFill>
                <a:latin typeface="+mj-lt"/>
              </a:rPr>
              <a:t> •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Respect</a:t>
            </a:r>
            <a:br>
              <a:rPr lang="en-US" dirty="0">
                <a:solidFill>
                  <a:srgbClr val="009CA6"/>
                </a:solidFill>
                <a:latin typeface="+mj-lt"/>
              </a:rPr>
            </a:b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Innovation</a:t>
            </a:r>
            <a:r>
              <a:rPr lang="en-US" dirty="0">
                <a:solidFill>
                  <a:srgbClr val="009CA6"/>
                </a:solidFill>
                <a:latin typeface="+mj-lt"/>
              </a:rPr>
              <a:t> •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Collaboration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0D0A32-6AA4-41E6-99B5-5CE2BB429541}"/>
              </a:ext>
            </a:extLst>
          </p:cNvPr>
          <p:cNvSpPr/>
          <p:nvPr/>
        </p:nvSpPr>
        <p:spPr>
          <a:xfrm>
            <a:off x="0" y="639730"/>
            <a:ext cx="3314700" cy="1273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4F71"/>
                </a:solidFill>
                <a:latin typeface="+mj-lt"/>
              </a:rPr>
              <a:t>ABOUT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29C754-50A7-4683-9061-3CAA3C085981}"/>
              </a:ext>
            </a:extLst>
          </p:cNvPr>
          <p:cNvSpPr/>
          <p:nvPr/>
        </p:nvSpPr>
        <p:spPr>
          <a:xfrm>
            <a:off x="4267200" y="2474016"/>
            <a:ext cx="1968500" cy="495302"/>
          </a:xfrm>
          <a:prstGeom prst="rect">
            <a:avLst/>
          </a:prstGeom>
          <a:solidFill>
            <a:srgbClr val="00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VISION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FC30A75-08C9-421F-B033-565CD1A9A289}"/>
              </a:ext>
            </a:extLst>
          </p:cNvPr>
          <p:cNvSpPr txBox="1">
            <a:spLocks/>
          </p:cNvSpPr>
          <p:nvPr/>
        </p:nvSpPr>
        <p:spPr>
          <a:xfrm>
            <a:off x="4267200" y="3015291"/>
            <a:ext cx="7694428" cy="124649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F71"/>
              </a:buClr>
              <a:buSzPct val="6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F71"/>
              </a:buClr>
              <a:buSzPct val="6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F71"/>
              </a:buClr>
              <a:buSzPct val="6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F71"/>
              </a:buClr>
              <a:buSzPct val="6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 create the definitive research organization to advance the science of all things water to better meet the evolving needs of subscribers and the water sector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E723B-BD0E-48BB-9446-97C8FC439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66" y="2900901"/>
            <a:ext cx="1534419" cy="205349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B16C01B-788D-4714-8179-151F088448C0}"/>
              </a:ext>
            </a:extLst>
          </p:cNvPr>
          <p:cNvGrpSpPr/>
          <p:nvPr/>
        </p:nvGrpSpPr>
        <p:grpSpPr>
          <a:xfrm>
            <a:off x="2983345" y="1266140"/>
            <a:ext cx="879995" cy="4643171"/>
            <a:chOff x="4836828" y="1423600"/>
            <a:chExt cx="875138" cy="291105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6E13558-84E3-47E8-92F4-5B14CA01F22E}"/>
                </a:ext>
              </a:extLst>
            </p:cNvPr>
            <p:cNvCxnSpPr/>
            <p:nvPr/>
          </p:nvCxnSpPr>
          <p:spPr>
            <a:xfrm flipV="1">
              <a:off x="5711966" y="1423600"/>
              <a:ext cx="0" cy="291105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07E24CC-6119-4866-B059-4E8A2F33DA54}"/>
                </a:ext>
              </a:extLst>
            </p:cNvPr>
            <p:cNvCxnSpPr>
              <a:cxnSpLocks/>
            </p:cNvCxnSpPr>
            <p:nvPr/>
          </p:nvCxnSpPr>
          <p:spPr>
            <a:xfrm>
              <a:off x="4836828" y="1423600"/>
              <a:ext cx="875138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350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5AE293-7954-584F-A16F-FE4F37074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0" b="3598"/>
          <a:stretch/>
        </p:blipFill>
        <p:spPr>
          <a:xfrm>
            <a:off x="5334000" y="111833"/>
            <a:ext cx="6858000" cy="63876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D22528-2E1F-BD45-A6CF-EC37A5347F57}"/>
              </a:ext>
            </a:extLst>
          </p:cNvPr>
          <p:cNvSpPr txBox="1"/>
          <p:nvPr/>
        </p:nvSpPr>
        <p:spPr>
          <a:xfrm>
            <a:off x="538619" y="2105325"/>
            <a:ext cx="47953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WRFs research benefits all areas of the water sector, as well as agriculture, energy, watershed management, and other commercial industries.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D1F525-659B-4C17-8895-3C676998B539}"/>
              </a:ext>
            </a:extLst>
          </p:cNvPr>
          <p:cNvSpPr/>
          <p:nvPr/>
        </p:nvSpPr>
        <p:spPr>
          <a:xfrm>
            <a:off x="212942" y="408143"/>
            <a:ext cx="4384110" cy="1273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4F71"/>
                </a:solidFill>
                <a:latin typeface="+mj-lt"/>
              </a:rPr>
              <a:t>One Water</a:t>
            </a:r>
          </a:p>
        </p:txBody>
      </p:sp>
    </p:spTree>
    <p:extLst>
      <p:ext uri="{BB962C8B-B14F-4D97-AF65-F5344CB8AC3E}">
        <p14:creationId xmlns:p14="http://schemas.microsoft.com/office/powerpoint/2010/main" val="213825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2276-814D-E29A-F6AF-BCB316DD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4DD3F55F-F01D-67FE-E2A2-A02F7EC79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851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1A792D9-8C2F-4D00-BE51-C55774CD33AC}"/>
              </a:ext>
            </a:extLst>
          </p:cNvPr>
          <p:cNvSpPr/>
          <p:nvPr/>
        </p:nvSpPr>
        <p:spPr>
          <a:xfrm>
            <a:off x="172418" y="2433417"/>
            <a:ext cx="1577340" cy="27100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000" b="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BB7BE-75EF-49D5-AD9E-ADE9111525F6}"/>
              </a:ext>
            </a:extLst>
          </p:cNvPr>
          <p:cNvSpPr/>
          <p:nvPr/>
        </p:nvSpPr>
        <p:spPr>
          <a:xfrm>
            <a:off x="0" y="2"/>
            <a:ext cx="12192000" cy="10648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89CF6C-6973-4019-B9BF-4E303B03931A}"/>
              </a:ext>
            </a:extLst>
          </p:cNvPr>
          <p:cNvSpPr txBox="1">
            <a:spLocks/>
          </p:cNvSpPr>
          <p:nvPr/>
        </p:nvSpPr>
        <p:spPr>
          <a:xfrm>
            <a:off x="297180" y="-13034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>
                <a:solidFill>
                  <a:srgbClr val="FFFFFF"/>
                </a:solidFill>
                <a:latin typeface="Calibri Light" panose="020F0302020204030204"/>
              </a:rPr>
              <a:t>Research Programs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C38627-F326-4EAE-AEDA-07F59B13A814}"/>
              </a:ext>
            </a:extLst>
          </p:cNvPr>
          <p:cNvSpPr txBox="1"/>
          <p:nvPr/>
        </p:nvSpPr>
        <p:spPr>
          <a:xfrm>
            <a:off x="2654023" y="3429002"/>
            <a:ext cx="149733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Unsolicited</a:t>
            </a:r>
          </a:p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Program</a:t>
            </a:r>
          </a:p>
          <a:p>
            <a:pPr algn="ctr" defTabSz="914377">
              <a:defRPr/>
            </a:pPr>
            <a:br>
              <a:rPr lang="en-US" sz="2000" b="1">
                <a:solidFill>
                  <a:srgbClr val="FFFFFF"/>
                </a:solidFill>
                <a:latin typeface="Calibri" panose="020F0502020204030204"/>
              </a:rPr>
            </a:br>
            <a:endParaRPr lang="en-US" sz="2000" b="1">
              <a:solidFill>
                <a:srgbClr val="FFFFFF"/>
              </a:solidFill>
              <a:latin typeface="Calibri" panose="020F0502020204030204"/>
            </a:endParaRPr>
          </a:p>
          <a:p>
            <a:pPr algn="ctr" defTabSz="914377">
              <a:defRPr/>
            </a:pPr>
            <a:r>
              <a:rPr lang="en-US" sz="2400" b="1">
                <a:solidFill>
                  <a:srgbClr val="FFFFFF"/>
                </a:solidFill>
                <a:latin typeface="Calibri" panose="020F0502020204030204"/>
              </a:rPr>
              <a:t>10% </a:t>
            </a:r>
          </a:p>
          <a:p>
            <a:pPr defTabSz="914377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59B423-A760-400E-9791-52B74E855356}"/>
              </a:ext>
            </a:extLst>
          </p:cNvPr>
          <p:cNvSpPr txBox="1"/>
          <p:nvPr/>
        </p:nvSpPr>
        <p:spPr>
          <a:xfrm>
            <a:off x="172418" y="3584872"/>
            <a:ext cx="15773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Research </a:t>
            </a:r>
          </a:p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Priority Program</a:t>
            </a:r>
          </a:p>
          <a:p>
            <a:pPr defTabSz="914377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86ED5DE-CB15-4F25-9733-9D3142A33E67}"/>
              </a:ext>
            </a:extLst>
          </p:cNvPr>
          <p:cNvSpPr/>
          <p:nvPr/>
        </p:nvSpPr>
        <p:spPr>
          <a:xfrm>
            <a:off x="1885051" y="2433417"/>
            <a:ext cx="1577340" cy="27100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000" b="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6DA6CB0-E048-4BC0-8A86-5A6343484BD4}"/>
              </a:ext>
            </a:extLst>
          </p:cNvPr>
          <p:cNvSpPr/>
          <p:nvPr/>
        </p:nvSpPr>
        <p:spPr>
          <a:xfrm>
            <a:off x="3583977" y="2433417"/>
            <a:ext cx="1577340" cy="27100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000" b="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397975-A337-468D-AA27-F89A62D34AA4}"/>
              </a:ext>
            </a:extLst>
          </p:cNvPr>
          <p:cNvSpPr txBox="1"/>
          <p:nvPr/>
        </p:nvSpPr>
        <p:spPr>
          <a:xfrm>
            <a:off x="1789876" y="3589854"/>
            <a:ext cx="17470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Tailored</a:t>
            </a:r>
            <a:br>
              <a:rPr lang="en-US" sz="2000" b="1">
                <a:solidFill>
                  <a:srgbClr val="FFFFFF"/>
                </a:solidFill>
                <a:latin typeface="Calibri" panose="020F0502020204030204"/>
              </a:rPr>
            </a:b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Collaboration</a:t>
            </a:r>
          </a:p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Program</a:t>
            </a:r>
          </a:p>
          <a:p>
            <a:pPr defTabSz="914377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98919F9-A950-48AD-90AB-0F5B7566465D}"/>
              </a:ext>
            </a:extLst>
          </p:cNvPr>
          <p:cNvSpPr/>
          <p:nvPr/>
        </p:nvSpPr>
        <p:spPr>
          <a:xfrm>
            <a:off x="5262954" y="2447486"/>
            <a:ext cx="1577340" cy="269601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000" b="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68D0478-0FDB-4321-8375-67B837CD023B}"/>
              </a:ext>
            </a:extLst>
          </p:cNvPr>
          <p:cNvSpPr txBox="1"/>
          <p:nvPr/>
        </p:nvSpPr>
        <p:spPr>
          <a:xfrm>
            <a:off x="5164614" y="3581062"/>
            <a:ext cx="17316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Emerging Opportunities</a:t>
            </a:r>
            <a:br>
              <a:rPr lang="en-US" sz="2000" b="1">
                <a:solidFill>
                  <a:srgbClr val="FFFFFF"/>
                </a:solidFill>
                <a:latin typeface="Calibri" panose="020F0502020204030204"/>
              </a:rPr>
            </a:b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Program</a:t>
            </a:r>
          </a:p>
          <a:p>
            <a:pPr defTabSz="914377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7F95D0B-43DE-4DE8-A679-2BA21C5B0674}"/>
              </a:ext>
            </a:extLst>
          </p:cNvPr>
          <p:cNvSpPr/>
          <p:nvPr/>
        </p:nvSpPr>
        <p:spPr>
          <a:xfrm>
            <a:off x="6954841" y="2433417"/>
            <a:ext cx="1577340" cy="271008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000" b="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D79A43D-9C1A-47B0-A15B-CC3DCB0D31D7}"/>
              </a:ext>
            </a:extLst>
          </p:cNvPr>
          <p:cNvSpPr txBox="1"/>
          <p:nvPr/>
        </p:nvSpPr>
        <p:spPr>
          <a:xfrm>
            <a:off x="6912945" y="3566994"/>
            <a:ext cx="16611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Facilitated</a:t>
            </a:r>
            <a:br>
              <a:rPr lang="en-US" sz="2000" b="1">
                <a:solidFill>
                  <a:srgbClr val="FFFFFF"/>
                </a:solidFill>
                <a:latin typeface="Calibri" panose="020F0502020204030204"/>
              </a:rPr>
            </a:b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Research</a:t>
            </a:r>
            <a:br>
              <a:rPr lang="en-US" sz="2000" b="1">
                <a:solidFill>
                  <a:srgbClr val="FFFFFF"/>
                </a:solidFill>
                <a:latin typeface="Calibri" panose="020F0502020204030204"/>
              </a:rPr>
            </a:b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Program</a:t>
            </a:r>
          </a:p>
          <a:p>
            <a:pPr defTabSz="914377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68A847F-AAEB-4AD6-B552-8DEE6070344E}"/>
              </a:ext>
            </a:extLst>
          </p:cNvPr>
          <p:cNvSpPr txBox="1"/>
          <p:nvPr/>
        </p:nvSpPr>
        <p:spPr>
          <a:xfrm>
            <a:off x="8624777" y="3566994"/>
            <a:ext cx="16611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Emerging Opportunities</a:t>
            </a:r>
            <a:br>
              <a:rPr lang="en-US" sz="2000" b="1">
                <a:solidFill>
                  <a:srgbClr val="FFFFFF"/>
                </a:solidFill>
                <a:latin typeface="Calibri" panose="020F0502020204030204"/>
              </a:rPr>
            </a:b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Program</a:t>
            </a:r>
          </a:p>
          <a:p>
            <a:pPr defTabSz="914377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76" name="Picture 7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FF0F1F9-2132-42B8-99BB-B503CB5F21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30" t="27114" r="36438" b="27435"/>
          <a:stretch/>
        </p:blipFill>
        <p:spPr>
          <a:xfrm>
            <a:off x="9056427" y="2618937"/>
            <a:ext cx="811672" cy="785059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9154323-807B-48AD-93F0-FA9935880CEF}"/>
              </a:ext>
            </a:extLst>
          </p:cNvPr>
          <p:cNvSpPr/>
          <p:nvPr/>
        </p:nvSpPr>
        <p:spPr>
          <a:xfrm>
            <a:off x="8660567" y="2433417"/>
            <a:ext cx="1577340" cy="271008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000" b="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8553104-2BFC-471D-BC1C-D71E3D00B861}"/>
              </a:ext>
            </a:extLst>
          </p:cNvPr>
          <p:cNvSpPr txBox="1"/>
          <p:nvPr/>
        </p:nvSpPr>
        <p:spPr>
          <a:xfrm>
            <a:off x="8618670" y="3566994"/>
            <a:ext cx="1661135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Sponsored</a:t>
            </a:r>
            <a:br>
              <a:rPr lang="en-US" sz="2000" b="1">
                <a:solidFill>
                  <a:srgbClr val="000000"/>
                </a:solidFill>
                <a:latin typeface="Calibri" panose="020F0502020204030204"/>
              </a:rPr>
            </a:b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Research</a:t>
            </a:r>
            <a:br>
              <a:rPr lang="en-US" sz="2000" b="1">
                <a:solidFill>
                  <a:srgbClr val="000000"/>
                </a:solidFill>
                <a:latin typeface="Calibri" panose="020F0502020204030204"/>
              </a:rPr>
            </a:br>
            <a:endParaRPr lang="en-US" sz="2000" b="1">
              <a:solidFill>
                <a:srgbClr val="FFFFFF"/>
              </a:solidFill>
              <a:latin typeface="Calibri" panose="020F0502020204030204"/>
              <a:cs typeface="Calibri"/>
            </a:endParaRPr>
          </a:p>
          <a:p>
            <a:pPr defTabSz="914377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F11E003-2E3F-4B13-9AD5-F3A41ADB31E5}"/>
              </a:ext>
            </a:extLst>
          </p:cNvPr>
          <p:cNvSpPr/>
          <p:nvPr/>
        </p:nvSpPr>
        <p:spPr>
          <a:xfrm>
            <a:off x="10364411" y="2433417"/>
            <a:ext cx="1577340" cy="2710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000" b="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7F62A8C-D1AB-47B2-8431-70AF4346842E}"/>
              </a:ext>
            </a:extLst>
          </p:cNvPr>
          <p:cNvSpPr txBox="1"/>
          <p:nvPr/>
        </p:nvSpPr>
        <p:spPr>
          <a:xfrm>
            <a:off x="10322515" y="3589854"/>
            <a:ext cx="16611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Paul L. Busch</a:t>
            </a:r>
            <a:br>
              <a:rPr lang="en-US" sz="2000" b="1">
                <a:solidFill>
                  <a:srgbClr val="FFFFFF"/>
                </a:solidFill>
                <a:latin typeface="Calibri" panose="020F0502020204030204"/>
              </a:rPr>
            </a:b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Award</a:t>
            </a:r>
          </a:p>
          <a:p>
            <a:pPr defTabSz="914377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86" name="Picture 85" descr="A picture containing icon&#10;&#10;Description automatically generated">
            <a:extLst>
              <a:ext uri="{FF2B5EF4-FFF2-40B4-BE49-F238E27FC236}">
                <a16:creationId xmlns:a16="http://schemas.microsoft.com/office/drawing/2014/main" id="{554496C5-ED29-4A67-851C-D9CADF39E9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31" r="31999"/>
          <a:stretch/>
        </p:blipFill>
        <p:spPr>
          <a:xfrm>
            <a:off x="486741" y="1910227"/>
            <a:ext cx="994299" cy="1576789"/>
          </a:xfrm>
          <a:prstGeom prst="rect">
            <a:avLst/>
          </a:prstGeom>
        </p:spPr>
      </p:pic>
      <p:pic>
        <p:nvPicPr>
          <p:cNvPr id="88" name="Picture 87" descr="A picture containing icon&#10;&#10;Description automatically generated">
            <a:extLst>
              <a:ext uri="{FF2B5EF4-FFF2-40B4-BE49-F238E27FC236}">
                <a16:creationId xmlns:a16="http://schemas.microsoft.com/office/drawing/2014/main" id="{C08C2D1F-B9F9-44E9-901E-E0F0F35A80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31" r="31999"/>
          <a:stretch/>
        </p:blipFill>
        <p:spPr>
          <a:xfrm>
            <a:off x="2199375" y="1971251"/>
            <a:ext cx="948691" cy="1504463"/>
          </a:xfrm>
          <a:prstGeom prst="rect">
            <a:avLst/>
          </a:prstGeom>
        </p:spPr>
      </p:pic>
      <p:pic>
        <p:nvPicPr>
          <p:cNvPr id="89" name="Picture 88" descr="A picture containing icon&#10;&#10;Description automatically generated">
            <a:extLst>
              <a:ext uri="{FF2B5EF4-FFF2-40B4-BE49-F238E27FC236}">
                <a16:creationId xmlns:a16="http://schemas.microsoft.com/office/drawing/2014/main" id="{8570B13B-82C3-4387-B137-635303B68E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31" r="31999"/>
          <a:stretch/>
        </p:blipFill>
        <p:spPr>
          <a:xfrm>
            <a:off x="3898301" y="2007870"/>
            <a:ext cx="948691" cy="1504463"/>
          </a:xfrm>
          <a:prstGeom prst="rect">
            <a:avLst/>
          </a:prstGeom>
        </p:spPr>
      </p:pic>
      <p:pic>
        <p:nvPicPr>
          <p:cNvPr id="90" name="Picture 89" descr="A picture containing icon&#10;&#10;Description automatically generated">
            <a:extLst>
              <a:ext uri="{FF2B5EF4-FFF2-40B4-BE49-F238E27FC236}">
                <a16:creationId xmlns:a16="http://schemas.microsoft.com/office/drawing/2014/main" id="{B173360E-B693-4513-93F4-3C3CC1723C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31" r="31999"/>
          <a:stretch/>
        </p:blipFill>
        <p:spPr>
          <a:xfrm>
            <a:off x="5577277" y="2007870"/>
            <a:ext cx="948691" cy="150446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8340E281-BF57-4304-86A0-E463AE36143A}"/>
              </a:ext>
            </a:extLst>
          </p:cNvPr>
          <p:cNvSpPr txBox="1"/>
          <p:nvPr/>
        </p:nvSpPr>
        <p:spPr>
          <a:xfrm>
            <a:off x="570094" y="2542010"/>
            <a:ext cx="78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60%</a:t>
            </a:r>
          </a:p>
          <a:p>
            <a:pPr algn="ctr" defTabSz="914377">
              <a:defRPr/>
            </a:pPr>
            <a:r>
              <a:rPr lang="en-US" sz="1000" b="1">
                <a:solidFill>
                  <a:srgbClr val="FFFFFF"/>
                </a:solidFill>
                <a:latin typeface="Calibri" panose="020F0502020204030204"/>
              </a:rPr>
              <a:t>of research budget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31F07DF-FACC-41CF-8464-4DAC5BB075C0}"/>
              </a:ext>
            </a:extLst>
          </p:cNvPr>
          <p:cNvSpPr txBox="1"/>
          <p:nvPr/>
        </p:nvSpPr>
        <p:spPr>
          <a:xfrm>
            <a:off x="3981653" y="2547112"/>
            <a:ext cx="78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10%</a:t>
            </a:r>
          </a:p>
          <a:p>
            <a:pPr algn="ctr" defTabSz="914377">
              <a:defRPr/>
            </a:pPr>
            <a:r>
              <a:rPr lang="en-US" sz="1000" b="1">
                <a:solidFill>
                  <a:srgbClr val="FFFFFF"/>
                </a:solidFill>
                <a:latin typeface="Calibri" panose="020F0502020204030204"/>
              </a:rPr>
              <a:t>of research budget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3983445-39F7-478E-A407-B237712C1A05}"/>
              </a:ext>
            </a:extLst>
          </p:cNvPr>
          <p:cNvSpPr txBox="1"/>
          <p:nvPr/>
        </p:nvSpPr>
        <p:spPr>
          <a:xfrm>
            <a:off x="2282727" y="2550680"/>
            <a:ext cx="78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20%</a:t>
            </a:r>
          </a:p>
          <a:p>
            <a:pPr algn="ctr" defTabSz="914377">
              <a:defRPr/>
            </a:pPr>
            <a:r>
              <a:rPr lang="en-US" sz="1000" b="1">
                <a:solidFill>
                  <a:srgbClr val="FFFFFF"/>
                </a:solidFill>
                <a:latin typeface="Calibri" panose="020F0502020204030204"/>
              </a:rPr>
              <a:t>of research budget</a:t>
            </a:r>
          </a:p>
        </p:txBody>
      </p:sp>
      <p:pic>
        <p:nvPicPr>
          <p:cNvPr id="101" name="Picture 100" descr="A picture containing icon&#10;&#10;Description automatically generated">
            <a:extLst>
              <a:ext uri="{FF2B5EF4-FFF2-40B4-BE49-F238E27FC236}">
                <a16:creationId xmlns:a16="http://schemas.microsoft.com/office/drawing/2014/main" id="{5A12B46B-925F-41C1-9175-FD1D51508B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31" r="31999"/>
          <a:stretch/>
        </p:blipFill>
        <p:spPr>
          <a:xfrm>
            <a:off x="7269165" y="1969665"/>
            <a:ext cx="948691" cy="1504463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1A922D2-ADD5-429D-B90E-CAC5161B4BC8}"/>
              </a:ext>
            </a:extLst>
          </p:cNvPr>
          <p:cNvSpPr/>
          <p:nvPr/>
        </p:nvSpPr>
        <p:spPr>
          <a:xfrm>
            <a:off x="7156471" y="2777005"/>
            <a:ext cx="1174080" cy="71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br>
              <a:rPr lang="en-US" sz="1400" b="1">
                <a:solidFill>
                  <a:srgbClr val="FFFFFF"/>
                </a:solidFill>
                <a:latin typeface="Calibri" panose="020F0502020204030204"/>
              </a:rPr>
            </a:br>
            <a:r>
              <a:rPr lang="en-US" sz="1200" b="1">
                <a:solidFill>
                  <a:srgbClr val="FFFFFF"/>
                </a:solidFill>
                <a:latin typeface="Calibri" panose="020F0502020204030204"/>
              </a:rPr>
              <a:t>Subscriber/</a:t>
            </a:r>
            <a:endParaRPr lang="en-US" sz="1200" b="1">
              <a:solidFill>
                <a:srgbClr val="FFFFFF"/>
              </a:solidFill>
              <a:latin typeface="Calibri" panose="020F0502020204030204"/>
              <a:cs typeface="Calibri"/>
            </a:endParaRPr>
          </a:p>
          <a:p>
            <a:pPr algn="ctr" defTabSz="914377">
              <a:defRPr/>
            </a:pPr>
            <a:r>
              <a:rPr lang="en-US" sz="1200" b="1">
                <a:solidFill>
                  <a:srgbClr val="FFFFFF"/>
                </a:solidFill>
                <a:latin typeface="Calibri" panose="020F0502020204030204"/>
              </a:rPr>
              <a:t>Partner </a:t>
            </a:r>
            <a:endParaRPr lang="en-US" sz="1200" b="1">
              <a:solidFill>
                <a:srgbClr val="FFFFFF"/>
              </a:solidFill>
              <a:latin typeface="Calibri" panose="020F0502020204030204"/>
              <a:cs typeface="Calibri"/>
            </a:endParaRPr>
          </a:p>
          <a:p>
            <a:pPr algn="ctr" defTabSz="914377">
              <a:defRPr/>
            </a:pPr>
            <a:r>
              <a:rPr lang="en-US" sz="1200" b="1">
                <a:solidFill>
                  <a:srgbClr val="FFFFFF"/>
                </a:solidFill>
                <a:latin typeface="Calibri" panose="020F0502020204030204"/>
              </a:rPr>
              <a:t>Funded</a:t>
            </a:r>
            <a:endParaRPr lang="en-US" sz="1200" b="1">
              <a:solidFill>
                <a:srgbClr val="FFFFFF"/>
              </a:solidFill>
              <a:latin typeface="Calibri" panose="020F0502020204030204"/>
              <a:cs typeface="Calibri"/>
            </a:endParaRPr>
          </a:p>
          <a:p>
            <a:pPr algn="ctr" defTabSz="914377">
              <a:defRPr/>
            </a:pPr>
            <a:endParaRPr lang="en-US" sz="2400" b="1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02" name="Picture 101" descr="A picture containing icon&#10;&#10;Description automatically generated">
            <a:extLst>
              <a:ext uri="{FF2B5EF4-FFF2-40B4-BE49-F238E27FC236}">
                <a16:creationId xmlns:a16="http://schemas.microsoft.com/office/drawing/2014/main" id="{3A1A4BDC-A561-4547-8051-12F46D4C12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31" r="31999"/>
          <a:stretch/>
        </p:blipFill>
        <p:spPr>
          <a:xfrm>
            <a:off x="8974891" y="2037049"/>
            <a:ext cx="948691" cy="1504463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B2389CF3-C035-455B-B65A-31216AE6A78B}"/>
              </a:ext>
            </a:extLst>
          </p:cNvPr>
          <p:cNvSpPr/>
          <p:nvPr/>
        </p:nvSpPr>
        <p:spPr>
          <a:xfrm>
            <a:off x="8862196" y="2662457"/>
            <a:ext cx="1174080" cy="71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1400" b="1">
                <a:solidFill>
                  <a:srgbClr val="FFFFFF"/>
                </a:solidFill>
                <a:latin typeface="Calibri" panose="020F0502020204030204"/>
              </a:rPr>
              <a:t>Grant Funded</a:t>
            </a:r>
          </a:p>
        </p:txBody>
      </p:sp>
      <p:pic>
        <p:nvPicPr>
          <p:cNvPr id="105" name="Picture 104" descr="A picture containing icon&#10;&#10;Description automatically generated">
            <a:extLst>
              <a:ext uri="{FF2B5EF4-FFF2-40B4-BE49-F238E27FC236}">
                <a16:creationId xmlns:a16="http://schemas.microsoft.com/office/drawing/2014/main" id="{6FA75834-DE53-4F00-AD13-DBA093B4F0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31" r="31999"/>
          <a:stretch/>
        </p:blipFill>
        <p:spPr>
          <a:xfrm>
            <a:off x="10678736" y="2062138"/>
            <a:ext cx="948691" cy="1504463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546E2982-B418-49CE-ADA8-0AB46C02C26C}"/>
              </a:ext>
            </a:extLst>
          </p:cNvPr>
          <p:cNvSpPr/>
          <p:nvPr/>
        </p:nvSpPr>
        <p:spPr>
          <a:xfrm>
            <a:off x="10566041" y="2575766"/>
            <a:ext cx="1174080" cy="796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br>
              <a:rPr lang="en-US" sz="1600" b="1">
                <a:solidFill>
                  <a:srgbClr val="FFFFFF"/>
                </a:solidFill>
                <a:latin typeface="Calibri" panose="020F0502020204030204"/>
              </a:rPr>
            </a:br>
            <a:r>
              <a:rPr lang="en-US" sz="1400" b="1">
                <a:solidFill>
                  <a:srgbClr val="FFFFFF"/>
                </a:solidFill>
                <a:latin typeface="Calibri" panose="020F0502020204030204"/>
              </a:rPr>
              <a:t>$100,000</a:t>
            </a:r>
          </a:p>
          <a:p>
            <a:pPr algn="ctr" defTabSz="914377">
              <a:defRPr/>
            </a:pPr>
            <a:r>
              <a:rPr lang="en-US" sz="1300" b="1">
                <a:solidFill>
                  <a:srgbClr val="FFFFFF"/>
                </a:solidFill>
                <a:latin typeface="Calibri" panose="020F0502020204030204"/>
              </a:rPr>
              <a:t>Endowment</a:t>
            </a:r>
          </a:p>
          <a:p>
            <a:pPr algn="ctr" defTabSz="914377">
              <a:defRPr/>
            </a:pPr>
            <a:r>
              <a:rPr lang="en-US" sz="1300" b="1">
                <a:solidFill>
                  <a:srgbClr val="FFFFFF"/>
                </a:solidFill>
                <a:latin typeface="Calibri" panose="020F0502020204030204"/>
              </a:rPr>
              <a:t>Funded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851515-921B-4E8C-927F-2676ED2B9E53}"/>
              </a:ext>
            </a:extLst>
          </p:cNvPr>
          <p:cNvSpPr txBox="1"/>
          <p:nvPr/>
        </p:nvSpPr>
        <p:spPr>
          <a:xfrm>
            <a:off x="3583977" y="3610003"/>
            <a:ext cx="15773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Unsolicited</a:t>
            </a:r>
            <a:br>
              <a:rPr lang="en-US" sz="2000" b="1">
                <a:solidFill>
                  <a:srgbClr val="FFFFFF"/>
                </a:solidFill>
                <a:latin typeface="Calibri" panose="020F0502020204030204"/>
              </a:rPr>
            </a:b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Program</a:t>
            </a:r>
          </a:p>
          <a:p>
            <a:pPr defTabSz="914377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5704FA-E2B0-1C6A-89F8-CB4E8E80435C}"/>
              </a:ext>
            </a:extLst>
          </p:cNvPr>
          <p:cNvSpPr txBox="1"/>
          <p:nvPr/>
        </p:nvSpPr>
        <p:spPr>
          <a:xfrm>
            <a:off x="5660630" y="2545892"/>
            <a:ext cx="78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/>
              </a:rPr>
              <a:t>10%</a:t>
            </a:r>
          </a:p>
          <a:p>
            <a:pPr algn="ctr" defTabSz="914377">
              <a:defRPr/>
            </a:pPr>
            <a:r>
              <a:rPr lang="en-US" sz="1000" b="1">
                <a:solidFill>
                  <a:srgbClr val="FFFFFF"/>
                </a:solidFill>
                <a:latin typeface="Calibri" panose="020F0502020204030204"/>
              </a:rPr>
              <a:t>of research budget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4E84F-7467-1783-3A04-9AD907FD4CD6}"/>
              </a:ext>
            </a:extLst>
          </p:cNvPr>
          <p:cNvSpPr/>
          <p:nvPr/>
        </p:nvSpPr>
        <p:spPr>
          <a:xfrm>
            <a:off x="48633" y="1799965"/>
            <a:ext cx="1806548" cy="362007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3E7B-D38B-4AE1-9FDE-9302E258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08" y="530569"/>
            <a:ext cx="10515600" cy="1325563"/>
          </a:xfrm>
        </p:spPr>
        <p:txBody>
          <a:bodyPr/>
          <a:lstStyle/>
          <a:p>
            <a:r>
              <a:rPr lang="en-US">
                <a:latin typeface="+mn-lt"/>
              </a:rPr>
              <a:t>Research Priority Program</a:t>
            </a:r>
          </a:p>
        </p:txBody>
      </p:sp>
      <p:pic>
        <p:nvPicPr>
          <p:cNvPr id="6" name="Content Placeholder 5" descr="Flag with solid fill">
            <a:extLst>
              <a:ext uri="{FF2B5EF4-FFF2-40B4-BE49-F238E27FC236}">
                <a16:creationId xmlns:a16="http://schemas.microsoft.com/office/drawing/2014/main" id="{4F9524B0-E37C-42EB-A012-FB1953C3B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0926" y="1666078"/>
            <a:ext cx="3117335" cy="311733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1E7620-E726-4E5C-B74E-C679AFD075CB}"/>
              </a:ext>
            </a:extLst>
          </p:cNvPr>
          <p:cNvSpPr txBox="1"/>
          <p:nvPr/>
        </p:nvSpPr>
        <p:spPr>
          <a:xfrm>
            <a:off x="3296694" y="4783413"/>
            <a:ext cx="4883117" cy="135421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3733" b="1">
                <a:solidFill>
                  <a:schemeClr val="accent2"/>
                </a:solidFill>
              </a:rPr>
              <a:t>2024 Budget </a:t>
            </a:r>
            <a:r>
              <a:rPr lang="en-US" sz="4267" b="1">
                <a:solidFill>
                  <a:schemeClr val="accent1"/>
                </a:solidFill>
              </a:rPr>
              <a:t>$6,023,111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6DD9F54-F30B-4A38-890C-B82D8F9E7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329" y="2046187"/>
            <a:ext cx="1349343" cy="82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4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50FA2A-9E06-19BF-07C4-B235943FBFCE}"/>
              </a:ext>
            </a:extLst>
          </p:cNvPr>
          <p:cNvSpPr/>
          <p:nvPr/>
        </p:nvSpPr>
        <p:spPr>
          <a:xfrm>
            <a:off x="0" y="1"/>
            <a:ext cx="12192000" cy="647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2C2277-3153-E3F7-C503-99AFA8991F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diagram of a factory&#10;&#10;Description automatically generated with medium confidence">
            <a:extLst>
              <a:ext uri="{FF2B5EF4-FFF2-40B4-BE49-F238E27FC236}">
                <a16:creationId xmlns:a16="http://schemas.microsoft.com/office/drawing/2014/main" id="{6136C30F-32A5-5E6D-24DA-E6E0D58CC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209149"/>
            <a:ext cx="10515600" cy="60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8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D0388DF-0FE5-3C40-14A7-E81DFBF5C5CA}"/>
              </a:ext>
            </a:extLst>
          </p:cNvPr>
          <p:cNvSpPr/>
          <p:nvPr/>
        </p:nvSpPr>
        <p:spPr>
          <a:xfrm>
            <a:off x="0" y="0"/>
            <a:ext cx="12192000" cy="175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0BD6F-12D2-641E-139C-E66977DBE007}"/>
              </a:ext>
            </a:extLst>
          </p:cNvPr>
          <p:cNvSpPr txBox="1"/>
          <p:nvPr/>
        </p:nvSpPr>
        <p:spPr>
          <a:xfrm>
            <a:off x="5214257" y="23186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2CD93D-352D-F6FC-5558-B6BAB53D6D1E}"/>
              </a:ext>
            </a:extLst>
          </p:cNvPr>
          <p:cNvSpPr txBox="1">
            <a:spLocks/>
          </p:cNvSpPr>
          <p:nvPr/>
        </p:nvSpPr>
        <p:spPr>
          <a:xfrm>
            <a:off x="0" y="20222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Open RFPs</a:t>
            </a:r>
            <a:endParaRPr kumimoji="0" lang="en-US" sz="277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FA77DB6-57FC-61E7-56A1-990261DBE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822" y="5275015"/>
            <a:ext cx="1999661" cy="1225402"/>
          </a:xfrm>
          <a:prstGeom prst="rect">
            <a:avLst/>
          </a:prstGeom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EAA982E9-F520-C9A8-DC59-7593CF8DE6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880" y="1906692"/>
            <a:ext cx="4088239" cy="4095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23BC90-07C7-F879-4B8F-FC9D0FB06559}"/>
              </a:ext>
            </a:extLst>
          </p:cNvPr>
          <p:cNvSpPr txBox="1"/>
          <p:nvPr/>
        </p:nvSpPr>
        <p:spPr>
          <a:xfrm>
            <a:off x="4223948" y="6001226"/>
            <a:ext cx="374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www.waterrf.org/proposals</a:t>
            </a:r>
          </a:p>
        </p:txBody>
      </p:sp>
    </p:spTree>
    <p:extLst>
      <p:ext uri="{BB962C8B-B14F-4D97-AF65-F5344CB8AC3E}">
        <p14:creationId xmlns:p14="http://schemas.microsoft.com/office/powerpoint/2010/main" val="21259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e up of a wave&#10;&#10;Description automatically generated with low confidence">
            <a:extLst>
              <a:ext uri="{FF2B5EF4-FFF2-40B4-BE49-F238E27FC236}">
                <a16:creationId xmlns:a16="http://schemas.microsoft.com/office/drawing/2014/main" id="{EA6430FE-5B15-26F7-E7C1-1657675624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155" y="-5326"/>
            <a:ext cx="12217504" cy="4379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E3DF72-23DA-477A-D614-85C25C8A9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5140998"/>
            <a:ext cx="12192002" cy="747528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  <a:cs typeface="Calibri"/>
              </a:rPr>
              <a:t>Tailored Collaboration Program </a:t>
            </a:r>
            <a:endParaRPr lang="en-US" sz="4400" dirty="0">
              <a:solidFill>
                <a:schemeClr val="accent1"/>
              </a:solidFill>
              <a:latin typeface="+mn-lt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3C0AF8-7820-25CA-3C84-56C1FD0A5F5D}"/>
              </a:ext>
            </a:extLst>
          </p:cNvPr>
          <p:cNvSpPr/>
          <p:nvPr/>
        </p:nvSpPr>
        <p:spPr>
          <a:xfrm>
            <a:off x="1968" y="4374082"/>
            <a:ext cx="12204856" cy="84598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85C4E514-3D39-2975-464A-ACFFE597DF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2328" y="1635070"/>
            <a:ext cx="2358553" cy="2355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ED9E9-2191-3842-2C2A-40984300CC9E}"/>
              </a:ext>
            </a:extLst>
          </p:cNvPr>
          <p:cNvSpPr txBox="1"/>
          <p:nvPr/>
        </p:nvSpPr>
        <p:spPr>
          <a:xfrm>
            <a:off x="6770515" y="4040880"/>
            <a:ext cx="5421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www.waterrf.org/tailored-collaboration-program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689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RF2018-bran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A6"/>
      </a:accent1>
      <a:accent2>
        <a:srgbClr val="004F71"/>
      </a:accent2>
      <a:accent3>
        <a:srgbClr val="FFA300"/>
      </a:accent3>
      <a:accent4>
        <a:srgbClr val="E56954"/>
      </a:accent4>
      <a:accent5>
        <a:srgbClr val="6CC249"/>
      </a:accent5>
      <a:accent6>
        <a:srgbClr val="75787B"/>
      </a:accent6>
      <a:hlink>
        <a:srgbClr val="0000FF"/>
      </a:hlink>
      <a:folHlink>
        <a:srgbClr val="954FA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F_template06-18_widescreen.potx" id="{188F59B1-77C3-F545-95D9-8D59C6ABB6BC}" vid="{84A13DCE-BF47-8D44-BB54-2435D843A865}"/>
    </a:ext>
  </a:extLst>
</a:theme>
</file>

<file path=ppt/theme/theme2.xml><?xml version="1.0" encoding="utf-8"?>
<a:theme xmlns:a="http://schemas.openxmlformats.org/drawingml/2006/main" name="1_Office Theme">
  <a:themeElements>
    <a:clrScheme name="WRF2018-bran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A6"/>
      </a:accent1>
      <a:accent2>
        <a:srgbClr val="004F71"/>
      </a:accent2>
      <a:accent3>
        <a:srgbClr val="FFA300"/>
      </a:accent3>
      <a:accent4>
        <a:srgbClr val="E56954"/>
      </a:accent4>
      <a:accent5>
        <a:srgbClr val="6CC249"/>
      </a:accent5>
      <a:accent6>
        <a:srgbClr val="75787B"/>
      </a:accent6>
      <a:hlink>
        <a:srgbClr val="0000FF"/>
      </a:hlink>
      <a:folHlink>
        <a:srgbClr val="954FA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F_template06-18_widescreen.potx" id="{188F59B1-77C3-F545-95D9-8D59C6ABB6BC}" vid="{84A13DCE-BF47-8D44-BB54-2435D843A8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C9091DC72F44692F7527C9427A104" ma:contentTypeVersion="12" ma:contentTypeDescription="Create a new document." ma:contentTypeScope="" ma:versionID="b04fa8200fca73fc3224e795efa4ad57">
  <xsd:schema xmlns:xsd="http://www.w3.org/2001/XMLSchema" xmlns:xs="http://www.w3.org/2001/XMLSchema" xmlns:p="http://schemas.microsoft.com/office/2006/metadata/properties" xmlns:ns2="6aa26c1c-89d0-4ef4-953c-d1750f57c08a" xmlns:ns3="fbddd5cb-492c-4f21-9bf0-e91a50ca4458" targetNamespace="http://schemas.microsoft.com/office/2006/metadata/properties" ma:root="true" ma:fieldsID="b16d4e512f4fa61a76c897a44e5e1c05" ns2:_="" ns3:_="">
    <xsd:import namespace="6aa26c1c-89d0-4ef4-953c-d1750f57c08a"/>
    <xsd:import namespace="fbddd5cb-492c-4f21-9bf0-e91a50ca4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26c1c-89d0-4ef4-953c-d1750f57c0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dd5cb-492c-4f21-9bf0-e91a50ca4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EF23BD-0D11-42CE-9400-B3F89CE72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a26c1c-89d0-4ef4-953c-d1750f57c08a"/>
    <ds:schemaRef ds:uri="fbddd5cb-492c-4f21-9bf0-e91a50ca44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11D53B-D9BB-4E6D-9208-84DCE8E864C7}">
  <ds:schemaRefs>
    <ds:schemaRef ds:uri="fbddd5cb-492c-4f21-9bf0-e91a50ca4458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6aa26c1c-89d0-4ef4-953c-d1750f57c08a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E448E87-59A1-486E-B25C-2FCD0BA165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2374</TotalTime>
  <Words>879</Words>
  <Application>Microsoft Office PowerPoint</Application>
  <PresentationFormat>Widescreen</PresentationFormat>
  <Paragraphs>116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.Lucida Grande UI Regular</vt:lpstr>
      <vt:lpstr>Arial</vt:lpstr>
      <vt:lpstr>Calibri</vt:lpstr>
      <vt:lpstr>Calibri Light</vt:lpstr>
      <vt:lpstr>System Font Regular</vt:lpstr>
      <vt:lpstr>Wingdings</vt:lpstr>
      <vt:lpstr>Office Theme</vt:lpstr>
      <vt:lpstr>1_Office Theme</vt:lpstr>
      <vt:lpstr>WRF Research: An Overview</vt:lpstr>
      <vt:lpstr>PowerPoint Presentation</vt:lpstr>
      <vt:lpstr>PowerPoint Presentation</vt:lpstr>
      <vt:lpstr>PowerPoint Presentation</vt:lpstr>
      <vt:lpstr>PowerPoint Presentation</vt:lpstr>
      <vt:lpstr>Research Priority Program</vt:lpstr>
      <vt:lpstr>PowerPoint Presentation</vt:lpstr>
      <vt:lpstr>PowerPoint Presentation</vt:lpstr>
      <vt:lpstr>Tailored Collaboration Program </vt:lpstr>
      <vt:lpstr>Unsolicited Research Program </vt:lpstr>
      <vt:lpstr>PowerPoint Presentation</vt:lpstr>
      <vt:lpstr>PowerPoint Presentation</vt:lpstr>
      <vt:lpstr>Climate Change / Resilience / Water Supply Planning</vt:lpstr>
      <vt:lpstr>Climate Change / Resilience / Water Supply Planning</vt:lpstr>
      <vt:lpstr>PowerPoint Presentation</vt:lpstr>
      <vt:lpstr>Thanks for listening!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Barbara Swartz</dc:creator>
  <cp:keywords/>
  <dc:description/>
  <cp:lastModifiedBy>Matthews, Terri (DDC)</cp:lastModifiedBy>
  <cp:revision>42</cp:revision>
  <dcterms:created xsi:type="dcterms:W3CDTF">2019-02-04T18:34:50Z</dcterms:created>
  <dcterms:modified xsi:type="dcterms:W3CDTF">2024-02-14T20:05:58Z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0x010100702C9091DC72F44692F7527C9427A104</vt:lpwstr>
  </property>
  <property fmtid="{D5CDD505-2E9C-101B-9397-08002B2CF9AE}" pid="3" name="_dlc_DocIdItemGuid">
    <vt:lpwstr>d376a3cd-f042-49fd-af23-991e2601db02</vt:lpwstr>
  </property>
  <property fmtid="{D5CDD505-2E9C-101B-9397-08002B2CF9AE}" pid="4" name="Order">
    <vt:r8>10400</vt:r8>
  </property>
  <property fmtid="{D5CDD505-2E9C-101B-9397-08002B2CF9AE}" pid="5" name="TaxKeyword">
    <vt:lpwstr/>
  </property>
  <property fmtid="{D5CDD505-2E9C-101B-9397-08002B2CF9AE}" pid="6" name="Project Number">
    <vt:lpwstr/>
  </property>
</Properties>
</file>