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1443" r:id="rId2"/>
    <p:sldId id="332" r:id="rId3"/>
    <p:sldId id="1439" r:id="rId4"/>
    <p:sldId id="331" r:id="rId5"/>
    <p:sldId id="317" r:id="rId6"/>
    <p:sldId id="1627" r:id="rId7"/>
    <p:sldId id="1628" r:id="rId8"/>
    <p:sldId id="1629" r:id="rId9"/>
    <p:sldId id="1630" r:id="rId10"/>
    <p:sldId id="353" r:id="rId11"/>
    <p:sldId id="1642" r:id="rId12"/>
    <p:sldId id="1619" r:id="rId13"/>
    <p:sldId id="1621" r:id="rId14"/>
    <p:sldId id="1631" r:id="rId15"/>
    <p:sldId id="1633" r:id="rId16"/>
    <p:sldId id="1632" r:id="rId17"/>
    <p:sldId id="1634" r:id="rId18"/>
    <p:sldId id="1635" r:id="rId19"/>
    <p:sldId id="1577" r:id="rId20"/>
    <p:sldId id="1606" r:id="rId21"/>
    <p:sldId id="1639" r:id="rId22"/>
    <p:sldId id="1578" r:id="rId23"/>
    <p:sldId id="1605" r:id="rId24"/>
    <p:sldId id="1640" r:id="rId25"/>
    <p:sldId id="1641" r:id="rId26"/>
    <p:sldId id="1588" r:id="rId27"/>
    <p:sldId id="1598" r:id="rId28"/>
    <p:sldId id="1607" r:id="rId29"/>
    <p:sldId id="1636" r:id="rId30"/>
    <p:sldId id="1576" r:id="rId31"/>
    <p:sldId id="1623" r:id="rId32"/>
    <p:sldId id="1637" r:id="rId33"/>
    <p:sldId id="145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35"/>
    <p:restoredTop sz="95728"/>
  </p:normalViewPr>
  <p:slideViewPr>
    <p:cSldViewPr snapToGrid="0">
      <p:cViewPr varScale="1">
        <p:scale>
          <a:sx n="76" d="100"/>
          <a:sy n="76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EBDA9A-7FB9-4C3F-AF88-DEA90D258E5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7A9945-E7B9-4A89-9C04-A1D829F5BD28}">
      <dgm:prSet custT="1"/>
      <dgm:spPr>
        <a:solidFill>
          <a:schemeClr val="accent1">
            <a:lumMod val="75000"/>
            <a:alpha val="40000"/>
          </a:schemeClr>
        </a:solidFill>
        <a:ln>
          <a:noFill/>
        </a:ln>
      </dgm:spPr>
      <dgm:t>
        <a:bodyPr/>
        <a:lstStyle/>
        <a:p>
          <a:r>
            <a:rPr lang="en-US" sz="4400" b="1" i="0" baseline="0" dirty="0"/>
            <a:t>THANK YOU!</a:t>
          </a:r>
          <a:endParaRPr lang="en-US" sz="4400" dirty="0"/>
        </a:p>
      </dgm:t>
    </dgm:pt>
    <dgm:pt modelId="{44A319F1-11CA-4E68-A9C3-788AB3086D90}" type="parTrans" cxnId="{55B581C5-04A5-463F-A3F2-E76D535642E0}">
      <dgm:prSet/>
      <dgm:spPr/>
      <dgm:t>
        <a:bodyPr/>
        <a:lstStyle/>
        <a:p>
          <a:endParaRPr lang="en-US"/>
        </a:p>
      </dgm:t>
    </dgm:pt>
    <dgm:pt modelId="{1E55F3B1-EFB5-445F-AAFC-F663BC66AD68}" type="sibTrans" cxnId="{55B581C5-04A5-463F-A3F2-E76D535642E0}">
      <dgm:prSet/>
      <dgm:spPr/>
      <dgm:t>
        <a:bodyPr/>
        <a:lstStyle/>
        <a:p>
          <a:endParaRPr lang="en-US"/>
        </a:p>
      </dgm:t>
    </dgm:pt>
    <dgm:pt modelId="{E28A3F54-6EE4-4DB4-8FFA-EAF84C0288E3}">
      <dgm:prSet custT="1"/>
      <dgm:spPr>
        <a:solidFill>
          <a:schemeClr val="accent1">
            <a:lumMod val="75000"/>
            <a:alpha val="40246"/>
          </a:schemeClr>
        </a:solidFill>
        <a:ln>
          <a:noFill/>
        </a:ln>
      </dgm:spPr>
      <dgm:t>
        <a:bodyPr/>
        <a:lstStyle/>
        <a:p>
          <a:r>
            <a:rPr lang="en-US" sz="2600" b="0" dirty="0"/>
            <a:t>Jennifer </a:t>
          </a:r>
          <a:r>
            <a:rPr lang="en-US" sz="2600" b="0" dirty="0" err="1"/>
            <a:t>Cherrier</a:t>
          </a:r>
          <a:endParaRPr lang="en-US" sz="2600" b="0" dirty="0"/>
        </a:p>
        <a:p>
          <a:r>
            <a:rPr lang="en-US" sz="2400" b="0" dirty="0"/>
            <a:t>jennifer.cherrier18@Brooklyn.cuny.edu</a:t>
          </a:r>
        </a:p>
      </dgm:t>
    </dgm:pt>
    <dgm:pt modelId="{FF5AA422-46A2-4FA5-8005-1AB760A1B6DD}" type="parTrans" cxnId="{1F14B208-A212-4109-BCD7-9FC143B8C123}">
      <dgm:prSet/>
      <dgm:spPr/>
      <dgm:t>
        <a:bodyPr/>
        <a:lstStyle/>
        <a:p>
          <a:endParaRPr lang="en-US"/>
        </a:p>
      </dgm:t>
    </dgm:pt>
    <dgm:pt modelId="{A0D0A65F-7583-4674-BD27-460B12FAD2A5}" type="sibTrans" cxnId="{1F14B208-A212-4109-BCD7-9FC143B8C123}">
      <dgm:prSet/>
      <dgm:spPr/>
      <dgm:t>
        <a:bodyPr/>
        <a:lstStyle/>
        <a:p>
          <a:endParaRPr lang="en-US"/>
        </a:p>
      </dgm:t>
    </dgm:pt>
    <dgm:pt modelId="{0DD63D16-6429-B448-918C-9B3BBE482E2D}" type="pres">
      <dgm:prSet presAssocID="{C7EBDA9A-7FB9-4C3F-AF88-DEA90D258E53}" presName="linear" presStyleCnt="0">
        <dgm:presLayoutVars>
          <dgm:animLvl val="lvl"/>
          <dgm:resizeHandles val="exact"/>
        </dgm:presLayoutVars>
      </dgm:prSet>
      <dgm:spPr/>
    </dgm:pt>
    <dgm:pt modelId="{278BA563-ED9D-2A42-8056-98D573750F1B}" type="pres">
      <dgm:prSet presAssocID="{F37A9945-E7B9-4A89-9C04-A1D829F5BD28}" presName="parentText" presStyleLbl="node1" presStyleIdx="0" presStyleCnt="2" custScaleY="120773" custLinFactY="-13769" custLinFactNeighborX="0" custLinFactNeighborY="-100000">
        <dgm:presLayoutVars>
          <dgm:chMax val="0"/>
          <dgm:bulletEnabled val="1"/>
        </dgm:presLayoutVars>
      </dgm:prSet>
      <dgm:spPr/>
    </dgm:pt>
    <dgm:pt modelId="{FE8E7242-AC69-B345-BA86-0AD531FE1D9A}" type="pres">
      <dgm:prSet presAssocID="{1E55F3B1-EFB5-445F-AAFC-F663BC66AD68}" presName="spacer" presStyleCnt="0"/>
      <dgm:spPr/>
    </dgm:pt>
    <dgm:pt modelId="{D2298E5B-2A66-5448-AC6A-7988743798F9}" type="pres">
      <dgm:prSet presAssocID="{E28A3F54-6EE4-4DB4-8FFA-EAF84C0288E3}" presName="parentText" presStyleLbl="node1" presStyleIdx="1" presStyleCnt="2" custScaleY="128272">
        <dgm:presLayoutVars>
          <dgm:chMax val="0"/>
          <dgm:bulletEnabled val="1"/>
        </dgm:presLayoutVars>
      </dgm:prSet>
      <dgm:spPr/>
    </dgm:pt>
  </dgm:ptLst>
  <dgm:cxnLst>
    <dgm:cxn modelId="{1F14B208-A212-4109-BCD7-9FC143B8C123}" srcId="{C7EBDA9A-7FB9-4C3F-AF88-DEA90D258E53}" destId="{E28A3F54-6EE4-4DB4-8FFA-EAF84C0288E3}" srcOrd="1" destOrd="0" parTransId="{FF5AA422-46A2-4FA5-8005-1AB760A1B6DD}" sibTransId="{A0D0A65F-7583-4674-BD27-460B12FAD2A5}"/>
    <dgm:cxn modelId="{1F5FE855-55AC-C244-AD28-AD13ABE82187}" type="presOf" srcId="{C7EBDA9A-7FB9-4C3F-AF88-DEA90D258E53}" destId="{0DD63D16-6429-B448-918C-9B3BBE482E2D}" srcOrd="0" destOrd="0" presId="urn:microsoft.com/office/officeart/2005/8/layout/vList2"/>
    <dgm:cxn modelId="{11F8829B-C58F-B846-81E3-6C42742182B0}" type="presOf" srcId="{F37A9945-E7B9-4A89-9C04-A1D829F5BD28}" destId="{278BA563-ED9D-2A42-8056-98D573750F1B}" srcOrd="0" destOrd="0" presId="urn:microsoft.com/office/officeart/2005/8/layout/vList2"/>
    <dgm:cxn modelId="{90C2A6C0-0915-2D44-B9E3-D2B07ED853B9}" type="presOf" srcId="{E28A3F54-6EE4-4DB4-8FFA-EAF84C0288E3}" destId="{D2298E5B-2A66-5448-AC6A-7988743798F9}" srcOrd="0" destOrd="0" presId="urn:microsoft.com/office/officeart/2005/8/layout/vList2"/>
    <dgm:cxn modelId="{55B581C5-04A5-463F-A3F2-E76D535642E0}" srcId="{C7EBDA9A-7FB9-4C3F-AF88-DEA90D258E53}" destId="{F37A9945-E7B9-4A89-9C04-A1D829F5BD28}" srcOrd="0" destOrd="0" parTransId="{44A319F1-11CA-4E68-A9C3-788AB3086D90}" sibTransId="{1E55F3B1-EFB5-445F-AAFC-F663BC66AD68}"/>
    <dgm:cxn modelId="{DF7577EA-FF5E-FE4E-8535-E02D62C9B91C}" type="presParOf" srcId="{0DD63D16-6429-B448-918C-9B3BBE482E2D}" destId="{278BA563-ED9D-2A42-8056-98D573750F1B}" srcOrd="0" destOrd="0" presId="urn:microsoft.com/office/officeart/2005/8/layout/vList2"/>
    <dgm:cxn modelId="{89BE483E-56E4-304C-B5EF-A41D33C4B1E0}" type="presParOf" srcId="{0DD63D16-6429-B448-918C-9B3BBE482E2D}" destId="{FE8E7242-AC69-B345-BA86-0AD531FE1D9A}" srcOrd="1" destOrd="0" presId="urn:microsoft.com/office/officeart/2005/8/layout/vList2"/>
    <dgm:cxn modelId="{A451715C-FD4D-E24B-B5DD-B71E2CEB8DDE}" type="presParOf" srcId="{0DD63D16-6429-B448-918C-9B3BBE482E2D}" destId="{D2298E5B-2A66-5448-AC6A-7988743798F9}" srcOrd="2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BA563-ED9D-2A42-8056-98D573750F1B}">
      <dsp:nvSpPr>
        <dsp:cNvPr id="0" name=""/>
        <dsp:cNvSpPr/>
      </dsp:nvSpPr>
      <dsp:spPr>
        <a:xfrm>
          <a:off x="0" y="654960"/>
          <a:ext cx="5438315" cy="1469565"/>
        </a:xfrm>
        <a:prstGeom prst="roundRect">
          <a:avLst/>
        </a:prstGeom>
        <a:solidFill>
          <a:schemeClr val="accent1">
            <a:lumMod val="75000"/>
            <a:alpha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0" kern="1200" baseline="0" dirty="0"/>
            <a:t>THANK YOU!</a:t>
          </a:r>
          <a:endParaRPr lang="en-US" sz="4400" kern="1200" dirty="0"/>
        </a:p>
      </dsp:txBody>
      <dsp:txXfrm>
        <a:off x="71738" y="726698"/>
        <a:ext cx="5294839" cy="1326089"/>
      </dsp:txXfrm>
    </dsp:sp>
    <dsp:sp modelId="{D2298E5B-2A66-5448-AC6A-7988743798F9}">
      <dsp:nvSpPr>
        <dsp:cNvPr id="0" name=""/>
        <dsp:cNvSpPr/>
      </dsp:nvSpPr>
      <dsp:spPr>
        <a:xfrm>
          <a:off x="0" y="2666467"/>
          <a:ext cx="5438315" cy="1560813"/>
        </a:xfrm>
        <a:prstGeom prst="roundRect">
          <a:avLst/>
        </a:prstGeom>
        <a:solidFill>
          <a:schemeClr val="accent1">
            <a:lumMod val="75000"/>
            <a:alpha val="40246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/>
            <a:t>Jennifer </a:t>
          </a:r>
          <a:r>
            <a:rPr lang="en-US" sz="2600" b="0" kern="1200" dirty="0" err="1"/>
            <a:t>Cherrier</a:t>
          </a:r>
          <a:endParaRPr lang="en-US" sz="2600" b="0" kern="1200" dirty="0"/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jennifer.cherrier18@Brooklyn.cuny.edu</a:t>
          </a:r>
        </a:p>
      </dsp:txBody>
      <dsp:txXfrm>
        <a:off x="76193" y="2742660"/>
        <a:ext cx="5285929" cy="14084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A68A6-EA54-4446-AE30-323DA23543CA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B9EA0-2DB5-0640-99C5-6CB8D2A3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8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985B1-15E8-0473-A648-C49D2E4CD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73057-952C-D64D-138B-1BEDBDD16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018E2-13CF-E053-9993-4F4B936FA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E354-4D8F-CC4A-BA50-9D802A6C9DB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5962-143F-0E68-51C2-D8A63CBD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34E2C-6A8B-82D9-E5EC-13CFDA599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DE0F-6C22-E34B-8546-175CE1A8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46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20E4-FBD3-ACA5-B21D-B3D30088D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E112D1-16AA-F566-1038-8D9028C19A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5A240-7BFE-1E7C-E775-78832923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E354-4D8F-CC4A-BA50-9D802A6C9DB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895F3-E525-3139-F054-DF91176C3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CBA4-1C2D-CEE3-6DFF-C51731C1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DE0F-6C22-E34B-8546-175CE1A8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71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EF763F-A441-0FA3-D1C9-B25285EFB1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2A014-3BBD-8CD9-10E1-0A676BA520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3DC93-D71B-43AA-4D2A-3A5F86C6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E354-4D8F-CC4A-BA50-9D802A6C9DB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4E145-E3E3-6F8A-5D1E-7EC16F6C8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0C7C8-9EB7-6F0E-ED78-7CDF77F63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DE0F-6C22-E34B-8546-175CE1A8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49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867" y="427864"/>
            <a:ext cx="10706933" cy="95351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727" b="1">
                <a:latin typeface="IBM Plex Sans" charset="0"/>
                <a:ea typeface="IBM Plex Sans" charset="0"/>
                <a:cs typeface="IBM Plex Sans" charset="0"/>
              </a:defRPr>
            </a:lvl1pPr>
          </a:lstStyle>
          <a:p>
            <a:r>
              <a:rPr lang="en-US" dirty="0"/>
              <a:t>TITLE + BULLETS POINTS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867" y="1577598"/>
            <a:ext cx="10515600" cy="46238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9">
                <a:latin typeface="IBM Plex Sans" charset="0"/>
                <a:ea typeface="IBM Plex Sans" charset="0"/>
                <a:cs typeface="IBM Plex Sans" charset="0"/>
              </a:defRPr>
            </a:lvl1pPr>
            <a:lvl2pPr>
              <a:defRPr sz="1909">
                <a:latin typeface="IBM Plex Sans" charset="0"/>
                <a:ea typeface="IBM Plex Sans" charset="0"/>
                <a:cs typeface="IBM Plex Sans" charset="0"/>
              </a:defRPr>
            </a:lvl2pPr>
            <a:lvl3pPr>
              <a:defRPr sz="1909">
                <a:latin typeface="IBM Plex Sans" charset="0"/>
                <a:ea typeface="IBM Plex Sans" charset="0"/>
                <a:cs typeface="IBM Plex Sans" charset="0"/>
              </a:defRPr>
            </a:lvl3pPr>
            <a:lvl4pPr>
              <a:defRPr sz="1909">
                <a:latin typeface="IBM Plex Sans" charset="0"/>
                <a:ea typeface="IBM Plex Sans" charset="0"/>
                <a:cs typeface="IBM Plex Sans" charset="0"/>
              </a:defRPr>
            </a:lvl4pPr>
            <a:lvl5pPr>
              <a:defRPr sz="1909">
                <a:latin typeface="IBM Plex Sans" charset="0"/>
                <a:ea typeface="IBM Plex Sans" charset="0"/>
                <a:cs typeface="IBM Plex San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038600" y="6356792"/>
            <a:ext cx="4114800" cy="218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18" dirty="0">
                <a:latin typeface="IBM Plex Sans" charset="0"/>
                <a:ea typeface="IBM Plex Sans" charset="0"/>
                <a:cs typeface="IBM Plex Sans" charset="0"/>
              </a:rPr>
              <a:t>Stakeholder</a:t>
            </a:r>
            <a:r>
              <a:rPr lang="en-US" sz="818" baseline="0" dirty="0">
                <a:latin typeface="IBM Plex Sans" charset="0"/>
                <a:ea typeface="IBM Plex Sans" charset="0"/>
                <a:cs typeface="IBM Plex Sans" charset="0"/>
              </a:rPr>
              <a:t> Meeting 09.25.2018</a:t>
            </a:r>
            <a:endParaRPr lang="en-US" sz="818" dirty="0">
              <a:latin typeface="IBM Plex Sans" charset="0"/>
              <a:ea typeface="IBM Plex Sans" charset="0"/>
              <a:cs typeface="IBM Plex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298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C4CE6-7052-2354-F587-28B25890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34936-4D93-C62E-DCA6-CEA9A021C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C6ECA-699D-AB4F-0C19-DA052AFEA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E354-4D8F-CC4A-BA50-9D802A6C9DB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3EE91-515A-40DA-CECC-EAAA59C4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7C391-B374-D6C1-BA09-1ABB929B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DE0F-6C22-E34B-8546-175CE1A8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6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788CC-BA9F-8E4D-B62E-2985F0128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EA662-60D9-7450-CE6E-1D596530E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B90B0-07DA-1CAB-0405-F6683D2FA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E354-4D8F-CC4A-BA50-9D802A6C9DB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69521-1DA3-2323-27A8-2CDD9889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1A4E9-FC58-B9AC-4282-D7A73EAF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DE0F-6C22-E34B-8546-175CE1A8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86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952E5-3B94-6656-BE41-4A512AE42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51CE5-8DC5-C327-6017-A55685171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40C11-E7B5-A2E4-554A-6FADC301E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BF0B8-5732-7609-0137-4A9F5370F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E354-4D8F-CC4A-BA50-9D802A6C9DB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10966-8776-997D-5526-8885FC63F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8F08D-5099-7F46-8A47-1397F17CD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DE0F-6C22-E34B-8546-175CE1A8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59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81561-3544-A119-D89A-B6E48528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5A75E-EAC0-A176-BFC7-63E46F3CF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16BDD-D05A-D998-D999-0C174A593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D85ACD-A93D-5C8E-C569-A85017DF6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703E3B-1892-0FBD-24A1-7AF759A568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CCEED1-207F-8764-E637-F7F3F837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E354-4D8F-CC4A-BA50-9D802A6C9DB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E523DB-4A74-4D55-7A52-23F31AAC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D9FDE-012E-5729-CFDB-0504F3DF2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DE0F-6C22-E34B-8546-175CE1A8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1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00F7-4356-5C0B-8133-3E33DEBDF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BCDD2-FD55-4C52-5227-103D57A4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E354-4D8F-CC4A-BA50-9D802A6C9DB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95A1B-A816-CC4F-8AEF-358C5557E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09450-EA25-2558-5EB3-1D6E27058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DE0F-6C22-E34B-8546-175CE1A8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42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09ABC1-2A15-FA6F-B26A-331175061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E354-4D8F-CC4A-BA50-9D802A6C9DB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99A457-EF4B-1A52-9B5C-3BA390709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4666D-22EA-5366-CF43-23B13C7A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DE0F-6C22-E34B-8546-175CE1A8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3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80764-AC82-C149-218F-0B783DF5E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C9010-D214-76DD-6AF3-3F8A6BB37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AB4620-2089-B9F3-EF91-88278D3A1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7D6E8-B7DE-FB75-6C9B-AADCA38D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E354-4D8F-CC4A-BA50-9D802A6C9DB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F9ECA-2B42-1C5D-3D97-3B857767F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BC952-D07A-E45F-CD0D-7D227EFBF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DE0F-6C22-E34B-8546-175CE1A8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5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34FE5-C462-162A-2118-38FD57DB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BED540-80F7-5989-2C66-29A4F2A32D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DDB9E-F8F6-EFB0-4380-480099059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8FF3BF-102C-623B-25A6-5BD939D59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E354-4D8F-CC4A-BA50-9D802A6C9DB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27949-4FC0-7B40-9D55-AA4343BD9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46C4F-819F-5D20-7D68-37518F58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3DE0F-6C22-E34B-8546-175CE1A8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1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15BD61-892B-9202-DD6F-56F564F64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617A1-A7B5-B099-B49F-52E659469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2DFC9-FE6B-F33E-85DF-E1BD7383C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8E354-4D8F-CC4A-BA50-9D802A6C9DB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5F9C0-41EE-2EA1-0E09-5598D3381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15D55-E8BC-EBF3-2D6C-5B598DEBB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3DE0F-6C22-E34B-8546-175CE1A83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2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tormwater.nyc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4.jpeg"/><Relationship Id="rId4" Type="http://schemas.openxmlformats.org/officeDocument/2006/relationships/diagramData" Target="../diagrams/data1.xml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walking in the rain with an umbrella&#10;&#10;Description automatically generated with medium confidence">
            <a:extLst>
              <a:ext uri="{FF2B5EF4-FFF2-40B4-BE49-F238E27FC236}">
                <a16:creationId xmlns:a16="http://schemas.microsoft.com/office/drawing/2014/main" id="{3C9A96E1-06A2-B275-A85F-8CCB77516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61" b="19616"/>
          <a:stretch/>
        </p:blipFill>
        <p:spPr>
          <a:xfrm>
            <a:off x="1" y="10"/>
            <a:ext cx="909710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B928C4-2B03-172B-F57C-81F87A636093}"/>
              </a:ext>
            </a:extLst>
          </p:cNvPr>
          <p:cNvSpPr txBox="1"/>
          <p:nvPr/>
        </p:nvSpPr>
        <p:spPr>
          <a:xfrm>
            <a:off x="6447692" y="389694"/>
            <a:ext cx="5014912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ea typeface="+mj-ea"/>
                <a:cs typeface="+mj-cs"/>
              </a:rPr>
              <a:t>NYC Stormwater Resiliency Study Update &amp; Next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779F67-3536-8BAE-B296-034B40F9B97B}"/>
              </a:ext>
            </a:extLst>
          </p:cNvPr>
          <p:cNvSpPr txBox="1"/>
          <p:nvPr/>
        </p:nvSpPr>
        <p:spPr>
          <a:xfrm>
            <a:off x="6447692" y="2289606"/>
            <a:ext cx="5741259" cy="3945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Jennifer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Cherrier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PhD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Brooklyn College &amp; Graduate Center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City University of New York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Assoc. Director, Integrated Water Research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&amp; Resilience Institute@ Jamaica Bay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February 15, 2024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Water In Water Out-Innovative Water Research Symposium Event 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F8D1F95-CA0D-CCAF-97E6-02E5D0CBC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6451590"/>
            <a:ext cx="2819400" cy="406400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3CCB362E-A47F-FD00-F929-238D6E21C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699" y="6058797"/>
            <a:ext cx="1390650" cy="595993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2D3E659B-B6FB-F9B6-A248-88A680B37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3673" y="5865783"/>
            <a:ext cx="1366838" cy="868952"/>
          </a:xfrm>
          <a:prstGeom prst="rect">
            <a:avLst/>
          </a:prstGeom>
        </p:spPr>
      </p:pic>
      <p:pic>
        <p:nvPicPr>
          <p:cNvPr id="8" name="Picture 7" descr="A blue circle with white text&#10;&#10;Description automatically generated">
            <a:extLst>
              <a:ext uri="{FF2B5EF4-FFF2-40B4-BE49-F238E27FC236}">
                <a16:creationId xmlns:a16="http://schemas.microsoft.com/office/drawing/2014/main" id="{4E187EA8-764B-1BC1-60D6-BE1FDA15B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8238" y="589249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17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34742" y="2233328"/>
            <a:ext cx="574765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3-D H&amp;H models and citywide maps detailing NYC flood risks from current &amp; future storm scenarios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vulnerability assessments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modeled citywide and neighborhood scale grey/green/hybrid intervention scenarios for offsetting risks and vulnerabilities</a:t>
            </a:r>
          </a:p>
        </p:txBody>
      </p:sp>
      <p:pic>
        <p:nvPicPr>
          <p:cNvPr id="6" name="Picture 5" descr="Screen Shot 2020-10-08 at 8.56.3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 t="1482" r="3363" b="1666"/>
          <a:stretch/>
        </p:blipFill>
        <p:spPr>
          <a:xfrm>
            <a:off x="827316" y="930882"/>
            <a:ext cx="4584266" cy="5905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D990A4-DFE3-C955-D706-B85E6B981AD4}"/>
              </a:ext>
            </a:extLst>
          </p:cNvPr>
          <p:cNvSpPr txBox="1"/>
          <p:nvPr/>
        </p:nvSpPr>
        <p:spPr>
          <a:xfrm>
            <a:off x="2869547" y="184402"/>
            <a:ext cx="6692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Outputs: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750-page Technical Report</a:t>
            </a:r>
          </a:p>
        </p:txBody>
      </p:sp>
    </p:spTree>
    <p:extLst>
      <p:ext uri="{BB962C8B-B14F-4D97-AF65-F5344CB8AC3E}">
        <p14:creationId xmlns:p14="http://schemas.microsoft.com/office/powerpoint/2010/main" val="2270528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CCFD1-EC7A-5652-DA12-50A49262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CE536E-1FCB-B10E-ADAD-411C3DE88CAE}"/>
              </a:ext>
            </a:extLst>
          </p:cNvPr>
          <p:cNvSpPr/>
          <p:nvPr/>
        </p:nvSpPr>
        <p:spPr>
          <a:xfrm>
            <a:off x="5834742" y="2233328"/>
            <a:ext cx="574765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3-D H&amp;H models and citywide maps detailing NYC flood risks from current &amp; future storm scenarios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vulnerability assessments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modeled citywide and neighborhood scale grey/green/hybrid intervention scenarios for offsetting risks and vulnerabilities</a:t>
            </a:r>
          </a:p>
        </p:txBody>
      </p:sp>
      <p:pic>
        <p:nvPicPr>
          <p:cNvPr id="6" name="Picture 5" descr="Screen Shot 2020-10-08 at 8.56.37 AM.png">
            <a:extLst>
              <a:ext uri="{FF2B5EF4-FFF2-40B4-BE49-F238E27FC236}">
                <a16:creationId xmlns:a16="http://schemas.microsoft.com/office/drawing/2014/main" id="{B70E2040-3796-CE7A-9BD6-D72A54097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 t="1482" r="3363" b="1666"/>
          <a:stretch/>
        </p:blipFill>
        <p:spPr>
          <a:xfrm>
            <a:off x="827316" y="930882"/>
            <a:ext cx="4584266" cy="5905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04C2DA-3690-0AF7-F282-963E2E69897C}"/>
              </a:ext>
            </a:extLst>
          </p:cNvPr>
          <p:cNvSpPr txBox="1"/>
          <p:nvPr/>
        </p:nvSpPr>
        <p:spPr>
          <a:xfrm>
            <a:off x="2869547" y="184402"/>
            <a:ext cx="6692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Outputs: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750-page Technical Report</a:t>
            </a:r>
          </a:p>
        </p:txBody>
      </p:sp>
      <p:pic>
        <p:nvPicPr>
          <p:cNvPr id="5" name="image2.png">
            <a:extLst>
              <a:ext uri="{FF2B5EF4-FFF2-40B4-BE49-F238E27FC236}">
                <a16:creationId xmlns:a16="http://schemas.microsoft.com/office/drawing/2014/main" id="{9F7A67FB-DAE9-C9B7-002A-AC433B728C7F}"/>
              </a:ext>
            </a:extLst>
          </p:cNvPr>
          <p:cNvPicPr/>
          <p:nvPr/>
        </p:nvPicPr>
        <p:blipFill>
          <a:blip r:embed="rId3"/>
          <a:srcRect b="12383"/>
          <a:stretch>
            <a:fillRect/>
          </a:stretch>
        </p:blipFill>
        <p:spPr>
          <a:xfrm>
            <a:off x="8935528" y="5199580"/>
            <a:ext cx="3218021" cy="1636649"/>
          </a:xfrm>
          <a:prstGeom prst="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A9D14C-E42A-510C-52BB-CDC9B04DF877}"/>
              </a:ext>
            </a:extLst>
          </p:cNvPr>
          <p:cNvSpPr txBox="1"/>
          <p:nvPr/>
        </p:nvSpPr>
        <p:spPr>
          <a:xfrm>
            <a:off x="5566785" y="5869235"/>
            <a:ext cx="336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(data viz: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http://stormwater.nyc/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120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n umbrella&#10;&#10;Description automatically generated with low confidence">
            <a:extLst>
              <a:ext uri="{FF2B5EF4-FFF2-40B4-BE49-F238E27FC236}">
                <a16:creationId xmlns:a16="http://schemas.microsoft.com/office/drawing/2014/main" id="{1FD04DD8-49BC-1994-12B5-22B30DA74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95" y="795393"/>
            <a:ext cx="4137739" cy="5354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E6A230-6303-9EBE-65CC-2EF4BDD8E022}"/>
              </a:ext>
            </a:extLst>
          </p:cNvPr>
          <p:cNvSpPr txBox="1"/>
          <p:nvPr/>
        </p:nvSpPr>
        <p:spPr>
          <a:xfrm>
            <a:off x="1243595" y="5862277"/>
            <a:ext cx="2480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published May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8E4D0-98CF-62D5-670A-0C3EC32693B5}"/>
              </a:ext>
            </a:extLst>
          </p:cNvPr>
          <p:cNvSpPr txBox="1"/>
          <p:nvPr/>
        </p:nvSpPr>
        <p:spPr>
          <a:xfrm>
            <a:off x="6326051" y="5860397"/>
            <a:ext cx="2540504" cy="3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published Sept.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5354B-96CF-D075-CADB-EA0823C1E56B}"/>
              </a:ext>
            </a:extLst>
          </p:cNvPr>
          <p:cNvSpPr txBox="1"/>
          <p:nvPr/>
        </p:nvSpPr>
        <p:spPr>
          <a:xfrm>
            <a:off x="1243595" y="6150114"/>
            <a:ext cx="38693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*NYC Resiliency Study Outputs: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Map Development- Phase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173044-8DDF-0686-D755-2EA5C4DA07EC}"/>
              </a:ext>
            </a:extLst>
          </p:cNvPr>
          <p:cNvSpPr txBox="1"/>
          <p:nvPr/>
        </p:nvSpPr>
        <p:spPr>
          <a:xfrm>
            <a:off x="657363" y="123111"/>
            <a:ext cx="10488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Outputs- Actionable Science: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informed NYC Resiliency Plan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661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n umbrella&#10;&#10;Description automatically generated with low confidence">
            <a:extLst>
              <a:ext uri="{FF2B5EF4-FFF2-40B4-BE49-F238E27FC236}">
                <a16:creationId xmlns:a16="http://schemas.microsoft.com/office/drawing/2014/main" id="{1FD04DD8-49BC-1994-12B5-22B30DA74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95" y="795393"/>
            <a:ext cx="4137739" cy="5354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E6A230-6303-9EBE-65CC-2EF4BDD8E022}"/>
              </a:ext>
            </a:extLst>
          </p:cNvPr>
          <p:cNvSpPr txBox="1"/>
          <p:nvPr/>
        </p:nvSpPr>
        <p:spPr>
          <a:xfrm>
            <a:off x="1243595" y="5862277"/>
            <a:ext cx="2480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published May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8E4D0-98CF-62D5-670A-0C3EC32693B5}"/>
              </a:ext>
            </a:extLst>
          </p:cNvPr>
          <p:cNvSpPr txBox="1"/>
          <p:nvPr/>
        </p:nvSpPr>
        <p:spPr>
          <a:xfrm>
            <a:off x="6326051" y="5860397"/>
            <a:ext cx="2540504" cy="3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published Sept.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5354B-96CF-D075-CADB-EA0823C1E56B}"/>
              </a:ext>
            </a:extLst>
          </p:cNvPr>
          <p:cNvSpPr txBox="1"/>
          <p:nvPr/>
        </p:nvSpPr>
        <p:spPr>
          <a:xfrm>
            <a:off x="1243595" y="6150114"/>
            <a:ext cx="38693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*NYC Resiliency Study Outputs: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Flood Map Development- Phase 1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9D3D39B-FC78-594C-1F85-068638BFFC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" r="1" b="1"/>
          <a:stretch/>
        </p:blipFill>
        <p:spPr>
          <a:xfrm>
            <a:off x="5661850" y="805192"/>
            <a:ext cx="5286555" cy="29731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CC9F97-8B3B-4780-7D54-C2AB5E18F46E}"/>
              </a:ext>
            </a:extLst>
          </p:cNvPr>
          <p:cNvSpPr txBox="1"/>
          <p:nvPr/>
        </p:nvSpPr>
        <p:spPr>
          <a:xfrm>
            <a:off x="5662381" y="3429000"/>
            <a:ext cx="5129066" cy="338554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Moderate Flooding Scenario: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in rain in 1hr, w/ 2.5 ft SLR 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085019B-B1CC-0A51-142F-E35886B428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4"/>
          <a:stretch/>
        </p:blipFill>
        <p:spPr>
          <a:xfrm>
            <a:off x="5609885" y="3832084"/>
            <a:ext cx="5286554" cy="29731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1E407F-5299-07A8-0E79-18E9570075B8}"/>
              </a:ext>
            </a:extLst>
          </p:cNvPr>
          <p:cNvSpPr txBox="1"/>
          <p:nvPr/>
        </p:nvSpPr>
        <p:spPr>
          <a:xfrm>
            <a:off x="5609885" y="6468612"/>
            <a:ext cx="5181562" cy="338554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Extreme Flooding Scenario: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3.5 in rain in 1hr, w/ 4.8 ft SLR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9B1EEF-50E7-CB12-EF3D-6A307E7160F3}"/>
              </a:ext>
            </a:extLst>
          </p:cNvPr>
          <p:cNvSpPr txBox="1"/>
          <p:nvPr/>
        </p:nvSpPr>
        <p:spPr>
          <a:xfrm>
            <a:off x="657363" y="123111"/>
            <a:ext cx="10488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Outputs- Actionable Science: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informed NYC Resiliency Plan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11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6C986-1AC1-C37D-2C8F-A4183C38F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EB920E-D1F0-569A-E6CE-79A9162894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051" y="799641"/>
            <a:ext cx="4046577" cy="53504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C45C41-956F-9760-CA64-76D472D30B7D}"/>
              </a:ext>
            </a:extLst>
          </p:cNvPr>
          <p:cNvSpPr txBox="1"/>
          <p:nvPr/>
        </p:nvSpPr>
        <p:spPr>
          <a:xfrm>
            <a:off x="1243595" y="5862277"/>
            <a:ext cx="2480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published May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32440-C997-0010-CAF6-E831A352876B}"/>
              </a:ext>
            </a:extLst>
          </p:cNvPr>
          <p:cNvSpPr txBox="1"/>
          <p:nvPr/>
        </p:nvSpPr>
        <p:spPr>
          <a:xfrm>
            <a:off x="6326051" y="5860397"/>
            <a:ext cx="2540504" cy="3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published Sept.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A4360A-2177-82B8-FE5C-0A91765B63ED}"/>
              </a:ext>
            </a:extLst>
          </p:cNvPr>
          <p:cNvSpPr txBox="1"/>
          <p:nvPr/>
        </p:nvSpPr>
        <p:spPr>
          <a:xfrm>
            <a:off x="6326051" y="6160685"/>
            <a:ext cx="535314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*NYC Resiliency Study Outputs: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Intervention Modeling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(grey, green &amp; cloudburst solutions)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32BE35-B3DC-47AA-EF5D-6811B084FEA1}"/>
              </a:ext>
            </a:extLst>
          </p:cNvPr>
          <p:cNvSpPr txBox="1"/>
          <p:nvPr/>
        </p:nvSpPr>
        <p:spPr>
          <a:xfrm>
            <a:off x="445944" y="123110"/>
            <a:ext cx="11493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Outputs- Actionable Science: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informed ‘The New Normal’ Report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093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65515-6203-4C91-B6AA-6954671F6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07570A-A72D-71AC-43DA-7473F4A68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051" y="799641"/>
            <a:ext cx="4046577" cy="53504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0610CA-DD74-0930-E4E4-491FCBD11ADC}"/>
              </a:ext>
            </a:extLst>
          </p:cNvPr>
          <p:cNvSpPr txBox="1"/>
          <p:nvPr/>
        </p:nvSpPr>
        <p:spPr>
          <a:xfrm>
            <a:off x="1243595" y="5862277"/>
            <a:ext cx="2480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published May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842B3E-C88F-6B88-45D0-13392B13F086}"/>
              </a:ext>
            </a:extLst>
          </p:cNvPr>
          <p:cNvSpPr txBox="1"/>
          <p:nvPr/>
        </p:nvSpPr>
        <p:spPr>
          <a:xfrm>
            <a:off x="6326051" y="5860397"/>
            <a:ext cx="2540504" cy="3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published Sept. 2021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CB55775-EF1A-7AA4-B9B7-B7088C4708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377"/>
          <a:stretch/>
        </p:blipFill>
        <p:spPr>
          <a:xfrm>
            <a:off x="836834" y="3744737"/>
            <a:ext cx="5353148" cy="3046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8D471A-64E2-769F-EA5B-6350BCF115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401"/>
          <a:stretch/>
        </p:blipFill>
        <p:spPr>
          <a:xfrm>
            <a:off x="836834" y="799641"/>
            <a:ext cx="5353148" cy="28645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62CC64-55D1-FC04-BE60-1824D530BA45}"/>
              </a:ext>
            </a:extLst>
          </p:cNvPr>
          <p:cNvSpPr txBox="1"/>
          <p:nvPr/>
        </p:nvSpPr>
        <p:spPr>
          <a:xfrm>
            <a:off x="904848" y="3429000"/>
            <a:ext cx="5129066" cy="338554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Moderate Flooding Scenario: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in rain in 1hr, w/ 2.5 ft SLR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05804C-F30B-014F-EAE0-6F27E468F6E6}"/>
              </a:ext>
            </a:extLst>
          </p:cNvPr>
          <p:cNvSpPr txBox="1"/>
          <p:nvPr/>
        </p:nvSpPr>
        <p:spPr>
          <a:xfrm>
            <a:off x="852352" y="6468612"/>
            <a:ext cx="5181562" cy="338554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Extreme Flooding Scenario: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3.5 in rain in 1hr, w/ 4.8 ft SLR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60B99D-2635-ED86-59D8-2D5ED5B7C35E}"/>
              </a:ext>
            </a:extLst>
          </p:cNvPr>
          <p:cNvSpPr txBox="1"/>
          <p:nvPr/>
        </p:nvSpPr>
        <p:spPr>
          <a:xfrm>
            <a:off x="6326051" y="6160685"/>
            <a:ext cx="535314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*NYC Resiliency Study Outputs: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Intervention Modeling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(grey, green &amp; cloudburst solutions)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215B1F-5DDD-50F1-C9E7-E219A71D903A}"/>
              </a:ext>
            </a:extLst>
          </p:cNvPr>
          <p:cNvSpPr txBox="1"/>
          <p:nvPr/>
        </p:nvSpPr>
        <p:spPr>
          <a:xfrm>
            <a:off x="445944" y="123110"/>
            <a:ext cx="11493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Outputs- Actionable Science: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informed ‘The New Normal’ Report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2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9309F-9391-87ED-5648-1FD8BF480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5795FB-168D-34C7-8915-30621C2599C7}"/>
              </a:ext>
            </a:extLst>
          </p:cNvPr>
          <p:cNvSpPr txBox="1"/>
          <p:nvPr/>
        </p:nvSpPr>
        <p:spPr>
          <a:xfrm>
            <a:off x="1243595" y="5862277"/>
            <a:ext cx="2480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published May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9B2D9-3A97-DCB0-0155-8161ADD1F8FB}"/>
              </a:ext>
            </a:extLst>
          </p:cNvPr>
          <p:cNvSpPr txBox="1"/>
          <p:nvPr/>
        </p:nvSpPr>
        <p:spPr>
          <a:xfrm>
            <a:off x="6326051" y="5860397"/>
            <a:ext cx="2540504" cy="3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published Sept. 2021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85E59D-4149-F7A9-42FD-0B5918330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77"/>
          <a:stretch/>
        </p:blipFill>
        <p:spPr>
          <a:xfrm>
            <a:off x="836834" y="3744737"/>
            <a:ext cx="5353148" cy="3046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F0818E-4987-9D00-23AC-10413141F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401"/>
          <a:stretch/>
        </p:blipFill>
        <p:spPr>
          <a:xfrm>
            <a:off x="836834" y="799641"/>
            <a:ext cx="5353148" cy="28645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64490D9-9F27-5A05-B513-C1DDB4924175}"/>
              </a:ext>
            </a:extLst>
          </p:cNvPr>
          <p:cNvSpPr txBox="1"/>
          <p:nvPr/>
        </p:nvSpPr>
        <p:spPr>
          <a:xfrm>
            <a:off x="904848" y="3429000"/>
            <a:ext cx="5129066" cy="338554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Moderate Flooding Scenario: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in rain in 1hr, w/ 2.5 ft SLR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9EC07D-D2B8-8420-BB65-CBFB964801C6}"/>
              </a:ext>
            </a:extLst>
          </p:cNvPr>
          <p:cNvSpPr txBox="1"/>
          <p:nvPr/>
        </p:nvSpPr>
        <p:spPr>
          <a:xfrm>
            <a:off x="852352" y="6468612"/>
            <a:ext cx="5181562" cy="338554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Extreme Flooding Scenario: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3.5 in rain in 1hr, w/ 4.8 ft SLR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93D7A7-1CAD-4D26-9056-AE30E0950FB6}"/>
              </a:ext>
            </a:extLst>
          </p:cNvPr>
          <p:cNvSpPr txBox="1"/>
          <p:nvPr/>
        </p:nvSpPr>
        <p:spPr>
          <a:xfrm>
            <a:off x="445944" y="123110"/>
            <a:ext cx="11738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Outputs- Actionable Science: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informed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Floodnet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sensor placement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2F89730-20D6-9140-A47D-B5BAE8A1C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495" y="799641"/>
            <a:ext cx="2359517" cy="2359517"/>
          </a:xfrm>
          <a:prstGeom prst="rect">
            <a:avLst/>
          </a:prstGeom>
        </p:spPr>
      </p:pic>
      <p:pic>
        <p:nvPicPr>
          <p:cNvPr id="14" name="Picture 13" descr="A map with blue dots&#10;&#10;Description automatically generated">
            <a:extLst>
              <a:ext uri="{FF2B5EF4-FFF2-40B4-BE49-F238E27FC236}">
                <a16:creationId xmlns:a16="http://schemas.microsoft.com/office/drawing/2014/main" id="{F764356B-523D-E28F-E64B-4EAA1B360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8321" y="3314913"/>
            <a:ext cx="4352899" cy="344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59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CDB39-DEE5-83B4-115A-947CD661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A49861-21EE-3497-68C0-B9FFF78238E4}"/>
              </a:ext>
            </a:extLst>
          </p:cNvPr>
          <p:cNvSpPr/>
          <p:nvPr/>
        </p:nvSpPr>
        <p:spPr>
          <a:xfrm>
            <a:off x="5319847" y="6397065"/>
            <a:ext cx="1609610" cy="152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A2C791C-23F5-626F-E697-8EDF7785E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46" y="3128581"/>
            <a:ext cx="11781692" cy="373287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500" dirty="0"/>
          </a:p>
          <a:p>
            <a:r>
              <a:rPr lang="en-US" sz="2400" b="1" dirty="0">
                <a:latin typeface="+mn-lt"/>
              </a:rPr>
              <a:t>Stakeholder Engagement- </a:t>
            </a:r>
            <a:r>
              <a:rPr lang="en-US" sz="2200" i="1" dirty="0">
                <a:latin typeface="+mn-lt"/>
              </a:rPr>
              <a:t>build and foster collaborative relationship between universities and city agencies for addressing stormwater resiliency challenges &amp; create actionable science </a:t>
            </a:r>
            <a:r>
              <a:rPr lang="en-US" sz="2200" i="1" dirty="0">
                <a:solidFill>
                  <a:srgbClr val="C00000"/>
                </a:solidFill>
                <a:highlight>
                  <a:srgbClr val="FFFF00"/>
                </a:highlight>
                <a:latin typeface="+mn-lt"/>
              </a:rPr>
              <a:t>*continued</a:t>
            </a:r>
            <a:endParaRPr lang="en-US" sz="800" dirty="0">
              <a:solidFill>
                <a:srgbClr val="C00000"/>
              </a:solidFill>
              <a:highlight>
                <a:srgbClr val="FFFF00"/>
              </a:highlight>
              <a:latin typeface="+mn-l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/>
              </a:rPr>
              <a:t>Hydrologic+Hydraulic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/>
              </a:rPr>
              <a:t> (H+H) Model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/>
              </a:rPr>
              <a:t>-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/>
              </a:rPr>
              <a:t>develop and test a comprehensive H&amp;H model for City to identify priority at-risk areas for flooding</a:t>
            </a:r>
          </a:p>
          <a:p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Calibri"/>
              </a:rPr>
              <a:t>Storm Scenarios- </a:t>
            </a:r>
            <a:r>
              <a:rPr lang="en-US" sz="2200" i="1" dirty="0">
                <a:solidFill>
                  <a:schemeClr val="bg2">
                    <a:lumMod val="90000"/>
                  </a:schemeClr>
                </a:solidFill>
                <a:latin typeface="Calibri"/>
              </a:rPr>
              <a:t>identify suite storm scenarios for H+H model runs </a:t>
            </a:r>
          </a:p>
          <a:p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Neighborhood Vulnerability Assessment</a:t>
            </a:r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- </a:t>
            </a:r>
            <a:r>
              <a:rPr lang="en-US" sz="2200" i="1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assess impacts of flooding at neighborhood scale via a list of specific indicators organized along unique dimensions relevant to flood vulnerability </a:t>
            </a:r>
            <a:endParaRPr lang="en-US" sz="800" dirty="0">
              <a:solidFill>
                <a:schemeClr val="bg2">
                  <a:lumMod val="90000"/>
                </a:schemeClr>
              </a:solidFill>
              <a:latin typeface="+mn-lt"/>
            </a:endParaRPr>
          </a:p>
          <a:p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Intervention Models</a:t>
            </a:r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-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 </a:t>
            </a:r>
            <a:r>
              <a:rPr lang="en-US" sz="2200" i="1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identify interventions for offsetting flood-related risks at both the citywide and neighborhood scales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29BFAA0D-7054-623C-264A-099784BB9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62" y="185737"/>
            <a:ext cx="105859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sz="3200" b="1" dirty="0">
                <a:cs typeface="Helvetica" charset="0"/>
              </a:rPr>
              <a:t>New York City Stormwater Resiliency Study: </a:t>
            </a:r>
            <a:r>
              <a:rPr lang="en-US" sz="2800" i="1" dirty="0">
                <a:cs typeface="Helvetica" charset="0"/>
              </a:rPr>
              <a:t>Next Steps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BF4E7-1E6F-993C-610E-70A22D5B6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0" y="846661"/>
            <a:ext cx="2987712" cy="22057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60E5EF-9885-68D0-A1B6-089A49B1817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5" r="32729"/>
          <a:stretch/>
        </p:blipFill>
        <p:spPr>
          <a:xfrm>
            <a:off x="8170985" y="770512"/>
            <a:ext cx="4021015" cy="22618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7E0FE9-D34E-BC3D-6AC4-211BC04DA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572" y="833556"/>
            <a:ext cx="2447040" cy="2231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B8EFC2-3E22-F16A-C28E-B46DFEBF6DE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9" t="45564" r="18944" b="1"/>
          <a:stretch/>
        </p:blipFill>
        <p:spPr>
          <a:xfrm>
            <a:off x="5502443" y="833556"/>
            <a:ext cx="2633373" cy="227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73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54F486-27B6-737C-EF55-77F2DED5B83E}"/>
              </a:ext>
            </a:extLst>
          </p:cNvPr>
          <p:cNvSpPr txBox="1"/>
          <p:nvPr/>
        </p:nvSpPr>
        <p:spPr>
          <a:xfrm>
            <a:off x="1146875" y="1767056"/>
            <a:ext cx="10228882" cy="2865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academic partners provide sustained support for New York City stormwater/climate resiliency efforts?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Cross Sectoral Partnership Model for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Sister City Knowledge Exchange &amp;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Project Level Research Support</a:t>
            </a:r>
          </a:p>
        </p:txBody>
      </p:sp>
    </p:spTree>
    <p:extLst>
      <p:ext uri="{BB962C8B-B14F-4D97-AF65-F5344CB8AC3E}">
        <p14:creationId xmlns:p14="http://schemas.microsoft.com/office/powerpoint/2010/main" val="658847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D678DE-AC91-1BA6-04A4-3437AC1C2DB0}"/>
              </a:ext>
            </a:extLst>
          </p:cNvPr>
          <p:cNvSpPr txBox="1"/>
          <p:nvPr/>
        </p:nvSpPr>
        <p:spPr>
          <a:xfrm>
            <a:off x="1663889" y="1030789"/>
            <a:ext cx="88642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Memorandum of Collaboration between city municipalities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 2015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F9CD04-2D8B-32E0-7F88-99BE29712773}"/>
              </a:ext>
            </a:extLst>
          </p:cNvPr>
          <p:cNvSpPr txBox="1"/>
          <p:nvPr/>
        </p:nvSpPr>
        <p:spPr>
          <a:xfrm>
            <a:off x="8481347" y="6224397"/>
            <a:ext cx="258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Copenhagen Municipality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D325DB-C28D-D314-CD84-41CA9296C9A4}"/>
              </a:ext>
            </a:extLst>
          </p:cNvPr>
          <p:cNvSpPr txBox="1"/>
          <p:nvPr/>
        </p:nvSpPr>
        <p:spPr>
          <a:xfrm>
            <a:off x="1327375" y="6308183"/>
            <a:ext cx="2830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NYC Dept. of Env. Protection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10112-6E57-EF45-1275-337B70BD41DE}"/>
              </a:ext>
            </a:extLst>
          </p:cNvPr>
          <p:cNvSpPr txBox="1"/>
          <p:nvPr/>
        </p:nvSpPr>
        <p:spPr>
          <a:xfrm>
            <a:off x="239153" y="267397"/>
            <a:ext cx="11645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Stormwater &amp; Climate Resiliency: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NYC-CPH Sister City Collaboration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956025-3648-7528-D7F8-2D429AB819FE}"/>
              </a:ext>
            </a:extLst>
          </p:cNvPr>
          <p:cNvSpPr txBox="1"/>
          <p:nvPr/>
        </p:nvSpPr>
        <p:spPr>
          <a:xfrm>
            <a:off x="4731848" y="3522500"/>
            <a:ext cx="2577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Exchange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approaches</a:t>
            </a:r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27FA011C-349B-0255-2C2A-E071802095E2}"/>
              </a:ext>
            </a:extLst>
          </p:cNvPr>
          <p:cNvSpPr/>
          <p:nvPr/>
        </p:nvSpPr>
        <p:spPr>
          <a:xfrm>
            <a:off x="4758963" y="4282752"/>
            <a:ext cx="2523020" cy="400109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C023B3-D5EF-3B0E-E53D-FEE3A62A6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7" t="1300" r="-45" b="806"/>
          <a:stretch/>
        </p:blipFill>
        <p:spPr>
          <a:xfrm rot="5400000">
            <a:off x="662079" y="2170002"/>
            <a:ext cx="4241728" cy="3745500"/>
          </a:xfrm>
          <a:prstGeom prst="rect">
            <a:avLst/>
          </a:prstGeom>
        </p:spPr>
      </p:pic>
      <p:pic>
        <p:nvPicPr>
          <p:cNvPr id="11" name="Picture 10" descr="A picture containing outdoor, sky, building, skyline&#10;&#10;Description automatically generated">
            <a:extLst>
              <a:ext uri="{FF2B5EF4-FFF2-40B4-BE49-F238E27FC236}">
                <a16:creationId xmlns:a16="http://schemas.microsoft.com/office/drawing/2014/main" id="{E91E6F83-3730-53BB-E9D6-D0DB6A3D4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9" r="7699"/>
          <a:stretch/>
        </p:blipFill>
        <p:spPr>
          <a:xfrm>
            <a:off x="7308204" y="2091223"/>
            <a:ext cx="4694868" cy="37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00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F2322C-4223-40C0-ABD7-E04D7BE13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68"/>
          <a:stretch/>
        </p:blipFill>
        <p:spPr>
          <a:xfrm>
            <a:off x="9521" y="1"/>
            <a:ext cx="12192000" cy="69722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573694" y="1869628"/>
            <a:ext cx="10042039" cy="2558099"/>
          </a:xfrm>
          <a:prstGeom prst="rect">
            <a:avLst/>
          </a:prstGeom>
          <a:solidFill>
            <a:srgbClr val="FFFF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8832" y="2129287"/>
            <a:ext cx="98811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$1.8 million awarded to Brooklyn College-CUNY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(June 2018-Dec. 2019)</a:t>
            </a: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funded by NYC DEP and NYC Mayor’s Office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the DDC Town + Gown funding mechanism</a:t>
            </a: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800" kern="0" dirty="0">
                <a:solidFill>
                  <a:sysClr val="windowText" lastClr="000000"/>
                </a:solidFill>
              </a:rPr>
              <a:t>multi-institutional collaboration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18B063D6-19B6-54F8-00F7-4DAA21CBD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999" y="270708"/>
            <a:ext cx="94657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  <a:cs typeface="Helvetica" charset="0"/>
              </a:rPr>
              <a:t>New York City Stormwater Resiliency Study</a:t>
            </a:r>
            <a:endParaRPr lang="en-US" sz="3600" dirty="0">
              <a:solidFill>
                <a:schemeClr val="bg1"/>
              </a:solidFill>
              <a:cs typeface="Helvetica" charset="0"/>
            </a:endParaRPr>
          </a:p>
        </p:txBody>
      </p:sp>
      <p:pic>
        <p:nvPicPr>
          <p:cNvPr id="3" name="Picture 2" descr="tg.jpg">
            <a:extLst>
              <a:ext uri="{FF2B5EF4-FFF2-40B4-BE49-F238E27FC236}">
                <a16:creationId xmlns:a16="http://schemas.microsoft.com/office/drawing/2014/main" id="{EA43376B-63F5-B2FD-73E0-A70833696D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 t="24686" r="16250" b="30337"/>
          <a:stretch/>
        </p:blipFill>
        <p:spPr>
          <a:xfrm>
            <a:off x="1657351" y="5462002"/>
            <a:ext cx="2827422" cy="11830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download.jpeg">
            <a:extLst>
              <a:ext uri="{FF2B5EF4-FFF2-40B4-BE49-F238E27FC236}">
                <a16:creationId xmlns:a16="http://schemas.microsoft.com/office/drawing/2014/main" id="{0DA53338-FD64-47B6-458E-7022EE6FC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22" y="5462002"/>
            <a:ext cx="2644163" cy="11954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81E8DA-5923-18AA-A6E7-9D8EE0AD95E9}"/>
              </a:ext>
            </a:extLst>
          </p:cNvPr>
          <p:cNvSpPr/>
          <p:nvPr/>
        </p:nvSpPr>
        <p:spPr>
          <a:xfrm>
            <a:off x="4902507" y="5480160"/>
            <a:ext cx="2572380" cy="1177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New_York_City_Department_of_Environmental_Protection_logo.png">
            <a:extLst>
              <a:ext uri="{FF2B5EF4-FFF2-40B4-BE49-F238E27FC236}">
                <a16:creationId xmlns:a16="http://schemas.microsoft.com/office/drawing/2014/main" id="{AC47A9CF-D163-3FA0-D57A-4AA95EA77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061" y="5531650"/>
            <a:ext cx="1797020" cy="107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64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1F9CD04-2D8B-32E0-7F88-99BE29712773}"/>
              </a:ext>
            </a:extLst>
          </p:cNvPr>
          <p:cNvSpPr txBox="1"/>
          <p:nvPr/>
        </p:nvSpPr>
        <p:spPr>
          <a:xfrm>
            <a:off x="8481347" y="6224397"/>
            <a:ext cx="258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Copenhagen Municipality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D325DB-C28D-D314-CD84-41CA9296C9A4}"/>
              </a:ext>
            </a:extLst>
          </p:cNvPr>
          <p:cNvSpPr txBox="1"/>
          <p:nvPr/>
        </p:nvSpPr>
        <p:spPr>
          <a:xfrm>
            <a:off x="1327375" y="6308183"/>
            <a:ext cx="2830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NYC Dept. of Env. Protection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10112-6E57-EF45-1275-337B70BD41DE}"/>
              </a:ext>
            </a:extLst>
          </p:cNvPr>
          <p:cNvSpPr txBox="1"/>
          <p:nvPr/>
        </p:nvSpPr>
        <p:spPr>
          <a:xfrm>
            <a:off x="239153" y="267397"/>
            <a:ext cx="11645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Stormwater &amp; Climate Resiliency: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NYC-CPH Sister City Collaboration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753EBB-FF62-9947-F70B-F8A20F52502B}"/>
              </a:ext>
            </a:extLst>
          </p:cNvPr>
          <p:cNvSpPr txBox="1"/>
          <p:nvPr/>
        </p:nvSpPr>
        <p:spPr>
          <a:xfrm>
            <a:off x="127409" y="935320"/>
            <a:ext cx="119371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UPDATES: New Memorandum of Collaboration between city municipalities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signed in summer ‘22 but this time with 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formal inclusion of academic partners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2C6769-6972-CA4F-3221-84D6E2EDABA2}"/>
              </a:ext>
            </a:extLst>
          </p:cNvPr>
          <p:cNvSpPr txBox="1"/>
          <p:nvPr/>
        </p:nvSpPr>
        <p:spPr>
          <a:xfrm>
            <a:off x="4731848" y="3522500"/>
            <a:ext cx="2577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Exchange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approaches</a:t>
            </a:r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7A62FC6A-54AB-061F-CA5E-9595EDF4ABF7}"/>
              </a:ext>
            </a:extLst>
          </p:cNvPr>
          <p:cNvSpPr/>
          <p:nvPr/>
        </p:nvSpPr>
        <p:spPr>
          <a:xfrm>
            <a:off x="4758963" y="4282752"/>
            <a:ext cx="2523020" cy="400109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DC37AF-2A5A-1367-8F6B-EE4BDF5C25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7" t="1300" r="-45" b="806"/>
          <a:stretch/>
        </p:blipFill>
        <p:spPr>
          <a:xfrm rot="5400000">
            <a:off x="662079" y="2170002"/>
            <a:ext cx="4241728" cy="3745500"/>
          </a:xfrm>
          <a:prstGeom prst="rect">
            <a:avLst/>
          </a:prstGeom>
        </p:spPr>
      </p:pic>
      <p:pic>
        <p:nvPicPr>
          <p:cNvPr id="9" name="Picture 8" descr="A picture containing outdoor, sky, building, skyline&#10;&#10;Description automatically generated">
            <a:extLst>
              <a:ext uri="{FF2B5EF4-FFF2-40B4-BE49-F238E27FC236}">
                <a16:creationId xmlns:a16="http://schemas.microsoft.com/office/drawing/2014/main" id="{29B8A9BA-8145-489E-8716-4D5F5D878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9" r="7699"/>
          <a:stretch/>
        </p:blipFill>
        <p:spPr>
          <a:xfrm>
            <a:off x="7308204" y="2091223"/>
            <a:ext cx="4694868" cy="37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73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3FFF2C-2C01-1648-EBAB-60CC37B51558}"/>
              </a:ext>
            </a:extLst>
          </p:cNvPr>
          <p:cNvSpPr txBox="1"/>
          <p:nvPr/>
        </p:nvSpPr>
        <p:spPr>
          <a:xfrm>
            <a:off x="2163012" y="6264516"/>
            <a:ext cx="8342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Challenge: how to a) enhance and b) make it cross sectoral??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0E2196-8583-E7C1-87B9-5A209FE7962F}"/>
              </a:ext>
            </a:extLst>
          </p:cNvPr>
          <p:cNvSpPr txBox="1"/>
          <p:nvPr/>
        </p:nvSpPr>
        <p:spPr>
          <a:xfrm>
            <a:off x="239153" y="267397"/>
            <a:ext cx="11645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Stormwater &amp; Climate Resiliency: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NYC-CPH Sister City Collaboration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8AC7E0-D92C-A86A-1C81-9AB52222221F}"/>
              </a:ext>
            </a:extLst>
          </p:cNvPr>
          <p:cNvSpPr txBox="1"/>
          <p:nvPr/>
        </p:nvSpPr>
        <p:spPr>
          <a:xfrm>
            <a:off x="4731848" y="3522500"/>
            <a:ext cx="2577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Exchange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approaches</a:t>
            </a:r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9041F568-0900-D32A-7AD1-30CBA01E43EA}"/>
              </a:ext>
            </a:extLst>
          </p:cNvPr>
          <p:cNvSpPr/>
          <p:nvPr/>
        </p:nvSpPr>
        <p:spPr>
          <a:xfrm>
            <a:off x="4758963" y="4282752"/>
            <a:ext cx="2523020" cy="400109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F3A4BF-2BF4-2A43-FEB6-EFF2AAF0A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7" t="1300" r="-45" b="806"/>
          <a:stretch/>
        </p:blipFill>
        <p:spPr>
          <a:xfrm rot="5400000">
            <a:off x="662079" y="2170002"/>
            <a:ext cx="4241728" cy="3745500"/>
          </a:xfrm>
          <a:prstGeom prst="rect">
            <a:avLst/>
          </a:prstGeom>
        </p:spPr>
      </p:pic>
      <p:pic>
        <p:nvPicPr>
          <p:cNvPr id="8" name="Picture 7" descr="A picture containing outdoor, sky, building, skyline&#10;&#10;Description automatically generated">
            <a:extLst>
              <a:ext uri="{FF2B5EF4-FFF2-40B4-BE49-F238E27FC236}">
                <a16:creationId xmlns:a16="http://schemas.microsoft.com/office/drawing/2014/main" id="{5F670C46-A643-816B-C6E8-33494997C1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9" r="7699"/>
          <a:stretch/>
        </p:blipFill>
        <p:spPr>
          <a:xfrm>
            <a:off x="7308204" y="2091223"/>
            <a:ext cx="4694868" cy="37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38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city and a city&#10;&#10;Description automatically generated">
            <a:extLst>
              <a:ext uri="{FF2B5EF4-FFF2-40B4-BE49-F238E27FC236}">
                <a16:creationId xmlns:a16="http://schemas.microsoft.com/office/drawing/2014/main" id="{BA879DC3-498C-B3E2-37C1-6D487FD65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96"/>
          <a:stretch/>
        </p:blipFill>
        <p:spPr>
          <a:xfrm>
            <a:off x="673853" y="1053885"/>
            <a:ext cx="10929075" cy="50474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E9ADFC-BF42-5306-A0A5-F1565CCCF7BC}"/>
              </a:ext>
            </a:extLst>
          </p:cNvPr>
          <p:cNvSpPr txBox="1"/>
          <p:nvPr/>
        </p:nvSpPr>
        <p:spPr>
          <a:xfrm>
            <a:off x="239153" y="267397"/>
            <a:ext cx="11645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Stormwater &amp; Climate Resiliency: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NYC-CPH Sister City Collaboration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8C4572-5A4C-2CF6-2F46-2CBFE5D52542}"/>
              </a:ext>
            </a:extLst>
          </p:cNvPr>
          <p:cNvSpPr txBox="1"/>
          <p:nvPr/>
        </p:nvSpPr>
        <p:spPr>
          <a:xfrm>
            <a:off x="2163012" y="6264516"/>
            <a:ext cx="8342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Challenge: how to a) enhance and b) make it cross sectoral??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90D56-5E69-BA82-8051-51C4794F8B3B}"/>
              </a:ext>
            </a:extLst>
          </p:cNvPr>
          <p:cNvSpPr txBox="1"/>
          <p:nvPr/>
        </p:nvSpPr>
        <p:spPr>
          <a:xfrm>
            <a:off x="4731848" y="3522500"/>
            <a:ext cx="2577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Exchange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approaches</a:t>
            </a:r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4957B3DB-8E04-D49B-A323-2F6497F9A332}"/>
              </a:ext>
            </a:extLst>
          </p:cNvPr>
          <p:cNvSpPr/>
          <p:nvPr/>
        </p:nvSpPr>
        <p:spPr>
          <a:xfrm>
            <a:off x="4758963" y="4282752"/>
            <a:ext cx="2523020" cy="400109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758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ity&#10;&#10;Description automatically generated">
            <a:extLst>
              <a:ext uri="{FF2B5EF4-FFF2-40B4-BE49-F238E27FC236}">
                <a16:creationId xmlns:a16="http://schemas.microsoft.com/office/drawing/2014/main" id="{7BBC9D8C-7F71-17E6-B347-C69D1B084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4" t="18896" r="5541" b="3809"/>
          <a:stretch/>
        </p:blipFill>
        <p:spPr>
          <a:xfrm>
            <a:off x="898901" y="1028528"/>
            <a:ext cx="10464000" cy="5019635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B10112-6E57-EF45-1275-337B70BD41DE}"/>
              </a:ext>
            </a:extLst>
          </p:cNvPr>
          <p:cNvSpPr txBox="1"/>
          <p:nvPr/>
        </p:nvSpPr>
        <p:spPr>
          <a:xfrm>
            <a:off x="239153" y="267397"/>
            <a:ext cx="11645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Stormwater &amp; Climate Resiliency: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NYC-CPH Sister City Collaboration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2AC048-89E7-220F-29D4-E128A14172C6}"/>
              </a:ext>
            </a:extLst>
          </p:cNvPr>
          <p:cNvSpPr txBox="1"/>
          <p:nvPr/>
        </p:nvSpPr>
        <p:spPr>
          <a:xfrm>
            <a:off x="4731848" y="3522500"/>
            <a:ext cx="2577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Exchange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approaches</a:t>
            </a: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4DDF29AB-30F5-5D8F-9E19-F8143D9AC7F4}"/>
              </a:ext>
            </a:extLst>
          </p:cNvPr>
          <p:cNvSpPr/>
          <p:nvPr/>
        </p:nvSpPr>
        <p:spPr>
          <a:xfrm>
            <a:off x="4758963" y="4282752"/>
            <a:ext cx="2523020" cy="400109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741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city&#10;&#10;Description automatically generated">
            <a:extLst>
              <a:ext uri="{FF2B5EF4-FFF2-40B4-BE49-F238E27FC236}">
                <a16:creationId xmlns:a16="http://schemas.microsoft.com/office/drawing/2014/main" id="{7C436095-2E0B-7EAD-5E52-A9742F67DF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1" t="18691" r="5201"/>
          <a:stretch/>
        </p:blipFill>
        <p:spPr>
          <a:xfrm>
            <a:off x="889385" y="1022888"/>
            <a:ext cx="10509672" cy="5269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B10112-6E57-EF45-1275-337B70BD41DE}"/>
              </a:ext>
            </a:extLst>
          </p:cNvPr>
          <p:cNvSpPr txBox="1"/>
          <p:nvPr/>
        </p:nvSpPr>
        <p:spPr>
          <a:xfrm>
            <a:off x="239153" y="267397"/>
            <a:ext cx="11645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Stormwater &amp; Climate Resiliency: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NYC-CPH Sister City Collaboration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BA70B3-9E0C-9061-241C-E2C402BB5948}"/>
              </a:ext>
            </a:extLst>
          </p:cNvPr>
          <p:cNvSpPr txBox="1"/>
          <p:nvPr/>
        </p:nvSpPr>
        <p:spPr>
          <a:xfrm>
            <a:off x="4731848" y="3522500"/>
            <a:ext cx="2577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Exchange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approaches</a:t>
            </a:r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A136F36D-3DC2-1843-2193-8DFC219F4EC6}"/>
              </a:ext>
            </a:extLst>
          </p:cNvPr>
          <p:cNvSpPr/>
          <p:nvPr/>
        </p:nvSpPr>
        <p:spPr>
          <a:xfrm>
            <a:off x="4758963" y="4282752"/>
            <a:ext cx="2523020" cy="400109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047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77AFA-CCDD-9702-D342-D83E649EA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a city&#10;&#10;Description automatically generated">
            <a:extLst>
              <a:ext uri="{FF2B5EF4-FFF2-40B4-BE49-F238E27FC236}">
                <a16:creationId xmlns:a16="http://schemas.microsoft.com/office/drawing/2014/main" id="{676FC5B5-D912-254E-DC2F-2A6D5C8C2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1" t="18691" r="5201"/>
          <a:stretch/>
        </p:blipFill>
        <p:spPr>
          <a:xfrm>
            <a:off x="889385" y="1022888"/>
            <a:ext cx="10509672" cy="5269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4F3860-4AD8-5B39-5BF5-115646FE9101}"/>
              </a:ext>
            </a:extLst>
          </p:cNvPr>
          <p:cNvSpPr txBox="1"/>
          <p:nvPr/>
        </p:nvSpPr>
        <p:spPr>
          <a:xfrm>
            <a:off x="239153" y="267397"/>
            <a:ext cx="11645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Stormwater &amp; Climate Resiliency: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NYC-CPH Sister City Collaboration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50ABB12-17F1-3E2D-1EF9-0179426EC643}"/>
              </a:ext>
            </a:extLst>
          </p:cNvPr>
          <p:cNvCxnSpPr>
            <a:cxnSpLocks/>
          </p:cNvCxnSpPr>
          <p:nvPr/>
        </p:nvCxnSpPr>
        <p:spPr>
          <a:xfrm>
            <a:off x="3781586" y="5645912"/>
            <a:ext cx="4553323" cy="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prstDash val="sys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B9250E5-FE11-E253-28A6-0D32884E749C}"/>
              </a:ext>
            </a:extLst>
          </p:cNvPr>
          <p:cNvCxnSpPr>
            <a:cxnSpLocks/>
          </p:cNvCxnSpPr>
          <p:nvPr/>
        </p:nvCxnSpPr>
        <p:spPr>
          <a:xfrm>
            <a:off x="3828081" y="5952660"/>
            <a:ext cx="4527658" cy="0"/>
          </a:xfrm>
          <a:prstGeom prst="straightConnector1">
            <a:avLst/>
          </a:prstGeom>
          <a:ln w="41275">
            <a:solidFill>
              <a:srgbClr val="0070C0"/>
            </a:solidFill>
            <a:prstDash val="sys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D8415AD-198B-D968-DB21-58FF4DC9A5AD}"/>
              </a:ext>
            </a:extLst>
          </p:cNvPr>
          <p:cNvSpPr txBox="1"/>
          <p:nvPr/>
        </p:nvSpPr>
        <p:spPr>
          <a:xfrm>
            <a:off x="4731848" y="3522500"/>
            <a:ext cx="2577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Exchange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approaches</a:t>
            </a:r>
          </a:p>
        </p:txBody>
      </p:sp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8232682B-3B01-BA34-E138-0D72528C3650}"/>
              </a:ext>
            </a:extLst>
          </p:cNvPr>
          <p:cNvSpPr/>
          <p:nvPr/>
        </p:nvSpPr>
        <p:spPr>
          <a:xfrm>
            <a:off x="4758963" y="4282752"/>
            <a:ext cx="2523020" cy="400109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577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city&#10;&#10;Description automatically generated with low confidence">
            <a:extLst>
              <a:ext uri="{FF2B5EF4-FFF2-40B4-BE49-F238E27FC236}">
                <a16:creationId xmlns:a16="http://schemas.microsoft.com/office/drawing/2014/main" id="{487FC02D-0BCF-3C30-BC2A-D685AF28F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" t="18985" r="5882"/>
          <a:stretch/>
        </p:blipFill>
        <p:spPr>
          <a:xfrm>
            <a:off x="854350" y="987465"/>
            <a:ext cx="10539572" cy="52652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881750-D7E7-BCFE-6EF4-7B1012B9289C}"/>
              </a:ext>
            </a:extLst>
          </p:cNvPr>
          <p:cNvSpPr txBox="1"/>
          <p:nvPr/>
        </p:nvSpPr>
        <p:spPr>
          <a:xfrm>
            <a:off x="4902326" y="3522500"/>
            <a:ext cx="2577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Exchange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approaches</a:t>
            </a:r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F5730156-8EEE-78F3-DAE4-6C3BA5D624F5}"/>
              </a:ext>
            </a:extLst>
          </p:cNvPr>
          <p:cNvSpPr/>
          <p:nvPr/>
        </p:nvSpPr>
        <p:spPr>
          <a:xfrm>
            <a:off x="4929441" y="4282752"/>
            <a:ext cx="2523020" cy="400109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96B1F-DBEA-2407-46FB-00322E96CFBA}"/>
              </a:ext>
            </a:extLst>
          </p:cNvPr>
          <p:cNvSpPr txBox="1"/>
          <p:nvPr/>
        </p:nvSpPr>
        <p:spPr>
          <a:xfrm>
            <a:off x="2225935" y="6193994"/>
            <a:ext cx="7184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 teams developing MOU agreements for funding between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their institutions &amp; with their respective municipal/utility partners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21294-A136-893C-AAC0-7AD883695267}"/>
              </a:ext>
            </a:extLst>
          </p:cNvPr>
          <p:cNvSpPr txBox="1"/>
          <p:nvPr/>
        </p:nvSpPr>
        <p:spPr>
          <a:xfrm>
            <a:off x="239153" y="267397"/>
            <a:ext cx="11645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Stormwater &amp; Climate Resiliency: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NYC-CPH Sister City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464596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roject management&#10;&#10;Description automatically generated">
            <a:extLst>
              <a:ext uri="{FF2B5EF4-FFF2-40B4-BE49-F238E27FC236}">
                <a16:creationId xmlns:a16="http://schemas.microsoft.com/office/drawing/2014/main" id="{54FB9518-9177-96E2-0DF9-45B3E6D46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2" t="4529" b="4545"/>
          <a:stretch/>
        </p:blipFill>
        <p:spPr>
          <a:xfrm>
            <a:off x="226370" y="1091814"/>
            <a:ext cx="11029213" cy="576618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2EFDC280-D5EC-7DCB-2DCE-4437B95CDA9E}"/>
              </a:ext>
            </a:extLst>
          </p:cNvPr>
          <p:cNvSpPr txBox="1">
            <a:spLocks/>
          </p:cNvSpPr>
          <p:nvPr/>
        </p:nvSpPr>
        <p:spPr>
          <a:xfrm>
            <a:off x="226371" y="77490"/>
            <a:ext cx="11273372" cy="10228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Sister City  Municipality-Academic Partnership Engagement &amp;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Project Level Research Support Workflow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20A306-C12D-2862-0362-9246EF3A497C}"/>
              </a:ext>
            </a:extLst>
          </p:cNvPr>
          <p:cNvSpPr/>
          <p:nvPr/>
        </p:nvSpPr>
        <p:spPr>
          <a:xfrm>
            <a:off x="4891283" y="1214178"/>
            <a:ext cx="1686162" cy="61505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E54B53-8291-0D19-D537-26238EA72EDC}"/>
              </a:ext>
            </a:extLst>
          </p:cNvPr>
          <p:cNvSpPr/>
          <p:nvPr/>
        </p:nvSpPr>
        <p:spPr>
          <a:xfrm>
            <a:off x="2805545" y="2253020"/>
            <a:ext cx="5870864" cy="86580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CE2D7A-6F51-5094-5E47-257A9023247E}"/>
              </a:ext>
            </a:extLst>
          </p:cNvPr>
          <p:cNvSpPr/>
          <p:nvPr/>
        </p:nvSpPr>
        <p:spPr>
          <a:xfrm>
            <a:off x="561257" y="3766221"/>
            <a:ext cx="2389761" cy="79905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C25B4F-0F1B-AEE1-600A-E1DC5D1BB995}"/>
              </a:ext>
            </a:extLst>
          </p:cNvPr>
          <p:cNvSpPr/>
          <p:nvPr/>
        </p:nvSpPr>
        <p:spPr>
          <a:xfrm>
            <a:off x="3212632" y="3743985"/>
            <a:ext cx="2389761" cy="82961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97C13-10A4-E5B3-9E72-00B18E1ED391}"/>
              </a:ext>
            </a:extLst>
          </p:cNvPr>
          <p:cNvSpPr/>
          <p:nvPr/>
        </p:nvSpPr>
        <p:spPr>
          <a:xfrm>
            <a:off x="5864007" y="3806332"/>
            <a:ext cx="2427938" cy="79183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A6FD90-6940-953D-D6E0-C895971675E2}"/>
              </a:ext>
            </a:extLst>
          </p:cNvPr>
          <p:cNvSpPr/>
          <p:nvPr/>
        </p:nvSpPr>
        <p:spPr>
          <a:xfrm>
            <a:off x="4335182" y="5320434"/>
            <a:ext cx="2798363" cy="81529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54EAE2-DEDD-3407-90D8-82FCC80955AD}"/>
              </a:ext>
            </a:extLst>
          </p:cNvPr>
          <p:cNvSpPr/>
          <p:nvPr/>
        </p:nvSpPr>
        <p:spPr>
          <a:xfrm>
            <a:off x="8427098" y="3797188"/>
            <a:ext cx="2427938" cy="76809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419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city&#10;&#10;Description automatically generated with low confidence">
            <a:extLst>
              <a:ext uri="{FF2B5EF4-FFF2-40B4-BE49-F238E27FC236}">
                <a16:creationId xmlns:a16="http://schemas.microsoft.com/office/drawing/2014/main" id="{487FC02D-0BCF-3C30-BC2A-D685AF28F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" t="18985" r="5882"/>
          <a:stretch/>
        </p:blipFill>
        <p:spPr>
          <a:xfrm>
            <a:off x="854350" y="894477"/>
            <a:ext cx="10539572" cy="52652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881750-D7E7-BCFE-6EF4-7B1012B9289C}"/>
              </a:ext>
            </a:extLst>
          </p:cNvPr>
          <p:cNvSpPr txBox="1"/>
          <p:nvPr/>
        </p:nvSpPr>
        <p:spPr>
          <a:xfrm>
            <a:off x="4902326" y="3522500"/>
            <a:ext cx="2577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Exchange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approaches</a:t>
            </a:r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F5730156-8EEE-78F3-DAE4-6C3BA5D624F5}"/>
              </a:ext>
            </a:extLst>
          </p:cNvPr>
          <p:cNvSpPr/>
          <p:nvPr/>
        </p:nvSpPr>
        <p:spPr>
          <a:xfrm>
            <a:off x="4929441" y="4282752"/>
            <a:ext cx="2523020" cy="400109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06E3D8-F6FB-AA78-CCF1-2DE88FC8817E}"/>
              </a:ext>
            </a:extLst>
          </p:cNvPr>
          <p:cNvSpPr txBox="1"/>
          <p:nvPr/>
        </p:nvSpPr>
        <p:spPr>
          <a:xfrm>
            <a:off x="2634712" y="2975119"/>
            <a:ext cx="268556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NYC DEP- BC CUNY MOU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initiated 10/22 &amp; almost finalized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8F9711-E4EF-B331-A41B-C10C594679FE}"/>
              </a:ext>
            </a:extLst>
          </p:cNvPr>
          <p:cNvSpPr txBox="1"/>
          <p:nvPr/>
        </p:nvSpPr>
        <p:spPr>
          <a:xfrm>
            <a:off x="6561031" y="2988196"/>
            <a:ext cx="368289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CPH-DTU MOU discussions initiated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summer 2023; using DEP –CUNY MOU as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09D716-7799-54E1-9F80-20AF5436F59A}"/>
              </a:ext>
            </a:extLst>
          </p:cNvPr>
          <p:cNvSpPr txBox="1"/>
          <p:nvPr/>
        </p:nvSpPr>
        <p:spPr>
          <a:xfrm>
            <a:off x="239153" y="267397"/>
            <a:ext cx="11645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Stormwater &amp; Climate Resiliency: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NYC-CPH Sister City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130484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DC440-654C-94AB-AF39-97B88A556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city&#10;&#10;Description automatically generated with low confidence">
            <a:extLst>
              <a:ext uri="{FF2B5EF4-FFF2-40B4-BE49-F238E27FC236}">
                <a16:creationId xmlns:a16="http://schemas.microsoft.com/office/drawing/2014/main" id="{28DBA04C-F9A9-D431-32F4-CC431BF8B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" t="18985" r="5882"/>
          <a:stretch/>
        </p:blipFill>
        <p:spPr>
          <a:xfrm>
            <a:off x="854350" y="894477"/>
            <a:ext cx="10539572" cy="52652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30C189-F769-FC4A-06AB-EC9286E5CAC3}"/>
              </a:ext>
            </a:extLst>
          </p:cNvPr>
          <p:cNvSpPr txBox="1"/>
          <p:nvPr/>
        </p:nvSpPr>
        <p:spPr>
          <a:xfrm>
            <a:off x="4902326" y="3522500"/>
            <a:ext cx="2577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Exchange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approaches</a:t>
            </a:r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029C5C68-ABC6-6151-DACF-769BDB01E4E4}"/>
              </a:ext>
            </a:extLst>
          </p:cNvPr>
          <p:cNvSpPr/>
          <p:nvPr/>
        </p:nvSpPr>
        <p:spPr>
          <a:xfrm>
            <a:off x="4929441" y="4282752"/>
            <a:ext cx="2523020" cy="400109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95ABF-78C4-7C86-B4A0-5122C15637C1}"/>
              </a:ext>
            </a:extLst>
          </p:cNvPr>
          <p:cNvSpPr txBox="1"/>
          <p:nvPr/>
        </p:nvSpPr>
        <p:spPr>
          <a:xfrm>
            <a:off x="4724690" y="2839628"/>
            <a:ext cx="286088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Sept. 2023: NYC-CHP Sister City Delegate  Workshop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08F9CA-2914-EAE3-4F66-2FEB8C4E2991}"/>
              </a:ext>
            </a:extLst>
          </p:cNvPr>
          <p:cNvSpPr txBox="1"/>
          <p:nvPr/>
        </p:nvSpPr>
        <p:spPr>
          <a:xfrm>
            <a:off x="239153" y="267397"/>
            <a:ext cx="11645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Stormwater &amp; Climate Resiliency: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NYC-CPH Sister City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868383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E7037D-C5EB-329C-1A8F-9498E7CC19EB}"/>
              </a:ext>
            </a:extLst>
          </p:cNvPr>
          <p:cNvCxnSpPr>
            <a:cxnSpLocks/>
          </p:cNvCxnSpPr>
          <p:nvPr/>
        </p:nvCxnSpPr>
        <p:spPr>
          <a:xfrm flipV="1">
            <a:off x="10712464" y="1448822"/>
            <a:ext cx="0" cy="3514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 flipH="1" flipV="1">
            <a:off x="9349095" y="1684159"/>
            <a:ext cx="2700471" cy="51086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12277" y="62714"/>
            <a:ext cx="8747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cs typeface="Helvetica" charset="0"/>
              </a:rPr>
              <a:t>New York City Stormwater Resiliency Study: </a:t>
            </a:r>
            <a:r>
              <a:rPr lang="en-US" sz="2800" i="1" dirty="0">
                <a:cs typeface="Helvetica" charset="0"/>
              </a:rPr>
              <a:t>Teams</a:t>
            </a:r>
          </a:p>
        </p:txBody>
      </p:sp>
      <p:pic>
        <p:nvPicPr>
          <p:cNvPr id="34" name="Picture 33" descr="Slide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8" b="34985"/>
          <a:stretch/>
        </p:blipFill>
        <p:spPr>
          <a:xfrm>
            <a:off x="301954" y="990490"/>
            <a:ext cx="8844024" cy="3218777"/>
          </a:xfrm>
          <a:prstGeom prst="rect">
            <a:avLst/>
          </a:prstGeom>
        </p:spPr>
      </p:pic>
      <p:pic>
        <p:nvPicPr>
          <p:cNvPr id="41" name="Picture 40" descr="Slide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28"/>
          <a:stretch/>
        </p:blipFill>
        <p:spPr>
          <a:xfrm>
            <a:off x="539118" y="4691900"/>
            <a:ext cx="8419222" cy="2100937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215623" y="1684160"/>
            <a:ext cx="9000063" cy="51086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27702" y="1733253"/>
            <a:ext cx="1922803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err="1"/>
              <a:t>Acacemic</a:t>
            </a:r>
            <a:r>
              <a:rPr lang="en-US" sz="2000" b="1" u="sng" dirty="0"/>
              <a:t> Team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577" y="2793125"/>
            <a:ext cx="2146837" cy="8945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710" y="3710869"/>
            <a:ext cx="1268570" cy="761142"/>
          </a:xfrm>
          <a:prstGeom prst="rect">
            <a:avLst/>
          </a:prstGeom>
        </p:spPr>
      </p:pic>
      <p:pic>
        <p:nvPicPr>
          <p:cNvPr id="46" name="Picture 18" descr="Emergency Manage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516" y="1787326"/>
            <a:ext cx="1120960" cy="110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0081" y="5571531"/>
            <a:ext cx="891828" cy="10057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6672" y="4564425"/>
            <a:ext cx="1158646" cy="102733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9669780" y="1199181"/>
            <a:ext cx="2322056" cy="400110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Stakeholder Team</a:t>
            </a:r>
          </a:p>
        </p:txBody>
      </p:sp>
      <p:cxnSp>
        <p:nvCxnSpPr>
          <p:cNvPr id="51" name="Straight Connector 50"/>
          <p:cNvCxnSpPr>
            <a:cxnSpLocks/>
            <a:endCxn id="50" idx="1"/>
          </p:cNvCxnSpPr>
          <p:nvPr/>
        </p:nvCxnSpPr>
        <p:spPr>
          <a:xfrm flipV="1">
            <a:off x="6229386" y="1399236"/>
            <a:ext cx="3440394" cy="2406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55800" y="1700918"/>
            <a:ext cx="5511800" cy="84314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/>
              <a:t>J</a:t>
            </a:r>
            <a:r>
              <a:rPr lang="en-US" sz="1600" b="1" dirty="0" err="1">
                <a:solidFill>
                  <a:schemeClr val="tx1"/>
                </a:solidFill>
              </a:rPr>
              <a:t>Jennifer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Cherrier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PI: Project Management, Research Coordination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&amp; Agency Stakeholder Workshops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12861-5682-8A10-47C2-1D9F57356C33}"/>
              </a:ext>
            </a:extLst>
          </p:cNvPr>
          <p:cNvSpPr txBox="1"/>
          <p:nvPr/>
        </p:nvSpPr>
        <p:spPr>
          <a:xfrm>
            <a:off x="5599176" y="3888665"/>
            <a:ext cx="159691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Stormwater Interventions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8B38D0-F42A-C8D6-4DCD-14A4B3DDFB9A}"/>
              </a:ext>
            </a:extLst>
          </p:cNvPr>
          <p:cNvCxnSpPr>
            <a:cxnSpLocks/>
          </p:cNvCxnSpPr>
          <p:nvPr/>
        </p:nvCxnSpPr>
        <p:spPr>
          <a:xfrm>
            <a:off x="5599176" y="4120016"/>
            <a:ext cx="1596912" cy="0"/>
          </a:xfrm>
          <a:prstGeom prst="line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B99779A-E85E-13DB-D162-A97AAA1CA5A9}"/>
              </a:ext>
            </a:extLst>
          </p:cNvPr>
          <p:cNvSpPr txBox="1"/>
          <p:nvPr/>
        </p:nvSpPr>
        <p:spPr>
          <a:xfrm>
            <a:off x="7351786" y="3883897"/>
            <a:ext cx="1728358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Neighborhood Vulnerability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CF55982-05CE-616E-273A-3368FAF84339}"/>
              </a:ext>
            </a:extLst>
          </p:cNvPr>
          <p:cNvCxnSpPr>
            <a:cxnSpLocks/>
          </p:cNvCxnSpPr>
          <p:nvPr/>
        </p:nvCxnSpPr>
        <p:spPr>
          <a:xfrm>
            <a:off x="7337496" y="4129536"/>
            <a:ext cx="1742648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757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city&#10;&#10;Description automatically generated with medium confidence">
            <a:extLst>
              <a:ext uri="{FF2B5EF4-FFF2-40B4-BE49-F238E27FC236}">
                <a16:creationId xmlns:a16="http://schemas.microsoft.com/office/drawing/2014/main" id="{6B983B28-5CBA-1702-1945-E60DDD2B03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71" r="2082"/>
          <a:stretch/>
        </p:blipFill>
        <p:spPr>
          <a:xfrm>
            <a:off x="602700" y="775241"/>
            <a:ext cx="10861562" cy="54364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901ACF-64FC-CBBB-0065-5950628E428B}"/>
              </a:ext>
            </a:extLst>
          </p:cNvPr>
          <p:cNvSpPr txBox="1"/>
          <p:nvPr/>
        </p:nvSpPr>
        <p:spPr>
          <a:xfrm>
            <a:off x="452063" y="6211669"/>
            <a:ext cx="11281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 teams also establishing formal, long-term collaborations with private sector partners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their respective cities to further support of sister city  effort 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eg.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cross sectoral collaborations)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881750-D7E7-BCFE-6EF4-7B1012B9289C}"/>
              </a:ext>
            </a:extLst>
          </p:cNvPr>
          <p:cNvSpPr txBox="1"/>
          <p:nvPr/>
        </p:nvSpPr>
        <p:spPr>
          <a:xfrm>
            <a:off x="4902326" y="3522500"/>
            <a:ext cx="2577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Exchange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approaches</a:t>
            </a:r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F5730156-8EEE-78F3-DAE4-6C3BA5D624F5}"/>
              </a:ext>
            </a:extLst>
          </p:cNvPr>
          <p:cNvSpPr/>
          <p:nvPr/>
        </p:nvSpPr>
        <p:spPr>
          <a:xfrm>
            <a:off x="4929441" y="4282752"/>
            <a:ext cx="2523020" cy="400109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4F5416E-ADC9-9384-3A04-E814D28356D0}"/>
              </a:ext>
            </a:extLst>
          </p:cNvPr>
          <p:cNvSpPr/>
          <p:nvPr/>
        </p:nvSpPr>
        <p:spPr>
          <a:xfrm>
            <a:off x="2475917" y="5233182"/>
            <a:ext cx="1378633" cy="9265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9C3392A-4E43-C5FA-411A-DBAE87ECBC51}"/>
              </a:ext>
            </a:extLst>
          </p:cNvPr>
          <p:cNvSpPr/>
          <p:nvPr/>
        </p:nvSpPr>
        <p:spPr>
          <a:xfrm>
            <a:off x="8170990" y="5258974"/>
            <a:ext cx="1378633" cy="9265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9FAE2E-7681-D0DE-46F5-841C4B97168D}"/>
              </a:ext>
            </a:extLst>
          </p:cNvPr>
          <p:cNvSpPr txBox="1"/>
          <p:nvPr/>
        </p:nvSpPr>
        <p:spPr>
          <a:xfrm>
            <a:off x="239153" y="267397"/>
            <a:ext cx="11645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Stormwater &amp; Climate Resiliency: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NYC-CPH Sister City Collaboration</a:t>
            </a:r>
          </a:p>
        </p:txBody>
      </p:sp>
    </p:spTree>
    <p:extLst>
      <p:ext uri="{BB962C8B-B14F-4D97-AF65-F5344CB8AC3E}">
        <p14:creationId xmlns:p14="http://schemas.microsoft.com/office/powerpoint/2010/main" val="534245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city&#10;&#10;Description automatically generated with medium confidence">
            <a:extLst>
              <a:ext uri="{FF2B5EF4-FFF2-40B4-BE49-F238E27FC236}">
                <a16:creationId xmlns:a16="http://schemas.microsoft.com/office/drawing/2014/main" id="{6B983B28-5CBA-1702-1945-E60DDD2B03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71" r="2082"/>
          <a:stretch/>
        </p:blipFill>
        <p:spPr>
          <a:xfrm>
            <a:off x="602700" y="775241"/>
            <a:ext cx="10861562" cy="54364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881750-D7E7-BCFE-6EF4-7B1012B9289C}"/>
              </a:ext>
            </a:extLst>
          </p:cNvPr>
          <p:cNvSpPr txBox="1"/>
          <p:nvPr/>
        </p:nvSpPr>
        <p:spPr>
          <a:xfrm>
            <a:off x="4902326" y="3522500"/>
            <a:ext cx="2577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Exchange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approaches</a:t>
            </a:r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F5730156-8EEE-78F3-DAE4-6C3BA5D624F5}"/>
              </a:ext>
            </a:extLst>
          </p:cNvPr>
          <p:cNvSpPr/>
          <p:nvPr/>
        </p:nvSpPr>
        <p:spPr>
          <a:xfrm>
            <a:off x="4929441" y="4282752"/>
            <a:ext cx="2523020" cy="400109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4F5416E-ADC9-9384-3A04-E814D28356D0}"/>
              </a:ext>
            </a:extLst>
          </p:cNvPr>
          <p:cNvSpPr/>
          <p:nvPr/>
        </p:nvSpPr>
        <p:spPr>
          <a:xfrm>
            <a:off x="2475917" y="5233182"/>
            <a:ext cx="1378633" cy="9265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9C3392A-4E43-C5FA-411A-DBAE87ECBC51}"/>
              </a:ext>
            </a:extLst>
          </p:cNvPr>
          <p:cNvSpPr/>
          <p:nvPr/>
        </p:nvSpPr>
        <p:spPr>
          <a:xfrm>
            <a:off x="8170990" y="5258974"/>
            <a:ext cx="1378633" cy="9265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688566-2C15-6184-4299-0E8377BA9FE5}"/>
              </a:ext>
            </a:extLst>
          </p:cNvPr>
          <p:cNvSpPr txBox="1"/>
          <p:nvPr/>
        </p:nvSpPr>
        <p:spPr>
          <a:xfrm>
            <a:off x="0" y="267397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2022 MOC Stormwater &amp; Climate Resiliency: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mbria" panose="02040503050406030204" pitchFamily="18" charset="0"/>
              </a:rPr>
              <a:t>NYC-CPH Sister City Collaboration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29907-DA3A-EC0F-DE3E-F01E6C5F17E3}"/>
              </a:ext>
            </a:extLst>
          </p:cNvPr>
          <p:cNvSpPr txBox="1"/>
          <p:nvPr/>
        </p:nvSpPr>
        <p:spPr>
          <a:xfrm>
            <a:off x="917443" y="3429000"/>
            <a:ext cx="268556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Ramboll- BC CUNY MOU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initiated 10/23 &amp; almost finalized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66717-714A-C074-F5F8-2D2FEE5698DF}"/>
              </a:ext>
            </a:extLst>
          </p:cNvPr>
          <p:cNvSpPr txBox="1"/>
          <p:nvPr/>
        </p:nvSpPr>
        <p:spPr>
          <a:xfrm>
            <a:off x="452063" y="6211669"/>
            <a:ext cx="11281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 teams also establishing formal, long-term collaborations with private sector partners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their respective cities to further support of sister city  effort 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eg.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cross sectoral collaborations) </a:t>
            </a:r>
          </a:p>
        </p:txBody>
      </p:sp>
    </p:spTree>
    <p:extLst>
      <p:ext uri="{BB962C8B-B14F-4D97-AF65-F5344CB8AC3E}">
        <p14:creationId xmlns:p14="http://schemas.microsoft.com/office/powerpoint/2010/main" val="330402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C08E5D-DBEC-4007-6BFF-383C020B014F}"/>
              </a:ext>
            </a:extLst>
          </p:cNvPr>
          <p:cNvSpPr txBox="1"/>
          <p:nvPr/>
        </p:nvSpPr>
        <p:spPr>
          <a:xfrm>
            <a:off x="979522" y="2608603"/>
            <a:ext cx="4400716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ea typeface="+mj-ea"/>
                <a:cs typeface="+mj-cs"/>
              </a:rPr>
              <a:t>Model transferable for working with other Sister Cities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city&#10;&#10;Description automatically generated">
            <a:extLst>
              <a:ext uri="{FF2B5EF4-FFF2-40B4-BE49-F238E27FC236}">
                <a16:creationId xmlns:a16="http://schemas.microsoft.com/office/drawing/2014/main" id="{B606A105-95BF-E496-9347-641D61117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4"/>
          <a:stretch/>
        </p:blipFill>
        <p:spPr>
          <a:xfrm>
            <a:off x="5689310" y="2018159"/>
            <a:ext cx="5967023" cy="297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42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erson walking in the rain with an umbrella&#10;&#10;Description automatically generated with medium confidence">
            <a:extLst>
              <a:ext uri="{FF2B5EF4-FFF2-40B4-BE49-F238E27FC236}">
                <a16:creationId xmlns:a16="http://schemas.microsoft.com/office/drawing/2014/main" id="{3C9A96E1-06A2-B275-A85F-8CCB77516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61" b="1961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F8D1F95-CA0D-CCAF-97E6-02E5D0CBC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6451590"/>
            <a:ext cx="2819400" cy="406400"/>
          </a:xfrm>
          <a:prstGeom prst="rect">
            <a:avLst/>
          </a:prstGeom>
        </p:spPr>
      </p:pic>
      <p:graphicFrame>
        <p:nvGraphicFramePr>
          <p:cNvPr id="6" name="TextBox 2">
            <a:extLst>
              <a:ext uri="{FF2B5EF4-FFF2-40B4-BE49-F238E27FC236}">
                <a16:creationId xmlns:a16="http://schemas.microsoft.com/office/drawing/2014/main" id="{BD7732D3-503E-1A43-A9CF-D8857604B5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51492"/>
              </p:ext>
            </p:extLst>
          </p:nvPr>
        </p:nvGraphicFramePr>
        <p:xfrm>
          <a:off x="6586537" y="701702"/>
          <a:ext cx="5438315" cy="5236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Picture 11" descr="Icon&#10;&#10;Description automatically generated with medium confidence">
            <a:extLst>
              <a:ext uri="{FF2B5EF4-FFF2-40B4-BE49-F238E27FC236}">
                <a16:creationId xmlns:a16="http://schemas.microsoft.com/office/drawing/2014/main" id="{B2305286-E212-A393-109A-0BA8B63FD9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1699" y="6058797"/>
            <a:ext cx="1390650" cy="595993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CC1060C7-70C3-02FB-DFA7-21982FE3AC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3673" y="5865783"/>
            <a:ext cx="1366838" cy="868952"/>
          </a:xfrm>
          <a:prstGeom prst="rect">
            <a:avLst/>
          </a:prstGeom>
        </p:spPr>
      </p:pic>
      <p:pic>
        <p:nvPicPr>
          <p:cNvPr id="14" name="Picture 13" descr="A blue circle with white text&#10;&#10;Description automatically generated">
            <a:extLst>
              <a:ext uri="{FF2B5EF4-FFF2-40B4-BE49-F238E27FC236}">
                <a16:creationId xmlns:a16="http://schemas.microsoft.com/office/drawing/2014/main" id="{84C7417E-2533-A67C-D1B6-428C3B8604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8238" y="589249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92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19180F-8EE1-4F4C-8800-1BF22C451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903207"/>
            <a:ext cx="5672701" cy="4694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39280-6A64-4D29-AE40-377BAAFEA4BA}"/>
              </a:ext>
            </a:extLst>
          </p:cNvPr>
          <p:cNvSpPr txBox="1"/>
          <p:nvPr/>
        </p:nvSpPr>
        <p:spPr>
          <a:xfrm>
            <a:off x="128588" y="5760415"/>
            <a:ext cx="12063412" cy="101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b="1" dirty="0"/>
              <a:t>Goal: </a:t>
            </a:r>
            <a:r>
              <a:rPr lang="en-US" sz="2600" dirty="0"/>
              <a:t>Work collaboratively with agency stakeholders to</a:t>
            </a:r>
            <a:r>
              <a:rPr lang="en-US" sz="2800" b="1" dirty="0"/>
              <a:t> </a:t>
            </a:r>
            <a:r>
              <a:rPr lang="en-US" sz="2600" dirty="0"/>
              <a:t>support City’s long-term vision and capacities for NYC resiliency to flooding from extreme and chronic storms</a:t>
            </a:r>
          </a:p>
        </p:txBody>
      </p:sp>
      <p:pic>
        <p:nvPicPr>
          <p:cNvPr id="3" name="Picture 2" descr="stakeholder montage.jpeg">
            <a:extLst>
              <a:ext uri="{FF2B5EF4-FFF2-40B4-BE49-F238E27FC236}">
                <a16:creationId xmlns:a16="http://schemas.microsoft.com/office/drawing/2014/main" id="{6075E58D-E284-C004-F166-222AA282D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1" y="922789"/>
            <a:ext cx="6195323" cy="4646492"/>
          </a:xfrm>
          <a:prstGeom prst="rect">
            <a:avLst/>
          </a:prstGeom>
        </p:spPr>
      </p:pic>
      <p:sp>
        <p:nvSpPr>
          <p:cNvPr id="4" name="Rectangle 14">
            <a:extLst>
              <a:ext uri="{FF2B5EF4-FFF2-40B4-BE49-F238E27FC236}">
                <a16:creationId xmlns:a16="http://schemas.microsoft.com/office/drawing/2014/main" id="{24ECB51B-1663-0F16-2D98-BD5E793B0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999" y="118311"/>
            <a:ext cx="94657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sz="3200" b="1" dirty="0">
                <a:cs typeface="Helvetica" charset="0"/>
              </a:rPr>
              <a:t>New York City Stormwater Resiliency Study: </a:t>
            </a:r>
            <a:r>
              <a:rPr lang="en-US" sz="2800" i="1" dirty="0">
                <a:cs typeface="Helvetica" charset="0"/>
              </a:rPr>
              <a:t>Goal</a:t>
            </a:r>
          </a:p>
        </p:txBody>
      </p:sp>
    </p:spTree>
    <p:extLst>
      <p:ext uri="{BB962C8B-B14F-4D97-AF65-F5344CB8AC3E}">
        <p14:creationId xmlns:p14="http://schemas.microsoft.com/office/powerpoint/2010/main" val="2994331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19847" y="6397065"/>
            <a:ext cx="1609610" cy="152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/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75846" y="3128581"/>
            <a:ext cx="11781692" cy="373287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500" dirty="0"/>
          </a:p>
          <a:p>
            <a:r>
              <a:rPr lang="en-US" sz="2400" b="1" dirty="0">
                <a:latin typeface="+mn-lt"/>
              </a:rPr>
              <a:t>Stakeholder Engagement- </a:t>
            </a:r>
            <a:r>
              <a:rPr lang="en-US" sz="2200" i="1" dirty="0">
                <a:latin typeface="+mn-lt"/>
              </a:rPr>
              <a:t>build and foster collaborative relationship between universities and city agencies for addressing stormwater resiliency challenges &amp; create actionable science</a:t>
            </a:r>
            <a:endParaRPr lang="en-US" sz="800" dirty="0">
              <a:latin typeface="+mn-lt"/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139AFE0-070B-1802-955E-2900F629E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62" y="185737"/>
            <a:ext cx="105859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sz="3200" b="1" dirty="0">
                <a:cs typeface="Helvetica" charset="0"/>
              </a:rPr>
              <a:t>New York City Stormwater Resiliency Study: </a:t>
            </a:r>
            <a:r>
              <a:rPr lang="en-US" sz="2800" i="1" dirty="0">
                <a:cs typeface="Helvetica" charset="0"/>
              </a:rPr>
              <a:t>Research Objectives</a:t>
            </a:r>
          </a:p>
        </p:txBody>
      </p:sp>
      <p:pic>
        <p:nvPicPr>
          <p:cNvPr id="12" name="Picture 11" descr="stakeholder montage.jpeg">
            <a:extLst>
              <a:ext uri="{FF2B5EF4-FFF2-40B4-BE49-F238E27FC236}">
                <a16:creationId xmlns:a16="http://schemas.microsoft.com/office/drawing/2014/main" id="{684CBC0A-DB7C-2EC8-0653-C686BF844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54" y="813536"/>
            <a:ext cx="3029361" cy="22720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F5E996-DE23-5FB5-B599-405BC29FC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692" y="770512"/>
            <a:ext cx="3488833" cy="245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33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63D06-1247-D08E-43F4-7AA8EC240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0AEC6A-F25F-AFCD-5E80-68A75CCDA864}"/>
              </a:ext>
            </a:extLst>
          </p:cNvPr>
          <p:cNvSpPr/>
          <p:nvPr/>
        </p:nvSpPr>
        <p:spPr>
          <a:xfrm>
            <a:off x="5319847" y="6397065"/>
            <a:ext cx="1609610" cy="152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57ECA51-13F7-043B-62BB-9AE41779E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46" y="3128581"/>
            <a:ext cx="11781692" cy="373287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500" dirty="0"/>
          </a:p>
          <a:p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Stakeholder Engagement- </a:t>
            </a:r>
            <a:r>
              <a:rPr lang="en-US" sz="2200" i="1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build and foster collaborative relationship between universities and city agencies for addressing stormwater resiliency challenges &amp; create actionable science</a:t>
            </a:r>
            <a:endParaRPr lang="en-US" sz="800" dirty="0">
              <a:solidFill>
                <a:schemeClr val="bg2">
                  <a:lumMod val="90000"/>
                </a:schemeClr>
              </a:solidFill>
              <a:latin typeface="+mn-l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Hydrologic+Hydraulic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(H+H) Model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develop and test a comprehensive H&amp;H model for City to identify priority at-risk areas for flooding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6EF46531-5017-2673-5CFB-6E13E6DA0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62" y="185737"/>
            <a:ext cx="105859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sz="3200" b="1" dirty="0">
                <a:cs typeface="Helvetica" charset="0"/>
              </a:rPr>
              <a:t>New York City Stormwater Resiliency Study: </a:t>
            </a:r>
            <a:r>
              <a:rPr lang="en-US" sz="2800" i="1" dirty="0">
                <a:cs typeface="Helvetica" charset="0"/>
              </a:rPr>
              <a:t>Research Objectives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B41088-D1FF-3DED-86DE-6EF0F1364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0" y="846661"/>
            <a:ext cx="2987712" cy="220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66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1B59B-541F-582F-787D-6464CA5CC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3A4C46-5BEF-1EEB-13D8-A1B9BA643915}"/>
              </a:ext>
            </a:extLst>
          </p:cNvPr>
          <p:cNvSpPr/>
          <p:nvPr/>
        </p:nvSpPr>
        <p:spPr>
          <a:xfrm>
            <a:off x="5319847" y="6397065"/>
            <a:ext cx="1609610" cy="152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6D1DD45-D501-75EB-AFC7-76966920C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46" y="3128581"/>
            <a:ext cx="11781692" cy="373287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500" dirty="0"/>
          </a:p>
          <a:p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Stakeholder Engagement- </a:t>
            </a:r>
            <a:r>
              <a:rPr lang="en-US" sz="2200" i="1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build and foster collaborative relationship between universities and city agencies for addressing stormwater resiliency challenges &amp; create actionable science</a:t>
            </a:r>
            <a:endParaRPr lang="en-US" sz="800" dirty="0">
              <a:solidFill>
                <a:schemeClr val="bg2">
                  <a:lumMod val="90000"/>
                </a:schemeClr>
              </a:solidFill>
              <a:latin typeface="+mn-l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/>
              </a:rPr>
              <a:t>Hydrologic+Hydraulic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/>
              </a:rPr>
              <a:t> (H+H) Model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/>
              </a:rPr>
              <a:t>-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/>
              </a:rPr>
              <a:t>develop and test a comprehensive H&amp;H model for City to identify priority at-risk areas for flooding</a:t>
            </a:r>
          </a:p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Storm Scenarios- </a:t>
            </a:r>
            <a:r>
              <a:rPr lang="en-US" sz="2200" i="1" dirty="0">
                <a:solidFill>
                  <a:prstClr val="black"/>
                </a:solidFill>
                <a:latin typeface="Calibri"/>
              </a:rPr>
              <a:t>identify suite storm scenarios for H+H model runs 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F23482D-6984-8771-C653-2A7ADBB8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62" y="185737"/>
            <a:ext cx="105859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sz="3200" b="1" dirty="0">
                <a:cs typeface="Helvetica" charset="0"/>
              </a:rPr>
              <a:t>New York City Stormwater Resiliency Study: </a:t>
            </a:r>
            <a:r>
              <a:rPr lang="en-US" sz="2800" i="1" dirty="0">
                <a:cs typeface="Helvetica" charset="0"/>
              </a:rPr>
              <a:t>Research Objectives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45BB0D-DB91-B29B-4952-ABC15436E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0" y="846661"/>
            <a:ext cx="2987712" cy="22057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E4654-C837-21BA-2ACC-DC66374AB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572" y="833556"/>
            <a:ext cx="2447040" cy="223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46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3C36D-D779-A9F8-4FC5-7178C788E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03AF06-68ED-C7C1-2ECF-7AE8752EB29F}"/>
              </a:ext>
            </a:extLst>
          </p:cNvPr>
          <p:cNvSpPr/>
          <p:nvPr/>
        </p:nvSpPr>
        <p:spPr>
          <a:xfrm>
            <a:off x="5319847" y="6397065"/>
            <a:ext cx="1609610" cy="152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DEAA920-10DD-790D-8420-67BDE1558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46" y="3128581"/>
            <a:ext cx="11781692" cy="373287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500" dirty="0"/>
          </a:p>
          <a:p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Stakeholder Engagement- </a:t>
            </a:r>
            <a:r>
              <a:rPr lang="en-US" sz="2200" i="1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build and foster collaborative relationship between universities and city agencies for addressing stormwater resiliency challenges &amp; create actionable science</a:t>
            </a:r>
            <a:endParaRPr lang="en-US" sz="800" dirty="0">
              <a:solidFill>
                <a:schemeClr val="bg2">
                  <a:lumMod val="90000"/>
                </a:schemeClr>
              </a:solidFill>
              <a:latin typeface="+mn-l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/>
              </a:rPr>
              <a:t>Hydrologic+Hydraulic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/>
              </a:rPr>
              <a:t> (H+H) Model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/>
              </a:rPr>
              <a:t>-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/>
              </a:rPr>
              <a:t>develop and test a comprehensive H&amp;H model for City to identify priority at-risk areas for flooding</a:t>
            </a:r>
          </a:p>
          <a:p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Calibri"/>
              </a:rPr>
              <a:t>Storm Scenarios- </a:t>
            </a:r>
            <a:r>
              <a:rPr lang="en-US" sz="2200" i="1" dirty="0">
                <a:solidFill>
                  <a:schemeClr val="bg2">
                    <a:lumMod val="90000"/>
                  </a:schemeClr>
                </a:solidFill>
                <a:latin typeface="Calibri"/>
              </a:rPr>
              <a:t>identify suite storm scenarios for H+H model runs </a:t>
            </a:r>
          </a:p>
          <a:p>
            <a:r>
              <a:rPr lang="en-US" sz="2400" b="1" dirty="0">
                <a:latin typeface="+mn-lt"/>
              </a:rPr>
              <a:t>Neighborhood Vulnerability Assessment</a:t>
            </a:r>
            <a:r>
              <a:rPr lang="en-US" sz="2400" dirty="0">
                <a:latin typeface="+mn-lt"/>
              </a:rPr>
              <a:t>- </a:t>
            </a:r>
            <a:r>
              <a:rPr lang="en-US" sz="2200" i="1" dirty="0">
                <a:latin typeface="+mn-lt"/>
              </a:rPr>
              <a:t>assess impacts of flooding at neighborhood scale via a list of specific indicators organized along unique dimensions relevant to flood vulnerability </a:t>
            </a:r>
            <a:endParaRPr lang="en-US" sz="800" dirty="0">
              <a:latin typeface="+mn-lt"/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80D3CC8-AC8D-10C8-EC3E-A55403B9A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62" y="185737"/>
            <a:ext cx="105859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sz="3200" b="1" dirty="0">
                <a:cs typeface="Helvetica" charset="0"/>
              </a:rPr>
              <a:t>New York City Stormwater Resiliency Study: </a:t>
            </a:r>
            <a:r>
              <a:rPr lang="en-US" sz="2800" i="1" dirty="0">
                <a:cs typeface="Helvetica" charset="0"/>
              </a:rPr>
              <a:t>Research Objectives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676362-430F-732F-AD38-869F54C23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0" y="846661"/>
            <a:ext cx="2987712" cy="22057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CE1DAD-7C20-43E0-745C-8913921D0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572" y="833556"/>
            <a:ext cx="2447040" cy="2231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1A65-5C27-FC19-CFF5-2AFD3022C43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9" t="45564" r="18944" b="1"/>
          <a:stretch/>
        </p:blipFill>
        <p:spPr>
          <a:xfrm>
            <a:off x="5502443" y="833556"/>
            <a:ext cx="2633373" cy="227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22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55E39-CE56-936B-2ED3-0FAA99C61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5A5F47-5ECA-388D-D6D9-ADE1F64B5F1A}"/>
              </a:ext>
            </a:extLst>
          </p:cNvPr>
          <p:cNvSpPr/>
          <p:nvPr/>
        </p:nvSpPr>
        <p:spPr>
          <a:xfrm>
            <a:off x="5319847" y="6397065"/>
            <a:ext cx="1609610" cy="152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AB52CA3-3235-4418-1B82-6C48D51DB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46" y="3128581"/>
            <a:ext cx="11781692" cy="373287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500" dirty="0"/>
          </a:p>
          <a:p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Stakeholder Engagement- </a:t>
            </a:r>
            <a:r>
              <a:rPr lang="en-US" sz="2200" i="1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build and foster collaborative relationship between universities and city agencies for addressing stormwater resiliency challenges &amp; create actionable science</a:t>
            </a:r>
            <a:endParaRPr lang="en-US" sz="800" dirty="0">
              <a:solidFill>
                <a:schemeClr val="bg2">
                  <a:lumMod val="90000"/>
                </a:schemeClr>
              </a:solidFill>
              <a:latin typeface="+mn-l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/>
              </a:rPr>
              <a:t>Hydrologic+Hydraulic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/>
              </a:rPr>
              <a:t> (H+H) Model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/>
              </a:rPr>
              <a:t>-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/>
              </a:rPr>
              <a:t>develop and test a comprehensive H&amp;H model for City to identify priority at-risk areas for flooding</a:t>
            </a:r>
          </a:p>
          <a:p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Calibri"/>
              </a:rPr>
              <a:t>Storm Scenarios- </a:t>
            </a:r>
            <a:r>
              <a:rPr lang="en-US" sz="2200" i="1" dirty="0">
                <a:solidFill>
                  <a:schemeClr val="bg2">
                    <a:lumMod val="90000"/>
                  </a:schemeClr>
                </a:solidFill>
                <a:latin typeface="Calibri"/>
              </a:rPr>
              <a:t>identify suite storm scenarios for H+H model runs </a:t>
            </a:r>
          </a:p>
          <a:p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Neighborhood Vulnerability Assessment</a:t>
            </a:r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- </a:t>
            </a:r>
            <a:r>
              <a:rPr lang="en-US" sz="2200" i="1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assess impacts of flooding at neighborhood scale via a list of specific indicators organized along unique dimensions relevant to flood vulnerability </a:t>
            </a:r>
            <a:endParaRPr lang="en-US" sz="800" dirty="0">
              <a:solidFill>
                <a:schemeClr val="bg2">
                  <a:lumMod val="90000"/>
                </a:schemeClr>
              </a:solidFill>
              <a:latin typeface="+mn-lt"/>
            </a:endParaRPr>
          </a:p>
          <a:p>
            <a:r>
              <a:rPr lang="en-US" sz="2400" b="1" dirty="0">
                <a:latin typeface="+mn-lt"/>
              </a:rPr>
              <a:t>Intervention Models</a:t>
            </a:r>
            <a:r>
              <a:rPr lang="en-US" sz="2400" dirty="0">
                <a:latin typeface="+mn-lt"/>
              </a:rPr>
              <a:t>-</a:t>
            </a:r>
            <a:r>
              <a:rPr lang="en-US" sz="2400" b="1" dirty="0">
                <a:latin typeface="+mn-lt"/>
              </a:rPr>
              <a:t> </a:t>
            </a:r>
            <a:r>
              <a:rPr lang="en-US" sz="2200" i="1" dirty="0">
                <a:latin typeface="+mn-lt"/>
              </a:rPr>
              <a:t>identify interventions for offsetting flood-related risks at both the citywide and neighborhood scales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E6888A1-3728-7B4F-61FA-292F1D195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62" y="185737"/>
            <a:ext cx="105859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sz="3200" b="1" dirty="0">
                <a:cs typeface="Helvetica" charset="0"/>
              </a:rPr>
              <a:t>New York City Stormwater Resiliency Study: </a:t>
            </a:r>
            <a:r>
              <a:rPr lang="en-US" sz="2800" i="1" dirty="0">
                <a:cs typeface="Helvetica" charset="0"/>
              </a:rPr>
              <a:t>Research Objectives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F4CA7E-FBCB-2803-7216-D307A666C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0" y="846661"/>
            <a:ext cx="2987712" cy="22057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8D8C5B-2EBC-D7B2-76A2-5FBD653EFA2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5" r="32729"/>
          <a:stretch/>
        </p:blipFill>
        <p:spPr>
          <a:xfrm>
            <a:off x="8170985" y="770512"/>
            <a:ext cx="4021015" cy="22618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21198E-4A81-59C2-5624-4D8BCAE12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572" y="833556"/>
            <a:ext cx="2447040" cy="2231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DD6FE0-A74F-D78E-7F41-23FB8459C38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9" t="45564" r="18944" b="1"/>
          <a:stretch/>
        </p:blipFill>
        <p:spPr>
          <a:xfrm>
            <a:off x="5502443" y="833556"/>
            <a:ext cx="2633373" cy="227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77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8164</TotalTime>
  <Words>1364</Words>
  <Application>Microsoft Office PowerPoint</Application>
  <PresentationFormat>Widescreen</PresentationFormat>
  <Paragraphs>170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IBM Plex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Cherrier</dc:creator>
  <cp:lastModifiedBy>Matthews, Terri (DDC)</cp:lastModifiedBy>
  <cp:revision>17</cp:revision>
  <dcterms:created xsi:type="dcterms:W3CDTF">2023-03-18T18:50:49Z</dcterms:created>
  <dcterms:modified xsi:type="dcterms:W3CDTF">2024-02-14T22:25:13Z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a1855b2-0a05-4494-a903-f3f23f3f98e0_Enabled">
    <vt:lpwstr>true</vt:lpwstr>
  </property>
  <property fmtid="{D5CDD505-2E9C-101B-9397-08002B2CF9AE}" pid="3" name="MSIP_Label_fa1855b2-0a05-4494-a903-f3f23f3f98e0_SetDate">
    <vt:lpwstr>2023-03-18T18:55:33Z</vt:lpwstr>
  </property>
  <property fmtid="{D5CDD505-2E9C-101B-9397-08002B2CF9AE}" pid="4" name="MSIP_Label_fa1855b2-0a05-4494-a903-f3f23f3f98e0_Method">
    <vt:lpwstr>Standard</vt:lpwstr>
  </property>
  <property fmtid="{D5CDD505-2E9C-101B-9397-08002B2CF9AE}" pid="5" name="MSIP_Label_fa1855b2-0a05-4494-a903-f3f23f3f98e0_Name">
    <vt:lpwstr>defa4170-0d19-0005-0004-bc88714345d2</vt:lpwstr>
  </property>
  <property fmtid="{D5CDD505-2E9C-101B-9397-08002B2CF9AE}" pid="6" name="MSIP_Label_fa1855b2-0a05-4494-a903-f3f23f3f98e0_SiteId">
    <vt:lpwstr>6f60f0b3-5f06-4e09-9715-989dba8cc7d8</vt:lpwstr>
  </property>
  <property fmtid="{D5CDD505-2E9C-101B-9397-08002B2CF9AE}" pid="7" name="MSIP_Label_fa1855b2-0a05-4494-a903-f3f23f3f98e0_ActionId">
    <vt:lpwstr>a0124719-f7d2-4726-b03e-89e57306cecb</vt:lpwstr>
  </property>
  <property fmtid="{D5CDD505-2E9C-101B-9397-08002B2CF9AE}" pid="8" name="MSIP_Label_fa1855b2-0a05-4494-a903-f3f23f3f98e0_ContentBits">
    <vt:lpwstr>0</vt:lpwstr>
  </property>
</Properties>
</file>