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501" r:id="rId3"/>
    <p:sldId id="511" r:id="rId4"/>
    <p:sldId id="263" r:id="rId5"/>
    <p:sldId id="527" r:id="rId6"/>
    <p:sldId id="508" r:id="rId7"/>
    <p:sldId id="264" r:id="rId8"/>
    <p:sldId id="500" r:id="rId9"/>
    <p:sldId id="526" r:id="rId10"/>
    <p:sldId id="528" r:id="rId11"/>
    <p:sldId id="522" r:id="rId12"/>
    <p:sldId id="524" r:id="rId13"/>
    <p:sldId id="521" r:id="rId14"/>
    <p:sldId id="525" r:id="rId15"/>
    <p:sldId id="505" r:id="rId16"/>
    <p:sldId id="510" r:id="rId17"/>
    <p:sldId id="506" r:id="rId18"/>
    <p:sldId id="507" r:id="rId19"/>
    <p:sldId id="516" r:id="rId20"/>
    <p:sldId id="661" r:id="rId21"/>
    <p:sldId id="660" r:id="rId22"/>
    <p:sldId id="663" r:id="rId23"/>
    <p:sldId id="519" r:id="rId24"/>
    <p:sldId id="520" r:id="rId25"/>
    <p:sldId id="664" r:id="rId26"/>
    <p:sldId id="514" r:id="rId27"/>
    <p:sldId id="265" r:id="rId28"/>
    <p:sldId id="497" r:id="rId29"/>
    <p:sldId id="529" r:id="rId30"/>
    <p:sldId id="530" r:id="rId31"/>
    <p:sldId id="666" r:id="rId32"/>
    <p:sldId id="667" r:id="rId33"/>
    <p:sldId id="531" r:id="rId34"/>
    <p:sldId id="535" r:id="rId35"/>
    <p:sldId id="534" r:id="rId36"/>
    <p:sldId id="668" r:id="rId37"/>
    <p:sldId id="536" r:id="rId38"/>
    <p:sldId id="665" r:id="rId39"/>
    <p:sldId id="669" r:id="rId40"/>
    <p:sldId id="670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B"/>
    <a:srgbClr val="B62025"/>
    <a:srgbClr val="B52324"/>
    <a:srgbClr val="B423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06"/>
    <p:restoredTop sz="94810"/>
  </p:normalViewPr>
  <p:slideViewPr>
    <p:cSldViewPr snapToGrid="0">
      <p:cViewPr varScale="1">
        <p:scale>
          <a:sx n="112" d="100"/>
          <a:sy n="112" d="100"/>
        </p:scale>
        <p:origin x="6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nhu-my.sharepoint.com/personal/james_andrews2_snhu_edu/Documents/StressesForResearc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nhu-my.sharepoint.com/personal/james_andrews2_snhu_edu/Documents/StressesForResearc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Tangential Stress as a Function of Depth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stt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Sheet1!$A$2:$A$8</c:f>
              <c:numCache>
                <c:formatCode>General</c:formatCode>
                <c:ptCount val="7"/>
                <c:pt idx="0">
                  <c:v>3</c:v>
                </c:pt>
                <c:pt idx="1">
                  <c:v>3.5</c:v>
                </c:pt>
                <c:pt idx="2">
                  <c:v>4</c:v>
                </c:pt>
                <c:pt idx="3">
                  <c:v>4.5</c:v>
                </c:pt>
                <c:pt idx="4">
                  <c:v>5</c:v>
                </c:pt>
                <c:pt idx="5">
                  <c:v>5.5</c:v>
                </c:pt>
              </c:numCache>
            </c:numRef>
          </c:xVal>
          <c:yVal>
            <c:numRef>
              <c:f>Sheet1!$C$2:$C$8</c:f>
              <c:numCache>
                <c:formatCode>0.00E+00</c:formatCode>
                <c:ptCount val="7"/>
                <c:pt idx="0">
                  <c:v>2136990</c:v>
                </c:pt>
                <c:pt idx="1">
                  <c:v>2455530</c:v>
                </c:pt>
                <c:pt idx="2">
                  <c:v>2856630</c:v>
                </c:pt>
                <c:pt idx="3">
                  <c:v>3165670</c:v>
                </c:pt>
                <c:pt idx="4">
                  <c:v>3501150</c:v>
                </c:pt>
                <c:pt idx="5">
                  <c:v>3835800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7A7-7141-8C65-C77CA9672B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94825695"/>
        <c:axId val="694823295"/>
      </c:scatterChart>
      <c:valAx>
        <c:axId val="694825695"/>
        <c:scaling>
          <c:orientation val="minMax"/>
          <c:min val="2.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Depth [m]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4823295"/>
        <c:crosses val="autoZero"/>
        <c:crossBetween val="midCat"/>
      </c:valAx>
      <c:valAx>
        <c:axId val="694823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Magntiude</a:t>
                </a:r>
                <a:r>
                  <a:rPr lang="en-US" baseline="0"/>
                  <a:t> of Tangential Stress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E+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482569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Tangential Stress as a Function</a:t>
            </a:r>
            <a:r>
              <a:rPr lang="en-US" baseline="0"/>
              <a:t> of Poisson's Ratio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Sheet1!$G$1</c:f>
              <c:strCache>
                <c:ptCount val="1"/>
                <c:pt idx="0">
                  <c:v>stt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Sheet1!$E$2:$E$8</c:f>
              <c:numCache>
                <c:formatCode>General</c:formatCode>
                <c:ptCount val="7"/>
                <c:pt idx="0">
                  <c:v>0.1</c:v>
                </c:pt>
                <c:pt idx="1">
                  <c:v>0.15</c:v>
                </c:pt>
                <c:pt idx="2">
                  <c:v>0.2</c:v>
                </c:pt>
                <c:pt idx="3">
                  <c:v>0.25</c:v>
                </c:pt>
                <c:pt idx="4">
                  <c:v>0.3</c:v>
                </c:pt>
                <c:pt idx="5">
                  <c:v>0.35</c:v>
                </c:pt>
                <c:pt idx="6">
                  <c:v>0.4</c:v>
                </c:pt>
              </c:numCache>
            </c:numRef>
          </c:xVal>
          <c:yVal>
            <c:numRef>
              <c:f>Sheet1!$G$2:$G$8</c:f>
              <c:numCache>
                <c:formatCode>0.00E+00</c:formatCode>
                <c:ptCount val="7"/>
                <c:pt idx="0">
                  <c:v>2318100</c:v>
                </c:pt>
                <c:pt idx="1">
                  <c:v>2277000</c:v>
                </c:pt>
                <c:pt idx="2">
                  <c:v>2230000</c:v>
                </c:pt>
                <c:pt idx="3">
                  <c:v>2185610</c:v>
                </c:pt>
                <c:pt idx="4">
                  <c:v>2136990</c:v>
                </c:pt>
                <c:pt idx="5">
                  <c:v>2102970</c:v>
                </c:pt>
                <c:pt idx="6">
                  <c:v>2093440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910-6D4E-A0D9-E9C31AEAE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98921839"/>
        <c:axId val="1598926639"/>
      </c:scatterChart>
      <c:valAx>
        <c:axId val="1598921839"/>
        <c:scaling>
          <c:orientation val="minMax"/>
          <c:min val="5.000000000000001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Poisson's Ratio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926639"/>
        <c:crosses val="autoZero"/>
        <c:crossBetween val="midCat"/>
      </c:valAx>
      <c:valAx>
        <c:axId val="159892663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Magnitude of Tangential Stress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E+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92183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4ACE1-1E5E-4B43-B651-3F36F3B39566}" type="datetimeFigureOut">
              <a:rPr lang="en-US" smtClean="0"/>
              <a:t>5/26/26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F8842-F87C-8542-ADE8-57F482DDD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24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35C51E-ADE5-87E5-767F-5158C9288CFE}"/>
              </a:ext>
            </a:extLst>
          </p:cNvPr>
          <p:cNvSpPr/>
          <p:nvPr userDrawn="1"/>
        </p:nvSpPr>
        <p:spPr>
          <a:xfrm>
            <a:off x="-1" y="0"/>
            <a:ext cx="12192000" cy="994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buNone/>
            </a:pPr>
            <a:endParaRPr lang="en-GB" sz="240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D43FC-53A5-EF9B-514A-75D7C84634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B652C4-CD46-CA45-AC02-28A3B45A42A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C9205D8-D1F7-D08D-8054-26898C3BE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538" y="117690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Google Shape;164;p4">
            <a:extLst>
              <a:ext uri="{FF2B5EF4-FFF2-40B4-BE49-F238E27FC236}">
                <a16:creationId xmlns:a16="http://schemas.microsoft.com/office/drawing/2014/main" id="{0A7E8B57-719C-F9EE-7366-9E59DCCF8137}"/>
              </a:ext>
            </a:extLst>
          </p:cNvPr>
          <p:cNvSpPr/>
          <p:nvPr userDrawn="1"/>
        </p:nvSpPr>
        <p:spPr>
          <a:xfrm>
            <a:off x="-1" y="-3796"/>
            <a:ext cx="12192000" cy="1148433"/>
          </a:xfrm>
          <a:prstGeom prst="rect">
            <a:avLst/>
          </a:prstGeom>
          <a:solidFill>
            <a:srgbClr val="005DAB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165;p4">
            <a:extLst>
              <a:ext uri="{FF2B5EF4-FFF2-40B4-BE49-F238E27FC236}">
                <a16:creationId xmlns:a16="http://schemas.microsoft.com/office/drawing/2014/main" id="{C230C0F3-6932-FC05-DAA1-CE4FD632788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3254" y="167836"/>
            <a:ext cx="3521364" cy="966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66;p4" descr="A close-up of a logo&#10;&#10;Description automatically generated">
            <a:extLst>
              <a:ext uri="{FF2B5EF4-FFF2-40B4-BE49-F238E27FC236}">
                <a16:creationId xmlns:a16="http://schemas.microsoft.com/office/drawing/2014/main" id="{57CBA01C-6108-2891-4D45-D18CCA2DE630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51044" y="34160"/>
            <a:ext cx="848591" cy="106842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67;p4">
            <a:extLst>
              <a:ext uri="{FF2B5EF4-FFF2-40B4-BE49-F238E27FC236}">
                <a16:creationId xmlns:a16="http://schemas.microsoft.com/office/drawing/2014/main" id="{98E177C9-92AD-66E8-1ED3-8CB6D529197F}"/>
              </a:ext>
            </a:extLst>
          </p:cNvPr>
          <p:cNvSpPr/>
          <p:nvPr userDrawn="1"/>
        </p:nvSpPr>
        <p:spPr>
          <a:xfrm>
            <a:off x="-1" y="6500091"/>
            <a:ext cx="12192000" cy="357909"/>
          </a:xfrm>
          <a:prstGeom prst="rect">
            <a:avLst/>
          </a:prstGeom>
          <a:solidFill>
            <a:srgbClr val="005DAB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68;p4">
            <a:extLst>
              <a:ext uri="{FF2B5EF4-FFF2-40B4-BE49-F238E27FC236}">
                <a16:creationId xmlns:a16="http://schemas.microsoft.com/office/drawing/2014/main" id="{E0EC3ADC-9673-6542-F40F-A1FFB23C7B77}"/>
              </a:ext>
            </a:extLst>
          </p:cNvPr>
          <p:cNvSpPr txBox="1"/>
          <p:nvPr userDrawn="1"/>
        </p:nvSpPr>
        <p:spPr>
          <a:xfrm>
            <a:off x="433989" y="6449352"/>
            <a:ext cx="34728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ascemetsection.org/infrastructure</a:t>
            </a:r>
            <a:endParaRPr/>
          </a:p>
        </p:txBody>
      </p:sp>
      <p:pic>
        <p:nvPicPr>
          <p:cNvPr id="15" name="Google Shape;170;p4" descr="Information outline">
            <a:extLst>
              <a:ext uri="{FF2B5EF4-FFF2-40B4-BE49-F238E27FC236}">
                <a16:creationId xmlns:a16="http://schemas.microsoft.com/office/drawing/2014/main" id="{74055EF5-2813-6590-1967-B46D14E7AA14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92365" y="6467824"/>
            <a:ext cx="357909" cy="357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71;p4" descr="Send outline">
            <a:extLst>
              <a:ext uri="{FF2B5EF4-FFF2-40B4-BE49-F238E27FC236}">
                <a16:creationId xmlns:a16="http://schemas.microsoft.com/office/drawing/2014/main" id="{01623E2E-5571-5D31-F59E-6801E507C16F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8285139" y="6500090"/>
            <a:ext cx="341624" cy="31859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B9830100-807F-AE5C-9F28-839B9CD606B9}"/>
              </a:ext>
            </a:extLst>
          </p:cNvPr>
          <p:cNvSpPr txBox="1">
            <a:spLocks/>
          </p:cNvSpPr>
          <p:nvPr userDrawn="1"/>
        </p:nvSpPr>
        <p:spPr>
          <a:xfrm>
            <a:off x="3689498" y="246557"/>
            <a:ext cx="7059956" cy="809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26C910D7-694B-F529-24FF-F6E048A7E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7134" y="167835"/>
            <a:ext cx="6918467" cy="809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Google Shape;169;p4">
            <a:extLst>
              <a:ext uri="{FF2B5EF4-FFF2-40B4-BE49-F238E27FC236}">
                <a16:creationId xmlns:a16="http://schemas.microsoft.com/office/drawing/2014/main" id="{6DBAA6D0-8058-2D36-D516-0420DB0750A2}"/>
              </a:ext>
            </a:extLst>
          </p:cNvPr>
          <p:cNvSpPr txBox="1"/>
          <p:nvPr userDrawn="1"/>
        </p:nvSpPr>
        <p:spPr>
          <a:xfrm>
            <a:off x="8626763" y="6449352"/>
            <a:ext cx="34728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0" i="1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infrastructure@ascemetsection.org</a:t>
            </a:r>
            <a:endParaRPr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B0D3A87-DCA3-206E-BC08-E9AC2F11F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B9F21F01-7E90-F94F-93F1-CA6595F75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57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6BBF5-3477-84E8-794E-D6A5C228C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D9B35F-8949-2CBD-CFE7-DF56A14B99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23E48D-50B1-B721-0879-C72CB9A85E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B652C4-CD46-CA45-AC02-28A3B45A42A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BF2C9-5EED-2DCF-3B21-7DFC6C615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DD7D4-198F-67F7-851F-DC4C28D14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21F01-7E90-F94F-93F1-CA6595F75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46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76A04B-9E2E-D190-E265-3C91FE27B2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74231D-0E18-0FDC-7B09-BC5EE4AEB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63D85-120A-36D9-C3B4-E4CE56F243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B652C4-CD46-CA45-AC02-28A3B45A42A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BDB82-F8C8-BBC5-1C87-C792A34F5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C2F5E-87A7-5724-53E0-36D49E416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21F01-7E90-F94F-93F1-CA6595F75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789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6257AD8-0BE7-9FE6-AC9E-25FA4028E0C8}"/>
              </a:ext>
            </a:extLst>
          </p:cNvPr>
          <p:cNvSpPr/>
          <p:nvPr userDrawn="1"/>
        </p:nvSpPr>
        <p:spPr>
          <a:xfrm>
            <a:off x="-1" y="0"/>
            <a:ext cx="12192000" cy="994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buNone/>
            </a:pPr>
            <a:endParaRPr lang="en-GB" sz="240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02118D3F-5FB7-4D0B-F5B1-1038479633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B652C4-CD46-CA45-AC02-28A3B45A42A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10" name="Google Shape;164;p4">
            <a:extLst>
              <a:ext uri="{FF2B5EF4-FFF2-40B4-BE49-F238E27FC236}">
                <a16:creationId xmlns:a16="http://schemas.microsoft.com/office/drawing/2014/main" id="{F35ED6DE-1B15-3854-FAAB-E4B2D7CF3CDF}"/>
              </a:ext>
            </a:extLst>
          </p:cNvPr>
          <p:cNvSpPr/>
          <p:nvPr userDrawn="1"/>
        </p:nvSpPr>
        <p:spPr>
          <a:xfrm>
            <a:off x="-1" y="-3796"/>
            <a:ext cx="12192000" cy="1148433"/>
          </a:xfrm>
          <a:prstGeom prst="rect">
            <a:avLst/>
          </a:prstGeom>
          <a:solidFill>
            <a:srgbClr val="005DAB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165;p4">
            <a:extLst>
              <a:ext uri="{FF2B5EF4-FFF2-40B4-BE49-F238E27FC236}">
                <a16:creationId xmlns:a16="http://schemas.microsoft.com/office/drawing/2014/main" id="{3961D100-2448-A7B2-05DE-98B68F955C8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3254" y="167836"/>
            <a:ext cx="3521364" cy="966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66;p4" descr="A close-up of a logo&#10;&#10;Description automatically generated">
            <a:extLst>
              <a:ext uri="{FF2B5EF4-FFF2-40B4-BE49-F238E27FC236}">
                <a16:creationId xmlns:a16="http://schemas.microsoft.com/office/drawing/2014/main" id="{8A9905FB-343B-ACBD-6E4C-59FD01187BA5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51044" y="34160"/>
            <a:ext cx="848591" cy="106842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67;p4">
            <a:extLst>
              <a:ext uri="{FF2B5EF4-FFF2-40B4-BE49-F238E27FC236}">
                <a16:creationId xmlns:a16="http://schemas.microsoft.com/office/drawing/2014/main" id="{89DA3602-A9B0-3F78-6782-A990E51C8D61}"/>
              </a:ext>
            </a:extLst>
          </p:cNvPr>
          <p:cNvSpPr/>
          <p:nvPr userDrawn="1"/>
        </p:nvSpPr>
        <p:spPr>
          <a:xfrm>
            <a:off x="-1" y="6500091"/>
            <a:ext cx="12192000" cy="357909"/>
          </a:xfrm>
          <a:prstGeom prst="rect">
            <a:avLst/>
          </a:prstGeom>
          <a:solidFill>
            <a:srgbClr val="005DAB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68;p4">
            <a:extLst>
              <a:ext uri="{FF2B5EF4-FFF2-40B4-BE49-F238E27FC236}">
                <a16:creationId xmlns:a16="http://schemas.microsoft.com/office/drawing/2014/main" id="{E1A7E0E1-7C8E-F2DA-C839-04510EB10F0F}"/>
              </a:ext>
            </a:extLst>
          </p:cNvPr>
          <p:cNvSpPr txBox="1"/>
          <p:nvPr userDrawn="1"/>
        </p:nvSpPr>
        <p:spPr>
          <a:xfrm>
            <a:off x="433989" y="6449352"/>
            <a:ext cx="34728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ascemetsection.org/infrastructure</a:t>
            </a:r>
            <a:endParaRPr/>
          </a:p>
        </p:txBody>
      </p:sp>
      <p:pic>
        <p:nvPicPr>
          <p:cNvPr id="15" name="Google Shape;170;p4" descr="Information outline">
            <a:extLst>
              <a:ext uri="{FF2B5EF4-FFF2-40B4-BE49-F238E27FC236}">
                <a16:creationId xmlns:a16="http://schemas.microsoft.com/office/drawing/2014/main" id="{5B10779B-19B6-91EC-BC9E-CC50D55D5866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92365" y="6467824"/>
            <a:ext cx="357909" cy="357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71;p4" descr="Send outline">
            <a:extLst>
              <a:ext uri="{FF2B5EF4-FFF2-40B4-BE49-F238E27FC236}">
                <a16:creationId xmlns:a16="http://schemas.microsoft.com/office/drawing/2014/main" id="{DCED591D-6EED-8F8C-DE67-33DD0235579F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8285139" y="6500090"/>
            <a:ext cx="341624" cy="31859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9DC1C904-6DBF-2317-C612-5C42EE641533}"/>
              </a:ext>
            </a:extLst>
          </p:cNvPr>
          <p:cNvSpPr txBox="1">
            <a:spLocks/>
          </p:cNvSpPr>
          <p:nvPr userDrawn="1"/>
        </p:nvSpPr>
        <p:spPr>
          <a:xfrm>
            <a:off x="3689498" y="246557"/>
            <a:ext cx="7059956" cy="809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03945123-DBF9-D506-FDDA-AEE58F447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7134" y="167835"/>
            <a:ext cx="6918467" cy="809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9" name="Google Shape;169;p4">
            <a:extLst>
              <a:ext uri="{FF2B5EF4-FFF2-40B4-BE49-F238E27FC236}">
                <a16:creationId xmlns:a16="http://schemas.microsoft.com/office/drawing/2014/main" id="{4C256466-0B40-B438-12CF-B79C5A458FDE}"/>
              </a:ext>
            </a:extLst>
          </p:cNvPr>
          <p:cNvSpPr txBox="1"/>
          <p:nvPr userDrawn="1"/>
        </p:nvSpPr>
        <p:spPr>
          <a:xfrm>
            <a:off x="8626763" y="6449352"/>
            <a:ext cx="34728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0" i="1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infrastructure@ascemetsection.org</a:t>
            </a:r>
            <a:endParaRPr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EE222771-01E8-4FD9-5C7B-35DA58D69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B9F21F01-7E90-F94F-93F1-CA6595F75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95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760FCC1-C6ED-B926-B56A-0C0B60CA1B5C}"/>
              </a:ext>
            </a:extLst>
          </p:cNvPr>
          <p:cNvSpPr/>
          <p:nvPr userDrawn="1"/>
        </p:nvSpPr>
        <p:spPr>
          <a:xfrm>
            <a:off x="-1" y="0"/>
            <a:ext cx="12192000" cy="994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buNone/>
            </a:pPr>
            <a:endParaRPr lang="en-GB" sz="240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782A9B9-54AF-9400-ABAC-70698F5577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B652C4-CD46-CA45-AC02-28A3B45A42A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11" name="Google Shape;164;p4">
            <a:extLst>
              <a:ext uri="{FF2B5EF4-FFF2-40B4-BE49-F238E27FC236}">
                <a16:creationId xmlns:a16="http://schemas.microsoft.com/office/drawing/2014/main" id="{B764CA00-47D0-CB05-7B05-294EDD8A5C3B}"/>
              </a:ext>
            </a:extLst>
          </p:cNvPr>
          <p:cNvSpPr/>
          <p:nvPr userDrawn="1"/>
        </p:nvSpPr>
        <p:spPr>
          <a:xfrm>
            <a:off x="-1" y="-3796"/>
            <a:ext cx="12192000" cy="1148433"/>
          </a:xfrm>
          <a:prstGeom prst="rect">
            <a:avLst/>
          </a:prstGeom>
          <a:solidFill>
            <a:srgbClr val="005DAB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165;p4">
            <a:extLst>
              <a:ext uri="{FF2B5EF4-FFF2-40B4-BE49-F238E27FC236}">
                <a16:creationId xmlns:a16="http://schemas.microsoft.com/office/drawing/2014/main" id="{92BEA615-F8B6-98AF-7B83-B8C22F37D20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3254" y="167836"/>
            <a:ext cx="3521364" cy="966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66;p4" descr="A close-up of a logo&#10;&#10;Description automatically generated">
            <a:extLst>
              <a:ext uri="{FF2B5EF4-FFF2-40B4-BE49-F238E27FC236}">
                <a16:creationId xmlns:a16="http://schemas.microsoft.com/office/drawing/2014/main" id="{6BB8098E-A1C4-D79C-267C-E42255F93E39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51044" y="34160"/>
            <a:ext cx="848591" cy="106842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67;p4">
            <a:extLst>
              <a:ext uri="{FF2B5EF4-FFF2-40B4-BE49-F238E27FC236}">
                <a16:creationId xmlns:a16="http://schemas.microsoft.com/office/drawing/2014/main" id="{03D28683-1A60-3157-57EE-B42450CAD2C5}"/>
              </a:ext>
            </a:extLst>
          </p:cNvPr>
          <p:cNvSpPr/>
          <p:nvPr userDrawn="1"/>
        </p:nvSpPr>
        <p:spPr>
          <a:xfrm>
            <a:off x="-1" y="6500091"/>
            <a:ext cx="12192000" cy="357909"/>
          </a:xfrm>
          <a:prstGeom prst="rect">
            <a:avLst/>
          </a:prstGeom>
          <a:solidFill>
            <a:srgbClr val="005DAB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68;p4">
            <a:extLst>
              <a:ext uri="{FF2B5EF4-FFF2-40B4-BE49-F238E27FC236}">
                <a16:creationId xmlns:a16="http://schemas.microsoft.com/office/drawing/2014/main" id="{9C9455CD-B7B3-60CA-F992-149B7EB7C19A}"/>
              </a:ext>
            </a:extLst>
          </p:cNvPr>
          <p:cNvSpPr txBox="1"/>
          <p:nvPr userDrawn="1"/>
        </p:nvSpPr>
        <p:spPr>
          <a:xfrm>
            <a:off x="433989" y="6449352"/>
            <a:ext cx="34728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ascemetsection.org/infrastructure</a:t>
            </a:r>
            <a:endParaRPr/>
          </a:p>
        </p:txBody>
      </p:sp>
      <p:pic>
        <p:nvPicPr>
          <p:cNvPr id="16" name="Google Shape;170;p4" descr="Information outline">
            <a:extLst>
              <a:ext uri="{FF2B5EF4-FFF2-40B4-BE49-F238E27FC236}">
                <a16:creationId xmlns:a16="http://schemas.microsoft.com/office/drawing/2014/main" id="{25630129-8CDD-8162-A71A-FA6EC7555791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92365" y="6467824"/>
            <a:ext cx="357909" cy="357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1;p4" descr="Send outline">
            <a:extLst>
              <a:ext uri="{FF2B5EF4-FFF2-40B4-BE49-F238E27FC236}">
                <a16:creationId xmlns:a16="http://schemas.microsoft.com/office/drawing/2014/main" id="{F5A372C0-8AA0-CC6F-7983-264D7286690C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8285139" y="6500090"/>
            <a:ext cx="341624" cy="31859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91B40C83-A1C9-E242-29D3-CF8DBFE335E1}"/>
              </a:ext>
            </a:extLst>
          </p:cNvPr>
          <p:cNvSpPr txBox="1">
            <a:spLocks/>
          </p:cNvSpPr>
          <p:nvPr userDrawn="1"/>
        </p:nvSpPr>
        <p:spPr>
          <a:xfrm>
            <a:off x="3689498" y="246557"/>
            <a:ext cx="7059956" cy="809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FFAFD196-B2A6-1D00-B104-E5919F954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7134" y="167835"/>
            <a:ext cx="6918467" cy="809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0" name="Google Shape;169;p4">
            <a:extLst>
              <a:ext uri="{FF2B5EF4-FFF2-40B4-BE49-F238E27FC236}">
                <a16:creationId xmlns:a16="http://schemas.microsoft.com/office/drawing/2014/main" id="{4A3BB92C-5247-DA5E-53B7-D32B827CB7FB}"/>
              </a:ext>
            </a:extLst>
          </p:cNvPr>
          <p:cNvSpPr txBox="1"/>
          <p:nvPr userDrawn="1"/>
        </p:nvSpPr>
        <p:spPr>
          <a:xfrm>
            <a:off x="8626763" y="6449352"/>
            <a:ext cx="34728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0" i="1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infrastructure@ascemetsection.org</a:t>
            </a:r>
            <a:endParaRPr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29397DAD-8388-973E-E21D-D71A285DE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B9F21F01-7E90-F94F-93F1-CA6595F75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0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5C248-EF0C-CB2E-590C-B34EAD772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5B38C4-195E-86A7-B931-E77A938E3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879C8-0E01-06D0-6D18-A6BE83725B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B652C4-CD46-CA45-AC02-28A3B45A42A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E24EA-87B2-A9D6-5919-9FA5EFBB3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267C52-5D47-DC19-685C-5D1B2AFAF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21F01-7E90-F94F-93F1-CA6595F75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2D51F-B706-42D8-4DB0-F3F2DD230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17F2B-54EC-DB79-19BD-D44B4A57CE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896071-C9EA-2704-9FCA-8D5827928F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E39A94-B89C-26B2-8536-C832AC2A6B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B652C4-CD46-CA45-AC02-28A3B45A42A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82EC1-8A0E-F59B-E750-A2469FB3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40F014-1233-0D47-CA50-EBC72ABA3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21F01-7E90-F94F-93F1-CA6595F75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477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DE2DD-7B33-01B9-A0C4-65CEF0E60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4EAC76-8CE6-5975-3DAF-953A3CDA1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5B1BC9-AC17-31D1-406E-AFE51BFA92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84D3F8-87A5-55E0-7314-BC6967149D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18A6E6-38A0-CFD1-CDD5-4B8E861184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C9C019-A69B-EDFD-23CA-E35C17206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B652C4-CD46-CA45-AC02-28A3B45A42A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B1D31E-CEA5-C6DA-4A7A-A1F812B8F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0D81BB-E148-68D1-CCCA-B210E73B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21F01-7E90-F94F-93F1-CA6595F75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32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4522D1-EED4-62C2-0DF3-36BC7147335A}"/>
              </a:ext>
            </a:extLst>
          </p:cNvPr>
          <p:cNvSpPr/>
          <p:nvPr userDrawn="1"/>
        </p:nvSpPr>
        <p:spPr>
          <a:xfrm>
            <a:off x="-1" y="0"/>
            <a:ext cx="12192000" cy="994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buNone/>
            </a:pPr>
            <a:endParaRPr lang="en-GB" sz="240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8CB7066-C1D3-13EC-0B40-744D11F0B6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B652C4-CD46-CA45-AC02-28A3B45A42A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9" name="Google Shape;164;p4">
            <a:extLst>
              <a:ext uri="{FF2B5EF4-FFF2-40B4-BE49-F238E27FC236}">
                <a16:creationId xmlns:a16="http://schemas.microsoft.com/office/drawing/2014/main" id="{CF9E8E4A-2B34-C794-91DC-6FEB5097F8A6}"/>
              </a:ext>
            </a:extLst>
          </p:cNvPr>
          <p:cNvSpPr/>
          <p:nvPr userDrawn="1"/>
        </p:nvSpPr>
        <p:spPr>
          <a:xfrm>
            <a:off x="-1" y="-3796"/>
            <a:ext cx="12192000" cy="1148433"/>
          </a:xfrm>
          <a:prstGeom prst="rect">
            <a:avLst/>
          </a:prstGeom>
          <a:solidFill>
            <a:srgbClr val="005DAB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Google Shape;165;p4">
            <a:extLst>
              <a:ext uri="{FF2B5EF4-FFF2-40B4-BE49-F238E27FC236}">
                <a16:creationId xmlns:a16="http://schemas.microsoft.com/office/drawing/2014/main" id="{0D1D5F33-56E0-17EB-F9BF-36A4343C789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3254" y="167836"/>
            <a:ext cx="3521364" cy="966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66;p4" descr="A close-up of a logo&#10;&#10;Description automatically generated">
            <a:extLst>
              <a:ext uri="{FF2B5EF4-FFF2-40B4-BE49-F238E27FC236}">
                <a16:creationId xmlns:a16="http://schemas.microsoft.com/office/drawing/2014/main" id="{66BF05D9-7A5C-D834-66D0-E45D60FDEFF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51044" y="34160"/>
            <a:ext cx="848591" cy="106842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67;p4">
            <a:extLst>
              <a:ext uri="{FF2B5EF4-FFF2-40B4-BE49-F238E27FC236}">
                <a16:creationId xmlns:a16="http://schemas.microsoft.com/office/drawing/2014/main" id="{F692685F-7FE0-A726-12B4-889208B02569}"/>
              </a:ext>
            </a:extLst>
          </p:cNvPr>
          <p:cNvSpPr/>
          <p:nvPr userDrawn="1"/>
        </p:nvSpPr>
        <p:spPr>
          <a:xfrm>
            <a:off x="-1" y="6500091"/>
            <a:ext cx="12192000" cy="357909"/>
          </a:xfrm>
          <a:prstGeom prst="rect">
            <a:avLst/>
          </a:prstGeom>
          <a:solidFill>
            <a:srgbClr val="005DAB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68;p4">
            <a:extLst>
              <a:ext uri="{FF2B5EF4-FFF2-40B4-BE49-F238E27FC236}">
                <a16:creationId xmlns:a16="http://schemas.microsoft.com/office/drawing/2014/main" id="{9540F84B-3B16-3E81-3030-260C06CA5790}"/>
              </a:ext>
            </a:extLst>
          </p:cNvPr>
          <p:cNvSpPr txBox="1"/>
          <p:nvPr userDrawn="1"/>
        </p:nvSpPr>
        <p:spPr>
          <a:xfrm>
            <a:off x="433989" y="6449352"/>
            <a:ext cx="34728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ascemetsection.org/infrastructure</a:t>
            </a:r>
            <a:endParaRPr/>
          </a:p>
        </p:txBody>
      </p:sp>
      <p:pic>
        <p:nvPicPr>
          <p:cNvPr id="14" name="Google Shape;170;p4" descr="Information outline">
            <a:extLst>
              <a:ext uri="{FF2B5EF4-FFF2-40B4-BE49-F238E27FC236}">
                <a16:creationId xmlns:a16="http://schemas.microsoft.com/office/drawing/2014/main" id="{2C9DCE1F-2CF0-7F9D-9F6F-5891C3DFBE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92365" y="6467824"/>
            <a:ext cx="357909" cy="357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71;p4" descr="Send outline">
            <a:extLst>
              <a:ext uri="{FF2B5EF4-FFF2-40B4-BE49-F238E27FC236}">
                <a16:creationId xmlns:a16="http://schemas.microsoft.com/office/drawing/2014/main" id="{A944EEE3-75F7-2D87-CC43-FB1DD5EB214B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8285139" y="6500090"/>
            <a:ext cx="341624" cy="31859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22ABD04D-A6D5-076F-1D6C-261E0BE9D324}"/>
              </a:ext>
            </a:extLst>
          </p:cNvPr>
          <p:cNvSpPr txBox="1">
            <a:spLocks/>
          </p:cNvSpPr>
          <p:nvPr userDrawn="1"/>
        </p:nvSpPr>
        <p:spPr>
          <a:xfrm>
            <a:off x="3689498" y="246557"/>
            <a:ext cx="7059956" cy="809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B0A9E752-A19D-CA39-F077-1CB21B2F7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7134" y="167835"/>
            <a:ext cx="6918467" cy="809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8" name="Google Shape;169;p4">
            <a:extLst>
              <a:ext uri="{FF2B5EF4-FFF2-40B4-BE49-F238E27FC236}">
                <a16:creationId xmlns:a16="http://schemas.microsoft.com/office/drawing/2014/main" id="{76DEF9A8-815A-3F87-4A29-E18A8691FD3C}"/>
              </a:ext>
            </a:extLst>
          </p:cNvPr>
          <p:cNvSpPr txBox="1"/>
          <p:nvPr userDrawn="1"/>
        </p:nvSpPr>
        <p:spPr>
          <a:xfrm>
            <a:off x="8626763" y="6449352"/>
            <a:ext cx="34728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0" i="1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infrastructure@ascemetsection.org</a:t>
            </a:r>
            <a:endParaRPr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CFA69A5-C12C-1F11-F47E-781DD05DA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B9F21F01-7E90-F94F-93F1-CA6595F75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943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9C6015-66C5-F4E6-A908-73FCAA0511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B652C4-CD46-CA45-AC02-28A3B45A42A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10DA13-3FE4-0EF2-8AF5-810286FEC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06898A-3968-4FEC-0C6D-0CA58E68C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21F01-7E90-F94F-93F1-CA6595F75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950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4FD76-F683-2254-C65E-4F6D193DD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504EF-6F1B-A385-71C2-C33F51ED6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028FF-6AA7-B1EC-5EDA-F4D1F3262C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94A867-6608-AB69-ECEE-B7B33C5B9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B652C4-CD46-CA45-AC02-28A3B45A42A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F85538-BF93-C979-600F-30BD3316E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B4D497-9D83-1DD6-DD0B-B62B480E9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21F01-7E90-F94F-93F1-CA6595F75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12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614D0-A79B-D231-7361-7523900B5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B5CD03-0DA8-5E4E-A96D-D7B3E9E33B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74C170-2A7C-9AF3-15F6-ED7E13E40B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3B93B1-044A-7A6C-1423-1285C45B43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B652C4-CD46-CA45-AC02-28A3B45A42A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5B2D35-4A9F-4BFD-642B-1494CA6A1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351C6-393D-7AC6-AEFC-2F0CC8C5B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21F01-7E90-F94F-93F1-CA6595F75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53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41E662-78D7-191D-24FD-389B8C383A68}"/>
              </a:ext>
            </a:extLst>
          </p:cNvPr>
          <p:cNvSpPr/>
          <p:nvPr userDrawn="1"/>
        </p:nvSpPr>
        <p:spPr>
          <a:xfrm>
            <a:off x="-1" y="0"/>
            <a:ext cx="12192000" cy="994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buNone/>
            </a:pPr>
            <a:endParaRPr lang="en-GB" sz="240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B0BD31E-E16D-617A-506C-3D457452A9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B652C4-CD46-CA45-AC02-28A3B45A42A4}" type="datetimeFigureOut">
              <a:rPr lang="en-US" smtClean="0"/>
              <a:t>5/26/26</a:t>
            </a:fld>
            <a:endParaRPr lang="en-US"/>
          </a:p>
        </p:txBody>
      </p:sp>
      <p:sp>
        <p:nvSpPr>
          <p:cNvPr id="9" name="Google Shape;164;p4">
            <a:extLst>
              <a:ext uri="{FF2B5EF4-FFF2-40B4-BE49-F238E27FC236}">
                <a16:creationId xmlns:a16="http://schemas.microsoft.com/office/drawing/2014/main" id="{5EC18082-9B81-4F79-9B2E-2AC5485C768E}"/>
              </a:ext>
            </a:extLst>
          </p:cNvPr>
          <p:cNvSpPr/>
          <p:nvPr userDrawn="1"/>
        </p:nvSpPr>
        <p:spPr>
          <a:xfrm>
            <a:off x="-1" y="-3796"/>
            <a:ext cx="12192000" cy="1148433"/>
          </a:xfrm>
          <a:prstGeom prst="rect">
            <a:avLst/>
          </a:prstGeom>
          <a:solidFill>
            <a:srgbClr val="005DAB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Google Shape;165;p4">
            <a:extLst>
              <a:ext uri="{FF2B5EF4-FFF2-40B4-BE49-F238E27FC236}">
                <a16:creationId xmlns:a16="http://schemas.microsoft.com/office/drawing/2014/main" id="{0F44D288-FA1A-9287-1596-140A84B1E296}"/>
              </a:ext>
            </a:extLst>
          </p:cNvPr>
          <p:cNvPicPr preferRelativeResize="0"/>
          <p:nvPr userDrawn="1"/>
        </p:nvPicPr>
        <p:blipFill rotWithShape="1">
          <a:blip r:embed="rId14">
            <a:alphaModFix/>
          </a:blip>
          <a:srcRect/>
          <a:stretch/>
        </p:blipFill>
        <p:spPr>
          <a:xfrm>
            <a:off x="293254" y="167836"/>
            <a:ext cx="3521364" cy="966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66;p4" descr="A close-up of a logo&#10;&#10;Description automatically generated">
            <a:extLst>
              <a:ext uri="{FF2B5EF4-FFF2-40B4-BE49-F238E27FC236}">
                <a16:creationId xmlns:a16="http://schemas.microsoft.com/office/drawing/2014/main" id="{BB4FE8D2-BB07-7568-7241-FD8BCE38FEDD}"/>
              </a:ext>
            </a:extLst>
          </p:cNvPr>
          <p:cNvPicPr preferRelativeResize="0"/>
          <p:nvPr userDrawn="1"/>
        </p:nvPicPr>
        <p:blipFill rotWithShape="1">
          <a:blip r:embed="rId15">
            <a:alphaModFix/>
          </a:blip>
          <a:srcRect/>
          <a:stretch/>
        </p:blipFill>
        <p:spPr>
          <a:xfrm>
            <a:off x="11251044" y="34160"/>
            <a:ext cx="848591" cy="106842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67;p4">
            <a:extLst>
              <a:ext uri="{FF2B5EF4-FFF2-40B4-BE49-F238E27FC236}">
                <a16:creationId xmlns:a16="http://schemas.microsoft.com/office/drawing/2014/main" id="{AFE814F3-4165-B53E-9552-3FAE5E3A6EF2}"/>
              </a:ext>
            </a:extLst>
          </p:cNvPr>
          <p:cNvSpPr/>
          <p:nvPr userDrawn="1"/>
        </p:nvSpPr>
        <p:spPr>
          <a:xfrm>
            <a:off x="-1" y="6500091"/>
            <a:ext cx="12192000" cy="357909"/>
          </a:xfrm>
          <a:prstGeom prst="rect">
            <a:avLst/>
          </a:prstGeom>
          <a:solidFill>
            <a:srgbClr val="005DAB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68;p4">
            <a:extLst>
              <a:ext uri="{FF2B5EF4-FFF2-40B4-BE49-F238E27FC236}">
                <a16:creationId xmlns:a16="http://schemas.microsoft.com/office/drawing/2014/main" id="{E6410281-1409-79F6-A8E5-8A5465D42A42}"/>
              </a:ext>
            </a:extLst>
          </p:cNvPr>
          <p:cNvSpPr txBox="1"/>
          <p:nvPr userDrawn="1"/>
        </p:nvSpPr>
        <p:spPr>
          <a:xfrm>
            <a:off x="433989" y="6449352"/>
            <a:ext cx="34728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ascemetsection.org/infrastructure</a:t>
            </a:r>
            <a:endParaRPr/>
          </a:p>
        </p:txBody>
      </p:sp>
      <p:pic>
        <p:nvPicPr>
          <p:cNvPr id="14" name="Google Shape;170;p4" descr="Information outline">
            <a:extLst>
              <a:ext uri="{FF2B5EF4-FFF2-40B4-BE49-F238E27FC236}">
                <a16:creationId xmlns:a16="http://schemas.microsoft.com/office/drawing/2014/main" id="{93AE7495-2BCA-D3DA-2E7E-D6D485F10610}"/>
              </a:ext>
            </a:extLst>
          </p:cNvPr>
          <p:cNvPicPr preferRelativeResize="0"/>
          <p:nvPr userDrawn="1"/>
        </p:nvPicPr>
        <p:blipFill rotWithShape="1">
          <a:blip r:embed="rId16">
            <a:alphaModFix/>
          </a:blip>
          <a:srcRect/>
          <a:stretch/>
        </p:blipFill>
        <p:spPr>
          <a:xfrm>
            <a:off x="92365" y="6467824"/>
            <a:ext cx="357909" cy="357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71;p4" descr="Send outline">
            <a:extLst>
              <a:ext uri="{FF2B5EF4-FFF2-40B4-BE49-F238E27FC236}">
                <a16:creationId xmlns:a16="http://schemas.microsoft.com/office/drawing/2014/main" id="{49FDCA4E-B944-3BDA-2352-AEB2D479D571}"/>
              </a:ext>
            </a:extLst>
          </p:cNvPr>
          <p:cNvPicPr preferRelativeResize="0"/>
          <p:nvPr userDrawn="1"/>
        </p:nvPicPr>
        <p:blipFill rotWithShape="1">
          <a:blip r:embed="rId17">
            <a:alphaModFix/>
          </a:blip>
          <a:srcRect/>
          <a:stretch/>
        </p:blipFill>
        <p:spPr>
          <a:xfrm>
            <a:off x="8285139" y="6500090"/>
            <a:ext cx="341624" cy="31859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8D294AE-58AB-5D44-B99F-4D19BF99B358}"/>
              </a:ext>
            </a:extLst>
          </p:cNvPr>
          <p:cNvSpPr txBox="1">
            <a:spLocks/>
          </p:cNvSpPr>
          <p:nvPr userDrawn="1"/>
        </p:nvSpPr>
        <p:spPr>
          <a:xfrm>
            <a:off x="3689498" y="246557"/>
            <a:ext cx="7059956" cy="809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5BB3A05F-AFB8-C719-52D9-FF57950DBD51}"/>
              </a:ext>
            </a:extLst>
          </p:cNvPr>
          <p:cNvSpPr txBox="1">
            <a:spLocks/>
          </p:cNvSpPr>
          <p:nvPr userDrawn="1"/>
        </p:nvSpPr>
        <p:spPr>
          <a:xfrm>
            <a:off x="3597134" y="167835"/>
            <a:ext cx="6918467" cy="809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Google Shape;169;p4">
            <a:extLst>
              <a:ext uri="{FF2B5EF4-FFF2-40B4-BE49-F238E27FC236}">
                <a16:creationId xmlns:a16="http://schemas.microsoft.com/office/drawing/2014/main" id="{F5B148BC-7B9C-CB64-EC47-86E9246B15A1}"/>
              </a:ext>
            </a:extLst>
          </p:cNvPr>
          <p:cNvSpPr txBox="1"/>
          <p:nvPr userDrawn="1"/>
        </p:nvSpPr>
        <p:spPr>
          <a:xfrm>
            <a:off x="8626763" y="6449352"/>
            <a:ext cx="34728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0" i="1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infrastructure@ascemetsection.org</a:t>
            </a:r>
            <a:endParaRPr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A190578-3597-401A-586D-F4B6D6B6AE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B9F21F01-7E90-F94F-93F1-CA6595F75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19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0.png"/><Relationship Id="rId7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0.png"/><Relationship Id="rId10" Type="http://schemas.openxmlformats.org/officeDocument/2006/relationships/image" Target="../media/image100.png"/><Relationship Id="rId4" Type="http://schemas.openxmlformats.org/officeDocument/2006/relationships/image" Target="../media/image40.png"/><Relationship Id="rId9" Type="http://schemas.openxmlformats.org/officeDocument/2006/relationships/image" Target="../media/image9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47.png"/><Relationship Id="rId7" Type="http://schemas.openxmlformats.org/officeDocument/2006/relationships/image" Target="../media/image8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105.pn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matthewte@ddc.nyc.gov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hyperlink" Target="mailto:ayt34@cornell.edu" TargetMode="External"/><Relationship Id="rId4" Type="http://schemas.openxmlformats.org/officeDocument/2006/relationships/hyperlink" Target="mailto:cfa36@cornell.edu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>
            <a:extLst>
              <a:ext uri="{FF2B5EF4-FFF2-40B4-BE49-F238E27FC236}">
                <a16:creationId xmlns:a16="http://schemas.microsoft.com/office/drawing/2014/main" id="{A60AC496-2E37-30CB-D018-0D28EE392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368" y="5344209"/>
            <a:ext cx="2651797" cy="63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itle 24">
            <a:extLst>
              <a:ext uri="{FF2B5EF4-FFF2-40B4-BE49-F238E27FC236}">
                <a16:creationId xmlns:a16="http://schemas.microsoft.com/office/drawing/2014/main" id="{AFAE0CF8-CF04-3AD6-7C26-D0CBC9161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06" y="1595994"/>
            <a:ext cx="11407697" cy="809734"/>
          </a:xfrm>
        </p:spPr>
        <p:txBody>
          <a:bodyPr>
            <a:noAutofit/>
          </a:bodyPr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Enhancing New York City Utilidors Design Using Artificial Intelligence Tools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361119-CB85-8E7C-7293-F5D57EFBF2D3}"/>
              </a:ext>
            </a:extLst>
          </p:cNvPr>
          <p:cNvSpPr txBox="1"/>
          <p:nvPr/>
        </p:nvSpPr>
        <p:spPr>
          <a:xfrm>
            <a:off x="3043347" y="2782988"/>
            <a:ext cx="6105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dirty="0">
                <a:effectLst/>
                <a:latin typeface="Arial" panose="020B0604020202020204" pitchFamily="34" charset="0"/>
              </a:rPr>
              <a:t>Alec Tristani, Chloé Arson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B9A292-1C5E-E89C-6C7D-33A469DB943B}"/>
              </a:ext>
            </a:extLst>
          </p:cNvPr>
          <p:cNvSpPr txBox="1"/>
          <p:nvPr/>
        </p:nvSpPr>
        <p:spPr>
          <a:xfrm>
            <a:off x="3043347" y="4631205"/>
            <a:ext cx="61052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 June 9</a:t>
            </a:r>
            <a:r>
              <a:rPr lang="en-US" sz="1600" baseline="30000" dirty="0"/>
              <a:t>th</a:t>
            </a:r>
            <a:r>
              <a:rPr lang="en-US" sz="1600" dirty="0"/>
              <a:t> 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99ADC8-E9F3-1984-86DD-2B5EA71905D3}"/>
              </a:ext>
            </a:extLst>
          </p:cNvPr>
          <p:cNvSpPr txBox="1"/>
          <p:nvPr/>
        </p:nvSpPr>
        <p:spPr>
          <a:xfrm>
            <a:off x="1106309" y="3274804"/>
            <a:ext cx="97648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0" dirty="0">
                <a:effectLst/>
                <a:latin typeface="Arial" panose="020B0604020202020204" pitchFamily="34" charset="0"/>
              </a:rPr>
              <a:t>Based on the work of 17 motivated undergraduate and graduate students:</a:t>
            </a:r>
          </a:p>
          <a:p>
            <a:pPr algn="ctr"/>
            <a:r>
              <a:rPr lang="en-US" dirty="0"/>
              <a:t>Royce Andrews, </a:t>
            </a:r>
            <a:r>
              <a:rPr lang="en-US" dirty="0" err="1"/>
              <a:t>Junwon</a:t>
            </a:r>
            <a:r>
              <a:rPr lang="en-US" dirty="0"/>
              <a:t> Hur, </a:t>
            </a:r>
            <a:r>
              <a:rPr lang="en-US" dirty="0" err="1"/>
              <a:t>Yiksan</a:t>
            </a:r>
            <a:r>
              <a:rPr lang="en-US" dirty="0"/>
              <a:t> Yu, Qinghe Xu, Tanvi Saxena, Ivy Quan, Matthew Zhang, Karen Chen, Andy Chen, Annelise Gross, Caroline Schell, Fatima Bah, Ian Grenda, Rachel Kan, Jessie Chen, Caitlyn Chen and Emi Matsumoto.</a:t>
            </a:r>
          </a:p>
        </p:txBody>
      </p:sp>
      <p:pic>
        <p:nvPicPr>
          <p:cNvPr id="9218" name="Picture 2" descr="Terri adds this">
            <a:extLst>
              <a:ext uri="{FF2B5EF4-FFF2-40B4-BE49-F238E27FC236}">
                <a16:creationId xmlns:a16="http://schemas.microsoft.com/office/drawing/2014/main" id="{DBC1F1F2-B00D-B957-A996-75FC6577A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146" y="5062094"/>
            <a:ext cx="1520686" cy="119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CB41F8DA-6195-D87A-E56A-E11C3E2AEC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897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F063A-9166-5C2F-3B8D-A4EA5D8B9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6B635-E4D0-7F0B-0AFF-7FAE9E0ED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Compartmentalization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3E27A3-0C7F-A352-CB4B-620527802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6367" y="3158001"/>
            <a:ext cx="4455749" cy="2569574"/>
          </a:xfrm>
          <a:prstGeom prst="rect">
            <a:avLst/>
          </a:prstGeom>
        </p:spPr>
      </p:pic>
      <p:pic>
        <p:nvPicPr>
          <p:cNvPr id="11" name="Google Shape;86;g3cf4705ff39_0_12">
            <a:extLst>
              <a:ext uri="{FF2B5EF4-FFF2-40B4-BE49-F238E27FC236}">
                <a16:creationId xmlns:a16="http://schemas.microsoft.com/office/drawing/2014/main" id="{CB168147-BC02-2422-DC60-0F6B1174055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 b="8980"/>
          <a:stretch>
            <a:fillRect/>
          </a:stretch>
        </p:blipFill>
        <p:spPr>
          <a:xfrm>
            <a:off x="7006590" y="1232708"/>
            <a:ext cx="4347210" cy="18674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C314564-1967-FEAE-5683-5026C61F8C3C}"/>
              </a:ext>
            </a:extLst>
          </p:cNvPr>
          <p:cNvSpPr txBox="1"/>
          <p:nvPr/>
        </p:nvSpPr>
        <p:spPr>
          <a:xfrm>
            <a:off x="81455" y="1082130"/>
            <a:ext cx="61016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6050" lvl="0" algn="l" rtl="0">
              <a:spcBef>
                <a:spcPts val="0"/>
              </a:spcBef>
              <a:spcAft>
                <a:spcPts val="0"/>
              </a:spcAft>
              <a:buSzPts val="1300"/>
            </a:pPr>
            <a:r>
              <a:rPr lang="en-US" sz="2000" b="1" dirty="0"/>
              <a:t>Purpose</a:t>
            </a:r>
            <a:r>
              <a:rPr lang="en-US" sz="2000" dirty="0"/>
              <a:t>: </a:t>
            </a:r>
          </a:p>
          <a:p>
            <a:pPr marL="488950" lvl="0" indent="-342900" algn="l" rtl="0">
              <a:spcBef>
                <a:spcPts val="0"/>
              </a:spcBef>
              <a:spcAft>
                <a:spcPts val="0"/>
              </a:spcAft>
              <a:buSzPts val="1300"/>
              <a:buFontTx/>
              <a:buChar char="-"/>
            </a:pPr>
            <a:r>
              <a:rPr lang="en-US" sz="2000" dirty="0"/>
              <a:t>Isolate different types of utilities and reduce risk</a:t>
            </a:r>
          </a:p>
          <a:p>
            <a:pPr marL="488950" indent="-342900">
              <a:buSzPts val="1300"/>
              <a:buFontTx/>
              <a:buChar char="-"/>
            </a:pPr>
            <a:r>
              <a:rPr lang="en-US" sz="2000" dirty="0"/>
              <a:t>Tailor environment for each compartment </a:t>
            </a:r>
          </a:p>
        </p:txBody>
      </p:sp>
      <p:sp>
        <p:nvSpPr>
          <p:cNvPr id="13" name="Google Shape;653;p50">
            <a:extLst>
              <a:ext uri="{FF2B5EF4-FFF2-40B4-BE49-F238E27FC236}">
                <a16:creationId xmlns:a16="http://schemas.microsoft.com/office/drawing/2014/main" id="{259816B7-FDF0-8C8D-9D42-E96F45C20CD0}"/>
              </a:ext>
            </a:extLst>
          </p:cNvPr>
          <p:cNvSpPr txBox="1">
            <a:spLocks/>
          </p:cNvSpPr>
          <p:nvPr/>
        </p:nvSpPr>
        <p:spPr>
          <a:xfrm>
            <a:off x="81455" y="2166445"/>
            <a:ext cx="6101644" cy="2771387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6050" indent="0">
              <a:spcBef>
                <a:spcPts val="0"/>
              </a:spcBef>
              <a:buSzPts val="1300"/>
              <a:buNone/>
            </a:pPr>
            <a:r>
              <a:rPr lang="en-US" sz="2000" b="1" dirty="0"/>
              <a:t>Technical challenge: </a:t>
            </a:r>
            <a:r>
              <a:rPr lang="en-US" sz="2000" dirty="0"/>
              <a:t>Connecting compartment to private buildings due to crossing</a:t>
            </a:r>
          </a:p>
          <a:p>
            <a:pPr marL="146050" indent="0">
              <a:spcBef>
                <a:spcPts val="0"/>
              </a:spcBef>
              <a:buSzPts val="1300"/>
              <a:buNone/>
            </a:pPr>
            <a:endParaRPr lang="en-US" sz="2000" dirty="0"/>
          </a:p>
          <a:p>
            <a:pPr marL="146050" indent="0">
              <a:spcBef>
                <a:spcPts val="0"/>
              </a:spcBef>
              <a:buSzPts val="1300"/>
              <a:buNone/>
            </a:pPr>
            <a:r>
              <a:rPr lang="en-US" sz="2000" b="1" dirty="0"/>
              <a:t>Solution</a:t>
            </a:r>
            <a:r>
              <a:rPr lang="en-US" sz="2000" dirty="0"/>
              <a:t>: </a:t>
            </a:r>
          </a:p>
          <a:p>
            <a:pPr marL="488950" indent="-342900">
              <a:spcBef>
                <a:spcPts val="0"/>
              </a:spcBef>
              <a:buSzPts val="1300"/>
              <a:buFontTx/>
              <a:buChar char="-"/>
            </a:pPr>
            <a:r>
              <a:rPr lang="en-US" sz="2000" dirty="0"/>
              <a:t>Have lateral ducts for lines from one side of compartment to reach building on other side of sidewalk </a:t>
            </a:r>
          </a:p>
          <a:p>
            <a:pPr marL="488950" indent="-342900">
              <a:spcBef>
                <a:spcPts val="0"/>
              </a:spcBef>
              <a:buSzPts val="1300"/>
              <a:buFontTx/>
              <a:buChar char="-"/>
            </a:pPr>
            <a:r>
              <a:rPr lang="en-US" sz="2000" dirty="0"/>
              <a:t>Have one cut into chamber and connect chamber to buildings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49B2BF-B210-D641-CCA3-71D8F6C989DB}"/>
              </a:ext>
            </a:extLst>
          </p:cNvPr>
          <p:cNvSpPr txBox="1"/>
          <p:nvPr/>
        </p:nvSpPr>
        <p:spPr>
          <a:xfrm>
            <a:off x="81455" y="4869180"/>
            <a:ext cx="610164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6050" lvl="0" algn="l" rtl="0">
              <a:spcBef>
                <a:spcPts val="0"/>
              </a:spcBef>
              <a:spcAft>
                <a:spcPts val="0"/>
              </a:spcAft>
              <a:buSzPts val="1300"/>
            </a:pPr>
            <a:r>
              <a:rPr lang="en-US" sz="2000" b="1" dirty="0"/>
              <a:t>Size</a:t>
            </a:r>
            <a:r>
              <a:rPr lang="en-US" sz="2000" dirty="0"/>
              <a:t>: </a:t>
            </a:r>
          </a:p>
          <a:p>
            <a:pPr marL="488950" lvl="0" indent="-342900" algn="l" rtl="0">
              <a:spcBef>
                <a:spcPts val="0"/>
              </a:spcBef>
              <a:spcAft>
                <a:spcPts val="0"/>
              </a:spcAft>
              <a:buSzPts val="1300"/>
              <a:buFontTx/>
              <a:buChar char="-"/>
            </a:pPr>
            <a:r>
              <a:rPr lang="en-US" sz="2000" dirty="0"/>
              <a:t>Wide enough to walk through</a:t>
            </a:r>
          </a:p>
          <a:p>
            <a:pPr marL="488950" indent="-342900">
              <a:buSzPts val="1300"/>
              <a:buFontTx/>
              <a:buChar char="-"/>
            </a:pPr>
            <a:r>
              <a:rPr lang="en-US" sz="2000" dirty="0"/>
              <a:t>Vertical space</a:t>
            </a:r>
          </a:p>
          <a:p>
            <a:pPr marL="488950" indent="-342900">
              <a:buSzPts val="1300"/>
              <a:buFontTx/>
              <a:buChar char="-"/>
            </a:pPr>
            <a:r>
              <a:rPr lang="en-US" sz="2000" dirty="0"/>
              <a:t>Separate water, gas, telecommunications</a:t>
            </a:r>
          </a:p>
          <a:p>
            <a:pPr marL="488950" indent="-342900">
              <a:buSzPts val="1300"/>
              <a:buFontTx/>
              <a:buChar char="-"/>
            </a:pPr>
            <a:r>
              <a:rPr lang="en-US" sz="2000" dirty="0"/>
              <a:t>Separate gas and electricity to avoid fire risk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E9FBF2-F904-A0D1-015F-C1AD4AB350F8}"/>
              </a:ext>
            </a:extLst>
          </p:cNvPr>
          <p:cNvSpPr txBox="1"/>
          <p:nvPr/>
        </p:nvSpPr>
        <p:spPr>
          <a:xfrm>
            <a:off x="6859645" y="5785395"/>
            <a:ext cx="52509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Utilidor compartmentalization for access and security – Cross Section of Marina Bay Utility Tunnel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3CAD26A8-B316-746E-D421-2DE55CB03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059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5E59C-9D48-4D6D-AC28-4B9923C86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32D1F-6034-76BD-F462-8275B9C85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Connections – Distribution and transmission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Google Shape;660;p51">
            <a:extLst>
              <a:ext uri="{FF2B5EF4-FFF2-40B4-BE49-F238E27FC236}">
                <a16:creationId xmlns:a16="http://schemas.microsoft.com/office/drawing/2014/main" id="{46FD70AF-02E4-FAB2-6980-2AF60DFA1B4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l="1505" t="2350" r="13921" b="-2350"/>
          <a:stretch/>
        </p:blipFill>
        <p:spPr>
          <a:xfrm>
            <a:off x="1234582" y="1231770"/>
            <a:ext cx="9577549" cy="439445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A5EBCF-53DE-C9D0-65D5-E0D102240154}"/>
              </a:ext>
            </a:extLst>
          </p:cNvPr>
          <p:cNvSpPr txBox="1"/>
          <p:nvPr/>
        </p:nvSpPr>
        <p:spPr>
          <a:xfrm>
            <a:off x="4495847" y="5626229"/>
            <a:ext cx="3375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Distribution chambers – 2D view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E5BCC4DB-1F28-29D7-119C-435D1E3937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2258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82932-F535-3623-6766-576C34653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CD278-63B5-B907-57D5-976DB01FB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Visualization – Distribution and transmission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Google Shape;667;p52">
            <a:extLst>
              <a:ext uri="{FF2B5EF4-FFF2-40B4-BE49-F238E27FC236}">
                <a16:creationId xmlns:a16="http://schemas.microsoft.com/office/drawing/2014/main" id="{E8CBFB6B-8960-7006-F1A3-BA38352B2A6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21567" y="1297775"/>
            <a:ext cx="3999754" cy="426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68;p52">
            <a:extLst>
              <a:ext uri="{FF2B5EF4-FFF2-40B4-BE49-F238E27FC236}">
                <a16:creationId xmlns:a16="http://schemas.microsoft.com/office/drawing/2014/main" id="{C8D5EE0A-241C-2B11-21DC-0DADD1B3A9A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0196" y="1297775"/>
            <a:ext cx="4569345" cy="42624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42297D-BDA8-5208-715C-31B0D4EC0FA0}"/>
              </a:ext>
            </a:extLst>
          </p:cNvPr>
          <p:cNvSpPr txBox="1"/>
          <p:nvPr/>
        </p:nvSpPr>
        <p:spPr>
          <a:xfrm>
            <a:off x="4050077" y="5853631"/>
            <a:ext cx="3375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Distribution chambers – 3D view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49FCF3F4-0E3E-F37C-3B35-AFE629B4F3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1994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F49C8-A113-E81D-3CF4-2033B0AD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258F4-2F4D-155D-0987-BCD4569F7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Application to Worth Street – Manhattan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1" name="Google Shape;674;p53">
            <a:extLst>
              <a:ext uri="{FF2B5EF4-FFF2-40B4-BE49-F238E27FC236}">
                <a16:creationId xmlns:a16="http://schemas.microsoft.com/office/drawing/2014/main" id="{FD1E0C3F-5D0B-C921-E271-BB145B01E1E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5754" y="1821910"/>
            <a:ext cx="5004896" cy="3214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675;p53">
            <a:extLst>
              <a:ext uri="{FF2B5EF4-FFF2-40B4-BE49-F238E27FC236}">
                <a16:creationId xmlns:a16="http://schemas.microsoft.com/office/drawing/2014/main" id="{4A6A1C94-785A-4E94-442B-5DEE3DDF001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3219" y="1821911"/>
            <a:ext cx="6533027" cy="321417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50E5E6-8C3C-5321-1AD8-7F56EB0036D7}"/>
              </a:ext>
            </a:extLst>
          </p:cNvPr>
          <p:cNvSpPr txBox="1"/>
          <p:nvPr/>
        </p:nvSpPr>
        <p:spPr>
          <a:xfrm>
            <a:off x="1554480" y="5273818"/>
            <a:ext cx="338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View from the top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D67E5D-0743-6A64-26BB-1E1FAAEA64CA}"/>
              </a:ext>
            </a:extLst>
          </p:cNvPr>
          <p:cNvSpPr txBox="1"/>
          <p:nvPr/>
        </p:nvSpPr>
        <p:spPr>
          <a:xfrm>
            <a:off x="7170420" y="5326888"/>
            <a:ext cx="338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Current subway network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B2D7EEEF-88D4-57AD-1E6B-FBD9A6FAE3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338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2BBD3-2447-0838-6F15-C2AC45E13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F539A-4434-6499-F293-79B5C1D83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Visualization – Connections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Google Shape;688;p55">
            <a:extLst>
              <a:ext uri="{FF2B5EF4-FFF2-40B4-BE49-F238E27FC236}">
                <a16:creationId xmlns:a16="http://schemas.microsoft.com/office/drawing/2014/main" id="{116C94EF-09DC-3FDA-C177-0D42B2B02D16}"/>
              </a:ext>
            </a:extLst>
          </p:cNvPr>
          <p:cNvSpPr txBox="1">
            <a:spLocks/>
          </p:cNvSpPr>
          <p:nvPr/>
        </p:nvSpPr>
        <p:spPr>
          <a:xfrm>
            <a:off x="338736" y="1130355"/>
            <a:ext cx="7022184" cy="128137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-"/>
            </a:pPr>
            <a:r>
              <a:rPr lang="en-US" sz="2000" dirty="0"/>
              <a:t>Combination of hybrid system and utilidor-buildings connections </a:t>
            </a:r>
          </a:p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-"/>
            </a:pPr>
            <a:r>
              <a:rPr lang="en-US" sz="2000" dirty="0"/>
              <a:t>Service private buildings during utility segment</a:t>
            </a:r>
          </a:p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-"/>
            </a:pPr>
            <a:r>
              <a:rPr lang="en-US" sz="2000" dirty="0"/>
              <a:t>Connect to distribution chambers to reduce costs </a:t>
            </a:r>
            <a:endParaRPr lang="en-US" sz="1050" dirty="0"/>
          </a:p>
        </p:txBody>
      </p:sp>
      <p:pic>
        <p:nvPicPr>
          <p:cNvPr id="5" name="Google Shape;689;p55" title="IMG_0699.jpg">
            <a:extLst>
              <a:ext uri="{FF2B5EF4-FFF2-40B4-BE49-F238E27FC236}">
                <a16:creationId xmlns:a16="http://schemas.microsoft.com/office/drawing/2014/main" id="{BEEAEF3C-DB94-2B95-4619-FAD8EF6ED46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71463" y="1306526"/>
            <a:ext cx="3663433" cy="4002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690;p55" title="IMG_0697.jpg">
            <a:extLst>
              <a:ext uri="{FF2B5EF4-FFF2-40B4-BE49-F238E27FC236}">
                <a16:creationId xmlns:a16="http://schemas.microsoft.com/office/drawing/2014/main" id="{CE4A1E6E-0977-C943-06DD-4093288A062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551" y="2736588"/>
            <a:ext cx="5722529" cy="25728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5D134B-5BA0-785B-68A8-ABFFD185A243}"/>
              </a:ext>
            </a:extLst>
          </p:cNvPr>
          <p:cNvSpPr txBox="1"/>
          <p:nvPr/>
        </p:nvSpPr>
        <p:spPr>
          <a:xfrm>
            <a:off x="2757275" y="5712062"/>
            <a:ext cx="1383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Side 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438BDE-EF35-B9DF-69FE-73DCF0D9664E}"/>
              </a:ext>
            </a:extLst>
          </p:cNvPr>
          <p:cNvSpPr txBox="1"/>
          <p:nvPr/>
        </p:nvSpPr>
        <p:spPr>
          <a:xfrm>
            <a:off x="7905750" y="5712062"/>
            <a:ext cx="2076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View from the top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9281479D-DBE6-309B-2E3B-6B6DA7711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7973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6E029-8C8F-D5DB-1458-2043D26A7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BAEC1-3C05-2D33-E19E-2354AB7CF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Numerical Modeling – Problem Setup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178397-FC2A-85F7-C919-53C989FD6CDE}"/>
              </a:ext>
            </a:extLst>
          </p:cNvPr>
          <p:cNvSpPr txBox="1"/>
          <p:nvPr/>
        </p:nvSpPr>
        <p:spPr>
          <a:xfrm>
            <a:off x="159410" y="1145886"/>
            <a:ext cx="12111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Objective</a:t>
            </a:r>
            <a:r>
              <a:rPr lang="en-US" dirty="0"/>
              <a:t>: Perform 2D numerical simulations to evaluate structural stability under different geotechnical configurations.</a:t>
            </a:r>
          </a:p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1F824E7-9395-59C8-473E-5189CBD7AF1B}"/>
              </a:ext>
            </a:extLst>
          </p:cNvPr>
          <p:cNvGrpSpPr/>
          <p:nvPr/>
        </p:nvGrpSpPr>
        <p:grpSpPr>
          <a:xfrm>
            <a:off x="2491740" y="1600199"/>
            <a:ext cx="6837935" cy="4396725"/>
            <a:chOff x="497327" y="1257004"/>
            <a:chExt cx="7020047" cy="456216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66A7573-8382-222B-0981-F5D35D4B8414}"/>
                </a:ext>
              </a:extLst>
            </p:cNvPr>
            <p:cNvGrpSpPr/>
            <p:nvPr/>
          </p:nvGrpSpPr>
          <p:grpSpPr>
            <a:xfrm>
              <a:off x="5788691" y="5665717"/>
              <a:ext cx="244159" cy="136838"/>
              <a:chOff x="5788691" y="5665717"/>
              <a:chExt cx="244159" cy="136838"/>
            </a:xfrm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38899CC5-1735-32C3-C576-53F7B73B58F5}"/>
                  </a:ext>
                </a:extLst>
              </p:cNvPr>
              <p:cNvSpPr/>
              <p:nvPr/>
            </p:nvSpPr>
            <p:spPr>
              <a:xfrm>
                <a:off x="5843756" y="5665717"/>
                <a:ext cx="126856" cy="132051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BD912B6F-8F11-61F6-994F-0715482582C8}"/>
                  </a:ext>
                </a:extLst>
              </p:cNvPr>
              <p:cNvCxnSpPr/>
              <p:nvPr/>
            </p:nvCxnSpPr>
            <p:spPr>
              <a:xfrm>
                <a:off x="5788691" y="5802555"/>
                <a:ext cx="244159" cy="0"/>
              </a:xfrm>
              <a:prstGeom prst="line">
                <a:avLst/>
              </a:prstGeom>
              <a:ln w="127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232EC3D-3C87-2E25-8A18-9258D6A1F98E}"/>
                </a:ext>
              </a:extLst>
            </p:cNvPr>
            <p:cNvGrpSpPr/>
            <p:nvPr/>
          </p:nvGrpSpPr>
          <p:grpSpPr>
            <a:xfrm>
              <a:off x="2229094" y="5682330"/>
              <a:ext cx="244159" cy="136838"/>
              <a:chOff x="5788691" y="5665717"/>
              <a:chExt cx="244159" cy="136838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8B4AFF51-8BB0-0C13-CDE2-B3E2A3DC7CC3}"/>
                  </a:ext>
                </a:extLst>
              </p:cNvPr>
              <p:cNvSpPr/>
              <p:nvPr/>
            </p:nvSpPr>
            <p:spPr>
              <a:xfrm>
                <a:off x="5843756" y="5665717"/>
                <a:ext cx="126856" cy="132051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B6315AC1-5145-258A-DC81-E792E474CAB8}"/>
                  </a:ext>
                </a:extLst>
              </p:cNvPr>
              <p:cNvCxnSpPr/>
              <p:nvPr/>
            </p:nvCxnSpPr>
            <p:spPr>
              <a:xfrm>
                <a:off x="5788691" y="5802555"/>
                <a:ext cx="244159" cy="0"/>
              </a:xfrm>
              <a:prstGeom prst="line">
                <a:avLst/>
              </a:prstGeom>
              <a:ln w="127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F74A40F-7D05-FF06-B2F1-250F9F5285C1}"/>
                </a:ext>
              </a:extLst>
            </p:cNvPr>
            <p:cNvGrpSpPr/>
            <p:nvPr/>
          </p:nvGrpSpPr>
          <p:grpSpPr>
            <a:xfrm>
              <a:off x="4041076" y="5682330"/>
              <a:ext cx="244159" cy="136838"/>
              <a:chOff x="5788691" y="5665717"/>
              <a:chExt cx="244159" cy="136838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8A038432-9985-854A-F963-15533A75E7F0}"/>
                  </a:ext>
                </a:extLst>
              </p:cNvPr>
              <p:cNvSpPr/>
              <p:nvPr/>
            </p:nvSpPr>
            <p:spPr>
              <a:xfrm>
                <a:off x="5843756" y="5665717"/>
                <a:ext cx="126856" cy="132051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5D28C7B7-3EED-9BC2-E008-877DB9D89E7D}"/>
                  </a:ext>
                </a:extLst>
              </p:cNvPr>
              <p:cNvCxnSpPr/>
              <p:nvPr/>
            </p:nvCxnSpPr>
            <p:spPr>
              <a:xfrm>
                <a:off x="5788691" y="5802555"/>
                <a:ext cx="244159" cy="0"/>
              </a:xfrm>
              <a:prstGeom prst="line">
                <a:avLst/>
              </a:prstGeom>
              <a:ln w="127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82E28B4-8B08-83B5-3B57-AC23D7678B8E}"/>
                </a:ext>
              </a:extLst>
            </p:cNvPr>
            <p:cNvGrpSpPr/>
            <p:nvPr/>
          </p:nvGrpSpPr>
          <p:grpSpPr>
            <a:xfrm>
              <a:off x="4946002" y="5682330"/>
              <a:ext cx="244159" cy="136838"/>
              <a:chOff x="5788691" y="5665717"/>
              <a:chExt cx="244159" cy="136838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60023AC8-55AF-5D00-4C6D-9849555E74B6}"/>
                  </a:ext>
                </a:extLst>
              </p:cNvPr>
              <p:cNvSpPr/>
              <p:nvPr/>
            </p:nvSpPr>
            <p:spPr>
              <a:xfrm>
                <a:off x="5843756" y="5665717"/>
                <a:ext cx="126856" cy="132051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77110B7D-ECC2-FB66-EC99-5E31CCAD261C}"/>
                  </a:ext>
                </a:extLst>
              </p:cNvPr>
              <p:cNvCxnSpPr/>
              <p:nvPr/>
            </p:nvCxnSpPr>
            <p:spPr>
              <a:xfrm>
                <a:off x="5788691" y="5802555"/>
                <a:ext cx="244159" cy="0"/>
              </a:xfrm>
              <a:prstGeom prst="line">
                <a:avLst/>
              </a:prstGeom>
              <a:ln w="127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50B8974-BA05-BFA3-97AA-166E2CE6B8DF}"/>
                </a:ext>
              </a:extLst>
            </p:cNvPr>
            <p:cNvGrpSpPr/>
            <p:nvPr/>
          </p:nvGrpSpPr>
          <p:grpSpPr>
            <a:xfrm>
              <a:off x="3069586" y="5672644"/>
              <a:ext cx="244159" cy="136838"/>
              <a:chOff x="5788691" y="5665717"/>
              <a:chExt cx="244159" cy="136838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55596285-DBD4-EE83-6D98-82F94458E1C0}"/>
                  </a:ext>
                </a:extLst>
              </p:cNvPr>
              <p:cNvSpPr/>
              <p:nvPr/>
            </p:nvSpPr>
            <p:spPr>
              <a:xfrm>
                <a:off x="5843756" y="5665717"/>
                <a:ext cx="126856" cy="132051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F0F3D9F4-5C0C-C650-1703-94B26B3406F8}"/>
                  </a:ext>
                </a:extLst>
              </p:cNvPr>
              <p:cNvCxnSpPr/>
              <p:nvPr/>
            </p:nvCxnSpPr>
            <p:spPr>
              <a:xfrm>
                <a:off x="5788691" y="5802555"/>
                <a:ext cx="244159" cy="0"/>
              </a:xfrm>
              <a:prstGeom prst="line">
                <a:avLst/>
              </a:prstGeom>
              <a:ln w="127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3AF65C5-4FBD-3EE2-679F-A52077571C03}"/>
                </a:ext>
              </a:extLst>
            </p:cNvPr>
            <p:cNvGrpSpPr/>
            <p:nvPr/>
          </p:nvGrpSpPr>
          <p:grpSpPr>
            <a:xfrm>
              <a:off x="497327" y="1257004"/>
              <a:ext cx="6997397" cy="4428085"/>
              <a:chOff x="497327" y="1257004"/>
              <a:chExt cx="6997397" cy="4428085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2580E04-4E48-159E-2129-C96B6DA9F457}"/>
                  </a:ext>
                </a:extLst>
              </p:cNvPr>
              <p:cNvGrpSpPr/>
              <p:nvPr/>
            </p:nvGrpSpPr>
            <p:grpSpPr>
              <a:xfrm>
                <a:off x="840651" y="1728285"/>
                <a:ext cx="6654073" cy="3956804"/>
                <a:chOff x="332715" y="1828800"/>
                <a:chExt cx="6654073" cy="3956804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B85FA1E1-A00E-D460-5BC2-FFF98EEA05C8}"/>
                    </a:ext>
                  </a:extLst>
                </p:cNvPr>
                <p:cNvGrpSpPr/>
                <p:nvPr/>
              </p:nvGrpSpPr>
              <p:grpSpPr>
                <a:xfrm>
                  <a:off x="1456031" y="2335478"/>
                  <a:ext cx="4398379" cy="3437681"/>
                  <a:chOff x="940876" y="2361236"/>
                  <a:chExt cx="4398379" cy="3437681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342BF12F-F8C2-069A-02F7-2E9F41822131}"/>
                      </a:ext>
                    </a:extLst>
                  </p:cNvPr>
                  <p:cNvSpPr/>
                  <p:nvPr/>
                </p:nvSpPr>
                <p:spPr>
                  <a:xfrm>
                    <a:off x="940876" y="2361236"/>
                    <a:ext cx="4398379" cy="3437681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5" name="Oval 44">
                    <a:extLst>
                      <a:ext uri="{FF2B5EF4-FFF2-40B4-BE49-F238E27FC236}">
                        <a16:creationId xmlns:a16="http://schemas.microsoft.com/office/drawing/2014/main" id="{CF1F6F6C-F6B1-8E31-37C9-6FC629E216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750287" y="3205613"/>
                    <a:ext cx="780415" cy="780415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6" name="Straight Connector 45">
                    <a:extLst>
                      <a:ext uri="{FF2B5EF4-FFF2-40B4-BE49-F238E27FC236}">
                        <a16:creationId xmlns:a16="http://schemas.microsoft.com/office/drawing/2014/main" id="{4B6422DE-5D1B-AEAD-6C72-3266E1FABC6B}"/>
                      </a:ext>
                    </a:extLst>
                  </p:cNvPr>
                  <p:cNvCxnSpPr/>
                  <p:nvPr/>
                </p:nvCxnSpPr>
                <p:spPr>
                  <a:xfrm>
                    <a:off x="940876" y="2361236"/>
                    <a:ext cx="4398379" cy="0"/>
                  </a:xfrm>
                  <a:prstGeom prst="line">
                    <a:avLst/>
                  </a:prstGeom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id="{E5231A0D-35D8-29BF-3865-60C25D7FAEC5}"/>
                    </a:ext>
                  </a:extLst>
                </p:cNvPr>
                <p:cNvCxnSpPr/>
                <p:nvPr/>
              </p:nvCxnSpPr>
              <p:spPr>
                <a:xfrm>
                  <a:off x="1468190" y="1828800"/>
                  <a:ext cx="0" cy="50667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Arrow Connector 31">
                  <a:extLst>
                    <a:ext uri="{FF2B5EF4-FFF2-40B4-BE49-F238E27FC236}">
                      <a16:creationId xmlns:a16="http://schemas.microsoft.com/office/drawing/2014/main" id="{069C74A6-6A5E-5364-8FB5-156A3862CD05}"/>
                    </a:ext>
                  </a:extLst>
                </p:cNvPr>
                <p:cNvCxnSpPr/>
                <p:nvPr/>
              </p:nvCxnSpPr>
              <p:spPr>
                <a:xfrm>
                  <a:off x="3655220" y="1848173"/>
                  <a:ext cx="0" cy="50667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Arrow Connector 32">
                  <a:extLst>
                    <a:ext uri="{FF2B5EF4-FFF2-40B4-BE49-F238E27FC236}">
                      <a16:creationId xmlns:a16="http://schemas.microsoft.com/office/drawing/2014/main" id="{BE582A7D-14A5-5595-7B8E-2E3BB97AA825}"/>
                    </a:ext>
                  </a:extLst>
                </p:cNvPr>
                <p:cNvCxnSpPr/>
                <p:nvPr/>
              </p:nvCxnSpPr>
              <p:spPr>
                <a:xfrm>
                  <a:off x="5849884" y="1848173"/>
                  <a:ext cx="0" cy="50667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Arrow Connector 33">
                  <a:extLst>
                    <a:ext uri="{FF2B5EF4-FFF2-40B4-BE49-F238E27FC236}">
                      <a16:creationId xmlns:a16="http://schemas.microsoft.com/office/drawing/2014/main" id="{FA755FCC-9AC6-34DC-860C-9E72C798D870}"/>
                    </a:ext>
                  </a:extLst>
                </p:cNvPr>
                <p:cNvCxnSpPr/>
                <p:nvPr/>
              </p:nvCxnSpPr>
              <p:spPr>
                <a:xfrm>
                  <a:off x="4740154" y="1848173"/>
                  <a:ext cx="0" cy="50667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Arrow Connector 34">
                  <a:extLst>
                    <a:ext uri="{FF2B5EF4-FFF2-40B4-BE49-F238E27FC236}">
                      <a16:creationId xmlns:a16="http://schemas.microsoft.com/office/drawing/2014/main" id="{68FCEFA7-67B6-E2E5-D8C9-470153C2FCE9}"/>
                    </a:ext>
                  </a:extLst>
                </p:cNvPr>
                <p:cNvCxnSpPr/>
                <p:nvPr/>
              </p:nvCxnSpPr>
              <p:spPr>
                <a:xfrm>
                  <a:off x="2522841" y="1848173"/>
                  <a:ext cx="0" cy="50667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CF151ECD-37C1-950F-6195-B6C22C941D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49884" y="2354851"/>
                  <a:ext cx="1136904" cy="341830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9A82F9CA-01B6-74E2-6D8C-EEDAA66F99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32715" y="2335477"/>
                  <a:ext cx="1135475" cy="344736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Arrow Connector 37">
                  <a:extLst>
                    <a:ext uri="{FF2B5EF4-FFF2-40B4-BE49-F238E27FC236}">
                      <a16:creationId xmlns:a16="http://schemas.microsoft.com/office/drawing/2014/main" id="{A5EE5C73-56F5-7799-746D-C8ECF360E1DE}"/>
                    </a:ext>
                  </a:extLst>
                </p:cNvPr>
                <p:cNvCxnSpPr/>
                <p:nvPr/>
              </p:nvCxnSpPr>
              <p:spPr>
                <a:xfrm>
                  <a:off x="332715" y="5782845"/>
                  <a:ext cx="1123316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Arrow Connector 38">
                  <a:extLst>
                    <a:ext uri="{FF2B5EF4-FFF2-40B4-BE49-F238E27FC236}">
                      <a16:creationId xmlns:a16="http://schemas.microsoft.com/office/drawing/2014/main" id="{CACBD61C-3E22-C04B-45E4-1C7070B417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49883" y="5766232"/>
                  <a:ext cx="1136905" cy="1937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Arrow Connector 39">
                  <a:extLst>
                    <a:ext uri="{FF2B5EF4-FFF2-40B4-BE49-F238E27FC236}">
                      <a16:creationId xmlns:a16="http://schemas.microsoft.com/office/drawing/2014/main" id="{F2630BCD-8E29-37EA-87E4-9DEFADFF16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49883" y="4721438"/>
                  <a:ext cx="783673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Arrow Connector 40">
                  <a:extLst>
                    <a:ext uri="{FF2B5EF4-FFF2-40B4-BE49-F238E27FC236}">
                      <a16:creationId xmlns:a16="http://schemas.microsoft.com/office/drawing/2014/main" id="{08018E2E-918B-738D-48C7-2C40ACDB75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27234" y="3448372"/>
                  <a:ext cx="376716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3475B3A2-FD5F-00E3-675C-1325F8D426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6885" y="4731124"/>
                  <a:ext cx="779146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B1F7F010-2D11-469D-D91B-CC8A79F1038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02657" y="3448372"/>
                  <a:ext cx="365533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B3CCE199-F55C-6484-2F9D-416F5F19C264}"/>
                  </a:ext>
                </a:extLst>
              </p:cNvPr>
              <p:cNvGrpSpPr/>
              <p:nvPr/>
            </p:nvGrpSpPr>
            <p:grpSpPr>
              <a:xfrm>
                <a:off x="497327" y="1257004"/>
                <a:ext cx="1170766" cy="1144914"/>
                <a:chOff x="8476603" y="3845341"/>
                <a:chExt cx="1170766" cy="1144914"/>
              </a:xfrm>
            </p:grpSpPr>
            <p:cxnSp>
              <p:nvCxnSpPr>
                <p:cNvPr id="26" name="Straight Arrow Connector 25">
                  <a:extLst>
                    <a:ext uri="{FF2B5EF4-FFF2-40B4-BE49-F238E27FC236}">
                      <a16:creationId xmlns:a16="http://schemas.microsoft.com/office/drawing/2014/main" id="{E2BBC97B-8E85-5671-CD53-8A5D45DB6B25}"/>
                    </a:ext>
                  </a:extLst>
                </p:cNvPr>
                <p:cNvCxnSpPr/>
                <p:nvPr/>
              </p:nvCxnSpPr>
              <p:spPr>
                <a:xfrm flipV="1">
                  <a:off x="8623139" y="4247909"/>
                  <a:ext cx="0" cy="578734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096BD4D3-2BDE-9C41-FB40-32F966C5E8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623139" y="4826643"/>
                  <a:ext cx="611529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8" name="TextBox 27">
                      <a:extLst>
                        <a:ext uri="{FF2B5EF4-FFF2-40B4-BE49-F238E27FC236}">
                          <a16:creationId xmlns:a16="http://schemas.microsoft.com/office/drawing/2014/main" id="{0798C5FF-71BE-6CB2-9495-0A0C23499B7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234668" y="4620923"/>
                      <a:ext cx="412701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77" name="TextBox 76">
                      <a:extLst>
                        <a:ext uri="{FF2B5EF4-FFF2-40B4-BE49-F238E27FC236}">
                          <a16:creationId xmlns:a16="http://schemas.microsoft.com/office/drawing/2014/main" id="{7721A04E-402D-9A90-2D9A-410BF78D688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234668" y="4620923"/>
                      <a:ext cx="412701" cy="369332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FC0CDD9C-19F4-B94C-9128-D78AA7647D5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76603" y="3845341"/>
                      <a:ext cx="412701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78" name="TextBox 77">
                      <a:extLst>
                        <a:ext uri="{FF2B5EF4-FFF2-40B4-BE49-F238E27FC236}">
                          <a16:creationId xmlns:a16="http://schemas.microsoft.com/office/drawing/2014/main" id="{2BDD6032-7090-47B4-DE91-9BA8694B8D0E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476603" y="3845341"/>
                      <a:ext cx="412701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b="-645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5A433FFB-505E-2A36-4F06-5A26C8776D9C}"/>
                    </a:ext>
                  </a:extLst>
                </p:cNvPr>
                <p:cNvSpPr txBox="1"/>
                <p:nvPr/>
              </p:nvSpPr>
              <p:spPr>
                <a:xfrm>
                  <a:off x="4576443" y="3244334"/>
                  <a:ext cx="26922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E3408EC4-2D87-05D2-898A-D3E2E0512C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6443" y="3244334"/>
                  <a:ext cx="269227" cy="369332"/>
                </a:xfrm>
                <a:prstGeom prst="rect">
                  <a:avLst/>
                </a:prstGeom>
                <a:blipFill>
                  <a:blip r:embed="rId5"/>
                  <a:stretch>
                    <a:fillRect r="-409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F4E3F1A-9A53-D605-468E-5207F9BD0625}"/>
                </a:ext>
              </a:extLst>
            </p:cNvPr>
            <p:cNvCxnSpPr>
              <a:cxnSpLocks/>
              <a:endCxn id="45" idx="7"/>
            </p:cNvCxnSpPr>
            <p:nvPr/>
          </p:nvCxnSpPr>
          <p:spPr>
            <a:xfrm flipV="1">
              <a:off x="4159569" y="3193629"/>
              <a:ext cx="279935" cy="27591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2C5FFD1A-5FCA-8F99-FC10-23A4603B1D35}"/>
                </a:ext>
              </a:extLst>
            </p:cNvPr>
            <p:cNvCxnSpPr>
              <a:cxnSpLocks/>
              <a:endCxn id="45" idx="6"/>
            </p:cNvCxnSpPr>
            <p:nvPr/>
          </p:nvCxnSpPr>
          <p:spPr>
            <a:xfrm>
              <a:off x="4157244" y="3469547"/>
              <a:ext cx="396549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69728E3-B4D8-908C-DEF2-CC5F411BD006}"/>
                </a:ext>
              </a:extLst>
            </p:cNvPr>
            <p:cNvCxnSpPr>
              <a:cxnSpLocks/>
              <a:endCxn id="45" idx="5"/>
            </p:cNvCxnSpPr>
            <p:nvPr/>
          </p:nvCxnSpPr>
          <p:spPr>
            <a:xfrm>
              <a:off x="4157244" y="3457102"/>
              <a:ext cx="282260" cy="28836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69B3FD8-4233-2478-89C9-2DE4819BC3B8}"/>
                    </a:ext>
                  </a:extLst>
                </p:cNvPr>
                <p:cNvSpPr txBox="1"/>
                <p:nvPr/>
              </p:nvSpPr>
              <p:spPr>
                <a:xfrm>
                  <a:off x="4016008" y="2772076"/>
                  <a:ext cx="26922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8A369D5F-A706-3A31-676A-C3DF889054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6008" y="2772076"/>
                  <a:ext cx="269227" cy="369332"/>
                </a:xfrm>
                <a:prstGeom prst="rect">
                  <a:avLst/>
                </a:prstGeom>
                <a:blipFill>
                  <a:blip r:embed="rId6"/>
                  <a:stretch>
                    <a:fillRect r="-181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ED2718C-C305-F6B8-8F1F-DA2B56986A43}"/>
                    </a:ext>
                  </a:extLst>
                </p:cNvPr>
                <p:cNvSpPr txBox="1"/>
                <p:nvPr/>
              </p:nvSpPr>
              <p:spPr>
                <a:xfrm>
                  <a:off x="4022630" y="1266451"/>
                  <a:ext cx="26922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98393E0E-5C3E-D5F5-B236-CF82C1F2E5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2630" y="1266451"/>
                  <a:ext cx="269227" cy="369332"/>
                </a:xfrm>
                <a:prstGeom prst="rect">
                  <a:avLst/>
                </a:prstGeom>
                <a:blipFill>
                  <a:blip r:embed="rId7"/>
                  <a:stretch>
                    <a:fillRect r="-227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D5113A8-0ADE-9276-E75A-2B4662B6BA29}"/>
                    </a:ext>
                  </a:extLst>
                </p:cNvPr>
                <p:cNvSpPr txBox="1"/>
                <p:nvPr/>
              </p:nvSpPr>
              <p:spPr>
                <a:xfrm>
                  <a:off x="7248147" y="4130606"/>
                  <a:ext cx="26922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14FE0DC8-1539-EE8B-C142-99EE9988AC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8147" y="4130606"/>
                  <a:ext cx="269227" cy="369332"/>
                </a:xfrm>
                <a:prstGeom prst="rect">
                  <a:avLst/>
                </a:prstGeom>
                <a:blipFill>
                  <a:blip r:embed="rId8"/>
                  <a:stretch>
                    <a:fillRect r="-318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2B9E965-A007-7D43-3822-EF650B5F0333}"/>
                    </a:ext>
                  </a:extLst>
                </p:cNvPr>
                <p:cNvSpPr txBox="1"/>
                <p:nvPr/>
              </p:nvSpPr>
              <p:spPr>
                <a:xfrm>
                  <a:off x="743484" y="4119767"/>
                  <a:ext cx="26922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5B778703-40A6-AC8E-E0FF-3141452FCE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484" y="4119767"/>
                  <a:ext cx="269227" cy="369332"/>
                </a:xfrm>
                <a:prstGeom prst="rect">
                  <a:avLst/>
                </a:prstGeom>
                <a:blipFill>
                  <a:blip r:embed="rId9"/>
                  <a:stretch>
                    <a:fillRect r="-304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8E78A52-1B3B-1FB7-98BF-EB155D3DC4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53332" y="2238306"/>
              <a:ext cx="5914" cy="1242422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81BE2393-CA5C-72A5-638E-021E2D915E20}"/>
                    </a:ext>
                  </a:extLst>
                </p:cNvPr>
                <p:cNvSpPr txBox="1"/>
                <p:nvPr/>
              </p:nvSpPr>
              <p:spPr>
                <a:xfrm>
                  <a:off x="2956613" y="2707615"/>
                  <a:ext cx="83101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6A05534C-3061-741A-5D35-E930BB6853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6613" y="2707615"/>
                  <a:ext cx="831014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7" name="Slide Number Placeholder 2">
            <a:extLst>
              <a:ext uri="{FF2B5EF4-FFF2-40B4-BE49-F238E27FC236}">
                <a16:creationId xmlns:a16="http://schemas.microsoft.com/office/drawing/2014/main" id="{188B6B12-1ADC-DB5B-0227-7461B7FCEF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1420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A952F-A277-6821-7185-90085C6F1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96DB9-1BC1-B6E5-5208-E0FA53424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+mn-lt"/>
                <a:cs typeface="Arial" panose="020B0604020202020204" pitchFamily="34" charset="0"/>
              </a:rPr>
              <a:t>Parametric studies – Comparison with analytical solutions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" name="Picture 5" descr="A diagram of a graph&#10;&#10;AI-generated content may be incorrect.">
            <a:extLst>
              <a:ext uri="{FF2B5EF4-FFF2-40B4-BE49-F238E27FC236}">
                <a16:creationId xmlns:a16="http://schemas.microsoft.com/office/drawing/2014/main" id="{6AC3ED36-644B-0F92-82D9-7447FF313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729" y="1603861"/>
            <a:ext cx="3705742" cy="3743847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E1D9198-BE67-C064-FC17-36102BCFD6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54" b="4714"/>
          <a:stretch>
            <a:fillRect/>
          </a:stretch>
        </p:blipFill>
        <p:spPr>
          <a:xfrm>
            <a:off x="1537464" y="2036833"/>
            <a:ext cx="2583755" cy="3584378"/>
          </a:xfrm>
          <a:prstGeom prst="rect">
            <a:avLst/>
          </a:prstGeom>
        </p:spPr>
      </p:pic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885E899-A454-FC9C-6192-5CB31B40B2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4" r="19045" b="9438"/>
          <a:stretch>
            <a:fillRect/>
          </a:stretch>
        </p:blipFill>
        <p:spPr>
          <a:xfrm>
            <a:off x="4121220" y="2133445"/>
            <a:ext cx="2754557" cy="35229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256B3D-B6FE-C831-14B3-88EFCCAB1069}"/>
              </a:ext>
            </a:extLst>
          </p:cNvPr>
          <p:cNvSpPr txBox="1"/>
          <p:nvPr/>
        </p:nvSpPr>
        <p:spPr>
          <a:xfrm>
            <a:off x="6875778" y="5338916"/>
            <a:ext cx="3587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Bobet and Einstein, “Tunnel Design Methods” Fig 4.6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9C3F80FF-58F4-3263-DF8D-A0205CBC88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8547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67463-0C3A-2205-7B19-310C78A64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A40E5-6AA3-BC2E-38E1-8D605A700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+mn-lt"/>
                <a:cs typeface="Arial" panose="020B0604020202020204" pitchFamily="34" charset="0"/>
              </a:rPr>
              <a:t>Parametric studies – Section shape and depth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30301E-887E-5769-26BA-6A35DBFA9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322" y="1217451"/>
            <a:ext cx="3911600" cy="2438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7250AE-8B47-6D0D-F7BC-599F7E0BD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0" y="1240029"/>
            <a:ext cx="3886200" cy="23241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0776E7-9A10-C310-17B7-7231012EAA5F}"/>
              </a:ext>
            </a:extLst>
          </p:cNvPr>
          <p:cNvSpPr txBox="1"/>
          <p:nvPr/>
        </p:nvSpPr>
        <p:spPr>
          <a:xfrm>
            <a:off x="81455" y="1386417"/>
            <a:ext cx="610164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000000"/>
                </a:solidFill>
                <a:effectLst/>
                <a:latin typeface="Helvetica" pitchFamily="2" charset="0"/>
              </a:rPr>
              <a:t>Manhattan Schist parameters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Young’s modulus - E = 15 x  </a:t>
            </a:r>
            <a:r>
              <a:rPr lang="en-US" dirty="0" err="1">
                <a:solidFill>
                  <a:srgbClr val="000000"/>
                </a:solidFill>
                <a:effectLst/>
                <a:latin typeface="Helvetica" pitchFamily="2" charset="0"/>
              </a:rPr>
              <a:t>GPa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Poisson’s ratio = 0.3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coeﬀ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. of earth pressure) K = 1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Unit weight - </a:t>
            </a:r>
            <a:r>
              <a:rPr lang="el-GR" dirty="0">
                <a:solidFill>
                  <a:srgbClr val="000000"/>
                </a:solidFill>
                <a:latin typeface="Helvetica" pitchFamily="2" charset="0"/>
              </a:rPr>
              <a:t>γ = 18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kN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/m3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756919-BBC3-3268-B484-BFC631A09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677" y="3952144"/>
            <a:ext cx="3758871" cy="22510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75220D-E799-78FB-ED80-720800ED08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6833" y="3932637"/>
            <a:ext cx="3672398" cy="22900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41DC41-0382-D2F8-EF89-59E82688DC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7516" y="3952144"/>
            <a:ext cx="3762512" cy="2251075"/>
          </a:xfrm>
          <a:prstGeom prst="rect">
            <a:avLst/>
          </a:prstGeom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BCD96A7B-C7D2-B33B-9EEE-9435D3C41F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2762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0473E-217C-64FB-204D-247A3B1C9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5C7A4-B12F-0193-B3D5-C46F1451C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Parametric studies – Effects of depth, </a:t>
            </a:r>
            <a:r>
              <a:rPr lang="en-US" dirty="0">
                <a:latin typeface="+mn-lt"/>
                <a:cs typeface="Arial" panose="020B0604020202020204" pitchFamily="34" charset="0"/>
              </a:rPr>
              <a:t>section </a:t>
            </a:r>
            <a:r>
              <a:rPr lang="en-US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shape and elastic parameters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5DB8E57-68FE-1259-53BB-963669CE86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8169799"/>
              </p:ext>
            </p:extLst>
          </p:nvPr>
        </p:nvGraphicFramePr>
        <p:xfrm>
          <a:off x="923318" y="1270603"/>
          <a:ext cx="4293160" cy="2468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54C0448-77ED-45C7-D3B7-3F9B8F8D19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8444854"/>
              </p:ext>
            </p:extLst>
          </p:nvPr>
        </p:nvGraphicFramePr>
        <p:xfrm>
          <a:off x="6095999" y="1197605"/>
          <a:ext cx="4293160" cy="2468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Google Shape;989;p62" title="Chart">
            <a:extLst>
              <a:ext uri="{FF2B5EF4-FFF2-40B4-BE49-F238E27FC236}">
                <a16:creationId xmlns:a16="http://schemas.microsoft.com/office/drawing/2014/main" id="{AE86716F-0B35-4893-BD69-8FAE3A00473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6136" y="3760143"/>
            <a:ext cx="4293160" cy="2468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73;p60" title="Chart">
            <a:extLst>
              <a:ext uri="{FF2B5EF4-FFF2-40B4-BE49-F238E27FC236}">
                <a16:creationId xmlns:a16="http://schemas.microsoft.com/office/drawing/2014/main" id="{A2577144-0642-ECCE-58E9-64982897634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5999" y="3599235"/>
            <a:ext cx="4480408" cy="278988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362D6EE3-5D5B-F7F1-E6C1-F3A0DE769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3829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1C87D-764C-B237-4941-150DDCB64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844DDA2-4E8F-2236-B7DB-CF889F758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A086CC-36BA-2756-DE6D-914660289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Parametric studies – </a:t>
            </a:r>
            <a:r>
              <a:rPr lang="en-US" dirty="0">
                <a:latin typeface="+mn-lt"/>
                <a:cs typeface="Arial" panose="020B0604020202020204" pitchFamily="34" charset="0"/>
              </a:rPr>
              <a:t>Effect of the support and sequential excavation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3248A9-36C7-AD74-A6D4-153CE8BFE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90" y="1258006"/>
            <a:ext cx="5336035" cy="20835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BE741D-839F-106F-72AA-38CC6F190B0D}"/>
              </a:ext>
            </a:extLst>
          </p:cNvPr>
          <p:cNvSpPr txBox="1"/>
          <p:nvPr/>
        </p:nvSpPr>
        <p:spPr>
          <a:xfrm>
            <a:off x="6090356" y="1347169"/>
            <a:ext cx="61016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Portland cement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E = 20 </a:t>
            </a:r>
            <a:r>
              <a:rPr lang="en-US" dirty="0" err="1">
                <a:solidFill>
                  <a:srgbClr val="000000"/>
                </a:solidFill>
                <a:effectLst/>
                <a:latin typeface="Helvetica" pitchFamily="2" charset="0"/>
              </a:rPr>
              <a:t>GPa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Poisson’s ratio = 0.2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D</a:t>
            </a: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ensity = 2,400 kg/m3 (American Shotcrete Assoc.)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59F81A-43B0-EC56-458D-B847AC5CC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41" y="3980441"/>
            <a:ext cx="3531366" cy="20835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D8761E-58A5-7162-5B01-843C11CF8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2859" y="3695626"/>
            <a:ext cx="7772400" cy="2368321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445D34B5-0D4F-A322-F744-FC8540B292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5187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F2678-90FF-CB1D-A53D-FFD979F79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0AB8-7C58-ECE5-7ECA-1F67CD5A0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New York City traffic statistics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DCF2C8-AB90-F6C0-377C-E24E0DAE5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927" y="1473400"/>
            <a:ext cx="7772400" cy="39834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A16652-A0EC-A6CF-18EF-E5B1E6BF80C1}"/>
              </a:ext>
            </a:extLst>
          </p:cNvPr>
          <p:cNvSpPr txBox="1"/>
          <p:nvPr/>
        </p:nvSpPr>
        <p:spPr>
          <a:xfrm>
            <a:off x="2876854" y="5774820"/>
            <a:ext cx="60145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Highest traffic delay times by city – Worldwide (2024)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6F285EE9-064A-70BF-147A-B6A24E7A7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4953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F8460-BF5A-2CA2-5FEA-56D3B7FE3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B2E5FB-10C3-F6DB-88BE-5C6F663A0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Neuron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05218B-7A5A-21B1-BE86-0D0A01236835}"/>
              </a:ext>
            </a:extLst>
          </p:cNvPr>
          <p:cNvSpPr txBox="1"/>
          <p:nvPr/>
        </p:nvSpPr>
        <p:spPr>
          <a:xfrm>
            <a:off x="4273988" y="4853928"/>
            <a:ext cx="2847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Neuron representation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5EF9C8CD-BDCF-3560-1AD2-285D7D04E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06" y="1829050"/>
            <a:ext cx="7109012" cy="278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C676DA70-C32E-88D5-9D35-9523F14CD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5820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4DA9A-D109-4E89-325F-11611CDB7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83A599-53D0-C86B-E6C2-C5EB551EE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Feedforward</a:t>
            </a:r>
            <a:r>
              <a:rPr lang="fr-FR" dirty="0"/>
              <a:t> neural network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B224F64-893E-9AD9-72B7-C199DDC3F9DA}"/>
                  </a:ext>
                </a:extLst>
              </p:cNvPr>
              <p:cNvSpPr txBox="1"/>
              <p:nvPr/>
            </p:nvSpPr>
            <p:spPr>
              <a:xfrm>
                <a:off x="-135761" y="4893673"/>
                <a:ext cx="41987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𝑑𝑎𝑡𝑎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fr-F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B224F64-893E-9AD9-72B7-C199DDC3F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5761" y="4893673"/>
                <a:ext cx="4198776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60D23BB-6E51-54A7-B76C-913BDF8EEDEC}"/>
                  </a:ext>
                </a:extLst>
              </p:cNvPr>
              <p:cNvSpPr txBox="1"/>
              <p:nvPr/>
            </p:nvSpPr>
            <p:spPr>
              <a:xfrm>
                <a:off x="-45429" y="5429120"/>
                <a:ext cx="4898573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𝑑𝑎𝑡𝑎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𝑀𝑆𝐸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sSubSup>
                        <m:sSub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  <m: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60D23BB-6E51-54A7-B76C-913BDF8EE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5429" y="5429120"/>
                <a:ext cx="4898573" cy="612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4A120A54-E5F6-471E-4F5A-39D4107FFFDB}"/>
              </a:ext>
            </a:extLst>
          </p:cNvPr>
          <p:cNvSpPr txBox="1"/>
          <p:nvPr/>
        </p:nvSpPr>
        <p:spPr>
          <a:xfrm>
            <a:off x="5032312" y="5569298"/>
            <a:ext cx="817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With</a:t>
            </a:r>
            <a:r>
              <a:rPr lang="fr-FR" dirty="0"/>
              <a:t>: 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8AB684-44DF-E4C5-E8F5-D1F13FFC78CD}"/>
              </a:ext>
            </a:extLst>
          </p:cNvPr>
          <p:cNvSpPr txBox="1"/>
          <p:nvPr/>
        </p:nvSpPr>
        <p:spPr>
          <a:xfrm>
            <a:off x="5850296" y="5569298"/>
            <a:ext cx="3836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n: </a:t>
            </a:r>
            <a:r>
              <a:rPr lang="fr-FR" dirty="0" err="1"/>
              <a:t>number</a:t>
            </a:r>
            <a:r>
              <a:rPr lang="fr-FR" dirty="0"/>
              <a:t> of data points in the batch</a:t>
            </a:r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353F196-A112-0474-A7EF-147654F54DF4}"/>
              </a:ext>
            </a:extLst>
          </p:cNvPr>
          <p:cNvGrpSpPr/>
          <p:nvPr/>
        </p:nvGrpSpPr>
        <p:grpSpPr>
          <a:xfrm>
            <a:off x="2496861" y="1774213"/>
            <a:ext cx="7889167" cy="2806800"/>
            <a:chOff x="2496861" y="1960828"/>
            <a:chExt cx="7889167" cy="28068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5F7188B-9148-3AA9-BB5F-BB09EAC51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51" t="30101" r="12954"/>
            <a:stretch/>
          </p:blipFill>
          <p:spPr>
            <a:xfrm>
              <a:off x="3065832" y="1960828"/>
              <a:ext cx="5402425" cy="216778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F7ABE79-DE51-6E2F-3D1E-8AC0AB58C50C}"/>
                    </a:ext>
                  </a:extLst>
                </p:cNvPr>
                <p:cNvSpPr txBox="1"/>
                <p:nvPr/>
              </p:nvSpPr>
              <p:spPr>
                <a:xfrm>
                  <a:off x="4210058" y="4291985"/>
                  <a:ext cx="3139852" cy="4756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fr-FR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fr-FR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sub>
                                    </m:sSub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m:rPr>
                                <m:sty m:val="p"/>
                              </m:rPr>
                              <a:rPr lang="fr-FR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F7ABE79-DE51-6E2F-3D1E-8AC0AB58C5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0058" y="4291985"/>
                  <a:ext cx="3139852" cy="475643"/>
                </a:xfrm>
                <a:prstGeom prst="rect">
                  <a:avLst/>
                </a:prstGeom>
                <a:blipFill>
                  <a:blip r:embed="rId6"/>
                  <a:stretch>
                    <a:fillRect b="-128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E83DCCD-C0A5-9F5F-8509-F4B09BB2136C}"/>
                    </a:ext>
                  </a:extLst>
                </p:cNvPr>
                <p:cNvSpPr txBox="1"/>
                <p:nvPr/>
              </p:nvSpPr>
              <p:spPr>
                <a:xfrm>
                  <a:off x="2496861" y="2797463"/>
                  <a:ext cx="401518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n-GB" b="1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E83DCCD-C0A5-9F5F-8509-F4B09BB213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96861" y="2797463"/>
                  <a:ext cx="401518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A351A87-AC94-CBE2-A27D-B8BC14DDF9E6}"/>
                    </a:ext>
                  </a:extLst>
                </p:cNvPr>
                <p:cNvSpPr txBox="1"/>
                <p:nvPr/>
              </p:nvSpPr>
              <p:spPr>
                <a:xfrm>
                  <a:off x="8468257" y="2787663"/>
                  <a:ext cx="191777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𝒩𝒩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A351A87-AC94-CBE2-A27D-B8BC14DDF9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8257" y="2787663"/>
                  <a:ext cx="1917771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B839265A-B759-8C95-375A-DE3548651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414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21E4D-AFD2-F32B-6979-1C2F65E00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1B2CE2-F64F-C757-E17F-E3AF8694B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Neural network </a:t>
            </a:r>
            <a:r>
              <a:rPr lang="fr-FR" dirty="0" err="1"/>
              <a:t>backpropagation</a:t>
            </a:r>
            <a:r>
              <a:rPr lang="fr-FR" dirty="0"/>
              <a:t> – gradient </a:t>
            </a:r>
            <a:r>
              <a:rPr lang="fr-FR" dirty="0" err="1"/>
              <a:t>descent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2E2EFDE-BD03-16F9-D600-31E01F1AE8E9}"/>
                  </a:ext>
                </a:extLst>
              </p:cNvPr>
              <p:cNvSpPr txBox="1"/>
              <p:nvPr/>
            </p:nvSpPr>
            <p:spPr>
              <a:xfrm>
                <a:off x="457331" y="2814233"/>
                <a:ext cx="5192586" cy="779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𝛁</m:t>
                          </m:r>
                        </m:e>
                        <m:sub>
                          <m: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  <m: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ℒ</m:t>
                                  </m:r>
                                </m:num>
                                <m:den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,…,</m:t>
                              </m:r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ℒ</m:t>
                                  </m:r>
                                </m:num>
                                <m:den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</m:sub>
                                  </m:sSub>
                                </m:den>
                              </m:f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ℒ</m:t>
                                  </m:r>
                                </m:num>
                                <m:den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,…,</m:t>
                              </m:r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ℒ</m:t>
                                  </m:r>
                                </m:num>
                                <m:den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sub>
                                      </m:sSub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2E2EFDE-BD03-16F9-D600-31E01F1AE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331" y="2814233"/>
                <a:ext cx="5192586" cy="7792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24EC64A-EFA0-792B-48CA-EA2705277505}"/>
                  </a:ext>
                </a:extLst>
              </p:cNvPr>
              <p:cNvSpPr txBox="1"/>
              <p:nvPr/>
            </p:nvSpPr>
            <p:spPr>
              <a:xfrm>
                <a:off x="625023" y="4010701"/>
                <a:ext cx="29487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  <m:sub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  <m:sub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sub>
                      </m:sSub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𝜵</m:t>
                          </m:r>
                        </m:e>
                        <m:sub>
                          <m: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fr-FR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  <m: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24EC64A-EFA0-792B-48CA-EA2705277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23" y="4010701"/>
                <a:ext cx="2948731" cy="369332"/>
              </a:xfrm>
              <a:prstGeom prst="rect">
                <a:avLst/>
              </a:prstGeom>
              <a:blipFill>
                <a:blip r:embed="rId3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AFDA56A-F5F1-DD12-03C5-8736E2BC01F7}"/>
                  </a:ext>
                </a:extLst>
              </p:cNvPr>
              <p:cNvSpPr txBox="1"/>
              <p:nvPr/>
            </p:nvSpPr>
            <p:spPr>
              <a:xfrm>
                <a:off x="0" y="2089127"/>
                <a:ext cx="41987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𝑑𝑎𝑡𝑎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AFDA56A-F5F1-DD12-03C5-8736E2BC0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89127"/>
                <a:ext cx="4198776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E66AAF-492F-808B-A453-D491F5CDD224}"/>
                  </a:ext>
                </a:extLst>
              </p:cNvPr>
              <p:cNvSpPr txBox="1"/>
              <p:nvPr/>
            </p:nvSpPr>
            <p:spPr>
              <a:xfrm>
                <a:off x="774572" y="4776396"/>
                <a:ext cx="18101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GB" dirty="0"/>
                  <a:t>: learning step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E66AAF-492F-808B-A453-D491F5CDD2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572" y="4776396"/>
                <a:ext cx="1810139" cy="369332"/>
              </a:xfrm>
              <a:prstGeom prst="rect">
                <a:avLst/>
              </a:prstGeom>
              <a:blipFill>
                <a:blip r:embed="rId5"/>
                <a:stretch>
                  <a:fillRect t="-10000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40BC9935-B029-8177-CAC8-45C62182B34E}"/>
              </a:ext>
            </a:extLst>
          </p:cNvPr>
          <p:cNvGrpSpPr>
            <a:grpSpLocks noChangeAspect="1"/>
          </p:cNvGrpSpPr>
          <p:nvPr/>
        </p:nvGrpSpPr>
        <p:grpSpPr>
          <a:xfrm>
            <a:off x="6711787" y="1579351"/>
            <a:ext cx="4789748" cy="3566377"/>
            <a:chOff x="7025292" y="1815248"/>
            <a:chExt cx="4476243" cy="333294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2619A93-D112-4FB8-EDDB-186F7991A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7167" y="1900700"/>
              <a:ext cx="4274368" cy="324749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C88B0EF9-AC56-9D64-0973-6E6984ED1BE3}"/>
                    </a:ext>
                  </a:extLst>
                </p:cNvPr>
                <p:cNvSpPr txBox="1"/>
                <p:nvPr/>
              </p:nvSpPr>
              <p:spPr>
                <a:xfrm>
                  <a:off x="7025292" y="1815248"/>
                  <a:ext cx="943052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ℒ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C88B0EF9-AC56-9D64-0973-6E6984ED1B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5292" y="1815248"/>
                  <a:ext cx="943052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B3AC49D-2DB9-D779-8F29-E1A76E7CAA8E}"/>
              </a:ext>
            </a:extLst>
          </p:cNvPr>
          <p:cNvSpPr txBox="1"/>
          <p:nvPr/>
        </p:nvSpPr>
        <p:spPr>
          <a:xfrm>
            <a:off x="625023" y="1583112"/>
            <a:ext cx="3060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 err="1"/>
              <a:t>Classical</a:t>
            </a:r>
            <a:r>
              <a:rPr lang="fr-FR" b="1" dirty="0"/>
              <a:t> neural network:</a:t>
            </a:r>
            <a:endParaRPr lang="en-GB" b="1" dirty="0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D45C03A4-6B25-14B4-1117-089C9D2249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467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55805-979F-C38B-E859-8E5A959CB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8588B-CEB0-4EFA-511A-3029BB47D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Dataset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050" name="Picture 2" descr="&lt;Figure size 600x400 with 1 Axes&gt;">
            <a:extLst>
              <a:ext uri="{FF2B5EF4-FFF2-40B4-BE49-F238E27FC236}">
                <a16:creationId xmlns:a16="http://schemas.microsoft.com/office/drawing/2014/main" id="{FECC618A-4549-F073-24C1-829CBE188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0" y="1482484"/>
            <a:ext cx="6807200" cy="449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D7E66D61-6984-CE0D-0AF1-B68931F7E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350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6E59A-7CA9-6AA7-A18B-71696D8F6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2F2A2-A9ED-7F31-C1F4-D004491A3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Training loss</a:t>
            </a:r>
          </a:p>
        </p:txBody>
      </p:sp>
      <p:pic>
        <p:nvPicPr>
          <p:cNvPr id="5122" name="Picture 2" descr="&lt;Figure size 800x500 with 1 Axes&gt;">
            <a:extLst>
              <a:ext uri="{FF2B5EF4-FFF2-40B4-BE49-F238E27FC236}">
                <a16:creationId xmlns:a16="http://schemas.microsoft.com/office/drawing/2014/main" id="{F85F4F33-58F2-17B1-6D44-15ED6166B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50" y="1455979"/>
            <a:ext cx="6984850" cy="450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07B3568-A69C-C550-B551-4A133936F44C}"/>
              </a:ext>
            </a:extLst>
          </p:cNvPr>
          <p:cNvSpPr txBox="1">
            <a:spLocks/>
          </p:cNvSpPr>
          <p:nvPr/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EC4B161-07AB-4E16-B52D-5BD32709473A}" type="slidenum">
              <a:rPr lang="en-GB" smtClean="0"/>
              <a:pPr algn="ctr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5691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31467-3655-9C94-2E52-9BE62CFF7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9D012-D0E7-1E37-F6BA-D9F5DDA0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Performance</a:t>
            </a:r>
          </a:p>
        </p:txBody>
      </p:sp>
      <p:pic>
        <p:nvPicPr>
          <p:cNvPr id="7172" name="Picture 4" descr="&lt;Figure size 500x500 with 1 Axes&gt;">
            <a:extLst>
              <a:ext uri="{FF2B5EF4-FFF2-40B4-BE49-F238E27FC236}">
                <a16:creationId xmlns:a16="http://schemas.microsoft.com/office/drawing/2014/main" id="{2C7DEE4F-9515-7DB6-8CFC-905A20D5A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572" y="1404504"/>
            <a:ext cx="4358240" cy="448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&lt;Figure size 500x500 with 1 Axes&gt;">
            <a:extLst>
              <a:ext uri="{FF2B5EF4-FFF2-40B4-BE49-F238E27FC236}">
                <a16:creationId xmlns:a16="http://schemas.microsoft.com/office/drawing/2014/main" id="{BCDF9FD1-0080-B253-87DB-95DAB907A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90" y="1404504"/>
            <a:ext cx="4585970" cy="452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785C5C3-F70D-3D49-A14C-BED4E4D40622}"/>
              </a:ext>
            </a:extLst>
          </p:cNvPr>
          <p:cNvSpPr txBox="1">
            <a:spLocks/>
          </p:cNvSpPr>
          <p:nvPr/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EC4B161-07AB-4E16-B52D-5BD32709473A}" type="slidenum">
              <a:rPr lang="en-GB" smtClean="0"/>
              <a:pPr algn="ctr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2617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A3E06-A937-664C-0047-5E3902E58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37248-25B8-37AC-BF68-C8767F048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Conclusions and future 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3A3ED3-B6FE-6BD9-0102-D901A023B0CD}"/>
              </a:ext>
            </a:extLst>
          </p:cNvPr>
          <p:cNvSpPr txBox="1"/>
          <p:nvPr/>
        </p:nvSpPr>
        <p:spPr>
          <a:xfrm>
            <a:off x="587021" y="1354667"/>
            <a:ext cx="111082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Pedagogic conclusions:</a:t>
            </a:r>
          </a:p>
          <a:p>
            <a:pPr marL="285750" indent="-285750">
              <a:buFontTx/>
              <a:buChar char="-"/>
            </a:pPr>
            <a:r>
              <a:rPr lang="en-US" dirty="0"/>
              <a:t>Students were able to learn new concepts related to geotechnical engineering and urban design</a:t>
            </a:r>
          </a:p>
          <a:p>
            <a:pPr marL="285750" indent="-285750">
              <a:buFontTx/>
              <a:buChar char="-"/>
            </a:pPr>
            <a:r>
              <a:rPr lang="en-US" dirty="0"/>
              <a:t>Research skills: scientific literature review, self-learning, independence</a:t>
            </a:r>
          </a:p>
          <a:p>
            <a:pPr marL="285750" indent="-285750">
              <a:buFontTx/>
              <a:buChar char="-"/>
            </a:pPr>
            <a:r>
              <a:rPr lang="en-US" dirty="0"/>
              <a:t>Multidisciplinary work: geomechanics theory, infrastructure design, numerical modeling, scientific machine learning, visualization.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b="1" dirty="0"/>
              <a:t>Technical conclusions:</a:t>
            </a:r>
          </a:p>
          <a:p>
            <a:pPr marL="285750" indent="-285750">
              <a:buFontTx/>
              <a:buChar char="-"/>
            </a:pPr>
            <a:r>
              <a:rPr lang="en-US" dirty="0"/>
              <a:t>Square cross section shapes at shallow depth and circular section for deeper tunnels</a:t>
            </a:r>
          </a:p>
          <a:p>
            <a:pPr marL="285750" indent="-285750">
              <a:buFontTx/>
              <a:buChar char="-"/>
            </a:pPr>
            <a:r>
              <a:rPr lang="en-US" dirty="0"/>
              <a:t>Recommend NYC include depth of tunnel/overburden pressure as important parameter</a:t>
            </a:r>
          </a:p>
          <a:p>
            <a:pPr marL="285750" indent="-285750">
              <a:buFontTx/>
              <a:buChar char="-"/>
            </a:pPr>
            <a:r>
              <a:rPr lang="en-US" dirty="0"/>
              <a:t>Distribution chambers to minimize construction costs</a:t>
            </a:r>
          </a:p>
          <a:p>
            <a:endParaRPr lang="en-US" dirty="0"/>
          </a:p>
          <a:p>
            <a:r>
              <a:rPr lang="en-US" b="1" dirty="0"/>
              <a:t>Future work:</a:t>
            </a:r>
          </a:p>
          <a:p>
            <a:pPr marL="285750" indent="-285750">
              <a:buFontTx/>
              <a:buChar char="-"/>
            </a:pPr>
            <a:r>
              <a:rPr lang="en-US" dirty="0"/>
              <a:t>Consider groundwater behavior, heterogeneities and account for plasticity</a:t>
            </a:r>
          </a:p>
          <a:p>
            <a:pPr marL="285750" indent="-285750">
              <a:buFontTx/>
              <a:buChar char="-"/>
            </a:pPr>
            <a:r>
              <a:rPr lang="en-US" dirty="0"/>
              <a:t>Complexify the geometry and account for side corridors</a:t>
            </a:r>
          </a:p>
          <a:p>
            <a:pPr marL="285750" indent="-285750">
              <a:buFontTx/>
              <a:buChar char="-"/>
            </a:pPr>
            <a:r>
              <a:rPr lang="en-US" dirty="0"/>
              <a:t>Extend the study to other areas besides Manhattan</a:t>
            </a:r>
          </a:p>
          <a:p>
            <a:pPr marL="285750" indent="-285750">
              <a:buFontTx/>
              <a:buChar char="-"/>
            </a:pPr>
            <a:r>
              <a:rPr lang="en-US" dirty="0"/>
              <a:t>Develop a tool readily applicable by practitioners based on machine learning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3C839EC3-F609-1D6C-F18A-8E5FFBA7A3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43271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592C6-8D93-2DCF-51CA-F84788192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A939A-0B93-BCF6-447F-23B2B19D3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Long-term vision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F3710A-5BA5-4462-10CA-F726E16EFB40}"/>
              </a:ext>
            </a:extLst>
          </p:cNvPr>
          <p:cNvSpPr txBox="1"/>
          <p:nvPr/>
        </p:nvSpPr>
        <p:spPr>
          <a:xfrm>
            <a:off x="317427" y="1537037"/>
            <a:ext cx="115571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 Identify data sources that will be collected in practice 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en-US" dirty="0"/>
              <a:t>Generate synthetic data when necessary using analytical or numerical methods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en-US" dirty="0"/>
              <a:t>Construct a virtual model, whether based on analytical or numerical approaches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en-US" dirty="0"/>
              <a:t>Integrate data into the virtual model to complete a Digital Twin 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en-US" dirty="0"/>
              <a:t>Explore the use of machine learning techniques to enhance Digital Twin implementation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6C56ED-E325-FBC1-526C-EEA6905EB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189" y="3017568"/>
            <a:ext cx="6405925" cy="29136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61AF00-A46F-52CB-C96B-76484F972C3E}"/>
              </a:ext>
            </a:extLst>
          </p:cNvPr>
          <p:cNvSpPr txBox="1"/>
          <p:nvPr/>
        </p:nvSpPr>
        <p:spPr>
          <a:xfrm>
            <a:off x="671658" y="6056977"/>
            <a:ext cx="108486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dirty="0">
                <a:solidFill>
                  <a:srgbClr val="000000"/>
                </a:solidFill>
                <a:effectLst/>
              </a:rPr>
              <a:t>Typical congested condition at site of utility construction (Right) and close-up view exposed underground utilities (left)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9791F1-F09F-27CB-6CCA-0FEAC35D58C9}"/>
              </a:ext>
            </a:extLst>
          </p:cNvPr>
          <p:cNvSpPr txBox="1"/>
          <p:nvPr/>
        </p:nvSpPr>
        <p:spPr>
          <a:xfrm>
            <a:off x="199590" y="1167705"/>
            <a:ext cx="10848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000000"/>
                </a:solidFill>
                <a:effectLst/>
              </a:rPr>
              <a:t>Objective</a:t>
            </a:r>
            <a:r>
              <a:rPr lang="en-US" dirty="0">
                <a:solidFill>
                  <a:srgbClr val="000000"/>
                </a:solidFill>
                <a:effectLst/>
              </a:rPr>
              <a:t>: </a:t>
            </a:r>
            <a:r>
              <a:rPr lang="en-US" dirty="0">
                <a:solidFill>
                  <a:srgbClr val="000000"/>
                </a:solidFill>
              </a:rPr>
              <a:t>Predictive maintenance and digital twins</a:t>
            </a:r>
            <a:endParaRPr lang="en-US" dirty="0">
              <a:solidFill>
                <a:srgbClr val="000000"/>
              </a:solidFill>
              <a:effectLst/>
            </a:endParaRP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5D41F155-240A-460E-4DEA-0AB606804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457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A71F86-700E-2BF9-C7E9-246D6B86EA74}"/>
              </a:ext>
            </a:extLst>
          </p:cNvPr>
          <p:cNvSpPr/>
          <p:nvPr/>
        </p:nvSpPr>
        <p:spPr>
          <a:xfrm>
            <a:off x="56117" y="1555067"/>
            <a:ext cx="12079762" cy="545560"/>
          </a:xfrm>
          <a:prstGeom prst="rect">
            <a:avLst/>
          </a:prstGeom>
          <a:solidFill>
            <a:srgbClr val="005DAB"/>
          </a:solidFill>
          <a:ln>
            <a:solidFill>
              <a:srgbClr val="005D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00" b="1" dirty="0">
                <a:solidFill>
                  <a:schemeClr val="bg1"/>
                </a:solidFill>
              </a:rPr>
              <a:t>Urban Engineering – </a:t>
            </a:r>
            <a:r>
              <a:rPr lang="fr-FR" sz="1700" b="1" dirty="0" err="1">
                <a:solidFill>
                  <a:schemeClr val="bg1"/>
                </a:solidFill>
              </a:rPr>
              <a:t>Shallow</a:t>
            </a:r>
            <a:r>
              <a:rPr lang="fr-FR" sz="1700" b="1" dirty="0">
                <a:solidFill>
                  <a:schemeClr val="bg1"/>
                </a:solidFill>
              </a:rPr>
              <a:t> tunnels – Rock </a:t>
            </a:r>
            <a:r>
              <a:rPr lang="fr-FR" sz="1700" b="1" dirty="0" err="1">
                <a:solidFill>
                  <a:schemeClr val="bg1"/>
                </a:solidFill>
              </a:rPr>
              <a:t>Mechanics</a:t>
            </a:r>
            <a:r>
              <a:rPr lang="fr-FR" sz="1700" b="1" dirty="0">
                <a:solidFill>
                  <a:schemeClr val="bg1"/>
                </a:solidFill>
              </a:rPr>
              <a:t> – </a:t>
            </a:r>
            <a:r>
              <a:rPr lang="fr-FR" sz="1700" b="1" dirty="0" err="1">
                <a:solidFill>
                  <a:schemeClr val="bg1"/>
                </a:solidFill>
              </a:rPr>
              <a:t>Numerical</a:t>
            </a:r>
            <a:r>
              <a:rPr lang="fr-FR" sz="1700" b="1" dirty="0">
                <a:solidFill>
                  <a:schemeClr val="bg1"/>
                </a:solidFill>
              </a:rPr>
              <a:t> modeling – Data </a:t>
            </a:r>
            <a:r>
              <a:rPr lang="fr-FR" sz="1700" b="1" dirty="0" err="1">
                <a:solidFill>
                  <a:schemeClr val="bg1"/>
                </a:solidFill>
              </a:rPr>
              <a:t>Analysis</a:t>
            </a:r>
            <a:r>
              <a:rPr lang="fr-FR" sz="1700" b="1" dirty="0">
                <a:solidFill>
                  <a:schemeClr val="bg1"/>
                </a:solidFill>
              </a:rPr>
              <a:t> – </a:t>
            </a:r>
            <a:r>
              <a:rPr lang="fr-FR" sz="1700" b="1" dirty="0" err="1">
                <a:solidFill>
                  <a:schemeClr val="bg1"/>
                </a:solidFill>
              </a:rPr>
              <a:t>Predictive</a:t>
            </a:r>
            <a:r>
              <a:rPr lang="fr-FR" sz="1700" b="1" dirty="0">
                <a:solidFill>
                  <a:schemeClr val="bg1"/>
                </a:solidFill>
              </a:rPr>
              <a:t> maintenance   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63A36192-26F1-06A3-3C3C-C6A23495B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393" y="5169985"/>
            <a:ext cx="2651797" cy="63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D888041B-700B-FBBC-4ABE-7C09D96C1707}"/>
              </a:ext>
            </a:extLst>
          </p:cNvPr>
          <p:cNvSpPr txBox="1">
            <a:spLocks/>
          </p:cNvSpPr>
          <p:nvPr/>
        </p:nvSpPr>
        <p:spPr>
          <a:xfrm>
            <a:off x="2263243" y="2962275"/>
            <a:ext cx="7996335" cy="933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5400" dirty="0" err="1">
                <a:solidFill>
                  <a:schemeClr val="tx1"/>
                </a:solidFill>
                <a:latin typeface="+mn-lt"/>
              </a:rPr>
              <a:t>Thank</a:t>
            </a:r>
            <a:r>
              <a:rPr lang="fr-FR" sz="54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5400" dirty="0" err="1">
                <a:solidFill>
                  <a:schemeClr val="tx1"/>
                </a:solidFill>
                <a:latin typeface="+mn-lt"/>
              </a:rPr>
              <a:t>you</a:t>
            </a:r>
            <a:r>
              <a:rPr lang="fr-FR" sz="5400" dirty="0">
                <a:solidFill>
                  <a:schemeClr val="tx1"/>
                </a:solidFill>
                <a:latin typeface="+mn-lt"/>
              </a:rPr>
              <a:t> for </a:t>
            </a:r>
            <a:r>
              <a:rPr lang="fr-FR" sz="5400" dirty="0" err="1">
                <a:solidFill>
                  <a:schemeClr val="tx1"/>
                </a:solidFill>
                <a:latin typeface="+mn-lt"/>
              </a:rPr>
              <a:t>your</a:t>
            </a:r>
            <a:r>
              <a:rPr lang="fr-FR" sz="5400" dirty="0">
                <a:solidFill>
                  <a:schemeClr val="tx1"/>
                </a:solidFill>
                <a:latin typeface="+mn-lt"/>
              </a:rPr>
              <a:t> attention!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417187-831F-9B69-8581-FB0E71557F0C}"/>
              </a:ext>
            </a:extLst>
          </p:cNvPr>
          <p:cNvSpPr txBox="1"/>
          <p:nvPr/>
        </p:nvSpPr>
        <p:spPr>
          <a:xfrm>
            <a:off x="177964" y="4890672"/>
            <a:ext cx="4496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Contacts:</a:t>
            </a:r>
          </a:p>
          <a:p>
            <a:r>
              <a:rPr lang="en-US" dirty="0"/>
              <a:t>Terri Matthews: </a:t>
            </a:r>
            <a:r>
              <a:rPr lang="en-US" dirty="0">
                <a:hlinkClick r:id="rId3"/>
              </a:rPr>
              <a:t>matthewte@ddc.nyc.gov</a:t>
            </a:r>
            <a:endParaRPr lang="en-US" dirty="0"/>
          </a:p>
          <a:p>
            <a:r>
              <a:rPr lang="en-US" dirty="0"/>
              <a:t>Chloé Arson: </a:t>
            </a:r>
            <a:r>
              <a:rPr lang="en-US" dirty="0">
                <a:hlinkClick r:id="rId4"/>
              </a:rPr>
              <a:t>cfa36@cornell.edu</a:t>
            </a:r>
            <a:endParaRPr lang="en-US" b="1" dirty="0"/>
          </a:p>
          <a:p>
            <a:r>
              <a:rPr lang="en-US" dirty="0"/>
              <a:t>Alec Tristani: </a:t>
            </a:r>
            <a:r>
              <a:rPr lang="en-US" dirty="0">
                <a:hlinkClick r:id="rId5"/>
              </a:rPr>
              <a:t>ayt34@cornell.edu</a:t>
            </a:r>
            <a:endParaRPr lang="en-US" dirty="0"/>
          </a:p>
        </p:txBody>
      </p:sp>
      <p:pic>
        <p:nvPicPr>
          <p:cNvPr id="9" name="Picture 2" descr="Terri adds this">
            <a:extLst>
              <a:ext uri="{FF2B5EF4-FFF2-40B4-BE49-F238E27FC236}">
                <a16:creationId xmlns:a16="http://schemas.microsoft.com/office/drawing/2014/main" id="{521E8133-7380-B14B-0F4D-7C372B73B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744" y="4890672"/>
            <a:ext cx="1520686" cy="119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1101E129-307F-3780-D9C4-38F2CD287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40469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BDB86-D066-5BEA-187C-07E4A3553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E9ABE-89BD-C75F-44AE-C82A482D0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PDF Question: 1 of 6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Google Shape;346;p58">
            <a:extLst>
              <a:ext uri="{FF2B5EF4-FFF2-40B4-BE49-F238E27FC236}">
                <a16:creationId xmlns:a16="http://schemas.microsoft.com/office/drawing/2014/main" id="{5065F599-B87E-932F-197B-E64FCF7CD1FF}"/>
              </a:ext>
            </a:extLst>
          </p:cNvPr>
          <p:cNvSpPr txBox="1"/>
          <p:nvPr/>
        </p:nvSpPr>
        <p:spPr>
          <a:xfrm>
            <a:off x="403992" y="1690802"/>
            <a:ext cx="11545800" cy="2920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Q1: What is a utilidor?</a:t>
            </a:r>
            <a:endParaRPr dirty="0"/>
          </a:p>
          <a:p>
            <a:pPr marL="800100" marR="0" lvl="1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 aboveground corridor containing utilities</a:t>
            </a:r>
            <a:endParaRPr dirty="0"/>
          </a:p>
          <a:p>
            <a:pPr marL="8001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 underground corridor containing utilities</a:t>
            </a:r>
          </a:p>
          <a:p>
            <a:pPr marL="8001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secret passage for citizens?</a:t>
            </a:r>
            <a:endParaRPr lang="en-US" sz="3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001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AutoNum type="arabicPeriod"/>
            </a:pPr>
            <a:endParaRPr dirty="0"/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EA5D608A-517B-B4E5-499A-FC1AEF3D5D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29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5AE88-6E2A-53B6-3060-70BC73C49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9338F-13A1-7921-5F55-31BCADFE5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Why utilidors?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EAA01D4A-E7CC-E0A2-FB01-7C1DA47C22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3</a:t>
            </a:fld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F2A5E8-9EB6-0DD2-63C2-13BE508ED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794" y="2032901"/>
            <a:ext cx="5032348" cy="37891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8CF4B7-E11E-97CB-122E-A05070312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20" y="2126681"/>
            <a:ext cx="4886688" cy="36776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04B99E-8237-2988-8E69-5EF4FAEFB04A}"/>
              </a:ext>
            </a:extLst>
          </p:cNvPr>
          <p:cNvSpPr txBox="1"/>
          <p:nvPr/>
        </p:nvSpPr>
        <p:spPr>
          <a:xfrm>
            <a:off x="81455" y="5822063"/>
            <a:ext cx="60145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Hand Excavation to expose the Interfering Telecom and Electrical Utilities Overlying the New Water Main Alignment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580099-D8CE-8F29-B82A-5A562ADA7DC0}"/>
              </a:ext>
            </a:extLst>
          </p:cNvPr>
          <p:cNvSpPr txBox="1"/>
          <p:nvPr/>
        </p:nvSpPr>
        <p:spPr>
          <a:xfrm>
            <a:off x="6588078" y="5874913"/>
            <a:ext cx="54705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Exposed Telecom and Electrical Utilities with the start of Casing Removal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A9D2F9-2783-7FA6-4027-9993EC5D3E21}"/>
              </a:ext>
            </a:extLst>
          </p:cNvPr>
          <p:cNvSpPr txBox="1"/>
          <p:nvPr/>
        </p:nvSpPr>
        <p:spPr>
          <a:xfrm>
            <a:off x="225778" y="1150501"/>
            <a:ext cx="609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Benefits of utilidors:</a:t>
            </a:r>
          </a:p>
          <a:p>
            <a:pPr marL="285750" indent="-285750">
              <a:buFontTx/>
              <a:buChar char="-"/>
            </a:pPr>
            <a:r>
              <a:rPr lang="en-US" dirty="0"/>
              <a:t>Eﬀective use of ground level surface;</a:t>
            </a:r>
          </a:p>
          <a:p>
            <a:pPr marL="285750" indent="-285750">
              <a:buFontTx/>
              <a:buChar char="-"/>
            </a:pPr>
            <a:r>
              <a:rPr lang="en-US" dirty="0"/>
              <a:t>Long-term management, accessibility and productivity;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33F494-6CC3-8C0E-6DD0-5252A029D03D}"/>
              </a:ext>
            </a:extLst>
          </p:cNvPr>
          <p:cNvSpPr txBox="1"/>
          <p:nvPr/>
        </p:nvSpPr>
        <p:spPr>
          <a:xfrm>
            <a:off x="6321778" y="1330620"/>
            <a:ext cx="61016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Less prone to wear and tear;</a:t>
            </a:r>
          </a:p>
          <a:p>
            <a:pPr marL="285750" indent="-285750">
              <a:buFontTx/>
              <a:buChar char="-"/>
            </a:pPr>
            <a:r>
              <a:rPr lang="en-US" dirty="0"/>
              <a:t>Long-term outlook outweighs the short-term costs.</a:t>
            </a:r>
          </a:p>
        </p:txBody>
      </p:sp>
    </p:spTree>
    <p:extLst>
      <p:ext uri="{BB962C8B-B14F-4D97-AF65-F5344CB8AC3E}">
        <p14:creationId xmlns:p14="http://schemas.microsoft.com/office/powerpoint/2010/main" val="4684890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83E0E-2D67-D48D-A9BF-8C317A67C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1FDF5-B1B5-B674-8012-BD8578DD8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PDF Question: 1 of 6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Google Shape;346;p58">
            <a:extLst>
              <a:ext uri="{FF2B5EF4-FFF2-40B4-BE49-F238E27FC236}">
                <a16:creationId xmlns:a16="http://schemas.microsoft.com/office/drawing/2014/main" id="{244A62EE-3BCD-5AB6-A30B-9AEF360B31D8}"/>
              </a:ext>
            </a:extLst>
          </p:cNvPr>
          <p:cNvSpPr txBox="1"/>
          <p:nvPr/>
        </p:nvSpPr>
        <p:spPr>
          <a:xfrm>
            <a:off x="403992" y="1690802"/>
            <a:ext cx="11545800" cy="2920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Q1: What is a utilidor?</a:t>
            </a:r>
            <a:endParaRPr dirty="0"/>
          </a:p>
          <a:p>
            <a:pPr marL="800100" marR="0" lvl="1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 aboveground corridor containing utilities</a:t>
            </a:r>
            <a:endParaRPr dirty="0"/>
          </a:p>
          <a:p>
            <a:pPr marL="8001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 underground corridor containing utilities</a:t>
            </a:r>
          </a:p>
          <a:p>
            <a:pPr marL="8001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secret passage for citizens?</a:t>
            </a:r>
            <a:endParaRPr lang="en-US" sz="3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001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AutoNum type="arabicPeriod"/>
            </a:pPr>
            <a:endParaRPr dirty="0"/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78C4B262-8EEC-5EAD-2E2D-543BECA8B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3525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0D532-BBFF-B092-CB5E-DE3CFAB8E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9D559-8F6D-EC9C-8E76-3D03C8838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PDF Question: 2 of 6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Google Shape;346;p58">
            <a:extLst>
              <a:ext uri="{FF2B5EF4-FFF2-40B4-BE49-F238E27FC236}">
                <a16:creationId xmlns:a16="http://schemas.microsoft.com/office/drawing/2014/main" id="{99B57A1D-B4D6-4FBA-AB6F-A67B7DF06740}"/>
              </a:ext>
            </a:extLst>
          </p:cNvPr>
          <p:cNvSpPr txBox="1"/>
          <p:nvPr/>
        </p:nvSpPr>
        <p:spPr>
          <a:xfrm>
            <a:off x="403992" y="1690802"/>
            <a:ext cx="11545800" cy="4151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Q2: Why are utilidor systems especially challenging in New York City?</a:t>
            </a:r>
            <a:endParaRPr dirty="0"/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The city has no underground infrastructure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Dense urban conditions and limited underground space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All utilities are located above ground</a:t>
            </a:r>
            <a:endParaRPr lang="en-US" sz="34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DCB0AD0C-5E1A-E8E9-C8B4-C4DA9FAD4501}"/>
              </a:ext>
            </a:extLst>
          </p:cNvPr>
          <p:cNvSpPr txBox="1">
            <a:spLocks/>
          </p:cNvSpPr>
          <p:nvPr/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EC4B161-07AB-4E16-B52D-5BD32709473A}" type="slidenum">
              <a:rPr lang="en-GB" smtClean="0"/>
              <a:pPr algn="ctr"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9828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056CE-5AB1-30D1-D1C6-DE228BB25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C693C-4E08-1BD5-11A4-8027B0142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PDF Question: 2 of 6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Google Shape;346;p58">
            <a:extLst>
              <a:ext uri="{FF2B5EF4-FFF2-40B4-BE49-F238E27FC236}">
                <a16:creationId xmlns:a16="http://schemas.microsoft.com/office/drawing/2014/main" id="{FAFE5804-B8BF-5017-273C-09A0A4E546C2}"/>
              </a:ext>
            </a:extLst>
          </p:cNvPr>
          <p:cNvSpPr txBox="1"/>
          <p:nvPr/>
        </p:nvSpPr>
        <p:spPr>
          <a:xfrm>
            <a:off x="403992" y="1690802"/>
            <a:ext cx="11545800" cy="4151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Q2: Why are utilidor systems especially challenging in New York City?</a:t>
            </a:r>
            <a:endParaRPr dirty="0"/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The city has no underground infrastructure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</a:t>
            </a:r>
            <a:r>
              <a:rPr lang="en-US" sz="3600" b="1" dirty="0"/>
              <a:t>Dense urban conditions and limited underground space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All utilities are located above ground</a:t>
            </a:r>
            <a:endParaRPr lang="en-US" sz="34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89559F23-7A20-4F85-0060-AEDE8A6665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73305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8DB32-0755-9460-0008-2142360C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9EB3E-8520-CF89-1DBA-6818ECD9E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PDF Question: 3 of 6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Google Shape;346;p58">
            <a:extLst>
              <a:ext uri="{FF2B5EF4-FFF2-40B4-BE49-F238E27FC236}">
                <a16:creationId xmlns:a16="http://schemas.microsoft.com/office/drawing/2014/main" id="{128FCDA8-2C91-53A2-E62F-804681C16FC8}"/>
              </a:ext>
            </a:extLst>
          </p:cNvPr>
          <p:cNvSpPr txBox="1"/>
          <p:nvPr/>
        </p:nvSpPr>
        <p:spPr>
          <a:xfrm>
            <a:off x="403992" y="1690802"/>
            <a:ext cx="11545800" cy="1999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Q3: Do utilidors already exist in NYC?</a:t>
            </a:r>
            <a:endParaRPr dirty="0"/>
          </a:p>
          <a:p>
            <a:pPr marL="800100" marR="0" lvl="1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Yes</a:t>
            </a:r>
            <a:endParaRPr dirty="0"/>
          </a:p>
          <a:p>
            <a:pPr marL="8001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4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7BE1FD07-966C-E1E7-FD85-5F1A4100FD39}"/>
              </a:ext>
            </a:extLst>
          </p:cNvPr>
          <p:cNvSpPr txBox="1">
            <a:spLocks/>
          </p:cNvSpPr>
          <p:nvPr/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EC4B161-07AB-4E16-B52D-5BD32709473A}" type="slidenum">
              <a:rPr lang="en-GB" smtClean="0"/>
              <a:pPr algn="ctr"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17732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C5241-6696-832D-97D0-F1049303E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B68D1-B03B-7E88-5745-304D21DE1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PDF Question: 3 of 6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Google Shape;346;p58">
            <a:extLst>
              <a:ext uri="{FF2B5EF4-FFF2-40B4-BE49-F238E27FC236}">
                <a16:creationId xmlns:a16="http://schemas.microsoft.com/office/drawing/2014/main" id="{83F88E22-9DF0-99DC-AC82-B500FB117B4B}"/>
              </a:ext>
            </a:extLst>
          </p:cNvPr>
          <p:cNvSpPr txBox="1"/>
          <p:nvPr/>
        </p:nvSpPr>
        <p:spPr>
          <a:xfrm>
            <a:off x="403992" y="1690802"/>
            <a:ext cx="11545800" cy="1999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3400"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Q3: Do utilidors already exist in NYC?</a:t>
            </a:r>
            <a:endParaRPr lang="en-US" sz="3600" dirty="0"/>
          </a:p>
          <a:p>
            <a:pPr marL="800100" marR="0" lvl="1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Yes</a:t>
            </a:r>
            <a:endParaRPr dirty="0"/>
          </a:p>
          <a:p>
            <a:pPr marL="8001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35772504-DDCB-8509-3121-891DC8FEC117}"/>
              </a:ext>
            </a:extLst>
          </p:cNvPr>
          <p:cNvSpPr txBox="1">
            <a:spLocks/>
          </p:cNvSpPr>
          <p:nvPr/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EC4B161-07AB-4E16-B52D-5BD32709473A}" type="slidenum">
              <a:rPr lang="en-GB" smtClean="0"/>
              <a:pPr algn="ctr"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4841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18A28-1A47-44C0-D2DA-1DB49B783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62F71-68F6-B872-5828-C00FEC49B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PDF Question: 4 of 6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Google Shape;346;p58">
            <a:extLst>
              <a:ext uri="{FF2B5EF4-FFF2-40B4-BE49-F238E27FC236}">
                <a16:creationId xmlns:a16="http://schemas.microsoft.com/office/drawing/2014/main" id="{E7A1570A-D975-2170-2A06-B9F6D125253D}"/>
              </a:ext>
            </a:extLst>
          </p:cNvPr>
          <p:cNvSpPr txBox="1"/>
          <p:nvPr/>
        </p:nvSpPr>
        <p:spPr>
          <a:xfrm>
            <a:off x="403992" y="1690802"/>
            <a:ext cx="11545800" cy="3514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Q4: Which is the primary benefit of using AI in utilidor design?</a:t>
            </a:r>
            <a:endParaRPr dirty="0"/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Improving design efficiency and optimization 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Increasing manual drafting time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 Eliminating the need for engineers entirely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D79E758F-4103-629E-AA06-C1D470E93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26145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22715-9DE1-714A-A66F-28185EAE4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494D1-5A80-A0B9-1972-7BB9D8B60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PDF Question: 4 of 6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Google Shape;346;p58">
            <a:extLst>
              <a:ext uri="{FF2B5EF4-FFF2-40B4-BE49-F238E27FC236}">
                <a16:creationId xmlns:a16="http://schemas.microsoft.com/office/drawing/2014/main" id="{623B2C54-401D-4D17-3ED1-49B893E6128F}"/>
              </a:ext>
            </a:extLst>
          </p:cNvPr>
          <p:cNvSpPr txBox="1"/>
          <p:nvPr/>
        </p:nvSpPr>
        <p:spPr>
          <a:xfrm>
            <a:off x="403992" y="1690802"/>
            <a:ext cx="11545800" cy="3514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Q4: Which is the primary benefit of using AI in utilidor design?</a:t>
            </a:r>
            <a:endParaRPr dirty="0"/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</a:t>
            </a:r>
            <a:r>
              <a:rPr lang="en-US" sz="3600" b="1" dirty="0"/>
              <a:t>Improving design efficiency and optimization 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Increasing manual drafting time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 Eliminating the need for engineers entirely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870E3DEA-E4F9-E0F6-3041-4DF96DA0002C}"/>
              </a:ext>
            </a:extLst>
          </p:cNvPr>
          <p:cNvSpPr txBox="1">
            <a:spLocks/>
          </p:cNvSpPr>
          <p:nvPr/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EC4B161-07AB-4E16-B52D-5BD32709473A}" type="slidenum">
              <a:rPr lang="en-GB" smtClean="0"/>
              <a:pPr algn="ctr"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26491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0C335-E7E8-138A-A848-D94A2497B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00D3E-E7C5-7021-47FB-C97ABEF1B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PDF Question: 5 of 6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Google Shape;346;p58">
            <a:extLst>
              <a:ext uri="{FF2B5EF4-FFF2-40B4-BE49-F238E27FC236}">
                <a16:creationId xmlns:a16="http://schemas.microsoft.com/office/drawing/2014/main" id="{9F0585E7-D742-AC5C-EE95-EDE25E144B49}"/>
              </a:ext>
            </a:extLst>
          </p:cNvPr>
          <p:cNvSpPr txBox="1"/>
          <p:nvPr/>
        </p:nvSpPr>
        <p:spPr>
          <a:xfrm>
            <a:off x="403992" y="1690802"/>
            <a:ext cx="11545800" cy="3514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Q5: What is a major concern when applying AI to engineering projects?</a:t>
            </a:r>
            <a:endParaRPr dirty="0"/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Too much handwritten documentation 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Lack of electricity underground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Reliability and validation of AI-generated outputs</a:t>
            </a:r>
            <a:endParaRPr lang="en-US" sz="3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B3E3113C-3C39-CF93-01FD-AC4C2198AEA7}"/>
              </a:ext>
            </a:extLst>
          </p:cNvPr>
          <p:cNvSpPr txBox="1">
            <a:spLocks/>
          </p:cNvSpPr>
          <p:nvPr/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EC4B161-07AB-4E16-B52D-5BD32709473A}" type="slidenum">
              <a:rPr lang="en-GB" smtClean="0"/>
              <a:pPr algn="ctr"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1168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EFDB0-6CC5-1051-ACE5-BB4F70425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92E03-290E-AD3D-DA84-D6387C470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PDF Question: 5 of 6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Google Shape;346;p58">
            <a:extLst>
              <a:ext uri="{FF2B5EF4-FFF2-40B4-BE49-F238E27FC236}">
                <a16:creationId xmlns:a16="http://schemas.microsoft.com/office/drawing/2014/main" id="{8E514C9C-3686-2F7D-2ED7-686319B0C40A}"/>
              </a:ext>
            </a:extLst>
          </p:cNvPr>
          <p:cNvSpPr txBox="1"/>
          <p:nvPr/>
        </p:nvSpPr>
        <p:spPr>
          <a:xfrm>
            <a:off x="403992" y="1690802"/>
            <a:ext cx="11545800" cy="3514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Q5: What is a major concern when applying AI to engineering projects?</a:t>
            </a:r>
            <a:endParaRPr dirty="0"/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Too much handwritten documentation 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Lack of electricity underground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b="1" dirty="0"/>
              <a:t> Reliability and validation of AI-generated outputs</a:t>
            </a:r>
            <a:endParaRPr lang="en-US" sz="3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D99DDD12-08A8-6450-D0C4-6C46A9433F9B}"/>
              </a:ext>
            </a:extLst>
          </p:cNvPr>
          <p:cNvSpPr txBox="1">
            <a:spLocks/>
          </p:cNvSpPr>
          <p:nvPr/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EC4B161-07AB-4E16-B52D-5BD32709473A}" type="slidenum">
              <a:rPr lang="en-GB" smtClean="0"/>
              <a:pPr algn="ctr"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0137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7D3EB-FAEE-E330-F5D5-BEC3CE324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F2A5F-B561-E4B8-6A9E-AF7A87BCC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PDF Question: 6 of 6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Google Shape;346;p58">
            <a:extLst>
              <a:ext uri="{FF2B5EF4-FFF2-40B4-BE49-F238E27FC236}">
                <a16:creationId xmlns:a16="http://schemas.microsoft.com/office/drawing/2014/main" id="{DD1B4ED0-ED56-19F3-CC6C-5BBBBB47B5C9}"/>
              </a:ext>
            </a:extLst>
          </p:cNvPr>
          <p:cNvSpPr txBox="1"/>
          <p:nvPr/>
        </p:nvSpPr>
        <p:spPr>
          <a:xfrm>
            <a:off x="403992" y="1690802"/>
            <a:ext cx="11545800" cy="3585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3400"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Q6: </a:t>
            </a:r>
            <a:r>
              <a:rPr lang="en-US" sz="3600" dirty="0"/>
              <a:t>What role should engineers play when using AI design tools</a:t>
            </a: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Blindly accept all AI recommendations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Eliminate human review processes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Verify, interpret, and validate AI-generated results</a:t>
            </a:r>
            <a:endParaRPr lang="en-US" sz="34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DF78AEE0-AD7D-8B33-2986-22B5B6AE2382}"/>
              </a:ext>
            </a:extLst>
          </p:cNvPr>
          <p:cNvSpPr txBox="1">
            <a:spLocks/>
          </p:cNvSpPr>
          <p:nvPr/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EC4B161-07AB-4E16-B52D-5BD32709473A}" type="slidenum">
              <a:rPr lang="en-GB" smtClean="0"/>
              <a:pPr algn="ctr"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6854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0534A-6FD3-24A1-FC5D-FFD420216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E378F-9502-AE15-C447-165CEC2E9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CCDEC1-A01A-FE72-7A56-D86E588BD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What are utilidors?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D3C604-C5C8-B3ED-E63A-C61E379F6FC1}"/>
              </a:ext>
            </a:extLst>
          </p:cNvPr>
          <p:cNvSpPr txBox="1"/>
          <p:nvPr/>
        </p:nvSpPr>
        <p:spPr>
          <a:xfrm>
            <a:off x="1699632" y="5487491"/>
            <a:ext cx="4396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 Conventional Access to a Utilidor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759993-F5AB-6F12-7F20-CBFC245FC2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584"/>
          <a:stretch>
            <a:fillRect/>
          </a:stretch>
        </p:blipFill>
        <p:spPr>
          <a:xfrm>
            <a:off x="222913" y="1234533"/>
            <a:ext cx="7324717" cy="41614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4DDCB0-7A9D-35AE-0179-B346F2E690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360"/>
          <a:stretch>
            <a:fillRect/>
          </a:stretch>
        </p:blipFill>
        <p:spPr>
          <a:xfrm>
            <a:off x="8487048" y="1934670"/>
            <a:ext cx="2463450" cy="3390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A6AF7C-84FD-9C60-2FC4-0CC488B48E35}"/>
              </a:ext>
            </a:extLst>
          </p:cNvPr>
          <p:cNvSpPr txBox="1"/>
          <p:nvPr/>
        </p:nvSpPr>
        <p:spPr>
          <a:xfrm>
            <a:off x="3788626" y="5819701"/>
            <a:ext cx="6105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ym typeface="Wingdings" pitchFamily="2" charset="2"/>
              </a:rPr>
              <a:t> E</a:t>
            </a:r>
            <a:r>
              <a:rPr lang="en-US" dirty="0"/>
              <a:t>lectricity, gas, water &amp; telecoms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28B41C-2120-6D1E-6870-86D5AC0C8B15}"/>
              </a:ext>
            </a:extLst>
          </p:cNvPr>
          <p:cNvSpPr txBox="1"/>
          <p:nvPr/>
        </p:nvSpPr>
        <p:spPr>
          <a:xfrm>
            <a:off x="8848179" y="5550561"/>
            <a:ext cx="17411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Inside utilidors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EF850D30-3E87-4C32-DA1F-85ECE9AC37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40752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861AC-229C-1568-C52A-42B09D55B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36F79-C58C-6F7B-F837-06F5529E3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PDF Question: 6 of 6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Google Shape;346;p58">
            <a:extLst>
              <a:ext uri="{FF2B5EF4-FFF2-40B4-BE49-F238E27FC236}">
                <a16:creationId xmlns:a16="http://schemas.microsoft.com/office/drawing/2014/main" id="{A12E3676-04D9-4F0E-8527-9163E3A7E39E}"/>
              </a:ext>
            </a:extLst>
          </p:cNvPr>
          <p:cNvSpPr txBox="1"/>
          <p:nvPr/>
        </p:nvSpPr>
        <p:spPr>
          <a:xfrm>
            <a:off x="403992" y="1690802"/>
            <a:ext cx="11545800" cy="3585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3400"/>
            </a:pP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Q6: </a:t>
            </a:r>
            <a:r>
              <a:rPr lang="en-US" sz="3600" dirty="0"/>
              <a:t>What role should engineers play when using AI design tools</a:t>
            </a:r>
            <a:r>
              <a:rPr lang="en-US" sz="3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Blindly accept all AI recommendations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dirty="0"/>
              <a:t> Eliminate human review processes</a:t>
            </a:r>
          </a:p>
          <a:p>
            <a:pPr marL="800100" lvl="1" indent="-34290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ts val="3400"/>
              <a:buFont typeface="Calibri"/>
              <a:buAutoNum type="arabicPeriod"/>
            </a:pPr>
            <a:r>
              <a:rPr lang="en-US" sz="3600" b="1" dirty="0"/>
              <a:t> Verify, interpret, and validate AI-generated results</a:t>
            </a:r>
            <a:endParaRPr lang="en-US" sz="3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D6D9A07D-3400-BE73-97D7-DA98720C6235}"/>
              </a:ext>
            </a:extLst>
          </p:cNvPr>
          <p:cNvSpPr txBox="1">
            <a:spLocks/>
          </p:cNvSpPr>
          <p:nvPr/>
        </p:nvSpPr>
        <p:spPr>
          <a:xfrm>
            <a:off x="5216478" y="6521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EC4B161-07AB-4E16-B52D-5BD32709473A}" type="slidenum">
              <a:rPr lang="en-GB" smtClean="0"/>
              <a:pPr algn="ctr"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887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CDAF9-A95D-5DCF-E2D8-B2816018B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D320C-CFD8-2DAF-5DE4-17EA75A68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Plan of the presentation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3FF14B-13AE-267C-656A-D24A3104E466}"/>
              </a:ext>
            </a:extLst>
          </p:cNvPr>
          <p:cNvSpPr txBox="1"/>
          <p:nvPr/>
        </p:nvSpPr>
        <p:spPr>
          <a:xfrm>
            <a:off x="277945" y="3309361"/>
            <a:ext cx="5528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à"/>
            </a:pPr>
            <a:r>
              <a:rPr lang="en-US" dirty="0"/>
              <a:t>2D numerical model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en-US" dirty="0"/>
              <a:t>Cross-section shapes &amp; dimensional requirements</a:t>
            </a:r>
            <a:endParaRPr lang="en-US" dirty="0">
              <a:sym typeface="Wingdings" pitchFamily="2" charset="2"/>
            </a:endParaRPr>
          </a:p>
          <a:p>
            <a:pPr marL="285750" indent="-285750">
              <a:buFont typeface="Wingdings" pitchFamily="2" charset="2"/>
              <a:buChar char="à"/>
            </a:pPr>
            <a:r>
              <a:rPr lang="en-US" dirty="0">
                <a:sym typeface="Wingdings" pitchFamily="2" charset="2"/>
              </a:rPr>
              <a:t>Provide </a:t>
            </a:r>
            <a:r>
              <a:rPr lang="en-US" dirty="0"/>
              <a:t>design recommendations for the construction of utilidors across the city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8B323F-1003-1C07-0768-704FC785A104}"/>
              </a:ext>
            </a:extLst>
          </p:cNvPr>
          <p:cNvSpPr txBox="1"/>
          <p:nvPr/>
        </p:nvSpPr>
        <p:spPr>
          <a:xfrm>
            <a:off x="165300" y="2940029"/>
            <a:ext cx="10848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000000"/>
                </a:solidFill>
                <a:effectLst/>
              </a:rPr>
              <a:t>II/ </a:t>
            </a:r>
            <a:r>
              <a:rPr lang="en-US" b="1" dirty="0">
                <a:solidFill>
                  <a:srgbClr val="000000"/>
                </a:solidFill>
              </a:rPr>
              <a:t>Numerical study</a:t>
            </a:r>
            <a:endParaRPr lang="en-US" dirty="0">
              <a:solidFill>
                <a:srgbClr val="000000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EA40D7-5F83-DBFF-4C2B-17F420F8BB08}"/>
              </a:ext>
            </a:extLst>
          </p:cNvPr>
          <p:cNvSpPr txBox="1"/>
          <p:nvPr/>
        </p:nvSpPr>
        <p:spPr>
          <a:xfrm>
            <a:off x="277945" y="4971355"/>
            <a:ext cx="113742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à"/>
            </a:pPr>
            <a:r>
              <a:rPr lang="en-US" dirty="0"/>
              <a:t>Artificial neural networks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en-US" dirty="0"/>
              <a:t>Dataset generation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en-US" dirty="0"/>
              <a:t>Online application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E13653-9F31-64BA-81E3-219F0C75DFBE}"/>
              </a:ext>
            </a:extLst>
          </p:cNvPr>
          <p:cNvSpPr txBox="1"/>
          <p:nvPr/>
        </p:nvSpPr>
        <p:spPr>
          <a:xfrm>
            <a:off x="165300" y="4602023"/>
            <a:ext cx="10848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000000"/>
                </a:solidFill>
                <a:effectLst/>
              </a:rPr>
              <a:t>III/ Machine learning surrogate model</a:t>
            </a:r>
            <a:endParaRPr lang="en-US" dirty="0">
              <a:solidFill>
                <a:srgbClr val="000000"/>
              </a:solidFill>
              <a:effectLst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F6F7F4-EFAE-7924-1C7E-ED589320B697}"/>
              </a:ext>
            </a:extLst>
          </p:cNvPr>
          <p:cNvSpPr txBox="1"/>
          <p:nvPr/>
        </p:nvSpPr>
        <p:spPr>
          <a:xfrm>
            <a:off x="277945" y="1734888"/>
            <a:ext cx="56656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à"/>
            </a:pPr>
            <a:r>
              <a:rPr lang="en-US" dirty="0"/>
              <a:t>Utilidors around the world 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en-US" dirty="0"/>
              <a:t>New York City’s geology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en-US" dirty="0"/>
              <a:t>Connections with existing buildings and inside compartmentalization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A44BF5-CAAA-F1CE-5C55-F1E145AA0766}"/>
              </a:ext>
            </a:extLst>
          </p:cNvPr>
          <p:cNvSpPr txBox="1"/>
          <p:nvPr/>
        </p:nvSpPr>
        <p:spPr>
          <a:xfrm>
            <a:off x="165300" y="1365556"/>
            <a:ext cx="10848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000000"/>
                </a:solidFill>
                <a:effectLst/>
              </a:rPr>
              <a:t>I/ </a:t>
            </a:r>
            <a:r>
              <a:rPr lang="en-US" b="1" dirty="0">
                <a:solidFill>
                  <a:srgbClr val="000000"/>
                </a:solidFill>
              </a:rPr>
              <a:t>Practical design</a:t>
            </a:r>
            <a:endParaRPr lang="en-US" dirty="0">
              <a:solidFill>
                <a:srgbClr val="000000"/>
              </a:solidFill>
              <a:effectLst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52C300F-40CB-1F20-6807-6192F1640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2" y="1648708"/>
            <a:ext cx="5250900" cy="302812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99B282-045A-F3B0-0C2B-264D55C43BA0}"/>
              </a:ext>
            </a:extLst>
          </p:cNvPr>
          <p:cNvSpPr txBox="1"/>
          <p:nvPr/>
        </p:nvSpPr>
        <p:spPr>
          <a:xfrm>
            <a:off x="6248402" y="4886245"/>
            <a:ext cx="52509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Utilidor compartmentalization for access and security – Cross Section of Marina Bay Utility Tunnel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0F3E6F6E-EF48-E708-27D1-8582D7F97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4164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09966-C100-FB27-69CA-1DBADDCFA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EE99D-51CD-8CED-D0A4-C09160D2E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Utilidors in the world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17471D-9497-3F6B-436E-4D61E87DC4F5}"/>
              </a:ext>
            </a:extLst>
          </p:cNvPr>
          <p:cNvSpPr txBox="1"/>
          <p:nvPr/>
        </p:nvSpPr>
        <p:spPr>
          <a:xfrm>
            <a:off x="311445" y="1617078"/>
            <a:ext cx="115691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Helsinki, Finland:</a:t>
            </a:r>
          </a:p>
          <a:p>
            <a:pPr marL="285750" indent="-285750">
              <a:buFontTx/>
              <a:buChar char="-"/>
            </a:pPr>
            <a:r>
              <a:rPr lang="en-US" dirty="0"/>
              <a:t>200 km of technical/maintenance, of which 60km dedicated to heating, cooling and electricity.</a:t>
            </a:r>
          </a:p>
          <a:p>
            <a:pPr marL="285750" indent="-285750">
              <a:buFontTx/>
              <a:buChar char="-"/>
            </a:pPr>
            <a:r>
              <a:rPr lang="en-US" dirty="0"/>
              <a:t>Located 20 m to 120 m below ground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3D6071-D7F2-3201-D0C7-5B4C84D7C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59" y="3703964"/>
            <a:ext cx="4823646" cy="2065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0B903D-4838-60C9-B60F-2AC68D9FC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732" y="3527291"/>
            <a:ext cx="2297734" cy="23163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F9D74E-0A3F-6773-A3BD-5FA81017611D}"/>
              </a:ext>
            </a:extLst>
          </p:cNvPr>
          <p:cNvSpPr txBox="1"/>
          <p:nvPr/>
        </p:nvSpPr>
        <p:spPr>
          <a:xfrm>
            <a:off x="1611769" y="5959482"/>
            <a:ext cx="8565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Currently existing utilidors in China with square and circular cross-sectional shapes.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9D22E7-67F8-6CF6-2771-871D178E2513}"/>
              </a:ext>
            </a:extLst>
          </p:cNvPr>
          <p:cNvSpPr txBox="1"/>
          <p:nvPr/>
        </p:nvSpPr>
        <p:spPr>
          <a:xfrm>
            <a:off x="311444" y="2660521"/>
            <a:ext cx="63151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Beijing, Shanghai, China (Multi-Utility-Tunnels):</a:t>
            </a:r>
          </a:p>
          <a:p>
            <a:pPr marL="285750" indent="-285750">
              <a:buFontTx/>
              <a:buChar char="-"/>
            </a:pPr>
            <a:r>
              <a:rPr lang="en-US" dirty="0"/>
              <a:t>Shallow depth (3 m), large dimensions (&gt; 6 m)</a:t>
            </a:r>
          </a:p>
          <a:p>
            <a:pPr marL="285750" indent="-285750">
              <a:buFontTx/>
              <a:buChar char="-"/>
            </a:pPr>
            <a:r>
              <a:rPr lang="en-US" dirty="0"/>
              <a:t>Rectangular and Circular cross sections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97824F-3520-E7B1-BE5F-8BA406BBF52C}"/>
              </a:ext>
            </a:extLst>
          </p:cNvPr>
          <p:cNvSpPr txBox="1"/>
          <p:nvPr/>
        </p:nvSpPr>
        <p:spPr>
          <a:xfrm>
            <a:off x="283259" y="1144117"/>
            <a:ext cx="10452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Objective</a:t>
            </a:r>
            <a:r>
              <a:rPr lang="en-US" dirty="0"/>
              <a:t>: Conduct a literature review to examine current worldwide practices in utilidor design.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A88A533-3C0F-D88C-4DE5-267A1F9CD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6701" y="3025592"/>
            <a:ext cx="3841024" cy="2818038"/>
          </a:xfrm>
          <a:prstGeom prst="rect">
            <a:avLst/>
          </a:prstGeom>
        </p:spPr>
      </p:pic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AB8C4AB6-3D7E-A07C-528E-0560718250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8568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F04B0-807A-775E-4C85-D36F2086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65508-04EE-DA68-76AC-80A461B17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Example: Abu Dhabi </a:t>
            </a:r>
            <a:endParaRPr lang="en-US" sz="24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83105D-731F-0D31-995C-5E7191BE1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450" y="1124241"/>
            <a:ext cx="9733156" cy="5232109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DD71B057-60CE-FD25-C7D6-41E9016D1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955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4C7BE-5525-6D7A-E03F-5745A5B08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194FD-5D1B-24E3-1903-577FD5717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NYC Geology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7D96B6-F7CF-37CE-554A-BC03EAFC6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95" y="1777508"/>
            <a:ext cx="7188185" cy="42346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4B501B-B341-9C95-6CD7-63316469BB20}"/>
              </a:ext>
            </a:extLst>
          </p:cNvPr>
          <p:cNvSpPr txBox="1"/>
          <p:nvPr/>
        </p:nvSpPr>
        <p:spPr>
          <a:xfrm>
            <a:off x="2037247" y="6012180"/>
            <a:ext cx="3745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Rock Properties in New York City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97157D-8556-6C8F-0B77-506E1922B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0174" y="1234440"/>
            <a:ext cx="3458566" cy="50419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E49E7C-0A70-7795-23B8-5C23034713F7}"/>
              </a:ext>
            </a:extLst>
          </p:cNvPr>
          <p:cNvSpPr txBox="1"/>
          <p:nvPr/>
        </p:nvSpPr>
        <p:spPr>
          <a:xfrm>
            <a:off x="283260" y="1144117"/>
            <a:ext cx="79124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Objective</a:t>
            </a:r>
            <a:r>
              <a:rPr lang="en-US" dirty="0"/>
              <a:t>: Characterize the ground properties to enable accurate numerical simulations.</a:t>
            </a:r>
          </a:p>
          <a:p>
            <a:endParaRPr lang="en-US" dirty="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64CD3136-E93E-554E-0F2F-6E763E782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615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DC001-B538-48BD-8DD0-CA696B0D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977A4-3F0C-DCF7-A06D-39F613C67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Access – From the street or from existing basements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203903-8609-BA5E-A075-922C72A45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244" y="1367879"/>
            <a:ext cx="5628015" cy="38101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CEB8B2-4BD9-47F1-3DCE-B8D6C9B3D0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6357"/>
          <a:stretch>
            <a:fillRect/>
          </a:stretch>
        </p:blipFill>
        <p:spPr>
          <a:xfrm>
            <a:off x="226741" y="1527275"/>
            <a:ext cx="5874941" cy="2858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47BD56-F993-911D-5D65-76FE528B646B}"/>
              </a:ext>
            </a:extLst>
          </p:cNvPr>
          <p:cNvSpPr txBox="1"/>
          <p:nvPr/>
        </p:nvSpPr>
        <p:spPr>
          <a:xfrm>
            <a:off x="1231834" y="5008759"/>
            <a:ext cx="3934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Confined Space Access into a Utilidor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847FDF-5E78-3C0C-911E-1208FBB74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874" y="3429000"/>
            <a:ext cx="2147126" cy="10434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8F671D-2D6E-E561-3AC1-55E78B18E3BC}"/>
              </a:ext>
            </a:extLst>
          </p:cNvPr>
          <p:cNvSpPr txBox="1"/>
          <p:nvPr/>
        </p:nvSpPr>
        <p:spPr>
          <a:xfrm>
            <a:off x="7231752" y="5397861"/>
            <a:ext cx="4396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 Conventional Access to a Utilidor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34F95426-F459-10FA-9F28-0779D3E47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6478" y="6521244"/>
            <a:ext cx="2743200" cy="365125"/>
          </a:xfrm>
        </p:spPr>
        <p:txBody>
          <a:bodyPr/>
          <a:lstStyle/>
          <a:p>
            <a:pPr algn="ctr"/>
            <a:fld id="{BEC4B161-07AB-4E16-B52D-5BD32709473A}" type="slidenum">
              <a:rPr lang="en-GB" smtClean="0"/>
              <a:pPr algn="ctr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7662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82153</TotalTime>
  <Words>1513</Words>
  <Application>Microsoft Macintosh PowerPoint</Application>
  <PresentationFormat>Widescreen</PresentationFormat>
  <Paragraphs>255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Aptos</vt:lpstr>
      <vt:lpstr>Aptos Display</vt:lpstr>
      <vt:lpstr>Arial</vt:lpstr>
      <vt:lpstr>Calibri</vt:lpstr>
      <vt:lpstr>Cambria Math</vt:lpstr>
      <vt:lpstr>Helvetica</vt:lpstr>
      <vt:lpstr>Wingdings</vt:lpstr>
      <vt:lpstr>Office Theme</vt:lpstr>
      <vt:lpstr>Enhancing New York City Utilidors Design Using Artificial Intelligence Tools</vt:lpstr>
      <vt:lpstr>New York City traffic statistics</vt:lpstr>
      <vt:lpstr>Why utilidors?</vt:lpstr>
      <vt:lpstr>What are utilidors?</vt:lpstr>
      <vt:lpstr>Plan of the presentation</vt:lpstr>
      <vt:lpstr>Utilidors in the world</vt:lpstr>
      <vt:lpstr>Example: Abu Dhabi </vt:lpstr>
      <vt:lpstr>NYC Geology</vt:lpstr>
      <vt:lpstr>Access – From the street or from existing basements</vt:lpstr>
      <vt:lpstr>Compartmentalization</vt:lpstr>
      <vt:lpstr>Connections – Distribution and transmission</vt:lpstr>
      <vt:lpstr>Visualization – Distribution and transmission</vt:lpstr>
      <vt:lpstr>Application to Worth Street – Manhattan</vt:lpstr>
      <vt:lpstr>Visualization – Connections</vt:lpstr>
      <vt:lpstr>Numerical Modeling – Problem Setup</vt:lpstr>
      <vt:lpstr>Parametric studies – Comparison with analytical solutions</vt:lpstr>
      <vt:lpstr>Parametric studies – Section shape and depth</vt:lpstr>
      <vt:lpstr>Parametric studies – Effects of depth, section shape and elastic parameters</vt:lpstr>
      <vt:lpstr>Parametric studies – Effect of the support and sequential excavation</vt:lpstr>
      <vt:lpstr>Neuron</vt:lpstr>
      <vt:lpstr>Feedforward neural network</vt:lpstr>
      <vt:lpstr>Neural network backpropagation – gradient descent</vt:lpstr>
      <vt:lpstr>Dataset</vt:lpstr>
      <vt:lpstr>Training loss</vt:lpstr>
      <vt:lpstr>Performance</vt:lpstr>
      <vt:lpstr>Conclusions and future work</vt:lpstr>
      <vt:lpstr>Long-term vision</vt:lpstr>
      <vt:lpstr>PowerPoint Presentation</vt:lpstr>
      <vt:lpstr>PDF Question: 1 of 6</vt:lpstr>
      <vt:lpstr>PDF Question: 1 of 6</vt:lpstr>
      <vt:lpstr>PDF Question: 2 of 6</vt:lpstr>
      <vt:lpstr>PDF Question: 2 of 6</vt:lpstr>
      <vt:lpstr>PDF Question: 3 of 6</vt:lpstr>
      <vt:lpstr>PDF Question: 3 of 6</vt:lpstr>
      <vt:lpstr>PDF Question: 4 of 6</vt:lpstr>
      <vt:lpstr>PDF Question: 4 of 6</vt:lpstr>
      <vt:lpstr>PDF Question: 5 of 6</vt:lpstr>
      <vt:lpstr>PDF Question: 5 of 6</vt:lpstr>
      <vt:lpstr>PDF Question: 6 of 6</vt:lpstr>
      <vt:lpstr>PDF Question: 6 of 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Alec Yahgan Tristani</dc:creator>
  <cp:lastModifiedBy>Alec Yahgan Tristani</cp:lastModifiedBy>
  <cp:revision>222</cp:revision>
  <dcterms:created xsi:type="dcterms:W3CDTF">2025-03-05T15:58:17Z</dcterms:created>
  <dcterms:modified xsi:type="dcterms:W3CDTF">2026-05-26T17:53:41Z</dcterms:modified>
</cp:coreProperties>
</file>