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715000" type="screen16x10"/>
  <p:notesSz cx="6858000" cy="9144000"/>
  <p:embeddedFontLst>
    <p:embeddedFont>
      <p:font typeface="Calibri" panose="020F0502020204030204" pitchFamily="34" charset="0"/>
      <p:regular r:id="rId14"/>
      <p:bold r:id="rId15"/>
      <p:italic r:id="rId16"/>
      <p:boldItalic r:id="rId17"/>
    </p:embeddedFont>
    <p:embeddedFont>
      <p:font typeface="Lexend"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7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 name="Google Shape;31;p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abee7f2db3_4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abee7f2db3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000"/>
              <a:t>From the team management perspective,</a:t>
            </a:r>
            <a:endParaRPr sz="1000"/>
          </a:p>
          <a:p>
            <a:pPr marL="0" lvl="0" indent="0" algn="l" rtl="0">
              <a:lnSpc>
                <a:spcPct val="100000"/>
              </a:lnSpc>
              <a:spcBef>
                <a:spcPts val="1200"/>
              </a:spcBef>
              <a:spcAft>
                <a:spcPts val="0"/>
              </a:spcAft>
              <a:buClr>
                <a:schemeClr val="dk1"/>
              </a:buClr>
              <a:buSzPts val="1100"/>
              <a:buFont typeface="Arial"/>
              <a:buNone/>
            </a:pPr>
            <a:r>
              <a:rPr lang="en-US" sz="1000"/>
              <a:t>Good communication and coordination are necessary. (since it’s a busy semester for each team member)</a:t>
            </a:r>
            <a:endParaRPr sz="1000"/>
          </a:p>
          <a:p>
            <a:pPr marL="0" lvl="0" indent="0" algn="l" rtl="0">
              <a:lnSpc>
                <a:spcPct val="100000"/>
              </a:lnSpc>
              <a:spcBef>
                <a:spcPts val="1200"/>
              </a:spcBef>
              <a:spcAft>
                <a:spcPts val="0"/>
              </a:spcAft>
              <a:buClr>
                <a:schemeClr val="dk1"/>
              </a:buClr>
              <a:buSzPts val="1100"/>
              <a:buFont typeface="Arial"/>
              <a:buNone/>
            </a:pPr>
            <a:r>
              <a:rPr lang="en-US" sz="1000"/>
              <a:t>Cover other’s parts when someone cannot show up at the meeting or presentation and help them catch up with updated information and new instructions.</a:t>
            </a:r>
            <a:endParaRPr sz="1000"/>
          </a:p>
          <a:p>
            <a:pPr marL="0" lvl="0" indent="0" algn="l" rtl="0">
              <a:lnSpc>
                <a:spcPct val="100000"/>
              </a:lnSpc>
              <a:spcBef>
                <a:spcPts val="1200"/>
              </a:spcBef>
              <a:spcAft>
                <a:spcPts val="0"/>
              </a:spcAft>
              <a:buClr>
                <a:schemeClr val="dk1"/>
              </a:buClr>
              <a:buSzPts val="1100"/>
              <a:buFont typeface="Arial"/>
              <a:buNone/>
            </a:pPr>
            <a:r>
              <a:rPr lang="en-US" sz="1000"/>
              <a:t>Paying attention to the project progress, each team member’s work, and what the sponsor requires or prefers will help keep the project on the right track and also make the covering a little easier.</a:t>
            </a:r>
            <a:endParaRPr sz="1000"/>
          </a:p>
          <a:p>
            <a:pPr marL="0" lvl="0" indent="0" algn="l" rtl="0">
              <a:lnSpc>
                <a:spcPct val="100000"/>
              </a:lnSpc>
              <a:spcBef>
                <a:spcPts val="1200"/>
              </a:spcBef>
              <a:spcAft>
                <a:spcPts val="0"/>
              </a:spcAft>
              <a:buClr>
                <a:schemeClr val="dk1"/>
              </a:buClr>
              <a:buSzPts val="1100"/>
              <a:buFont typeface="Arial"/>
              <a:buNone/>
            </a:pPr>
            <a:r>
              <a:rPr lang="en-US" sz="1000"/>
              <a:t>Offer ideas or make suggestions. Boost the morale. Remind each other. These are important as well.  </a:t>
            </a:r>
            <a:endParaRPr sz="1000"/>
          </a:p>
          <a:p>
            <a:pPr marL="0" lvl="0" indent="0" algn="l" rtl="0">
              <a:lnSpc>
                <a:spcPct val="100000"/>
              </a:lnSpc>
              <a:spcBef>
                <a:spcPts val="1200"/>
              </a:spcBef>
              <a:spcAft>
                <a:spcPts val="0"/>
              </a:spcAft>
              <a:buClr>
                <a:schemeClr val="dk1"/>
              </a:buClr>
              <a:buSzPts val="1100"/>
              <a:buFont typeface="Arial"/>
              <a:buNone/>
            </a:pPr>
            <a:r>
              <a:rPr lang="en-US" sz="1000"/>
              <a:t> </a:t>
            </a:r>
            <a:endParaRPr sz="1000"/>
          </a:p>
          <a:p>
            <a:pPr marL="0" lvl="0" indent="0" algn="l" rtl="0">
              <a:lnSpc>
                <a:spcPct val="100000"/>
              </a:lnSpc>
              <a:spcBef>
                <a:spcPts val="1200"/>
              </a:spcBef>
              <a:spcAft>
                <a:spcPts val="0"/>
              </a:spcAft>
              <a:buClr>
                <a:schemeClr val="dk1"/>
              </a:buClr>
              <a:buSzPts val="1100"/>
              <a:buFont typeface="Arial"/>
              <a:buNone/>
            </a:pPr>
            <a:r>
              <a:rPr lang="en-US" sz="1000"/>
              <a:t>From the sponsor management perspective,</a:t>
            </a:r>
            <a:endParaRPr sz="1000"/>
          </a:p>
          <a:p>
            <a:pPr marL="0" lvl="0" indent="0" algn="l" rtl="0">
              <a:lnSpc>
                <a:spcPct val="100000"/>
              </a:lnSpc>
              <a:spcBef>
                <a:spcPts val="1200"/>
              </a:spcBef>
              <a:spcAft>
                <a:spcPts val="0"/>
              </a:spcAft>
              <a:buClr>
                <a:schemeClr val="dk1"/>
              </a:buClr>
              <a:buSzPts val="1100"/>
              <a:buFont typeface="Arial"/>
              <a:buNone/>
            </a:pPr>
            <a:r>
              <a:rPr lang="en-US" sz="1000"/>
              <a:t>Always remember to ask for help from the sponsor or professors or perhaps rediscuss the requirements, because we can’t find everything we need online or from limited resources at hand.</a:t>
            </a:r>
            <a:endParaRPr sz="1000"/>
          </a:p>
          <a:p>
            <a:pPr marL="0" lvl="0" indent="0" algn="l" rtl="0">
              <a:lnSpc>
                <a:spcPct val="100000"/>
              </a:lnSpc>
              <a:spcBef>
                <a:spcPts val="1200"/>
              </a:spcBef>
              <a:spcAft>
                <a:spcPts val="0"/>
              </a:spcAft>
              <a:buClr>
                <a:schemeClr val="dk1"/>
              </a:buClr>
              <a:buSzPts val="1100"/>
              <a:buFont typeface="Arial"/>
              <a:buNone/>
            </a:pPr>
            <a:r>
              <a:rPr lang="en-US" sz="1000"/>
              <a:t>Always confirm new requirements, new add-ins, new agreements after weekly meetings by sending the minutes to make sure the project be on the right track.</a:t>
            </a:r>
            <a:endParaRPr sz="1000"/>
          </a:p>
          <a:p>
            <a:pPr marL="0" lvl="0" indent="0" algn="l" rtl="0">
              <a:lnSpc>
                <a:spcPct val="100000"/>
              </a:lnSpc>
              <a:spcBef>
                <a:spcPts val="1200"/>
              </a:spcBef>
              <a:spcAft>
                <a:spcPts val="0"/>
              </a:spcAft>
              <a:buClr>
                <a:schemeClr val="dk1"/>
              </a:buClr>
              <a:buSzPts val="1100"/>
              <a:buFont typeface="Arial"/>
              <a:buNone/>
            </a:pPr>
            <a:r>
              <a:rPr lang="en-US" sz="1000"/>
              <a:t>Always attend to the feedback (from the sponsor after showing the prototype) and continue to improve it, because that is the only way to help us give the most satisfying product to our sponsor at the end of the project.</a:t>
            </a:r>
            <a:endParaRPr sz="1000"/>
          </a:p>
          <a:p>
            <a:pPr marL="0" lvl="0" indent="0" algn="l" rtl="0">
              <a:lnSpc>
                <a:spcPct val="100000"/>
              </a:lnSpc>
              <a:spcBef>
                <a:spcPts val="1200"/>
              </a:spcBef>
              <a:spcAft>
                <a:spcPts val="0"/>
              </a:spcAft>
              <a:buClr>
                <a:schemeClr val="dk1"/>
              </a:buClr>
              <a:buSzPts val="1100"/>
              <a:buFont typeface="Arial"/>
              <a:buNone/>
            </a:pPr>
            <a:r>
              <a:rPr lang="en-US" sz="1000"/>
              <a:t> </a:t>
            </a:r>
            <a:endParaRPr sz="1000"/>
          </a:p>
          <a:p>
            <a:pPr marL="0" lvl="0" indent="0" algn="l" rtl="0">
              <a:lnSpc>
                <a:spcPct val="100000"/>
              </a:lnSpc>
              <a:spcBef>
                <a:spcPts val="1200"/>
              </a:spcBef>
              <a:spcAft>
                <a:spcPts val="0"/>
              </a:spcAft>
              <a:buClr>
                <a:schemeClr val="dk1"/>
              </a:buClr>
              <a:buSzPts val="1100"/>
              <a:buFont typeface="Arial"/>
              <a:buNone/>
            </a:pPr>
            <a:r>
              <a:rPr lang="en-US" sz="1000"/>
              <a:t>From the project execution perspective,</a:t>
            </a:r>
            <a:endParaRPr sz="1000"/>
          </a:p>
          <a:p>
            <a:pPr marL="0" lvl="0" indent="0" algn="l" rtl="0">
              <a:lnSpc>
                <a:spcPct val="100000"/>
              </a:lnSpc>
              <a:spcBef>
                <a:spcPts val="1200"/>
              </a:spcBef>
              <a:spcAft>
                <a:spcPts val="0"/>
              </a:spcAft>
              <a:buClr>
                <a:schemeClr val="dk1"/>
              </a:buClr>
              <a:buSzPts val="1100"/>
              <a:buFont typeface="Arial"/>
              <a:buNone/>
            </a:pPr>
            <a:r>
              <a:rPr lang="en-US" sz="1000"/>
              <a:t>Make progress weekly so that we can get closer to the final goal little by little.</a:t>
            </a:r>
            <a:endParaRPr sz="1000"/>
          </a:p>
          <a:p>
            <a:pPr marL="0" lvl="0" indent="0" algn="l" rtl="0">
              <a:lnSpc>
                <a:spcPct val="100000"/>
              </a:lnSpc>
              <a:spcBef>
                <a:spcPts val="1200"/>
              </a:spcBef>
              <a:spcAft>
                <a:spcPts val="0"/>
              </a:spcAft>
              <a:buClr>
                <a:schemeClr val="dk1"/>
              </a:buClr>
              <a:buSzPts val="1100"/>
              <a:buFont typeface="Arial"/>
              <a:buNone/>
            </a:pPr>
            <a:r>
              <a:rPr lang="en-US" sz="1000"/>
              <a:t>Sometimes, be prepared to embrace changes of plan and make modifications or take new actions.</a:t>
            </a:r>
            <a:endParaRPr sz="1000"/>
          </a:p>
          <a:p>
            <a:pPr marL="0" lvl="0" indent="0" algn="l" rtl="0">
              <a:spcBef>
                <a:spcPts val="1200"/>
              </a:spcBef>
              <a:spcAft>
                <a:spcPts val="0"/>
              </a:spcAft>
              <a:buNone/>
            </a:pPr>
            <a:endParaRPr/>
          </a:p>
        </p:txBody>
      </p:sp>
      <p:sp>
        <p:nvSpPr>
          <p:cNvPr id="117" name="Google Shape;117;g1abee7f2db3_4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ae0523ea1d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ae0523ea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ae0523ea1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1abee7f2db3_1_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1abee7f2db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g1abee7f2db3_1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abf019d924_0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abf019d9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g1abf019d924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ae131552e5_1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ae131552e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g1ae131552e5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ae131552e5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ae131552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g1ae131552e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abee7f2db3_1_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abee7f2db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1abee7f2db3_1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abf019d924_0_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abf019d92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1abf019d924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ae131552e5_2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ae131552e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1ae131552e5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abee7f2db3_4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abee7f2db3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abee7f2db3_4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0" y="0"/>
            <a:ext cx="9144000" cy="5715000"/>
          </a:xfrm>
          <a:prstGeom prst="rect">
            <a:avLst/>
          </a:prstGeom>
          <a:solidFill>
            <a:srgbClr val="57068C"/>
          </a:solid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Arial"/>
              <a:buNone/>
              <a:defRPr sz="47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2"/>
          <p:cNvSpPr txBox="1">
            <a:spLocks noGrp="1"/>
          </p:cNvSpPr>
          <p:nvPr>
            <p:ph type="body" idx="1"/>
          </p:nvPr>
        </p:nvSpPr>
        <p:spPr>
          <a:xfrm>
            <a:off x="0" y="3124200"/>
            <a:ext cx="9144000" cy="342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40"/>
              </a:spcBef>
              <a:spcAft>
                <a:spcPts val="0"/>
              </a:spcAft>
              <a:buClr>
                <a:srgbClr val="7F7F7F"/>
              </a:buClr>
              <a:buSzPts val="1400"/>
              <a:buFont typeface="Arial"/>
              <a:buNone/>
              <a:defRPr sz="700" b="0" i="0" u="none" strike="noStrike" cap="none">
                <a:solidFill>
                  <a:srgbClr val="7F7F7F"/>
                </a:solidFill>
                <a:latin typeface="Arial"/>
                <a:ea typeface="Arial"/>
                <a:cs typeface="Arial"/>
                <a:sym typeface="Arial"/>
              </a:defRPr>
            </a:lvl1pPr>
            <a:lvl2pPr marL="914400" marR="0" lvl="1" indent="-273050" algn="l" rtl="0">
              <a:spcBef>
                <a:spcPts val="528"/>
              </a:spcBef>
              <a:spcAft>
                <a:spcPts val="0"/>
              </a:spcAft>
              <a:buClr>
                <a:srgbClr val="7F7F7F"/>
              </a:buClr>
              <a:buSzPts val="700"/>
              <a:buFont typeface="Arial"/>
              <a:buChar char="•"/>
              <a:defRPr sz="700" b="0" i="0" u="none" strike="noStrike" cap="none">
                <a:solidFill>
                  <a:srgbClr val="7F7F7F"/>
                </a:solidFill>
                <a:latin typeface="Arial"/>
                <a:ea typeface="Arial"/>
                <a:cs typeface="Arial"/>
                <a:sym typeface="Arial"/>
              </a:defRPr>
            </a:lvl2pPr>
            <a:lvl3pPr marL="1371600" marR="0" lvl="2" indent="-228600" algn="ctr" rtl="0">
              <a:spcBef>
                <a:spcPts val="0"/>
              </a:spcBef>
              <a:spcAft>
                <a:spcPts val="0"/>
              </a:spcAft>
              <a:buClr>
                <a:schemeClr val="lt1"/>
              </a:buClr>
              <a:buSzPts val="2100"/>
              <a:buFont typeface="Arial"/>
              <a:buNone/>
              <a:defRPr sz="1600" b="0" i="0" u="none" strike="noStrike" cap="none">
                <a:solidFill>
                  <a:schemeClr val="lt1"/>
                </a:solidFill>
                <a:latin typeface="Arial"/>
                <a:ea typeface="Arial"/>
                <a:cs typeface="Arial"/>
                <a:sym typeface="Arial"/>
              </a:defRPr>
            </a:lvl3pPr>
            <a:lvl4pPr marL="1828800" marR="0" lvl="3" indent="-273050" algn="l" rtl="0">
              <a:spcBef>
                <a:spcPts val="528"/>
              </a:spcBef>
              <a:spcAft>
                <a:spcPts val="0"/>
              </a:spcAft>
              <a:buClr>
                <a:srgbClr val="7F7F7F"/>
              </a:buClr>
              <a:buSzPts val="700"/>
              <a:buFont typeface="Arial"/>
              <a:buChar char="•"/>
              <a:defRPr sz="700" b="0" i="0" u="none" strike="noStrike" cap="none">
                <a:solidFill>
                  <a:srgbClr val="7F7F7F"/>
                </a:solidFill>
                <a:latin typeface="Arial"/>
                <a:ea typeface="Arial"/>
                <a:cs typeface="Arial"/>
                <a:sym typeface="Arial"/>
              </a:defRPr>
            </a:lvl4pPr>
            <a:lvl5pPr marL="2286000" marR="0" lvl="4" indent="-228600" algn="l" rtl="0">
              <a:spcBef>
                <a:spcPts val="528"/>
              </a:spcBef>
              <a:spcAft>
                <a:spcPts val="0"/>
              </a:spcAft>
              <a:buClr>
                <a:srgbClr val="7F7F7F"/>
              </a:buClr>
              <a:buSzPts val="1400"/>
              <a:buFont typeface="Arial"/>
              <a:buNone/>
              <a:defRPr sz="700" b="0" i="0" u="none" strike="noStrike" cap="none">
                <a:solidFill>
                  <a:srgbClr val="7F7F7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
          <p:cNvSpPr>
            <a:spLocks noGrp="1"/>
          </p:cNvSpPr>
          <p:nvPr>
            <p:ph type="pic" idx="2"/>
          </p:nvPr>
        </p:nvSpPr>
        <p:spPr>
          <a:xfrm>
            <a:off x="0" y="0"/>
            <a:ext cx="9144000" cy="54483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40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1pPr>
            <a:lvl2pPr marL="914400" marR="0" lvl="1" indent="-4572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257300" marR="0" lvl="2" indent="-3429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714500" marR="0" lvl="3" indent="-3429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828800" marR="0" lvl="4" indent="0" algn="l" rtl="0">
              <a:spcBef>
                <a:spcPts val="528"/>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1"/>
          </p:nvPr>
        </p:nvSpPr>
        <p:spPr>
          <a:xfrm>
            <a:off x="0" y="2171700"/>
            <a:ext cx="9144000" cy="1371600"/>
          </a:xfrm>
          <a:prstGeom prst="rect">
            <a:avLst/>
          </a:prstGeom>
          <a:solidFill>
            <a:schemeClr val="lt1">
              <a:alpha val="60784"/>
            </a:schemeClr>
          </a:solidFill>
          <a:ln>
            <a:noFill/>
          </a:ln>
        </p:spPr>
        <p:txBody>
          <a:bodyPr spcFirstLastPara="1" wrap="square" lIns="91425" tIns="91425" rIns="91425" bIns="91425" anchor="ctr" anchorCtr="0">
            <a:noAutofit/>
          </a:bodyPr>
          <a:lstStyle>
            <a:lvl1pPr marL="457200" marR="0" lvl="0" indent="-228600" algn="ctr" rtl="0">
              <a:spcBef>
                <a:spcPts val="96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marL="914400" marR="0" lvl="1"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228600" algn="l" rtl="0">
              <a:spcBef>
                <a:spcPts val="528"/>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152400" y="5531069"/>
            <a:ext cx="2895600" cy="227012"/>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7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
        <p:cNvGrpSpPr/>
        <p:nvPr/>
      </p:nvGrpSpPr>
      <p:grpSpPr>
        <a:xfrm>
          <a:off x="0" y="0"/>
          <a:ext cx="0" cy="0"/>
          <a:chOff x="0" y="0"/>
          <a:chExt cx="0" cy="0"/>
        </a:xfrm>
      </p:grpSpPr>
      <p:sp>
        <p:nvSpPr>
          <p:cNvPr id="22" name="Google Shape;22;p4"/>
          <p:cNvSpPr>
            <a:spLocks noGrp="1"/>
          </p:cNvSpPr>
          <p:nvPr>
            <p:ph type="pic" idx="2"/>
          </p:nvPr>
        </p:nvSpPr>
        <p:spPr>
          <a:xfrm>
            <a:off x="0" y="0"/>
            <a:ext cx="9144000" cy="5448300"/>
          </a:xfrm>
          <a:prstGeom prst="rect">
            <a:avLst/>
          </a:prstGeom>
          <a:noFill/>
          <a:ln>
            <a:noFill/>
          </a:ln>
        </p:spPr>
        <p:txBody>
          <a:bodyPr spcFirstLastPara="1" wrap="square" lIns="91425" tIns="91425" rIns="91425" bIns="91425" anchor="t" anchorCtr="0">
            <a:noAutofit/>
          </a:bodyPr>
          <a:lstStyle>
            <a:lvl1pPr marL="0" marR="0" lvl="0" indent="0" algn="l" rtl="0">
              <a:spcBef>
                <a:spcPts val="440"/>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1pPr>
            <a:lvl2pPr marL="914400" marR="0" lvl="1" indent="-4572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257300" marR="0" lvl="2" indent="-3429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714500" marR="0" lvl="3" indent="-3429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828800" marR="0" lvl="4" indent="0" algn="l" rtl="0">
              <a:spcBef>
                <a:spcPts val="528"/>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1"/>
          </p:nvPr>
        </p:nvSpPr>
        <p:spPr>
          <a:xfrm>
            <a:off x="4579007" y="0"/>
            <a:ext cx="4572000" cy="5448300"/>
          </a:xfrm>
          <a:prstGeom prst="rect">
            <a:avLst/>
          </a:prstGeom>
          <a:solidFill>
            <a:schemeClr val="lt1">
              <a:alpha val="50980"/>
            </a:schemeClr>
          </a:solidFill>
          <a:ln>
            <a:noFill/>
          </a:ln>
        </p:spPr>
        <p:txBody>
          <a:bodyPr spcFirstLastPara="1" wrap="square" lIns="91425" tIns="91425" rIns="91425" bIns="91425" anchor="ctr" anchorCtr="0">
            <a:noAutofit/>
          </a:bodyPr>
          <a:lstStyle>
            <a:lvl1pPr marL="457200" marR="0" lvl="0" indent="-228600" algn="l" rtl="0">
              <a:spcBef>
                <a:spcPts val="440"/>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1pPr>
            <a:lvl2pPr marL="914400" marR="0" lvl="1"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228600" algn="l" rtl="0">
              <a:spcBef>
                <a:spcPts val="528"/>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152400" y="5531069"/>
            <a:ext cx="2895600" cy="227012"/>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7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0" y="0"/>
            <a:ext cx="9144000" cy="5448300"/>
          </a:xfrm>
          <a:prstGeom prst="rect">
            <a:avLst/>
          </a:prstGeom>
          <a:noFill/>
          <a:ln>
            <a:noFill/>
          </a:ln>
        </p:spPr>
        <p:txBody>
          <a:bodyPr spcFirstLastPara="1" wrap="square" lIns="91425" tIns="91425" rIns="91425" bIns="91425" anchor="t" anchorCtr="0">
            <a:noAutofit/>
          </a:bodyPr>
          <a:lstStyle>
            <a:lvl1pPr marL="0" marR="0" lvl="0" indent="0" algn="l" rtl="0">
              <a:spcBef>
                <a:spcPts val="440"/>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1pPr>
            <a:lvl2pPr marL="914400" marR="0" lvl="1" indent="-4572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257300" marR="0" lvl="2" indent="-3429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714500" marR="0" lvl="3" indent="-34290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828800" marR="0" lvl="4" indent="0" algn="l" rtl="0">
              <a:spcBef>
                <a:spcPts val="528"/>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body" idx="1"/>
          </p:nvPr>
        </p:nvSpPr>
        <p:spPr>
          <a:xfrm>
            <a:off x="0" y="1028700"/>
            <a:ext cx="9144000" cy="3505200"/>
          </a:xfrm>
          <a:prstGeom prst="rect">
            <a:avLst/>
          </a:prstGeom>
          <a:solidFill>
            <a:schemeClr val="lt1">
              <a:alpha val="50980"/>
            </a:schemeClr>
          </a:solidFill>
          <a:ln>
            <a:noFill/>
          </a:ln>
        </p:spPr>
        <p:txBody>
          <a:bodyPr spcFirstLastPara="1" wrap="square" lIns="91425" tIns="91425" rIns="91425" bIns="91425" anchor="ctr" anchorCtr="0">
            <a:noAutofit/>
          </a:bodyPr>
          <a:lstStyle>
            <a:lvl1pPr marL="457200" marR="0" lvl="0" indent="-228600" algn="l" rtl="0">
              <a:spcBef>
                <a:spcPts val="440"/>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1pPr>
            <a:lvl2pPr marL="914400" marR="0" lvl="1"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228600" algn="l" rtl="0">
              <a:spcBef>
                <a:spcPts val="528"/>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ftr" idx="11"/>
          </p:nvPr>
        </p:nvSpPr>
        <p:spPr>
          <a:xfrm>
            <a:off x="152400" y="5531069"/>
            <a:ext cx="2895600" cy="227012"/>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7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28864"/>
            <a:ext cx="8229600" cy="1409436"/>
          </a:xfrm>
          <a:prstGeom prst="rect">
            <a:avLst/>
          </a:prstGeom>
          <a:solidFill>
            <a:srgbClr val="000000">
              <a:alpha val="49803"/>
            </a:srgbClr>
          </a:solid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lt1"/>
              </a:buClr>
              <a:buSzPts val="1400"/>
              <a:buFont typeface="Arial"/>
              <a:buNone/>
              <a:defRPr sz="44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90700"/>
            <a:ext cx="8229600" cy="3314436"/>
          </a:xfrm>
          <a:prstGeom prst="rect">
            <a:avLst/>
          </a:prstGeom>
          <a:solidFill>
            <a:schemeClr val="lt1">
              <a:alpha val="50980"/>
            </a:schemeClr>
          </a:solidFill>
          <a:ln>
            <a:noFill/>
          </a:ln>
        </p:spPr>
        <p:txBody>
          <a:bodyPr spcFirstLastPara="1" wrap="square" lIns="91425" tIns="91425" rIns="91425" bIns="91425" anchor="t" anchorCtr="0">
            <a:noAutofit/>
          </a:bodyPr>
          <a:lstStyle>
            <a:lvl1pPr marL="457200" marR="0" lvl="0" indent="-228600" algn="l" rtl="0">
              <a:spcBef>
                <a:spcPts val="440"/>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1pPr>
            <a:lvl2pPr marL="914400" marR="0" lvl="1"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61950" algn="l" rtl="0">
              <a:spcBef>
                <a:spcPts val="528"/>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228600" algn="l" rtl="0">
              <a:spcBef>
                <a:spcPts val="528"/>
              </a:spcBef>
              <a:spcAft>
                <a:spcPts val="0"/>
              </a:spcAft>
              <a:buClr>
                <a:schemeClr val="dk1"/>
              </a:buClr>
              <a:buSzPts val="1400"/>
              <a:buFont typeface="Arial"/>
              <a:buNone/>
              <a:defRPr sz="22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0" y="5440680"/>
            <a:ext cx="9144000" cy="27432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
          <p:cNvSpPr txBox="1">
            <a:spLocks noGrp="1"/>
          </p:cNvSpPr>
          <p:nvPr>
            <p:ph type="ftr" idx="11"/>
          </p:nvPr>
        </p:nvSpPr>
        <p:spPr>
          <a:xfrm>
            <a:off x="152400" y="5531069"/>
            <a:ext cx="2895600" cy="227012"/>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7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drive.google.com/file/d/1dRtgE4i8eMvqr13n8TXBxCEmjsdrgZzE/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0" y="0"/>
            <a:ext cx="9144000" cy="5715000"/>
          </a:xfrm>
          <a:prstGeom prst="rect">
            <a:avLst/>
          </a:prstGeom>
          <a:solidFill>
            <a:srgbClr val="57068C"/>
          </a:solidFill>
          <a:ln>
            <a:noFill/>
          </a:ln>
        </p:spPr>
        <p:txBody>
          <a:bodyPr spcFirstLastPara="1" wrap="square" lIns="274300" tIns="274300" rIns="274300" bIns="274300" anchor="ctr" anchorCtr="0">
            <a:noAutofit/>
          </a:bodyPr>
          <a:lstStyle/>
          <a:p>
            <a:pPr marL="0" lvl="0" indent="0" algn="ctr" rtl="0">
              <a:spcBef>
                <a:spcPts val="0"/>
              </a:spcBef>
              <a:spcAft>
                <a:spcPts val="0"/>
              </a:spcAft>
              <a:buClr>
                <a:schemeClr val="dk1"/>
              </a:buClr>
              <a:buFont typeface="Arial"/>
              <a:buNone/>
            </a:pPr>
            <a:r>
              <a:rPr lang="en-US" sz="5800"/>
              <a:t>DDC/Town+Gown</a:t>
            </a:r>
            <a:endParaRPr sz="5800" i="0" u="none" strike="noStrike" cap="none"/>
          </a:p>
        </p:txBody>
      </p:sp>
      <p:pic>
        <p:nvPicPr>
          <p:cNvPr id="34" name="Google Shape;34;p6" descr="nyu_short_white.png"/>
          <p:cNvPicPr preferRelativeResize="0"/>
          <p:nvPr/>
        </p:nvPicPr>
        <p:blipFill rotWithShape="1">
          <a:blip r:embed="rId3">
            <a:alphaModFix/>
          </a:blip>
          <a:srcRect/>
          <a:stretch/>
        </p:blipFill>
        <p:spPr>
          <a:xfrm>
            <a:off x="3898500" y="3993425"/>
            <a:ext cx="1347000" cy="457200"/>
          </a:xfrm>
          <a:prstGeom prst="rect">
            <a:avLst/>
          </a:prstGeom>
          <a:noFill/>
          <a:ln>
            <a:noFill/>
          </a:ln>
        </p:spPr>
      </p:pic>
      <p:sp>
        <p:nvSpPr>
          <p:cNvPr id="35" name="Google Shape;35;p6"/>
          <p:cNvSpPr/>
          <p:nvPr/>
        </p:nvSpPr>
        <p:spPr>
          <a:xfrm>
            <a:off x="5245500" y="4714800"/>
            <a:ext cx="4180200" cy="10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1">
                <a:solidFill>
                  <a:schemeClr val="lt1"/>
                </a:solidFill>
              </a:rPr>
              <a:t>Team Members:</a:t>
            </a:r>
            <a:endParaRPr sz="1500" b="1">
              <a:solidFill>
                <a:schemeClr val="lt1"/>
              </a:solidFill>
            </a:endParaRPr>
          </a:p>
          <a:p>
            <a:pPr marL="0" marR="0" lvl="0" indent="0" algn="l" rtl="0">
              <a:spcBef>
                <a:spcPts val="0"/>
              </a:spcBef>
              <a:spcAft>
                <a:spcPts val="0"/>
              </a:spcAft>
              <a:buNone/>
            </a:pPr>
            <a:r>
              <a:rPr lang="en-US" sz="1500" b="1">
                <a:solidFill>
                  <a:schemeClr val="lt1"/>
                </a:solidFill>
              </a:rPr>
              <a:t>Chun-Ting Lee, Keyi Huang, Qihan Fang, Shuangyue Li, Zehao Quan</a:t>
            </a:r>
            <a:endParaRPr sz="15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body" idx="1"/>
          </p:nvPr>
        </p:nvSpPr>
        <p:spPr>
          <a:xfrm>
            <a:off x="0" y="593200"/>
            <a:ext cx="9144000" cy="4803600"/>
          </a:xfrm>
          <a:prstGeom prst="rect">
            <a:avLst/>
          </a:prstGeom>
        </p:spPr>
        <p:txBody>
          <a:bodyPr spcFirstLastPara="1" wrap="square" lIns="91425" tIns="91425" rIns="91425" bIns="91425" anchor="ctr" anchorCtr="0">
            <a:noAutofit/>
          </a:bodyPr>
          <a:lstStyle/>
          <a:p>
            <a:pPr marL="0" lvl="0" indent="0" algn="l" rtl="0">
              <a:spcBef>
                <a:spcPts val="440"/>
              </a:spcBef>
              <a:spcAft>
                <a:spcPts val="0"/>
              </a:spcAft>
              <a:buNone/>
            </a:pPr>
            <a:r>
              <a:rPr lang="en-US" sz="2000"/>
              <a:t>    Team Management:</a:t>
            </a:r>
            <a:endParaRPr sz="2000"/>
          </a:p>
          <a:p>
            <a:pPr marL="0" lvl="0" indent="0" algn="l" rtl="0">
              <a:spcBef>
                <a:spcPts val="440"/>
              </a:spcBef>
              <a:spcAft>
                <a:spcPts val="0"/>
              </a:spcAft>
              <a:buNone/>
            </a:pPr>
            <a:r>
              <a:rPr lang="en-US" sz="2000" b="0"/>
              <a:t>    Good communication, coordination &amp; teamwork </a:t>
            </a:r>
            <a:endParaRPr sz="2000" b="0"/>
          </a:p>
          <a:p>
            <a:pPr marL="0" lvl="0" indent="0" algn="l" rtl="0">
              <a:spcBef>
                <a:spcPts val="440"/>
              </a:spcBef>
              <a:spcAft>
                <a:spcPts val="0"/>
              </a:spcAft>
              <a:buNone/>
            </a:pPr>
            <a:r>
              <a:rPr lang="en-US" sz="2000" b="0"/>
              <a:t>    High level of involvement</a:t>
            </a:r>
            <a:endParaRPr sz="2000" b="0"/>
          </a:p>
          <a:p>
            <a:pPr marL="0" lvl="0" indent="0" algn="l" rtl="0">
              <a:spcBef>
                <a:spcPts val="440"/>
              </a:spcBef>
              <a:spcAft>
                <a:spcPts val="0"/>
              </a:spcAft>
              <a:buNone/>
            </a:pPr>
            <a:r>
              <a:rPr lang="en-US" sz="2000" b="0"/>
              <a:t>    </a:t>
            </a:r>
            <a:endParaRPr sz="2000" b="0"/>
          </a:p>
          <a:p>
            <a:pPr marL="0" lvl="0" indent="0" algn="l" rtl="0">
              <a:spcBef>
                <a:spcPts val="440"/>
              </a:spcBef>
              <a:spcAft>
                <a:spcPts val="0"/>
              </a:spcAft>
              <a:buNone/>
            </a:pPr>
            <a:r>
              <a:rPr lang="en-US" sz="2000"/>
              <a:t>    Sponsor Management:</a:t>
            </a:r>
            <a:endParaRPr sz="2000"/>
          </a:p>
          <a:p>
            <a:pPr marL="0" lvl="0" indent="0" algn="l" rtl="0">
              <a:spcBef>
                <a:spcPts val="440"/>
              </a:spcBef>
              <a:spcAft>
                <a:spcPts val="0"/>
              </a:spcAft>
              <a:buNone/>
            </a:pPr>
            <a:r>
              <a:rPr lang="en-US" sz="2000" b="0"/>
              <a:t>    Collaboration (offering resources &amp; feedback)</a:t>
            </a:r>
            <a:endParaRPr sz="2000" b="0"/>
          </a:p>
          <a:p>
            <a:pPr marL="0" lvl="0" indent="0" algn="l" rtl="0">
              <a:spcBef>
                <a:spcPts val="440"/>
              </a:spcBef>
              <a:spcAft>
                <a:spcPts val="0"/>
              </a:spcAft>
              <a:buNone/>
            </a:pPr>
            <a:r>
              <a:rPr lang="en-US" sz="2000" b="0"/>
              <a:t>    Always remember to confirm</a:t>
            </a:r>
            <a:endParaRPr sz="2000" b="0"/>
          </a:p>
          <a:p>
            <a:pPr marL="0" lvl="0" indent="0" algn="l" rtl="0">
              <a:spcBef>
                <a:spcPts val="440"/>
              </a:spcBef>
              <a:spcAft>
                <a:spcPts val="0"/>
              </a:spcAft>
              <a:buNone/>
            </a:pPr>
            <a:r>
              <a:rPr lang="en-US" sz="2000" b="0"/>
              <a:t>    </a:t>
            </a:r>
            <a:endParaRPr sz="2000" b="0"/>
          </a:p>
          <a:p>
            <a:pPr marL="0" lvl="0" indent="0" algn="l" rtl="0">
              <a:spcBef>
                <a:spcPts val="440"/>
              </a:spcBef>
              <a:spcAft>
                <a:spcPts val="0"/>
              </a:spcAft>
              <a:buNone/>
            </a:pPr>
            <a:r>
              <a:rPr lang="en-US" sz="2000"/>
              <a:t>    Project Execution:</a:t>
            </a:r>
            <a:endParaRPr sz="2000"/>
          </a:p>
          <a:p>
            <a:pPr marL="0" lvl="0" indent="0" algn="l" rtl="0">
              <a:spcBef>
                <a:spcPts val="440"/>
              </a:spcBef>
              <a:spcAft>
                <a:spcPts val="0"/>
              </a:spcAft>
              <a:buNone/>
            </a:pPr>
            <a:r>
              <a:rPr lang="en-US" sz="2000" b="0"/>
              <a:t>    Make progress weekly</a:t>
            </a:r>
            <a:endParaRPr sz="2000" b="0"/>
          </a:p>
          <a:p>
            <a:pPr marL="0" lvl="0" indent="0" algn="l" rtl="0">
              <a:spcBef>
                <a:spcPts val="440"/>
              </a:spcBef>
              <a:spcAft>
                <a:spcPts val="0"/>
              </a:spcAft>
              <a:buNone/>
            </a:pPr>
            <a:r>
              <a:rPr lang="en-US" sz="2000" b="0"/>
              <a:t>    Be prepared for changes</a:t>
            </a:r>
            <a:endParaRPr sz="2000" b="0"/>
          </a:p>
        </p:txBody>
      </p:sp>
      <p:sp>
        <p:nvSpPr>
          <p:cNvPr id="120" name="Google Shape;120;p15"/>
          <p:cNvSpPr txBox="1"/>
          <p:nvPr/>
        </p:nvSpPr>
        <p:spPr>
          <a:xfrm>
            <a:off x="255450" y="58950"/>
            <a:ext cx="8633100" cy="12261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None/>
            </a:pPr>
            <a:r>
              <a:rPr lang="en-US" sz="3200" b="1">
                <a:solidFill>
                  <a:srgbClr val="57068C"/>
                </a:solidFill>
                <a:latin typeface="Lexend"/>
                <a:ea typeface="Lexend"/>
                <a:cs typeface="Lexend"/>
                <a:sym typeface="Lexend"/>
              </a:rPr>
              <a:t>Reflections</a:t>
            </a:r>
            <a:endParaRPr sz="2900" b="1">
              <a:solidFill>
                <a:srgbClr val="57068C"/>
              </a:solidFill>
            </a:endParaRPr>
          </a:p>
          <a:p>
            <a:pPr marL="0" lvl="0" indent="0" algn="l" rtl="0">
              <a:spcBef>
                <a:spcPts val="440"/>
              </a:spcBef>
              <a:spcAft>
                <a:spcPts val="0"/>
              </a:spcAft>
              <a:buNone/>
            </a:pPr>
            <a:endParaRPr sz="3200" b="1">
              <a:solidFill>
                <a:srgbClr val="57068C"/>
              </a:solidFill>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body" idx="1"/>
          </p:nvPr>
        </p:nvSpPr>
        <p:spPr>
          <a:xfrm>
            <a:off x="0" y="3124200"/>
            <a:ext cx="9144000" cy="342900"/>
          </a:xfrm>
          <a:prstGeom prst="rect">
            <a:avLst/>
          </a:prstGeom>
        </p:spPr>
        <p:txBody>
          <a:bodyPr spcFirstLastPara="1" wrap="square" lIns="91425" tIns="91425" rIns="91425" bIns="91425" anchor="t" anchorCtr="0">
            <a:noAutofit/>
          </a:bodyPr>
          <a:lstStyle/>
          <a:p>
            <a:pPr marL="0" lvl="0" indent="0" algn="l" rtl="0">
              <a:spcBef>
                <a:spcPts val="140"/>
              </a:spcBef>
              <a:spcAft>
                <a:spcPts val="0"/>
              </a:spcAft>
              <a:buNone/>
            </a:pPr>
            <a:endParaRPr/>
          </a:p>
        </p:txBody>
      </p:sp>
      <p:sp>
        <p:nvSpPr>
          <p:cNvPr id="127" name="Google Shape;127;p16"/>
          <p:cNvSpPr txBox="1">
            <a:spLocks noGrp="1"/>
          </p:cNvSpPr>
          <p:nvPr>
            <p:ph type="title"/>
          </p:nvPr>
        </p:nvSpPr>
        <p:spPr>
          <a:xfrm>
            <a:off x="0" y="0"/>
            <a:ext cx="9144000" cy="571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800"/>
              <a:t>Thank you!</a:t>
            </a:r>
            <a:endParaRPr sz="5800"/>
          </a:p>
          <a:p>
            <a:pPr marL="0" lvl="0" indent="0" algn="ctr" rtl="0">
              <a:spcBef>
                <a:spcPts val="0"/>
              </a:spcBef>
              <a:spcAft>
                <a:spcPts val="0"/>
              </a:spcAft>
              <a:buNone/>
            </a:pPr>
            <a:r>
              <a:rPr lang="en-US" sz="4800"/>
              <a:t>&amp;</a:t>
            </a:r>
            <a:endParaRPr sz="4800"/>
          </a:p>
          <a:p>
            <a:pPr marL="0" lvl="0" indent="0" algn="ctr" rtl="0">
              <a:spcBef>
                <a:spcPts val="0"/>
              </a:spcBef>
              <a:spcAft>
                <a:spcPts val="0"/>
              </a:spcAft>
              <a:buNone/>
            </a:pPr>
            <a:r>
              <a:rPr lang="en-US" sz="5800"/>
              <a:t>Happy Graduation!</a:t>
            </a:r>
            <a:endParaRPr sz="5800"/>
          </a:p>
        </p:txBody>
      </p:sp>
      <p:pic>
        <p:nvPicPr>
          <p:cNvPr id="128" name="Google Shape;128;p16" descr="nyu_short_white.png"/>
          <p:cNvPicPr preferRelativeResize="0"/>
          <p:nvPr/>
        </p:nvPicPr>
        <p:blipFill rotWithShape="1">
          <a:blip r:embed="rId3">
            <a:alphaModFix/>
          </a:blip>
          <a:srcRect/>
          <a:stretch/>
        </p:blipFill>
        <p:spPr>
          <a:xfrm>
            <a:off x="7487700" y="5007425"/>
            <a:ext cx="13470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p:nvPr/>
        </p:nvSpPr>
        <p:spPr>
          <a:xfrm>
            <a:off x="333500" y="211075"/>
            <a:ext cx="4625100" cy="5232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Clr>
                <a:schemeClr val="dk1"/>
              </a:buClr>
              <a:buSzPts val="1100"/>
              <a:buFont typeface="Arial"/>
              <a:buNone/>
            </a:pPr>
            <a:endParaRPr sz="2200" b="1">
              <a:solidFill>
                <a:schemeClr val="dk1"/>
              </a:solidFill>
            </a:endParaRPr>
          </a:p>
        </p:txBody>
      </p:sp>
      <p:pic>
        <p:nvPicPr>
          <p:cNvPr id="42" name="Google Shape;42;p7"/>
          <p:cNvPicPr preferRelativeResize="0"/>
          <p:nvPr/>
        </p:nvPicPr>
        <p:blipFill>
          <a:blip r:embed="rId3">
            <a:alphaModFix/>
          </a:blip>
          <a:stretch>
            <a:fillRect/>
          </a:stretch>
        </p:blipFill>
        <p:spPr>
          <a:xfrm>
            <a:off x="0" y="228600"/>
            <a:ext cx="9144001" cy="50354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p:nvPr/>
        </p:nvSpPr>
        <p:spPr>
          <a:xfrm>
            <a:off x="255450" y="198175"/>
            <a:ext cx="8633100" cy="6771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None/>
            </a:pPr>
            <a:r>
              <a:rPr lang="en-US" sz="3200" b="1">
                <a:solidFill>
                  <a:srgbClr val="57068C"/>
                </a:solidFill>
                <a:latin typeface="Lexend"/>
                <a:ea typeface="Lexend"/>
                <a:cs typeface="Lexend"/>
                <a:sym typeface="Lexend"/>
              </a:rPr>
              <a:t>Why we need this project</a:t>
            </a:r>
            <a:endParaRPr/>
          </a:p>
        </p:txBody>
      </p:sp>
      <p:sp>
        <p:nvSpPr>
          <p:cNvPr id="49" name="Google Shape;49;p8"/>
          <p:cNvSpPr txBox="1"/>
          <p:nvPr/>
        </p:nvSpPr>
        <p:spPr>
          <a:xfrm>
            <a:off x="521675" y="1100400"/>
            <a:ext cx="7607100" cy="3016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Char char="●"/>
            </a:pPr>
            <a:r>
              <a:rPr lang="en-US" sz="2300"/>
              <a:t>Thousands of data about New York’s Public Buildings and Infrastructure condition with different format among different organizations </a:t>
            </a:r>
            <a:endParaRPr sz="2300"/>
          </a:p>
          <a:p>
            <a:pPr marL="914400" lvl="0" indent="0" algn="l" rtl="0">
              <a:spcBef>
                <a:spcPts val="0"/>
              </a:spcBef>
              <a:spcAft>
                <a:spcPts val="0"/>
              </a:spcAft>
              <a:buNone/>
            </a:pPr>
            <a:endParaRPr sz="2300"/>
          </a:p>
          <a:p>
            <a:pPr marL="457200" lvl="0" indent="-374650" algn="l" rtl="0">
              <a:spcBef>
                <a:spcPts val="0"/>
              </a:spcBef>
              <a:spcAft>
                <a:spcPts val="0"/>
              </a:spcAft>
              <a:buSzPts val="2300"/>
              <a:buChar char="●"/>
            </a:pPr>
            <a:r>
              <a:rPr lang="en-US" sz="2300"/>
              <a:t>Complex process for sponsors to get access to data</a:t>
            </a:r>
            <a:endParaRPr sz="2300"/>
          </a:p>
          <a:p>
            <a:pPr marL="914400" lvl="0" indent="0" algn="l" rtl="0">
              <a:spcBef>
                <a:spcPts val="0"/>
              </a:spcBef>
              <a:spcAft>
                <a:spcPts val="0"/>
              </a:spcAft>
              <a:buNone/>
            </a:pPr>
            <a:endParaRPr sz="2300"/>
          </a:p>
          <a:p>
            <a:pPr marL="457200" lvl="0" indent="-374650" algn="l" rtl="0">
              <a:spcBef>
                <a:spcPts val="0"/>
              </a:spcBef>
              <a:spcAft>
                <a:spcPts val="0"/>
              </a:spcAft>
              <a:buSzPts val="2300"/>
              <a:buChar char="●"/>
            </a:pPr>
            <a:r>
              <a:rPr lang="en-US" sz="2300"/>
              <a:t>Don't yet have quick access to a searchable database for NYC's Public Buildings</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p:nvPr/>
        </p:nvSpPr>
        <p:spPr>
          <a:xfrm>
            <a:off x="172250" y="720425"/>
            <a:ext cx="2005500" cy="4685400"/>
          </a:xfrm>
          <a:prstGeom prst="roundRect">
            <a:avLst>
              <a:gd name="adj" fmla="val 16667"/>
            </a:avLst>
          </a:prstGeom>
          <a:solidFill>
            <a:srgbClr val="FFF2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6986104" y="730141"/>
            <a:ext cx="2005500" cy="4685400"/>
          </a:xfrm>
          <a:prstGeom prst="roundRect">
            <a:avLst>
              <a:gd name="adj" fmla="val 16667"/>
            </a:avLst>
          </a:prstGeom>
          <a:solidFill>
            <a:srgbClr val="EAD1D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4706383" y="730212"/>
            <a:ext cx="2005500" cy="46854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2453237" y="730141"/>
            <a:ext cx="2005500" cy="4685400"/>
          </a:xfrm>
          <a:prstGeom prst="roundRect">
            <a:avLst>
              <a:gd name="adj" fmla="val 16667"/>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txBox="1"/>
          <p:nvPr/>
        </p:nvSpPr>
        <p:spPr>
          <a:xfrm>
            <a:off x="238850" y="796995"/>
            <a:ext cx="19074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Sustainable Public Database</a:t>
            </a:r>
            <a:endParaRPr sz="2200" b="1"/>
          </a:p>
          <a:p>
            <a:pPr marL="0" lvl="0" indent="0" algn="l" rtl="0">
              <a:spcBef>
                <a:spcPts val="0"/>
              </a:spcBef>
              <a:spcAft>
                <a:spcPts val="0"/>
              </a:spcAft>
              <a:buNone/>
            </a:pPr>
            <a:endParaRPr sz="2200" b="1"/>
          </a:p>
        </p:txBody>
      </p:sp>
      <p:sp>
        <p:nvSpPr>
          <p:cNvPr id="60" name="Google Shape;60;p9"/>
          <p:cNvSpPr txBox="1"/>
          <p:nvPr/>
        </p:nvSpPr>
        <p:spPr>
          <a:xfrm>
            <a:off x="189850" y="2057725"/>
            <a:ext cx="19074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000">
                <a:solidFill>
                  <a:schemeClr val="dk1"/>
                </a:solidFill>
              </a:rPr>
              <a:t>Better collaboration with Sponsor Agencies by providing them access to  data across Public Buildings portfolio</a:t>
            </a:r>
            <a:endParaRPr sz="2000"/>
          </a:p>
        </p:txBody>
      </p:sp>
      <p:sp>
        <p:nvSpPr>
          <p:cNvPr id="61" name="Google Shape;61;p9"/>
          <p:cNvSpPr txBox="1"/>
          <p:nvPr/>
        </p:nvSpPr>
        <p:spPr>
          <a:xfrm>
            <a:off x="7022491" y="803875"/>
            <a:ext cx="19074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t> Capital </a:t>
            </a:r>
            <a:endParaRPr sz="2200" b="1"/>
          </a:p>
          <a:p>
            <a:pPr marL="0" lvl="0" indent="0" algn="ctr" rtl="0">
              <a:spcBef>
                <a:spcPts val="0"/>
              </a:spcBef>
              <a:spcAft>
                <a:spcPts val="0"/>
              </a:spcAft>
              <a:buNone/>
            </a:pPr>
            <a:r>
              <a:rPr lang="en-US" sz="2200" b="1"/>
              <a:t>Cost Savings</a:t>
            </a:r>
            <a:endParaRPr sz="2200" b="1"/>
          </a:p>
          <a:p>
            <a:pPr marL="0" lvl="0" indent="0" algn="l" rtl="0">
              <a:spcBef>
                <a:spcPts val="0"/>
              </a:spcBef>
              <a:spcAft>
                <a:spcPts val="0"/>
              </a:spcAft>
              <a:buNone/>
            </a:pPr>
            <a:endParaRPr sz="2200" b="1"/>
          </a:p>
        </p:txBody>
      </p:sp>
      <p:sp>
        <p:nvSpPr>
          <p:cNvPr id="62" name="Google Shape;62;p9"/>
          <p:cNvSpPr txBox="1"/>
          <p:nvPr/>
        </p:nvSpPr>
        <p:spPr>
          <a:xfrm>
            <a:off x="4710708" y="812260"/>
            <a:ext cx="1907400" cy="1794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2200" b="1"/>
              <a:t>Quick</a:t>
            </a:r>
            <a:endParaRPr sz="2200" b="1"/>
          </a:p>
          <a:p>
            <a:pPr marL="0" lvl="0" indent="0" algn="ctr" rtl="0">
              <a:lnSpc>
                <a:spcPct val="115000"/>
              </a:lnSpc>
              <a:spcBef>
                <a:spcPts val="0"/>
              </a:spcBef>
              <a:spcAft>
                <a:spcPts val="0"/>
              </a:spcAft>
              <a:buNone/>
            </a:pPr>
            <a:r>
              <a:rPr lang="en-US" sz="2200" b="1"/>
              <a:t>Searching Engine</a:t>
            </a:r>
            <a:endParaRPr sz="2200" b="1"/>
          </a:p>
          <a:p>
            <a:pPr marL="0" lvl="0" indent="0" algn="l" rtl="0">
              <a:spcBef>
                <a:spcPts val="1200"/>
              </a:spcBef>
              <a:spcAft>
                <a:spcPts val="0"/>
              </a:spcAft>
              <a:buNone/>
            </a:pPr>
            <a:endParaRPr sz="2200" b="1"/>
          </a:p>
        </p:txBody>
      </p:sp>
      <p:sp>
        <p:nvSpPr>
          <p:cNvPr id="63" name="Google Shape;63;p9"/>
          <p:cNvSpPr txBox="1"/>
          <p:nvPr/>
        </p:nvSpPr>
        <p:spPr>
          <a:xfrm>
            <a:off x="2439325" y="803875"/>
            <a:ext cx="20055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sz="2200" b="1"/>
              <a:t>Geographical Dashboard Interface</a:t>
            </a:r>
            <a:endParaRPr sz="2200" b="1"/>
          </a:p>
          <a:p>
            <a:pPr marL="0" lvl="0" indent="0" algn="l" rtl="0">
              <a:spcBef>
                <a:spcPts val="0"/>
              </a:spcBef>
              <a:spcAft>
                <a:spcPts val="0"/>
              </a:spcAft>
              <a:buNone/>
            </a:pPr>
            <a:endParaRPr sz="2200" b="1"/>
          </a:p>
        </p:txBody>
      </p:sp>
      <p:sp>
        <p:nvSpPr>
          <p:cNvPr id="64" name="Google Shape;64;p9"/>
          <p:cNvSpPr txBox="1"/>
          <p:nvPr/>
        </p:nvSpPr>
        <p:spPr>
          <a:xfrm>
            <a:off x="2054950" y="1976818"/>
            <a:ext cx="2336400" cy="37404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2000">
                <a:solidFill>
                  <a:schemeClr val="dk1"/>
                </a:solidFill>
              </a:rPr>
              <a:t>Integrate data on NYC Map with different categories &amp; filter (address, agency,BBL, EUI)  for user evaluate asset condition</a:t>
            </a:r>
            <a:endParaRPr>
              <a:solidFill>
                <a:schemeClr val="dk1"/>
              </a:solidFill>
            </a:endParaRPr>
          </a:p>
          <a:p>
            <a:pPr marL="0" lvl="0" indent="0" algn="l" rtl="0">
              <a:spcBef>
                <a:spcPts val="1200"/>
              </a:spcBef>
              <a:spcAft>
                <a:spcPts val="0"/>
              </a:spcAft>
              <a:buNone/>
            </a:pPr>
            <a:endParaRPr/>
          </a:p>
        </p:txBody>
      </p:sp>
      <p:sp>
        <p:nvSpPr>
          <p:cNvPr id="65" name="Google Shape;65;p9"/>
          <p:cNvSpPr txBox="1"/>
          <p:nvPr/>
        </p:nvSpPr>
        <p:spPr>
          <a:xfrm>
            <a:off x="6897229" y="1980020"/>
            <a:ext cx="21705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dk1"/>
                </a:solidFill>
              </a:rPr>
              <a:t>Public resources are best spent with a clear picture of the work ahead.</a:t>
            </a:r>
            <a:endParaRPr sz="2000">
              <a:solidFill>
                <a:schemeClr val="dk1"/>
              </a:solidFill>
            </a:endParaRPr>
          </a:p>
          <a:p>
            <a:pPr marL="0" lvl="0" indent="0" algn="ctr" rtl="0">
              <a:spcBef>
                <a:spcPts val="0"/>
              </a:spcBef>
              <a:spcAft>
                <a:spcPts val="0"/>
              </a:spcAft>
              <a:buNone/>
            </a:pPr>
            <a:r>
              <a:rPr lang="en-US" sz="2000">
                <a:solidFill>
                  <a:schemeClr val="dk1"/>
                </a:solidFill>
              </a:rPr>
              <a:t>We can better anticipate future projects by tracking historical data</a:t>
            </a:r>
            <a:endParaRPr/>
          </a:p>
        </p:txBody>
      </p:sp>
      <p:sp>
        <p:nvSpPr>
          <p:cNvPr id="66" name="Google Shape;66;p9"/>
          <p:cNvSpPr txBox="1"/>
          <p:nvPr/>
        </p:nvSpPr>
        <p:spPr>
          <a:xfrm>
            <a:off x="4241884" y="1980020"/>
            <a:ext cx="2463000" cy="33864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2000">
                <a:solidFill>
                  <a:schemeClr val="dk1"/>
                </a:solidFill>
              </a:rPr>
              <a:t>Implement an searching engine on dashboard for users to get quick access to data &amp; budget planning</a:t>
            </a:r>
            <a:endParaRPr>
              <a:solidFill>
                <a:schemeClr val="dk1"/>
              </a:solidFill>
            </a:endParaRPr>
          </a:p>
          <a:p>
            <a:pPr marL="0" lvl="0" indent="0" algn="l" rtl="0">
              <a:spcBef>
                <a:spcPts val="1200"/>
              </a:spcBef>
              <a:spcAft>
                <a:spcPts val="0"/>
              </a:spcAft>
              <a:buNone/>
            </a:pPr>
            <a:endParaRPr/>
          </a:p>
        </p:txBody>
      </p:sp>
      <p:sp>
        <p:nvSpPr>
          <p:cNvPr id="67" name="Google Shape;67;p9"/>
          <p:cNvSpPr txBox="1"/>
          <p:nvPr/>
        </p:nvSpPr>
        <p:spPr>
          <a:xfrm>
            <a:off x="255450" y="58950"/>
            <a:ext cx="8633100" cy="6771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None/>
            </a:pPr>
            <a:r>
              <a:rPr lang="en-US" sz="3200" b="1">
                <a:solidFill>
                  <a:srgbClr val="57068C"/>
                </a:solidFill>
                <a:latin typeface="Lexend"/>
                <a:ea typeface="Lexend"/>
                <a:cs typeface="Lexend"/>
                <a:sym typeface="Lexend"/>
              </a:rPr>
              <a:t>What we will bring to our sponsors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txBox="1"/>
          <p:nvPr/>
        </p:nvSpPr>
        <p:spPr>
          <a:xfrm>
            <a:off x="0" y="753300"/>
            <a:ext cx="7324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a:t>
            </a:r>
            <a:r>
              <a:rPr lang="en-US" sz="1200" i="1"/>
              <a:t>Time is of the essence to put the systems in place and make the institutional reforms necessary to allow DDC to remain a world-class provider of urban infrastructure</a:t>
            </a:r>
            <a:r>
              <a:rPr lang="en-US" sz="1200"/>
              <a:t>”                            (2019 Strategic Plan)</a:t>
            </a:r>
            <a:endParaRPr sz="1200"/>
          </a:p>
        </p:txBody>
      </p:sp>
      <p:sp>
        <p:nvSpPr>
          <p:cNvPr id="74" name="Google Shape;74;p10"/>
          <p:cNvSpPr txBox="1"/>
          <p:nvPr/>
        </p:nvSpPr>
        <p:spPr>
          <a:xfrm>
            <a:off x="1634050" y="967500"/>
            <a:ext cx="367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5" name="Google Shape;75;p10"/>
          <p:cNvSpPr txBox="1"/>
          <p:nvPr/>
        </p:nvSpPr>
        <p:spPr>
          <a:xfrm>
            <a:off x="0" y="1222050"/>
            <a:ext cx="5064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a:t>
            </a:r>
            <a:r>
              <a:rPr lang="en-US" sz="1200" i="1"/>
              <a:t>Transform the City’s Capital Delivery Process and expand toolbox of project delivery methods</a:t>
            </a:r>
            <a:r>
              <a:rPr lang="en-US" sz="1200"/>
              <a:t>”                                    (2022 Strategic Plan)</a:t>
            </a:r>
            <a:endParaRPr sz="1200"/>
          </a:p>
        </p:txBody>
      </p:sp>
      <p:pic>
        <p:nvPicPr>
          <p:cNvPr id="76" name="Google Shape;76;p10"/>
          <p:cNvPicPr preferRelativeResize="0"/>
          <p:nvPr/>
        </p:nvPicPr>
        <p:blipFill>
          <a:blip r:embed="rId3">
            <a:alphaModFix/>
          </a:blip>
          <a:stretch>
            <a:fillRect/>
          </a:stretch>
        </p:blipFill>
        <p:spPr>
          <a:xfrm>
            <a:off x="68700" y="1885275"/>
            <a:ext cx="5651026" cy="2563674"/>
          </a:xfrm>
          <a:prstGeom prst="rect">
            <a:avLst/>
          </a:prstGeom>
          <a:noFill/>
          <a:ln>
            <a:noFill/>
          </a:ln>
        </p:spPr>
      </p:pic>
      <p:sp>
        <p:nvSpPr>
          <p:cNvPr id="77" name="Google Shape;77;p10"/>
          <p:cNvSpPr txBox="1"/>
          <p:nvPr/>
        </p:nvSpPr>
        <p:spPr>
          <a:xfrm>
            <a:off x="5719725" y="2243563"/>
            <a:ext cx="2860800" cy="1847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en-US" sz="1200"/>
              <a:t>Centralized and Visualized data</a:t>
            </a:r>
            <a:endParaRPr sz="1200"/>
          </a:p>
          <a:p>
            <a:pPr marL="457200" lvl="0" indent="-304800" algn="l" rtl="0">
              <a:spcBef>
                <a:spcPts val="0"/>
              </a:spcBef>
              <a:spcAft>
                <a:spcPts val="0"/>
              </a:spcAft>
              <a:buSzPts val="1200"/>
              <a:buChar char="●"/>
            </a:pPr>
            <a:r>
              <a:rPr lang="en-US" sz="1200"/>
              <a:t>Search and Filter functions implemented for multiple scenarios</a:t>
            </a:r>
            <a:endParaRPr sz="1200"/>
          </a:p>
          <a:p>
            <a:pPr marL="457200" lvl="0" indent="-304800" algn="l" rtl="0">
              <a:spcBef>
                <a:spcPts val="0"/>
              </a:spcBef>
              <a:spcAft>
                <a:spcPts val="0"/>
              </a:spcAft>
              <a:buSzPts val="1200"/>
              <a:buChar char="●"/>
            </a:pPr>
            <a:r>
              <a:rPr lang="en-US" sz="1200"/>
              <a:t>Locate and examine a single building’s or a category of buildings’ condition assessment (i.e. components and systems)</a:t>
            </a:r>
            <a:endParaRPr sz="1200"/>
          </a:p>
          <a:p>
            <a:pPr marL="457200" lvl="0" indent="-304800" algn="l" rtl="0">
              <a:spcBef>
                <a:spcPts val="0"/>
              </a:spcBef>
              <a:spcAft>
                <a:spcPts val="0"/>
              </a:spcAft>
              <a:buSzPts val="1200"/>
              <a:buChar char="●"/>
            </a:pPr>
            <a:r>
              <a:rPr lang="en-US" sz="1200"/>
              <a:t>EUI (Future sustainability)</a:t>
            </a:r>
            <a:endParaRPr sz="1200"/>
          </a:p>
        </p:txBody>
      </p:sp>
      <p:sp>
        <p:nvSpPr>
          <p:cNvPr id="78" name="Google Shape;78;p10"/>
          <p:cNvSpPr txBox="1"/>
          <p:nvPr/>
        </p:nvSpPr>
        <p:spPr>
          <a:xfrm>
            <a:off x="255450" y="58950"/>
            <a:ext cx="8633100" cy="12261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Clr>
                <a:schemeClr val="dk1"/>
              </a:buClr>
              <a:buSzPts val="1100"/>
              <a:buFont typeface="Arial"/>
              <a:buNone/>
            </a:pPr>
            <a:r>
              <a:rPr lang="en-US" sz="3200" b="1">
                <a:solidFill>
                  <a:srgbClr val="57068C"/>
                </a:solidFill>
                <a:latin typeface="Lexend"/>
                <a:ea typeface="Lexend"/>
                <a:cs typeface="Lexend"/>
                <a:sym typeface="Lexend"/>
              </a:rPr>
              <a:t>Sponsor End State Vision</a:t>
            </a:r>
            <a:endParaRPr sz="3200" b="1">
              <a:solidFill>
                <a:srgbClr val="57068C"/>
              </a:solidFill>
              <a:latin typeface="Lexend"/>
              <a:ea typeface="Lexend"/>
              <a:cs typeface="Lexend"/>
              <a:sym typeface="Lexend"/>
            </a:endParaRPr>
          </a:p>
          <a:p>
            <a:pPr marL="0" lvl="0" indent="0" algn="l" rtl="0">
              <a:spcBef>
                <a:spcPts val="440"/>
              </a:spcBef>
              <a:spcAft>
                <a:spcPts val="0"/>
              </a:spcAft>
              <a:buNone/>
            </a:pPr>
            <a:endParaRPr sz="3200" b="1">
              <a:solidFill>
                <a:srgbClr val="57068C"/>
              </a:solidFill>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1"/>
          <p:cNvPicPr preferRelativeResize="0"/>
          <p:nvPr/>
        </p:nvPicPr>
        <p:blipFill>
          <a:blip r:embed="rId3">
            <a:alphaModFix/>
          </a:blip>
          <a:stretch>
            <a:fillRect/>
          </a:stretch>
        </p:blipFill>
        <p:spPr>
          <a:xfrm>
            <a:off x="789425" y="866149"/>
            <a:ext cx="7332324" cy="4060324"/>
          </a:xfrm>
          <a:prstGeom prst="rect">
            <a:avLst/>
          </a:prstGeom>
          <a:noFill/>
          <a:ln>
            <a:noFill/>
          </a:ln>
        </p:spPr>
      </p:pic>
      <p:pic>
        <p:nvPicPr>
          <p:cNvPr id="85" name="Google Shape;85;p11" title="demo.mp4">
            <a:hlinkClick r:id="rId4"/>
          </p:cNvPr>
          <p:cNvPicPr preferRelativeResize="0"/>
          <p:nvPr/>
        </p:nvPicPr>
        <p:blipFill>
          <a:blip r:embed="rId5">
            <a:alphaModFix/>
          </a:blip>
          <a:stretch>
            <a:fillRect/>
          </a:stretch>
        </p:blipFill>
        <p:spPr>
          <a:xfrm>
            <a:off x="6395225" y="76900"/>
            <a:ext cx="2250400" cy="1687800"/>
          </a:xfrm>
          <a:prstGeom prst="rect">
            <a:avLst/>
          </a:prstGeom>
          <a:noFill/>
          <a:ln>
            <a:noFill/>
          </a:ln>
        </p:spPr>
      </p:pic>
      <p:sp>
        <p:nvSpPr>
          <p:cNvPr id="86" name="Google Shape;86;p11"/>
          <p:cNvSpPr txBox="1"/>
          <p:nvPr/>
        </p:nvSpPr>
        <p:spPr>
          <a:xfrm>
            <a:off x="255450" y="58950"/>
            <a:ext cx="8633100" cy="6771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Clr>
                <a:schemeClr val="dk1"/>
              </a:buClr>
              <a:buSzPts val="1100"/>
              <a:buFont typeface="Arial"/>
              <a:buNone/>
            </a:pPr>
            <a:r>
              <a:rPr lang="en-US" sz="3200" b="1">
                <a:solidFill>
                  <a:srgbClr val="57068C"/>
                </a:solidFill>
                <a:latin typeface="Lexend"/>
                <a:ea typeface="Lexend"/>
                <a:cs typeface="Lexend"/>
                <a:sym typeface="Lexend"/>
              </a:rPr>
              <a:t>Customer Journey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2"/>
          <p:cNvPicPr preferRelativeResize="0"/>
          <p:nvPr/>
        </p:nvPicPr>
        <p:blipFill>
          <a:blip r:embed="rId3">
            <a:alphaModFix/>
          </a:blip>
          <a:stretch>
            <a:fillRect/>
          </a:stretch>
        </p:blipFill>
        <p:spPr>
          <a:xfrm>
            <a:off x="266700" y="736600"/>
            <a:ext cx="8610602" cy="4616250"/>
          </a:xfrm>
          <a:prstGeom prst="rect">
            <a:avLst/>
          </a:prstGeom>
          <a:noFill/>
          <a:ln>
            <a:noFill/>
          </a:ln>
        </p:spPr>
      </p:pic>
      <p:sp>
        <p:nvSpPr>
          <p:cNvPr id="93" name="Google Shape;93;p12"/>
          <p:cNvSpPr txBox="1"/>
          <p:nvPr/>
        </p:nvSpPr>
        <p:spPr>
          <a:xfrm>
            <a:off x="255450" y="58950"/>
            <a:ext cx="8633100" cy="12261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Clr>
                <a:schemeClr val="dk1"/>
              </a:buClr>
              <a:buSzPts val="1100"/>
              <a:buFont typeface="Arial"/>
              <a:buNone/>
            </a:pPr>
            <a:r>
              <a:rPr lang="en-US" sz="3200" b="1">
                <a:solidFill>
                  <a:srgbClr val="57068C"/>
                </a:solidFill>
                <a:latin typeface="Lexend"/>
                <a:ea typeface="Lexend"/>
                <a:cs typeface="Lexend"/>
                <a:sym typeface="Lexend"/>
              </a:rPr>
              <a:t>Go-to-Market Strategy</a:t>
            </a:r>
            <a:endParaRPr sz="2300" b="1">
              <a:solidFill>
                <a:srgbClr val="57068C"/>
              </a:solidFill>
            </a:endParaRPr>
          </a:p>
          <a:p>
            <a:pPr marL="0" lvl="0" indent="0" algn="l" rtl="0">
              <a:spcBef>
                <a:spcPts val="440"/>
              </a:spcBef>
              <a:spcAft>
                <a:spcPts val="0"/>
              </a:spcAft>
              <a:buNone/>
            </a:pPr>
            <a:endParaRPr sz="3200" b="1">
              <a:solidFill>
                <a:srgbClr val="57068C"/>
              </a:solidFill>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p:nvPr/>
        </p:nvSpPr>
        <p:spPr>
          <a:xfrm>
            <a:off x="255450" y="58950"/>
            <a:ext cx="8633100" cy="10722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Clr>
                <a:schemeClr val="dk1"/>
              </a:buClr>
              <a:buSzPts val="1100"/>
              <a:buFont typeface="Arial"/>
              <a:buNone/>
            </a:pPr>
            <a:endParaRPr sz="2200" b="1">
              <a:solidFill>
                <a:schemeClr val="dk1"/>
              </a:solidFill>
            </a:endParaRPr>
          </a:p>
          <a:p>
            <a:pPr marL="0" lvl="0" indent="0" algn="l" rtl="0">
              <a:spcBef>
                <a:spcPts val="440"/>
              </a:spcBef>
              <a:spcAft>
                <a:spcPts val="0"/>
              </a:spcAft>
              <a:buNone/>
            </a:pPr>
            <a:endParaRPr sz="3200" b="1">
              <a:solidFill>
                <a:srgbClr val="57068C"/>
              </a:solidFill>
              <a:latin typeface="Lexend"/>
              <a:ea typeface="Lexend"/>
              <a:cs typeface="Lexend"/>
              <a:sym typeface="Lexend"/>
            </a:endParaRPr>
          </a:p>
        </p:txBody>
      </p:sp>
      <p:sp>
        <p:nvSpPr>
          <p:cNvPr id="100" name="Google Shape;100;p13"/>
          <p:cNvSpPr txBox="1"/>
          <p:nvPr/>
        </p:nvSpPr>
        <p:spPr>
          <a:xfrm>
            <a:off x="723900" y="4889500"/>
            <a:ext cx="62484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US"/>
              <a:t>No Cost Structure and Revenue Stream due to speciality of the project</a:t>
            </a:r>
            <a:endParaRPr/>
          </a:p>
        </p:txBody>
      </p:sp>
      <p:pic>
        <p:nvPicPr>
          <p:cNvPr id="101" name="Google Shape;101;p13"/>
          <p:cNvPicPr preferRelativeResize="0"/>
          <p:nvPr/>
        </p:nvPicPr>
        <p:blipFill>
          <a:blip r:embed="rId3">
            <a:alphaModFix/>
          </a:blip>
          <a:stretch>
            <a:fillRect/>
          </a:stretch>
        </p:blipFill>
        <p:spPr>
          <a:xfrm>
            <a:off x="0" y="58950"/>
            <a:ext cx="9092052" cy="4830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4"/>
          <p:cNvPicPr preferRelativeResize="0"/>
          <p:nvPr/>
        </p:nvPicPr>
        <p:blipFill>
          <a:blip r:embed="rId3">
            <a:alphaModFix/>
          </a:blip>
          <a:stretch>
            <a:fillRect/>
          </a:stretch>
        </p:blipFill>
        <p:spPr>
          <a:xfrm>
            <a:off x="178650" y="977975"/>
            <a:ext cx="4465799" cy="3086849"/>
          </a:xfrm>
          <a:prstGeom prst="rect">
            <a:avLst/>
          </a:prstGeom>
          <a:noFill/>
          <a:ln>
            <a:noFill/>
          </a:ln>
        </p:spPr>
      </p:pic>
      <p:pic>
        <p:nvPicPr>
          <p:cNvPr id="108" name="Google Shape;108;p14"/>
          <p:cNvPicPr preferRelativeResize="0"/>
          <p:nvPr/>
        </p:nvPicPr>
        <p:blipFill>
          <a:blip r:embed="rId4">
            <a:alphaModFix/>
          </a:blip>
          <a:stretch>
            <a:fillRect/>
          </a:stretch>
        </p:blipFill>
        <p:spPr>
          <a:xfrm>
            <a:off x="4770275" y="914950"/>
            <a:ext cx="760175" cy="2969075"/>
          </a:xfrm>
          <a:prstGeom prst="rect">
            <a:avLst/>
          </a:prstGeom>
          <a:noFill/>
          <a:ln>
            <a:noFill/>
          </a:ln>
        </p:spPr>
      </p:pic>
      <p:sp>
        <p:nvSpPr>
          <p:cNvPr id="109" name="Google Shape;109;p14"/>
          <p:cNvSpPr txBox="1"/>
          <p:nvPr/>
        </p:nvSpPr>
        <p:spPr>
          <a:xfrm>
            <a:off x="5735025" y="11210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Information for All Public Buildings</a:t>
            </a:r>
            <a:endParaRPr/>
          </a:p>
        </p:txBody>
      </p:sp>
      <p:sp>
        <p:nvSpPr>
          <p:cNvPr id="110" name="Google Shape;110;p14"/>
          <p:cNvSpPr txBox="1"/>
          <p:nvPr/>
        </p:nvSpPr>
        <p:spPr>
          <a:xfrm>
            <a:off x="5778275" y="2091688"/>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User-friendly Search Features + Filter Interface </a:t>
            </a:r>
            <a:endParaRPr/>
          </a:p>
        </p:txBody>
      </p:sp>
      <p:sp>
        <p:nvSpPr>
          <p:cNvPr id="111" name="Google Shape;111;p14"/>
          <p:cNvSpPr txBox="1"/>
          <p:nvPr/>
        </p:nvSpPr>
        <p:spPr>
          <a:xfrm>
            <a:off x="5841800" y="3157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Maintainable &amp; Extendable Dataset</a:t>
            </a:r>
            <a:endParaRPr/>
          </a:p>
        </p:txBody>
      </p:sp>
      <p:pic>
        <p:nvPicPr>
          <p:cNvPr id="112" name="Google Shape;112;p14"/>
          <p:cNvPicPr preferRelativeResize="0"/>
          <p:nvPr/>
        </p:nvPicPr>
        <p:blipFill>
          <a:blip r:embed="rId5">
            <a:alphaModFix/>
          </a:blip>
          <a:stretch>
            <a:fillRect/>
          </a:stretch>
        </p:blipFill>
        <p:spPr>
          <a:xfrm>
            <a:off x="4770275" y="3884025"/>
            <a:ext cx="3964751" cy="1421625"/>
          </a:xfrm>
          <a:prstGeom prst="rect">
            <a:avLst/>
          </a:prstGeom>
          <a:noFill/>
          <a:ln>
            <a:noFill/>
          </a:ln>
        </p:spPr>
      </p:pic>
      <p:sp>
        <p:nvSpPr>
          <p:cNvPr id="113" name="Google Shape;113;p14"/>
          <p:cNvSpPr txBox="1"/>
          <p:nvPr/>
        </p:nvSpPr>
        <p:spPr>
          <a:xfrm>
            <a:off x="255450" y="58950"/>
            <a:ext cx="8633100" cy="1226100"/>
          </a:xfrm>
          <a:prstGeom prst="rect">
            <a:avLst/>
          </a:prstGeom>
          <a:noFill/>
          <a:ln>
            <a:noFill/>
          </a:ln>
        </p:spPr>
        <p:txBody>
          <a:bodyPr spcFirstLastPara="1" wrap="square" lIns="91425" tIns="91425" rIns="91425" bIns="91425" anchor="t" anchorCtr="0">
            <a:spAutoFit/>
          </a:bodyPr>
          <a:lstStyle/>
          <a:p>
            <a:pPr marL="0" lvl="0" indent="0" algn="l" rtl="0">
              <a:spcBef>
                <a:spcPts val="440"/>
              </a:spcBef>
              <a:spcAft>
                <a:spcPts val="0"/>
              </a:spcAft>
              <a:buClr>
                <a:schemeClr val="dk1"/>
              </a:buClr>
              <a:buSzPts val="1100"/>
              <a:buFont typeface="Arial"/>
              <a:buNone/>
            </a:pPr>
            <a:r>
              <a:rPr lang="en-US" sz="3200" b="1">
                <a:solidFill>
                  <a:srgbClr val="57068C"/>
                </a:solidFill>
                <a:latin typeface="Lexend"/>
                <a:ea typeface="Lexend"/>
                <a:cs typeface="Lexend"/>
                <a:sym typeface="Lexend"/>
              </a:rPr>
              <a:t>Recommended MVP Journey</a:t>
            </a:r>
            <a:endParaRPr sz="2900" b="1">
              <a:solidFill>
                <a:srgbClr val="57068C"/>
              </a:solidFill>
            </a:endParaRPr>
          </a:p>
          <a:p>
            <a:pPr marL="0" lvl="0" indent="0" algn="l" rtl="0">
              <a:spcBef>
                <a:spcPts val="440"/>
              </a:spcBef>
              <a:spcAft>
                <a:spcPts val="0"/>
              </a:spcAft>
              <a:buNone/>
            </a:pPr>
            <a:endParaRPr sz="3200" b="1">
              <a:solidFill>
                <a:srgbClr val="57068C"/>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Presentation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On-screen Show (16:10)</PresentationFormat>
  <Paragraphs>74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Lexend</vt:lpstr>
      <vt:lpstr>Presentation4</vt:lpstr>
      <vt:lpstr>DDC/Town+Gown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&amp; Happy Graduation!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DDC/Town+Gown</dc:title>
  <dc:creator>Matthews, Terri</dc:creator>
  <cp:lastModifiedBy>Matthews, Terri (DDC)</cp:lastModifiedBy>
  <cp:revision>1</cp:revision>
  <dcterms:modified xsi:type="dcterms:W3CDTF">2023-01-04T20:22:00Z</dcterms:modified>
</cp:coreProperties>
</file>