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348" r:id="rId2"/>
    <p:sldId id="371" r:id="rId3"/>
    <p:sldId id="398" r:id="rId4"/>
    <p:sldId id="377" r:id="rId5"/>
    <p:sldId id="393" r:id="rId6"/>
    <p:sldId id="399" r:id="rId7"/>
    <p:sldId id="381" r:id="rId8"/>
    <p:sldId id="400" r:id="rId9"/>
    <p:sldId id="382" r:id="rId10"/>
    <p:sldId id="383" r:id="rId11"/>
    <p:sldId id="384" r:id="rId12"/>
    <p:sldId id="385" r:id="rId13"/>
    <p:sldId id="396" r:id="rId14"/>
    <p:sldId id="394" r:id="rId15"/>
    <p:sldId id="380" r:id="rId16"/>
    <p:sldId id="397" r:id="rId17"/>
    <p:sldId id="387" r:id="rId18"/>
    <p:sldId id="388" r:id="rId19"/>
    <p:sldId id="389" r:id="rId20"/>
    <p:sldId id="392" r:id="rId21"/>
    <p:sldId id="375" r:id="rId22"/>
    <p:sldId id="376" r:id="rId23"/>
    <p:sldId id="395" r:id="rId24"/>
    <p:sldId id="339" r:id="rId25"/>
    <p:sldId id="287" r:id="rId26"/>
    <p:sldId id="401" r:id="rId27"/>
    <p:sldId id="350" r:id="rId28"/>
    <p:sldId id="351" r:id="rId29"/>
    <p:sldId id="352" r:id="rId30"/>
    <p:sldId id="353" r:id="rId31"/>
    <p:sldId id="355" r:id="rId32"/>
    <p:sldId id="356" r:id="rId33"/>
    <p:sldId id="357" r:id="rId34"/>
    <p:sldId id="354" r:id="rId35"/>
    <p:sldId id="334" r:id="rId36"/>
    <p:sldId id="358" r:id="rId37"/>
    <p:sldId id="359" r:id="rId38"/>
    <p:sldId id="360" r:id="rId39"/>
    <p:sldId id="361" r:id="rId40"/>
    <p:sldId id="364" r:id="rId41"/>
    <p:sldId id="365" r:id="rId42"/>
    <p:sldId id="362" r:id="rId43"/>
    <p:sldId id="366" r:id="rId44"/>
    <p:sldId id="367" r:id="rId45"/>
    <p:sldId id="369" r:id="rId46"/>
    <p:sldId id="402"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rtiz, Carlos (DDC)" initials="OC(" lastIdx="18" clrIdx="0">
    <p:extLst>
      <p:ext uri="{19B8F6BF-5375-455C-9EA6-DF929625EA0E}">
        <p15:presenceInfo xmlns:p15="http://schemas.microsoft.com/office/powerpoint/2012/main" userId="S::OrtizCa@ddc.nyc.gov::c792e8d1-c7c2-4d7c-8de5-a2b16b02d7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A7"/>
    <a:srgbClr val="E16F24"/>
    <a:srgbClr val="FF6F49"/>
    <a:srgbClr val="7D378B"/>
    <a:srgbClr val="8C218B"/>
    <a:srgbClr val="000000"/>
    <a:srgbClr val="C483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9" autoAdjust="0"/>
    <p:restoredTop sz="94396" autoAdjust="0"/>
  </p:normalViewPr>
  <p:slideViewPr>
    <p:cSldViewPr snapToGrid="0" snapToObjects="1">
      <p:cViewPr varScale="1">
        <p:scale>
          <a:sx n="104" d="100"/>
          <a:sy n="104" d="100"/>
        </p:scale>
        <p:origin x="600"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solidFill>
                  <a:schemeClr val="accent1"/>
                </a:solidFill>
                <a:latin typeface="Arial" panose="020B0604020202020204" pitchFamily="34" charset="0"/>
                <a:cs typeface="Arial" panose="020B0604020202020204" pitchFamily="34" charset="0"/>
              </a:rPr>
              <a:t>Accidents - Incidents</a:t>
            </a:r>
            <a:r>
              <a:rPr lang="en-US" sz="1600" b="1" dirty="0">
                <a:latin typeface="Arial" panose="020B0604020202020204" pitchFamily="34" charset="0"/>
                <a:cs typeface="Arial" panose="020B0604020202020204" pitchFamily="34" charset="0"/>
              </a:rPr>
              <a:t> </a:t>
            </a:r>
          </a:p>
        </c:rich>
      </c:tx>
      <c:overlay val="0"/>
      <c:spPr>
        <a:solidFill>
          <a:sysClr val="window" lastClr="FFFFFF"/>
        </a:solid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Aug 18' - July 19'</c:v>
                </c:pt>
              </c:strCache>
            </c:strRef>
          </c:tx>
          <c:spPr>
            <a:solidFill>
              <a:schemeClr val="accent1"/>
            </a:solidFill>
            <a:ln>
              <a:noFill/>
            </a:ln>
            <a:effectLst/>
          </c:spPr>
          <c:invertIfNegative val="0"/>
          <c:dLbls>
            <c:dLbl>
              <c:idx val="3"/>
              <c:layout>
                <c:manualLayout>
                  <c:x val="-1.1644832605531296E-2"/>
                  <c:y val="-3.789791951102974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5E-4E47-BE1A-F26D9442A64E}"/>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Accidents </c:v>
                </c:pt>
                <c:pt idx="1">
                  <c:v>Fatalities</c:v>
                </c:pt>
                <c:pt idx="2">
                  <c:v>Incidents - Injury </c:v>
                </c:pt>
                <c:pt idx="3">
                  <c:v>Incidents - Property Damage</c:v>
                </c:pt>
                <c:pt idx="4">
                  <c:v>Near Miss</c:v>
                </c:pt>
                <c:pt idx="5">
                  <c:v>Public</c:v>
                </c:pt>
                <c:pt idx="6">
                  <c:v>Other </c:v>
                </c:pt>
                <c:pt idx="7">
                  <c:v>Total</c:v>
                </c:pt>
              </c:strCache>
            </c:strRef>
          </c:cat>
          <c:val>
            <c:numRef>
              <c:f>Sheet1!$B$2:$I$2</c:f>
              <c:numCache>
                <c:formatCode>General</c:formatCode>
                <c:ptCount val="8"/>
                <c:pt idx="0">
                  <c:v>23</c:v>
                </c:pt>
                <c:pt idx="1">
                  <c:v>1</c:v>
                </c:pt>
                <c:pt idx="2">
                  <c:v>73</c:v>
                </c:pt>
                <c:pt idx="3">
                  <c:v>161</c:v>
                </c:pt>
                <c:pt idx="4">
                  <c:v>2</c:v>
                </c:pt>
                <c:pt idx="5">
                  <c:v>11</c:v>
                </c:pt>
                <c:pt idx="6">
                  <c:v>5</c:v>
                </c:pt>
                <c:pt idx="7">
                  <c:v>276</c:v>
                </c:pt>
              </c:numCache>
            </c:numRef>
          </c:val>
          <c:extLst>
            <c:ext xmlns:c16="http://schemas.microsoft.com/office/drawing/2014/chart" uri="{C3380CC4-5D6E-409C-BE32-E72D297353CC}">
              <c16:uniqueId val="{00000001-775E-4E47-BE1A-F26D9442A64E}"/>
            </c:ext>
          </c:extLst>
        </c:ser>
        <c:ser>
          <c:idx val="1"/>
          <c:order val="1"/>
          <c:tx>
            <c:strRef>
              <c:f>Sheet1!$A$3</c:f>
              <c:strCache>
                <c:ptCount val="1"/>
                <c:pt idx="0">
                  <c:v>Aug 19' - July 20'</c:v>
                </c:pt>
              </c:strCache>
            </c:strRef>
          </c:tx>
          <c:spPr>
            <a:solidFill>
              <a:schemeClr val="accent2"/>
            </a:solidFill>
            <a:ln>
              <a:noFill/>
            </a:ln>
            <a:effectLst/>
          </c:spPr>
          <c:invertIfNegative val="0"/>
          <c:dLbls>
            <c:dLbl>
              <c:idx val="3"/>
              <c:layout>
                <c:manualLayout>
                  <c:x val="5.822416302765648E-3"/>
                  <c:y val="-3.789791951102974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5E-4E47-BE1A-F26D9442A64E}"/>
                </c:ext>
              </c:extLst>
            </c:dLbl>
            <c:dLbl>
              <c:idx val="7"/>
              <c:layout>
                <c:manualLayout>
                  <c:x val="7.763221737020721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5E-4E47-BE1A-F26D9442A64E}"/>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Accidents </c:v>
                </c:pt>
                <c:pt idx="1">
                  <c:v>Fatalities</c:v>
                </c:pt>
                <c:pt idx="2">
                  <c:v>Incidents - Injury </c:v>
                </c:pt>
                <c:pt idx="3">
                  <c:v>Incidents - Property Damage</c:v>
                </c:pt>
                <c:pt idx="4">
                  <c:v>Near Miss</c:v>
                </c:pt>
                <c:pt idx="5">
                  <c:v>Public</c:v>
                </c:pt>
                <c:pt idx="6">
                  <c:v>Other </c:v>
                </c:pt>
                <c:pt idx="7">
                  <c:v>Total</c:v>
                </c:pt>
              </c:strCache>
            </c:strRef>
          </c:cat>
          <c:val>
            <c:numRef>
              <c:f>Sheet1!$B$3:$I$3</c:f>
              <c:numCache>
                <c:formatCode>General</c:formatCode>
                <c:ptCount val="8"/>
                <c:pt idx="0">
                  <c:v>16</c:v>
                </c:pt>
                <c:pt idx="1">
                  <c:v>0</c:v>
                </c:pt>
                <c:pt idx="2">
                  <c:v>41</c:v>
                </c:pt>
                <c:pt idx="3">
                  <c:v>169</c:v>
                </c:pt>
                <c:pt idx="4">
                  <c:v>6</c:v>
                </c:pt>
                <c:pt idx="5">
                  <c:v>1</c:v>
                </c:pt>
                <c:pt idx="6">
                  <c:v>1</c:v>
                </c:pt>
                <c:pt idx="7">
                  <c:v>234</c:v>
                </c:pt>
              </c:numCache>
            </c:numRef>
          </c:val>
          <c:extLst>
            <c:ext xmlns:c16="http://schemas.microsoft.com/office/drawing/2014/chart" uri="{C3380CC4-5D6E-409C-BE32-E72D297353CC}">
              <c16:uniqueId val="{00000004-775E-4E47-BE1A-F26D9442A64E}"/>
            </c:ext>
          </c:extLst>
        </c:ser>
        <c:ser>
          <c:idx val="2"/>
          <c:order val="2"/>
          <c:tx>
            <c:strRef>
              <c:f>Sheet1!$A$4</c:f>
              <c:strCache>
                <c:ptCount val="1"/>
                <c:pt idx="0">
                  <c:v>% Change </c:v>
                </c:pt>
              </c:strCache>
            </c:strRef>
          </c:tx>
          <c:spPr>
            <a:solidFill>
              <a:schemeClr val="accent3"/>
            </a:solidFill>
            <a:ln>
              <a:noFill/>
            </a:ln>
            <a:effectLst/>
          </c:spPr>
          <c:invertIfNegative val="0"/>
          <c:dLbls>
            <c:dLbl>
              <c:idx val="0"/>
              <c:layout>
                <c:manualLayout>
                  <c:x val="-3.445692883895133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75E-4E47-BE1A-F26D9442A64E}"/>
                </c:ext>
              </c:extLst>
            </c:dLbl>
            <c:dLbl>
              <c:idx val="2"/>
              <c:layout>
                <c:manualLayout>
                  <c:x val="-3.745318352059930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75E-4E47-BE1A-F26D9442A64E}"/>
                </c:ext>
              </c:extLst>
            </c:dLbl>
            <c:dLbl>
              <c:idx val="5"/>
              <c:layout>
                <c:manualLayout>
                  <c:x val="-3.595505617977538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75E-4E47-BE1A-F26D9442A64E}"/>
                </c:ext>
              </c:extLst>
            </c:dLbl>
            <c:dLbl>
              <c:idx val="6"/>
              <c:layout>
                <c:manualLayout>
                  <c:x val="-3.595505617977528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75E-4E47-BE1A-F26D9442A64E}"/>
                </c:ext>
              </c:extLst>
            </c:dLbl>
            <c:dLbl>
              <c:idx val="7"/>
              <c:layout>
                <c:manualLayout>
                  <c:x val="-3.595505617977528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75E-4E47-BE1A-F26D9442A64E}"/>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Accidents </c:v>
                </c:pt>
                <c:pt idx="1">
                  <c:v>Fatalities</c:v>
                </c:pt>
                <c:pt idx="2">
                  <c:v>Incidents - Injury </c:v>
                </c:pt>
                <c:pt idx="3">
                  <c:v>Incidents - Property Damage</c:v>
                </c:pt>
                <c:pt idx="4">
                  <c:v>Near Miss</c:v>
                </c:pt>
                <c:pt idx="5">
                  <c:v>Public</c:v>
                </c:pt>
                <c:pt idx="6">
                  <c:v>Other </c:v>
                </c:pt>
                <c:pt idx="7">
                  <c:v>Total</c:v>
                </c:pt>
              </c:strCache>
            </c:strRef>
          </c:cat>
          <c:val>
            <c:numRef>
              <c:f>Sheet1!$B$4:$I$4</c:f>
              <c:numCache>
                <c:formatCode>General</c:formatCode>
                <c:ptCount val="8"/>
                <c:pt idx="0" formatCode="0%">
                  <c:v>-0.31</c:v>
                </c:pt>
                <c:pt idx="2" formatCode="0%">
                  <c:v>-0.44</c:v>
                </c:pt>
                <c:pt idx="5" formatCode="0%">
                  <c:v>-0.91</c:v>
                </c:pt>
                <c:pt idx="6" formatCode="0%">
                  <c:v>-0.8</c:v>
                </c:pt>
                <c:pt idx="7" formatCode="0%">
                  <c:v>-0.16</c:v>
                </c:pt>
              </c:numCache>
            </c:numRef>
          </c:val>
          <c:extLst>
            <c:ext xmlns:c16="http://schemas.microsoft.com/office/drawing/2014/chart" uri="{C3380CC4-5D6E-409C-BE32-E72D297353CC}">
              <c16:uniqueId val="{0000000A-775E-4E47-BE1A-F26D9442A64E}"/>
            </c:ext>
          </c:extLst>
        </c:ser>
        <c:dLbls>
          <c:dLblPos val="outEnd"/>
          <c:showLegendKey val="0"/>
          <c:showVal val="1"/>
          <c:showCatName val="0"/>
          <c:showSerName val="0"/>
          <c:showPercent val="0"/>
          <c:showBubbleSize val="0"/>
        </c:dLbls>
        <c:gapWidth val="219"/>
        <c:overlap val="-27"/>
        <c:axId val="403170208"/>
        <c:axId val="403174800"/>
      </c:barChart>
      <c:catAx>
        <c:axId val="40317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174800"/>
        <c:crosses val="autoZero"/>
        <c:auto val="1"/>
        <c:lblAlgn val="ctr"/>
        <c:lblOffset val="100"/>
        <c:noMultiLvlLbl val="0"/>
      </c:catAx>
      <c:valAx>
        <c:axId val="403174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1702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AC3C6C6-17F2-4F7E-8F90-2B8C75ACDAD9}" type="datetimeFigureOut">
              <a:rPr lang="en-US" smtClean="0"/>
              <a:pPr/>
              <a:t>8/12/2020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3FD241A-5C6D-4E46-ADE4-4305F130DDB0}" type="slidenum">
              <a:rPr lang="en-US" smtClean="0"/>
              <a:pPr/>
              <a:t>‹#›</a:t>
            </a:fld>
            <a:endParaRPr lang="en-US"/>
          </a:p>
        </p:txBody>
      </p:sp>
    </p:spTree>
    <p:extLst>
      <p:ext uri="{BB962C8B-B14F-4D97-AF65-F5344CB8AC3E}">
        <p14:creationId xmlns:p14="http://schemas.microsoft.com/office/powerpoint/2010/main" val="676831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D241A-5C6D-4E46-ADE4-4305F130DDB0}" type="slidenum">
              <a:rPr lang="en-US" smtClean="0"/>
              <a:pPr/>
              <a:t>15</a:t>
            </a:fld>
            <a:endParaRPr lang="en-US"/>
          </a:p>
        </p:txBody>
      </p:sp>
    </p:spTree>
    <p:extLst>
      <p:ext uri="{BB962C8B-B14F-4D97-AF65-F5344CB8AC3E}">
        <p14:creationId xmlns:p14="http://schemas.microsoft.com/office/powerpoint/2010/main" val="3073556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BC66C-4315-D842-AC28-D79D651F6E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9AA132-1ADE-884C-B4C2-22E178870D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10BE08-09ED-B740-BA41-92D89100014B}"/>
              </a:ext>
            </a:extLst>
          </p:cNvPr>
          <p:cNvSpPr>
            <a:spLocks noGrp="1"/>
          </p:cNvSpPr>
          <p:nvPr>
            <p:ph type="dt" sz="half" idx="10"/>
          </p:nvPr>
        </p:nvSpPr>
        <p:spPr/>
        <p:txBody>
          <a:bodyPr/>
          <a:lstStyle/>
          <a:p>
            <a:fld id="{BDD59476-361B-4660-B19A-99A15356E41E}" type="datetime1">
              <a:rPr lang="en-US" smtClean="0"/>
              <a:pPr/>
              <a:t>8/12/2020</a:t>
            </a:fld>
            <a:endParaRPr lang="en-US"/>
          </a:p>
        </p:txBody>
      </p:sp>
      <p:sp>
        <p:nvSpPr>
          <p:cNvPr id="5" name="Footer Placeholder 4">
            <a:extLst>
              <a:ext uri="{FF2B5EF4-FFF2-40B4-BE49-F238E27FC236}">
                <a16:creationId xmlns:a16="http://schemas.microsoft.com/office/drawing/2014/main" id="{04254305-B025-854C-98B6-31D91B4599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EBB279-32F3-6045-95F1-6873A268B014}"/>
              </a:ext>
            </a:extLst>
          </p:cNvPr>
          <p:cNvSpPr>
            <a:spLocks noGrp="1"/>
          </p:cNvSpPr>
          <p:nvPr>
            <p:ph type="sldNum" sz="quarter" idx="12"/>
          </p:nvPr>
        </p:nvSpPr>
        <p:spPr/>
        <p:txBody>
          <a:bodyPr/>
          <a:lstStyle/>
          <a:p>
            <a:fld id="{6274D6D1-740F-2E41-9BD9-5F8947D61E7F}" type="slidenum">
              <a:rPr lang="en-US" smtClean="0"/>
              <a:pPr/>
              <a:t>‹#›</a:t>
            </a:fld>
            <a:endParaRPr lang="en-US"/>
          </a:p>
        </p:txBody>
      </p:sp>
    </p:spTree>
    <p:extLst>
      <p:ext uri="{BB962C8B-B14F-4D97-AF65-F5344CB8AC3E}">
        <p14:creationId xmlns:p14="http://schemas.microsoft.com/office/powerpoint/2010/main" val="1315509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1D8DB-7ADE-8142-9E81-B2588B2014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0EFCE5-CB52-F74D-9FC4-1066F43892B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CC35E8-DB27-EB48-862B-5730C5AFB469}"/>
              </a:ext>
            </a:extLst>
          </p:cNvPr>
          <p:cNvSpPr>
            <a:spLocks noGrp="1"/>
          </p:cNvSpPr>
          <p:nvPr>
            <p:ph type="dt" sz="half" idx="10"/>
          </p:nvPr>
        </p:nvSpPr>
        <p:spPr/>
        <p:txBody>
          <a:bodyPr/>
          <a:lstStyle/>
          <a:p>
            <a:fld id="{13CAF48D-8765-473E-B0F9-DFCE1FA8EF5D}" type="datetime1">
              <a:rPr lang="en-US" smtClean="0"/>
              <a:pPr/>
              <a:t>8/12/2020</a:t>
            </a:fld>
            <a:endParaRPr lang="en-US"/>
          </a:p>
        </p:txBody>
      </p:sp>
      <p:sp>
        <p:nvSpPr>
          <p:cNvPr id="5" name="Footer Placeholder 4">
            <a:extLst>
              <a:ext uri="{FF2B5EF4-FFF2-40B4-BE49-F238E27FC236}">
                <a16:creationId xmlns:a16="http://schemas.microsoft.com/office/drawing/2014/main" id="{D7CDFC8B-A7D4-114C-A442-317CF7DCFF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32B7EA-8902-B44B-98D1-797805E68F13}"/>
              </a:ext>
            </a:extLst>
          </p:cNvPr>
          <p:cNvSpPr>
            <a:spLocks noGrp="1"/>
          </p:cNvSpPr>
          <p:nvPr>
            <p:ph type="sldNum" sz="quarter" idx="12"/>
          </p:nvPr>
        </p:nvSpPr>
        <p:spPr/>
        <p:txBody>
          <a:bodyPr/>
          <a:lstStyle/>
          <a:p>
            <a:fld id="{6274D6D1-740F-2E41-9BD9-5F8947D61E7F}" type="slidenum">
              <a:rPr lang="en-US" smtClean="0"/>
              <a:pPr/>
              <a:t>‹#›</a:t>
            </a:fld>
            <a:endParaRPr lang="en-US"/>
          </a:p>
        </p:txBody>
      </p:sp>
    </p:spTree>
    <p:extLst>
      <p:ext uri="{BB962C8B-B14F-4D97-AF65-F5344CB8AC3E}">
        <p14:creationId xmlns:p14="http://schemas.microsoft.com/office/powerpoint/2010/main" val="1457158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12A006-7BD7-CE47-92B2-F5CFBC813D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8E5663-5AA9-7A42-A5F4-4C086160B6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8A5FC1-1199-6642-8DB1-4B94A5F8D2B7}"/>
              </a:ext>
            </a:extLst>
          </p:cNvPr>
          <p:cNvSpPr>
            <a:spLocks noGrp="1"/>
          </p:cNvSpPr>
          <p:nvPr>
            <p:ph type="dt" sz="half" idx="10"/>
          </p:nvPr>
        </p:nvSpPr>
        <p:spPr/>
        <p:txBody>
          <a:bodyPr/>
          <a:lstStyle/>
          <a:p>
            <a:fld id="{68FB4408-FD35-4E44-9CA0-9F86CAF3301A}" type="datetime1">
              <a:rPr lang="en-US" smtClean="0"/>
              <a:pPr/>
              <a:t>8/12/2020</a:t>
            </a:fld>
            <a:endParaRPr lang="en-US"/>
          </a:p>
        </p:txBody>
      </p:sp>
      <p:sp>
        <p:nvSpPr>
          <p:cNvPr id="5" name="Footer Placeholder 4">
            <a:extLst>
              <a:ext uri="{FF2B5EF4-FFF2-40B4-BE49-F238E27FC236}">
                <a16:creationId xmlns:a16="http://schemas.microsoft.com/office/drawing/2014/main" id="{D366457C-87DB-024C-9CDF-5734B77287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604C87-9120-1649-91A0-B9A9A99D4FA5}"/>
              </a:ext>
            </a:extLst>
          </p:cNvPr>
          <p:cNvSpPr>
            <a:spLocks noGrp="1"/>
          </p:cNvSpPr>
          <p:nvPr>
            <p:ph type="sldNum" sz="quarter" idx="12"/>
          </p:nvPr>
        </p:nvSpPr>
        <p:spPr/>
        <p:txBody>
          <a:bodyPr/>
          <a:lstStyle/>
          <a:p>
            <a:fld id="{6274D6D1-740F-2E41-9BD9-5F8947D61E7F}" type="slidenum">
              <a:rPr lang="en-US" smtClean="0"/>
              <a:pPr/>
              <a:t>‹#›</a:t>
            </a:fld>
            <a:endParaRPr lang="en-US"/>
          </a:p>
        </p:txBody>
      </p:sp>
    </p:spTree>
    <p:extLst>
      <p:ext uri="{BB962C8B-B14F-4D97-AF65-F5344CB8AC3E}">
        <p14:creationId xmlns:p14="http://schemas.microsoft.com/office/powerpoint/2010/main" val="2321382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5C734-BE07-B04F-99C2-1934EDB37C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C33D47-47E8-A749-82B5-6A9196D1830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138EC-44A5-544E-8484-CC10734B94FF}"/>
              </a:ext>
            </a:extLst>
          </p:cNvPr>
          <p:cNvSpPr>
            <a:spLocks noGrp="1"/>
          </p:cNvSpPr>
          <p:nvPr>
            <p:ph type="dt" sz="half" idx="10"/>
          </p:nvPr>
        </p:nvSpPr>
        <p:spPr/>
        <p:txBody>
          <a:bodyPr/>
          <a:lstStyle/>
          <a:p>
            <a:fld id="{A16FC640-0EA7-43FD-B14D-EC55F12C56E1}" type="datetime1">
              <a:rPr lang="en-US" smtClean="0"/>
              <a:pPr/>
              <a:t>8/12/2020</a:t>
            </a:fld>
            <a:endParaRPr lang="en-US"/>
          </a:p>
        </p:txBody>
      </p:sp>
      <p:sp>
        <p:nvSpPr>
          <p:cNvPr id="5" name="Footer Placeholder 4">
            <a:extLst>
              <a:ext uri="{FF2B5EF4-FFF2-40B4-BE49-F238E27FC236}">
                <a16:creationId xmlns:a16="http://schemas.microsoft.com/office/drawing/2014/main" id="{7F9721E9-901B-304F-8F6D-141C085D2B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C20C8-0744-844B-BD65-1AB00E27A245}"/>
              </a:ext>
            </a:extLst>
          </p:cNvPr>
          <p:cNvSpPr>
            <a:spLocks noGrp="1"/>
          </p:cNvSpPr>
          <p:nvPr>
            <p:ph type="sldNum" sz="quarter" idx="12"/>
          </p:nvPr>
        </p:nvSpPr>
        <p:spPr/>
        <p:txBody>
          <a:bodyPr/>
          <a:lstStyle/>
          <a:p>
            <a:fld id="{6274D6D1-740F-2E41-9BD9-5F8947D61E7F}" type="slidenum">
              <a:rPr lang="en-US" smtClean="0"/>
              <a:pPr/>
              <a:t>‹#›</a:t>
            </a:fld>
            <a:endParaRPr lang="en-US"/>
          </a:p>
        </p:txBody>
      </p:sp>
    </p:spTree>
    <p:extLst>
      <p:ext uri="{BB962C8B-B14F-4D97-AF65-F5344CB8AC3E}">
        <p14:creationId xmlns:p14="http://schemas.microsoft.com/office/powerpoint/2010/main" val="1436945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DD5F5-B0FB-6640-91E0-BEC63349F8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669864-62EC-A84D-ACBD-6ECFD17483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A91C28C-3EE8-CF49-8C4A-F68EBD6B2211}"/>
              </a:ext>
            </a:extLst>
          </p:cNvPr>
          <p:cNvSpPr>
            <a:spLocks noGrp="1"/>
          </p:cNvSpPr>
          <p:nvPr>
            <p:ph type="dt" sz="half" idx="10"/>
          </p:nvPr>
        </p:nvSpPr>
        <p:spPr/>
        <p:txBody>
          <a:bodyPr/>
          <a:lstStyle/>
          <a:p>
            <a:fld id="{7A49D75F-E75D-48F0-9502-E4CE706D830F}" type="datetime1">
              <a:rPr lang="en-US" smtClean="0"/>
              <a:pPr/>
              <a:t>8/12/2020</a:t>
            </a:fld>
            <a:endParaRPr lang="en-US"/>
          </a:p>
        </p:txBody>
      </p:sp>
      <p:sp>
        <p:nvSpPr>
          <p:cNvPr id="5" name="Footer Placeholder 4">
            <a:extLst>
              <a:ext uri="{FF2B5EF4-FFF2-40B4-BE49-F238E27FC236}">
                <a16:creationId xmlns:a16="http://schemas.microsoft.com/office/drawing/2014/main" id="{8D2B9B0A-4F6D-C242-87F8-BA3A9DCC55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2729D4-B4FC-B749-A869-80F8DDCCA3E6}"/>
              </a:ext>
            </a:extLst>
          </p:cNvPr>
          <p:cNvSpPr>
            <a:spLocks noGrp="1"/>
          </p:cNvSpPr>
          <p:nvPr>
            <p:ph type="sldNum" sz="quarter" idx="12"/>
          </p:nvPr>
        </p:nvSpPr>
        <p:spPr/>
        <p:txBody>
          <a:bodyPr/>
          <a:lstStyle/>
          <a:p>
            <a:fld id="{6274D6D1-740F-2E41-9BD9-5F8947D61E7F}" type="slidenum">
              <a:rPr lang="en-US" smtClean="0"/>
              <a:pPr/>
              <a:t>‹#›</a:t>
            </a:fld>
            <a:endParaRPr lang="en-US"/>
          </a:p>
        </p:txBody>
      </p:sp>
    </p:spTree>
    <p:extLst>
      <p:ext uri="{BB962C8B-B14F-4D97-AF65-F5344CB8AC3E}">
        <p14:creationId xmlns:p14="http://schemas.microsoft.com/office/powerpoint/2010/main" val="129744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8420F-EC16-AA4B-9915-0A764A5C69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DDF7D4-3DB2-E148-855D-3569D316E90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302FA7-8616-D543-8CED-4CEEDCC9B9E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452B90-7B65-9849-B413-A83E278FE8E9}"/>
              </a:ext>
            </a:extLst>
          </p:cNvPr>
          <p:cNvSpPr>
            <a:spLocks noGrp="1"/>
          </p:cNvSpPr>
          <p:nvPr>
            <p:ph type="dt" sz="half" idx="10"/>
          </p:nvPr>
        </p:nvSpPr>
        <p:spPr/>
        <p:txBody>
          <a:bodyPr/>
          <a:lstStyle/>
          <a:p>
            <a:fld id="{5DDD803E-92F0-4A16-8D35-FB7C4C651448}" type="datetime1">
              <a:rPr lang="en-US" smtClean="0"/>
              <a:pPr/>
              <a:t>8/12/2020</a:t>
            </a:fld>
            <a:endParaRPr lang="en-US"/>
          </a:p>
        </p:txBody>
      </p:sp>
      <p:sp>
        <p:nvSpPr>
          <p:cNvPr id="6" name="Footer Placeholder 5">
            <a:extLst>
              <a:ext uri="{FF2B5EF4-FFF2-40B4-BE49-F238E27FC236}">
                <a16:creationId xmlns:a16="http://schemas.microsoft.com/office/drawing/2014/main" id="{B54898AB-C6A1-2C45-B70D-CBBE03362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F74DCA-620D-5447-8D35-50F3B00617BB}"/>
              </a:ext>
            </a:extLst>
          </p:cNvPr>
          <p:cNvSpPr>
            <a:spLocks noGrp="1"/>
          </p:cNvSpPr>
          <p:nvPr>
            <p:ph type="sldNum" sz="quarter" idx="12"/>
          </p:nvPr>
        </p:nvSpPr>
        <p:spPr/>
        <p:txBody>
          <a:bodyPr/>
          <a:lstStyle/>
          <a:p>
            <a:fld id="{6274D6D1-740F-2E41-9BD9-5F8947D61E7F}" type="slidenum">
              <a:rPr lang="en-US" smtClean="0"/>
              <a:pPr/>
              <a:t>‹#›</a:t>
            </a:fld>
            <a:endParaRPr lang="en-US"/>
          </a:p>
        </p:txBody>
      </p:sp>
    </p:spTree>
    <p:extLst>
      <p:ext uri="{BB962C8B-B14F-4D97-AF65-F5344CB8AC3E}">
        <p14:creationId xmlns:p14="http://schemas.microsoft.com/office/powerpoint/2010/main" val="4216081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753BC-5E85-8E43-ADC8-A27FA26701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4F44BE-2D7A-2543-8F9C-1B2718BA71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1FB6A17-4A5B-A642-B8F3-0634492FF38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A1663B-DEDD-724A-B9AC-C940E0E515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524632C-EC4B-B14A-BB58-E7FD0AB9603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4E8BBE-83CC-864B-972B-9F44712AAB4B}"/>
              </a:ext>
            </a:extLst>
          </p:cNvPr>
          <p:cNvSpPr>
            <a:spLocks noGrp="1"/>
          </p:cNvSpPr>
          <p:nvPr>
            <p:ph type="dt" sz="half" idx="10"/>
          </p:nvPr>
        </p:nvSpPr>
        <p:spPr/>
        <p:txBody>
          <a:bodyPr/>
          <a:lstStyle/>
          <a:p>
            <a:fld id="{6679C6EA-2C75-4703-A819-76599050AF67}" type="datetime1">
              <a:rPr lang="en-US" smtClean="0"/>
              <a:pPr/>
              <a:t>8/12/2020</a:t>
            </a:fld>
            <a:endParaRPr lang="en-US"/>
          </a:p>
        </p:txBody>
      </p:sp>
      <p:sp>
        <p:nvSpPr>
          <p:cNvPr id="8" name="Footer Placeholder 7">
            <a:extLst>
              <a:ext uri="{FF2B5EF4-FFF2-40B4-BE49-F238E27FC236}">
                <a16:creationId xmlns:a16="http://schemas.microsoft.com/office/drawing/2014/main" id="{F6DE3755-5F71-D147-81DE-598E99A2C6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B321CA-64C6-A340-9903-2CEAE9CA85A1}"/>
              </a:ext>
            </a:extLst>
          </p:cNvPr>
          <p:cNvSpPr>
            <a:spLocks noGrp="1"/>
          </p:cNvSpPr>
          <p:nvPr>
            <p:ph type="sldNum" sz="quarter" idx="12"/>
          </p:nvPr>
        </p:nvSpPr>
        <p:spPr/>
        <p:txBody>
          <a:bodyPr/>
          <a:lstStyle/>
          <a:p>
            <a:fld id="{6274D6D1-740F-2E41-9BD9-5F8947D61E7F}" type="slidenum">
              <a:rPr lang="en-US" smtClean="0"/>
              <a:pPr/>
              <a:t>‹#›</a:t>
            </a:fld>
            <a:endParaRPr lang="en-US"/>
          </a:p>
        </p:txBody>
      </p:sp>
    </p:spTree>
    <p:extLst>
      <p:ext uri="{BB962C8B-B14F-4D97-AF65-F5344CB8AC3E}">
        <p14:creationId xmlns:p14="http://schemas.microsoft.com/office/powerpoint/2010/main" val="2202190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6EF87-3D2B-3948-B847-D235E23F13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3F81EC-B15B-6045-AF14-58B05CB1EF61}"/>
              </a:ext>
            </a:extLst>
          </p:cNvPr>
          <p:cNvSpPr>
            <a:spLocks noGrp="1"/>
          </p:cNvSpPr>
          <p:nvPr>
            <p:ph type="dt" sz="half" idx="10"/>
          </p:nvPr>
        </p:nvSpPr>
        <p:spPr/>
        <p:txBody>
          <a:bodyPr/>
          <a:lstStyle/>
          <a:p>
            <a:fld id="{445C0555-19EF-43A4-8B76-BB3541E85A0D}" type="datetime1">
              <a:rPr lang="en-US" smtClean="0"/>
              <a:pPr/>
              <a:t>8/12/2020</a:t>
            </a:fld>
            <a:endParaRPr lang="en-US"/>
          </a:p>
        </p:txBody>
      </p:sp>
      <p:sp>
        <p:nvSpPr>
          <p:cNvPr id="4" name="Footer Placeholder 3">
            <a:extLst>
              <a:ext uri="{FF2B5EF4-FFF2-40B4-BE49-F238E27FC236}">
                <a16:creationId xmlns:a16="http://schemas.microsoft.com/office/drawing/2014/main" id="{55E8F20B-0608-5949-A0F9-CE23798F25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3A3A1A-75C8-6140-BD03-0B9BA3D22D1A}"/>
              </a:ext>
            </a:extLst>
          </p:cNvPr>
          <p:cNvSpPr>
            <a:spLocks noGrp="1"/>
          </p:cNvSpPr>
          <p:nvPr>
            <p:ph type="sldNum" sz="quarter" idx="12"/>
          </p:nvPr>
        </p:nvSpPr>
        <p:spPr/>
        <p:txBody>
          <a:bodyPr/>
          <a:lstStyle/>
          <a:p>
            <a:fld id="{6274D6D1-740F-2E41-9BD9-5F8947D61E7F}" type="slidenum">
              <a:rPr lang="en-US" smtClean="0"/>
              <a:pPr/>
              <a:t>‹#›</a:t>
            </a:fld>
            <a:endParaRPr lang="en-US"/>
          </a:p>
        </p:txBody>
      </p:sp>
    </p:spTree>
    <p:extLst>
      <p:ext uri="{BB962C8B-B14F-4D97-AF65-F5344CB8AC3E}">
        <p14:creationId xmlns:p14="http://schemas.microsoft.com/office/powerpoint/2010/main" val="3176430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8528AC-4D12-714A-A0A0-69DAEBCC9ED3}"/>
              </a:ext>
            </a:extLst>
          </p:cNvPr>
          <p:cNvSpPr>
            <a:spLocks noGrp="1"/>
          </p:cNvSpPr>
          <p:nvPr>
            <p:ph type="dt" sz="half" idx="10"/>
          </p:nvPr>
        </p:nvSpPr>
        <p:spPr/>
        <p:txBody>
          <a:bodyPr/>
          <a:lstStyle/>
          <a:p>
            <a:fld id="{02CB76CE-A7BF-4953-B750-CF98691ABA02}" type="datetime1">
              <a:rPr lang="en-US" smtClean="0"/>
              <a:pPr/>
              <a:t>8/12/2020</a:t>
            </a:fld>
            <a:endParaRPr lang="en-US"/>
          </a:p>
        </p:txBody>
      </p:sp>
      <p:sp>
        <p:nvSpPr>
          <p:cNvPr id="3" name="Footer Placeholder 2">
            <a:extLst>
              <a:ext uri="{FF2B5EF4-FFF2-40B4-BE49-F238E27FC236}">
                <a16:creationId xmlns:a16="http://schemas.microsoft.com/office/drawing/2014/main" id="{E7251A0A-4A2D-544D-8C12-C7B6728CE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46623A-90A1-034C-BFD3-E7F85E6F87CE}"/>
              </a:ext>
            </a:extLst>
          </p:cNvPr>
          <p:cNvSpPr>
            <a:spLocks noGrp="1"/>
          </p:cNvSpPr>
          <p:nvPr>
            <p:ph type="sldNum" sz="quarter" idx="12"/>
          </p:nvPr>
        </p:nvSpPr>
        <p:spPr/>
        <p:txBody>
          <a:bodyPr/>
          <a:lstStyle/>
          <a:p>
            <a:fld id="{6274D6D1-740F-2E41-9BD9-5F8947D61E7F}" type="slidenum">
              <a:rPr lang="en-US" smtClean="0"/>
              <a:pPr/>
              <a:t>‹#›</a:t>
            </a:fld>
            <a:endParaRPr lang="en-US"/>
          </a:p>
        </p:txBody>
      </p:sp>
    </p:spTree>
    <p:extLst>
      <p:ext uri="{BB962C8B-B14F-4D97-AF65-F5344CB8AC3E}">
        <p14:creationId xmlns:p14="http://schemas.microsoft.com/office/powerpoint/2010/main" val="3775579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59015-758F-8E44-92EC-C9351FE1B7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50DCC4-470E-EC49-BE65-6B2C2205DD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E048B8-A0CB-4F43-B4CC-DDBDACC987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A5518D-DD03-1149-9370-566816F63861}"/>
              </a:ext>
            </a:extLst>
          </p:cNvPr>
          <p:cNvSpPr>
            <a:spLocks noGrp="1"/>
          </p:cNvSpPr>
          <p:nvPr>
            <p:ph type="dt" sz="half" idx="10"/>
          </p:nvPr>
        </p:nvSpPr>
        <p:spPr/>
        <p:txBody>
          <a:bodyPr/>
          <a:lstStyle/>
          <a:p>
            <a:fld id="{3E7C21C1-258B-4294-BBB9-7F29F78363F9}" type="datetime1">
              <a:rPr lang="en-US" smtClean="0"/>
              <a:pPr/>
              <a:t>8/12/2020</a:t>
            </a:fld>
            <a:endParaRPr lang="en-US"/>
          </a:p>
        </p:txBody>
      </p:sp>
      <p:sp>
        <p:nvSpPr>
          <p:cNvPr id="6" name="Footer Placeholder 5">
            <a:extLst>
              <a:ext uri="{FF2B5EF4-FFF2-40B4-BE49-F238E27FC236}">
                <a16:creationId xmlns:a16="http://schemas.microsoft.com/office/drawing/2014/main" id="{81E624D3-A9F7-2945-841E-71971021E3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251743-7A95-A948-8D4B-F6898AAC6FD1}"/>
              </a:ext>
            </a:extLst>
          </p:cNvPr>
          <p:cNvSpPr>
            <a:spLocks noGrp="1"/>
          </p:cNvSpPr>
          <p:nvPr>
            <p:ph type="sldNum" sz="quarter" idx="12"/>
          </p:nvPr>
        </p:nvSpPr>
        <p:spPr/>
        <p:txBody>
          <a:bodyPr/>
          <a:lstStyle/>
          <a:p>
            <a:fld id="{6274D6D1-740F-2E41-9BD9-5F8947D61E7F}" type="slidenum">
              <a:rPr lang="en-US" smtClean="0"/>
              <a:pPr/>
              <a:t>‹#›</a:t>
            </a:fld>
            <a:endParaRPr lang="en-US"/>
          </a:p>
        </p:txBody>
      </p:sp>
    </p:spTree>
    <p:extLst>
      <p:ext uri="{BB962C8B-B14F-4D97-AF65-F5344CB8AC3E}">
        <p14:creationId xmlns:p14="http://schemas.microsoft.com/office/powerpoint/2010/main" val="947501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E923B-4E57-0D4D-BD9F-95026EF267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5E5FB9-2319-B844-9B00-D0EC773752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8EB4A2-A91B-9C4B-A00C-B1625508C8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B86B4C-A483-8E40-8CB7-DD8474D67C67}"/>
              </a:ext>
            </a:extLst>
          </p:cNvPr>
          <p:cNvSpPr>
            <a:spLocks noGrp="1"/>
          </p:cNvSpPr>
          <p:nvPr>
            <p:ph type="dt" sz="half" idx="10"/>
          </p:nvPr>
        </p:nvSpPr>
        <p:spPr/>
        <p:txBody>
          <a:bodyPr/>
          <a:lstStyle/>
          <a:p>
            <a:fld id="{4AF8B349-A5F1-4C57-87C4-62019E8A0060}" type="datetime1">
              <a:rPr lang="en-US" smtClean="0"/>
              <a:pPr/>
              <a:t>8/12/2020</a:t>
            </a:fld>
            <a:endParaRPr lang="en-US"/>
          </a:p>
        </p:txBody>
      </p:sp>
      <p:sp>
        <p:nvSpPr>
          <p:cNvPr id="6" name="Footer Placeholder 5">
            <a:extLst>
              <a:ext uri="{FF2B5EF4-FFF2-40B4-BE49-F238E27FC236}">
                <a16:creationId xmlns:a16="http://schemas.microsoft.com/office/drawing/2014/main" id="{45FAE98F-8D48-E142-9135-53A94B533E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33F0B3-1143-F449-948E-F04D7F151143}"/>
              </a:ext>
            </a:extLst>
          </p:cNvPr>
          <p:cNvSpPr>
            <a:spLocks noGrp="1"/>
          </p:cNvSpPr>
          <p:nvPr>
            <p:ph type="sldNum" sz="quarter" idx="12"/>
          </p:nvPr>
        </p:nvSpPr>
        <p:spPr/>
        <p:txBody>
          <a:bodyPr/>
          <a:lstStyle/>
          <a:p>
            <a:fld id="{6274D6D1-740F-2E41-9BD9-5F8947D61E7F}" type="slidenum">
              <a:rPr lang="en-US" smtClean="0"/>
              <a:pPr/>
              <a:t>‹#›</a:t>
            </a:fld>
            <a:endParaRPr lang="en-US"/>
          </a:p>
        </p:txBody>
      </p:sp>
    </p:spTree>
    <p:extLst>
      <p:ext uri="{BB962C8B-B14F-4D97-AF65-F5344CB8AC3E}">
        <p14:creationId xmlns:p14="http://schemas.microsoft.com/office/powerpoint/2010/main" val="2443252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4236A0-CB01-AA4D-AE76-E9BA51BEBE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B2E1DB-156C-BC4E-8B54-E7965CA73B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ED46D6-6E14-1F44-B42D-0D2F64AB17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4B124-D4D2-41B8-9188-7D9DF8B3FAE7}" type="datetime1">
              <a:rPr lang="en-US" smtClean="0"/>
              <a:pPr/>
              <a:t>8/12/2020</a:t>
            </a:fld>
            <a:endParaRPr lang="en-US"/>
          </a:p>
        </p:txBody>
      </p:sp>
      <p:sp>
        <p:nvSpPr>
          <p:cNvPr id="5" name="Footer Placeholder 4">
            <a:extLst>
              <a:ext uri="{FF2B5EF4-FFF2-40B4-BE49-F238E27FC236}">
                <a16:creationId xmlns:a16="http://schemas.microsoft.com/office/drawing/2014/main" id="{D1A2B48D-B2BE-2144-A69A-DB7AA06647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9387E9-F336-E848-B682-6895A7B7DA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4D6D1-740F-2E41-9BD9-5F8947D61E7F}" type="slidenum">
              <a:rPr lang="en-US" smtClean="0"/>
              <a:pPr/>
              <a:t>‹#›</a:t>
            </a:fld>
            <a:endParaRPr lang="en-US"/>
          </a:p>
        </p:txBody>
      </p:sp>
    </p:spTree>
    <p:extLst>
      <p:ext uri="{BB962C8B-B14F-4D97-AF65-F5344CB8AC3E}">
        <p14:creationId xmlns:p14="http://schemas.microsoft.com/office/powerpoint/2010/main" val="1817356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hyperlink" Target="https://www.osha.gov/Publications/OSHA3990.pdf" TargetMode="External"/><Relationship Id="rId3" Type="http://schemas.openxmlformats.org/officeDocument/2006/relationships/hyperlink" Target="https://www1.nyc.gov/assets/buildings/pdf/phase1.pdf" TargetMode="External"/><Relationship Id="rId7" Type="http://schemas.openxmlformats.org/officeDocument/2006/relationships/hyperlink" Target="https://www.governor.ny.gov/sites/governor.ny.gov/files/atoms/files/NYS_BusinessReopeningSafetyPlanTemplate.pdf" TargetMode="External"/><Relationship Id="rId2" Type="http://schemas.openxmlformats.org/officeDocument/2006/relationships/hyperlink" Target="https://www1.nyc.gov/assets/buildings/pdf/safety_guidance_cons_sites_english.pdf" TargetMode="External"/><Relationship Id="rId1" Type="http://schemas.openxmlformats.org/officeDocument/2006/relationships/slideLayout" Target="../slideLayouts/slideLayout7.xml"/><Relationship Id="rId6" Type="http://schemas.openxmlformats.org/officeDocument/2006/relationships/hyperlink" Target="https://www.governor.ny.gov/sites/governor.ny.gov/files/atoms/files/ConstructionMasterGuidance.pdf" TargetMode="External"/><Relationship Id="rId5" Type="http://schemas.openxmlformats.org/officeDocument/2006/relationships/hyperlink" Target="https://gcc01.safelinks.protection.outlook.com/?url=https%3A%2F%2Fwww.governor.ny.gov%2Fsites%2Fgovernor.ny.gov%2Ffiles%2Fatoms%2Ffiles%2FConstructionShortGuidelines.pdf&amp;data=02%7C01%7CLamWo%40ddc.nyc.gov%7C5e753fcd34544b95e60408d7f8e765ec%7C32f56fc75f814e22a95b15da66513bef%7C0%7C0%7C637251545038747064&amp;sdata=GSt5xowJm7IFIlqPAySOdH351Wvn5qnQQjaZlMo6aJ8%3D&amp;reserved=0" TargetMode="External"/><Relationship Id="rId10" Type="http://schemas.openxmlformats.org/officeDocument/2006/relationships/image" Target="../media/image2.png"/><Relationship Id="rId4" Type="http://schemas.openxmlformats.org/officeDocument/2006/relationships/hyperlink" Target="https://www1.nyc.gov/assets/buildings/bldgs_bulletins/bb_2020-010.pdf" TargetMode="External"/><Relationship Id="rId9" Type="http://schemas.openxmlformats.org/officeDocument/2006/relationships/hyperlink" Target="https://www.osha.gov/SLTC/covid-19/construction.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ddcanywhere.nyc/"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C35F0D-F5D3-C440-9D5E-FD7E28DB92F6}"/>
              </a:ext>
            </a:extLst>
          </p:cNvPr>
          <p:cNvSpPr/>
          <p:nvPr/>
        </p:nvSpPr>
        <p:spPr>
          <a:xfrm>
            <a:off x="0" y="0"/>
            <a:ext cx="12192000" cy="6858000"/>
          </a:xfrm>
          <a:prstGeom prst="rect">
            <a:avLst/>
          </a:prstGeom>
          <a:solidFill>
            <a:srgbClr val="002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D747C784-C47E-AF4E-BD76-DDA6668DFAE0}"/>
              </a:ext>
            </a:extLst>
          </p:cNvPr>
          <p:cNvSpPr txBox="1"/>
          <p:nvPr/>
        </p:nvSpPr>
        <p:spPr>
          <a:xfrm>
            <a:off x="-221381" y="5669280"/>
            <a:ext cx="184731" cy="369332"/>
          </a:xfrm>
          <a:prstGeom prst="rect">
            <a:avLst/>
          </a:prstGeom>
          <a:noFill/>
        </p:spPr>
        <p:txBody>
          <a:bodyPr wrap="none" rtlCol="0">
            <a:spAutoFit/>
          </a:bodyPr>
          <a:lstStyle/>
          <a:p>
            <a:endParaRPr lang="en-US" dirty="0"/>
          </a:p>
        </p:txBody>
      </p:sp>
      <p:cxnSp>
        <p:nvCxnSpPr>
          <p:cNvPr id="6" name="Straight Connector 5">
            <a:extLst>
              <a:ext uri="{FF2B5EF4-FFF2-40B4-BE49-F238E27FC236}">
                <a16:creationId xmlns:a16="http://schemas.microsoft.com/office/drawing/2014/main" id="{FE9611A6-4873-D74B-BE4F-6B62B67544F3}"/>
              </a:ext>
            </a:extLst>
          </p:cNvPr>
          <p:cNvCxnSpPr>
            <a:cxnSpLocks/>
          </p:cNvCxnSpPr>
          <p:nvPr/>
        </p:nvCxnSpPr>
        <p:spPr>
          <a:xfrm>
            <a:off x="408960" y="462013"/>
            <a:ext cx="11381987"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3F47010-5667-5A40-955A-C34DC7672F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960" y="703656"/>
            <a:ext cx="1799464" cy="427372"/>
          </a:xfrm>
          <a:prstGeom prst="rect">
            <a:avLst/>
          </a:prstGeom>
        </p:spPr>
      </p:pic>
      <p:cxnSp>
        <p:nvCxnSpPr>
          <p:cNvPr id="13" name="Straight Connector 12">
            <a:extLst>
              <a:ext uri="{FF2B5EF4-FFF2-40B4-BE49-F238E27FC236}">
                <a16:creationId xmlns:a16="http://schemas.microsoft.com/office/drawing/2014/main" id="{EF9CAEE3-2E9E-A042-8D71-0AD437F4B018}"/>
              </a:ext>
            </a:extLst>
          </p:cNvPr>
          <p:cNvCxnSpPr>
            <a:cxnSpLocks/>
          </p:cNvCxnSpPr>
          <p:nvPr/>
        </p:nvCxnSpPr>
        <p:spPr>
          <a:xfrm>
            <a:off x="408960" y="2406317"/>
            <a:ext cx="1841062"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06E4A232-62C9-CE44-AF73-B8CC370531FE}"/>
              </a:ext>
            </a:extLst>
          </p:cNvPr>
          <p:cNvSpPr txBox="1">
            <a:spLocks/>
          </p:cNvSpPr>
          <p:nvPr/>
        </p:nvSpPr>
        <p:spPr>
          <a:xfrm>
            <a:off x="313113" y="2350694"/>
            <a:ext cx="9614150" cy="2399721"/>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4500" kern="1200" cap="all" spc="700" baseline="0">
                <a:solidFill>
                  <a:schemeClr val="bg1"/>
                </a:solidFill>
                <a:latin typeface="Franklin Gothic Demi" panose="020B0603020102020204" pitchFamily="34" charset="0"/>
                <a:ea typeface="+mj-ea"/>
                <a:cs typeface="+mj-cs"/>
              </a:defRPr>
            </a:lvl1pPr>
          </a:lstStyle>
          <a:p>
            <a:pPr algn="l"/>
            <a:endParaRPr lang="en-US" sz="3600" spc="600" dirty="0"/>
          </a:p>
          <a:p>
            <a:pPr algn="l"/>
            <a:r>
              <a:rPr lang="en-US" sz="4000" b="1" spc="600" dirty="0">
                <a:latin typeface="Arial"/>
                <a:cs typeface="Arial"/>
              </a:rPr>
              <a:t>SAFE + SOUND WEEK</a:t>
            </a:r>
          </a:p>
          <a:p>
            <a:pPr algn="l"/>
            <a:r>
              <a:rPr lang="en-US" sz="2000" b="1" spc="600" dirty="0">
                <a:latin typeface="Arial"/>
                <a:cs typeface="Arial"/>
              </a:rPr>
              <a:t>August 10-16, 2020</a:t>
            </a:r>
          </a:p>
        </p:txBody>
      </p:sp>
      <p:sp>
        <p:nvSpPr>
          <p:cNvPr id="15" name="Rectangle 109">
            <a:extLst>
              <a:ext uri="{FF2B5EF4-FFF2-40B4-BE49-F238E27FC236}">
                <a16:creationId xmlns:a16="http://schemas.microsoft.com/office/drawing/2014/main" id="{83B5B694-8531-884E-B5CC-2828D67E8F15}"/>
              </a:ext>
            </a:extLst>
          </p:cNvPr>
          <p:cNvSpPr>
            <a:spLocks noChangeArrowheads="1"/>
          </p:cNvSpPr>
          <p:nvPr/>
        </p:nvSpPr>
        <p:spPr bwMode="auto">
          <a:xfrm>
            <a:off x="408960" y="6277655"/>
            <a:ext cx="11310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sz="1100" dirty="0">
                <a:solidFill>
                  <a:schemeClr val="bg1"/>
                </a:solidFill>
                <a:latin typeface="Arial"/>
                <a:cs typeface="Arial"/>
              </a:rPr>
              <a:t>Bill de Blasio</a:t>
            </a:r>
          </a:p>
          <a:p>
            <a:pPr defTabSz="685800">
              <a:buClrTx/>
            </a:pPr>
            <a:r>
              <a:rPr lang="en-US" sz="1100" dirty="0">
                <a:solidFill>
                  <a:schemeClr val="bg1"/>
                </a:solidFill>
                <a:latin typeface="Arial"/>
                <a:cs typeface="Arial"/>
              </a:rPr>
              <a:t>Mayor</a:t>
            </a:r>
          </a:p>
        </p:txBody>
      </p:sp>
      <p:sp>
        <p:nvSpPr>
          <p:cNvPr id="16" name="Rectangle 109">
            <a:extLst>
              <a:ext uri="{FF2B5EF4-FFF2-40B4-BE49-F238E27FC236}">
                <a16:creationId xmlns:a16="http://schemas.microsoft.com/office/drawing/2014/main" id="{0808DE98-BEB4-2D4F-B2D3-764A4697CD0E}"/>
              </a:ext>
            </a:extLst>
          </p:cNvPr>
          <p:cNvSpPr>
            <a:spLocks noChangeArrowheads="1"/>
          </p:cNvSpPr>
          <p:nvPr/>
        </p:nvSpPr>
        <p:spPr bwMode="auto">
          <a:xfrm>
            <a:off x="1949002" y="6277655"/>
            <a:ext cx="11310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en-US" sz="1100" b="0" i="0" dirty="0">
                <a:solidFill>
                  <a:schemeClr val="bg1"/>
                </a:solidFill>
                <a:latin typeface="Arial"/>
                <a:cs typeface="Arial"/>
              </a:rPr>
              <a:t>Lorraine Grillo</a:t>
            </a:r>
          </a:p>
          <a:p>
            <a:pPr defTabSz="685800">
              <a:buClrTx/>
            </a:pPr>
            <a:r>
              <a:rPr lang="en-US" sz="1100" b="0" i="0" dirty="0">
                <a:solidFill>
                  <a:schemeClr val="bg1"/>
                </a:solidFill>
                <a:latin typeface="Arial"/>
                <a:cs typeface="Arial"/>
              </a:rPr>
              <a:t>Commissioner</a:t>
            </a:r>
          </a:p>
        </p:txBody>
      </p:sp>
    </p:spTree>
    <p:extLst>
      <p:ext uri="{BB962C8B-B14F-4D97-AF65-F5344CB8AC3E}">
        <p14:creationId xmlns:p14="http://schemas.microsoft.com/office/powerpoint/2010/main" val="878594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19B9263-5C84-4E41-A438-31EEAC061A89}"/>
              </a:ext>
            </a:extLst>
          </p:cNvPr>
          <p:cNvSpPr txBox="1">
            <a:spLocks/>
          </p:cNvSpPr>
          <p:nvPr/>
        </p:nvSpPr>
        <p:spPr>
          <a:xfrm>
            <a:off x="842574" y="1266483"/>
            <a:ext cx="10188467" cy="5303691"/>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lgn="just">
              <a:lnSpc>
                <a:spcPct val="100000"/>
              </a:lnSpc>
              <a:spcBef>
                <a:spcPts val="0"/>
              </a:spcBef>
              <a:spcAft>
                <a:spcPts val="0"/>
              </a:spcAft>
            </a:pPr>
            <a:r>
              <a:rPr lang="en-US" sz="2400" dirty="0">
                <a:latin typeface="Arial" panose="020B0604020202020204" pitchFamily="34" charset="0"/>
                <a:cs typeface="Arial" panose="020B0604020202020204" pitchFamily="34" charset="0"/>
              </a:rPr>
              <a:t>In a collaborative effort between the Office of Construction Safety and the Public Buildings and Infrastructure Divisions, the number of unresolved safety deviations has been reduced to single digits by: </a:t>
            </a:r>
          </a:p>
          <a:p>
            <a:pPr lvl="0" algn="just">
              <a:lnSpc>
                <a:spcPct val="100000"/>
              </a:lnSpc>
              <a:spcBef>
                <a:spcPts val="0"/>
              </a:spcBef>
              <a:spcAft>
                <a:spcPts val="0"/>
              </a:spcAft>
            </a:pPr>
            <a:r>
              <a:rPr lang="en-US" sz="2400" b="1" dirty="0">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a:p>
            <a:pPr marL="800100" lvl="1" indent="-342900" algn="just">
              <a:lnSpc>
                <a:spcPct val="100000"/>
              </a:lnSpc>
              <a:spcBef>
                <a:spcPts val="0"/>
              </a:spcBef>
              <a:buFont typeface="Arial" panose="020B0604020202020204" pitchFamily="34" charset="0"/>
              <a:buChar char="•"/>
            </a:pPr>
            <a:r>
              <a:rPr lang="en-US" sz="2400" dirty="0">
                <a:solidFill>
                  <a:srgbClr val="002FA7"/>
                </a:solidFill>
                <a:latin typeface="Arial" panose="020B0604020202020204" pitchFamily="34" charset="0"/>
                <a:cs typeface="Arial" panose="020B0604020202020204" pitchFamily="34" charset="0"/>
              </a:rPr>
              <a:t>Having contractors immediately address deviations identified during quality and safety audits</a:t>
            </a:r>
          </a:p>
          <a:p>
            <a:pPr lvl="1" algn="just">
              <a:lnSpc>
                <a:spcPct val="100000"/>
              </a:lnSpc>
              <a:spcBef>
                <a:spcPts val="0"/>
              </a:spcBef>
            </a:pPr>
            <a:endParaRPr lang="en-US" sz="1000" dirty="0">
              <a:solidFill>
                <a:srgbClr val="002FA7"/>
              </a:solidFill>
              <a:latin typeface="Arial" panose="020B0604020202020204" pitchFamily="34" charset="0"/>
              <a:cs typeface="Arial" panose="020B0604020202020204" pitchFamily="34" charset="0"/>
            </a:endParaRPr>
          </a:p>
          <a:p>
            <a:pPr marL="800100" lvl="1" indent="-342900" algn="just">
              <a:lnSpc>
                <a:spcPct val="100000"/>
              </a:lnSpc>
              <a:spcBef>
                <a:spcPts val="0"/>
              </a:spcBef>
              <a:buFont typeface="Arial" panose="020B0604020202020204" pitchFamily="34" charset="0"/>
              <a:buChar char="•"/>
            </a:pPr>
            <a:r>
              <a:rPr lang="en-US" sz="2400" dirty="0">
                <a:solidFill>
                  <a:srgbClr val="002FA7"/>
                </a:solidFill>
                <a:latin typeface="Arial" panose="020B0604020202020204" pitchFamily="34" charset="0"/>
                <a:cs typeface="Arial" panose="020B0604020202020204" pitchFamily="34" charset="0"/>
              </a:rPr>
              <a:t>Project Staff ensuring that unresolved deviations are quickly corrected and confirmation provided</a:t>
            </a:r>
          </a:p>
          <a:p>
            <a:pPr lvl="1" algn="just">
              <a:lnSpc>
                <a:spcPct val="100000"/>
              </a:lnSpc>
              <a:spcBef>
                <a:spcPts val="0"/>
              </a:spcBef>
            </a:pPr>
            <a:endParaRPr lang="en-US" sz="1000" dirty="0">
              <a:solidFill>
                <a:srgbClr val="002FA7"/>
              </a:solidFill>
              <a:latin typeface="Arial" panose="020B0604020202020204" pitchFamily="34" charset="0"/>
              <a:cs typeface="Arial" panose="020B0604020202020204" pitchFamily="34" charset="0"/>
            </a:endParaRPr>
          </a:p>
          <a:p>
            <a:pPr marL="800100" lvl="1" indent="-342900" algn="just">
              <a:lnSpc>
                <a:spcPct val="100000"/>
              </a:lnSpc>
              <a:spcBef>
                <a:spcPts val="0"/>
              </a:spcBef>
              <a:buFont typeface="Arial" panose="020B0604020202020204" pitchFamily="34" charset="0"/>
              <a:buChar char="•"/>
            </a:pPr>
            <a:r>
              <a:rPr lang="en-US" sz="2400" dirty="0">
                <a:solidFill>
                  <a:srgbClr val="002FA7"/>
                </a:solidFill>
                <a:latin typeface="Arial" panose="020B0604020202020204" pitchFamily="34" charset="0"/>
                <a:cs typeface="Arial" panose="020B0604020202020204" pitchFamily="34" charset="0"/>
              </a:rPr>
              <a:t>Following-up with Project Staff to ensure and confirm deviations are expeditiously addressed</a:t>
            </a:r>
          </a:p>
          <a:p>
            <a:pPr lvl="1" algn="just">
              <a:lnSpc>
                <a:spcPct val="100000"/>
              </a:lnSpc>
              <a:spcBef>
                <a:spcPts val="0"/>
              </a:spcBef>
            </a:pPr>
            <a:endParaRPr lang="en-US" sz="1000" dirty="0">
              <a:solidFill>
                <a:srgbClr val="002FA7"/>
              </a:solidFill>
              <a:latin typeface="Arial" panose="020B0604020202020204" pitchFamily="34" charset="0"/>
              <a:cs typeface="Arial" panose="020B0604020202020204" pitchFamily="34" charset="0"/>
            </a:endParaRPr>
          </a:p>
          <a:p>
            <a:pPr marL="800100" lvl="1" indent="-342900" algn="just">
              <a:lnSpc>
                <a:spcPct val="100000"/>
              </a:lnSpc>
              <a:spcBef>
                <a:spcPts val="0"/>
              </a:spcBef>
              <a:buFont typeface="Arial" panose="020B0604020202020204" pitchFamily="34" charset="0"/>
              <a:buChar char="•"/>
            </a:pPr>
            <a:r>
              <a:rPr lang="en-US" sz="2400" dirty="0">
                <a:solidFill>
                  <a:srgbClr val="002FA7"/>
                </a:solidFill>
                <a:latin typeface="Arial" panose="020B0604020202020204" pitchFamily="34" charset="0"/>
                <a:cs typeface="Arial" panose="020B0604020202020204" pitchFamily="34" charset="0"/>
              </a:rPr>
              <a:t>Providing support to Project Staff in efforts to address any quality or safety concerns</a:t>
            </a:r>
          </a:p>
        </p:txBody>
      </p:sp>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10</a:t>
            </a:fld>
            <a:endParaRPr lang="en-US" dirty="0">
              <a:solidFill>
                <a:prstClr val="black">
                  <a:tint val="75000"/>
                </a:prstClr>
              </a:solidFill>
              <a:latin typeface="Franklin Gothic Book"/>
            </a:endParaRPr>
          </a:p>
        </p:txBody>
      </p:sp>
      <p:pic>
        <p:nvPicPr>
          <p:cNvPr id="18"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8D41A380-5D8B-4B87-83D7-E2496A9DC47C}"/>
              </a:ext>
            </a:extLst>
          </p:cNvPr>
          <p:cNvSpPr txBox="1">
            <a:spLocks/>
          </p:cNvSpPr>
          <p:nvPr/>
        </p:nvSpPr>
        <p:spPr>
          <a:xfrm>
            <a:off x="842574" y="405248"/>
            <a:ext cx="9722264" cy="488950"/>
          </a:xfrm>
          <a:prstGeom prst="rect">
            <a:avLst/>
          </a:prstGeom>
        </p:spPr>
        <p:txBody>
          <a:bodyPr anchor="t" anchorCtr="0">
            <a:noAutofit/>
          </a:bodyPr>
          <a:lstStyle>
            <a:lvl1pPr algn="l" defTabSz="914400" rtl="0" eaLnBrk="1" latinLnBrk="0" hangingPunct="1">
              <a:lnSpc>
                <a:spcPct val="90000"/>
              </a:lnSpc>
              <a:spcBef>
                <a:spcPct val="0"/>
              </a:spcBef>
              <a:buNone/>
              <a:defRPr sz="5000" kern="1200" cap="all" baseline="0">
                <a:solidFill>
                  <a:srgbClr val="002FA7"/>
                </a:solidFill>
                <a:latin typeface="+mj-lt"/>
                <a:ea typeface="+mj-ea"/>
                <a:cs typeface="+mj-cs"/>
              </a:defRPr>
            </a:lvl1pPr>
          </a:lstStyle>
          <a:p>
            <a:pPr lvl="0">
              <a:defRPr/>
            </a:pPr>
            <a:r>
              <a:rPr lang="en-US" sz="2400" b="1" dirty="0">
                <a:solidFill>
                  <a:srgbClr val="FF6F49"/>
                </a:solidFill>
                <a:latin typeface="Arial"/>
                <a:cs typeface="Arial"/>
              </a:rPr>
              <a:t>Safety deviations correction process </a:t>
            </a:r>
            <a:r>
              <a:rPr lang="en-US" sz="2400" b="1" dirty="0">
                <a:latin typeface="Arial"/>
                <a:cs typeface="Arial"/>
              </a:rPr>
              <a:t> </a:t>
            </a:r>
          </a:p>
        </p:txBody>
      </p:sp>
    </p:spTree>
    <p:extLst>
      <p:ext uri="{BB962C8B-B14F-4D97-AF65-F5344CB8AC3E}">
        <p14:creationId xmlns:p14="http://schemas.microsoft.com/office/powerpoint/2010/main" val="596626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19B9263-5C84-4E41-A438-31EEAC061A89}"/>
              </a:ext>
            </a:extLst>
          </p:cNvPr>
          <p:cNvSpPr txBox="1">
            <a:spLocks/>
          </p:cNvSpPr>
          <p:nvPr/>
        </p:nvSpPr>
        <p:spPr>
          <a:xfrm>
            <a:off x="842574" y="1266483"/>
            <a:ext cx="10188467" cy="5303691"/>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lgn="just">
              <a:lnSpc>
                <a:spcPct val="100000"/>
              </a:lnSpc>
              <a:spcBef>
                <a:spcPts val="0"/>
              </a:spcBef>
              <a:spcAft>
                <a:spcPts val="0"/>
              </a:spcAft>
            </a:pPr>
            <a:endParaRPr lang="en-US" sz="2400" dirty="0">
              <a:solidFill>
                <a:srgbClr val="002FA7"/>
              </a:solidFill>
            </a:endParaRPr>
          </a:p>
        </p:txBody>
      </p:sp>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11</a:t>
            </a:fld>
            <a:endParaRPr lang="en-US" dirty="0">
              <a:solidFill>
                <a:prstClr val="black">
                  <a:tint val="75000"/>
                </a:prstClr>
              </a:solidFill>
              <a:latin typeface="Franklin Gothic Book"/>
            </a:endParaRPr>
          </a:p>
        </p:txBody>
      </p:sp>
      <p:pic>
        <p:nvPicPr>
          <p:cNvPr id="18"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8D41A380-5D8B-4B87-83D7-E2496A9DC47C}"/>
              </a:ext>
            </a:extLst>
          </p:cNvPr>
          <p:cNvSpPr txBox="1">
            <a:spLocks/>
          </p:cNvSpPr>
          <p:nvPr/>
        </p:nvSpPr>
        <p:spPr>
          <a:xfrm>
            <a:off x="842574" y="405247"/>
            <a:ext cx="9722264" cy="736951"/>
          </a:xfrm>
          <a:prstGeom prst="rect">
            <a:avLst/>
          </a:prstGeom>
        </p:spPr>
        <p:txBody>
          <a:bodyPr anchor="t" anchorCtr="0">
            <a:noAutofit/>
          </a:bodyPr>
          <a:lstStyle>
            <a:lvl1pPr algn="l" defTabSz="914400" rtl="0" eaLnBrk="1" latinLnBrk="0" hangingPunct="1">
              <a:lnSpc>
                <a:spcPct val="90000"/>
              </a:lnSpc>
              <a:spcBef>
                <a:spcPct val="0"/>
              </a:spcBef>
              <a:buNone/>
              <a:defRPr sz="5000" kern="1200" cap="all" baseline="0">
                <a:solidFill>
                  <a:srgbClr val="002FA7"/>
                </a:solidFill>
                <a:latin typeface="+mj-lt"/>
                <a:ea typeface="+mj-ea"/>
                <a:cs typeface="+mj-cs"/>
              </a:defRPr>
            </a:lvl1pPr>
          </a:lstStyle>
          <a:p>
            <a:pPr lvl="0">
              <a:defRPr/>
            </a:pPr>
            <a:r>
              <a:rPr lang="en-US" sz="2400" b="1" dirty="0">
                <a:solidFill>
                  <a:srgbClr val="FF6F49"/>
                </a:solidFill>
                <a:latin typeface="Arial"/>
                <a:cs typeface="Arial"/>
              </a:rPr>
              <a:t>Reduction in accidents &amp; incidents</a:t>
            </a:r>
            <a:endParaRPr lang="en-US" sz="2400" b="1" dirty="0">
              <a:latin typeface="Arial"/>
              <a:cs typeface="Arial"/>
            </a:endParaRPr>
          </a:p>
        </p:txBody>
      </p:sp>
      <p:graphicFrame>
        <p:nvGraphicFramePr>
          <p:cNvPr id="7" name="Chart 6">
            <a:extLst>
              <a:ext uri="{FF2B5EF4-FFF2-40B4-BE49-F238E27FC236}">
                <a16:creationId xmlns:a16="http://schemas.microsoft.com/office/drawing/2014/main" id="{B9C669E3-067D-4DAD-9C3B-676245F3977E}"/>
              </a:ext>
            </a:extLst>
          </p:cNvPr>
          <p:cNvGraphicFramePr>
            <a:graphicFrameLocks/>
          </p:cNvGraphicFramePr>
          <p:nvPr>
            <p:extLst>
              <p:ext uri="{D42A27DB-BD31-4B8C-83A1-F6EECF244321}">
                <p14:modId xmlns:p14="http://schemas.microsoft.com/office/powerpoint/2010/main" val="3373319766"/>
              </p:ext>
            </p:extLst>
          </p:nvPr>
        </p:nvGraphicFramePr>
        <p:xfrm>
          <a:off x="979921" y="1137778"/>
          <a:ext cx="9143134" cy="51959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0808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19B9263-5C84-4E41-A438-31EEAC061A89}"/>
              </a:ext>
            </a:extLst>
          </p:cNvPr>
          <p:cNvSpPr txBox="1">
            <a:spLocks/>
          </p:cNvSpPr>
          <p:nvPr/>
        </p:nvSpPr>
        <p:spPr>
          <a:xfrm>
            <a:off x="589009" y="1266092"/>
            <a:ext cx="9739233" cy="5067662"/>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lgn="just">
              <a:lnSpc>
                <a:spcPct val="100000"/>
              </a:lnSpc>
              <a:spcBef>
                <a:spcPts val="0"/>
              </a:spcBef>
              <a:spcAft>
                <a:spcPts val="0"/>
              </a:spcAft>
            </a:pPr>
            <a:r>
              <a:rPr lang="en-US" sz="2400" dirty="0">
                <a:latin typeface="Arial" panose="020B0604020202020204" pitchFamily="34" charset="0"/>
                <a:cs typeface="Arial" panose="020B0604020202020204" pitchFamily="34" charset="0"/>
              </a:rPr>
              <a:t>The Offices of Quality Assurance and Construction Safety, along with ITS, are working to develop a mobile auditing application which will:</a:t>
            </a:r>
          </a:p>
          <a:p>
            <a:pPr lvl="0" algn="just">
              <a:lnSpc>
                <a:spcPct val="100000"/>
              </a:lnSpc>
              <a:spcBef>
                <a:spcPts val="0"/>
              </a:spcBef>
              <a:spcAft>
                <a:spcPts val="0"/>
              </a:spcAft>
            </a:pPr>
            <a:endParaRPr lang="en-US" sz="2400" dirty="0">
              <a:latin typeface="Arial" panose="020B0604020202020204" pitchFamily="34" charset="0"/>
              <a:cs typeface="Arial" panose="020B0604020202020204" pitchFamily="34" charset="0"/>
            </a:endParaRPr>
          </a:p>
          <a:p>
            <a:pPr marL="342900" lvl="0" indent="-342900" algn="just">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Streamline the scheduling and improve efficiency of quality and safety audits</a:t>
            </a:r>
          </a:p>
          <a:p>
            <a:pPr lvl="0" algn="just">
              <a:lnSpc>
                <a:spcPct val="100000"/>
              </a:lnSpc>
              <a:spcBef>
                <a:spcPts val="0"/>
              </a:spcBef>
              <a:spcAft>
                <a:spcPts val="0"/>
              </a:spcAft>
            </a:pPr>
            <a:endParaRPr lang="en-US" sz="1000" dirty="0">
              <a:latin typeface="Arial" panose="020B0604020202020204" pitchFamily="34" charset="0"/>
              <a:cs typeface="Arial" panose="020B0604020202020204" pitchFamily="34" charset="0"/>
            </a:endParaRPr>
          </a:p>
          <a:p>
            <a:pPr marL="342900" lvl="0" indent="-342900" algn="just">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Allow real-time documentation of audit results</a:t>
            </a:r>
          </a:p>
          <a:p>
            <a:pPr marL="342900" lvl="0" indent="-342900" algn="just">
              <a:lnSpc>
                <a:spcPct val="100000"/>
              </a:lnSpc>
              <a:spcBef>
                <a:spcPts val="0"/>
              </a:spcBef>
              <a:spcAft>
                <a:spcPts val="0"/>
              </a:spcAft>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342900" lvl="0" indent="-342900" algn="just">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Immediately distribute signed electronic exit conference and audit reports to Project Staff</a:t>
            </a:r>
          </a:p>
          <a:p>
            <a:pPr lvl="0" algn="just">
              <a:lnSpc>
                <a:spcPct val="100000"/>
              </a:lnSpc>
              <a:spcBef>
                <a:spcPts val="0"/>
              </a:spcBef>
              <a:spcAft>
                <a:spcPts val="0"/>
              </a:spcAft>
            </a:pPr>
            <a:endParaRPr lang="en-US" sz="1000" dirty="0">
              <a:latin typeface="Arial" panose="020B0604020202020204" pitchFamily="34" charset="0"/>
              <a:cs typeface="Arial" panose="020B0604020202020204" pitchFamily="34" charset="0"/>
            </a:endParaRPr>
          </a:p>
          <a:p>
            <a:pPr marL="342900" lvl="0" indent="-342900" algn="just">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Improved efficiency will provide auditors more time in field to identify hazards thus improving safety</a:t>
            </a:r>
          </a:p>
          <a:p>
            <a:pPr marL="342900" lvl="0" indent="-342900" algn="just">
              <a:lnSpc>
                <a:spcPct val="100000"/>
              </a:lnSpc>
              <a:spcBef>
                <a:spcPts val="0"/>
              </a:spcBef>
              <a:spcAft>
                <a:spcPts val="0"/>
              </a:spcAf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lvl="0" indent="-342900" algn="just">
              <a:lnSpc>
                <a:spcPct val="100000"/>
              </a:lnSpc>
              <a:spcBef>
                <a:spcPts val="0"/>
              </a:spcBef>
              <a:spcAft>
                <a:spcPts val="0"/>
              </a:spcAf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lvl="0" algn="just">
              <a:lnSpc>
                <a:spcPct val="100000"/>
              </a:lnSpc>
              <a:spcBef>
                <a:spcPts val="0"/>
              </a:spcBef>
              <a:spcAft>
                <a:spcPts val="0"/>
              </a:spcAft>
            </a:pPr>
            <a:endParaRPr lang="en-US" sz="2400" dirty="0">
              <a:latin typeface="Arial" panose="020B0604020202020204" pitchFamily="34" charset="0"/>
              <a:cs typeface="Arial" panose="020B0604020202020204" pitchFamily="34" charset="0"/>
            </a:endParaRPr>
          </a:p>
        </p:txBody>
      </p:sp>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12</a:t>
            </a:fld>
            <a:endParaRPr lang="en-US" dirty="0">
              <a:solidFill>
                <a:prstClr val="black">
                  <a:tint val="75000"/>
                </a:prstClr>
              </a:solidFill>
              <a:latin typeface="Franklin Gothic Book"/>
            </a:endParaRPr>
          </a:p>
        </p:txBody>
      </p:sp>
      <p:pic>
        <p:nvPicPr>
          <p:cNvPr id="18"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8D41A380-5D8B-4B87-83D7-E2496A9DC47C}"/>
              </a:ext>
            </a:extLst>
          </p:cNvPr>
          <p:cNvSpPr txBox="1">
            <a:spLocks/>
          </p:cNvSpPr>
          <p:nvPr/>
        </p:nvSpPr>
        <p:spPr>
          <a:xfrm>
            <a:off x="565483" y="405247"/>
            <a:ext cx="10188468" cy="674061"/>
          </a:xfrm>
          <a:prstGeom prst="rect">
            <a:avLst/>
          </a:prstGeom>
        </p:spPr>
        <p:txBody>
          <a:bodyPr anchor="t" anchorCtr="0">
            <a:noAutofit/>
          </a:bodyPr>
          <a:lstStyle>
            <a:lvl1pPr algn="l" defTabSz="914400" rtl="0" eaLnBrk="1" latinLnBrk="0" hangingPunct="1">
              <a:lnSpc>
                <a:spcPct val="90000"/>
              </a:lnSpc>
              <a:spcBef>
                <a:spcPct val="0"/>
              </a:spcBef>
              <a:buNone/>
              <a:defRPr sz="5000" kern="1200" cap="all" baseline="0">
                <a:solidFill>
                  <a:srgbClr val="002FA7"/>
                </a:solidFill>
                <a:latin typeface="+mj-lt"/>
                <a:ea typeface="+mj-ea"/>
                <a:cs typeface="+mj-cs"/>
              </a:defRPr>
            </a:lvl1pPr>
          </a:lstStyle>
          <a:p>
            <a:pPr lvl="0">
              <a:defRPr/>
            </a:pPr>
            <a:r>
              <a:rPr lang="en-US" sz="2400" b="1" dirty="0">
                <a:solidFill>
                  <a:srgbClr val="E16F24"/>
                </a:solidFill>
                <a:latin typeface="Arial"/>
                <a:cs typeface="Arial"/>
              </a:rPr>
              <a:t>MOBILE AUDITNG APP</a:t>
            </a:r>
          </a:p>
        </p:txBody>
      </p:sp>
    </p:spTree>
    <p:extLst>
      <p:ext uri="{BB962C8B-B14F-4D97-AF65-F5344CB8AC3E}">
        <p14:creationId xmlns:p14="http://schemas.microsoft.com/office/powerpoint/2010/main" val="4271951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19B9263-5C84-4E41-A438-31EEAC061A89}"/>
              </a:ext>
            </a:extLst>
          </p:cNvPr>
          <p:cNvSpPr txBox="1">
            <a:spLocks/>
          </p:cNvSpPr>
          <p:nvPr/>
        </p:nvSpPr>
        <p:spPr>
          <a:xfrm>
            <a:off x="547012" y="1180080"/>
            <a:ext cx="10188467" cy="5067662"/>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lgn="just">
              <a:lnSpc>
                <a:spcPct val="100000"/>
              </a:lnSpc>
              <a:spcBef>
                <a:spcPts val="0"/>
              </a:spcBef>
              <a:spcAft>
                <a:spcPts val="0"/>
              </a:spcAft>
            </a:pPr>
            <a:r>
              <a:rPr lang="en-US" sz="2400" dirty="0">
                <a:latin typeface="Arial" panose="020B0604020202020204" pitchFamily="34" charset="0"/>
                <a:cs typeface="Arial" panose="020B0604020202020204" pitchFamily="34" charset="0"/>
              </a:rPr>
              <a:t>The Office of Construction Safety, in collaboration with utility operators, are developing safety guidelines: </a:t>
            </a:r>
          </a:p>
          <a:p>
            <a:pPr lvl="0" algn="just">
              <a:lnSpc>
                <a:spcPct val="100000"/>
              </a:lnSpc>
              <a:spcBef>
                <a:spcPts val="0"/>
              </a:spcBef>
              <a:spcAft>
                <a:spcPts val="0"/>
              </a:spcAft>
            </a:pPr>
            <a:endParaRPr lang="en-US" sz="2400" dirty="0">
              <a:latin typeface="Arial" panose="020B0604020202020204" pitchFamily="34" charset="0"/>
              <a:cs typeface="Arial" panose="020B0604020202020204" pitchFamily="34" charset="0"/>
            </a:endParaRPr>
          </a:p>
          <a:p>
            <a:pPr marL="342900" lvl="0" indent="-342900" algn="just">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For the safe removal of abandoned utilities</a:t>
            </a:r>
          </a:p>
          <a:p>
            <a:pPr marL="342900" lvl="0" indent="-342900" algn="just">
              <a:lnSpc>
                <a:spcPct val="100000"/>
              </a:lnSpc>
              <a:spcBef>
                <a:spcPts val="0"/>
              </a:spcBef>
              <a:spcAft>
                <a:spcPts val="0"/>
              </a:spcAft>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342900" indent="-342900" algn="just">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That provide clear documented instructions on the removal of abandoned facilities</a:t>
            </a:r>
          </a:p>
          <a:p>
            <a:pPr lvl="0" algn="just">
              <a:lnSpc>
                <a:spcPct val="100000"/>
              </a:lnSpc>
              <a:spcBef>
                <a:spcPts val="0"/>
              </a:spcBef>
              <a:spcAft>
                <a:spcPts val="0"/>
              </a:spcAft>
            </a:pPr>
            <a:endParaRPr lang="en-US" sz="1000" dirty="0">
              <a:latin typeface="Arial" panose="020B0604020202020204" pitchFamily="34" charset="0"/>
              <a:cs typeface="Arial" panose="020B0604020202020204" pitchFamily="34" charset="0"/>
            </a:endParaRPr>
          </a:p>
          <a:p>
            <a:pPr marL="342900" lvl="0" indent="-342900" algn="just">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Identifying task appropriate PPE when working in proximity of certain facilities – natural gas or electric </a:t>
            </a:r>
          </a:p>
          <a:p>
            <a:pPr marL="342900" lvl="0" indent="-342900" algn="just">
              <a:lnSpc>
                <a:spcPct val="100000"/>
              </a:lnSpc>
              <a:spcBef>
                <a:spcPts val="0"/>
              </a:spcBef>
              <a:spcAft>
                <a:spcPts val="0"/>
              </a:spcAft>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342900" lvl="0" indent="-342900" algn="just">
              <a:lnSpc>
                <a:spcPct val="100000"/>
              </a:lnSpc>
              <a:spcBef>
                <a:spcPts val="0"/>
              </a:spcBef>
              <a:spcAft>
                <a:spcPts val="0"/>
              </a:spcAf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lvl="0" indent="-342900" algn="just">
              <a:lnSpc>
                <a:spcPct val="100000"/>
              </a:lnSpc>
              <a:spcBef>
                <a:spcPts val="0"/>
              </a:spcBef>
              <a:spcAft>
                <a:spcPts val="0"/>
              </a:spcAf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lvl="0" algn="just">
              <a:lnSpc>
                <a:spcPct val="100000"/>
              </a:lnSpc>
              <a:spcBef>
                <a:spcPts val="0"/>
              </a:spcBef>
              <a:spcAft>
                <a:spcPts val="0"/>
              </a:spcAft>
            </a:pPr>
            <a:endParaRPr lang="en-US" sz="2400" dirty="0">
              <a:latin typeface="Arial" panose="020B0604020202020204" pitchFamily="34" charset="0"/>
              <a:cs typeface="Arial" panose="020B0604020202020204" pitchFamily="34" charset="0"/>
            </a:endParaRPr>
          </a:p>
        </p:txBody>
      </p:sp>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13</a:t>
            </a:fld>
            <a:endParaRPr lang="en-US" dirty="0">
              <a:solidFill>
                <a:prstClr val="black">
                  <a:tint val="75000"/>
                </a:prstClr>
              </a:solidFill>
              <a:latin typeface="Franklin Gothic Book"/>
            </a:endParaRPr>
          </a:p>
        </p:txBody>
      </p:sp>
      <p:pic>
        <p:nvPicPr>
          <p:cNvPr id="18"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8D41A380-5D8B-4B87-83D7-E2496A9DC47C}"/>
              </a:ext>
            </a:extLst>
          </p:cNvPr>
          <p:cNvSpPr txBox="1">
            <a:spLocks/>
          </p:cNvSpPr>
          <p:nvPr/>
        </p:nvSpPr>
        <p:spPr>
          <a:xfrm>
            <a:off x="547011" y="404094"/>
            <a:ext cx="10188468" cy="674061"/>
          </a:xfrm>
          <a:prstGeom prst="rect">
            <a:avLst/>
          </a:prstGeom>
        </p:spPr>
        <p:txBody>
          <a:bodyPr anchor="t" anchorCtr="0">
            <a:noAutofit/>
          </a:bodyPr>
          <a:lstStyle>
            <a:lvl1pPr algn="l" defTabSz="914400" rtl="0" eaLnBrk="1" latinLnBrk="0" hangingPunct="1">
              <a:lnSpc>
                <a:spcPct val="90000"/>
              </a:lnSpc>
              <a:spcBef>
                <a:spcPct val="0"/>
              </a:spcBef>
              <a:buNone/>
              <a:defRPr sz="5000" kern="1200" cap="all" baseline="0">
                <a:solidFill>
                  <a:srgbClr val="002FA7"/>
                </a:solidFill>
                <a:latin typeface="+mj-lt"/>
                <a:ea typeface="+mj-ea"/>
                <a:cs typeface="+mj-cs"/>
              </a:defRPr>
            </a:lvl1pPr>
          </a:lstStyle>
          <a:p>
            <a:pPr lvl="0">
              <a:defRPr/>
            </a:pPr>
            <a:r>
              <a:rPr lang="en-US" sz="2400" b="1" dirty="0">
                <a:solidFill>
                  <a:srgbClr val="E16F24"/>
                </a:solidFill>
                <a:latin typeface="Arial"/>
                <a:cs typeface="Arial"/>
              </a:rPr>
              <a:t>Section u and ep-7 projects</a:t>
            </a:r>
          </a:p>
        </p:txBody>
      </p:sp>
    </p:spTree>
    <p:extLst>
      <p:ext uri="{BB962C8B-B14F-4D97-AF65-F5344CB8AC3E}">
        <p14:creationId xmlns:p14="http://schemas.microsoft.com/office/powerpoint/2010/main" val="2623887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F33C43-855E-F848-A64F-E318B678E9B1}"/>
              </a:ext>
            </a:extLst>
          </p:cNvPr>
          <p:cNvSpPr/>
          <p:nvPr/>
        </p:nvSpPr>
        <p:spPr>
          <a:xfrm>
            <a:off x="0" y="0"/>
            <a:ext cx="12192000" cy="6858000"/>
          </a:xfrm>
          <a:prstGeom prst="rect">
            <a:avLst/>
          </a:prstGeom>
          <a:solidFill>
            <a:srgbClr val="D2EE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Franklin Gothic Book"/>
              <a:ea typeface="+mn-ea"/>
              <a:cs typeface="+mn-cs"/>
            </a:endParaRPr>
          </a:p>
        </p:txBody>
      </p:sp>
      <p:cxnSp>
        <p:nvCxnSpPr>
          <p:cNvPr id="11" name="Straight Connector 10">
            <a:extLst>
              <a:ext uri="{FF2B5EF4-FFF2-40B4-BE49-F238E27FC236}">
                <a16:creationId xmlns:a16="http://schemas.microsoft.com/office/drawing/2014/main" id="{415B1FB8-33DA-D54D-916B-26D9CB9E06F4}"/>
              </a:ext>
            </a:extLst>
          </p:cNvPr>
          <p:cNvCxnSpPr>
            <a:cxnSpLocks/>
          </p:cNvCxnSpPr>
          <p:nvPr/>
        </p:nvCxnSpPr>
        <p:spPr>
          <a:xfrm>
            <a:off x="408960" y="462013"/>
            <a:ext cx="1841062" cy="0"/>
          </a:xfrm>
          <a:prstGeom prst="line">
            <a:avLst/>
          </a:prstGeom>
          <a:noFill/>
          <a:ln w="50800" cap="flat" cmpd="sng" algn="ctr">
            <a:solidFill>
              <a:srgbClr val="FF6F24"/>
            </a:solidFill>
            <a:prstDash val="solid"/>
            <a:miter lim="800000"/>
          </a:ln>
          <a:effectLst/>
        </p:spPr>
      </p:cxnSp>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14</a:t>
            </a:fld>
            <a:endParaRPr lang="en-US" dirty="0">
              <a:solidFill>
                <a:prstClr val="black">
                  <a:tint val="75000"/>
                </a:prstClr>
              </a:solidFill>
              <a:latin typeface="Franklin Gothic Book"/>
            </a:endParaRPr>
          </a:p>
        </p:txBody>
      </p:sp>
      <p:pic>
        <p:nvPicPr>
          <p:cNvPr id="10"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2">
            <a:extLst>
              <a:ext uri="{FF2B5EF4-FFF2-40B4-BE49-F238E27FC236}">
                <a16:creationId xmlns:a16="http://schemas.microsoft.com/office/drawing/2014/main" id="{C309BAFC-7237-4E0A-8B37-E60FA1C76BDB}"/>
              </a:ext>
            </a:extLst>
          </p:cNvPr>
          <p:cNvSpPr txBox="1">
            <a:spLocks/>
          </p:cNvSpPr>
          <p:nvPr/>
        </p:nvSpPr>
        <p:spPr>
          <a:xfrm>
            <a:off x="541867" y="806115"/>
            <a:ext cx="10453511" cy="5776663"/>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lnSpc>
                <a:spcPct val="100000"/>
              </a:lnSpc>
              <a:spcBef>
                <a:spcPts val="0"/>
              </a:spcBef>
              <a:spcAft>
                <a:spcPts val="0"/>
              </a:spcAft>
            </a:pPr>
            <a:r>
              <a:rPr lang="en-US" sz="2400" b="1" dirty="0">
                <a:latin typeface="Arial" panose="020B0604020202020204" pitchFamily="34" charset="0"/>
                <a:cs typeface="Arial" panose="020B0604020202020204" pitchFamily="34" charset="0"/>
              </a:rPr>
              <a:t>SAFETY RELATED TOPICS</a:t>
            </a:r>
          </a:p>
          <a:p>
            <a:pPr lvl="0">
              <a:lnSpc>
                <a:spcPct val="100000"/>
              </a:lnSpc>
              <a:spcBef>
                <a:spcPts val="0"/>
              </a:spcBef>
              <a:spcAft>
                <a:spcPts val="0"/>
              </a:spcAft>
            </a:pPr>
            <a:endParaRPr lang="en-US" sz="2400" b="1" dirty="0">
              <a:latin typeface="Arial" panose="020B0604020202020204" pitchFamily="34" charset="0"/>
              <a:cs typeface="Arial" panose="020B0604020202020204" pitchFamily="34" charset="0"/>
            </a:endParaRPr>
          </a:p>
          <a:p>
            <a:pPr lvl="0">
              <a:lnSpc>
                <a:spcPct val="100000"/>
              </a:lnSpc>
              <a:spcBef>
                <a:spcPts val="0"/>
              </a:spcBef>
              <a:spcAft>
                <a:spcPts val="0"/>
              </a:spcAft>
            </a:pPr>
            <a:r>
              <a:rPr lang="en-US" sz="2400" dirty="0">
                <a:latin typeface="Arial" panose="020B0604020202020204" pitchFamily="34" charset="0"/>
                <a:cs typeface="Arial" panose="020B0604020202020204" pitchFamily="34" charset="0"/>
              </a:rPr>
              <a:t>While workers at DDC projects may be exposed to a number of safety hazards, the following topics have been identified as current front runners:</a:t>
            </a:r>
          </a:p>
          <a:p>
            <a:pPr lvl="0" algn="ctr">
              <a:lnSpc>
                <a:spcPct val="100000"/>
              </a:lnSpc>
              <a:spcBef>
                <a:spcPts val="0"/>
              </a:spcBef>
              <a:spcAft>
                <a:spcPts val="0"/>
              </a:spcAft>
            </a:pPr>
            <a:endParaRPr lang="en-US" b="1" dirty="0">
              <a:solidFill>
                <a:srgbClr val="E16F24"/>
              </a:solidFill>
              <a:latin typeface="Arial" panose="020B0604020202020204" pitchFamily="34" charset="0"/>
              <a:cs typeface="Arial" panose="020B0604020202020204" pitchFamily="34" charset="0"/>
            </a:endParaRPr>
          </a:p>
          <a:p>
            <a:pPr marL="342900" lvl="0" indent="-342900">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Damage Prevention</a:t>
            </a:r>
          </a:p>
          <a:p>
            <a:pPr marL="342900" lvl="0" indent="-342900">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Excavation </a:t>
            </a:r>
          </a:p>
          <a:p>
            <a:pPr marL="342900" lvl="0" indent="-342900">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Falls</a:t>
            </a:r>
          </a:p>
          <a:p>
            <a:pPr marL="342900" lvl="0" indent="-342900">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Heat Stress</a:t>
            </a:r>
          </a:p>
          <a:p>
            <a:pPr marL="342900" lvl="0" indent="-342900">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COVID-19 </a:t>
            </a:r>
          </a:p>
          <a:p>
            <a:pPr lvl="0">
              <a:lnSpc>
                <a:spcPct val="100000"/>
              </a:lnSpc>
              <a:spcBef>
                <a:spcPts val="0"/>
              </a:spcBef>
              <a:spcAft>
                <a:spcPts val="0"/>
              </a:spcAft>
            </a:pPr>
            <a:endParaRPr lang="en-US" sz="2400" b="1" dirty="0">
              <a:solidFill>
                <a:srgbClr val="E16F24"/>
              </a:solidFill>
            </a:endParaRPr>
          </a:p>
          <a:p>
            <a:pPr lvl="0">
              <a:lnSpc>
                <a:spcPct val="100000"/>
              </a:lnSpc>
              <a:spcBef>
                <a:spcPts val="0"/>
              </a:spcBef>
              <a:spcAft>
                <a:spcPts val="0"/>
              </a:spcAft>
            </a:pPr>
            <a:endParaRPr lang="en-US" sz="2400" b="1" dirty="0">
              <a:solidFill>
                <a:srgbClr val="E16F24"/>
              </a:solidFill>
            </a:endParaRPr>
          </a:p>
          <a:p>
            <a:pPr lvl="0">
              <a:lnSpc>
                <a:spcPct val="100000"/>
              </a:lnSpc>
              <a:spcBef>
                <a:spcPts val="0"/>
              </a:spcBef>
              <a:spcAft>
                <a:spcPts val="0"/>
              </a:spcAft>
            </a:pPr>
            <a:endParaRPr lang="en-US" sz="2400" b="1" dirty="0">
              <a:solidFill>
                <a:srgbClr val="E16F24"/>
              </a:solidFill>
              <a:latin typeface="Arial"/>
              <a:cs typeface="Arial"/>
            </a:endParaRPr>
          </a:p>
          <a:p>
            <a:pPr lvl="0">
              <a:lnSpc>
                <a:spcPct val="100000"/>
              </a:lnSpc>
              <a:spcBef>
                <a:spcPts val="0"/>
              </a:spcBef>
              <a:spcAft>
                <a:spcPts val="0"/>
              </a:spcAft>
            </a:pPr>
            <a:endParaRPr lang="en-US" sz="2400" b="1" dirty="0">
              <a:solidFill>
                <a:srgbClr val="E16F24"/>
              </a:solidFill>
              <a:latin typeface="Arial"/>
              <a:cs typeface="Arial"/>
            </a:endParaRPr>
          </a:p>
        </p:txBody>
      </p:sp>
    </p:spTree>
    <p:extLst>
      <p:ext uri="{BB962C8B-B14F-4D97-AF65-F5344CB8AC3E}">
        <p14:creationId xmlns:p14="http://schemas.microsoft.com/office/powerpoint/2010/main" val="488273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19B9263-5C84-4E41-A438-31EEAC061A89}"/>
              </a:ext>
            </a:extLst>
          </p:cNvPr>
          <p:cNvSpPr txBox="1">
            <a:spLocks/>
          </p:cNvSpPr>
          <p:nvPr/>
        </p:nvSpPr>
        <p:spPr>
          <a:xfrm>
            <a:off x="135467" y="405247"/>
            <a:ext cx="11344902" cy="6138070"/>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63550" lvl="0">
              <a:lnSpc>
                <a:spcPct val="100000"/>
              </a:lnSpc>
              <a:spcBef>
                <a:spcPts val="0"/>
              </a:spcBef>
              <a:spcAft>
                <a:spcPts val="0"/>
              </a:spcAft>
            </a:pPr>
            <a:r>
              <a:rPr lang="en-US" sz="2400" b="1" dirty="0">
                <a:solidFill>
                  <a:srgbClr val="E16F24"/>
                </a:solidFill>
                <a:latin typeface="Arial" panose="020B0604020202020204" pitchFamily="34" charset="0"/>
                <a:cs typeface="Arial" panose="020B0604020202020204" pitchFamily="34" charset="0"/>
              </a:rPr>
              <a:t>DAMAGE PREVENTION</a:t>
            </a:r>
          </a:p>
          <a:p>
            <a:pPr lvl="0" algn="ctr">
              <a:lnSpc>
                <a:spcPct val="100000"/>
              </a:lnSpc>
              <a:spcBef>
                <a:spcPts val="0"/>
              </a:spcBef>
              <a:spcAft>
                <a:spcPts val="0"/>
              </a:spcAft>
            </a:pPr>
            <a:endParaRPr lang="en-US" sz="1000" b="1" dirty="0">
              <a:solidFill>
                <a:srgbClr val="E16F24"/>
              </a:solidFill>
              <a:latin typeface="Arial" panose="020B0604020202020204" pitchFamily="34" charset="0"/>
              <a:cs typeface="Arial" panose="020B0604020202020204" pitchFamily="34" charset="0"/>
            </a:endParaRPr>
          </a:p>
          <a:p>
            <a:pPr lvl="0">
              <a:lnSpc>
                <a:spcPct val="100000"/>
              </a:lnSpc>
              <a:spcBef>
                <a:spcPts val="0"/>
              </a:spcBef>
              <a:spcAft>
                <a:spcPts val="0"/>
              </a:spcAft>
            </a:pPr>
            <a:r>
              <a:rPr lang="en-US" sz="2400" b="1" dirty="0">
                <a:solidFill>
                  <a:srgbClr val="E16F24"/>
                </a:solidFill>
                <a:latin typeface="Arial" panose="020B0604020202020204" pitchFamily="34" charset="0"/>
                <a:cs typeface="Arial" panose="020B0604020202020204" pitchFamily="34" charset="0"/>
              </a:rPr>
              <a:t>     </a:t>
            </a:r>
            <a:endParaRPr lang="en-US" sz="1000" dirty="0">
              <a:solidFill>
                <a:srgbClr val="002FA7"/>
              </a:solidFill>
              <a:latin typeface="Arial" panose="020B0604020202020204" pitchFamily="34" charset="0"/>
              <a:cs typeface="Arial" panose="020B0604020202020204" pitchFamily="34" charset="0"/>
            </a:endParaRPr>
          </a:p>
          <a:p>
            <a:pPr marL="742928" lvl="1" indent="-285750" algn="just">
              <a:buFont typeface="Arial" panose="020B0604020202020204" pitchFamily="34" charset="0"/>
              <a:buChar char="•"/>
            </a:pPr>
            <a:r>
              <a:rPr lang="en-US" sz="2400" dirty="0">
                <a:solidFill>
                  <a:srgbClr val="002FA7"/>
                </a:solidFill>
                <a:latin typeface="Arial" panose="020B0604020202020204" pitchFamily="34" charset="0"/>
                <a:cs typeface="Arial" panose="020B0604020202020204" pitchFamily="34" charset="0"/>
              </a:rPr>
              <a:t>Ensure contractor has notified the One Call Center</a:t>
            </a:r>
          </a:p>
          <a:p>
            <a:pPr marL="742928" lvl="1" indent="-285750" algn="just">
              <a:buFont typeface="Arial" panose="020B0604020202020204" pitchFamily="34" charset="0"/>
              <a:buChar char="•"/>
            </a:pPr>
            <a:endParaRPr lang="en-US" sz="1000" dirty="0">
              <a:solidFill>
                <a:srgbClr val="002FA7"/>
              </a:solidFill>
              <a:latin typeface="Arial" panose="020B0604020202020204" pitchFamily="34" charset="0"/>
              <a:cs typeface="Arial" panose="020B0604020202020204" pitchFamily="34" charset="0"/>
            </a:endParaRPr>
          </a:p>
          <a:p>
            <a:pPr marL="742928" lvl="1" indent="-285750" algn="just">
              <a:buFont typeface="Arial" panose="020B0604020202020204" pitchFamily="34" charset="0"/>
              <a:buChar char="•"/>
            </a:pPr>
            <a:r>
              <a:rPr lang="en-US" sz="2400" dirty="0">
                <a:solidFill>
                  <a:srgbClr val="002FA7"/>
                </a:solidFill>
                <a:latin typeface="Arial" panose="020B0604020202020204" pitchFamily="34" charset="0"/>
                <a:cs typeface="Arial" panose="020B0604020202020204" pitchFamily="34" charset="0"/>
              </a:rPr>
              <a:t>Positive response by utility operator prior to the start of excavation</a:t>
            </a:r>
          </a:p>
          <a:p>
            <a:pPr marL="457178" lvl="1" algn="just"/>
            <a:endParaRPr lang="en-US" sz="1000" dirty="0">
              <a:solidFill>
                <a:srgbClr val="002FA7"/>
              </a:solidFill>
              <a:latin typeface="Arial" panose="020B0604020202020204" pitchFamily="34" charset="0"/>
              <a:cs typeface="Arial" panose="020B0604020202020204" pitchFamily="34" charset="0"/>
            </a:endParaRPr>
          </a:p>
          <a:p>
            <a:pPr marL="742928" lvl="1" indent="-285750" algn="just">
              <a:buFont typeface="Arial" panose="020B0604020202020204" pitchFamily="34" charset="0"/>
              <a:buChar char="•"/>
            </a:pPr>
            <a:r>
              <a:rPr lang="en-US" sz="2400" dirty="0">
                <a:solidFill>
                  <a:srgbClr val="002FA7"/>
                </a:solidFill>
                <a:latin typeface="Arial" panose="020B0604020202020204" pitchFamily="34" charset="0"/>
                <a:cs typeface="Arial" panose="020B0604020202020204" pitchFamily="34" charset="0"/>
              </a:rPr>
              <a:t>Visual confirmation utilities have been marked</a:t>
            </a:r>
          </a:p>
          <a:p>
            <a:pPr marL="457178" lvl="1" algn="just"/>
            <a:endParaRPr lang="en-US" sz="1000" dirty="0">
              <a:solidFill>
                <a:srgbClr val="002FA7"/>
              </a:solidFill>
              <a:latin typeface="Arial" panose="020B0604020202020204" pitchFamily="34" charset="0"/>
              <a:cs typeface="Arial" panose="020B0604020202020204" pitchFamily="34" charset="0"/>
            </a:endParaRPr>
          </a:p>
          <a:p>
            <a:pPr marL="742928" lvl="1" indent="-285750" algn="just">
              <a:buFont typeface="Arial" panose="020B0604020202020204" pitchFamily="34" charset="0"/>
              <a:buChar char="•"/>
            </a:pPr>
            <a:r>
              <a:rPr lang="en-US" sz="2400" dirty="0">
                <a:solidFill>
                  <a:srgbClr val="002FA7"/>
                </a:solidFill>
                <a:latin typeface="Arial" panose="020B0604020202020204" pitchFamily="34" charset="0"/>
                <a:cs typeface="Arial" panose="020B0604020202020204" pitchFamily="34" charset="0"/>
              </a:rPr>
              <a:t>Within the tolerance zone, contractor/excavator shall verify the precise location, type, size, direction of run and depth of such underground facility or its encasement by means of hand excavation</a:t>
            </a:r>
          </a:p>
          <a:p>
            <a:pPr marL="457178" lvl="1" algn="just"/>
            <a:endParaRPr lang="en-US" sz="1000" dirty="0">
              <a:solidFill>
                <a:srgbClr val="002FA7"/>
              </a:solidFill>
              <a:latin typeface="Arial" panose="020B0604020202020204" pitchFamily="34" charset="0"/>
              <a:cs typeface="Arial" panose="020B0604020202020204" pitchFamily="34" charset="0"/>
            </a:endParaRPr>
          </a:p>
          <a:p>
            <a:pPr marL="742928" lvl="1" indent="-285750" algn="just">
              <a:buFont typeface="Arial" panose="020B0604020202020204" pitchFamily="34" charset="0"/>
              <a:buChar char="•"/>
            </a:pPr>
            <a:r>
              <a:rPr lang="en-US" sz="2400" dirty="0">
                <a:solidFill>
                  <a:srgbClr val="002FA7"/>
                </a:solidFill>
                <a:latin typeface="Arial" panose="020B0604020202020204" pitchFamily="34" charset="0"/>
                <a:cs typeface="Arial" panose="020B0604020202020204" pitchFamily="34" charset="0"/>
              </a:rPr>
              <a:t>All overhead utilities that maybe impacted should be identified, and a spotter provided to alert and guide excavator operator</a:t>
            </a:r>
          </a:p>
          <a:p>
            <a:pPr marL="742928" lvl="1" indent="-285750" algn="just">
              <a:buFont typeface="Arial" panose="020B0604020202020204" pitchFamily="34" charset="0"/>
              <a:buChar char="•"/>
            </a:pPr>
            <a:endParaRPr lang="en-US" sz="1000" dirty="0">
              <a:solidFill>
                <a:srgbClr val="002FA7"/>
              </a:solidFill>
              <a:latin typeface="Arial" panose="020B0604020202020204" pitchFamily="34" charset="0"/>
              <a:cs typeface="Arial" panose="020B0604020202020204" pitchFamily="34" charset="0"/>
            </a:endParaRPr>
          </a:p>
          <a:p>
            <a:pPr marL="742928" lvl="1" indent="-285750" algn="just">
              <a:buFont typeface="Arial" panose="020B0604020202020204" pitchFamily="34" charset="0"/>
              <a:buChar char="•"/>
            </a:pPr>
            <a:r>
              <a:rPr lang="en-US" sz="2400" dirty="0">
                <a:solidFill>
                  <a:srgbClr val="002FA7"/>
                </a:solidFill>
                <a:latin typeface="Arial" panose="020B0604020202020204" pitchFamily="34" charset="0"/>
                <a:cs typeface="Arial" panose="020B0604020202020204" pitchFamily="34" charset="0"/>
              </a:rPr>
              <a:t>Precaution must be taken to protect exposed and visible utilities </a:t>
            </a:r>
          </a:p>
          <a:p>
            <a:pPr marL="457178" lvl="1" algn="just"/>
            <a:r>
              <a:rPr lang="en-US" sz="2400" dirty="0">
                <a:solidFill>
                  <a:srgbClr val="002FA7"/>
                </a:solidFill>
                <a:latin typeface="Arial" panose="020B0604020202020204" pitchFamily="34" charset="0"/>
                <a:cs typeface="Arial" panose="020B0604020202020204" pitchFamily="34" charset="0"/>
              </a:rPr>
              <a:t>   within an excavation</a:t>
            </a:r>
          </a:p>
          <a:p>
            <a:pPr marL="457178" lvl="1" algn="just"/>
            <a:endParaRPr lang="en-US" sz="1500" dirty="0"/>
          </a:p>
          <a:p>
            <a:pPr marL="742928" lvl="1" indent="-285750" algn="just">
              <a:buFont typeface="Arial" panose="020B0604020202020204" pitchFamily="34" charset="0"/>
              <a:buChar char="•"/>
            </a:pPr>
            <a:endParaRPr lang="en-US" sz="1500" dirty="0"/>
          </a:p>
          <a:p>
            <a:pPr marL="742928" lvl="1" indent="-285750" algn="just">
              <a:buFont typeface="Arial" panose="020B0604020202020204" pitchFamily="34" charset="0"/>
              <a:buChar char="•"/>
            </a:pPr>
            <a:endParaRPr lang="en-US" sz="1500" dirty="0"/>
          </a:p>
          <a:p>
            <a:pPr lvl="1" algn="just"/>
            <a:endParaRPr lang="en-US" sz="1500" dirty="0"/>
          </a:p>
          <a:p>
            <a:pPr lvl="0">
              <a:lnSpc>
                <a:spcPct val="100000"/>
              </a:lnSpc>
              <a:spcBef>
                <a:spcPts val="0"/>
              </a:spcBef>
              <a:spcAft>
                <a:spcPts val="0"/>
              </a:spcAft>
            </a:pPr>
            <a:endParaRPr lang="en-US" sz="2400" b="1" dirty="0">
              <a:solidFill>
                <a:srgbClr val="E16F24"/>
              </a:solidFill>
            </a:endParaRPr>
          </a:p>
          <a:p>
            <a:pPr lvl="0">
              <a:lnSpc>
                <a:spcPct val="100000"/>
              </a:lnSpc>
              <a:spcBef>
                <a:spcPts val="0"/>
              </a:spcBef>
              <a:spcAft>
                <a:spcPts val="0"/>
              </a:spcAft>
            </a:pPr>
            <a:endParaRPr lang="en-US" sz="2400" b="1" dirty="0">
              <a:solidFill>
                <a:srgbClr val="E16F24"/>
              </a:solidFill>
            </a:endParaRPr>
          </a:p>
          <a:p>
            <a:pPr lvl="0">
              <a:lnSpc>
                <a:spcPct val="100000"/>
              </a:lnSpc>
              <a:spcBef>
                <a:spcPts val="0"/>
              </a:spcBef>
              <a:spcAft>
                <a:spcPts val="0"/>
              </a:spcAft>
            </a:pPr>
            <a:endParaRPr lang="en-US" sz="2400" b="1" dirty="0">
              <a:solidFill>
                <a:srgbClr val="E16F24"/>
              </a:solidFill>
              <a:latin typeface="Arial"/>
              <a:cs typeface="Arial"/>
            </a:endParaRPr>
          </a:p>
          <a:p>
            <a:pPr lvl="0">
              <a:lnSpc>
                <a:spcPct val="100000"/>
              </a:lnSpc>
              <a:spcBef>
                <a:spcPts val="0"/>
              </a:spcBef>
              <a:spcAft>
                <a:spcPts val="0"/>
              </a:spcAft>
            </a:pPr>
            <a:endParaRPr lang="en-US" sz="2400" b="1" dirty="0">
              <a:solidFill>
                <a:srgbClr val="E16F24"/>
              </a:solidFill>
              <a:latin typeface="Arial"/>
              <a:cs typeface="Arial"/>
            </a:endParaRPr>
          </a:p>
        </p:txBody>
      </p:sp>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15</a:t>
            </a:fld>
            <a:endParaRPr lang="en-US" dirty="0">
              <a:solidFill>
                <a:prstClr val="black">
                  <a:tint val="75000"/>
                </a:prstClr>
              </a:solidFill>
              <a:latin typeface="Franklin Gothic Book"/>
            </a:endParaRPr>
          </a:p>
        </p:txBody>
      </p:sp>
      <p:pic>
        <p:nvPicPr>
          <p:cNvPr id="18"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9777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16</a:t>
            </a:fld>
            <a:endParaRPr lang="en-US" dirty="0">
              <a:solidFill>
                <a:prstClr val="black">
                  <a:tint val="75000"/>
                </a:prstClr>
              </a:solidFill>
              <a:latin typeface="Franklin Gothic Book"/>
            </a:endParaRPr>
          </a:p>
        </p:txBody>
      </p:sp>
      <p:pic>
        <p:nvPicPr>
          <p:cNvPr id="18"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652F5199-C710-E541-B0BE-7EC7DE57BABA}"/>
              </a:ext>
            </a:extLst>
          </p:cNvPr>
          <p:cNvSpPr txBox="1">
            <a:spLocks/>
          </p:cNvSpPr>
          <p:nvPr/>
        </p:nvSpPr>
        <p:spPr>
          <a:xfrm>
            <a:off x="620535" y="479749"/>
            <a:ext cx="8828475" cy="488950"/>
          </a:xfrm>
          <a:prstGeom prst="rect">
            <a:avLst/>
          </a:prstGeom>
        </p:spPr>
        <p:txBody>
          <a:bodyPr anchor="t" anchorCtr="0">
            <a:noAutofit/>
          </a:bodyPr>
          <a:lstStyle>
            <a:lvl1pPr algn="l" defTabSz="914400" rtl="0" eaLnBrk="1" latinLnBrk="0" hangingPunct="1">
              <a:lnSpc>
                <a:spcPct val="90000"/>
              </a:lnSpc>
              <a:spcBef>
                <a:spcPct val="0"/>
              </a:spcBef>
              <a:buNone/>
              <a:defRPr sz="4500" kern="1200" baseline="0">
                <a:solidFill>
                  <a:srgbClr val="002FA7"/>
                </a:solidFill>
                <a:latin typeface="+mj-lt"/>
                <a:ea typeface="+mj-ea"/>
                <a:cs typeface="+mj-cs"/>
              </a:defRPr>
            </a:lvl1pPr>
          </a:lstStyle>
          <a:p>
            <a:pPr lvl="0"/>
            <a:r>
              <a:rPr lang="en-US" sz="2400" b="1" dirty="0">
                <a:solidFill>
                  <a:srgbClr val="FF6F49"/>
                </a:solidFill>
                <a:latin typeface="Arial"/>
                <a:cs typeface="Arial"/>
              </a:rPr>
              <a:t>EXCAVATION AND TRENCHING </a:t>
            </a:r>
          </a:p>
        </p:txBody>
      </p:sp>
      <p:sp>
        <p:nvSpPr>
          <p:cNvPr id="11" name="Text Placeholder 2">
            <a:extLst>
              <a:ext uri="{FF2B5EF4-FFF2-40B4-BE49-F238E27FC236}">
                <a16:creationId xmlns:a16="http://schemas.microsoft.com/office/drawing/2014/main" id="{419B9263-5C84-4E41-A438-31EEAC061A89}"/>
              </a:ext>
            </a:extLst>
          </p:cNvPr>
          <p:cNvSpPr txBox="1">
            <a:spLocks/>
          </p:cNvSpPr>
          <p:nvPr/>
        </p:nvSpPr>
        <p:spPr>
          <a:xfrm>
            <a:off x="620535" y="1047045"/>
            <a:ext cx="10319942" cy="4763910"/>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0"/>
              </a:spcBef>
            </a:pPr>
            <a:r>
              <a:rPr lang="en-US" sz="2400" b="1" dirty="0">
                <a:latin typeface="Arial" panose="020B0604020202020204" pitchFamily="34" charset="0"/>
                <a:cs typeface="Arial" panose="020B0604020202020204" pitchFamily="34" charset="0"/>
              </a:rPr>
              <a:t>Risks vs potential hazards:</a:t>
            </a:r>
          </a:p>
          <a:p>
            <a:pPr>
              <a:lnSpc>
                <a:spcPct val="100000"/>
              </a:lnSpc>
              <a:spcBef>
                <a:spcPts val="0"/>
              </a:spcBef>
            </a:pPr>
            <a:endParaRPr lang="en-US" sz="800" b="1" dirty="0">
              <a:solidFill>
                <a:srgbClr val="E16F24"/>
              </a:solidFill>
              <a:latin typeface="Arial" panose="020B0604020202020204" pitchFamily="34" charset="0"/>
              <a:cs typeface="Arial" panose="020B0604020202020204" pitchFamily="34" charset="0"/>
            </a:endParaRPr>
          </a:p>
          <a:p>
            <a:pPr marL="342900" indent="-342900">
              <a:lnSpc>
                <a:spcPct val="100000"/>
              </a:lnSpc>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Damage to utilities -</a:t>
            </a:r>
            <a:r>
              <a:rPr lang="en-US" sz="2400" dirty="0">
                <a:solidFill>
                  <a:srgbClr val="E16F24"/>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Fires, Explosion, Electrocution, Chemical exposure</a:t>
            </a:r>
          </a:p>
          <a:p>
            <a:pPr marL="342900" indent="-342900">
              <a:lnSpc>
                <a:spcPct val="100000"/>
              </a:lnSpc>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Trench collapse or engulfment - Cave in, Falling objects</a:t>
            </a:r>
          </a:p>
          <a:p>
            <a:pPr marL="342900" indent="-342900">
              <a:lnSpc>
                <a:spcPct val="100000"/>
              </a:lnSpc>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No means of egress - Entrapment, Engulfment </a:t>
            </a:r>
          </a:p>
          <a:p>
            <a:pPr marL="342900" indent="-342900">
              <a:lnSpc>
                <a:spcPct val="100000"/>
              </a:lnSpc>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Working near mechanized equipment or suspended loads - Struck by, Caught in/between, Noise, Vibration</a:t>
            </a:r>
          </a:p>
          <a:p>
            <a:pPr marL="342900" indent="-342900">
              <a:lnSpc>
                <a:spcPct val="100000"/>
              </a:lnSpc>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O</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H</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S, CH</a:t>
            </a:r>
            <a:r>
              <a:rPr lang="en-US" sz="2400" baseline="-25000" dirty="0">
                <a:latin typeface="Arial" panose="020B0604020202020204" pitchFamily="34" charset="0"/>
                <a:cs typeface="Arial" panose="020B0604020202020204" pitchFamily="34" charset="0"/>
              </a:rPr>
              <a:t>4</a:t>
            </a:r>
            <a:r>
              <a:rPr lang="en-US" sz="2400" dirty="0">
                <a:latin typeface="Arial" panose="020B0604020202020204" pitchFamily="34" charset="0"/>
                <a:cs typeface="Arial" panose="020B0604020202020204" pitchFamily="34" charset="0"/>
              </a:rPr>
              <a:t>, CO, NO</a:t>
            </a:r>
            <a:r>
              <a:rPr lang="en-US" sz="2400" baseline="-25000" dirty="0">
                <a:latin typeface="Arial" panose="020B0604020202020204" pitchFamily="34" charset="0"/>
                <a:cs typeface="Arial" panose="020B0604020202020204" pitchFamily="34" charset="0"/>
              </a:rPr>
              <a:t>2  </a:t>
            </a:r>
            <a:r>
              <a:rPr lang="en-US" sz="2400" dirty="0">
                <a:latin typeface="Arial" panose="020B0604020202020204" pitchFamily="34" charset="0"/>
                <a:cs typeface="Arial" panose="020B0604020202020204" pitchFamily="34" charset="0"/>
              </a:rPr>
              <a:t>- Exposure to hazardous atmospheres</a:t>
            </a:r>
            <a:endParaRPr lang="en-US" sz="2400" baseline="-25000" dirty="0">
              <a:latin typeface="Arial" panose="020B0604020202020204" pitchFamily="34" charset="0"/>
              <a:cs typeface="Arial" panose="020B0604020202020204" pitchFamily="34" charset="0"/>
            </a:endParaRPr>
          </a:p>
          <a:p>
            <a:pPr marL="342900" indent="-342900">
              <a:lnSpc>
                <a:spcPct val="100000"/>
              </a:lnSpc>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Water accumulation - Drowning, Cave in (weakened excavation stability)</a:t>
            </a:r>
          </a:p>
          <a:p>
            <a:pPr marL="342900" indent="-342900">
              <a:lnSpc>
                <a:spcPct val="100000"/>
              </a:lnSpc>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Instability of adjacent structures - Structure collapse, Cave in, Struck by </a:t>
            </a:r>
          </a:p>
        </p:txBody>
      </p:sp>
    </p:spTree>
    <p:extLst>
      <p:ext uri="{BB962C8B-B14F-4D97-AF65-F5344CB8AC3E}">
        <p14:creationId xmlns:p14="http://schemas.microsoft.com/office/powerpoint/2010/main" val="2949914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17</a:t>
            </a:fld>
            <a:endParaRPr lang="en-US" dirty="0">
              <a:solidFill>
                <a:prstClr val="black">
                  <a:tint val="75000"/>
                </a:prstClr>
              </a:solidFill>
              <a:latin typeface="Franklin Gothic Book"/>
            </a:endParaRPr>
          </a:p>
        </p:txBody>
      </p:sp>
      <p:pic>
        <p:nvPicPr>
          <p:cNvPr id="18"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652F5199-C710-E541-B0BE-7EC7DE57BABA}"/>
              </a:ext>
            </a:extLst>
          </p:cNvPr>
          <p:cNvSpPr txBox="1">
            <a:spLocks/>
          </p:cNvSpPr>
          <p:nvPr/>
        </p:nvSpPr>
        <p:spPr>
          <a:xfrm>
            <a:off x="517391" y="405247"/>
            <a:ext cx="8828475" cy="1052402"/>
          </a:xfrm>
          <a:prstGeom prst="rect">
            <a:avLst/>
          </a:prstGeom>
        </p:spPr>
        <p:txBody>
          <a:bodyPr anchor="t" anchorCtr="0">
            <a:noAutofit/>
          </a:bodyPr>
          <a:lstStyle>
            <a:lvl1pPr algn="l" defTabSz="914400" rtl="0" eaLnBrk="1" latinLnBrk="0" hangingPunct="1">
              <a:lnSpc>
                <a:spcPct val="90000"/>
              </a:lnSpc>
              <a:spcBef>
                <a:spcPct val="0"/>
              </a:spcBef>
              <a:buNone/>
              <a:defRPr sz="4500" kern="1200" baseline="0">
                <a:solidFill>
                  <a:srgbClr val="002FA7"/>
                </a:solidFill>
                <a:latin typeface="+mj-lt"/>
                <a:ea typeface="+mj-ea"/>
                <a:cs typeface="+mj-cs"/>
              </a:defRPr>
            </a:lvl1pPr>
          </a:lstStyle>
          <a:p>
            <a:pPr lvl="0"/>
            <a:r>
              <a:rPr lang="en-US" sz="2400" b="1" dirty="0">
                <a:solidFill>
                  <a:srgbClr val="E16F24"/>
                </a:solidFill>
                <a:latin typeface="Arial"/>
                <a:cs typeface="Arial"/>
              </a:rPr>
              <a:t>EXCAVATION AND TRENCHING</a:t>
            </a:r>
          </a:p>
          <a:p>
            <a:pPr lvl="0"/>
            <a:endParaRPr lang="en-US" sz="3200" b="1" dirty="0">
              <a:latin typeface="Arial"/>
              <a:cs typeface="Arial"/>
            </a:endParaRPr>
          </a:p>
        </p:txBody>
      </p:sp>
      <p:sp>
        <p:nvSpPr>
          <p:cNvPr id="8" name="Text Placeholder 2">
            <a:extLst>
              <a:ext uri="{FF2B5EF4-FFF2-40B4-BE49-F238E27FC236}">
                <a16:creationId xmlns:a16="http://schemas.microsoft.com/office/drawing/2014/main" id="{5F498E2B-1B31-4493-A01A-1E89D9210075}"/>
              </a:ext>
            </a:extLst>
          </p:cNvPr>
          <p:cNvSpPr txBox="1">
            <a:spLocks/>
          </p:cNvSpPr>
          <p:nvPr/>
        </p:nvSpPr>
        <p:spPr>
          <a:xfrm>
            <a:off x="517391" y="1106311"/>
            <a:ext cx="10299734" cy="5227443"/>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0"/>
              </a:spcBef>
            </a:pPr>
            <a:r>
              <a:rPr lang="en-US" sz="2400" b="1" dirty="0">
                <a:latin typeface="Arial" panose="020B0604020202020204" pitchFamily="34" charset="0"/>
                <a:cs typeface="Arial" panose="020B0604020202020204" pitchFamily="34" charset="0"/>
              </a:rPr>
              <a:t>Control Measures:</a:t>
            </a:r>
          </a:p>
          <a:p>
            <a:pPr>
              <a:lnSpc>
                <a:spcPct val="100000"/>
              </a:lnSpc>
              <a:spcBef>
                <a:spcPts val="0"/>
              </a:spcBef>
            </a:pPr>
            <a:endParaRPr lang="en-US" sz="800" dirty="0">
              <a:latin typeface="Arial" panose="020B0604020202020204" pitchFamily="34" charset="0"/>
              <a:cs typeface="Arial" panose="020B0604020202020204" pitchFamily="34" charset="0"/>
            </a:endParaRPr>
          </a:p>
          <a:p>
            <a:pPr marL="342900" indent="-342900">
              <a:lnSpc>
                <a:spcPct val="100000"/>
              </a:lnSpc>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Assess the work zone and plan your work prior to entry</a:t>
            </a:r>
          </a:p>
          <a:p>
            <a:pPr marL="342900" indent="-342900">
              <a:lnSpc>
                <a:spcPct val="100000"/>
              </a:lnSpc>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Call before you dig as per Code 753</a:t>
            </a:r>
          </a:p>
          <a:p>
            <a:pPr marL="342900" indent="-342900">
              <a:lnSpc>
                <a:spcPct val="100000"/>
              </a:lnSpc>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Notify NYC DOB when applicable</a:t>
            </a:r>
          </a:p>
          <a:p>
            <a:pPr marL="342900" indent="-342900">
              <a:lnSpc>
                <a:spcPct val="100000"/>
              </a:lnSpc>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Inspect the trench and test its atmosphere prior to entry</a:t>
            </a:r>
          </a:p>
          <a:p>
            <a:pPr marL="342900" indent="-342900">
              <a:lnSpc>
                <a:spcPct val="100000"/>
              </a:lnSpc>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Provide proper and sufficient means of ingress/egress when required</a:t>
            </a:r>
          </a:p>
          <a:p>
            <a:pPr marL="342900" indent="-342900">
              <a:lnSpc>
                <a:spcPct val="100000"/>
              </a:lnSpc>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Protect excavation with sloping, benching or protective system when required</a:t>
            </a:r>
          </a:p>
          <a:p>
            <a:pPr marL="342900" indent="-342900">
              <a:lnSpc>
                <a:spcPct val="100000"/>
              </a:lnSpc>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Maintain all spoils, equipment and materials more than 2 feet from the trench edges</a:t>
            </a:r>
          </a:p>
        </p:txBody>
      </p:sp>
    </p:spTree>
    <p:extLst>
      <p:ext uri="{BB962C8B-B14F-4D97-AF65-F5344CB8AC3E}">
        <p14:creationId xmlns:p14="http://schemas.microsoft.com/office/powerpoint/2010/main" val="1742315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18</a:t>
            </a:fld>
            <a:endParaRPr lang="en-US" dirty="0">
              <a:solidFill>
                <a:prstClr val="black">
                  <a:tint val="75000"/>
                </a:prstClr>
              </a:solidFill>
              <a:latin typeface="Franklin Gothic Book"/>
            </a:endParaRPr>
          </a:p>
        </p:txBody>
      </p:sp>
      <p:pic>
        <p:nvPicPr>
          <p:cNvPr id="18"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652F5199-C710-E541-B0BE-7EC7DE57BABA}"/>
              </a:ext>
            </a:extLst>
          </p:cNvPr>
          <p:cNvSpPr txBox="1">
            <a:spLocks/>
          </p:cNvSpPr>
          <p:nvPr/>
        </p:nvSpPr>
        <p:spPr>
          <a:xfrm>
            <a:off x="620535" y="405247"/>
            <a:ext cx="8828475" cy="512801"/>
          </a:xfrm>
          <a:prstGeom prst="rect">
            <a:avLst/>
          </a:prstGeom>
        </p:spPr>
        <p:txBody>
          <a:bodyPr anchor="t" anchorCtr="0">
            <a:noAutofit/>
          </a:bodyPr>
          <a:lstStyle>
            <a:lvl1pPr algn="l" defTabSz="914400" rtl="0" eaLnBrk="1" latinLnBrk="0" hangingPunct="1">
              <a:lnSpc>
                <a:spcPct val="90000"/>
              </a:lnSpc>
              <a:spcBef>
                <a:spcPct val="0"/>
              </a:spcBef>
              <a:buNone/>
              <a:defRPr sz="4500" kern="1200" baseline="0">
                <a:solidFill>
                  <a:srgbClr val="002FA7"/>
                </a:solidFill>
                <a:latin typeface="+mj-lt"/>
                <a:ea typeface="+mj-ea"/>
                <a:cs typeface="+mj-cs"/>
              </a:defRPr>
            </a:lvl1pPr>
          </a:lstStyle>
          <a:p>
            <a:pPr lvl="0"/>
            <a:r>
              <a:rPr lang="en-US" sz="2400" b="1" dirty="0">
                <a:solidFill>
                  <a:srgbClr val="E16F24"/>
                </a:solidFill>
                <a:latin typeface="Arial"/>
                <a:cs typeface="Arial"/>
              </a:rPr>
              <a:t>WORKING SAFELY AT HEIGHTS</a:t>
            </a:r>
          </a:p>
        </p:txBody>
      </p:sp>
      <p:sp>
        <p:nvSpPr>
          <p:cNvPr id="8" name="Text Placeholder 2">
            <a:extLst>
              <a:ext uri="{FF2B5EF4-FFF2-40B4-BE49-F238E27FC236}">
                <a16:creationId xmlns:a16="http://schemas.microsoft.com/office/drawing/2014/main" id="{5F498E2B-1B31-4493-A01A-1E89D9210075}"/>
              </a:ext>
            </a:extLst>
          </p:cNvPr>
          <p:cNvSpPr txBox="1">
            <a:spLocks/>
          </p:cNvSpPr>
          <p:nvPr/>
        </p:nvSpPr>
        <p:spPr>
          <a:xfrm>
            <a:off x="620535" y="1311564"/>
            <a:ext cx="10459754" cy="5022189"/>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lnSpc>
                <a:spcPct val="100000"/>
              </a:lnSpc>
              <a:spcBef>
                <a:spcPts val="0"/>
              </a:spcBef>
              <a:buFont typeface="Wingdings" panose="05000000000000000000" pitchFamily="2" charset="2"/>
              <a:buChar char="§"/>
            </a:pPr>
            <a:r>
              <a:rPr lang="en-US" sz="2400" b="1" dirty="0">
                <a:solidFill>
                  <a:srgbClr val="FF6F49"/>
                </a:solidFill>
                <a:latin typeface="Arial" panose="020B0604020202020204" pitchFamily="34" charset="0"/>
                <a:cs typeface="Arial" panose="020B0604020202020204" pitchFamily="34" charset="0"/>
              </a:rPr>
              <a:t>PLAN</a:t>
            </a:r>
            <a:r>
              <a:rPr lang="en-US" sz="2400" dirty="0">
                <a:latin typeface="Arial" panose="020B0604020202020204" pitchFamily="34" charset="0"/>
                <a:cs typeface="Arial" panose="020B0604020202020204" pitchFamily="34" charset="0"/>
              </a:rPr>
              <a:t> your job beforehand and develop a fall protection plan</a:t>
            </a:r>
          </a:p>
          <a:p>
            <a:pPr marL="342900" indent="-342900">
              <a:lnSpc>
                <a:spcPct val="100000"/>
              </a:lnSpc>
              <a:spcBef>
                <a:spcPts val="0"/>
              </a:spcBef>
              <a:buFont typeface="Wingdings" panose="05000000000000000000" pitchFamily="2" charset="2"/>
              <a:buChar char="§"/>
            </a:pPr>
            <a:r>
              <a:rPr lang="en-US" sz="2400" b="1" dirty="0">
                <a:solidFill>
                  <a:srgbClr val="FF6F49"/>
                </a:solidFill>
                <a:latin typeface="Arial" panose="020B0604020202020204" pitchFamily="34" charset="0"/>
                <a:cs typeface="Arial" panose="020B0604020202020204" pitchFamily="34" charset="0"/>
              </a:rPr>
              <a:t>ENSURE</a:t>
            </a:r>
            <a:r>
              <a:rPr lang="en-US" sz="2400" dirty="0">
                <a:latin typeface="Arial" panose="020B0604020202020204" pitchFamily="34" charset="0"/>
                <a:cs typeface="Arial" panose="020B0604020202020204" pitchFamily="34" charset="0"/>
              </a:rPr>
              <a:t> the correct fall protective system is in place</a:t>
            </a:r>
          </a:p>
          <a:p>
            <a:pPr marL="342900" indent="-342900">
              <a:lnSpc>
                <a:spcPct val="100000"/>
              </a:lnSpc>
              <a:spcBef>
                <a:spcPts val="0"/>
              </a:spcBef>
              <a:spcAft>
                <a:spcPts val="0"/>
              </a:spcAft>
              <a:buFont typeface="Wingdings" panose="05000000000000000000" pitchFamily="2" charset="2"/>
              <a:buChar char="§"/>
            </a:pPr>
            <a:r>
              <a:rPr lang="en-US" sz="2400" b="1" dirty="0">
                <a:solidFill>
                  <a:srgbClr val="FF6F49"/>
                </a:solidFill>
                <a:latin typeface="Arial" panose="020B0604020202020204" pitchFamily="34" charset="0"/>
                <a:cs typeface="Arial" panose="020B0604020202020204" pitchFamily="34" charset="0"/>
              </a:rPr>
              <a:t>TRAIN</a:t>
            </a:r>
            <a:r>
              <a:rPr lang="en-US" sz="2400" dirty="0">
                <a:latin typeface="Arial" panose="020B0604020202020204" pitchFamily="34" charset="0"/>
                <a:cs typeface="Arial" panose="020B0604020202020204" pitchFamily="34" charset="0"/>
              </a:rPr>
              <a:t> employees on proper and safe use of fall protective system</a:t>
            </a:r>
          </a:p>
          <a:p>
            <a:pPr>
              <a:lnSpc>
                <a:spcPct val="100000"/>
              </a:lnSpc>
              <a:spcBef>
                <a:spcPts val="0"/>
              </a:spcBef>
              <a:spcAft>
                <a:spcPts val="0"/>
              </a:spcAft>
            </a:pPr>
            <a:endParaRPr lang="en-US" sz="1600" dirty="0">
              <a:latin typeface="Arial" panose="020B0604020202020204" pitchFamily="34" charset="0"/>
              <a:cs typeface="Arial" panose="020B0604020202020204" pitchFamily="34" charset="0"/>
            </a:endParaRPr>
          </a:p>
          <a:p>
            <a:pPr>
              <a:lnSpc>
                <a:spcPct val="100000"/>
              </a:lnSpc>
              <a:spcBef>
                <a:spcPts val="0"/>
              </a:spcBef>
              <a:spcAft>
                <a:spcPts val="0"/>
              </a:spcAft>
            </a:pPr>
            <a:r>
              <a:rPr lang="en-US" sz="2400" dirty="0">
                <a:latin typeface="Arial" panose="020B0604020202020204" pitchFamily="34" charset="0"/>
                <a:cs typeface="Arial" panose="020B0604020202020204" pitchFamily="34" charset="0"/>
              </a:rPr>
              <a:t>Frequently used fall protection systems</a:t>
            </a:r>
            <a:r>
              <a:rPr lang="en-US" sz="2400" b="1" dirty="0">
                <a:latin typeface="Arial" panose="020B0604020202020204" pitchFamily="34" charset="0"/>
                <a:cs typeface="Arial" panose="020B0604020202020204" pitchFamily="34" charset="0"/>
              </a:rPr>
              <a:t>:</a:t>
            </a:r>
          </a:p>
          <a:p>
            <a:pPr>
              <a:lnSpc>
                <a:spcPct val="100000"/>
              </a:lnSpc>
              <a:spcBef>
                <a:spcPts val="0"/>
              </a:spcBef>
              <a:spcAft>
                <a:spcPts val="0"/>
              </a:spcAft>
            </a:pPr>
            <a:endParaRPr lang="en-US" sz="1000" b="1" dirty="0">
              <a:latin typeface="Arial" panose="020B0604020202020204" pitchFamily="34" charset="0"/>
              <a:cs typeface="Arial" panose="020B0604020202020204" pitchFamily="34" charset="0"/>
            </a:endParaRPr>
          </a:p>
          <a:p>
            <a:pPr marL="342900" indent="-342900">
              <a:lnSpc>
                <a:spcPct val="100000"/>
              </a:lnSpc>
              <a:spcBef>
                <a:spcPts val="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Guardrails</a:t>
            </a:r>
          </a:p>
          <a:p>
            <a:pPr marL="342900" indent="-342900">
              <a:lnSpc>
                <a:spcPct val="100000"/>
              </a:lnSpc>
              <a:spcBef>
                <a:spcPts val="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Safety nets</a:t>
            </a:r>
          </a:p>
          <a:p>
            <a:pPr marL="342900" indent="-342900">
              <a:lnSpc>
                <a:spcPct val="100000"/>
              </a:lnSpc>
              <a:spcBef>
                <a:spcPts val="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Personal fall arrest system (PFAS)</a:t>
            </a:r>
          </a:p>
          <a:p>
            <a:pPr marL="342900" indent="-342900">
              <a:lnSpc>
                <a:spcPct val="100000"/>
              </a:lnSpc>
              <a:spcBef>
                <a:spcPts val="0"/>
              </a:spcBef>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342900" indent="-342900">
              <a:lnSpc>
                <a:spcPct val="100000"/>
              </a:lnSpc>
              <a:spcBef>
                <a:spcPts val="0"/>
              </a:spcBef>
              <a:buFontTx/>
              <a:buChar char="-"/>
            </a:pPr>
            <a:endParaRPr lang="en-US" sz="2400" b="1" dirty="0">
              <a:latin typeface="Arial" panose="020B0604020202020204" pitchFamily="34" charset="0"/>
              <a:cs typeface="Arial" panose="020B0604020202020204" pitchFamily="34" charset="0"/>
            </a:endParaRPr>
          </a:p>
          <a:p>
            <a:pPr>
              <a:lnSpc>
                <a:spcPct val="100000"/>
              </a:lnSpc>
              <a:spcBef>
                <a:spcPts val="0"/>
              </a:spcBef>
            </a:pPr>
            <a:endParaRPr lang="en-US" sz="1600" b="1" dirty="0">
              <a:latin typeface="Arial" panose="020B0604020202020204" pitchFamily="34" charset="0"/>
              <a:cs typeface="Arial" panose="020B0604020202020204" pitchFamily="34" charset="0"/>
            </a:endParaRPr>
          </a:p>
          <a:p>
            <a:pPr marL="342900" indent="-342900">
              <a:lnSpc>
                <a:spcPct val="100000"/>
              </a:lnSpc>
              <a:spcBef>
                <a:spcPts val="0"/>
              </a:spcBef>
              <a:buFont typeface="Arial" panose="020B0604020202020204" pitchFamily="34" charset="0"/>
              <a:buChar char="•"/>
            </a:pPr>
            <a:endParaRPr lang="en-US" sz="1600" b="1" dirty="0">
              <a:latin typeface="Arial" panose="020B0604020202020204" pitchFamily="34" charset="0"/>
              <a:cs typeface="Arial" panose="020B0604020202020204" pitchFamily="34" charset="0"/>
            </a:endParaRPr>
          </a:p>
        </p:txBody>
      </p:sp>
      <p:sp>
        <p:nvSpPr>
          <p:cNvPr id="7" name="Text Placeholder 2">
            <a:extLst>
              <a:ext uri="{FF2B5EF4-FFF2-40B4-BE49-F238E27FC236}">
                <a16:creationId xmlns:a16="http://schemas.microsoft.com/office/drawing/2014/main" id="{F52F025F-0D29-4F4B-AEBD-12E79D892FA0}"/>
              </a:ext>
            </a:extLst>
          </p:cNvPr>
          <p:cNvSpPr txBox="1">
            <a:spLocks/>
          </p:cNvSpPr>
          <p:nvPr/>
        </p:nvSpPr>
        <p:spPr>
          <a:xfrm>
            <a:off x="615428" y="5342319"/>
            <a:ext cx="10369404" cy="991435"/>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endParaRPr lang="en-US" sz="2400" dirty="0">
              <a:solidFill>
                <a:srgbClr val="E16F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3974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19</a:t>
            </a:fld>
            <a:endParaRPr lang="en-US" dirty="0">
              <a:solidFill>
                <a:prstClr val="black">
                  <a:tint val="75000"/>
                </a:prstClr>
              </a:solidFill>
              <a:latin typeface="Franklin Gothic Book"/>
            </a:endParaRPr>
          </a:p>
        </p:txBody>
      </p:sp>
      <p:pic>
        <p:nvPicPr>
          <p:cNvPr id="18"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652F5199-C710-E541-B0BE-7EC7DE57BABA}"/>
              </a:ext>
            </a:extLst>
          </p:cNvPr>
          <p:cNvSpPr txBox="1">
            <a:spLocks/>
          </p:cNvSpPr>
          <p:nvPr/>
        </p:nvSpPr>
        <p:spPr>
          <a:xfrm>
            <a:off x="620536" y="405247"/>
            <a:ext cx="8912359" cy="530730"/>
          </a:xfrm>
          <a:prstGeom prst="rect">
            <a:avLst/>
          </a:prstGeom>
        </p:spPr>
        <p:txBody>
          <a:bodyPr anchor="t" anchorCtr="0">
            <a:noAutofit/>
          </a:bodyPr>
          <a:lstStyle>
            <a:lvl1pPr algn="l" defTabSz="914400" rtl="0" eaLnBrk="1" latinLnBrk="0" hangingPunct="1">
              <a:lnSpc>
                <a:spcPct val="90000"/>
              </a:lnSpc>
              <a:spcBef>
                <a:spcPct val="0"/>
              </a:spcBef>
              <a:buNone/>
              <a:defRPr sz="4500" kern="1200" baseline="0">
                <a:solidFill>
                  <a:srgbClr val="002FA7"/>
                </a:solidFill>
                <a:latin typeface="+mj-lt"/>
                <a:ea typeface="+mj-ea"/>
                <a:cs typeface="+mj-cs"/>
              </a:defRPr>
            </a:lvl1pPr>
          </a:lstStyle>
          <a:p>
            <a:pPr lvl="0"/>
            <a:r>
              <a:rPr lang="en-US" sz="2400" b="1" dirty="0">
                <a:solidFill>
                  <a:srgbClr val="E16F24"/>
                </a:solidFill>
                <a:latin typeface="Arial"/>
                <a:cs typeface="Arial"/>
              </a:rPr>
              <a:t>HEAT STRESS</a:t>
            </a:r>
          </a:p>
        </p:txBody>
      </p:sp>
      <p:sp>
        <p:nvSpPr>
          <p:cNvPr id="6" name="Text Placeholder 2">
            <a:extLst>
              <a:ext uri="{FF2B5EF4-FFF2-40B4-BE49-F238E27FC236}">
                <a16:creationId xmlns:a16="http://schemas.microsoft.com/office/drawing/2014/main" id="{B65EDBBA-49F1-4575-B855-5AAD5F4EC3D8}"/>
              </a:ext>
            </a:extLst>
          </p:cNvPr>
          <p:cNvSpPr txBox="1">
            <a:spLocks/>
          </p:cNvSpPr>
          <p:nvPr/>
        </p:nvSpPr>
        <p:spPr>
          <a:xfrm>
            <a:off x="639884" y="870618"/>
            <a:ext cx="10216798" cy="1178744"/>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lnSpc>
                <a:spcPts val="3000"/>
              </a:lnSpc>
              <a:spcBef>
                <a:spcPts val="0"/>
              </a:spcBef>
              <a:spcAft>
                <a:spcPts val="0"/>
              </a:spcAft>
            </a:pPr>
            <a:r>
              <a:rPr lang="en-US" sz="2400" b="1" dirty="0">
                <a:latin typeface="Arial"/>
                <a:cs typeface="Arial"/>
              </a:rPr>
              <a:t>Employees performing work in hot environments or exposed to high humidity and extreme heat during summer months may be at risk.</a:t>
            </a:r>
          </a:p>
        </p:txBody>
      </p:sp>
      <p:sp>
        <p:nvSpPr>
          <p:cNvPr id="7" name="Text Placeholder 2">
            <a:extLst>
              <a:ext uri="{FF2B5EF4-FFF2-40B4-BE49-F238E27FC236}">
                <a16:creationId xmlns:a16="http://schemas.microsoft.com/office/drawing/2014/main" id="{67F6007B-1630-40FD-8E7B-B2555F4A3C73}"/>
              </a:ext>
            </a:extLst>
          </p:cNvPr>
          <p:cNvSpPr txBox="1">
            <a:spLocks/>
          </p:cNvSpPr>
          <p:nvPr/>
        </p:nvSpPr>
        <p:spPr>
          <a:xfrm>
            <a:off x="670522" y="2049362"/>
            <a:ext cx="10459752" cy="3846288"/>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lnSpc>
                <a:spcPct val="100000"/>
              </a:lnSpc>
              <a:spcBef>
                <a:spcPts val="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Ensure potable water is accessible in the work area</a:t>
            </a:r>
          </a:p>
          <a:p>
            <a:pPr marL="457200" indent="-457200">
              <a:lnSpc>
                <a:spcPct val="100000"/>
              </a:lnSpc>
              <a:spcBef>
                <a:spcPts val="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Alternate employees or restrict volume of activities with potential of exposure</a:t>
            </a:r>
          </a:p>
          <a:p>
            <a:pPr marL="457200" indent="-457200">
              <a:lnSpc>
                <a:spcPct val="100000"/>
              </a:lnSpc>
              <a:spcBef>
                <a:spcPts val="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Establish rest areas and rest periods in a cool shady places</a:t>
            </a:r>
          </a:p>
          <a:p>
            <a:pPr marL="457200" indent="-457200">
              <a:lnSpc>
                <a:spcPct val="100000"/>
              </a:lnSpc>
              <a:spcBef>
                <a:spcPts val="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Train supervisors and employees to detect early stages and act proactively</a:t>
            </a:r>
          </a:p>
          <a:p>
            <a:pPr marL="457200" indent="-457200">
              <a:lnSpc>
                <a:spcPct val="100000"/>
              </a:lnSpc>
              <a:spcBef>
                <a:spcPts val="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Call 911 for professional medical assistance, if signs of heat stroke are identified</a:t>
            </a:r>
          </a:p>
        </p:txBody>
      </p:sp>
    </p:spTree>
    <p:extLst>
      <p:ext uri="{BB962C8B-B14F-4D97-AF65-F5344CB8AC3E}">
        <p14:creationId xmlns:p14="http://schemas.microsoft.com/office/powerpoint/2010/main" val="1845875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19B9263-5C84-4E41-A438-31EEAC061A89}"/>
              </a:ext>
            </a:extLst>
          </p:cNvPr>
          <p:cNvSpPr txBox="1">
            <a:spLocks/>
          </p:cNvSpPr>
          <p:nvPr/>
        </p:nvSpPr>
        <p:spPr>
          <a:xfrm>
            <a:off x="977153" y="1380564"/>
            <a:ext cx="9616956" cy="4637309"/>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lvl="0" indent="-342900">
              <a:lnSpc>
                <a:spcPct val="100000"/>
              </a:lnSpc>
              <a:spcBef>
                <a:spcPts val="0"/>
              </a:spcBef>
              <a:spcAft>
                <a:spcPts val="0"/>
              </a:spcAft>
              <a:buFont typeface="Arial"/>
              <a:buChar char="•"/>
            </a:pPr>
            <a:endParaRPr lang="en-US" b="1" dirty="0">
              <a:solidFill>
                <a:srgbClr val="E16F24"/>
              </a:solidFill>
            </a:endParaRPr>
          </a:p>
          <a:p>
            <a:pPr lvl="0" algn="just">
              <a:lnSpc>
                <a:spcPct val="100000"/>
              </a:lnSpc>
              <a:spcBef>
                <a:spcPts val="0"/>
              </a:spcBef>
              <a:spcAft>
                <a:spcPts val="0"/>
              </a:spcAft>
            </a:pPr>
            <a:r>
              <a:rPr lang="en-US" sz="2400" b="1" dirty="0">
                <a:solidFill>
                  <a:srgbClr val="E16F24"/>
                </a:solidFill>
                <a:latin typeface="Arial" panose="020B0604020202020204" pitchFamily="34" charset="0"/>
                <a:cs typeface="Arial" panose="020B0604020202020204" pitchFamily="34" charset="0"/>
              </a:rPr>
              <a:t>SAFE+SOUND WEEK </a:t>
            </a:r>
            <a:r>
              <a:rPr lang="en-US" sz="2400" dirty="0">
                <a:latin typeface="Arial" panose="020B0604020202020204" pitchFamily="34" charset="0"/>
                <a:cs typeface="Arial" panose="020B0604020202020204" pitchFamily="34" charset="0"/>
              </a:rPr>
              <a:t>is a nationwide event created to raise awareness and understanding of the value of safety and health programs in workplaces.</a:t>
            </a:r>
          </a:p>
          <a:p>
            <a:pPr lvl="0" algn="just">
              <a:lnSpc>
                <a:spcPct val="100000"/>
              </a:lnSpc>
              <a:spcBef>
                <a:spcPts val="0"/>
              </a:spcBef>
              <a:spcAft>
                <a:spcPts val="0"/>
              </a:spcAft>
            </a:pPr>
            <a:endParaRPr lang="en-US" sz="2400" dirty="0">
              <a:latin typeface="Arial" panose="020B0604020202020204" pitchFamily="34" charset="0"/>
              <a:cs typeface="Arial" panose="020B0604020202020204" pitchFamily="34" charset="0"/>
            </a:endParaRPr>
          </a:p>
          <a:p>
            <a:pPr lvl="0" algn="just">
              <a:lnSpc>
                <a:spcPct val="100000"/>
              </a:lnSpc>
              <a:spcBef>
                <a:spcPts val="0"/>
              </a:spcBef>
              <a:spcAft>
                <a:spcPts val="0"/>
              </a:spcAft>
            </a:pPr>
            <a:r>
              <a:rPr lang="en-US" sz="2400" b="1" dirty="0">
                <a:solidFill>
                  <a:srgbClr val="E16F24"/>
                </a:solidFill>
                <a:latin typeface="Arial" panose="020B0604020202020204" pitchFamily="34" charset="0"/>
                <a:cs typeface="Arial" panose="020B0604020202020204" pitchFamily="34" charset="0"/>
              </a:rPr>
              <a:t>WHY PARTICIPATE? </a:t>
            </a:r>
            <a:r>
              <a:rPr lang="en-US" sz="2400" dirty="0">
                <a:latin typeface="Arial" panose="020B0604020202020204" pitchFamily="34" charset="0"/>
                <a:cs typeface="Arial" panose="020B0604020202020204" pitchFamily="34" charset="0"/>
              </a:rPr>
              <a:t>Each August, we invite you to share in DDC’s safety success! In addition, during the week, various topics will be provided on the importance of recognizing and correcting safety hazards before they cause injury or illness. </a:t>
            </a:r>
            <a:endParaRPr lang="en-US" sz="2400" b="1" dirty="0">
              <a:solidFill>
                <a:srgbClr val="E16F24"/>
              </a:solidFill>
              <a:latin typeface="Arial" panose="020B0604020202020204" pitchFamily="34" charset="0"/>
              <a:cs typeface="Arial" panose="020B0604020202020204" pitchFamily="34" charset="0"/>
            </a:endParaRPr>
          </a:p>
        </p:txBody>
      </p:sp>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2</a:t>
            </a:fld>
            <a:endParaRPr lang="en-US" dirty="0">
              <a:solidFill>
                <a:prstClr val="black">
                  <a:tint val="75000"/>
                </a:prstClr>
              </a:solidFill>
              <a:latin typeface="Franklin Gothic Book"/>
            </a:endParaRPr>
          </a:p>
        </p:txBody>
      </p:sp>
      <p:pic>
        <p:nvPicPr>
          <p:cNvPr id="18"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6AB2D6C1-3783-4A11-ACF9-C2446D551491}"/>
              </a:ext>
            </a:extLst>
          </p:cNvPr>
          <p:cNvPicPr>
            <a:picLocks noChangeAspect="1"/>
          </p:cNvPicPr>
          <p:nvPr/>
        </p:nvPicPr>
        <p:blipFill>
          <a:blip r:embed="rId3"/>
          <a:stretch>
            <a:fillRect/>
          </a:stretch>
        </p:blipFill>
        <p:spPr>
          <a:xfrm>
            <a:off x="733778" y="159121"/>
            <a:ext cx="9990666" cy="1292306"/>
          </a:xfrm>
          <a:prstGeom prst="rect">
            <a:avLst/>
          </a:prstGeom>
        </p:spPr>
      </p:pic>
    </p:spTree>
    <p:extLst>
      <p:ext uri="{BB962C8B-B14F-4D97-AF65-F5344CB8AC3E}">
        <p14:creationId xmlns:p14="http://schemas.microsoft.com/office/powerpoint/2010/main" val="1524755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F33C43-855E-F848-A64F-E318B678E9B1}"/>
              </a:ext>
            </a:extLst>
          </p:cNvPr>
          <p:cNvSpPr/>
          <p:nvPr/>
        </p:nvSpPr>
        <p:spPr>
          <a:xfrm>
            <a:off x="0" y="0"/>
            <a:ext cx="12192000" cy="6858000"/>
          </a:xfrm>
          <a:prstGeom prst="rect">
            <a:avLst/>
          </a:prstGeom>
          <a:solidFill>
            <a:srgbClr val="D2EE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Franklin Gothic Book"/>
              <a:ea typeface="+mn-ea"/>
              <a:cs typeface="+mn-cs"/>
            </a:endParaRPr>
          </a:p>
        </p:txBody>
      </p:sp>
      <p:cxnSp>
        <p:nvCxnSpPr>
          <p:cNvPr id="11" name="Straight Connector 10">
            <a:extLst>
              <a:ext uri="{FF2B5EF4-FFF2-40B4-BE49-F238E27FC236}">
                <a16:creationId xmlns:a16="http://schemas.microsoft.com/office/drawing/2014/main" id="{415B1FB8-33DA-D54D-916B-26D9CB9E06F4}"/>
              </a:ext>
            </a:extLst>
          </p:cNvPr>
          <p:cNvCxnSpPr>
            <a:cxnSpLocks/>
          </p:cNvCxnSpPr>
          <p:nvPr/>
        </p:nvCxnSpPr>
        <p:spPr>
          <a:xfrm>
            <a:off x="408960" y="462013"/>
            <a:ext cx="1841062" cy="0"/>
          </a:xfrm>
          <a:prstGeom prst="line">
            <a:avLst/>
          </a:prstGeom>
          <a:noFill/>
          <a:ln w="50800" cap="flat" cmpd="sng" algn="ctr">
            <a:solidFill>
              <a:srgbClr val="FF6F24"/>
            </a:solidFill>
            <a:prstDash val="solid"/>
            <a:miter lim="800000"/>
          </a:ln>
          <a:effectLst/>
        </p:spPr>
      </p:cxnSp>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20</a:t>
            </a:fld>
            <a:endParaRPr lang="en-US" dirty="0">
              <a:solidFill>
                <a:prstClr val="black">
                  <a:tint val="75000"/>
                </a:prstClr>
              </a:solidFill>
              <a:latin typeface="Franklin Gothic Book"/>
            </a:endParaRPr>
          </a:p>
        </p:txBody>
      </p:sp>
      <p:pic>
        <p:nvPicPr>
          <p:cNvPr id="10"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BBFCECC9-7D9A-4754-A5AC-39E1705C7355}"/>
              </a:ext>
            </a:extLst>
          </p:cNvPr>
          <p:cNvSpPr txBox="1">
            <a:spLocks/>
          </p:cNvSpPr>
          <p:nvPr/>
        </p:nvSpPr>
        <p:spPr>
          <a:xfrm>
            <a:off x="733926" y="2009276"/>
            <a:ext cx="10961173" cy="2741140"/>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4500" kern="1200" cap="all" spc="700" baseline="0">
                <a:solidFill>
                  <a:schemeClr val="bg1"/>
                </a:solidFill>
                <a:latin typeface="Franklin Gothic Demi" panose="020B0603020102020204" pitchFamily="34" charset="0"/>
                <a:ea typeface="+mj-ea"/>
                <a:cs typeface="+mj-cs"/>
              </a:defRPr>
            </a:lvl1pPr>
          </a:lstStyle>
          <a:p>
            <a:pPr algn="l"/>
            <a:endParaRPr lang="en-US" sz="4400" spc="600" dirty="0">
              <a:solidFill>
                <a:srgbClr val="002FA7"/>
              </a:solidFill>
            </a:endParaRPr>
          </a:p>
          <a:p>
            <a:pPr algn="l"/>
            <a:r>
              <a:rPr lang="en-US" sz="4400" b="1" spc="600" dirty="0">
                <a:solidFill>
                  <a:srgbClr val="002FA7"/>
                </a:solidFill>
                <a:latin typeface="Arial"/>
                <a:cs typeface="Arial"/>
              </a:rPr>
              <a:t>COVID19</a:t>
            </a:r>
          </a:p>
          <a:p>
            <a:pPr algn="l"/>
            <a:r>
              <a:rPr lang="en-US" sz="5400" b="1" spc="600" dirty="0">
                <a:solidFill>
                  <a:srgbClr val="002FA7"/>
                </a:solidFill>
                <a:latin typeface="Arial"/>
                <a:cs typeface="Arial"/>
              </a:rPr>
              <a:t>COMMITMENT TO SAFETY</a:t>
            </a:r>
          </a:p>
          <a:p>
            <a:pPr algn="l"/>
            <a:endParaRPr lang="en-US" sz="4000" b="1" spc="600" dirty="0">
              <a:solidFill>
                <a:srgbClr val="002FA7"/>
              </a:solidFill>
              <a:latin typeface="Arial"/>
              <a:cs typeface="Arial"/>
            </a:endParaRPr>
          </a:p>
        </p:txBody>
      </p:sp>
    </p:spTree>
    <p:extLst>
      <p:ext uri="{BB962C8B-B14F-4D97-AF65-F5344CB8AC3E}">
        <p14:creationId xmlns:p14="http://schemas.microsoft.com/office/powerpoint/2010/main" val="3741610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19B9263-5C84-4E41-A438-31EEAC061A89}"/>
              </a:ext>
            </a:extLst>
          </p:cNvPr>
          <p:cNvSpPr txBox="1">
            <a:spLocks/>
          </p:cNvSpPr>
          <p:nvPr/>
        </p:nvSpPr>
        <p:spPr>
          <a:xfrm>
            <a:off x="790223" y="894197"/>
            <a:ext cx="10024534" cy="5123677"/>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lnSpc>
                <a:spcPct val="100000"/>
              </a:lnSpc>
              <a:spcBef>
                <a:spcPts val="0"/>
              </a:spcBef>
              <a:spcAft>
                <a:spcPts val="0"/>
              </a:spcAft>
            </a:pPr>
            <a:endParaRPr lang="en-US" sz="3200" b="1" dirty="0">
              <a:solidFill>
                <a:srgbClr val="E16F24"/>
              </a:solidFill>
              <a:latin typeface="Arial" panose="020B0604020202020204" pitchFamily="34" charset="0"/>
              <a:cs typeface="Arial" panose="020B0604020202020204" pitchFamily="34" charset="0"/>
            </a:endParaRPr>
          </a:p>
          <a:p>
            <a:pPr lvl="0">
              <a:lnSpc>
                <a:spcPct val="100000"/>
              </a:lnSpc>
              <a:spcBef>
                <a:spcPts val="0"/>
              </a:spcBef>
              <a:spcAft>
                <a:spcPts val="0"/>
              </a:spcAft>
            </a:pPr>
            <a:endParaRPr lang="en-US" sz="3200" b="1" dirty="0">
              <a:solidFill>
                <a:srgbClr val="E16F24"/>
              </a:solidFill>
              <a:latin typeface="Arial" panose="020B0604020202020204" pitchFamily="34" charset="0"/>
              <a:cs typeface="Arial" panose="020B0604020202020204" pitchFamily="34" charset="0"/>
            </a:endParaRPr>
          </a:p>
          <a:p>
            <a:pPr lvl="0">
              <a:lnSpc>
                <a:spcPct val="100000"/>
              </a:lnSpc>
              <a:spcBef>
                <a:spcPts val="0"/>
              </a:spcBef>
              <a:spcAft>
                <a:spcPts val="0"/>
              </a:spcAft>
            </a:pPr>
            <a:r>
              <a:rPr lang="en-US" sz="3200" b="1" dirty="0">
                <a:solidFill>
                  <a:srgbClr val="E16F24"/>
                </a:solidFill>
                <a:latin typeface="Arial" panose="020B0604020202020204" pitchFamily="34" charset="0"/>
                <a:cs typeface="Arial" panose="020B0604020202020204" pitchFamily="34" charset="0"/>
              </a:rPr>
              <a:t>On March 11, 2020, the World Health Organization declared COVID-19 a pandemic. </a:t>
            </a:r>
          </a:p>
          <a:p>
            <a:pPr lvl="0" algn="just">
              <a:lnSpc>
                <a:spcPct val="100000"/>
              </a:lnSpc>
              <a:spcBef>
                <a:spcPts val="0"/>
              </a:spcBef>
              <a:spcAft>
                <a:spcPts val="0"/>
              </a:spcAft>
            </a:pPr>
            <a:endParaRPr lang="en-US" sz="3200" b="1" dirty="0">
              <a:solidFill>
                <a:srgbClr val="E16F24"/>
              </a:solidFill>
              <a:latin typeface="Arial" panose="020B0604020202020204" pitchFamily="34" charset="0"/>
              <a:cs typeface="Arial" panose="020B0604020202020204" pitchFamily="34" charset="0"/>
            </a:endParaRPr>
          </a:p>
          <a:p>
            <a:pPr lvl="0" algn="just">
              <a:lnSpc>
                <a:spcPct val="100000"/>
              </a:lnSpc>
              <a:spcBef>
                <a:spcPts val="0"/>
              </a:spcBef>
              <a:spcAft>
                <a:spcPts val="0"/>
              </a:spcAft>
            </a:pPr>
            <a:r>
              <a:rPr lang="en-US" sz="3200" b="1" dirty="0">
                <a:latin typeface="Arial" panose="020B0604020202020204" pitchFamily="34" charset="0"/>
                <a:cs typeface="Arial" panose="020B0604020202020204" pitchFamily="34" charset="0"/>
              </a:rPr>
              <a:t>During the coronavirus pandemic, DDC is focusing on protecting the safety and health of DDC/CM/REI employees and construction workers. </a:t>
            </a:r>
          </a:p>
          <a:p>
            <a:pPr lvl="0" algn="just">
              <a:lnSpc>
                <a:spcPct val="100000"/>
              </a:lnSpc>
              <a:spcBef>
                <a:spcPts val="0"/>
              </a:spcBef>
              <a:spcAft>
                <a:spcPts val="0"/>
              </a:spcAft>
            </a:pPr>
            <a:endParaRPr lang="en-US" sz="3200" dirty="0">
              <a:latin typeface="Arial" panose="020B0604020202020204" pitchFamily="34" charset="0"/>
              <a:cs typeface="Arial" panose="020B0604020202020204" pitchFamily="34" charset="0"/>
            </a:endParaRPr>
          </a:p>
        </p:txBody>
      </p:sp>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21</a:t>
            </a:fld>
            <a:endParaRPr lang="en-US" dirty="0">
              <a:solidFill>
                <a:prstClr val="black">
                  <a:tint val="75000"/>
                </a:prstClr>
              </a:solidFill>
              <a:latin typeface="Franklin Gothic Book"/>
            </a:endParaRPr>
          </a:p>
        </p:txBody>
      </p:sp>
      <p:pic>
        <p:nvPicPr>
          <p:cNvPr id="18"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747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19B9263-5C84-4E41-A438-31EEAC061A89}"/>
              </a:ext>
            </a:extLst>
          </p:cNvPr>
          <p:cNvSpPr txBox="1">
            <a:spLocks/>
          </p:cNvSpPr>
          <p:nvPr/>
        </p:nvSpPr>
        <p:spPr>
          <a:xfrm>
            <a:off x="790222" y="894197"/>
            <a:ext cx="10290067" cy="5123677"/>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lgn="just">
              <a:lnSpc>
                <a:spcPct val="100000"/>
              </a:lnSpc>
              <a:spcBef>
                <a:spcPts val="0"/>
              </a:spcBef>
              <a:spcAft>
                <a:spcPts val="0"/>
              </a:spcAft>
            </a:pPr>
            <a:r>
              <a:rPr lang="en-US" sz="3200" b="1" dirty="0">
                <a:latin typeface="Arial" panose="020B0604020202020204" pitchFamily="34" charset="0"/>
                <a:cs typeface="Arial" panose="020B0604020202020204" pitchFamily="34" charset="0"/>
              </a:rPr>
              <a:t>What steps were taken?</a:t>
            </a:r>
          </a:p>
          <a:p>
            <a:pPr lvl="0" algn="just">
              <a:lnSpc>
                <a:spcPct val="100000"/>
              </a:lnSpc>
              <a:spcBef>
                <a:spcPts val="0"/>
              </a:spcBef>
              <a:spcAft>
                <a:spcPts val="0"/>
              </a:spcAft>
            </a:pPr>
            <a:endParaRPr lang="en-US" sz="2400" b="1" dirty="0">
              <a:latin typeface="Arial" panose="020B0604020202020204" pitchFamily="34" charset="0"/>
              <a:cs typeface="Arial" panose="020B0604020202020204" pitchFamily="34" charset="0"/>
            </a:endParaRPr>
          </a:p>
          <a:p>
            <a:pPr marL="342900" lvl="0" indent="-342900" algn="just">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DDC COVID-19 Safety Protocol for Construction Sites and Safety Checklists were developed and implemented</a:t>
            </a:r>
          </a:p>
          <a:p>
            <a:pPr marL="342900" lvl="0" indent="-342900" algn="just">
              <a:lnSpc>
                <a:spcPct val="100000"/>
              </a:lnSpc>
              <a:spcBef>
                <a:spcPts val="0"/>
              </a:spcBef>
              <a:spcAft>
                <a:spcPts val="0"/>
              </a:spcAf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lvl="0" indent="-342900" algn="just">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COVID-19 related items were added to DDC Office of Construction Safety Checklist </a:t>
            </a:r>
          </a:p>
          <a:p>
            <a:pPr marL="342900" lvl="0" indent="-342900" algn="just">
              <a:lnSpc>
                <a:spcPct val="100000"/>
              </a:lnSpc>
              <a:spcBef>
                <a:spcPts val="0"/>
              </a:spcBef>
              <a:spcAft>
                <a:spcPts val="0"/>
              </a:spcAf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lvl="0" indent="-342900" algn="just">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Verification of COVID-19 Safety Compliance during safety audits</a:t>
            </a:r>
          </a:p>
          <a:p>
            <a:pPr lvl="0" algn="just">
              <a:lnSpc>
                <a:spcPct val="100000"/>
              </a:lnSpc>
              <a:spcBef>
                <a:spcPts val="0"/>
              </a:spcBef>
              <a:spcAft>
                <a:spcPts val="0"/>
              </a:spcAft>
            </a:pPr>
            <a:endParaRPr lang="en-US" sz="2400" dirty="0">
              <a:latin typeface="Arial" panose="020B0604020202020204" pitchFamily="34" charset="0"/>
              <a:cs typeface="Arial" panose="020B0604020202020204" pitchFamily="34" charset="0"/>
            </a:endParaRPr>
          </a:p>
          <a:p>
            <a:pPr lvl="0" algn="just">
              <a:lnSpc>
                <a:spcPct val="100000"/>
              </a:lnSpc>
              <a:spcBef>
                <a:spcPts val="0"/>
              </a:spcBef>
              <a:spcAft>
                <a:spcPts val="0"/>
              </a:spcAft>
            </a:pPr>
            <a:endParaRPr lang="en-US" sz="2400" dirty="0">
              <a:latin typeface="Arial" panose="020B0604020202020204" pitchFamily="34" charset="0"/>
              <a:cs typeface="Arial" panose="020B0604020202020204" pitchFamily="34" charset="0"/>
            </a:endParaRPr>
          </a:p>
          <a:p>
            <a:pPr lvl="0" algn="just">
              <a:lnSpc>
                <a:spcPct val="100000"/>
              </a:lnSpc>
              <a:spcBef>
                <a:spcPts val="0"/>
              </a:spcBef>
              <a:spcAft>
                <a:spcPts val="0"/>
              </a:spcAft>
            </a:pPr>
            <a:endParaRPr lang="en-US" sz="2400" dirty="0">
              <a:latin typeface="Arial" panose="020B0604020202020204" pitchFamily="34" charset="0"/>
              <a:cs typeface="Arial" panose="020B0604020202020204" pitchFamily="34" charset="0"/>
            </a:endParaRPr>
          </a:p>
        </p:txBody>
      </p:sp>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22</a:t>
            </a:fld>
            <a:endParaRPr lang="en-US" dirty="0">
              <a:solidFill>
                <a:prstClr val="black">
                  <a:tint val="75000"/>
                </a:prstClr>
              </a:solidFill>
              <a:latin typeface="Franklin Gothic Book"/>
            </a:endParaRPr>
          </a:p>
        </p:txBody>
      </p:sp>
      <p:pic>
        <p:nvPicPr>
          <p:cNvPr id="18"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8099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23</a:t>
            </a:fld>
            <a:endParaRPr lang="en-US" dirty="0">
              <a:solidFill>
                <a:prstClr val="black">
                  <a:tint val="75000"/>
                </a:prstClr>
              </a:solidFill>
              <a:latin typeface="Franklin Gothic Book"/>
            </a:endParaRPr>
          </a:p>
        </p:txBody>
      </p:sp>
      <p:pic>
        <p:nvPicPr>
          <p:cNvPr id="18"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75F45B59-27BA-4150-AAAE-CFDF1EB92A83}"/>
              </a:ext>
            </a:extLst>
          </p:cNvPr>
          <p:cNvSpPr txBox="1">
            <a:spLocks/>
          </p:cNvSpPr>
          <p:nvPr/>
        </p:nvSpPr>
        <p:spPr>
          <a:xfrm>
            <a:off x="295275" y="405247"/>
            <a:ext cx="7789946" cy="565859"/>
          </a:xfrm>
          <a:prstGeom prst="rect">
            <a:avLst/>
          </a:prstGeom>
        </p:spPr>
        <p:txBody>
          <a:bodyPr>
            <a:noAutofit/>
          </a:bodyPr>
          <a:lstStyle>
            <a:lvl1pPr algn="l" defTabSz="914400" rtl="0" eaLnBrk="1" latinLnBrk="0" hangingPunct="1">
              <a:lnSpc>
                <a:spcPct val="90000"/>
              </a:lnSpc>
              <a:spcBef>
                <a:spcPct val="0"/>
              </a:spcBef>
              <a:buNone/>
              <a:defRPr sz="5000" kern="1200" cap="all" baseline="0">
                <a:solidFill>
                  <a:schemeClr val="bg1"/>
                </a:solidFill>
                <a:latin typeface="+mj-lt"/>
                <a:ea typeface="+mj-ea"/>
                <a:cs typeface="+mj-cs"/>
              </a:defRPr>
            </a:lvl1pPr>
          </a:lstStyle>
          <a:p>
            <a:pPr fontAlgn="auto">
              <a:spcAft>
                <a:spcPts val="0"/>
              </a:spcAft>
              <a:defRPr/>
            </a:pPr>
            <a:r>
              <a:rPr lang="en-US" sz="3600" b="1" dirty="0">
                <a:solidFill>
                  <a:srgbClr val="E16F24"/>
                </a:solidFill>
                <a:latin typeface="Arial"/>
                <a:cs typeface="Arial"/>
              </a:rPr>
              <a:t>Contents</a:t>
            </a:r>
          </a:p>
        </p:txBody>
      </p:sp>
      <p:sp>
        <p:nvSpPr>
          <p:cNvPr id="6" name="Text Placeholder 2">
            <a:extLst>
              <a:ext uri="{FF2B5EF4-FFF2-40B4-BE49-F238E27FC236}">
                <a16:creationId xmlns:a16="http://schemas.microsoft.com/office/drawing/2014/main" id="{1416C3BC-A7A9-4524-9FC5-C92D212ADB8B}"/>
              </a:ext>
            </a:extLst>
          </p:cNvPr>
          <p:cNvSpPr txBox="1">
            <a:spLocks/>
          </p:cNvSpPr>
          <p:nvPr/>
        </p:nvSpPr>
        <p:spPr>
          <a:xfrm>
            <a:off x="3717759" y="1422474"/>
            <a:ext cx="7134726" cy="4013052"/>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lvl="0" indent="-457200">
              <a:lnSpc>
                <a:spcPct val="100000"/>
              </a:lnSpc>
              <a:spcBef>
                <a:spcPts val="600"/>
              </a:spcBef>
              <a:buFont typeface="Arial" panose="020B0604020202020204" pitchFamily="34" charset="0"/>
              <a:buChar char="•"/>
            </a:pPr>
            <a:r>
              <a:rPr lang="en-US" dirty="0">
                <a:solidFill>
                  <a:srgbClr val="002FA7"/>
                </a:solidFill>
                <a:latin typeface="Arial"/>
                <a:cs typeface="Arial"/>
              </a:rPr>
              <a:t>General Safety Policies and Procedures</a:t>
            </a:r>
          </a:p>
          <a:p>
            <a:pPr marL="457200" lvl="0" indent="-457200">
              <a:lnSpc>
                <a:spcPct val="100000"/>
              </a:lnSpc>
              <a:spcBef>
                <a:spcPts val="600"/>
              </a:spcBef>
              <a:buFont typeface="Arial" panose="020B0604020202020204" pitchFamily="34" charset="0"/>
              <a:buChar char="•"/>
            </a:pPr>
            <a:r>
              <a:rPr lang="en-US" dirty="0">
                <a:solidFill>
                  <a:srgbClr val="002FA7"/>
                </a:solidFill>
                <a:latin typeface="Arial"/>
                <a:cs typeface="Arial"/>
              </a:rPr>
              <a:t>Access to Construction Sites</a:t>
            </a:r>
          </a:p>
          <a:p>
            <a:pPr marL="457200" lvl="0" indent="-457200">
              <a:lnSpc>
                <a:spcPct val="100000"/>
              </a:lnSpc>
              <a:spcBef>
                <a:spcPts val="600"/>
              </a:spcBef>
              <a:buFont typeface="Arial" panose="020B0604020202020204" pitchFamily="34" charset="0"/>
              <a:buChar char="•"/>
            </a:pPr>
            <a:r>
              <a:rPr lang="en-US" dirty="0">
                <a:solidFill>
                  <a:srgbClr val="002FA7"/>
                </a:solidFill>
                <a:latin typeface="Arial"/>
                <a:cs typeface="Arial"/>
              </a:rPr>
              <a:t>Personal Protective Equipment (PPE) and COVID-19 Personal Protection</a:t>
            </a:r>
          </a:p>
          <a:p>
            <a:pPr marL="457200" lvl="0" indent="-457200">
              <a:lnSpc>
                <a:spcPct val="100000"/>
              </a:lnSpc>
              <a:spcBef>
                <a:spcPts val="600"/>
              </a:spcBef>
              <a:buFont typeface="Arial" panose="020B0604020202020204" pitchFamily="34" charset="0"/>
              <a:buChar char="•"/>
            </a:pPr>
            <a:r>
              <a:rPr lang="en-US" dirty="0">
                <a:solidFill>
                  <a:srgbClr val="002FA7"/>
                </a:solidFill>
                <a:latin typeface="Arial"/>
                <a:cs typeface="Arial"/>
              </a:rPr>
              <a:t>Jobsite Cleaning and Disinfecting</a:t>
            </a:r>
          </a:p>
        </p:txBody>
      </p:sp>
    </p:spTree>
    <p:extLst>
      <p:ext uri="{BB962C8B-B14F-4D97-AF65-F5344CB8AC3E}">
        <p14:creationId xmlns:p14="http://schemas.microsoft.com/office/powerpoint/2010/main" val="73947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F33C43-855E-F848-A64F-E318B678E9B1}"/>
              </a:ext>
            </a:extLst>
          </p:cNvPr>
          <p:cNvSpPr/>
          <p:nvPr/>
        </p:nvSpPr>
        <p:spPr>
          <a:xfrm>
            <a:off x="0" y="0"/>
            <a:ext cx="12192000" cy="6858000"/>
          </a:xfrm>
          <a:prstGeom prst="rect">
            <a:avLst/>
          </a:prstGeom>
          <a:solidFill>
            <a:srgbClr val="D2EE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Franklin Gothic Book"/>
              <a:ea typeface="+mn-ea"/>
              <a:cs typeface="+mn-cs"/>
            </a:endParaRPr>
          </a:p>
        </p:txBody>
      </p:sp>
      <p:pic>
        <p:nvPicPr>
          <p:cNvPr id="20" name="Picture 19" descr="page 4_skin color.png"/>
          <p:cNvPicPr>
            <a:picLocks noChangeAspect="1"/>
          </p:cNvPicPr>
          <p:nvPr/>
        </p:nvPicPr>
        <p:blipFill>
          <a:blip r:embed="rId2"/>
          <a:stretch>
            <a:fillRect/>
          </a:stretch>
        </p:blipFill>
        <p:spPr>
          <a:xfrm>
            <a:off x="72133" y="2603149"/>
            <a:ext cx="6281928" cy="1645734"/>
          </a:xfrm>
          <a:prstGeom prst="rect">
            <a:avLst/>
          </a:prstGeom>
        </p:spPr>
      </p:pic>
      <p:cxnSp>
        <p:nvCxnSpPr>
          <p:cNvPr id="11" name="Straight Connector 10">
            <a:extLst>
              <a:ext uri="{FF2B5EF4-FFF2-40B4-BE49-F238E27FC236}">
                <a16:creationId xmlns:a16="http://schemas.microsoft.com/office/drawing/2014/main" id="{415B1FB8-33DA-D54D-916B-26D9CB9E06F4}"/>
              </a:ext>
            </a:extLst>
          </p:cNvPr>
          <p:cNvCxnSpPr>
            <a:cxnSpLocks/>
          </p:cNvCxnSpPr>
          <p:nvPr/>
        </p:nvCxnSpPr>
        <p:spPr>
          <a:xfrm>
            <a:off x="408960" y="462013"/>
            <a:ext cx="1841062" cy="0"/>
          </a:xfrm>
          <a:prstGeom prst="line">
            <a:avLst/>
          </a:prstGeom>
          <a:noFill/>
          <a:ln w="50800" cap="flat" cmpd="sng" algn="ctr">
            <a:solidFill>
              <a:srgbClr val="FF6F24"/>
            </a:solidFill>
            <a:prstDash val="solid"/>
            <a:miter lim="800000"/>
          </a:ln>
          <a:effectLst/>
        </p:spPr>
      </p:cxnSp>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24</a:t>
            </a:fld>
            <a:endParaRPr lang="en-US" dirty="0">
              <a:solidFill>
                <a:prstClr val="black">
                  <a:tint val="75000"/>
                </a:prstClr>
              </a:solidFill>
              <a:latin typeface="Franklin Gothic Book"/>
            </a:endParaRPr>
          </a:p>
        </p:txBody>
      </p:sp>
      <p:sp>
        <p:nvSpPr>
          <p:cNvPr id="8" name="Title 1">
            <a:extLst>
              <a:ext uri="{FF2B5EF4-FFF2-40B4-BE49-F238E27FC236}">
                <a16:creationId xmlns:a16="http://schemas.microsoft.com/office/drawing/2014/main" id="{EAD036EF-AC3E-42A7-8D08-987C54BBF886}"/>
              </a:ext>
            </a:extLst>
          </p:cNvPr>
          <p:cNvSpPr txBox="1">
            <a:spLocks/>
          </p:cNvSpPr>
          <p:nvPr/>
        </p:nvSpPr>
        <p:spPr>
          <a:xfrm>
            <a:off x="295976" y="658237"/>
            <a:ext cx="10735066" cy="1204026"/>
          </a:xfrm>
          <a:prstGeom prst="rect">
            <a:avLst/>
          </a:prstGeom>
        </p:spPr>
        <p:txBody>
          <a:bodyPr anchor="t" anchorCtr="0">
            <a:noAutofit/>
          </a:bodyPr>
          <a:lstStyle>
            <a:lvl1pPr algn="l" defTabSz="914400" rtl="0" eaLnBrk="1" latinLnBrk="0" hangingPunct="1">
              <a:lnSpc>
                <a:spcPct val="90000"/>
              </a:lnSpc>
              <a:spcBef>
                <a:spcPct val="0"/>
              </a:spcBef>
              <a:buNone/>
              <a:defRPr sz="5000" kern="1200" cap="all" baseline="0">
                <a:solidFill>
                  <a:srgbClr val="002FA7"/>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u="none" strike="noStrike" kern="1200" cap="all" spc="0" normalizeH="0" baseline="0" noProof="0" dirty="0">
                <a:ln>
                  <a:noFill/>
                </a:ln>
                <a:solidFill>
                  <a:srgbClr val="002FA7"/>
                </a:solidFill>
                <a:effectLst/>
                <a:uLnTx/>
                <a:uFillTx/>
                <a:latin typeface="Arial"/>
                <a:ea typeface="+mj-ea"/>
                <a:cs typeface="Arial"/>
              </a:rPr>
              <a:t>GENERAL SAFETY </a:t>
            </a:r>
            <a:br>
              <a:rPr kumimoji="0" lang="en-US" sz="4000" b="1" u="none" strike="noStrike" kern="1200" cap="all" spc="0" normalizeH="0" baseline="0" noProof="0" dirty="0">
                <a:ln>
                  <a:noFill/>
                </a:ln>
                <a:solidFill>
                  <a:srgbClr val="002FA7"/>
                </a:solidFill>
                <a:effectLst/>
                <a:uLnTx/>
                <a:uFillTx/>
                <a:latin typeface="Arial"/>
                <a:ea typeface="+mj-ea"/>
                <a:cs typeface="Arial"/>
              </a:rPr>
            </a:br>
            <a:r>
              <a:rPr kumimoji="0" lang="en-US" sz="4000" b="1" u="none" strike="noStrike" kern="1200" cap="all" spc="0" normalizeH="0" baseline="0" noProof="0" dirty="0">
                <a:ln>
                  <a:noFill/>
                </a:ln>
                <a:solidFill>
                  <a:srgbClr val="002FA7"/>
                </a:solidFill>
                <a:effectLst/>
                <a:uLnTx/>
                <a:uFillTx/>
                <a:latin typeface="Arial"/>
                <a:ea typeface="+mj-ea"/>
                <a:cs typeface="Arial"/>
              </a:rPr>
              <a:t>POLICIES AND RULES</a:t>
            </a:r>
          </a:p>
        </p:txBody>
      </p:sp>
      <p:sp>
        <p:nvSpPr>
          <p:cNvPr id="14" name="Text Placeholder 2">
            <a:extLst>
              <a:ext uri="{FF2B5EF4-FFF2-40B4-BE49-F238E27FC236}">
                <a16:creationId xmlns:a16="http://schemas.microsoft.com/office/drawing/2014/main" id="{174F26E6-0F94-447A-A18A-9A77C469B800}"/>
              </a:ext>
            </a:extLst>
          </p:cNvPr>
          <p:cNvSpPr txBox="1">
            <a:spLocks/>
          </p:cNvSpPr>
          <p:nvPr/>
        </p:nvSpPr>
        <p:spPr>
          <a:xfrm>
            <a:off x="6759956" y="2746596"/>
            <a:ext cx="5686296" cy="3327085"/>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lvl="0" indent="-457200">
              <a:buFont typeface="Arial"/>
              <a:buChar char="•"/>
            </a:pPr>
            <a:r>
              <a:rPr lang="en-US" b="1" dirty="0">
                <a:latin typeface="Arial"/>
                <a:cs typeface="Arial"/>
              </a:rPr>
              <a:t>General Requirements</a:t>
            </a:r>
          </a:p>
          <a:p>
            <a:pPr marL="457200" lvl="0" indent="-457200">
              <a:buFont typeface="Arial"/>
              <a:buChar char="•"/>
            </a:pPr>
            <a:r>
              <a:rPr lang="en-US" b="1" dirty="0">
                <a:latin typeface="Arial"/>
                <a:cs typeface="Arial"/>
              </a:rPr>
              <a:t>Social Distancing</a:t>
            </a:r>
          </a:p>
          <a:p>
            <a:pPr marL="457200" lvl="0" indent="-457200">
              <a:buFont typeface="Arial"/>
              <a:buChar char="•"/>
            </a:pPr>
            <a:r>
              <a:rPr lang="en-US" b="1" dirty="0">
                <a:latin typeface="Arial"/>
                <a:cs typeface="Arial"/>
              </a:rPr>
              <a:t>Work Practices and Hygiene</a:t>
            </a:r>
          </a:p>
        </p:txBody>
      </p:sp>
      <p:pic>
        <p:nvPicPr>
          <p:cNvPr id="10"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486720" y="4248883"/>
            <a:ext cx="817314" cy="369332"/>
          </a:xfrm>
          <a:prstGeom prst="rect">
            <a:avLst/>
          </a:prstGeom>
        </p:spPr>
        <p:txBody>
          <a:bodyPr wrap="none">
            <a:spAutoFit/>
          </a:bodyPr>
          <a:lstStyle/>
          <a:p>
            <a:r>
              <a:rPr lang="en-US" b="1" dirty="0">
                <a:solidFill>
                  <a:srgbClr val="002FA7"/>
                </a:solidFill>
                <a:latin typeface="Arial"/>
                <a:cs typeface="Arial"/>
              </a:rPr>
              <a:t>Avoid</a:t>
            </a:r>
            <a:endParaRPr lang="en-US" dirty="0">
              <a:solidFill>
                <a:srgbClr val="002FA7"/>
              </a:solidFill>
            </a:endParaRPr>
          </a:p>
        </p:txBody>
      </p:sp>
      <p:sp>
        <p:nvSpPr>
          <p:cNvPr id="16" name="Rectangle 15"/>
          <p:cNvSpPr/>
          <p:nvPr/>
        </p:nvSpPr>
        <p:spPr>
          <a:xfrm>
            <a:off x="1722531" y="4248883"/>
            <a:ext cx="1441846" cy="369332"/>
          </a:xfrm>
          <a:prstGeom prst="rect">
            <a:avLst/>
          </a:prstGeom>
        </p:spPr>
        <p:txBody>
          <a:bodyPr wrap="none">
            <a:spAutoFit/>
          </a:bodyPr>
          <a:lstStyle/>
          <a:p>
            <a:r>
              <a:rPr lang="en-US" b="1" dirty="0">
                <a:solidFill>
                  <a:srgbClr val="002FA7"/>
                </a:solidFill>
                <a:latin typeface="Arial"/>
                <a:cs typeface="Arial"/>
              </a:rPr>
              <a:t>Keep Clean</a:t>
            </a:r>
            <a:endParaRPr lang="en-US" dirty="0">
              <a:solidFill>
                <a:srgbClr val="002FA7"/>
              </a:solidFill>
            </a:endParaRPr>
          </a:p>
        </p:txBody>
      </p:sp>
      <p:sp>
        <p:nvSpPr>
          <p:cNvPr id="17" name="Rectangle 16"/>
          <p:cNvSpPr/>
          <p:nvPr/>
        </p:nvSpPr>
        <p:spPr>
          <a:xfrm>
            <a:off x="3213097" y="4248883"/>
            <a:ext cx="1505753" cy="369332"/>
          </a:xfrm>
          <a:prstGeom prst="rect">
            <a:avLst/>
          </a:prstGeom>
        </p:spPr>
        <p:txBody>
          <a:bodyPr wrap="none">
            <a:spAutoFit/>
          </a:bodyPr>
          <a:lstStyle/>
          <a:p>
            <a:r>
              <a:rPr lang="en-US" b="1" dirty="0">
                <a:solidFill>
                  <a:srgbClr val="002FA7"/>
                </a:solidFill>
                <a:latin typeface="Arial"/>
                <a:cs typeface="Arial"/>
              </a:rPr>
              <a:t>Disinfectant</a:t>
            </a:r>
            <a:endParaRPr lang="en-US" dirty="0">
              <a:solidFill>
                <a:srgbClr val="002FA7"/>
              </a:solidFill>
            </a:endParaRPr>
          </a:p>
        </p:txBody>
      </p:sp>
      <p:sp>
        <p:nvSpPr>
          <p:cNvPr id="18" name="Rectangle 17"/>
          <p:cNvSpPr/>
          <p:nvPr/>
        </p:nvSpPr>
        <p:spPr>
          <a:xfrm>
            <a:off x="4843027" y="4158177"/>
            <a:ext cx="1364752" cy="646331"/>
          </a:xfrm>
          <a:prstGeom prst="rect">
            <a:avLst/>
          </a:prstGeom>
        </p:spPr>
        <p:txBody>
          <a:bodyPr wrap="none">
            <a:spAutoFit/>
          </a:bodyPr>
          <a:lstStyle/>
          <a:p>
            <a:pPr algn="ctr"/>
            <a:r>
              <a:rPr lang="en-US" b="1" dirty="0">
                <a:solidFill>
                  <a:srgbClr val="002FA7"/>
                </a:solidFill>
                <a:latin typeface="Arial"/>
                <a:cs typeface="Arial"/>
              </a:rPr>
              <a:t>Symptoms </a:t>
            </a:r>
            <a:br>
              <a:rPr lang="en-US" b="1" dirty="0">
                <a:solidFill>
                  <a:srgbClr val="002FA7"/>
                </a:solidFill>
                <a:latin typeface="Arial"/>
                <a:cs typeface="Arial"/>
              </a:rPr>
            </a:br>
            <a:r>
              <a:rPr lang="en-US" b="1" dirty="0">
                <a:solidFill>
                  <a:srgbClr val="002FA7"/>
                </a:solidFill>
                <a:latin typeface="Arial"/>
                <a:cs typeface="Arial"/>
              </a:rPr>
              <a:t>Aware</a:t>
            </a:r>
            <a:endParaRPr lang="en-US" dirty="0">
              <a:solidFill>
                <a:srgbClr val="002FA7"/>
              </a:solidFill>
            </a:endParaRPr>
          </a:p>
        </p:txBody>
      </p:sp>
      <p:sp>
        <p:nvSpPr>
          <p:cNvPr id="19" name="Rectangle 18"/>
          <p:cNvSpPr/>
          <p:nvPr/>
        </p:nvSpPr>
        <p:spPr>
          <a:xfrm>
            <a:off x="1474956" y="2456411"/>
            <a:ext cx="3476282" cy="369332"/>
          </a:xfrm>
          <a:prstGeom prst="rect">
            <a:avLst/>
          </a:prstGeom>
        </p:spPr>
        <p:txBody>
          <a:bodyPr wrap="none">
            <a:spAutoFit/>
          </a:bodyPr>
          <a:lstStyle/>
          <a:p>
            <a:pPr algn="ctr"/>
            <a:r>
              <a:rPr lang="en-US" b="1" dirty="0">
                <a:solidFill>
                  <a:srgbClr val="002FA7"/>
                </a:solidFill>
                <a:latin typeface="Arial"/>
                <a:cs typeface="Arial"/>
              </a:rPr>
              <a:t>CORONAVIRUS PROTECTION</a:t>
            </a:r>
            <a:endParaRPr lang="en-US" dirty="0">
              <a:solidFill>
                <a:srgbClr val="002FA7"/>
              </a:solidFill>
            </a:endParaRPr>
          </a:p>
        </p:txBody>
      </p:sp>
    </p:spTree>
    <p:extLst>
      <p:ext uri="{BB962C8B-B14F-4D97-AF65-F5344CB8AC3E}">
        <p14:creationId xmlns:p14="http://schemas.microsoft.com/office/powerpoint/2010/main" val="1428125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19B9263-5C84-4E41-A438-31EEAC061A89}"/>
              </a:ext>
            </a:extLst>
          </p:cNvPr>
          <p:cNvSpPr txBox="1">
            <a:spLocks/>
          </p:cNvSpPr>
          <p:nvPr/>
        </p:nvSpPr>
        <p:spPr>
          <a:xfrm>
            <a:off x="671934" y="1814894"/>
            <a:ext cx="10408355" cy="4829090"/>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lvl="0" indent="-342900">
              <a:lnSpc>
                <a:spcPct val="100000"/>
              </a:lnSpc>
              <a:spcBef>
                <a:spcPts val="0"/>
              </a:spcBef>
              <a:spcAft>
                <a:spcPts val="0"/>
              </a:spcAft>
              <a:buFont typeface="Wingdings" panose="05000000000000000000" pitchFamily="2" charset="2"/>
              <a:buChar char="§"/>
            </a:pPr>
            <a:r>
              <a:rPr lang="en-US" sz="2400" dirty="0">
                <a:latin typeface="Arial"/>
                <a:cs typeface="Arial"/>
              </a:rPr>
              <a:t>Developed and implemented by Contractors  based on COVID-19 Exposure Risk Levels</a:t>
            </a:r>
          </a:p>
          <a:p>
            <a:pPr marL="285750" lvl="0" indent="-285750">
              <a:lnSpc>
                <a:spcPct val="100000"/>
              </a:lnSpc>
              <a:spcBef>
                <a:spcPts val="0"/>
              </a:spcBef>
              <a:spcAft>
                <a:spcPts val="0"/>
              </a:spcAft>
              <a:buFont typeface="Wingdings" panose="05000000000000000000" pitchFamily="2" charset="2"/>
              <a:buChar char="§"/>
            </a:pPr>
            <a:endParaRPr lang="en-US" sz="1400" dirty="0">
              <a:latin typeface="Arial"/>
              <a:cs typeface="Arial"/>
            </a:endParaRPr>
          </a:p>
          <a:p>
            <a:pPr marL="342900" lvl="0" indent="-342900">
              <a:lnSpc>
                <a:spcPct val="100000"/>
              </a:lnSpc>
              <a:spcBef>
                <a:spcPts val="0"/>
              </a:spcBef>
              <a:spcAft>
                <a:spcPts val="0"/>
              </a:spcAft>
              <a:buFont typeface="Wingdings" panose="05000000000000000000" pitchFamily="2" charset="2"/>
              <a:buChar char="§"/>
            </a:pPr>
            <a:r>
              <a:rPr lang="en-US" sz="2400" dirty="0">
                <a:latin typeface="Arial"/>
                <a:cs typeface="Arial"/>
              </a:rPr>
              <a:t>Incompliance with all applicable COVID-19 federal, state and local requirements, guidelines and recommendations</a:t>
            </a:r>
          </a:p>
          <a:p>
            <a:pPr marL="285750" lvl="0" indent="-285750">
              <a:lnSpc>
                <a:spcPct val="100000"/>
              </a:lnSpc>
              <a:spcBef>
                <a:spcPts val="0"/>
              </a:spcBef>
              <a:spcAft>
                <a:spcPts val="0"/>
              </a:spcAft>
              <a:buFont typeface="Wingdings" panose="05000000000000000000" pitchFamily="2" charset="2"/>
              <a:buChar char="§"/>
            </a:pPr>
            <a:endParaRPr lang="en-US" sz="1400" dirty="0">
              <a:latin typeface="Arial"/>
              <a:cs typeface="Arial"/>
            </a:endParaRPr>
          </a:p>
          <a:p>
            <a:pPr marL="342900" lvl="0" indent="-342900">
              <a:lnSpc>
                <a:spcPct val="100000"/>
              </a:lnSpc>
              <a:spcBef>
                <a:spcPts val="0"/>
              </a:spcBef>
              <a:spcAft>
                <a:spcPts val="0"/>
              </a:spcAft>
              <a:buFont typeface="Wingdings" panose="05000000000000000000" pitchFamily="2" charset="2"/>
              <a:buChar char="§"/>
            </a:pPr>
            <a:r>
              <a:rPr lang="en-US" sz="2400" dirty="0">
                <a:latin typeface="Arial"/>
                <a:cs typeface="Arial"/>
              </a:rPr>
              <a:t>Periodically reviewed and, if necessary, revised to:</a:t>
            </a:r>
          </a:p>
          <a:p>
            <a:pPr lvl="0">
              <a:lnSpc>
                <a:spcPct val="100000"/>
              </a:lnSpc>
              <a:spcBef>
                <a:spcPts val="0"/>
              </a:spcBef>
              <a:spcAft>
                <a:spcPts val="0"/>
              </a:spcAft>
              <a:buFont typeface="Arial"/>
              <a:buChar char="•"/>
            </a:pPr>
            <a:endParaRPr lang="en-US" sz="1000" dirty="0">
              <a:latin typeface="Arial"/>
              <a:cs typeface="Arial"/>
            </a:endParaRPr>
          </a:p>
          <a:p>
            <a:pPr marL="1257300" lvl="2" indent="-342900">
              <a:lnSpc>
                <a:spcPct val="150000"/>
              </a:lnSpc>
              <a:spcBef>
                <a:spcPts val="0"/>
              </a:spcBef>
              <a:buFont typeface="Arial" panose="020B0604020202020204" pitchFamily="34" charset="0"/>
              <a:buChar char="•"/>
            </a:pPr>
            <a:r>
              <a:rPr lang="en-US" sz="2400" dirty="0">
                <a:solidFill>
                  <a:srgbClr val="002FA7"/>
                </a:solidFill>
                <a:latin typeface="Arial"/>
                <a:cs typeface="Arial"/>
              </a:rPr>
              <a:t>Ensure feasibility to the jobsite operations</a:t>
            </a:r>
          </a:p>
          <a:p>
            <a:pPr marL="1257300" lvl="2" indent="-342900">
              <a:lnSpc>
                <a:spcPct val="150000"/>
              </a:lnSpc>
              <a:spcBef>
                <a:spcPts val="0"/>
              </a:spcBef>
              <a:buFont typeface="Arial" panose="020B0604020202020204" pitchFamily="34" charset="0"/>
              <a:buChar char="•"/>
            </a:pPr>
            <a:r>
              <a:rPr lang="en-US" sz="2400" dirty="0">
                <a:solidFill>
                  <a:srgbClr val="002FA7"/>
                </a:solidFill>
                <a:latin typeface="Arial"/>
                <a:cs typeface="Arial"/>
              </a:rPr>
              <a:t>Stay up to date with any changes to COVID-19 requirements </a:t>
            </a:r>
          </a:p>
          <a:p>
            <a:pPr marL="1257300" lvl="2" indent="-342900">
              <a:lnSpc>
                <a:spcPct val="100000"/>
              </a:lnSpc>
              <a:spcBef>
                <a:spcPts val="0"/>
              </a:spcBef>
              <a:buFont typeface="Arial"/>
              <a:buChar char="•"/>
            </a:pPr>
            <a:endParaRPr lang="en-US" sz="2400" dirty="0">
              <a:solidFill>
                <a:srgbClr val="002FA7"/>
              </a:solidFill>
              <a:latin typeface="Arial"/>
              <a:cs typeface="Arial"/>
            </a:endParaRPr>
          </a:p>
        </p:txBody>
      </p:sp>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25</a:t>
            </a:fld>
            <a:endParaRPr lang="en-US" dirty="0">
              <a:solidFill>
                <a:prstClr val="black">
                  <a:tint val="75000"/>
                </a:prstClr>
              </a:solidFill>
              <a:latin typeface="Franklin Gothic Book"/>
            </a:endParaRPr>
          </a:p>
        </p:txBody>
      </p:sp>
      <p:sp>
        <p:nvSpPr>
          <p:cNvPr id="8" name="Text Placeholder 2">
            <a:extLst>
              <a:ext uri="{FF2B5EF4-FFF2-40B4-BE49-F238E27FC236}">
                <a16:creationId xmlns:a16="http://schemas.microsoft.com/office/drawing/2014/main" id="{B65EDBBA-49F1-4575-B855-5AAD5F4EC3D8}"/>
              </a:ext>
            </a:extLst>
          </p:cNvPr>
          <p:cNvSpPr txBox="1">
            <a:spLocks/>
          </p:cNvSpPr>
          <p:nvPr/>
        </p:nvSpPr>
        <p:spPr>
          <a:xfrm>
            <a:off x="730744" y="894197"/>
            <a:ext cx="8000361" cy="469462"/>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defRPr/>
            </a:pPr>
            <a:r>
              <a:rPr lang="en-US" sz="2400" b="1" dirty="0">
                <a:solidFill>
                  <a:srgbClr val="FF6F49"/>
                </a:solidFill>
                <a:latin typeface="Arial" panose="020B0604020202020204" pitchFamily="34" charset="0"/>
                <a:cs typeface="Arial" panose="020B0604020202020204" pitchFamily="34" charset="0"/>
              </a:rPr>
              <a:t>PROJECT SPECIFIC COVID-19 SAFETY PLAN</a:t>
            </a:r>
          </a:p>
        </p:txBody>
      </p:sp>
      <p:sp>
        <p:nvSpPr>
          <p:cNvPr id="17" name="Title 1">
            <a:extLst>
              <a:ext uri="{FF2B5EF4-FFF2-40B4-BE49-F238E27FC236}">
                <a16:creationId xmlns:a16="http://schemas.microsoft.com/office/drawing/2014/main" id="{652F5199-C710-E541-B0BE-7EC7DE57BABA}"/>
              </a:ext>
            </a:extLst>
          </p:cNvPr>
          <p:cNvSpPr txBox="1">
            <a:spLocks/>
          </p:cNvSpPr>
          <p:nvPr/>
        </p:nvSpPr>
        <p:spPr>
          <a:xfrm>
            <a:off x="717089" y="339389"/>
            <a:ext cx="6555513" cy="620665"/>
          </a:xfrm>
          <a:prstGeom prst="rect">
            <a:avLst/>
          </a:prstGeom>
        </p:spPr>
        <p:txBody>
          <a:bodyPr anchor="t" anchorCtr="0">
            <a:noAutofit/>
          </a:bodyPr>
          <a:lstStyle>
            <a:lvl1pPr algn="l" defTabSz="914400" rtl="0" eaLnBrk="1" latinLnBrk="0" hangingPunct="1">
              <a:lnSpc>
                <a:spcPct val="90000"/>
              </a:lnSpc>
              <a:spcBef>
                <a:spcPct val="0"/>
              </a:spcBef>
              <a:buNone/>
              <a:defRPr sz="4500" kern="1200" baseline="0">
                <a:solidFill>
                  <a:srgbClr val="002FA7"/>
                </a:solidFill>
                <a:latin typeface="+mj-lt"/>
                <a:ea typeface="+mj-ea"/>
                <a:cs typeface="+mj-cs"/>
              </a:defRPr>
            </a:lvl1pPr>
          </a:lstStyle>
          <a:p>
            <a:pPr lvl="0"/>
            <a:r>
              <a:rPr lang="en-US" sz="3200" b="1" dirty="0">
                <a:latin typeface="Arial"/>
                <a:cs typeface="Arial"/>
              </a:rPr>
              <a:t>General Requirements</a:t>
            </a:r>
          </a:p>
        </p:txBody>
      </p:sp>
      <p:pic>
        <p:nvPicPr>
          <p:cNvPr id="18"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0161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26</a:t>
            </a:fld>
            <a:endParaRPr lang="en-US" dirty="0">
              <a:solidFill>
                <a:prstClr val="black">
                  <a:tint val="75000"/>
                </a:prstClr>
              </a:solidFill>
              <a:latin typeface="Franklin Gothic Book"/>
            </a:endParaRPr>
          </a:p>
        </p:txBody>
      </p:sp>
      <p:sp>
        <p:nvSpPr>
          <p:cNvPr id="8" name="Text Placeholder 2">
            <a:extLst>
              <a:ext uri="{FF2B5EF4-FFF2-40B4-BE49-F238E27FC236}">
                <a16:creationId xmlns:a16="http://schemas.microsoft.com/office/drawing/2014/main" id="{B65EDBBA-49F1-4575-B855-5AAD5F4EC3D8}"/>
              </a:ext>
            </a:extLst>
          </p:cNvPr>
          <p:cNvSpPr txBox="1">
            <a:spLocks/>
          </p:cNvSpPr>
          <p:nvPr/>
        </p:nvSpPr>
        <p:spPr>
          <a:xfrm>
            <a:off x="730744" y="894197"/>
            <a:ext cx="8000361" cy="469462"/>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defRPr/>
            </a:pPr>
            <a:r>
              <a:rPr lang="en-US" sz="2400" b="1" dirty="0">
                <a:solidFill>
                  <a:srgbClr val="FF6F49"/>
                </a:solidFill>
                <a:latin typeface="Arial" panose="020B0604020202020204" pitchFamily="34" charset="0"/>
                <a:cs typeface="Arial" panose="020B0604020202020204" pitchFamily="34" charset="0"/>
              </a:rPr>
              <a:t>PROJECT SPECIFIC COVID-19 SAFETY PLAN</a:t>
            </a:r>
          </a:p>
        </p:txBody>
      </p:sp>
      <p:sp>
        <p:nvSpPr>
          <p:cNvPr id="17" name="Title 1">
            <a:extLst>
              <a:ext uri="{FF2B5EF4-FFF2-40B4-BE49-F238E27FC236}">
                <a16:creationId xmlns:a16="http://schemas.microsoft.com/office/drawing/2014/main" id="{652F5199-C710-E541-B0BE-7EC7DE57BABA}"/>
              </a:ext>
            </a:extLst>
          </p:cNvPr>
          <p:cNvSpPr txBox="1">
            <a:spLocks/>
          </p:cNvSpPr>
          <p:nvPr/>
        </p:nvSpPr>
        <p:spPr>
          <a:xfrm>
            <a:off x="717089" y="339389"/>
            <a:ext cx="6555513" cy="620665"/>
          </a:xfrm>
          <a:prstGeom prst="rect">
            <a:avLst/>
          </a:prstGeom>
        </p:spPr>
        <p:txBody>
          <a:bodyPr anchor="t" anchorCtr="0">
            <a:noAutofit/>
          </a:bodyPr>
          <a:lstStyle>
            <a:lvl1pPr algn="l" defTabSz="914400" rtl="0" eaLnBrk="1" latinLnBrk="0" hangingPunct="1">
              <a:lnSpc>
                <a:spcPct val="90000"/>
              </a:lnSpc>
              <a:spcBef>
                <a:spcPct val="0"/>
              </a:spcBef>
              <a:buNone/>
              <a:defRPr sz="4500" kern="1200" baseline="0">
                <a:solidFill>
                  <a:srgbClr val="002FA7"/>
                </a:solidFill>
                <a:latin typeface="+mj-lt"/>
                <a:ea typeface="+mj-ea"/>
                <a:cs typeface="+mj-cs"/>
              </a:defRPr>
            </a:lvl1pPr>
          </a:lstStyle>
          <a:p>
            <a:pPr lvl="0"/>
            <a:r>
              <a:rPr lang="en-US" sz="3200" b="1" dirty="0">
                <a:latin typeface="Arial"/>
                <a:cs typeface="Arial"/>
              </a:rPr>
              <a:t>General Requirements</a:t>
            </a:r>
          </a:p>
        </p:txBody>
      </p:sp>
      <p:pic>
        <p:nvPicPr>
          <p:cNvPr id="18"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epartment of Health Releases NY Foward Safety Plan Template in ...">
            <a:extLst>
              <a:ext uri="{FF2B5EF4-FFF2-40B4-BE49-F238E27FC236}">
                <a16:creationId xmlns:a16="http://schemas.microsoft.com/office/drawing/2014/main" id="{AAEB2253-7033-4BF8-8AC1-1DEFAD7088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2228" y="1286211"/>
            <a:ext cx="4087544" cy="5291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058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19B9263-5C84-4E41-A438-31EEAC061A89}"/>
              </a:ext>
            </a:extLst>
          </p:cNvPr>
          <p:cNvSpPr txBox="1">
            <a:spLocks/>
          </p:cNvSpPr>
          <p:nvPr/>
        </p:nvSpPr>
        <p:spPr>
          <a:xfrm>
            <a:off x="530577" y="1753689"/>
            <a:ext cx="10549711" cy="4829090"/>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lvl="0" indent="-342900">
              <a:lnSpc>
                <a:spcPct val="100000"/>
              </a:lnSpc>
              <a:spcBef>
                <a:spcPts val="0"/>
              </a:spcBef>
              <a:spcAft>
                <a:spcPts val="0"/>
              </a:spcAft>
            </a:pPr>
            <a:r>
              <a:rPr lang="en-US" sz="2400" b="1" dirty="0">
                <a:latin typeface="Arial"/>
                <a:cs typeface="Arial"/>
              </a:rPr>
              <a:t>Contractors will be required to:</a:t>
            </a:r>
          </a:p>
          <a:p>
            <a:pPr marL="342900" lvl="0" indent="-342900">
              <a:lnSpc>
                <a:spcPct val="100000"/>
              </a:lnSpc>
              <a:spcBef>
                <a:spcPts val="0"/>
              </a:spcBef>
              <a:spcAft>
                <a:spcPts val="0"/>
              </a:spcAft>
              <a:buFont typeface="Arial"/>
              <a:buChar char="•"/>
            </a:pPr>
            <a:endParaRPr lang="en-US" sz="2400" dirty="0">
              <a:latin typeface="Arial"/>
              <a:cs typeface="Arial"/>
            </a:endParaRPr>
          </a:p>
          <a:p>
            <a:pPr marL="342900" lvl="0" indent="-342900">
              <a:lnSpc>
                <a:spcPct val="100000"/>
              </a:lnSpc>
              <a:spcBef>
                <a:spcPts val="0"/>
              </a:spcBef>
              <a:spcAft>
                <a:spcPts val="0"/>
              </a:spcAft>
              <a:buFont typeface="Wingdings" panose="05000000000000000000" pitchFamily="2" charset="2"/>
              <a:buChar char="§"/>
            </a:pPr>
            <a:r>
              <a:rPr lang="en-US" sz="2400" dirty="0">
                <a:latin typeface="Arial"/>
                <a:cs typeface="Arial"/>
              </a:rPr>
              <a:t>Prepare a COVID-19 Communication Plan</a:t>
            </a:r>
          </a:p>
          <a:p>
            <a:pPr marL="342900" lvl="0" indent="-342900">
              <a:lnSpc>
                <a:spcPct val="100000"/>
              </a:lnSpc>
              <a:spcBef>
                <a:spcPts val="0"/>
              </a:spcBef>
              <a:spcAft>
                <a:spcPts val="0"/>
              </a:spcAft>
              <a:buFont typeface="Wingdings" panose="05000000000000000000" pitchFamily="2" charset="2"/>
              <a:buChar char="§"/>
            </a:pPr>
            <a:endParaRPr lang="en-US" sz="1400" dirty="0">
              <a:latin typeface="Arial"/>
              <a:cs typeface="Arial"/>
            </a:endParaRPr>
          </a:p>
          <a:p>
            <a:pPr marL="342900" lvl="0" indent="-342900">
              <a:lnSpc>
                <a:spcPct val="100000"/>
              </a:lnSpc>
              <a:spcBef>
                <a:spcPts val="0"/>
              </a:spcBef>
              <a:spcAft>
                <a:spcPts val="0"/>
              </a:spcAft>
              <a:buFont typeface="Wingdings" panose="05000000000000000000" pitchFamily="2" charset="2"/>
              <a:buChar char="§"/>
            </a:pPr>
            <a:r>
              <a:rPr lang="en-US" sz="2400" dirty="0">
                <a:latin typeface="Arial"/>
                <a:cs typeface="Arial"/>
              </a:rPr>
              <a:t>Maintain a Daily Log of workers and visitors</a:t>
            </a:r>
          </a:p>
          <a:p>
            <a:pPr marL="342900" lvl="0" indent="-342900">
              <a:lnSpc>
                <a:spcPct val="100000"/>
              </a:lnSpc>
              <a:spcBef>
                <a:spcPts val="0"/>
              </a:spcBef>
              <a:spcAft>
                <a:spcPts val="0"/>
              </a:spcAft>
              <a:buFont typeface="Wingdings" panose="05000000000000000000" pitchFamily="2" charset="2"/>
              <a:buChar char="§"/>
            </a:pPr>
            <a:endParaRPr lang="en-US" sz="1400" dirty="0">
              <a:latin typeface="Arial"/>
              <a:cs typeface="Arial"/>
            </a:endParaRPr>
          </a:p>
          <a:p>
            <a:pPr marL="342900" lvl="0" indent="-342900">
              <a:lnSpc>
                <a:spcPct val="100000"/>
              </a:lnSpc>
              <a:spcBef>
                <a:spcPts val="0"/>
              </a:spcBef>
              <a:spcAft>
                <a:spcPts val="0"/>
              </a:spcAft>
              <a:buFont typeface="Wingdings" panose="05000000000000000000" pitchFamily="2" charset="2"/>
              <a:buChar char="§"/>
            </a:pPr>
            <a:r>
              <a:rPr lang="en-US" sz="2400" dirty="0">
                <a:latin typeface="Arial"/>
                <a:cs typeface="Arial"/>
              </a:rPr>
              <a:t>Assess hazards and select, implement, and ensure controls to prevent exposure. The assessment results shall be captured in the Project Specific Job Hazard Analysis form</a:t>
            </a:r>
          </a:p>
          <a:p>
            <a:pPr marL="285750" lvl="0" indent="-285750">
              <a:lnSpc>
                <a:spcPct val="100000"/>
              </a:lnSpc>
              <a:spcBef>
                <a:spcPts val="0"/>
              </a:spcBef>
              <a:spcAft>
                <a:spcPts val="0"/>
              </a:spcAft>
              <a:buFont typeface="Wingdings" panose="05000000000000000000" pitchFamily="2" charset="2"/>
              <a:buChar char="§"/>
            </a:pPr>
            <a:endParaRPr lang="en-US" sz="1400" dirty="0">
              <a:latin typeface="Arial"/>
              <a:cs typeface="Arial"/>
            </a:endParaRPr>
          </a:p>
          <a:p>
            <a:pPr marL="342900" lvl="0" indent="-342900">
              <a:lnSpc>
                <a:spcPct val="100000"/>
              </a:lnSpc>
              <a:spcBef>
                <a:spcPts val="0"/>
              </a:spcBef>
              <a:spcAft>
                <a:spcPts val="0"/>
              </a:spcAft>
              <a:buFont typeface="Wingdings" panose="05000000000000000000" pitchFamily="2" charset="2"/>
              <a:buChar char="§"/>
            </a:pPr>
            <a:r>
              <a:rPr lang="en-US" sz="2400" dirty="0">
                <a:latin typeface="Arial"/>
                <a:cs typeface="Arial"/>
              </a:rPr>
              <a:t>Designate a COVID-19 Site Safety Monitor</a:t>
            </a:r>
          </a:p>
          <a:p>
            <a:pPr lvl="0">
              <a:lnSpc>
                <a:spcPct val="100000"/>
              </a:lnSpc>
              <a:spcBef>
                <a:spcPts val="0"/>
              </a:spcBef>
              <a:spcAft>
                <a:spcPts val="0"/>
              </a:spcAft>
            </a:pPr>
            <a:endParaRPr lang="en-US" sz="1400" dirty="0">
              <a:latin typeface="Arial"/>
              <a:cs typeface="Arial"/>
            </a:endParaRPr>
          </a:p>
          <a:p>
            <a:pPr lvl="0">
              <a:lnSpc>
                <a:spcPct val="100000"/>
              </a:lnSpc>
              <a:spcBef>
                <a:spcPts val="0"/>
              </a:spcBef>
              <a:spcAft>
                <a:spcPts val="0"/>
              </a:spcAft>
            </a:pPr>
            <a:endParaRPr lang="en-US" sz="1400" dirty="0">
              <a:latin typeface="Arial"/>
              <a:cs typeface="Arial"/>
            </a:endParaRPr>
          </a:p>
        </p:txBody>
      </p:sp>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27</a:t>
            </a:fld>
            <a:endParaRPr lang="en-US" dirty="0">
              <a:solidFill>
                <a:prstClr val="black">
                  <a:tint val="75000"/>
                </a:prstClr>
              </a:solidFill>
              <a:latin typeface="Franklin Gothic Book"/>
            </a:endParaRPr>
          </a:p>
        </p:txBody>
      </p:sp>
      <p:sp>
        <p:nvSpPr>
          <p:cNvPr id="8" name="Text Placeholder 2">
            <a:extLst>
              <a:ext uri="{FF2B5EF4-FFF2-40B4-BE49-F238E27FC236}">
                <a16:creationId xmlns:a16="http://schemas.microsoft.com/office/drawing/2014/main" id="{B65EDBBA-49F1-4575-B855-5AAD5F4EC3D8}"/>
              </a:ext>
            </a:extLst>
          </p:cNvPr>
          <p:cNvSpPr txBox="1">
            <a:spLocks/>
          </p:cNvSpPr>
          <p:nvPr/>
        </p:nvSpPr>
        <p:spPr>
          <a:xfrm>
            <a:off x="530577" y="815473"/>
            <a:ext cx="7439821" cy="469462"/>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defRPr/>
            </a:pPr>
            <a:r>
              <a:rPr lang="en-US" sz="2400" b="1" dirty="0">
                <a:solidFill>
                  <a:srgbClr val="FF6F49"/>
                </a:solidFill>
                <a:latin typeface="Arial" panose="020B0604020202020204" pitchFamily="34" charset="0"/>
                <a:cs typeface="Arial" panose="020B0604020202020204" pitchFamily="34" charset="0"/>
              </a:rPr>
              <a:t>COVID-19 EXPOSURE RISK EVALUATION</a:t>
            </a:r>
          </a:p>
        </p:txBody>
      </p:sp>
      <p:sp>
        <p:nvSpPr>
          <p:cNvPr id="17" name="Title 1">
            <a:extLst>
              <a:ext uri="{FF2B5EF4-FFF2-40B4-BE49-F238E27FC236}">
                <a16:creationId xmlns:a16="http://schemas.microsoft.com/office/drawing/2014/main" id="{652F5199-C710-E541-B0BE-7EC7DE57BABA}"/>
              </a:ext>
            </a:extLst>
          </p:cNvPr>
          <p:cNvSpPr txBox="1">
            <a:spLocks/>
          </p:cNvSpPr>
          <p:nvPr/>
        </p:nvSpPr>
        <p:spPr>
          <a:xfrm>
            <a:off x="530577" y="285514"/>
            <a:ext cx="6578091" cy="620665"/>
          </a:xfrm>
          <a:prstGeom prst="rect">
            <a:avLst/>
          </a:prstGeom>
        </p:spPr>
        <p:txBody>
          <a:bodyPr anchor="t" anchorCtr="0">
            <a:noAutofit/>
          </a:bodyPr>
          <a:lstStyle>
            <a:lvl1pPr algn="l" defTabSz="914400" rtl="0" eaLnBrk="1" latinLnBrk="0" hangingPunct="1">
              <a:lnSpc>
                <a:spcPct val="90000"/>
              </a:lnSpc>
              <a:spcBef>
                <a:spcPct val="0"/>
              </a:spcBef>
              <a:buNone/>
              <a:defRPr sz="4500" kern="1200" baseline="0">
                <a:solidFill>
                  <a:srgbClr val="002FA7"/>
                </a:solidFill>
                <a:latin typeface="+mj-lt"/>
                <a:ea typeface="+mj-ea"/>
                <a:cs typeface="+mj-cs"/>
              </a:defRPr>
            </a:lvl1pPr>
          </a:lstStyle>
          <a:p>
            <a:pPr lvl="0"/>
            <a:r>
              <a:rPr lang="en-US" sz="3200" b="1" dirty="0">
                <a:latin typeface="Arial"/>
                <a:cs typeface="Arial"/>
              </a:rPr>
              <a:t>General Requirements</a:t>
            </a:r>
          </a:p>
        </p:txBody>
      </p:sp>
      <p:pic>
        <p:nvPicPr>
          <p:cNvPr id="18"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0161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19B9263-5C84-4E41-A438-31EEAC061A89}"/>
              </a:ext>
            </a:extLst>
          </p:cNvPr>
          <p:cNvSpPr txBox="1">
            <a:spLocks/>
          </p:cNvSpPr>
          <p:nvPr/>
        </p:nvSpPr>
        <p:spPr>
          <a:xfrm>
            <a:off x="530578" y="2423137"/>
            <a:ext cx="6402954" cy="4159641"/>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lvl="0" indent="-457200">
              <a:lnSpc>
                <a:spcPct val="100000"/>
              </a:lnSpc>
              <a:spcBef>
                <a:spcPts val="0"/>
              </a:spcBef>
              <a:spcAft>
                <a:spcPts val="0"/>
              </a:spcAft>
              <a:buFont typeface="Wingdings" panose="05000000000000000000" pitchFamily="2" charset="2"/>
              <a:buChar char="§"/>
            </a:pPr>
            <a:r>
              <a:rPr lang="en-US" sz="2400" dirty="0">
                <a:latin typeface="Arial"/>
                <a:cs typeface="Arial"/>
              </a:rPr>
              <a:t>Completed daily by DDC/CM/REI project personnel prior to each shift</a:t>
            </a:r>
          </a:p>
          <a:p>
            <a:pPr marL="457200" lvl="0" indent="-457200">
              <a:lnSpc>
                <a:spcPct val="100000"/>
              </a:lnSpc>
              <a:spcBef>
                <a:spcPts val="0"/>
              </a:spcBef>
              <a:spcAft>
                <a:spcPts val="0"/>
              </a:spcAft>
              <a:buFont typeface="Wingdings" panose="05000000000000000000" pitchFamily="2" charset="2"/>
              <a:buChar char="§"/>
            </a:pPr>
            <a:endParaRPr lang="en-US" sz="2400" dirty="0">
              <a:latin typeface="Arial"/>
              <a:cs typeface="Arial"/>
            </a:endParaRPr>
          </a:p>
          <a:p>
            <a:pPr marL="457200" lvl="0" indent="-457200">
              <a:lnSpc>
                <a:spcPct val="100000"/>
              </a:lnSpc>
              <a:spcBef>
                <a:spcPts val="0"/>
              </a:spcBef>
              <a:spcAft>
                <a:spcPts val="0"/>
              </a:spcAft>
              <a:buFont typeface="Wingdings" panose="05000000000000000000" pitchFamily="2" charset="2"/>
              <a:buChar char="§"/>
            </a:pPr>
            <a:r>
              <a:rPr lang="en-US" sz="2400" dirty="0">
                <a:latin typeface="Arial"/>
                <a:cs typeface="Arial"/>
              </a:rPr>
              <a:t>A copy of the completed checklist shall be available for review at the jobsite</a:t>
            </a:r>
          </a:p>
        </p:txBody>
      </p:sp>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28</a:t>
            </a:fld>
            <a:endParaRPr lang="en-US" dirty="0">
              <a:solidFill>
                <a:prstClr val="black">
                  <a:tint val="75000"/>
                </a:prstClr>
              </a:solidFill>
              <a:latin typeface="Franklin Gothic Book"/>
            </a:endParaRPr>
          </a:p>
        </p:txBody>
      </p:sp>
      <p:sp>
        <p:nvSpPr>
          <p:cNvPr id="8" name="Text Placeholder 2">
            <a:extLst>
              <a:ext uri="{FF2B5EF4-FFF2-40B4-BE49-F238E27FC236}">
                <a16:creationId xmlns:a16="http://schemas.microsoft.com/office/drawing/2014/main" id="{B65EDBBA-49F1-4575-B855-5AAD5F4EC3D8}"/>
              </a:ext>
            </a:extLst>
          </p:cNvPr>
          <p:cNvSpPr txBox="1">
            <a:spLocks/>
          </p:cNvSpPr>
          <p:nvPr/>
        </p:nvSpPr>
        <p:spPr>
          <a:xfrm>
            <a:off x="530577" y="815473"/>
            <a:ext cx="7919259" cy="469462"/>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defRPr/>
            </a:pPr>
            <a:r>
              <a:rPr lang="en-US" sz="2400" b="1" dirty="0">
                <a:solidFill>
                  <a:srgbClr val="FF6F49"/>
                </a:solidFill>
                <a:latin typeface="Arial" panose="020B0604020202020204" pitchFamily="34" charset="0"/>
                <a:cs typeface="Arial" panose="020B0604020202020204" pitchFamily="34" charset="0"/>
              </a:rPr>
              <a:t>DDC COVID-19 SAFETY CHECKLIST – CONSTRUCTION SITES</a:t>
            </a:r>
          </a:p>
        </p:txBody>
      </p:sp>
      <p:sp>
        <p:nvSpPr>
          <p:cNvPr id="17" name="Title 1">
            <a:extLst>
              <a:ext uri="{FF2B5EF4-FFF2-40B4-BE49-F238E27FC236}">
                <a16:creationId xmlns:a16="http://schemas.microsoft.com/office/drawing/2014/main" id="{652F5199-C710-E541-B0BE-7EC7DE57BABA}"/>
              </a:ext>
            </a:extLst>
          </p:cNvPr>
          <p:cNvSpPr txBox="1">
            <a:spLocks/>
          </p:cNvSpPr>
          <p:nvPr/>
        </p:nvSpPr>
        <p:spPr>
          <a:xfrm>
            <a:off x="530578" y="285514"/>
            <a:ext cx="6578090" cy="620665"/>
          </a:xfrm>
          <a:prstGeom prst="rect">
            <a:avLst/>
          </a:prstGeom>
        </p:spPr>
        <p:txBody>
          <a:bodyPr anchor="t" anchorCtr="0">
            <a:noAutofit/>
          </a:bodyPr>
          <a:lstStyle>
            <a:lvl1pPr algn="l" defTabSz="914400" rtl="0" eaLnBrk="1" latinLnBrk="0" hangingPunct="1">
              <a:lnSpc>
                <a:spcPct val="90000"/>
              </a:lnSpc>
              <a:spcBef>
                <a:spcPct val="0"/>
              </a:spcBef>
              <a:buNone/>
              <a:defRPr sz="4500" kern="1200" baseline="0">
                <a:solidFill>
                  <a:srgbClr val="002FA7"/>
                </a:solidFill>
                <a:latin typeface="+mj-lt"/>
                <a:ea typeface="+mj-ea"/>
                <a:cs typeface="+mj-cs"/>
              </a:defRPr>
            </a:lvl1pPr>
          </a:lstStyle>
          <a:p>
            <a:pPr lvl="0"/>
            <a:r>
              <a:rPr lang="en-US" sz="3200" b="1" dirty="0">
                <a:latin typeface="Arial"/>
                <a:cs typeface="Arial"/>
              </a:rPr>
              <a:t>General Requirements</a:t>
            </a:r>
          </a:p>
        </p:txBody>
      </p:sp>
      <p:pic>
        <p:nvPicPr>
          <p:cNvPr id="18"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47A2C404-9D5A-4D37-972D-7DBFAB7BDF5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9368" y="1450304"/>
            <a:ext cx="4167016" cy="5132474"/>
          </a:xfrm>
          <a:prstGeom prst="rect">
            <a:avLst/>
          </a:prstGeom>
          <a:noFill/>
          <a:ln>
            <a:solidFill>
              <a:schemeClr val="bg1">
                <a:lumMod val="85000"/>
              </a:schemeClr>
            </a:solidFill>
          </a:ln>
        </p:spPr>
      </p:pic>
    </p:spTree>
    <p:extLst>
      <p:ext uri="{BB962C8B-B14F-4D97-AF65-F5344CB8AC3E}">
        <p14:creationId xmlns:p14="http://schemas.microsoft.com/office/powerpoint/2010/main" val="2710161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19B9263-5C84-4E41-A438-31EEAC061A89}"/>
              </a:ext>
            </a:extLst>
          </p:cNvPr>
          <p:cNvSpPr txBox="1">
            <a:spLocks/>
          </p:cNvSpPr>
          <p:nvPr/>
        </p:nvSpPr>
        <p:spPr>
          <a:xfrm>
            <a:off x="609599" y="1753689"/>
            <a:ext cx="10148711" cy="4829090"/>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lvl="0" indent="-342900">
              <a:lnSpc>
                <a:spcPct val="100000"/>
              </a:lnSpc>
              <a:spcBef>
                <a:spcPts val="0"/>
              </a:spcBef>
              <a:spcAft>
                <a:spcPts val="0"/>
              </a:spcAft>
              <a:buFont typeface="Wingdings" panose="05000000000000000000" pitchFamily="2" charset="2"/>
              <a:buChar char="§"/>
            </a:pPr>
            <a:r>
              <a:rPr lang="en-US" sz="2400" dirty="0">
                <a:latin typeface="Arial"/>
                <a:cs typeface="Arial"/>
              </a:rPr>
              <a:t>Will include:</a:t>
            </a:r>
          </a:p>
          <a:p>
            <a:pPr marL="822960" lvl="0" indent="-457200">
              <a:lnSpc>
                <a:spcPct val="100000"/>
              </a:lnSpc>
              <a:spcBef>
                <a:spcPts val="0"/>
              </a:spcBef>
              <a:spcAft>
                <a:spcPts val="0"/>
              </a:spcAft>
              <a:buFont typeface="Arial" panose="020B0604020202020204" pitchFamily="34" charset="0"/>
              <a:buChar char="•"/>
            </a:pPr>
            <a:r>
              <a:rPr lang="en-US" sz="2400" dirty="0">
                <a:latin typeface="Arial"/>
                <a:cs typeface="Arial"/>
              </a:rPr>
              <a:t>COVID-19 recommended practices for construction jobsites</a:t>
            </a:r>
          </a:p>
          <a:p>
            <a:pPr marL="365760" lvl="0">
              <a:lnSpc>
                <a:spcPct val="100000"/>
              </a:lnSpc>
              <a:spcBef>
                <a:spcPts val="0"/>
              </a:spcBef>
              <a:spcAft>
                <a:spcPts val="0"/>
              </a:spcAft>
            </a:pPr>
            <a:endParaRPr lang="en-US" sz="1000" dirty="0">
              <a:latin typeface="Arial"/>
              <a:cs typeface="Arial"/>
            </a:endParaRPr>
          </a:p>
          <a:p>
            <a:pPr marL="822960" lvl="0" indent="-457200">
              <a:lnSpc>
                <a:spcPct val="100000"/>
              </a:lnSpc>
              <a:spcBef>
                <a:spcPts val="0"/>
              </a:spcBef>
              <a:spcAft>
                <a:spcPts val="0"/>
              </a:spcAft>
              <a:buFont typeface="Arial" panose="020B0604020202020204" pitchFamily="34" charset="0"/>
              <a:buChar char="•"/>
            </a:pPr>
            <a:r>
              <a:rPr lang="en-US" sz="2400" dirty="0">
                <a:latin typeface="Arial"/>
                <a:cs typeface="Arial"/>
              </a:rPr>
              <a:t>Project specific sanitation, hygiene and cleaning procedures</a:t>
            </a:r>
          </a:p>
          <a:p>
            <a:pPr marL="365760" lvl="0">
              <a:lnSpc>
                <a:spcPct val="100000"/>
              </a:lnSpc>
              <a:spcBef>
                <a:spcPts val="0"/>
              </a:spcBef>
              <a:spcAft>
                <a:spcPts val="0"/>
              </a:spcAft>
            </a:pPr>
            <a:endParaRPr lang="en-US" sz="1000" dirty="0">
              <a:latin typeface="Arial"/>
              <a:cs typeface="Arial"/>
            </a:endParaRPr>
          </a:p>
          <a:p>
            <a:pPr marL="822960" lvl="0" indent="-457200">
              <a:lnSpc>
                <a:spcPct val="100000"/>
              </a:lnSpc>
              <a:spcBef>
                <a:spcPts val="0"/>
              </a:spcBef>
              <a:spcAft>
                <a:spcPts val="0"/>
              </a:spcAft>
              <a:buFont typeface="Arial" panose="020B0604020202020204" pitchFamily="34" charset="0"/>
              <a:buChar char="•"/>
            </a:pPr>
            <a:r>
              <a:rPr lang="en-US" sz="2400" dirty="0">
                <a:latin typeface="Arial"/>
                <a:cs typeface="Arial"/>
              </a:rPr>
              <a:t>COVID-19 Personal Protection requirements</a:t>
            </a:r>
          </a:p>
          <a:p>
            <a:pPr marL="342900" lvl="0" indent="-342900">
              <a:lnSpc>
                <a:spcPct val="100000"/>
              </a:lnSpc>
              <a:spcBef>
                <a:spcPts val="0"/>
              </a:spcBef>
              <a:spcAft>
                <a:spcPts val="0"/>
              </a:spcAft>
              <a:buFont typeface="Wingdings" panose="05000000000000000000" pitchFamily="2" charset="2"/>
              <a:buChar char="§"/>
            </a:pPr>
            <a:endParaRPr lang="en-US" sz="2400" dirty="0">
              <a:latin typeface="Arial"/>
              <a:cs typeface="Arial"/>
            </a:endParaRPr>
          </a:p>
          <a:p>
            <a:pPr marL="342900" lvl="0" indent="-342900">
              <a:lnSpc>
                <a:spcPct val="100000"/>
              </a:lnSpc>
              <a:spcBef>
                <a:spcPts val="0"/>
              </a:spcBef>
              <a:spcAft>
                <a:spcPts val="0"/>
              </a:spcAft>
              <a:buFont typeface="Wingdings" panose="05000000000000000000" pitchFamily="2" charset="2"/>
              <a:buChar char="§"/>
            </a:pPr>
            <a:r>
              <a:rPr lang="en-US" sz="2400" dirty="0">
                <a:latin typeface="Arial"/>
                <a:cs typeface="Arial"/>
              </a:rPr>
              <a:t>Designated person may sign-in each attendee</a:t>
            </a:r>
          </a:p>
          <a:p>
            <a:pPr marL="342900" lvl="0" indent="-342900">
              <a:lnSpc>
                <a:spcPct val="100000"/>
              </a:lnSpc>
              <a:spcBef>
                <a:spcPts val="0"/>
              </a:spcBef>
              <a:spcAft>
                <a:spcPts val="0"/>
              </a:spcAft>
              <a:buFont typeface="Wingdings" panose="05000000000000000000" pitchFamily="2" charset="2"/>
              <a:buChar char="§"/>
            </a:pPr>
            <a:endParaRPr lang="en-US" sz="2400" dirty="0">
              <a:latin typeface="Arial"/>
              <a:cs typeface="Arial"/>
            </a:endParaRPr>
          </a:p>
          <a:p>
            <a:pPr marL="342900" lvl="0" indent="-342900">
              <a:lnSpc>
                <a:spcPct val="100000"/>
              </a:lnSpc>
              <a:spcBef>
                <a:spcPts val="0"/>
              </a:spcBef>
              <a:spcAft>
                <a:spcPts val="0"/>
              </a:spcAft>
              <a:buFont typeface="Wingdings" panose="05000000000000000000" pitchFamily="2" charset="2"/>
              <a:buChar char="§"/>
            </a:pPr>
            <a:r>
              <a:rPr lang="en-US" sz="2400" dirty="0">
                <a:latin typeface="Arial"/>
                <a:cs typeface="Arial"/>
              </a:rPr>
              <a:t>COVID-19 safety measures (social distancing, face covering) will be followed</a:t>
            </a:r>
          </a:p>
          <a:p>
            <a:pPr marL="342900" lvl="0" indent="-342900">
              <a:lnSpc>
                <a:spcPct val="100000"/>
              </a:lnSpc>
              <a:spcBef>
                <a:spcPts val="0"/>
              </a:spcBef>
              <a:spcAft>
                <a:spcPts val="0"/>
              </a:spcAft>
            </a:pPr>
            <a:endParaRPr lang="en-US" sz="2400" dirty="0">
              <a:latin typeface="Arial"/>
              <a:cs typeface="Arial"/>
            </a:endParaRPr>
          </a:p>
        </p:txBody>
      </p:sp>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29</a:t>
            </a:fld>
            <a:endParaRPr lang="en-US" dirty="0">
              <a:solidFill>
                <a:prstClr val="black">
                  <a:tint val="75000"/>
                </a:prstClr>
              </a:solidFill>
              <a:latin typeface="Franklin Gothic Book"/>
            </a:endParaRPr>
          </a:p>
        </p:txBody>
      </p:sp>
      <p:sp>
        <p:nvSpPr>
          <p:cNvPr id="8" name="Text Placeholder 2">
            <a:extLst>
              <a:ext uri="{FF2B5EF4-FFF2-40B4-BE49-F238E27FC236}">
                <a16:creationId xmlns:a16="http://schemas.microsoft.com/office/drawing/2014/main" id="{B65EDBBA-49F1-4575-B855-5AAD5F4EC3D8}"/>
              </a:ext>
            </a:extLst>
          </p:cNvPr>
          <p:cNvSpPr txBox="1">
            <a:spLocks/>
          </p:cNvSpPr>
          <p:nvPr/>
        </p:nvSpPr>
        <p:spPr>
          <a:xfrm>
            <a:off x="609599" y="815473"/>
            <a:ext cx="9674579" cy="469462"/>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defRPr/>
            </a:pPr>
            <a:r>
              <a:rPr lang="en-US" sz="2400" b="1" dirty="0">
                <a:solidFill>
                  <a:srgbClr val="FF6F49"/>
                </a:solidFill>
                <a:latin typeface="Arial" panose="020B0604020202020204" pitchFamily="34" charset="0"/>
                <a:cs typeface="Arial" panose="020B0604020202020204" pitchFamily="34" charset="0"/>
              </a:rPr>
              <a:t>SAFETY MEETINGS (DAILY, WEEKLY AND OTHER)</a:t>
            </a:r>
          </a:p>
        </p:txBody>
      </p:sp>
      <p:sp>
        <p:nvSpPr>
          <p:cNvPr id="17" name="Title 1">
            <a:extLst>
              <a:ext uri="{FF2B5EF4-FFF2-40B4-BE49-F238E27FC236}">
                <a16:creationId xmlns:a16="http://schemas.microsoft.com/office/drawing/2014/main" id="{652F5199-C710-E541-B0BE-7EC7DE57BABA}"/>
              </a:ext>
            </a:extLst>
          </p:cNvPr>
          <p:cNvSpPr txBox="1">
            <a:spLocks/>
          </p:cNvSpPr>
          <p:nvPr/>
        </p:nvSpPr>
        <p:spPr>
          <a:xfrm>
            <a:off x="609599" y="285514"/>
            <a:ext cx="6499069" cy="620665"/>
          </a:xfrm>
          <a:prstGeom prst="rect">
            <a:avLst/>
          </a:prstGeom>
        </p:spPr>
        <p:txBody>
          <a:bodyPr anchor="t" anchorCtr="0">
            <a:noAutofit/>
          </a:bodyPr>
          <a:lstStyle>
            <a:lvl1pPr algn="l" defTabSz="914400" rtl="0" eaLnBrk="1" latinLnBrk="0" hangingPunct="1">
              <a:lnSpc>
                <a:spcPct val="90000"/>
              </a:lnSpc>
              <a:spcBef>
                <a:spcPct val="0"/>
              </a:spcBef>
              <a:buNone/>
              <a:defRPr sz="4500" kern="1200" baseline="0">
                <a:solidFill>
                  <a:srgbClr val="002FA7"/>
                </a:solidFill>
                <a:latin typeface="+mj-lt"/>
                <a:ea typeface="+mj-ea"/>
                <a:cs typeface="+mj-cs"/>
              </a:defRPr>
            </a:lvl1pPr>
          </a:lstStyle>
          <a:p>
            <a:pPr lvl="0"/>
            <a:r>
              <a:rPr lang="en-US" sz="3200" b="1" dirty="0">
                <a:latin typeface="Arial"/>
                <a:cs typeface="Arial"/>
              </a:rPr>
              <a:t>General Requirements</a:t>
            </a:r>
          </a:p>
        </p:txBody>
      </p:sp>
      <p:pic>
        <p:nvPicPr>
          <p:cNvPr id="18"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0161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19B9263-5C84-4E41-A438-31EEAC061A89}"/>
              </a:ext>
            </a:extLst>
          </p:cNvPr>
          <p:cNvSpPr txBox="1">
            <a:spLocks/>
          </p:cNvSpPr>
          <p:nvPr/>
        </p:nvSpPr>
        <p:spPr>
          <a:xfrm>
            <a:off x="338328" y="1828800"/>
            <a:ext cx="9586528" cy="4714008"/>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lnSpc>
                <a:spcPct val="100000"/>
              </a:lnSpc>
              <a:spcBef>
                <a:spcPts val="0"/>
              </a:spcBef>
              <a:spcAft>
                <a:spcPts val="0"/>
              </a:spcAft>
            </a:pPr>
            <a:r>
              <a:rPr lang="en-US" sz="2400" b="1" dirty="0">
                <a:solidFill>
                  <a:srgbClr val="E16F24"/>
                </a:solidFill>
                <a:latin typeface="Arial" panose="020B0604020202020204" pitchFamily="34" charset="0"/>
                <a:cs typeface="Arial" panose="020B0604020202020204" pitchFamily="34" charset="0"/>
              </a:rPr>
              <a:t>WORKPLACE SAFETY </a:t>
            </a:r>
            <a:r>
              <a:rPr lang="en-US" sz="2400" dirty="0">
                <a:latin typeface="Arial" panose="020B0604020202020204" pitchFamily="34" charset="0"/>
                <a:cs typeface="Arial" panose="020B0604020202020204" pitchFamily="34" charset="0"/>
              </a:rPr>
              <a:t>is very important for each and every employee in the industry because all workers desire to work in a safe and protected environment. Each and every person who leaves home for work should return home safe and sound. </a:t>
            </a:r>
          </a:p>
          <a:p>
            <a:pPr lvl="0">
              <a:lnSpc>
                <a:spcPct val="100000"/>
              </a:lnSpc>
              <a:spcBef>
                <a:spcPts val="0"/>
              </a:spcBef>
              <a:spcAft>
                <a:spcPts val="0"/>
              </a:spcAft>
            </a:pPr>
            <a:endParaRPr lang="en-US" sz="2400" dirty="0">
              <a:latin typeface="Arial" panose="020B0604020202020204" pitchFamily="34" charset="0"/>
              <a:cs typeface="Arial" panose="020B0604020202020204" pitchFamily="34" charset="0"/>
            </a:endParaRPr>
          </a:p>
          <a:p>
            <a:pPr lvl="0">
              <a:lnSpc>
                <a:spcPct val="100000"/>
              </a:lnSpc>
              <a:spcBef>
                <a:spcPts val="0"/>
              </a:spcBef>
              <a:spcAft>
                <a:spcPts val="0"/>
              </a:spcAft>
            </a:pPr>
            <a:r>
              <a:rPr lang="en-US" sz="2400" b="1" dirty="0">
                <a:solidFill>
                  <a:srgbClr val="E16F24"/>
                </a:solidFill>
                <a:latin typeface="Arial" panose="020B0604020202020204" pitchFamily="34" charset="0"/>
                <a:cs typeface="Arial" panose="020B0604020202020204" pitchFamily="34" charset="0"/>
              </a:rPr>
              <a:t>WHY WORK SAFELY?</a:t>
            </a:r>
          </a:p>
          <a:p>
            <a:pPr lvl="0">
              <a:lnSpc>
                <a:spcPct val="100000"/>
              </a:lnSpc>
              <a:spcBef>
                <a:spcPts val="0"/>
              </a:spcBef>
              <a:spcAft>
                <a:spcPts val="0"/>
              </a:spcAft>
            </a:pPr>
            <a:endParaRPr lang="en-US" sz="800" b="1" dirty="0">
              <a:solidFill>
                <a:srgbClr val="E16F24"/>
              </a:solidFill>
              <a:latin typeface="Arial" panose="020B0604020202020204" pitchFamily="34" charset="0"/>
              <a:cs typeface="Arial" panose="020B0604020202020204" pitchFamily="34" charset="0"/>
            </a:endParaRPr>
          </a:p>
          <a:p>
            <a:pPr marL="342900" lvl="0" indent="-342900">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Prevent work place injuries, illnesses, and fatalities </a:t>
            </a:r>
          </a:p>
          <a:p>
            <a:pPr marL="342900" lvl="0" indent="-342900">
              <a:lnSpc>
                <a:spcPct val="100000"/>
              </a:lnSpc>
              <a:spcBef>
                <a:spcPts val="0"/>
              </a:spcBef>
              <a:spcAft>
                <a:spcPts val="0"/>
              </a:spcAft>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342900" lvl="0" indent="-342900">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Prevent hardships affecting workers, families, employers</a:t>
            </a:r>
          </a:p>
          <a:p>
            <a:pPr marL="342900" lvl="0" indent="-342900">
              <a:lnSpc>
                <a:spcPct val="100000"/>
              </a:lnSpc>
              <a:spcBef>
                <a:spcPts val="0"/>
              </a:spcBef>
              <a:spcAft>
                <a:spcPts val="0"/>
              </a:spcAft>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342900" lvl="0" indent="-342900">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To ensure that everyone returns home in the same condition they left – safe and sound</a:t>
            </a:r>
          </a:p>
          <a:p>
            <a:pPr lvl="0">
              <a:lnSpc>
                <a:spcPct val="100000"/>
              </a:lnSpc>
              <a:spcBef>
                <a:spcPts val="0"/>
              </a:spcBef>
              <a:spcAft>
                <a:spcPts val="0"/>
              </a:spcAft>
            </a:pPr>
            <a:endParaRPr lang="en-US" sz="2400" b="1" dirty="0"/>
          </a:p>
          <a:p>
            <a:pPr marL="342900" lvl="0" indent="-342900">
              <a:lnSpc>
                <a:spcPct val="100000"/>
              </a:lnSpc>
              <a:spcBef>
                <a:spcPts val="0"/>
              </a:spcBef>
              <a:spcAft>
                <a:spcPts val="0"/>
              </a:spcAft>
              <a:buFont typeface="Arial"/>
              <a:buChar char="•"/>
            </a:pPr>
            <a:endParaRPr lang="en-US" sz="2400" b="1" dirty="0">
              <a:solidFill>
                <a:srgbClr val="E16F24"/>
              </a:solidFill>
              <a:latin typeface="Arial"/>
              <a:cs typeface="Arial"/>
            </a:endParaRPr>
          </a:p>
        </p:txBody>
      </p:sp>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3</a:t>
            </a:fld>
            <a:endParaRPr lang="en-US" dirty="0">
              <a:solidFill>
                <a:prstClr val="black">
                  <a:tint val="75000"/>
                </a:prstClr>
              </a:solidFill>
              <a:latin typeface="Franklin Gothic Book"/>
            </a:endParaRPr>
          </a:p>
        </p:txBody>
      </p:sp>
      <p:pic>
        <p:nvPicPr>
          <p:cNvPr id="18"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6AB2D6C1-3783-4A11-ACF9-C2446D551491}"/>
              </a:ext>
            </a:extLst>
          </p:cNvPr>
          <p:cNvPicPr>
            <a:picLocks noChangeAspect="1"/>
          </p:cNvPicPr>
          <p:nvPr/>
        </p:nvPicPr>
        <p:blipFill>
          <a:blip r:embed="rId3"/>
          <a:stretch>
            <a:fillRect/>
          </a:stretch>
        </p:blipFill>
        <p:spPr>
          <a:xfrm>
            <a:off x="228338" y="262785"/>
            <a:ext cx="8117821" cy="1050051"/>
          </a:xfrm>
          <a:prstGeom prst="rect">
            <a:avLst/>
          </a:prstGeom>
        </p:spPr>
      </p:pic>
    </p:spTree>
    <p:extLst>
      <p:ext uri="{BB962C8B-B14F-4D97-AF65-F5344CB8AC3E}">
        <p14:creationId xmlns:p14="http://schemas.microsoft.com/office/powerpoint/2010/main" val="4169291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19B9263-5C84-4E41-A438-31EEAC061A89}"/>
              </a:ext>
            </a:extLst>
          </p:cNvPr>
          <p:cNvSpPr txBox="1">
            <a:spLocks/>
          </p:cNvSpPr>
          <p:nvPr/>
        </p:nvSpPr>
        <p:spPr>
          <a:xfrm>
            <a:off x="632177" y="1436138"/>
            <a:ext cx="10261601" cy="5146641"/>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lvl="0" indent="-342900">
              <a:lnSpc>
                <a:spcPct val="100000"/>
              </a:lnSpc>
              <a:spcBef>
                <a:spcPts val="0"/>
              </a:spcBef>
              <a:spcAft>
                <a:spcPts val="0"/>
              </a:spcAft>
              <a:buFont typeface="Wingdings" panose="05000000000000000000" pitchFamily="2" charset="2"/>
              <a:buChar char="§"/>
            </a:pPr>
            <a:r>
              <a:rPr lang="en-US" sz="2400" dirty="0">
                <a:latin typeface="Arial"/>
                <a:cs typeface="Arial"/>
              </a:rPr>
              <a:t>All personnel (contractors, subcontractors, project personnel, visitors) shall be trained on applicable project specific COVID-19 safety procedures. </a:t>
            </a:r>
          </a:p>
          <a:p>
            <a:pPr marL="342900" lvl="0" indent="-342900">
              <a:lnSpc>
                <a:spcPct val="100000"/>
              </a:lnSpc>
              <a:spcBef>
                <a:spcPts val="0"/>
              </a:spcBef>
              <a:spcAft>
                <a:spcPts val="0"/>
              </a:spcAft>
              <a:buFont typeface="Wingdings" panose="05000000000000000000" pitchFamily="2" charset="2"/>
              <a:buChar char="§"/>
            </a:pPr>
            <a:endParaRPr lang="en-US" sz="2400" dirty="0">
              <a:latin typeface="Arial"/>
              <a:cs typeface="Arial"/>
            </a:endParaRPr>
          </a:p>
          <a:p>
            <a:pPr marL="342900" lvl="0" indent="-342900">
              <a:lnSpc>
                <a:spcPct val="100000"/>
              </a:lnSpc>
              <a:spcBef>
                <a:spcPts val="0"/>
              </a:spcBef>
              <a:spcAft>
                <a:spcPts val="0"/>
              </a:spcAft>
              <a:buFont typeface="Wingdings" panose="05000000000000000000" pitchFamily="2" charset="2"/>
              <a:buChar char="§"/>
            </a:pPr>
            <a:r>
              <a:rPr lang="en-US" sz="2400" dirty="0">
                <a:latin typeface="Arial"/>
                <a:cs typeface="Arial"/>
              </a:rPr>
              <a:t>If a worker tests positive for COVID-19, employer must immediately notify state and local health departments and cooperate with contact tracing efforts, while maintaining confidentiality required by state and federal law and regulations</a:t>
            </a:r>
          </a:p>
          <a:p>
            <a:pPr marL="342900" lvl="0" indent="-342900">
              <a:lnSpc>
                <a:spcPct val="100000"/>
              </a:lnSpc>
              <a:spcBef>
                <a:spcPts val="0"/>
              </a:spcBef>
              <a:spcAft>
                <a:spcPts val="0"/>
              </a:spcAft>
              <a:buFont typeface="Wingdings" panose="05000000000000000000" pitchFamily="2" charset="2"/>
              <a:buChar char="§"/>
            </a:pPr>
            <a:endParaRPr lang="en-US" sz="2400" dirty="0">
              <a:latin typeface="Arial"/>
              <a:cs typeface="Arial"/>
            </a:endParaRPr>
          </a:p>
          <a:p>
            <a:pPr marL="342900" lvl="0" indent="-342900">
              <a:lnSpc>
                <a:spcPct val="100000"/>
              </a:lnSpc>
              <a:spcBef>
                <a:spcPts val="0"/>
              </a:spcBef>
              <a:spcAft>
                <a:spcPts val="0"/>
              </a:spcAft>
              <a:buFont typeface="Wingdings" panose="05000000000000000000" pitchFamily="2" charset="2"/>
              <a:buChar char="§"/>
            </a:pPr>
            <a:r>
              <a:rPr lang="en-US" sz="2400" dirty="0">
                <a:latin typeface="Arial"/>
                <a:cs typeface="Arial"/>
              </a:rPr>
              <a:t>The exchange/sharing of paper documents will be limited and the use of electronic communication will be encouraged, whenever possible.</a:t>
            </a:r>
          </a:p>
        </p:txBody>
      </p:sp>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30</a:t>
            </a:fld>
            <a:endParaRPr lang="en-US" dirty="0">
              <a:solidFill>
                <a:prstClr val="black">
                  <a:tint val="75000"/>
                </a:prstClr>
              </a:solidFill>
              <a:latin typeface="Franklin Gothic Book"/>
            </a:endParaRPr>
          </a:p>
        </p:txBody>
      </p:sp>
      <p:sp>
        <p:nvSpPr>
          <p:cNvPr id="8" name="Text Placeholder 2">
            <a:extLst>
              <a:ext uri="{FF2B5EF4-FFF2-40B4-BE49-F238E27FC236}">
                <a16:creationId xmlns:a16="http://schemas.microsoft.com/office/drawing/2014/main" id="{B65EDBBA-49F1-4575-B855-5AAD5F4EC3D8}"/>
              </a:ext>
            </a:extLst>
          </p:cNvPr>
          <p:cNvSpPr txBox="1">
            <a:spLocks/>
          </p:cNvSpPr>
          <p:nvPr/>
        </p:nvSpPr>
        <p:spPr>
          <a:xfrm>
            <a:off x="632177" y="815473"/>
            <a:ext cx="7338221" cy="469462"/>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defRPr/>
            </a:pPr>
            <a:r>
              <a:rPr lang="en-US" sz="2400" b="1" dirty="0">
                <a:solidFill>
                  <a:srgbClr val="FF6F49"/>
                </a:solidFill>
                <a:latin typeface="Arial" panose="020B0604020202020204" pitchFamily="34" charset="0"/>
                <a:cs typeface="Arial" panose="020B0604020202020204" pitchFamily="34" charset="0"/>
              </a:rPr>
              <a:t>ADDITIONAL REQUIREMENTS</a:t>
            </a:r>
          </a:p>
        </p:txBody>
      </p:sp>
      <p:sp>
        <p:nvSpPr>
          <p:cNvPr id="17" name="Title 1">
            <a:extLst>
              <a:ext uri="{FF2B5EF4-FFF2-40B4-BE49-F238E27FC236}">
                <a16:creationId xmlns:a16="http://schemas.microsoft.com/office/drawing/2014/main" id="{652F5199-C710-E541-B0BE-7EC7DE57BABA}"/>
              </a:ext>
            </a:extLst>
          </p:cNvPr>
          <p:cNvSpPr txBox="1">
            <a:spLocks/>
          </p:cNvSpPr>
          <p:nvPr/>
        </p:nvSpPr>
        <p:spPr>
          <a:xfrm>
            <a:off x="632177" y="285514"/>
            <a:ext cx="6476491" cy="620665"/>
          </a:xfrm>
          <a:prstGeom prst="rect">
            <a:avLst/>
          </a:prstGeom>
        </p:spPr>
        <p:txBody>
          <a:bodyPr anchor="t" anchorCtr="0">
            <a:noAutofit/>
          </a:bodyPr>
          <a:lstStyle>
            <a:lvl1pPr algn="l" defTabSz="914400" rtl="0" eaLnBrk="1" latinLnBrk="0" hangingPunct="1">
              <a:lnSpc>
                <a:spcPct val="90000"/>
              </a:lnSpc>
              <a:spcBef>
                <a:spcPct val="0"/>
              </a:spcBef>
              <a:buNone/>
              <a:defRPr sz="4500" kern="1200" baseline="0">
                <a:solidFill>
                  <a:srgbClr val="002FA7"/>
                </a:solidFill>
                <a:latin typeface="+mj-lt"/>
                <a:ea typeface="+mj-ea"/>
                <a:cs typeface="+mj-cs"/>
              </a:defRPr>
            </a:lvl1pPr>
          </a:lstStyle>
          <a:p>
            <a:pPr lvl="0"/>
            <a:r>
              <a:rPr lang="en-US" sz="3200" b="1" dirty="0">
                <a:latin typeface="Arial"/>
                <a:cs typeface="Arial"/>
              </a:rPr>
              <a:t>General Requirements</a:t>
            </a:r>
          </a:p>
        </p:txBody>
      </p:sp>
      <p:pic>
        <p:nvPicPr>
          <p:cNvPr id="18"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0161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19B9263-5C84-4E41-A438-31EEAC061A89}"/>
              </a:ext>
            </a:extLst>
          </p:cNvPr>
          <p:cNvSpPr txBox="1">
            <a:spLocks/>
          </p:cNvSpPr>
          <p:nvPr/>
        </p:nvSpPr>
        <p:spPr>
          <a:xfrm>
            <a:off x="598311" y="1495186"/>
            <a:ext cx="10351911" cy="4838568"/>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74320" lvl="0" indent="-274320">
              <a:lnSpc>
                <a:spcPct val="100000"/>
              </a:lnSpc>
              <a:spcBef>
                <a:spcPts val="0"/>
              </a:spcBef>
              <a:spcAft>
                <a:spcPts val="0"/>
              </a:spcAft>
              <a:buFont typeface="Wingdings" charset="2"/>
              <a:buChar char="§"/>
            </a:pPr>
            <a:r>
              <a:rPr lang="en-US" sz="2400" dirty="0">
                <a:latin typeface="Arial"/>
                <a:cs typeface="Arial"/>
              </a:rPr>
              <a:t>Minimize interactions and maintain social distancing (min. 6 feet):</a:t>
            </a:r>
          </a:p>
          <a:p>
            <a:pPr marL="342900" lvl="0" indent="-342900">
              <a:lnSpc>
                <a:spcPct val="100000"/>
              </a:lnSpc>
              <a:spcBef>
                <a:spcPts val="0"/>
              </a:spcBef>
              <a:spcAft>
                <a:spcPts val="0"/>
              </a:spcAft>
              <a:buFont typeface="Arial"/>
              <a:buChar char="•"/>
            </a:pPr>
            <a:endParaRPr lang="en-US" sz="1400" dirty="0">
              <a:latin typeface="Arial"/>
              <a:cs typeface="Arial"/>
            </a:endParaRPr>
          </a:p>
          <a:p>
            <a:pPr marL="621792" lvl="0" indent="-342900">
              <a:lnSpc>
                <a:spcPct val="100000"/>
              </a:lnSpc>
              <a:spcBef>
                <a:spcPts val="0"/>
              </a:spcBef>
              <a:spcAft>
                <a:spcPts val="600"/>
              </a:spcAft>
              <a:buFont typeface="Arial"/>
              <a:buChar char="•"/>
            </a:pPr>
            <a:r>
              <a:rPr lang="en-US" sz="2400" dirty="0">
                <a:latin typeface="Arial"/>
                <a:cs typeface="Arial"/>
              </a:rPr>
              <a:t>Between workers at all times, except as strictly necessary to carry out a task associated with the project</a:t>
            </a:r>
          </a:p>
          <a:p>
            <a:pPr marL="621792" lvl="0" indent="-342900">
              <a:lnSpc>
                <a:spcPct val="100000"/>
              </a:lnSpc>
              <a:spcBef>
                <a:spcPts val="0"/>
              </a:spcBef>
              <a:spcAft>
                <a:spcPts val="600"/>
              </a:spcAft>
              <a:buFont typeface="Arial"/>
              <a:buChar char="•"/>
            </a:pPr>
            <a:r>
              <a:rPr lang="en-US" sz="2400" dirty="0">
                <a:latin typeface="Arial"/>
                <a:cs typeface="Arial"/>
              </a:rPr>
              <a:t>All site visitors</a:t>
            </a:r>
          </a:p>
          <a:p>
            <a:pPr marL="621792" lvl="0" indent="-342900">
              <a:lnSpc>
                <a:spcPct val="100000"/>
              </a:lnSpc>
              <a:spcBef>
                <a:spcPts val="0"/>
              </a:spcBef>
              <a:spcAft>
                <a:spcPts val="600"/>
              </a:spcAft>
              <a:buFont typeface="Arial"/>
              <a:buChar char="•"/>
            </a:pPr>
            <a:r>
              <a:rPr lang="en-US" sz="2400" dirty="0">
                <a:latin typeface="Arial"/>
                <a:cs typeface="Arial"/>
              </a:rPr>
              <a:t>Between workers and the general</a:t>
            </a:r>
          </a:p>
          <a:p>
            <a:pPr marL="621792" lvl="0" indent="-342900">
              <a:lnSpc>
                <a:spcPct val="100000"/>
              </a:lnSpc>
              <a:spcBef>
                <a:spcPts val="0"/>
              </a:spcBef>
              <a:spcAft>
                <a:spcPts val="600"/>
              </a:spcAft>
              <a:buFont typeface="Arial"/>
              <a:buChar char="•"/>
            </a:pPr>
            <a:r>
              <a:rPr lang="en-US" sz="2400" dirty="0">
                <a:latin typeface="Arial"/>
                <a:cs typeface="Arial"/>
              </a:rPr>
              <a:t>In trailers/field offices, confined spaces, “choke points”, elevators.</a:t>
            </a:r>
          </a:p>
          <a:p>
            <a:pPr marL="278892" lvl="0">
              <a:lnSpc>
                <a:spcPct val="100000"/>
              </a:lnSpc>
              <a:spcBef>
                <a:spcPts val="0"/>
              </a:spcBef>
              <a:spcAft>
                <a:spcPts val="600"/>
              </a:spcAft>
            </a:pPr>
            <a:endParaRPr lang="en-US" sz="1200" dirty="0">
              <a:latin typeface="Arial"/>
              <a:cs typeface="Arial"/>
            </a:endParaRPr>
          </a:p>
          <a:p>
            <a:pPr marL="342900" lvl="0" indent="-342900">
              <a:lnSpc>
                <a:spcPct val="100000"/>
              </a:lnSpc>
              <a:spcBef>
                <a:spcPts val="0"/>
              </a:spcBef>
              <a:spcAft>
                <a:spcPts val="600"/>
              </a:spcAft>
              <a:buFont typeface="Wingdings" panose="05000000000000000000" pitchFamily="2" charset="2"/>
              <a:buChar char="§"/>
            </a:pPr>
            <a:r>
              <a:rPr lang="en-US" sz="2400" dirty="0">
                <a:latin typeface="Arial"/>
                <a:cs typeface="Arial"/>
              </a:rPr>
              <a:t>Discourage hand-shaking and other contact greetings.</a:t>
            </a:r>
          </a:p>
          <a:p>
            <a:pPr marL="621792" lvl="0" indent="-342900">
              <a:lnSpc>
                <a:spcPct val="100000"/>
              </a:lnSpc>
              <a:spcBef>
                <a:spcPts val="0"/>
              </a:spcBef>
              <a:spcAft>
                <a:spcPts val="600"/>
              </a:spcAft>
              <a:buFont typeface="Arial"/>
              <a:buChar char="•"/>
            </a:pPr>
            <a:endParaRPr lang="en-US" sz="2400" dirty="0">
              <a:latin typeface="Arial"/>
              <a:cs typeface="Arial"/>
            </a:endParaRPr>
          </a:p>
          <a:p>
            <a:pPr marL="342900" lvl="0" indent="-342900">
              <a:lnSpc>
                <a:spcPct val="100000"/>
              </a:lnSpc>
              <a:spcBef>
                <a:spcPts val="0"/>
              </a:spcBef>
              <a:spcAft>
                <a:spcPts val="0"/>
              </a:spcAft>
              <a:buFont typeface="Arial"/>
              <a:buChar char="•"/>
            </a:pPr>
            <a:endParaRPr lang="en-US" sz="2400" dirty="0">
              <a:latin typeface="Arial"/>
              <a:cs typeface="Arial"/>
            </a:endParaRPr>
          </a:p>
        </p:txBody>
      </p:sp>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31</a:t>
            </a:fld>
            <a:endParaRPr lang="en-US" dirty="0">
              <a:solidFill>
                <a:prstClr val="black">
                  <a:tint val="75000"/>
                </a:prstClr>
              </a:solidFill>
              <a:latin typeface="Franklin Gothic Book"/>
            </a:endParaRPr>
          </a:p>
        </p:txBody>
      </p:sp>
      <p:sp>
        <p:nvSpPr>
          <p:cNvPr id="17" name="Title 1">
            <a:extLst>
              <a:ext uri="{FF2B5EF4-FFF2-40B4-BE49-F238E27FC236}">
                <a16:creationId xmlns:a16="http://schemas.microsoft.com/office/drawing/2014/main" id="{652F5199-C710-E541-B0BE-7EC7DE57BABA}"/>
              </a:ext>
            </a:extLst>
          </p:cNvPr>
          <p:cNvSpPr txBox="1">
            <a:spLocks/>
          </p:cNvSpPr>
          <p:nvPr/>
        </p:nvSpPr>
        <p:spPr>
          <a:xfrm>
            <a:off x="598311" y="874522"/>
            <a:ext cx="6456136" cy="620665"/>
          </a:xfrm>
          <a:prstGeom prst="rect">
            <a:avLst/>
          </a:prstGeom>
        </p:spPr>
        <p:txBody>
          <a:bodyPr anchor="t" anchorCtr="0">
            <a:noAutofit/>
          </a:bodyPr>
          <a:lstStyle>
            <a:lvl1pPr algn="l" defTabSz="914400" rtl="0" eaLnBrk="1" latinLnBrk="0" hangingPunct="1">
              <a:lnSpc>
                <a:spcPct val="90000"/>
              </a:lnSpc>
              <a:spcBef>
                <a:spcPct val="0"/>
              </a:spcBef>
              <a:buNone/>
              <a:defRPr sz="4500" kern="1200" baseline="0">
                <a:solidFill>
                  <a:srgbClr val="002FA7"/>
                </a:solidFill>
                <a:latin typeface="+mj-lt"/>
                <a:ea typeface="+mj-ea"/>
                <a:cs typeface="+mj-cs"/>
              </a:defRPr>
            </a:lvl1pPr>
          </a:lstStyle>
          <a:p>
            <a:pPr lvl="0"/>
            <a:r>
              <a:rPr lang="en-US" sz="2400" b="1" dirty="0">
                <a:solidFill>
                  <a:srgbClr val="FF6F49"/>
                </a:solidFill>
                <a:latin typeface="Arial"/>
                <a:cs typeface="Arial"/>
              </a:rPr>
              <a:t>SOCIAL DISTANCING</a:t>
            </a:r>
          </a:p>
        </p:txBody>
      </p:sp>
      <p:pic>
        <p:nvPicPr>
          <p:cNvPr id="18"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8F4F26B1-55F4-460D-A02A-EAA9F0F37AA6}"/>
              </a:ext>
            </a:extLst>
          </p:cNvPr>
          <p:cNvSpPr txBox="1">
            <a:spLocks/>
          </p:cNvSpPr>
          <p:nvPr/>
        </p:nvSpPr>
        <p:spPr>
          <a:xfrm>
            <a:off x="544090" y="405247"/>
            <a:ext cx="6813393" cy="620665"/>
          </a:xfrm>
          <a:prstGeom prst="rect">
            <a:avLst/>
          </a:prstGeom>
        </p:spPr>
        <p:txBody>
          <a:bodyPr anchor="t" anchorCtr="0">
            <a:noAutofit/>
          </a:bodyPr>
          <a:lstStyle>
            <a:lvl1pPr algn="l" defTabSz="914400" rtl="0" eaLnBrk="1" latinLnBrk="0" hangingPunct="1">
              <a:lnSpc>
                <a:spcPct val="90000"/>
              </a:lnSpc>
              <a:spcBef>
                <a:spcPct val="0"/>
              </a:spcBef>
              <a:buNone/>
              <a:defRPr sz="4500" kern="1200" baseline="0">
                <a:solidFill>
                  <a:srgbClr val="002FA7"/>
                </a:solidFill>
                <a:latin typeface="+mj-lt"/>
                <a:ea typeface="+mj-ea"/>
                <a:cs typeface="+mj-cs"/>
              </a:defRPr>
            </a:lvl1pPr>
          </a:lstStyle>
          <a:p>
            <a:pPr lvl="0"/>
            <a:r>
              <a:rPr lang="en-US" sz="3200" b="1" dirty="0">
                <a:latin typeface="Arial"/>
                <a:cs typeface="Arial"/>
              </a:rPr>
              <a:t>General Requirements</a:t>
            </a:r>
          </a:p>
        </p:txBody>
      </p:sp>
    </p:spTree>
    <p:extLst>
      <p:ext uri="{BB962C8B-B14F-4D97-AF65-F5344CB8AC3E}">
        <p14:creationId xmlns:p14="http://schemas.microsoft.com/office/powerpoint/2010/main" val="2710161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19B9263-5C84-4E41-A438-31EEAC061A89}"/>
              </a:ext>
            </a:extLst>
          </p:cNvPr>
          <p:cNvSpPr txBox="1">
            <a:spLocks/>
          </p:cNvSpPr>
          <p:nvPr/>
        </p:nvSpPr>
        <p:spPr>
          <a:xfrm>
            <a:off x="801511" y="1495187"/>
            <a:ext cx="9436787" cy="4553491"/>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74320" lvl="0" indent="-274320">
              <a:lnSpc>
                <a:spcPct val="100000"/>
              </a:lnSpc>
              <a:spcBef>
                <a:spcPts val="0"/>
              </a:spcBef>
              <a:buFont typeface="Wingdings" charset="2"/>
              <a:buChar char="§"/>
            </a:pPr>
            <a:r>
              <a:rPr lang="en-US" sz="2400" dirty="0">
                <a:latin typeface="Arial"/>
                <a:cs typeface="Arial"/>
              </a:rPr>
              <a:t>Stagger Procedures to reduce the size of any group of workers at any one time:</a:t>
            </a:r>
          </a:p>
          <a:p>
            <a:pPr marL="621792" lvl="0" indent="-342900">
              <a:lnSpc>
                <a:spcPct val="100000"/>
              </a:lnSpc>
              <a:spcBef>
                <a:spcPts val="0"/>
              </a:spcBef>
              <a:buFont typeface="Arial"/>
              <a:buChar char="•"/>
            </a:pPr>
            <a:r>
              <a:rPr lang="en-US" sz="2400" dirty="0">
                <a:latin typeface="Arial"/>
                <a:cs typeface="Arial"/>
              </a:rPr>
              <a:t>Stagger stop and start-times of shift schedule</a:t>
            </a:r>
          </a:p>
          <a:p>
            <a:pPr marL="621792" lvl="0" indent="-342900">
              <a:lnSpc>
                <a:spcPct val="100000"/>
              </a:lnSpc>
              <a:spcBef>
                <a:spcPts val="0"/>
              </a:spcBef>
              <a:buFont typeface="Arial"/>
              <a:buChar char="•"/>
            </a:pPr>
            <a:r>
              <a:rPr lang="en-US" sz="2400" dirty="0">
                <a:latin typeface="Arial"/>
                <a:cs typeface="Arial"/>
              </a:rPr>
              <a:t>Stagger trade-specific work</a:t>
            </a:r>
          </a:p>
          <a:p>
            <a:pPr marL="621792" lvl="0" indent="-342900">
              <a:lnSpc>
                <a:spcPct val="100000"/>
              </a:lnSpc>
              <a:spcBef>
                <a:spcPts val="0"/>
              </a:spcBef>
              <a:buFont typeface="Arial"/>
              <a:buChar char="•"/>
            </a:pPr>
            <a:r>
              <a:rPr lang="en-US" sz="2400" dirty="0">
                <a:latin typeface="Arial"/>
                <a:cs typeface="Arial"/>
              </a:rPr>
              <a:t>Stagger breaks and lunches</a:t>
            </a:r>
          </a:p>
          <a:p>
            <a:pPr marL="274320" lvl="0" indent="-274320">
              <a:lnSpc>
                <a:spcPct val="100000"/>
              </a:lnSpc>
              <a:spcBef>
                <a:spcPts val="600"/>
              </a:spcBef>
              <a:buFont typeface="Wingdings" charset="2"/>
              <a:buChar char="§"/>
            </a:pPr>
            <a:r>
              <a:rPr lang="en-US" sz="2400" dirty="0">
                <a:latin typeface="Arial"/>
                <a:cs typeface="Arial"/>
              </a:rPr>
              <a:t>Minimize ride-sharing. While in a vehicle, employees must ensure adequate ventilation and use of face coverings.</a:t>
            </a:r>
          </a:p>
          <a:p>
            <a:pPr marL="274320" lvl="0" indent="-274320">
              <a:lnSpc>
                <a:spcPct val="100000"/>
              </a:lnSpc>
              <a:spcBef>
                <a:spcPts val="600"/>
              </a:spcBef>
              <a:buFont typeface="Wingdings" charset="2"/>
              <a:buChar char="§"/>
            </a:pPr>
            <a:r>
              <a:rPr lang="en-US" sz="2400" dirty="0">
                <a:latin typeface="Arial"/>
                <a:cs typeface="Arial"/>
              </a:rPr>
              <a:t>Prohibit gatherings of any size on the jobsite, except for safety meetings or as strictly necessary to carry out a task associated with the project.</a:t>
            </a:r>
          </a:p>
          <a:p>
            <a:pPr marL="621792" lvl="0" indent="-342900">
              <a:lnSpc>
                <a:spcPct val="100000"/>
              </a:lnSpc>
              <a:spcBef>
                <a:spcPts val="0"/>
              </a:spcBef>
            </a:pPr>
            <a:endParaRPr lang="en-US" sz="2400" dirty="0">
              <a:latin typeface="Arial"/>
              <a:cs typeface="Arial"/>
            </a:endParaRPr>
          </a:p>
          <a:p>
            <a:pPr marL="342900" lvl="0" indent="-342900">
              <a:lnSpc>
                <a:spcPct val="100000"/>
              </a:lnSpc>
              <a:spcBef>
                <a:spcPts val="0"/>
              </a:spcBef>
            </a:pPr>
            <a:endParaRPr lang="en-US" sz="2400" dirty="0">
              <a:latin typeface="Arial"/>
              <a:cs typeface="Arial"/>
            </a:endParaRPr>
          </a:p>
        </p:txBody>
      </p:sp>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32</a:t>
            </a:fld>
            <a:endParaRPr lang="en-US" dirty="0">
              <a:solidFill>
                <a:prstClr val="black">
                  <a:tint val="75000"/>
                </a:prstClr>
              </a:solidFill>
              <a:latin typeface="Franklin Gothic Book"/>
            </a:endParaRPr>
          </a:p>
        </p:txBody>
      </p:sp>
      <p:pic>
        <p:nvPicPr>
          <p:cNvPr id="18"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5E2F968A-08D9-40F0-8A07-4AE226A2ECE4}"/>
              </a:ext>
            </a:extLst>
          </p:cNvPr>
          <p:cNvSpPr txBox="1">
            <a:spLocks/>
          </p:cNvSpPr>
          <p:nvPr/>
        </p:nvSpPr>
        <p:spPr>
          <a:xfrm>
            <a:off x="544090" y="405247"/>
            <a:ext cx="6813393" cy="620665"/>
          </a:xfrm>
          <a:prstGeom prst="rect">
            <a:avLst/>
          </a:prstGeom>
        </p:spPr>
        <p:txBody>
          <a:bodyPr anchor="t" anchorCtr="0">
            <a:noAutofit/>
          </a:bodyPr>
          <a:lstStyle>
            <a:lvl1pPr algn="l" defTabSz="914400" rtl="0" eaLnBrk="1" latinLnBrk="0" hangingPunct="1">
              <a:lnSpc>
                <a:spcPct val="90000"/>
              </a:lnSpc>
              <a:spcBef>
                <a:spcPct val="0"/>
              </a:spcBef>
              <a:buNone/>
              <a:defRPr sz="4500" kern="1200" baseline="0">
                <a:solidFill>
                  <a:srgbClr val="002FA7"/>
                </a:solidFill>
                <a:latin typeface="+mj-lt"/>
                <a:ea typeface="+mj-ea"/>
                <a:cs typeface="+mj-cs"/>
              </a:defRPr>
            </a:lvl1pPr>
          </a:lstStyle>
          <a:p>
            <a:pPr lvl="0"/>
            <a:r>
              <a:rPr lang="en-US" sz="3200" b="1" dirty="0">
                <a:latin typeface="Arial"/>
                <a:cs typeface="Arial"/>
              </a:rPr>
              <a:t>General Requirements</a:t>
            </a:r>
          </a:p>
        </p:txBody>
      </p:sp>
      <p:sp>
        <p:nvSpPr>
          <p:cNvPr id="8" name="Title 1">
            <a:extLst>
              <a:ext uri="{FF2B5EF4-FFF2-40B4-BE49-F238E27FC236}">
                <a16:creationId xmlns:a16="http://schemas.microsoft.com/office/drawing/2014/main" id="{9CD4D9A0-D2D1-42EB-A4C4-9CEE78D7C971}"/>
              </a:ext>
            </a:extLst>
          </p:cNvPr>
          <p:cNvSpPr txBox="1">
            <a:spLocks/>
          </p:cNvSpPr>
          <p:nvPr/>
        </p:nvSpPr>
        <p:spPr>
          <a:xfrm>
            <a:off x="598311" y="874522"/>
            <a:ext cx="6456136" cy="620665"/>
          </a:xfrm>
          <a:prstGeom prst="rect">
            <a:avLst/>
          </a:prstGeom>
        </p:spPr>
        <p:txBody>
          <a:bodyPr anchor="t" anchorCtr="0">
            <a:noAutofit/>
          </a:bodyPr>
          <a:lstStyle>
            <a:lvl1pPr algn="l" defTabSz="914400" rtl="0" eaLnBrk="1" latinLnBrk="0" hangingPunct="1">
              <a:lnSpc>
                <a:spcPct val="90000"/>
              </a:lnSpc>
              <a:spcBef>
                <a:spcPct val="0"/>
              </a:spcBef>
              <a:buNone/>
              <a:defRPr sz="4500" kern="1200" baseline="0">
                <a:solidFill>
                  <a:srgbClr val="002FA7"/>
                </a:solidFill>
                <a:latin typeface="+mj-lt"/>
                <a:ea typeface="+mj-ea"/>
                <a:cs typeface="+mj-cs"/>
              </a:defRPr>
            </a:lvl1pPr>
          </a:lstStyle>
          <a:p>
            <a:pPr lvl="0"/>
            <a:r>
              <a:rPr lang="en-US" sz="2400" b="1" dirty="0">
                <a:solidFill>
                  <a:srgbClr val="FF6F49"/>
                </a:solidFill>
                <a:latin typeface="Arial"/>
                <a:cs typeface="Arial"/>
              </a:rPr>
              <a:t>SOCIAL DISTANCING</a:t>
            </a:r>
          </a:p>
        </p:txBody>
      </p:sp>
    </p:spTree>
    <p:extLst>
      <p:ext uri="{BB962C8B-B14F-4D97-AF65-F5344CB8AC3E}">
        <p14:creationId xmlns:p14="http://schemas.microsoft.com/office/powerpoint/2010/main" val="2710161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19B9263-5C84-4E41-A438-31EEAC061A89}"/>
              </a:ext>
            </a:extLst>
          </p:cNvPr>
          <p:cNvSpPr txBox="1">
            <a:spLocks/>
          </p:cNvSpPr>
          <p:nvPr/>
        </p:nvSpPr>
        <p:spPr>
          <a:xfrm>
            <a:off x="544090" y="1489712"/>
            <a:ext cx="10394843" cy="4328412"/>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74320" lvl="0" indent="-274320">
              <a:lnSpc>
                <a:spcPct val="100000"/>
              </a:lnSpc>
              <a:spcBef>
                <a:spcPts val="0"/>
              </a:spcBef>
              <a:spcAft>
                <a:spcPts val="600"/>
              </a:spcAft>
              <a:buFont typeface="Wingdings" charset="2"/>
              <a:buChar char="§"/>
            </a:pPr>
            <a:r>
              <a:rPr lang="en-US" sz="2400" dirty="0">
                <a:latin typeface="Arial"/>
                <a:cs typeface="Arial"/>
              </a:rPr>
              <a:t>Compliance with OSHA standard 29 CFR 1926.51 “Sanitation” and COVID-19 guidelines:</a:t>
            </a:r>
          </a:p>
          <a:p>
            <a:pPr marL="621792" lvl="0" indent="-342900">
              <a:lnSpc>
                <a:spcPct val="100000"/>
              </a:lnSpc>
              <a:spcBef>
                <a:spcPts val="0"/>
              </a:spcBef>
              <a:spcAft>
                <a:spcPts val="600"/>
              </a:spcAft>
              <a:buFont typeface="Arial"/>
              <a:buChar char="•"/>
            </a:pPr>
            <a:r>
              <a:rPr lang="en-US" sz="2400" dirty="0">
                <a:latin typeface="Arial"/>
                <a:cs typeface="Arial"/>
              </a:rPr>
              <a:t>Individual water bottles instead of a common source of drinking water</a:t>
            </a:r>
          </a:p>
          <a:p>
            <a:pPr marL="621792" lvl="0" indent="-342900">
              <a:lnSpc>
                <a:spcPct val="100000"/>
              </a:lnSpc>
              <a:spcBef>
                <a:spcPts val="0"/>
              </a:spcBef>
              <a:spcAft>
                <a:spcPts val="600"/>
              </a:spcAft>
              <a:buFont typeface="Arial"/>
              <a:buChar char="•"/>
            </a:pPr>
            <a:r>
              <a:rPr lang="en-US" sz="2400" dirty="0">
                <a:latin typeface="Arial"/>
                <a:cs typeface="Arial"/>
              </a:rPr>
              <a:t>Adequate number of toilets</a:t>
            </a:r>
          </a:p>
          <a:p>
            <a:pPr marL="621792" lvl="0" indent="-342900">
              <a:lnSpc>
                <a:spcPct val="100000"/>
              </a:lnSpc>
              <a:spcBef>
                <a:spcPts val="0"/>
              </a:spcBef>
              <a:spcAft>
                <a:spcPts val="0"/>
              </a:spcAft>
              <a:buFont typeface="Arial"/>
              <a:buChar char="•"/>
            </a:pPr>
            <a:r>
              <a:rPr lang="en-US" sz="2400" dirty="0">
                <a:latin typeface="Arial"/>
                <a:cs typeface="Arial"/>
              </a:rPr>
              <a:t>Hand soap or similar cleansing agents, such as hand sanitizers</a:t>
            </a:r>
          </a:p>
          <a:p>
            <a:pPr marL="621792" lvl="0" indent="-342900">
              <a:lnSpc>
                <a:spcPct val="100000"/>
              </a:lnSpc>
              <a:spcBef>
                <a:spcPts val="0"/>
              </a:spcBef>
              <a:spcAft>
                <a:spcPts val="0"/>
              </a:spcAft>
              <a:buFont typeface="Arial"/>
              <a:buChar char="•"/>
            </a:pPr>
            <a:endParaRPr lang="en-US" sz="1400" dirty="0">
              <a:latin typeface="Arial"/>
              <a:cs typeface="Arial"/>
            </a:endParaRPr>
          </a:p>
          <a:p>
            <a:pPr marL="274320" lvl="0" indent="-274320">
              <a:lnSpc>
                <a:spcPct val="100000"/>
              </a:lnSpc>
              <a:spcBef>
                <a:spcPts val="600"/>
              </a:spcBef>
              <a:spcAft>
                <a:spcPts val="0"/>
              </a:spcAft>
              <a:buFont typeface="Wingdings" charset="2"/>
              <a:buChar char="§"/>
            </a:pPr>
            <a:r>
              <a:rPr lang="en-US" sz="2400" dirty="0">
                <a:latin typeface="Arial"/>
                <a:cs typeface="Arial"/>
              </a:rPr>
              <a:t>Minimize or prohibit shared use of:</a:t>
            </a:r>
          </a:p>
          <a:p>
            <a:pPr marL="621792" lvl="0" indent="-342900">
              <a:lnSpc>
                <a:spcPct val="100000"/>
              </a:lnSpc>
              <a:spcBef>
                <a:spcPts val="0"/>
              </a:spcBef>
              <a:spcAft>
                <a:spcPts val="600"/>
              </a:spcAft>
              <a:buFont typeface="Arial"/>
              <a:buChar char="•"/>
            </a:pPr>
            <a:r>
              <a:rPr lang="en-US" sz="2400" dirty="0">
                <a:latin typeface="Arial"/>
                <a:cs typeface="Arial"/>
              </a:rPr>
              <a:t>Personal Protective Equipment</a:t>
            </a:r>
          </a:p>
          <a:p>
            <a:pPr marL="621792" lvl="0" indent="-342900">
              <a:lnSpc>
                <a:spcPct val="100000"/>
              </a:lnSpc>
              <a:spcBef>
                <a:spcPts val="0"/>
              </a:spcBef>
              <a:spcAft>
                <a:spcPts val="600"/>
              </a:spcAft>
              <a:buFont typeface="Arial"/>
              <a:buChar char="•"/>
            </a:pPr>
            <a:r>
              <a:rPr lang="en-US" sz="2400" dirty="0">
                <a:latin typeface="Arial"/>
                <a:cs typeface="Arial"/>
              </a:rPr>
              <a:t>COVID-19 Personal Protection</a:t>
            </a:r>
          </a:p>
          <a:p>
            <a:pPr marL="621792" lvl="0" indent="-342900">
              <a:lnSpc>
                <a:spcPct val="100000"/>
              </a:lnSpc>
              <a:spcBef>
                <a:spcPts val="0"/>
              </a:spcBef>
              <a:spcAft>
                <a:spcPts val="600"/>
              </a:spcAft>
              <a:buFont typeface="Arial"/>
              <a:buChar char="•"/>
            </a:pPr>
            <a:r>
              <a:rPr lang="en-US" sz="2400" dirty="0">
                <a:latin typeface="Arial"/>
                <a:cs typeface="Arial"/>
              </a:rPr>
              <a:t>Devices, Tools and Equipment*</a:t>
            </a:r>
          </a:p>
        </p:txBody>
      </p:sp>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33</a:t>
            </a:fld>
            <a:endParaRPr lang="en-US" dirty="0">
              <a:solidFill>
                <a:prstClr val="black">
                  <a:tint val="75000"/>
                </a:prstClr>
              </a:solidFill>
              <a:latin typeface="Franklin Gothic Book"/>
            </a:endParaRPr>
          </a:p>
        </p:txBody>
      </p:sp>
      <p:sp>
        <p:nvSpPr>
          <p:cNvPr id="17" name="Title 1">
            <a:extLst>
              <a:ext uri="{FF2B5EF4-FFF2-40B4-BE49-F238E27FC236}">
                <a16:creationId xmlns:a16="http://schemas.microsoft.com/office/drawing/2014/main" id="{652F5199-C710-E541-B0BE-7EC7DE57BABA}"/>
              </a:ext>
            </a:extLst>
          </p:cNvPr>
          <p:cNvSpPr txBox="1">
            <a:spLocks/>
          </p:cNvSpPr>
          <p:nvPr/>
        </p:nvSpPr>
        <p:spPr>
          <a:xfrm>
            <a:off x="699911" y="919355"/>
            <a:ext cx="8782756" cy="474133"/>
          </a:xfrm>
          <a:prstGeom prst="rect">
            <a:avLst/>
          </a:prstGeom>
        </p:spPr>
        <p:txBody>
          <a:bodyPr anchor="t" anchorCtr="0">
            <a:noAutofit/>
          </a:bodyPr>
          <a:lstStyle>
            <a:lvl1pPr algn="l" defTabSz="914400" rtl="0" eaLnBrk="1" latinLnBrk="0" hangingPunct="1">
              <a:lnSpc>
                <a:spcPct val="90000"/>
              </a:lnSpc>
              <a:spcBef>
                <a:spcPct val="0"/>
              </a:spcBef>
              <a:buNone/>
              <a:defRPr sz="4500" kern="1200" baseline="0">
                <a:solidFill>
                  <a:srgbClr val="002FA7"/>
                </a:solidFill>
                <a:latin typeface="+mj-lt"/>
                <a:ea typeface="+mj-ea"/>
                <a:cs typeface="+mj-cs"/>
              </a:defRPr>
            </a:lvl1pPr>
          </a:lstStyle>
          <a:p>
            <a:pPr lvl="0"/>
            <a:r>
              <a:rPr lang="en-US" sz="2400" b="1" dirty="0">
                <a:solidFill>
                  <a:srgbClr val="E16F24"/>
                </a:solidFill>
                <a:latin typeface="Arial"/>
                <a:cs typeface="Arial"/>
              </a:rPr>
              <a:t>WORK PRACTICIES AND HYGIENE</a:t>
            </a:r>
          </a:p>
        </p:txBody>
      </p:sp>
      <p:pic>
        <p:nvPicPr>
          <p:cNvPr id="18"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6E23CBD4-17EB-490E-A1B8-C5AF3597B1D0}"/>
              </a:ext>
            </a:extLst>
          </p:cNvPr>
          <p:cNvSpPr/>
          <p:nvPr/>
        </p:nvSpPr>
        <p:spPr>
          <a:xfrm>
            <a:off x="699911" y="5818124"/>
            <a:ext cx="10380378" cy="778028"/>
          </a:xfrm>
          <a:prstGeom prst="rect">
            <a:avLst/>
          </a:prstGeom>
          <a:solidFill>
            <a:srgbClr val="CBEEFF"/>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2FA7"/>
              </a:solidFill>
              <a:effectLst/>
              <a:uLnTx/>
              <a:uFillTx/>
              <a:latin typeface="Franklin Gothic Demi" panose="020B0703020102020204" pitchFamily="34" charset="0"/>
              <a:ea typeface="+mn-ea"/>
              <a:cs typeface="Arial" panose="020B0604020202020204" pitchFamily="34" charset="0"/>
            </a:endParaRPr>
          </a:p>
        </p:txBody>
      </p:sp>
      <p:sp>
        <p:nvSpPr>
          <p:cNvPr id="7" name="Text Placeholder 2">
            <a:extLst>
              <a:ext uri="{FF2B5EF4-FFF2-40B4-BE49-F238E27FC236}">
                <a16:creationId xmlns:a16="http://schemas.microsoft.com/office/drawing/2014/main" id="{B65EDBBA-49F1-4575-B855-5AAD5F4EC3D8}"/>
              </a:ext>
            </a:extLst>
          </p:cNvPr>
          <p:cNvSpPr txBox="1">
            <a:spLocks/>
          </p:cNvSpPr>
          <p:nvPr/>
        </p:nvSpPr>
        <p:spPr>
          <a:xfrm>
            <a:off x="855352" y="5869955"/>
            <a:ext cx="10587817" cy="700281"/>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2200"/>
              </a:lnSpc>
            </a:pPr>
            <a:r>
              <a:rPr lang="en-US" sz="1800" b="1" i="1" dirty="0">
                <a:latin typeface="Arial"/>
                <a:cs typeface="Arial"/>
              </a:rPr>
              <a:t>*Note: </a:t>
            </a:r>
            <a:r>
              <a:rPr lang="en-US" sz="1800" i="1" dirty="0">
                <a:latin typeface="Arial"/>
                <a:cs typeface="Arial"/>
              </a:rPr>
              <a:t>If tools must be shared, alcohol-based wipes or other methods will be used to clean tools before and after use. When cleaning tools and equipment, follow manufacturer recommendations.</a:t>
            </a:r>
          </a:p>
        </p:txBody>
      </p:sp>
      <p:sp>
        <p:nvSpPr>
          <p:cNvPr id="9" name="Title 1">
            <a:extLst>
              <a:ext uri="{FF2B5EF4-FFF2-40B4-BE49-F238E27FC236}">
                <a16:creationId xmlns:a16="http://schemas.microsoft.com/office/drawing/2014/main" id="{E8B7A6D5-D57B-4EE2-BD73-36A87EF1644D}"/>
              </a:ext>
            </a:extLst>
          </p:cNvPr>
          <p:cNvSpPr txBox="1">
            <a:spLocks/>
          </p:cNvSpPr>
          <p:nvPr/>
        </p:nvSpPr>
        <p:spPr>
          <a:xfrm>
            <a:off x="699911" y="405247"/>
            <a:ext cx="6657572" cy="620665"/>
          </a:xfrm>
          <a:prstGeom prst="rect">
            <a:avLst/>
          </a:prstGeom>
        </p:spPr>
        <p:txBody>
          <a:bodyPr anchor="t" anchorCtr="0">
            <a:noAutofit/>
          </a:bodyPr>
          <a:lstStyle>
            <a:lvl1pPr algn="l" defTabSz="914400" rtl="0" eaLnBrk="1" latinLnBrk="0" hangingPunct="1">
              <a:lnSpc>
                <a:spcPct val="90000"/>
              </a:lnSpc>
              <a:spcBef>
                <a:spcPct val="0"/>
              </a:spcBef>
              <a:buNone/>
              <a:defRPr sz="4500" kern="1200" baseline="0">
                <a:solidFill>
                  <a:srgbClr val="002FA7"/>
                </a:solidFill>
                <a:latin typeface="+mj-lt"/>
                <a:ea typeface="+mj-ea"/>
                <a:cs typeface="+mj-cs"/>
              </a:defRPr>
            </a:lvl1pPr>
          </a:lstStyle>
          <a:p>
            <a:pPr lvl="0"/>
            <a:r>
              <a:rPr lang="en-US" sz="3200" b="1" dirty="0">
                <a:latin typeface="Arial"/>
                <a:cs typeface="Arial"/>
              </a:rPr>
              <a:t>General Requirements</a:t>
            </a:r>
          </a:p>
        </p:txBody>
      </p:sp>
    </p:spTree>
    <p:extLst>
      <p:ext uri="{BB962C8B-B14F-4D97-AF65-F5344CB8AC3E}">
        <p14:creationId xmlns:p14="http://schemas.microsoft.com/office/powerpoint/2010/main" val="2710161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19B9263-5C84-4E41-A438-31EEAC061A89}"/>
              </a:ext>
            </a:extLst>
          </p:cNvPr>
          <p:cNvSpPr txBox="1">
            <a:spLocks/>
          </p:cNvSpPr>
          <p:nvPr/>
        </p:nvSpPr>
        <p:spPr>
          <a:xfrm>
            <a:off x="428977" y="1753689"/>
            <a:ext cx="10651311" cy="4829090"/>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R="0" lvl="0">
              <a:spcBef>
                <a:spcPts val="0"/>
              </a:spcBef>
              <a:spcAft>
                <a:spcPts val="0"/>
              </a:spcAft>
            </a:pPr>
            <a:endParaRPr lang="en-US" sz="2000" dirty="0">
              <a:latin typeface="Arial"/>
              <a:cs typeface="Arial"/>
            </a:endParaRPr>
          </a:p>
          <a:p>
            <a:pPr marL="342900" marR="0" lvl="0" indent="-342900" algn="just">
              <a:spcBef>
                <a:spcPts val="0"/>
              </a:spcBef>
              <a:spcAft>
                <a:spcPts val="0"/>
              </a:spcAft>
              <a:buFont typeface="Wingdings" panose="05000000000000000000" pitchFamily="2" charset="2"/>
              <a:buChar char=""/>
            </a:pPr>
            <a:r>
              <a:rPr lang="en-US" sz="2000" dirty="0">
                <a:solidFill>
                  <a:srgbClr val="0000CC"/>
                </a:solidFill>
                <a:latin typeface="Arial" panose="020B060402020202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DOB’s Industry Best Practices for Physical Distancing Guidelines for Construction Sites</a:t>
            </a:r>
            <a:endParaRPr lang="en-US" sz="2000" dirty="0">
              <a:latin typeface="Calibri" panose="020F0502020204030204" pitchFamily="34" charset="0"/>
              <a:ea typeface="Calibri" panose="020F0502020204030204" pitchFamily="34" charset="0"/>
            </a:endParaRPr>
          </a:p>
          <a:p>
            <a:pPr marL="685800" marR="0" algn="just">
              <a:spcBef>
                <a:spcPts val="0"/>
              </a:spcBef>
              <a:spcAft>
                <a:spcPts val="0"/>
              </a:spcAft>
            </a:pPr>
            <a:r>
              <a:rPr lang="en-US" sz="1200" dirty="0">
                <a:solidFill>
                  <a:srgbClr val="0000CC"/>
                </a:solidFill>
                <a:latin typeface="Arial" panose="020B0604020202020204" pitchFamily="34" charset="0"/>
                <a:ea typeface="Calibri" panose="020F0502020204030204" pitchFamily="34" charset="0"/>
              </a:rPr>
              <a:t> </a:t>
            </a:r>
            <a:endParaRPr lang="en-US" sz="2000" dirty="0">
              <a:latin typeface="Calibri" panose="020F0502020204030204" pitchFamily="34" charset="0"/>
              <a:ea typeface="Calibri" panose="020F0502020204030204" pitchFamily="34" charset="0"/>
            </a:endParaRPr>
          </a:p>
          <a:p>
            <a:pPr marL="342900" marR="0" lvl="0" indent="-342900" algn="just">
              <a:spcBef>
                <a:spcPts val="0"/>
              </a:spcBef>
              <a:spcAft>
                <a:spcPts val="0"/>
              </a:spcAft>
              <a:buFont typeface="Wingdings" panose="05000000000000000000" pitchFamily="2" charset="2"/>
              <a:buChar char=""/>
            </a:pPr>
            <a:r>
              <a:rPr lang="en-US" sz="2000" u="sng" dirty="0">
                <a:solidFill>
                  <a:srgbClr val="0000CC"/>
                </a:solidFill>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PHASE 1: NYC Construction Restart</a:t>
            </a:r>
            <a:endParaRPr lang="en-US" sz="2000" dirty="0">
              <a:latin typeface="Calibri" panose="020F0502020204030204" pitchFamily="34" charset="0"/>
              <a:ea typeface="Calibri" panose="020F0502020204030204" pitchFamily="34" charset="0"/>
            </a:endParaRPr>
          </a:p>
          <a:p>
            <a:pPr marL="1143000" marR="0" algn="just">
              <a:spcBef>
                <a:spcPts val="0"/>
              </a:spcBef>
              <a:spcAft>
                <a:spcPts val="0"/>
              </a:spcAft>
            </a:pPr>
            <a:r>
              <a:rPr lang="en-US" sz="1200" dirty="0">
                <a:solidFill>
                  <a:srgbClr val="0000CC"/>
                </a:solidFill>
                <a:latin typeface="Arial" panose="020B0604020202020204" pitchFamily="34" charset="0"/>
                <a:ea typeface="Calibri" panose="020F0502020204030204" pitchFamily="34" charset="0"/>
              </a:rPr>
              <a:t> </a:t>
            </a:r>
            <a:endParaRPr lang="en-US" sz="2000" dirty="0">
              <a:latin typeface="Calibri" panose="020F0502020204030204" pitchFamily="34" charset="0"/>
              <a:ea typeface="Calibri" panose="020F0502020204030204" pitchFamily="34" charset="0"/>
            </a:endParaRPr>
          </a:p>
          <a:p>
            <a:pPr marL="342900" marR="0" lvl="0" indent="-342900" algn="just">
              <a:spcBef>
                <a:spcPts val="0"/>
              </a:spcBef>
              <a:spcAft>
                <a:spcPts val="0"/>
              </a:spcAft>
              <a:buFont typeface="Wingdings" panose="05000000000000000000" pitchFamily="2" charset="2"/>
              <a:buChar char=""/>
            </a:pPr>
            <a:r>
              <a:rPr lang="en-US" sz="2000" u="sng" dirty="0">
                <a:solidFill>
                  <a:srgbClr val="0000CC"/>
                </a:solidFill>
                <a:latin typeface="Arial" panose="020B060402020202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NYC Buildings 2020-010 Bulletin - Reopening of Sites</a:t>
            </a:r>
            <a:endParaRPr lang="en-US" sz="2000" dirty="0">
              <a:latin typeface="Calibri" panose="020F0502020204030204" pitchFamily="34" charset="0"/>
              <a:ea typeface="Calibri" panose="020F0502020204030204" pitchFamily="34" charset="0"/>
            </a:endParaRPr>
          </a:p>
          <a:p>
            <a:pPr marL="1143000" marR="0" algn="just">
              <a:spcBef>
                <a:spcPts val="0"/>
              </a:spcBef>
              <a:spcAft>
                <a:spcPts val="0"/>
              </a:spcAft>
            </a:pPr>
            <a:r>
              <a:rPr lang="en-US" sz="1200" dirty="0">
                <a:solidFill>
                  <a:srgbClr val="0000CC"/>
                </a:solidFill>
                <a:latin typeface="Arial" panose="020B0604020202020204" pitchFamily="34" charset="0"/>
                <a:ea typeface="Calibri" panose="020F0502020204030204" pitchFamily="34" charset="0"/>
              </a:rPr>
              <a:t> </a:t>
            </a:r>
            <a:endParaRPr lang="en-US" sz="2000" dirty="0">
              <a:latin typeface="Calibri" panose="020F0502020204030204" pitchFamily="34" charset="0"/>
              <a:ea typeface="Calibri" panose="020F0502020204030204" pitchFamily="34" charset="0"/>
            </a:endParaRPr>
          </a:p>
          <a:p>
            <a:pPr marL="342900" marR="0" lvl="0" indent="-342900" algn="just">
              <a:spcBef>
                <a:spcPts val="0"/>
              </a:spcBef>
              <a:spcAft>
                <a:spcPts val="0"/>
              </a:spcAft>
              <a:buFont typeface="Wingdings" panose="05000000000000000000" pitchFamily="2" charset="2"/>
              <a:buChar char=""/>
            </a:pPr>
            <a:r>
              <a:rPr lang="en-US" sz="2000" dirty="0">
                <a:solidFill>
                  <a:srgbClr val="0000CC"/>
                </a:solidFill>
                <a:latin typeface="Arial" panose="020B060402020202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New York State Construction Guidelines for Employers and Employees</a:t>
            </a:r>
            <a:endParaRPr lang="en-US" sz="2000" dirty="0">
              <a:latin typeface="Calibri" panose="020F0502020204030204" pitchFamily="34" charset="0"/>
              <a:ea typeface="Calibri" panose="020F0502020204030204" pitchFamily="34" charset="0"/>
            </a:endParaRPr>
          </a:p>
          <a:p>
            <a:pPr marL="685800" marR="0" algn="just">
              <a:spcBef>
                <a:spcPts val="0"/>
              </a:spcBef>
              <a:spcAft>
                <a:spcPts val="0"/>
              </a:spcAft>
            </a:pPr>
            <a:r>
              <a:rPr lang="en-US" sz="1200" dirty="0">
                <a:solidFill>
                  <a:srgbClr val="0000CC"/>
                </a:solidFill>
                <a:latin typeface="Arial" panose="020B0604020202020204" pitchFamily="34" charset="0"/>
                <a:ea typeface="Calibri" panose="020F0502020204030204" pitchFamily="34" charset="0"/>
              </a:rPr>
              <a:t> </a:t>
            </a:r>
            <a:endParaRPr lang="en-US" sz="2000" dirty="0">
              <a:latin typeface="Calibri" panose="020F0502020204030204" pitchFamily="34" charset="0"/>
              <a:ea typeface="Calibri" panose="020F0502020204030204" pitchFamily="34" charset="0"/>
            </a:endParaRPr>
          </a:p>
          <a:p>
            <a:pPr marL="342900" marR="0" lvl="0" indent="-342900" algn="just">
              <a:spcBef>
                <a:spcPts val="0"/>
              </a:spcBef>
              <a:spcAft>
                <a:spcPts val="0"/>
              </a:spcAft>
              <a:buFont typeface="Wingdings" panose="05000000000000000000" pitchFamily="2" charset="2"/>
              <a:buChar char=""/>
            </a:pPr>
            <a:r>
              <a:rPr lang="en-US" sz="2000" u="sng" dirty="0">
                <a:solidFill>
                  <a:srgbClr val="0000CC"/>
                </a:solidFill>
                <a:latin typeface="Arial" panose="020B060402020202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NYS Interim Guidance for Construction Activities During The COVID-19 Public Health Emergency</a:t>
            </a:r>
            <a:r>
              <a:rPr lang="en-US" sz="2000" dirty="0">
                <a:solidFill>
                  <a:srgbClr val="0000CC"/>
                </a:solidFill>
                <a:latin typeface="Arial" panose="020B0604020202020204" pitchFamily="34" charset="0"/>
                <a:ea typeface="Calibri" panose="020F0502020204030204" pitchFamily="34" charset="0"/>
              </a:rPr>
              <a:t> </a:t>
            </a:r>
            <a:endParaRPr lang="en-US" sz="2000" dirty="0">
              <a:latin typeface="Calibri" panose="020F0502020204030204" pitchFamily="34" charset="0"/>
              <a:ea typeface="Calibri" panose="020F0502020204030204" pitchFamily="34" charset="0"/>
            </a:endParaRPr>
          </a:p>
          <a:p>
            <a:pPr marL="685800" marR="0" algn="just">
              <a:spcBef>
                <a:spcPts val="0"/>
              </a:spcBef>
              <a:spcAft>
                <a:spcPts val="0"/>
              </a:spcAft>
            </a:pPr>
            <a:r>
              <a:rPr lang="en-US" sz="1200" dirty="0">
                <a:solidFill>
                  <a:srgbClr val="0000CC"/>
                </a:solidFill>
                <a:latin typeface="Arial" panose="020B0604020202020204" pitchFamily="34" charset="0"/>
                <a:ea typeface="Calibri" panose="020F0502020204030204" pitchFamily="34" charset="0"/>
              </a:rPr>
              <a:t> </a:t>
            </a:r>
            <a:endParaRPr lang="en-US" sz="2000" dirty="0">
              <a:latin typeface="Calibri" panose="020F0502020204030204" pitchFamily="34" charset="0"/>
              <a:ea typeface="Calibri" panose="020F0502020204030204" pitchFamily="34" charset="0"/>
            </a:endParaRPr>
          </a:p>
          <a:p>
            <a:pPr marL="342900" marR="0" lvl="0" indent="-342900" algn="just">
              <a:spcBef>
                <a:spcPts val="0"/>
              </a:spcBef>
              <a:spcAft>
                <a:spcPts val="0"/>
              </a:spcAft>
              <a:buFont typeface="Wingdings" panose="05000000000000000000" pitchFamily="2" charset="2"/>
              <a:buChar char=""/>
            </a:pPr>
            <a:r>
              <a:rPr lang="en-US" sz="2000" u="sng" dirty="0">
                <a:solidFill>
                  <a:srgbClr val="0000CC"/>
                </a:solidFill>
                <a:latin typeface="Arial" panose="020B0604020202020204" pitchFamily="34" charset="0"/>
                <a:ea typeface="Calibri" panose="020F0502020204030204" pitchFamily="34" charset="0"/>
                <a:hlinkClick r:id="rId7">
                  <a:extLst>
                    <a:ext uri="{A12FA001-AC4F-418D-AE19-62706E023703}">
                      <ahyp:hlinkClr xmlns:ahyp="http://schemas.microsoft.com/office/drawing/2018/hyperlinkcolor" val="tx"/>
                    </a:ext>
                  </a:extLst>
                </a:hlinkClick>
              </a:rPr>
              <a:t>NY Forward Safety Plan Template</a:t>
            </a:r>
            <a:endParaRPr lang="en-US" sz="2000" dirty="0">
              <a:latin typeface="Calibri" panose="020F0502020204030204" pitchFamily="34" charset="0"/>
              <a:ea typeface="Calibri" panose="020F0502020204030204" pitchFamily="34" charset="0"/>
            </a:endParaRPr>
          </a:p>
          <a:p>
            <a:pPr marL="457200" marR="0" algn="just">
              <a:spcBef>
                <a:spcPts val="0"/>
              </a:spcBef>
              <a:spcAft>
                <a:spcPts val="0"/>
              </a:spcAft>
            </a:pPr>
            <a:r>
              <a:rPr lang="en-US" sz="1200" dirty="0">
                <a:solidFill>
                  <a:srgbClr val="0000CC"/>
                </a:solidFill>
                <a:latin typeface="Arial" panose="020B0604020202020204" pitchFamily="34" charset="0"/>
                <a:ea typeface="Calibri" panose="020F0502020204030204" pitchFamily="34" charset="0"/>
              </a:rPr>
              <a:t> </a:t>
            </a:r>
            <a:endParaRPr lang="en-US" sz="2000" dirty="0">
              <a:latin typeface="Calibri" panose="020F0502020204030204" pitchFamily="34" charset="0"/>
              <a:ea typeface="Calibri" panose="020F0502020204030204" pitchFamily="34" charset="0"/>
            </a:endParaRPr>
          </a:p>
          <a:p>
            <a:pPr marL="342900" marR="0" lvl="0" indent="-342900" algn="just">
              <a:spcBef>
                <a:spcPts val="0"/>
              </a:spcBef>
              <a:spcAft>
                <a:spcPts val="0"/>
              </a:spcAft>
              <a:buFont typeface="Wingdings" panose="05000000000000000000" pitchFamily="2" charset="2"/>
              <a:buChar char=""/>
            </a:pPr>
            <a:r>
              <a:rPr lang="en-US" sz="2000" u="sng" dirty="0">
                <a:solidFill>
                  <a:srgbClr val="0000CC"/>
                </a:solidFill>
                <a:latin typeface="Arial" panose="020B0604020202020204" pitchFamily="34" charset="0"/>
                <a:ea typeface="Calibri" panose="020F0502020204030204" pitchFamily="34" charset="0"/>
                <a:hlinkClick r:id="rId8">
                  <a:extLst>
                    <a:ext uri="{A12FA001-AC4F-418D-AE19-62706E023703}">
                      <ahyp:hlinkClr xmlns:ahyp="http://schemas.microsoft.com/office/drawing/2018/hyperlinkcolor" val="tx"/>
                    </a:ext>
                  </a:extLst>
                </a:hlinkClick>
              </a:rPr>
              <a:t>OSHA Guidance on Preparing Workplaces for COVID-19</a:t>
            </a:r>
            <a:endParaRPr lang="en-US" sz="2000" dirty="0">
              <a:latin typeface="Calibri" panose="020F0502020204030204" pitchFamily="34" charset="0"/>
              <a:ea typeface="Calibri" panose="020F0502020204030204" pitchFamily="34" charset="0"/>
            </a:endParaRPr>
          </a:p>
          <a:p>
            <a:pPr marL="228600" marR="0">
              <a:spcBef>
                <a:spcPts val="0"/>
              </a:spcBef>
              <a:spcAft>
                <a:spcPts val="0"/>
              </a:spcAft>
            </a:pPr>
            <a:r>
              <a:rPr lang="en-US" sz="1200" dirty="0">
                <a:solidFill>
                  <a:srgbClr val="0000CC"/>
                </a:solidFill>
                <a:latin typeface="Arial" panose="020B0604020202020204" pitchFamily="34" charset="0"/>
                <a:ea typeface="Calibri" panose="020F0502020204030204" pitchFamily="34" charset="0"/>
              </a:rPr>
              <a:t> </a:t>
            </a:r>
            <a:endParaRPr lang="en-US" sz="20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sz="2000" u="sng" dirty="0">
                <a:solidFill>
                  <a:srgbClr val="0000CC"/>
                </a:solidFill>
                <a:latin typeface="Arial" panose="020B0604020202020204" pitchFamily="34" charset="0"/>
                <a:ea typeface="Calibri" panose="020F0502020204030204" pitchFamily="34" charset="0"/>
                <a:hlinkClick r:id="rId9">
                  <a:extLst>
                    <a:ext uri="{A12FA001-AC4F-418D-AE19-62706E023703}">
                      <ahyp:hlinkClr xmlns:ahyp="http://schemas.microsoft.com/office/drawing/2018/hyperlinkcolor" val="tx"/>
                    </a:ext>
                  </a:extLst>
                </a:hlinkClick>
              </a:rPr>
              <a:t>OSHA COVID-19 – Control and Prevention/Construction Work Guidance</a:t>
            </a:r>
            <a:endParaRPr lang="en-US" sz="2000" dirty="0">
              <a:latin typeface="Calibri" panose="020F0502020204030204" pitchFamily="34" charset="0"/>
              <a:ea typeface="Calibri" panose="020F0502020204030204" pitchFamily="34" charset="0"/>
            </a:endParaRPr>
          </a:p>
          <a:p>
            <a:endParaRPr lang="en-US" sz="2000" u="sng" dirty="0">
              <a:latin typeface="Arial"/>
              <a:cs typeface="Arial"/>
            </a:endParaRPr>
          </a:p>
        </p:txBody>
      </p:sp>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34</a:t>
            </a:fld>
            <a:endParaRPr lang="en-US" dirty="0">
              <a:solidFill>
                <a:prstClr val="black">
                  <a:tint val="75000"/>
                </a:prstClr>
              </a:solidFill>
              <a:latin typeface="Franklin Gothic Book"/>
            </a:endParaRPr>
          </a:p>
        </p:txBody>
      </p:sp>
      <p:sp>
        <p:nvSpPr>
          <p:cNvPr id="8" name="Text Placeholder 2">
            <a:extLst>
              <a:ext uri="{FF2B5EF4-FFF2-40B4-BE49-F238E27FC236}">
                <a16:creationId xmlns:a16="http://schemas.microsoft.com/office/drawing/2014/main" id="{B65EDBBA-49F1-4575-B855-5AAD5F4EC3D8}"/>
              </a:ext>
            </a:extLst>
          </p:cNvPr>
          <p:cNvSpPr txBox="1">
            <a:spLocks/>
          </p:cNvSpPr>
          <p:nvPr/>
        </p:nvSpPr>
        <p:spPr>
          <a:xfrm>
            <a:off x="432505" y="854481"/>
            <a:ext cx="7662163" cy="469462"/>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defRPr/>
            </a:pPr>
            <a:r>
              <a:rPr lang="en-US" sz="2400" b="1" dirty="0">
                <a:solidFill>
                  <a:srgbClr val="FF6F49"/>
                </a:solidFill>
                <a:latin typeface="Arial" panose="020B0604020202020204" pitchFamily="34" charset="0"/>
                <a:cs typeface="Arial" panose="020B0604020202020204" pitchFamily="34" charset="0"/>
              </a:rPr>
              <a:t>REFERENCES</a:t>
            </a:r>
          </a:p>
        </p:txBody>
      </p:sp>
      <p:sp>
        <p:nvSpPr>
          <p:cNvPr id="17" name="Title 1">
            <a:extLst>
              <a:ext uri="{FF2B5EF4-FFF2-40B4-BE49-F238E27FC236}">
                <a16:creationId xmlns:a16="http://schemas.microsoft.com/office/drawing/2014/main" id="{652F5199-C710-E541-B0BE-7EC7DE57BABA}"/>
              </a:ext>
            </a:extLst>
          </p:cNvPr>
          <p:cNvSpPr txBox="1">
            <a:spLocks/>
          </p:cNvSpPr>
          <p:nvPr/>
        </p:nvSpPr>
        <p:spPr>
          <a:xfrm>
            <a:off x="432505" y="388703"/>
            <a:ext cx="6813393" cy="620665"/>
          </a:xfrm>
          <a:prstGeom prst="rect">
            <a:avLst/>
          </a:prstGeom>
        </p:spPr>
        <p:txBody>
          <a:bodyPr anchor="t" anchorCtr="0">
            <a:noAutofit/>
          </a:bodyPr>
          <a:lstStyle>
            <a:lvl1pPr algn="l" defTabSz="914400" rtl="0" eaLnBrk="1" latinLnBrk="0" hangingPunct="1">
              <a:lnSpc>
                <a:spcPct val="90000"/>
              </a:lnSpc>
              <a:spcBef>
                <a:spcPct val="0"/>
              </a:spcBef>
              <a:buNone/>
              <a:defRPr sz="4500" kern="1200" baseline="0">
                <a:solidFill>
                  <a:srgbClr val="002FA7"/>
                </a:solidFill>
                <a:latin typeface="+mj-lt"/>
                <a:ea typeface="+mj-ea"/>
                <a:cs typeface="+mj-cs"/>
              </a:defRPr>
            </a:lvl1pPr>
          </a:lstStyle>
          <a:p>
            <a:pPr lvl="0"/>
            <a:r>
              <a:rPr lang="en-US" sz="3200" b="1" dirty="0">
                <a:latin typeface="Arial"/>
                <a:cs typeface="Arial"/>
              </a:rPr>
              <a:t>General Requirements</a:t>
            </a:r>
          </a:p>
        </p:txBody>
      </p:sp>
      <p:pic>
        <p:nvPicPr>
          <p:cNvPr id="18"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0161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F33C43-855E-F848-A64F-E318B678E9B1}"/>
              </a:ext>
            </a:extLst>
          </p:cNvPr>
          <p:cNvSpPr/>
          <p:nvPr/>
        </p:nvSpPr>
        <p:spPr>
          <a:xfrm>
            <a:off x="0" y="-143220"/>
            <a:ext cx="12192000" cy="7001219"/>
          </a:xfrm>
          <a:prstGeom prst="rect">
            <a:avLst/>
          </a:prstGeom>
          <a:solidFill>
            <a:srgbClr val="D2EE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Franklin Gothic Book"/>
              <a:ea typeface="+mn-ea"/>
              <a:cs typeface="+mn-cs"/>
            </a:endParaRPr>
          </a:p>
        </p:txBody>
      </p:sp>
      <p:cxnSp>
        <p:nvCxnSpPr>
          <p:cNvPr id="11" name="Straight Connector 10">
            <a:extLst>
              <a:ext uri="{FF2B5EF4-FFF2-40B4-BE49-F238E27FC236}">
                <a16:creationId xmlns:a16="http://schemas.microsoft.com/office/drawing/2014/main" id="{415B1FB8-33DA-D54D-916B-26D9CB9E06F4}"/>
              </a:ext>
            </a:extLst>
          </p:cNvPr>
          <p:cNvCxnSpPr>
            <a:cxnSpLocks/>
          </p:cNvCxnSpPr>
          <p:nvPr/>
        </p:nvCxnSpPr>
        <p:spPr>
          <a:xfrm>
            <a:off x="408960" y="462013"/>
            <a:ext cx="1841062" cy="0"/>
          </a:xfrm>
          <a:prstGeom prst="line">
            <a:avLst/>
          </a:prstGeom>
          <a:noFill/>
          <a:ln w="50800" cap="flat" cmpd="sng" algn="ctr">
            <a:solidFill>
              <a:srgbClr val="FF6F24"/>
            </a:solidFill>
            <a:prstDash val="solid"/>
            <a:miter lim="800000"/>
          </a:ln>
          <a:effectLst/>
        </p:spPr>
      </p:cxnSp>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35</a:t>
            </a:fld>
            <a:endParaRPr lang="en-US" dirty="0">
              <a:solidFill>
                <a:prstClr val="black">
                  <a:tint val="75000"/>
                </a:prstClr>
              </a:solidFill>
              <a:latin typeface="Franklin Gothic Book"/>
            </a:endParaRPr>
          </a:p>
        </p:txBody>
      </p:sp>
      <p:sp>
        <p:nvSpPr>
          <p:cNvPr id="10" name="Text Placeholder 2">
            <a:extLst>
              <a:ext uri="{FF2B5EF4-FFF2-40B4-BE49-F238E27FC236}">
                <a16:creationId xmlns:a16="http://schemas.microsoft.com/office/drawing/2014/main" id="{1F9B280A-AB22-4C12-815D-6993B97E69B9}"/>
              </a:ext>
            </a:extLst>
          </p:cNvPr>
          <p:cNvSpPr txBox="1">
            <a:spLocks/>
          </p:cNvSpPr>
          <p:nvPr/>
        </p:nvSpPr>
        <p:spPr>
          <a:xfrm>
            <a:off x="5317806" y="3045120"/>
            <a:ext cx="6304860" cy="2622554"/>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lvl="0" indent="-457200">
              <a:buFont typeface="Arial"/>
              <a:buChar char="•"/>
            </a:pPr>
            <a:r>
              <a:rPr lang="en-US" b="1" dirty="0">
                <a:latin typeface="Arial"/>
                <a:cs typeface="Arial"/>
              </a:rPr>
              <a:t>Workers and Project Personnel</a:t>
            </a:r>
          </a:p>
          <a:p>
            <a:pPr marL="457200" lvl="0" indent="-457200">
              <a:buFont typeface="Arial"/>
              <a:buChar char="•"/>
            </a:pPr>
            <a:r>
              <a:rPr lang="en-US" b="1" dirty="0">
                <a:latin typeface="Arial"/>
                <a:cs typeface="Arial"/>
              </a:rPr>
              <a:t>Visitors</a:t>
            </a:r>
          </a:p>
        </p:txBody>
      </p:sp>
      <p:sp>
        <p:nvSpPr>
          <p:cNvPr id="2" name="TextBox 1">
            <a:extLst>
              <a:ext uri="{FF2B5EF4-FFF2-40B4-BE49-F238E27FC236}">
                <a16:creationId xmlns:a16="http://schemas.microsoft.com/office/drawing/2014/main" id="{85D5E22E-EC3F-4D82-9F70-31B2D362B00A}"/>
              </a:ext>
            </a:extLst>
          </p:cNvPr>
          <p:cNvSpPr txBox="1"/>
          <p:nvPr/>
        </p:nvSpPr>
        <p:spPr>
          <a:xfrm>
            <a:off x="-4588200" y="1484718"/>
            <a:ext cx="10283883"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pic>
        <p:nvPicPr>
          <p:cNvPr id="18"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a:extLst>
              <a:ext uri="{FF2B5EF4-FFF2-40B4-BE49-F238E27FC236}">
                <a16:creationId xmlns:a16="http://schemas.microsoft.com/office/drawing/2014/main" id="{EAD036EF-AC3E-42A7-8D08-987C54BBF886}"/>
              </a:ext>
            </a:extLst>
          </p:cNvPr>
          <p:cNvSpPr txBox="1">
            <a:spLocks/>
          </p:cNvSpPr>
          <p:nvPr/>
        </p:nvSpPr>
        <p:spPr>
          <a:xfrm>
            <a:off x="295976" y="658237"/>
            <a:ext cx="10735066" cy="1204026"/>
          </a:xfrm>
          <a:prstGeom prst="rect">
            <a:avLst/>
          </a:prstGeom>
        </p:spPr>
        <p:txBody>
          <a:bodyPr anchor="t" anchorCtr="0">
            <a:noAutofit/>
          </a:bodyPr>
          <a:lstStyle>
            <a:lvl1pPr algn="l" defTabSz="914400" rtl="0" eaLnBrk="1" latinLnBrk="0" hangingPunct="1">
              <a:lnSpc>
                <a:spcPct val="90000"/>
              </a:lnSpc>
              <a:spcBef>
                <a:spcPct val="0"/>
              </a:spcBef>
              <a:buNone/>
              <a:defRPr sz="5000" kern="1200" cap="all" baseline="0">
                <a:solidFill>
                  <a:srgbClr val="002FA7"/>
                </a:solidFill>
                <a:latin typeface="+mj-lt"/>
                <a:ea typeface="+mj-ea"/>
                <a:cs typeface="+mj-cs"/>
              </a:defRPr>
            </a:lvl1pPr>
          </a:lstStyle>
          <a:p>
            <a:pPr lvl="0">
              <a:defRPr/>
            </a:pPr>
            <a:r>
              <a:rPr lang="en-US" sz="4000" b="1" dirty="0">
                <a:latin typeface="Arial"/>
                <a:cs typeface="Arial"/>
              </a:rPr>
              <a:t>Access to construction </a:t>
            </a:r>
            <a:r>
              <a:rPr lang="en-US" sz="4000" b="1" dirty="0" err="1">
                <a:latin typeface="Arial"/>
                <a:cs typeface="Arial"/>
              </a:rPr>
              <a:t>siteS</a:t>
            </a:r>
            <a:endParaRPr lang="en-US" sz="4000" b="1" dirty="0">
              <a:latin typeface="Arial"/>
              <a:cs typeface="Arial"/>
            </a:endParaRPr>
          </a:p>
        </p:txBody>
      </p:sp>
      <p:pic>
        <p:nvPicPr>
          <p:cNvPr id="13" name="Picture 12" descr="page 14.png"/>
          <p:cNvPicPr>
            <a:picLocks noChangeAspect="1"/>
          </p:cNvPicPr>
          <p:nvPr/>
        </p:nvPicPr>
        <p:blipFill>
          <a:blip r:embed="rId3"/>
          <a:srcRect r="50953"/>
          <a:stretch>
            <a:fillRect/>
          </a:stretch>
        </p:blipFill>
        <p:spPr>
          <a:xfrm>
            <a:off x="257097" y="1787914"/>
            <a:ext cx="4615815" cy="2216092"/>
          </a:xfrm>
          <a:prstGeom prst="rect">
            <a:avLst/>
          </a:prstGeom>
        </p:spPr>
      </p:pic>
      <p:pic>
        <p:nvPicPr>
          <p:cNvPr id="15" name="Picture 14" descr="page 14.png"/>
          <p:cNvPicPr>
            <a:picLocks noChangeAspect="1"/>
          </p:cNvPicPr>
          <p:nvPr/>
        </p:nvPicPr>
        <p:blipFill>
          <a:blip r:embed="rId3"/>
          <a:srcRect l="47434"/>
          <a:stretch>
            <a:fillRect/>
          </a:stretch>
        </p:blipFill>
        <p:spPr>
          <a:xfrm>
            <a:off x="-25920" y="3845415"/>
            <a:ext cx="4947016" cy="2216092"/>
          </a:xfrm>
          <a:prstGeom prst="rect">
            <a:avLst/>
          </a:prstGeom>
        </p:spPr>
      </p:pic>
    </p:spTree>
    <p:extLst>
      <p:ext uri="{BB962C8B-B14F-4D97-AF65-F5344CB8AC3E}">
        <p14:creationId xmlns:p14="http://schemas.microsoft.com/office/powerpoint/2010/main" val="2415211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ACF306D1-6E4A-7D4B-AAEB-B4F6F1105F3B}"/>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36</a:t>
            </a:fld>
            <a:endParaRPr lang="en-US" dirty="0">
              <a:solidFill>
                <a:prstClr val="black">
                  <a:tint val="75000"/>
                </a:prstClr>
              </a:solidFill>
              <a:latin typeface="Franklin Gothic Book"/>
            </a:endParaRPr>
          </a:p>
        </p:txBody>
      </p:sp>
      <p:pic>
        <p:nvPicPr>
          <p:cNvPr id="6"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652F5199-C710-E541-B0BE-7EC7DE57BABA}"/>
              </a:ext>
            </a:extLst>
          </p:cNvPr>
          <p:cNvSpPr txBox="1">
            <a:spLocks/>
          </p:cNvSpPr>
          <p:nvPr/>
        </p:nvSpPr>
        <p:spPr>
          <a:xfrm>
            <a:off x="1078388" y="1930736"/>
            <a:ext cx="9807905" cy="3680060"/>
          </a:xfrm>
          <a:prstGeom prst="rect">
            <a:avLst/>
          </a:prstGeom>
        </p:spPr>
        <p:txBody>
          <a:bodyPr anchor="t" anchorCtr="0">
            <a:noAutofit/>
          </a:bodyPr>
          <a:lstStyle>
            <a:lvl1pPr algn="l" defTabSz="914400" rtl="0" eaLnBrk="1" latinLnBrk="0" hangingPunct="1">
              <a:lnSpc>
                <a:spcPct val="90000"/>
              </a:lnSpc>
              <a:spcBef>
                <a:spcPct val="0"/>
              </a:spcBef>
              <a:buNone/>
              <a:defRPr sz="4500" kern="1200" baseline="0">
                <a:solidFill>
                  <a:srgbClr val="002FA7"/>
                </a:solidFill>
                <a:latin typeface="+mj-lt"/>
                <a:ea typeface="+mj-ea"/>
                <a:cs typeface="+mj-cs"/>
              </a:defRPr>
            </a:lvl1pPr>
          </a:lstStyle>
          <a:p>
            <a:r>
              <a:rPr lang="en-US" sz="4000" b="1" u="sng" dirty="0">
                <a:solidFill>
                  <a:srgbClr val="FF6F49"/>
                </a:solidFill>
                <a:latin typeface="Arial"/>
                <a:cs typeface="Arial"/>
              </a:rPr>
              <a:t>DO NOT ENTER</a:t>
            </a:r>
            <a:r>
              <a:rPr lang="en-US" sz="4000" b="1" dirty="0">
                <a:latin typeface="Arial"/>
                <a:cs typeface="Arial"/>
              </a:rPr>
              <a:t> the jobsite if you have a fever, cough, or other COVID-19 symptoms. </a:t>
            </a:r>
          </a:p>
          <a:p>
            <a:endParaRPr lang="en-US" sz="4000" b="1" dirty="0">
              <a:latin typeface="Arial"/>
              <a:cs typeface="Arial"/>
            </a:endParaRPr>
          </a:p>
          <a:p>
            <a:r>
              <a:rPr lang="en-US" sz="4000" b="1" dirty="0">
                <a:latin typeface="Arial"/>
                <a:cs typeface="Arial"/>
              </a:rPr>
              <a:t>If you feel sick, or have been exposed to anyone who is sick, stay at home.</a:t>
            </a:r>
          </a:p>
          <a:p>
            <a:endParaRPr lang="en-US" sz="4000" b="1" dirty="0">
              <a:latin typeface="Arial"/>
              <a:cs typeface="Arial"/>
            </a:endParaRPr>
          </a:p>
          <a:p>
            <a:endParaRPr lang="en-US" sz="4000" b="1" dirty="0">
              <a:latin typeface="Arial"/>
              <a:cs typeface="Arial"/>
            </a:endParaRPr>
          </a:p>
          <a:p>
            <a:endParaRPr lang="en-US" sz="4000" b="1" dirty="0">
              <a:latin typeface="Arial"/>
              <a:cs typeface="Arial"/>
            </a:endParaRPr>
          </a:p>
        </p:txBody>
      </p:sp>
    </p:spTree>
    <p:extLst>
      <p:ext uri="{BB962C8B-B14F-4D97-AF65-F5344CB8AC3E}">
        <p14:creationId xmlns:p14="http://schemas.microsoft.com/office/powerpoint/2010/main" val="24522813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19B9263-5C84-4E41-A438-31EEAC061A89}"/>
              </a:ext>
            </a:extLst>
          </p:cNvPr>
          <p:cNvSpPr txBox="1">
            <a:spLocks/>
          </p:cNvSpPr>
          <p:nvPr/>
        </p:nvSpPr>
        <p:spPr>
          <a:xfrm>
            <a:off x="666044" y="1332089"/>
            <a:ext cx="10318045" cy="4605867"/>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74320" lvl="0" indent="-274320">
              <a:lnSpc>
                <a:spcPct val="100000"/>
              </a:lnSpc>
              <a:spcBef>
                <a:spcPts val="0"/>
              </a:spcBef>
              <a:spcAft>
                <a:spcPts val="1800"/>
              </a:spcAft>
              <a:buFont typeface="Wingdings" charset="2"/>
              <a:buChar char="§"/>
            </a:pPr>
            <a:r>
              <a:rPr lang="en-US" sz="2400" dirty="0">
                <a:latin typeface="Arial"/>
                <a:cs typeface="Arial"/>
              </a:rPr>
              <a:t>COVID-19 Screening Assessment  - questionnaire at a minimum </a:t>
            </a:r>
          </a:p>
          <a:p>
            <a:pPr marL="621792" lvl="0" indent="-342900">
              <a:lnSpc>
                <a:spcPct val="100000"/>
              </a:lnSpc>
              <a:spcBef>
                <a:spcPts val="0"/>
              </a:spcBef>
              <a:spcAft>
                <a:spcPts val="1800"/>
              </a:spcAft>
              <a:buFont typeface="Arial"/>
              <a:buChar char="•"/>
            </a:pPr>
            <a:r>
              <a:rPr lang="en-US" sz="2400" dirty="0">
                <a:latin typeface="Arial"/>
                <a:cs typeface="Arial"/>
              </a:rPr>
              <a:t>Compliance with NYS Construction Guidelines for Employers and Employees</a:t>
            </a:r>
          </a:p>
          <a:p>
            <a:pPr marL="621792" lvl="0" indent="-342900">
              <a:lnSpc>
                <a:spcPct val="100000"/>
              </a:lnSpc>
              <a:spcBef>
                <a:spcPts val="0"/>
              </a:spcBef>
              <a:spcAft>
                <a:spcPts val="1800"/>
              </a:spcAft>
              <a:buFont typeface="Arial"/>
              <a:buChar char="•"/>
            </a:pPr>
            <a:r>
              <a:rPr lang="en-US" sz="2400" dirty="0">
                <a:latin typeface="Arial"/>
                <a:cs typeface="Arial"/>
              </a:rPr>
              <a:t>Performed prior to entry into worksites</a:t>
            </a:r>
          </a:p>
          <a:p>
            <a:pPr marL="621792" lvl="0" indent="-342900">
              <a:lnSpc>
                <a:spcPct val="100000"/>
              </a:lnSpc>
              <a:spcBef>
                <a:spcPts val="0"/>
              </a:spcBef>
              <a:spcAft>
                <a:spcPts val="1800"/>
              </a:spcAft>
              <a:buFont typeface="Arial"/>
              <a:buChar char="•"/>
            </a:pPr>
            <a:r>
              <a:rPr lang="en-US" sz="2400" dirty="0">
                <a:latin typeface="Arial"/>
                <a:cs typeface="Arial"/>
              </a:rPr>
              <a:t>Site access may be restricted, based on screening results</a:t>
            </a:r>
          </a:p>
          <a:p>
            <a:pPr marL="621792" lvl="0" indent="-342900">
              <a:lnSpc>
                <a:spcPct val="100000"/>
              </a:lnSpc>
              <a:spcBef>
                <a:spcPts val="0"/>
              </a:spcBef>
              <a:spcAft>
                <a:spcPts val="1800"/>
              </a:spcAft>
              <a:buFont typeface="Arial"/>
              <a:buChar char="•"/>
            </a:pPr>
            <a:r>
              <a:rPr lang="en-US" sz="2400" dirty="0">
                <a:latin typeface="Arial"/>
                <a:cs typeface="Arial"/>
              </a:rPr>
              <a:t>Applicable to contractors, DDC/CM/REI projects staff and all visitors</a:t>
            </a:r>
          </a:p>
          <a:p>
            <a:pPr marL="274320" lvl="0" indent="-274320">
              <a:lnSpc>
                <a:spcPct val="100000"/>
              </a:lnSpc>
              <a:spcBef>
                <a:spcPts val="600"/>
              </a:spcBef>
              <a:spcAft>
                <a:spcPts val="1800"/>
              </a:spcAft>
              <a:buFont typeface="Wingdings" charset="2"/>
              <a:buChar char="§"/>
            </a:pPr>
            <a:r>
              <a:rPr lang="en-US" sz="2400" dirty="0">
                <a:latin typeface="Arial"/>
                <a:cs typeface="Arial"/>
              </a:rPr>
              <a:t>Project specific COVID-19 Safety Plan to be followed by all workers, project personnel, and visitors.</a:t>
            </a:r>
          </a:p>
        </p:txBody>
      </p:sp>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37</a:t>
            </a:fld>
            <a:endParaRPr lang="en-US" dirty="0">
              <a:solidFill>
                <a:prstClr val="black">
                  <a:tint val="75000"/>
                </a:prstClr>
              </a:solidFill>
              <a:latin typeface="Franklin Gothic Book"/>
            </a:endParaRPr>
          </a:p>
        </p:txBody>
      </p:sp>
      <p:sp>
        <p:nvSpPr>
          <p:cNvPr id="17" name="Title 1">
            <a:extLst>
              <a:ext uri="{FF2B5EF4-FFF2-40B4-BE49-F238E27FC236}">
                <a16:creationId xmlns:a16="http://schemas.microsoft.com/office/drawing/2014/main" id="{652F5199-C710-E541-B0BE-7EC7DE57BABA}"/>
              </a:ext>
            </a:extLst>
          </p:cNvPr>
          <p:cNvSpPr txBox="1">
            <a:spLocks/>
          </p:cNvSpPr>
          <p:nvPr/>
        </p:nvSpPr>
        <p:spPr>
          <a:xfrm>
            <a:off x="666044" y="339389"/>
            <a:ext cx="6813393" cy="620665"/>
          </a:xfrm>
          <a:prstGeom prst="rect">
            <a:avLst/>
          </a:prstGeom>
        </p:spPr>
        <p:txBody>
          <a:bodyPr anchor="t" anchorCtr="0">
            <a:noAutofit/>
          </a:bodyPr>
          <a:lstStyle>
            <a:lvl1pPr algn="l" defTabSz="914400" rtl="0" eaLnBrk="1" latinLnBrk="0" hangingPunct="1">
              <a:lnSpc>
                <a:spcPct val="90000"/>
              </a:lnSpc>
              <a:spcBef>
                <a:spcPct val="0"/>
              </a:spcBef>
              <a:buNone/>
              <a:defRPr sz="4500" kern="1200" baseline="0">
                <a:solidFill>
                  <a:srgbClr val="002FA7"/>
                </a:solidFill>
                <a:latin typeface="+mj-lt"/>
                <a:ea typeface="+mj-ea"/>
                <a:cs typeface="+mj-cs"/>
              </a:defRPr>
            </a:lvl1pPr>
          </a:lstStyle>
          <a:p>
            <a:pPr lvl="0"/>
            <a:r>
              <a:rPr lang="en-US" sz="3200" b="1" dirty="0">
                <a:latin typeface="Arial"/>
                <a:cs typeface="Arial"/>
              </a:rPr>
              <a:t>Access to Construction Sites</a:t>
            </a:r>
          </a:p>
        </p:txBody>
      </p:sp>
      <p:pic>
        <p:nvPicPr>
          <p:cNvPr id="18"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0161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19B9263-5C84-4E41-A438-31EEAC061A89}"/>
              </a:ext>
            </a:extLst>
          </p:cNvPr>
          <p:cNvSpPr txBox="1">
            <a:spLocks/>
          </p:cNvSpPr>
          <p:nvPr/>
        </p:nvSpPr>
        <p:spPr>
          <a:xfrm>
            <a:off x="620889" y="1801156"/>
            <a:ext cx="10459400" cy="4016968"/>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74320" lvl="0" indent="-274320">
              <a:lnSpc>
                <a:spcPct val="100000"/>
              </a:lnSpc>
              <a:spcBef>
                <a:spcPts val="0"/>
              </a:spcBef>
              <a:spcAft>
                <a:spcPts val="3600"/>
              </a:spcAft>
              <a:buFont typeface="Wingdings" charset="2"/>
              <a:buChar char="§"/>
            </a:pPr>
            <a:r>
              <a:rPr lang="en-US" sz="2400" dirty="0">
                <a:latin typeface="Arial"/>
                <a:cs typeface="Arial"/>
              </a:rPr>
              <a:t>Site deliveries will be permitted but should be properly coordinated to eliminate or minimize personal contact. Delivery personnel should remain in their vehicles, if possible.</a:t>
            </a:r>
          </a:p>
          <a:p>
            <a:pPr marL="274320" lvl="0" indent="-274320">
              <a:lnSpc>
                <a:spcPct val="100000"/>
              </a:lnSpc>
              <a:spcBef>
                <a:spcPts val="0"/>
              </a:spcBef>
              <a:spcAft>
                <a:spcPts val="1800"/>
              </a:spcAft>
              <a:buFont typeface="Wingdings" charset="2"/>
              <a:buChar char="§"/>
            </a:pPr>
            <a:r>
              <a:rPr lang="en-US" sz="2400" dirty="0">
                <a:latin typeface="Arial"/>
                <a:cs typeface="Arial"/>
              </a:rPr>
              <a:t>At jobsite entry, exit points, and/or in an area visible to workers and visitors:</a:t>
            </a:r>
          </a:p>
          <a:p>
            <a:pPr marL="621792" lvl="0" indent="-342900">
              <a:lnSpc>
                <a:spcPct val="100000"/>
              </a:lnSpc>
              <a:spcBef>
                <a:spcPts val="0"/>
              </a:spcBef>
              <a:spcAft>
                <a:spcPts val="1800"/>
              </a:spcAft>
              <a:buFont typeface="Arial"/>
              <a:buChar char="•"/>
            </a:pPr>
            <a:r>
              <a:rPr lang="en-US" sz="2400" dirty="0">
                <a:latin typeface="Arial"/>
                <a:cs typeface="Arial"/>
              </a:rPr>
              <a:t>Provide wash stations or hand sanitizer stations</a:t>
            </a:r>
          </a:p>
          <a:p>
            <a:pPr marL="621792" lvl="0" indent="-342900">
              <a:lnSpc>
                <a:spcPct val="100000"/>
              </a:lnSpc>
              <a:spcBef>
                <a:spcPts val="0"/>
              </a:spcBef>
              <a:spcAft>
                <a:spcPts val="1800"/>
              </a:spcAft>
              <a:buFont typeface="Arial"/>
              <a:buChar char="•"/>
            </a:pPr>
            <a:r>
              <a:rPr lang="en-US" sz="2400" dirty="0">
                <a:latin typeface="Arial"/>
                <a:cs typeface="Arial"/>
              </a:rPr>
              <a:t>Place COVID-19 posters/signs</a:t>
            </a:r>
          </a:p>
        </p:txBody>
      </p:sp>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38</a:t>
            </a:fld>
            <a:endParaRPr lang="en-US" dirty="0">
              <a:solidFill>
                <a:prstClr val="black">
                  <a:tint val="75000"/>
                </a:prstClr>
              </a:solidFill>
              <a:latin typeface="Franklin Gothic Book"/>
            </a:endParaRPr>
          </a:p>
        </p:txBody>
      </p:sp>
      <p:sp>
        <p:nvSpPr>
          <p:cNvPr id="17" name="Title 1">
            <a:extLst>
              <a:ext uri="{FF2B5EF4-FFF2-40B4-BE49-F238E27FC236}">
                <a16:creationId xmlns:a16="http://schemas.microsoft.com/office/drawing/2014/main" id="{652F5199-C710-E541-B0BE-7EC7DE57BABA}"/>
              </a:ext>
            </a:extLst>
          </p:cNvPr>
          <p:cNvSpPr txBox="1">
            <a:spLocks/>
          </p:cNvSpPr>
          <p:nvPr/>
        </p:nvSpPr>
        <p:spPr>
          <a:xfrm>
            <a:off x="620889" y="416679"/>
            <a:ext cx="6813393" cy="620665"/>
          </a:xfrm>
          <a:prstGeom prst="rect">
            <a:avLst/>
          </a:prstGeom>
        </p:spPr>
        <p:txBody>
          <a:bodyPr anchor="t" anchorCtr="0">
            <a:noAutofit/>
          </a:bodyPr>
          <a:lstStyle>
            <a:lvl1pPr algn="l" defTabSz="914400" rtl="0" eaLnBrk="1" latinLnBrk="0" hangingPunct="1">
              <a:lnSpc>
                <a:spcPct val="90000"/>
              </a:lnSpc>
              <a:spcBef>
                <a:spcPct val="0"/>
              </a:spcBef>
              <a:buNone/>
              <a:defRPr sz="4500" kern="1200" baseline="0">
                <a:solidFill>
                  <a:srgbClr val="002FA7"/>
                </a:solidFill>
                <a:latin typeface="+mj-lt"/>
                <a:ea typeface="+mj-ea"/>
                <a:cs typeface="+mj-cs"/>
              </a:defRPr>
            </a:lvl1pPr>
          </a:lstStyle>
          <a:p>
            <a:pPr lvl="0"/>
            <a:r>
              <a:rPr lang="en-US" sz="3200" b="1" dirty="0">
                <a:latin typeface="Arial"/>
                <a:cs typeface="Arial"/>
              </a:rPr>
              <a:t>Access to Construction Sites</a:t>
            </a:r>
          </a:p>
        </p:txBody>
      </p:sp>
      <p:pic>
        <p:nvPicPr>
          <p:cNvPr id="18"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0161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F33C43-855E-F848-A64F-E318B678E9B1}"/>
              </a:ext>
            </a:extLst>
          </p:cNvPr>
          <p:cNvSpPr/>
          <p:nvPr/>
        </p:nvSpPr>
        <p:spPr>
          <a:xfrm>
            <a:off x="0" y="-143220"/>
            <a:ext cx="12192000" cy="7001219"/>
          </a:xfrm>
          <a:prstGeom prst="rect">
            <a:avLst/>
          </a:prstGeom>
          <a:solidFill>
            <a:srgbClr val="D2EE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Franklin Gothic Book"/>
              <a:ea typeface="+mn-ea"/>
              <a:cs typeface="+mn-cs"/>
            </a:endParaRPr>
          </a:p>
        </p:txBody>
      </p:sp>
      <p:cxnSp>
        <p:nvCxnSpPr>
          <p:cNvPr id="11" name="Straight Connector 10">
            <a:extLst>
              <a:ext uri="{FF2B5EF4-FFF2-40B4-BE49-F238E27FC236}">
                <a16:creationId xmlns:a16="http://schemas.microsoft.com/office/drawing/2014/main" id="{415B1FB8-33DA-D54D-916B-26D9CB9E06F4}"/>
              </a:ext>
            </a:extLst>
          </p:cNvPr>
          <p:cNvCxnSpPr>
            <a:cxnSpLocks/>
          </p:cNvCxnSpPr>
          <p:nvPr/>
        </p:nvCxnSpPr>
        <p:spPr>
          <a:xfrm>
            <a:off x="408960" y="462013"/>
            <a:ext cx="1841062" cy="0"/>
          </a:xfrm>
          <a:prstGeom prst="line">
            <a:avLst/>
          </a:prstGeom>
          <a:noFill/>
          <a:ln w="50800" cap="flat" cmpd="sng" algn="ctr">
            <a:solidFill>
              <a:srgbClr val="FF6F24"/>
            </a:solidFill>
            <a:prstDash val="solid"/>
            <a:miter lim="800000"/>
          </a:ln>
          <a:effectLst/>
        </p:spPr>
      </p:cxnSp>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39</a:t>
            </a:fld>
            <a:endParaRPr lang="en-US" dirty="0">
              <a:solidFill>
                <a:prstClr val="black">
                  <a:tint val="75000"/>
                </a:prstClr>
              </a:solidFill>
              <a:latin typeface="Franklin Gothic Book"/>
            </a:endParaRPr>
          </a:p>
        </p:txBody>
      </p:sp>
      <p:sp>
        <p:nvSpPr>
          <p:cNvPr id="2" name="TextBox 1">
            <a:extLst>
              <a:ext uri="{FF2B5EF4-FFF2-40B4-BE49-F238E27FC236}">
                <a16:creationId xmlns:a16="http://schemas.microsoft.com/office/drawing/2014/main" id="{85D5E22E-EC3F-4D82-9F70-31B2D362B00A}"/>
              </a:ext>
            </a:extLst>
          </p:cNvPr>
          <p:cNvSpPr txBox="1"/>
          <p:nvPr/>
        </p:nvSpPr>
        <p:spPr>
          <a:xfrm>
            <a:off x="-4588200" y="1484718"/>
            <a:ext cx="10283883" cy="369332"/>
          </a:xfrm>
          <a:prstGeom prst="rect">
            <a:avLst/>
          </a:prstGeom>
          <a:noFill/>
        </p:spPr>
        <p:txBody>
          <a:bodyPr wrap="square" rtlCol="0">
            <a:spAutoFit/>
          </a:bodyPr>
          <a:lstStyle/>
          <a:p>
            <a:r>
              <a:rPr lang="en-US" sz="1800" kern="1200" dirty="0">
                <a:solidFill>
                  <a:schemeClr val="tx1"/>
                </a:solidFill>
                <a:latin typeface="+mn-lt"/>
                <a:ea typeface="+mn-ea"/>
                <a:cs typeface="+mn-cs"/>
              </a:rPr>
              <a:t>Your text here</a:t>
            </a:r>
          </a:p>
        </p:txBody>
      </p:sp>
      <p:pic>
        <p:nvPicPr>
          <p:cNvPr id="18"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a:extLst>
              <a:ext uri="{FF2B5EF4-FFF2-40B4-BE49-F238E27FC236}">
                <a16:creationId xmlns:a16="http://schemas.microsoft.com/office/drawing/2014/main" id="{EAD036EF-AC3E-42A7-8D08-987C54BBF886}"/>
              </a:ext>
            </a:extLst>
          </p:cNvPr>
          <p:cNvSpPr txBox="1">
            <a:spLocks/>
          </p:cNvSpPr>
          <p:nvPr/>
        </p:nvSpPr>
        <p:spPr>
          <a:xfrm>
            <a:off x="295976" y="658237"/>
            <a:ext cx="8866654" cy="2762664"/>
          </a:xfrm>
          <a:prstGeom prst="rect">
            <a:avLst/>
          </a:prstGeom>
        </p:spPr>
        <p:txBody>
          <a:bodyPr anchor="t" anchorCtr="0">
            <a:noAutofit/>
          </a:bodyPr>
          <a:lstStyle>
            <a:lvl1pPr algn="l" defTabSz="914400" rtl="0" eaLnBrk="1" latinLnBrk="0" hangingPunct="1">
              <a:lnSpc>
                <a:spcPct val="90000"/>
              </a:lnSpc>
              <a:spcBef>
                <a:spcPct val="0"/>
              </a:spcBef>
              <a:buNone/>
              <a:defRPr sz="5000" kern="1200" cap="all" baseline="0">
                <a:solidFill>
                  <a:srgbClr val="002FA7"/>
                </a:solidFill>
                <a:latin typeface="+mj-lt"/>
                <a:ea typeface="+mj-ea"/>
                <a:cs typeface="+mj-cs"/>
              </a:defRPr>
            </a:lvl1pPr>
          </a:lstStyle>
          <a:p>
            <a:pPr lvl="0">
              <a:defRPr/>
            </a:pPr>
            <a:r>
              <a:rPr lang="en-US" sz="4000" b="1" dirty="0">
                <a:latin typeface="Arial"/>
                <a:cs typeface="Arial"/>
              </a:rPr>
              <a:t>Personal Protective Equipment (PPE) and COVID-19 Personal Protection</a:t>
            </a:r>
          </a:p>
        </p:txBody>
      </p:sp>
      <p:pic>
        <p:nvPicPr>
          <p:cNvPr id="9" name="Picture 8" descr="page 18_b.png"/>
          <p:cNvPicPr>
            <a:picLocks noChangeAspect="1"/>
          </p:cNvPicPr>
          <p:nvPr/>
        </p:nvPicPr>
        <p:blipFill>
          <a:blip r:embed="rId3"/>
          <a:stretch>
            <a:fillRect/>
          </a:stretch>
        </p:blipFill>
        <p:spPr>
          <a:xfrm>
            <a:off x="318240" y="2990809"/>
            <a:ext cx="11595851" cy="2026255"/>
          </a:xfrm>
          <a:prstGeom prst="rect">
            <a:avLst/>
          </a:prstGeom>
        </p:spPr>
      </p:pic>
    </p:spTree>
    <p:extLst>
      <p:ext uri="{BB962C8B-B14F-4D97-AF65-F5344CB8AC3E}">
        <p14:creationId xmlns:p14="http://schemas.microsoft.com/office/powerpoint/2010/main" val="2415211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19B9263-5C84-4E41-A438-31EEAC061A89}"/>
              </a:ext>
            </a:extLst>
          </p:cNvPr>
          <p:cNvSpPr txBox="1">
            <a:spLocks/>
          </p:cNvSpPr>
          <p:nvPr/>
        </p:nvSpPr>
        <p:spPr>
          <a:xfrm>
            <a:off x="541867" y="405247"/>
            <a:ext cx="10453511" cy="6177532"/>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lnSpc>
                <a:spcPct val="100000"/>
              </a:lnSpc>
              <a:spcBef>
                <a:spcPts val="0"/>
              </a:spcBef>
              <a:spcAft>
                <a:spcPts val="0"/>
              </a:spcAft>
            </a:pPr>
            <a:r>
              <a:rPr lang="en-US" sz="2400" b="1" dirty="0">
                <a:solidFill>
                  <a:srgbClr val="E16F24"/>
                </a:solidFill>
                <a:latin typeface="Arial" panose="020B0604020202020204" pitchFamily="34" charset="0"/>
                <a:cs typeface="Arial" panose="020B0604020202020204" pitchFamily="34" charset="0"/>
              </a:rPr>
              <a:t>STEPS TO ENSURE WORKPLACE SAFETY</a:t>
            </a:r>
          </a:p>
          <a:p>
            <a:pPr lvl="0" algn="ctr">
              <a:lnSpc>
                <a:spcPct val="100000"/>
              </a:lnSpc>
              <a:spcBef>
                <a:spcPts val="0"/>
              </a:spcBef>
              <a:spcAft>
                <a:spcPts val="0"/>
              </a:spcAft>
            </a:pPr>
            <a:endParaRPr lang="en-US" b="1" dirty="0">
              <a:solidFill>
                <a:srgbClr val="E16F24"/>
              </a:solidFill>
              <a:latin typeface="Arial" panose="020B0604020202020204" pitchFamily="34" charset="0"/>
              <a:cs typeface="Arial" panose="020B0604020202020204" pitchFamily="34" charset="0"/>
            </a:endParaRPr>
          </a:p>
          <a:p>
            <a:pPr marL="342900" lvl="0" indent="-342900">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Safety culture supported by all - Top Down - Management to Workers</a:t>
            </a:r>
          </a:p>
          <a:p>
            <a:pPr lvl="0">
              <a:lnSpc>
                <a:spcPct val="100000"/>
              </a:lnSpc>
              <a:spcBef>
                <a:spcPts val="0"/>
              </a:spcBef>
              <a:spcAft>
                <a:spcPts val="0"/>
              </a:spcAft>
            </a:pPr>
            <a:endParaRPr lang="en-US" sz="1000" dirty="0">
              <a:latin typeface="Arial" panose="020B0604020202020204" pitchFamily="34" charset="0"/>
              <a:cs typeface="Arial" panose="020B0604020202020204" pitchFamily="34" charset="0"/>
            </a:endParaRPr>
          </a:p>
          <a:p>
            <a:pPr marL="342900" lvl="0" indent="-342900">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Comprehensive Site Safety Plan - in place and implemented</a:t>
            </a:r>
          </a:p>
          <a:p>
            <a:pPr lvl="0">
              <a:lnSpc>
                <a:spcPct val="100000"/>
              </a:lnSpc>
              <a:spcBef>
                <a:spcPts val="0"/>
              </a:spcBef>
              <a:spcAft>
                <a:spcPts val="0"/>
              </a:spcAft>
            </a:pPr>
            <a:endParaRPr lang="en-US" sz="1000" dirty="0">
              <a:latin typeface="Arial" panose="020B0604020202020204" pitchFamily="34" charset="0"/>
              <a:cs typeface="Arial" panose="020B0604020202020204" pitchFamily="34" charset="0"/>
            </a:endParaRPr>
          </a:p>
          <a:p>
            <a:pPr marL="342900" lvl="0" indent="-342900">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Ensure workers are well trained</a:t>
            </a:r>
          </a:p>
          <a:p>
            <a:pPr lvl="0">
              <a:lnSpc>
                <a:spcPct val="100000"/>
              </a:lnSpc>
              <a:spcBef>
                <a:spcPts val="0"/>
              </a:spcBef>
              <a:spcAft>
                <a:spcPts val="0"/>
              </a:spcAft>
            </a:pPr>
            <a:endParaRPr lang="en-US" sz="1000" dirty="0">
              <a:latin typeface="Arial" panose="020B0604020202020204" pitchFamily="34" charset="0"/>
              <a:cs typeface="Arial" panose="020B0604020202020204" pitchFamily="34" charset="0"/>
            </a:endParaRPr>
          </a:p>
          <a:p>
            <a:pPr marL="342900" lvl="0" indent="-342900">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Provide task appropriate PPE - used as required</a:t>
            </a:r>
          </a:p>
          <a:p>
            <a:pPr lvl="0">
              <a:lnSpc>
                <a:spcPct val="100000"/>
              </a:lnSpc>
              <a:spcBef>
                <a:spcPts val="0"/>
              </a:spcBef>
              <a:spcAft>
                <a:spcPts val="0"/>
              </a:spcAft>
            </a:pPr>
            <a:endParaRPr lang="en-US" sz="1000" dirty="0">
              <a:latin typeface="Arial" panose="020B0604020202020204" pitchFamily="34" charset="0"/>
              <a:cs typeface="Arial" panose="020B0604020202020204" pitchFamily="34" charset="0"/>
            </a:endParaRPr>
          </a:p>
          <a:p>
            <a:pPr marL="342900" lvl="0" indent="-342900">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Provide task appropriate tools - used correctly and maintained</a:t>
            </a:r>
          </a:p>
          <a:p>
            <a:pPr lvl="0">
              <a:lnSpc>
                <a:spcPct val="100000"/>
              </a:lnSpc>
              <a:spcBef>
                <a:spcPts val="0"/>
              </a:spcBef>
              <a:spcAft>
                <a:spcPts val="0"/>
              </a:spcAft>
            </a:pPr>
            <a:endParaRPr lang="en-US" sz="1000" dirty="0">
              <a:latin typeface="Arial" panose="020B0604020202020204" pitchFamily="34" charset="0"/>
              <a:cs typeface="Arial" panose="020B0604020202020204" pitchFamily="34" charset="0"/>
            </a:endParaRPr>
          </a:p>
          <a:p>
            <a:pPr marL="342900" lvl="0" indent="-342900">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Schedule regular meetings on workplace safety</a:t>
            </a:r>
          </a:p>
          <a:p>
            <a:pPr lvl="0">
              <a:lnSpc>
                <a:spcPct val="100000"/>
              </a:lnSpc>
              <a:spcBef>
                <a:spcPts val="0"/>
              </a:spcBef>
              <a:spcAft>
                <a:spcPts val="0"/>
              </a:spcAft>
            </a:pPr>
            <a:endParaRPr lang="en-US" sz="1000" dirty="0">
              <a:latin typeface="Arial" panose="020B0604020202020204" pitchFamily="34" charset="0"/>
              <a:cs typeface="Arial" panose="020B0604020202020204" pitchFamily="34" charset="0"/>
            </a:endParaRPr>
          </a:p>
          <a:p>
            <a:pPr marL="342900" lvl="0" indent="-342900">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Maintain a clean worksite - good housekeeping</a:t>
            </a:r>
          </a:p>
          <a:p>
            <a:pPr lvl="0">
              <a:lnSpc>
                <a:spcPct val="100000"/>
              </a:lnSpc>
              <a:spcBef>
                <a:spcPts val="0"/>
              </a:spcBef>
              <a:spcAft>
                <a:spcPts val="0"/>
              </a:spcAft>
            </a:pPr>
            <a:endParaRPr lang="en-US" sz="1000" dirty="0">
              <a:latin typeface="Arial" panose="020B0604020202020204" pitchFamily="34" charset="0"/>
              <a:cs typeface="Arial" panose="020B0604020202020204" pitchFamily="34" charset="0"/>
            </a:endParaRPr>
          </a:p>
          <a:p>
            <a:pPr marL="342900" lvl="0" indent="-342900">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Encourage an open dialogue </a:t>
            </a:r>
          </a:p>
          <a:p>
            <a:pPr marL="342900" lvl="0" indent="-342900">
              <a:lnSpc>
                <a:spcPct val="100000"/>
              </a:lnSpc>
              <a:spcBef>
                <a:spcPts val="0"/>
              </a:spcBef>
              <a:spcAft>
                <a:spcPts val="0"/>
              </a:spcAft>
              <a:buFont typeface="Arial" panose="020B0604020202020204" pitchFamily="34" charset="0"/>
              <a:buChar char="•"/>
            </a:pPr>
            <a:endParaRPr lang="en-US" sz="2400" b="1" dirty="0">
              <a:solidFill>
                <a:srgbClr val="E16F24"/>
              </a:solidFill>
            </a:endParaRPr>
          </a:p>
          <a:p>
            <a:pPr lvl="0">
              <a:lnSpc>
                <a:spcPct val="100000"/>
              </a:lnSpc>
              <a:spcBef>
                <a:spcPts val="0"/>
              </a:spcBef>
              <a:spcAft>
                <a:spcPts val="0"/>
              </a:spcAft>
            </a:pPr>
            <a:endParaRPr lang="en-US" sz="2400" b="1" dirty="0">
              <a:solidFill>
                <a:srgbClr val="E16F24"/>
              </a:solidFill>
            </a:endParaRPr>
          </a:p>
          <a:p>
            <a:pPr lvl="0">
              <a:lnSpc>
                <a:spcPct val="100000"/>
              </a:lnSpc>
              <a:spcBef>
                <a:spcPts val="0"/>
              </a:spcBef>
              <a:spcAft>
                <a:spcPts val="0"/>
              </a:spcAft>
            </a:pPr>
            <a:endParaRPr lang="en-US" sz="2400" b="1" dirty="0">
              <a:solidFill>
                <a:srgbClr val="E16F24"/>
              </a:solidFill>
              <a:latin typeface="Arial"/>
              <a:cs typeface="Arial"/>
            </a:endParaRPr>
          </a:p>
          <a:p>
            <a:pPr lvl="0">
              <a:lnSpc>
                <a:spcPct val="100000"/>
              </a:lnSpc>
              <a:spcBef>
                <a:spcPts val="0"/>
              </a:spcBef>
              <a:spcAft>
                <a:spcPts val="0"/>
              </a:spcAft>
            </a:pPr>
            <a:endParaRPr lang="en-US" sz="2400" b="1" dirty="0">
              <a:solidFill>
                <a:srgbClr val="E16F24"/>
              </a:solidFill>
              <a:latin typeface="Arial"/>
              <a:cs typeface="Arial"/>
            </a:endParaRPr>
          </a:p>
        </p:txBody>
      </p:sp>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4</a:t>
            </a:fld>
            <a:endParaRPr lang="en-US" dirty="0">
              <a:solidFill>
                <a:prstClr val="black">
                  <a:tint val="75000"/>
                </a:prstClr>
              </a:solidFill>
              <a:latin typeface="Franklin Gothic Book"/>
            </a:endParaRPr>
          </a:p>
        </p:txBody>
      </p:sp>
      <p:pic>
        <p:nvPicPr>
          <p:cNvPr id="18"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17375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19B9263-5C84-4E41-A438-31EEAC061A89}"/>
              </a:ext>
            </a:extLst>
          </p:cNvPr>
          <p:cNvSpPr txBox="1">
            <a:spLocks/>
          </p:cNvSpPr>
          <p:nvPr/>
        </p:nvSpPr>
        <p:spPr>
          <a:xfrm>
            <a:off x="587021" y="1801156"/>
            <a:ext cx="10306757" cy="4016968"/>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74320" indent="-274320">
              <a:lnSpc>
                <a:spcPct val="100000"/>
              </a:lnSpc>
              <a:spcBef>
                <a:spcPts val="0"/>
              </a:spcBef>
              <a:buFont typeface="Wingdings" charset="2"/>
              <a:buChar char="§"/>
            </a:pPr>
            <a:r>
              <a:rPr lang="en-US" sz="2400" b="1" dirty="0">
                <a:latin typeface="Arial" panose="020B0604020202020204" pitchFamily="34" charset="0"/>
                <a:cs typeface="Arial" panose="020B0604020202020204" pitchFamily="34" charset="0"/>
              </a:rPr>
              <a:t>Minimum PPE:</a:t>
            </a:r>
          </a:p>
          <a:p>
            <a:pPr marL="621792" lvl="0" indent="-342900">
              <a:lnSpc>
                <a:spcPct val="100000"/>
              </a:lnSpc>
              <a:spcBef>
                <a:spcPts val="0"/>
              </a:spcBef>
              <a:spcAft>
                <a:spcPts val="2400"/>
              </a:spcAft>
              <a:buFont typeface="Arial"/>
              <a:buChar char="•"/>
            </a:pPr>
            <a:r>
              <a:rPr lang="en-US" sz="2400" dirty="0">
                <a:latin typeface="Arial" panose="020B0604020202020204" pitchFamily="34" charset="0"/>
                <a:cs typeface="Arial" panose="020B0604020202020204" pitchFamily="34" charset="0"/>
              </a:rPr>
              <a:t>Hard hat, safety glasses, and safety shoes</a:t>
            </a:r>
          </a:p>
          <a:p>
            <a:pPr marL="274320" indent="-274320">
              <a:lnSpc>
                <a:spcPct val="100000"/>
              </a:lnSpc>
              <a:spcBef>
                <a:spcPts val="0"/>
              </a:spcBef>
              <a:buFont typeface="Wingdings" charset="2"/>
              <a:buChar char="§"/>
            </a:pPr>
            <a:r>
              <a:rPr lang="en-US" sz="2400" b="1" dirty="0">
                <a:latin typeface="Arial" panose="020B0604020202020204" pitchFamily="34" charset="0"/>
                <a:cs typeface="Arial" panose="020B0604020202020204" pitchFamily="34" charset="0"/>
              </a:rPr>
              <a:t>Task Specific PPE:</a:t>
            </a:r>
          </a:p>
          <a:p>
            <a:pPr marL="621792" lvl="0" indent="-342900">
              <a:lnSpc>
                <a:spcPct val="100000"/>
              </a:lnSpc>
              <a:spcBef>
                <a:spcPts val="0"/>
              </a:spcBef>
              <a:spcAft>
                <a:spcPts val="2400"/>
              </a:spcAft>
              <a:buFont typeface="Arial"/>
              <a:buChar char="•"/>
            </a:pPr>
            <a:r>
              <a:rPr lang="en-US" sz="2400" dirty="0">
                <a:latin typeface="Arial" panose="020B0604020202020204" pitchFamily="34" charset="0"/>
                <a:cs typeface="Arial" panose="020B0604020202020204" pitchFamily="34" charset="0"/>
              </a:rPr>
              <a:t>Fall protection, hearing protection, respirators, safety vest, gloves, etc.</a:t>
            </a:r>
          </a:p>
          <a:p>
            <a:pPr marL="274320" indent="-274320">
              <a:lnSpc>
                <a:spcPct val="100000"/>
              </a:lnSpc>
              <a:spcBef>
                <a:spcPts val="0"/>
              </a:spcBef>
              <a:buFont typeface="Wingdings" charset="2"/>
              <a:buChar char="§"/>
            </a:pPr>
            <a:r>
              <a:rPr lang="en-US" sz="2400" b="1" dirty="0">
                <a:latin typeface="Arial" panose="020B0604020202020204" pitchFamily="34" charset="0"/>
                <a:cs typeface="Arial" panose="020B0604020202020204" pitchFamily="34" charset="0"/>
              </a:rPr>
              <a:t>COVID-19 Personal Protection:</a:t>
            </a:r>
          </a:p>
          <a:p>
            <a:pPr marL="621792" lvl="0" indent="-342900">
              <a:lnSpc>
                <a:spcPct val="100000"/>
              </a:lnSpc>
              <a:spcBef>
                <a:spcPts val="0"/>
              </a:spcBef>
              <a:spcAft>
                <a:spcPts val="600"/>
              </a:spcAft>
              <a:buFont typeface="Arial"/>
              <a:buChar char="•"/>
            </a:pPr>
            <a:r>
              <a:rPr lang="en-US" sz="2400" dirty="0">
                <a:latin typeface="Arial" panose="020B0604020202020204" pitchFamily="34" charset="0"/>
                <a:cs typeface="Arial" panose="020B0604020202020204" pitchFamily="34" charset="0"/>
              </a:rPr>
              <a:t>Face masks and face coverings </a:t>
            </a:r>
          </a:p>
          <a:p>
            <a:pPr marL="621792" lvl="0" indent="-342900">
              <a:lnSpc>
                <a:spcPct val="100000"/>
              </a:lnSpc>
              <a:spcBef>
                <a:spcPts val="0"/>
              </a:spcBef>
              <a:spcAft>
                <a:spcPts val="600"/>
              </a:spcAft>
              <a:buFont typeface="Arial"/>
              <a:buChar char="•"/>
            </a:pPr>
            <a:r>
              <a:rPr lang="en-US" sz="2400" dirty="0">
                <a:latin typeface="Arial" panose="020B0604020202020204" pitchFamily="34" charset="0"/>
                <a:cs typeface="Arial" panose="020B0604020202020204" pitchFamily="34" charset="0"/>
              </a:rPr>
              <a:t>Latex Gloves</a:t>
            </a:r>
          </a:p>
        </p:txBody>
      </p:sp>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40</a:t>
            </a:fld>
            <a:endParaRPr lang="en-US" dirty="0">
              <a:solidFill>
                <a:prstClr val="black">
                  <a:tint val="75000"/>
                </a:prstClr>
              </a:solidFill>
              <a:latin typeface="Franklin Gothic Book"/>
            </a:endParaRPr>
          </a:p>
        </p:txBody>
      </p:sp>
      <p:sp>
        <p:nvSpPr>
          <p:cNvPr id="17" name="Title 1">
            <a:extLst>
              <a:ext uri="{FF2B5EF4-FFF2-40B4-BE49-F238E27FC236}">
                <a16:creationId xmlns:a16="http://schemas.microsoft.com/office/drawing/2014/main" id="{652F5199-C710-E541-B0BE-7EC7DE57BABA}"/>
              </a:ext>
            </a:extLst>
          </p:cNvPr>
          <p:cNvSpPr txBox="1">
            <a:spLocks/>
          </p:cNvSpPr>
          <p:nvPr/>
        </p:nvSpPr>
        <p:spPr>
          <a:xfrm>
            <a:off x="587021" y="285514"/>
            <a:ext cx="8536729" cy="1126904"/>
          </a:xfrm>
          <a:prstGeom prst="rect">
            <a:avLst/>
          </a:prstGeom>
        </p:spPr>
        <p:txBody>
          <a:bodyPr anchor="t" anchorCtr="0">
            <a:noAutofit/>
          </a:bodyPr>
          <a:lstStyle>
            <a:lvl1pPr algn="l" defTabSz="914400" rtl="0" eaLnBrk="1" latinLnBrk="0" hangingPunct="1">
              <a:lnSpc>
                <a:spcPct val="90000"/>
              </a:lnSpc>
              <a:spcBef>
                <a:spcPct val="0"/>
              </a:spcBef>
              <a:buNone/>
              <a:defRPr sz="4500" kern="1200" baseline="0">
                <a:solidFill>
                  <a:srgbClr val="002FA7"/>
                </a:solidFill>
                <a:latin typeface="+mj-lt"/>
                <a:ea typeface="+mj-ea"/>
                <a:cs typeface="+mj-cs"/>
              </a:defRPr>
            </a:lvl1pPr>
          </a:lstStyle>
          <a:p>
            <a:pPr lvl="0"/>
            <a:r>
              <a:rPr lang="en-US" sz="3200" b="1" dirty="0">
                <a:latin typeface="Arial"/>
                <a:cs typeface="Arial"/>
              </a:rPr>
              <a:t>Personal Protective Equipment (PPE) and COVID-19 Personal Protection </a:t>
            </a:r>
          </a:p>
        </p:txBody>
      </p:sp>
      <p:pic>
        <p:nvPicPr>
          <p:cNvPr id="18"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01617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19B9263-5C84-4E41-A438-31EEAC061A89}"/>
              </a:ext>
            </a:extLst>
          </p:cNvPr>
          <p:cNvSpPr txBox="1">
            <a:spLocks/>
          </p:cNvSpPr>
          <p:nvPr/>
        </p:nvSpPr>
        <p:spPr>
          <a:xfrm>
            <a:off x="813233" y="1878904"/>
            <a:ext cx="10046678" cy="3939220"/>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74320" lvl="0" indent="-274320">
              <a:lnSpc>
                <a:spcPct val="100000"/>
              </a:lnSpc>
              <a:spcBef>
                <a:spcPts val="0"/>
              </a:spcBef>
              <a:spcAft>
                <a:spcPts val="1800"/>
              </a:spcAft>
              <a:buFont typeface="Wingdings" charset="2"/>
              <a:buChar char="§"/>
            </a:pPr>
            <a:r>
              <a:rPr lang="en-US" sz="2400" dirty="0">
                <a:latin typeface="Arial"/>
                <a:cs typeface="Arial"/>
              </a:rPr>
              <a:t>The use of task specific PPE (i.e. respirator, specific glove type) takes precedence over the use of COVID-19 related Personal Protection (face masks/coverings, latex gloves)</a:t>
            </a:r>
          </a:p>
          <a:p>
            <a:pPr marL="274320" lvl="0" indent="-274320">
              <a:lnSpc>
                <a:spcPct val="100000"/>
              </a:lnSpc>
              <a:spcBef>
                <a:spcPts val="600"/>
              </a:spcBef>
              <a:spcAft>
                <a:spcPts val="1800"/>
              </a:spcAft>
              <a:buFont typeface="Wingdings" charset="2"/>
              <a:buChar char="§"/>
            </a:pPr>
            <a:r>
              <a:rPr lang="en-US" sz="2400" dirty="0">
                <a:latin typeface="Arial"/>
                <a:cs typeface="Arial"/>
              </a:rPr>
              <a:t>PPE and COVID-19 Personal Protection shall  NEVER be shared</a:t>
            </a:r>
          </a:p>
          <a:p>
            <a:pPr marL="274320" lvl="0" indent="-274320">
              <a:lnSpc>
                <a:spcPct val="100000"/>
              </a:lnSpc>
              <a:spcBef>
                <a:spcPts val="600"/>
              </a:spcBef>
              <a:spcAft>
                <a:spcPts val="1800"/>
              </a:spcAft>
              <a:buFont typeface="Wingdings" charset="2"/>
              <a:buChar char="§"/>
            </a:pPr>
            <a:r>
              <a:rPr lang="en-US" sz="2400" dirty="0">
                <a:latin typeface="Arial"/>
                <a:cs typeface="Arial"/>
              </a:rPr>
              <a:t>Reusable PPE shall be properly cleaned and sanitized</a:t>
            </a:r>
          </a:p>
          <a:p>
            <a:pPr marL="274320" lvl="0" indent="-274320">
              <a:lnSpc>
                <a:spcPct val="100000"/>
              </a:lnSpc>
              <a:spcBef>
                <a:spcPts val="600"/>
              </a:spcBef>
              <a:spcAft>
                <a:spcPts val="1800"/>
              </a:spcAft>
              <a:buFont typeface="Wingdings" charset="2"/>
              <a:buChar char="§"/>
            </a:pPr>
            <a:r>
              <a:rPr lang="en-US" sz="2400" dirty="0">
                <a:latin typeface="Arial"/>
                <a:cs typeface="Arial"/>
              </a:rPr>
              <a:t>Employers (Contractors/CM/REI) shall ensure sufficient COVID-19 Personal Protection supplies at the jobsite </a:t>
            </a:r>
          </a:p>
        </p:txBody>
      </p:sp>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41</a:t>
            </a:fld>
            <a:endParaRPr lang="en-US" dirty="0">
              <a:solidFill>
                <a:prstClr val="black">
                  <a:tint val="75000"/>
                </a:prstClr>
              </a:solidFill>
              <a:latin typeface="Franklin Gothic Book"/>
            </a:endParaRPr>
          </a:p>
        </p:txBody>
      </p:sp>
      <p:pic>
        <p:nvPicPr>
          <p:cNvPr id="18"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652F5199-C710-E541-B0BE-7EC7DE57BABA}"/>
              </a:ext>
            </a:extLst>
          </p:cNvPr>
          <p:cNvSpPr txBox="1">
            <a:spLocks/>
          </p:cNvSpPr>
          <p:nvPr/>
        </p:nvSpPr>
        <p:spPr>
          <a:xfrm>
            <a:off x="295275" y="285514"/>
            <a:ext cx="8828475" cy="1126904"/>
          </a:xfrm>
          <a:prstGeom prst="rect">
            <a:avLst/>
          </a:prstGeom>
        </p:spPr>
        <p:txBody>
          <a:bodyPr anchor="t" anchorCtr="0">
            <a:noAutofit/>
          </a:bodyPr>
          <a:lstStyle>
            <a:lvl1pPr algn="l" defTabSz="914400" rtl="0" eaLnBrk="1" latinLnBrk="0" hangingPunct="1">
              <a:lnSpc>
                <a:spcPct val="90000"/>
              </a:lnSpc>
              <a:spcBef>
                <a:spcPct val="0"/>
              </a:spcBef>
              <a:buNone/>
              <a:defRPr sz="4500" kern="1200" baseline="0">
                <a:solidFill>
                  <a:srgbClr val="002FA7"/>
                </a:solidFill>
                <a:latin typeface="+mj-lt"/>
                <a:ea typeface="+mj-ea"/>
                <a:cs typeface="+mj-cs"/>
              </a:defRPr>
            </a:lvl1pPr>
          </a:lstStyle>
          <a:p>
            <a:pPr lvl="0"/>
            <a:r>
              <a:rPr lang="en-US" sz="3200" b="1" dirty="0">
                <a:latin typeface="Arial"/>
                <a:cs typeface="Arial"/>
              </a:rPr>
              <a:t>Personal Protective Equipment (PPE) and COVID-19 Personal Protection </a:t>
            </a:r>
          </a:p>
        </p:txBody>
      </p:sp>
    </p:spTree>
    <p:extLst>
      <p:ext uri="{BB962C8B-B14F-4D97-AF65-F5344CB8AC3E}">
        <p14:creationId xmlns:p14="http://schemas.microsoft.com/office/powerpoint/2010/main" val="27101617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F33C43-855E-F848-A64F-E318B678E9B1}"/>
              </a:ext>
            </a:extLst>
          </p:cNvPr>
          <p:cNvSpPr/>
          <p:nvPr/>
        </p:nvSpPr>
        <p:spPr>
          <a:xfrm>
            <a:off x="0" y="-143220"/>
            <a:ext cx="12192000" cy="7001219"/>
          </a:xfrm>
          <a:prstGeom prst="rect">
            <a:avLst/>
          </a:prstGeom>
          <a:solidFill>
            <a:srgbClr val="D2EE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Franklin Gothic Book"/>
              <a:ea typeface="+mn-ea"/>
              <a:cs typeface="+mn-cs"/>
            </a:endParaRPr>
          </a:p>
        </p:txBody>
      </p:sp>
      <p:cxnSp>
        <p:nvCxnSpPr>
          <p:cNvPr id="11" name="Straight Connector 10">
            <a:extLst>
              <a:ext uri="{FF2B5EF4-FFF2-40B4-BE49-F238E27FC236}">
                <a16:creationId xmlns:a16="http://schemas.microsoft.com/office/drawing/2014/main" id="{415B1FB8-33DA-D54D-916B-26D9CB9E06F4}"/>
              </a:ext>
            </a:extLst>
          </p:cNvPr>
          <p:cNvCxnSpPr>
            <a:cxnSpLocks/>
          </p:cNvCxnSpPr>
          <p:nvPr/>
        </p:nvCxnSpPr>
        <p:spPr>
          <a:xfrm>
            <a:off x="408960" y="462013"/>
            <a:ext cx="1841062" cy="0"/>
          </a:xfrm>
          <a:prstGeom prst="line">
            <a:avLst/>
          </a:prstGeom>
          <a:noFill/>
          <a:ln w="50800" cap="flat" cmpd="sng" algn="ctr">
            <a:solidFill>
              <a:srgbClr val="FF6F24"/>
            </a:solidFill>
            <a:prstDash val="solid"/>
            <a:miter lim="800000"/>
          </a:ln>
          <a:effectLst/>
        </p:spPr>
      </p:cxnSp>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42</a:t>
            </a:fld>
            <a:endParaRPr lang="en-US" dirty="0">
              <a:solidFill>
                <a:prstClr val="black">
                  <a:tint val="75000"/>
                </a:prstClr>
              </a:solidFill>
              <a:latin typeface="Franklin Gothic Book"/>
            </a:endParaRPr>
          </a:p>
        </p:txBody>
      </p:sp>
      <p:pic>
        <p:nvPicPr>
          <p:cNvPr id="18"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a:extLst>
              <a:ext uri="{FF2B5EF4-FFF2-40B4-BE49-F238E27FC236}">
                <a16:creationId xmlns:a16="http://schemas.microsoft.com/office/drawing/2014/main" id="{EAD036EF-AC3E-42A7-8D08-987C54BBF886}"/>
              </a:ext>
            </a:extLst>
          </p:cNvPr>
          <p:cNvSpPr txBox="1">
            <a:spLocks/>
          </p:cNvSpPr>
          <p:nvPr/>
        </p:nvSpPr>
        <p:spPr>
          <a:xfrm>
            <a:off x="295976" y="658237"/>
            <a:ext cx="8866654" cy="1570532"/>
          </a:xfrm>
          <a:prstGeom prst="rect">
            <a:avLst/>
          </a:prstGeom>
        </p:spPr>
        <p:txBody>
          <a:bodyPr anchor="t" anchorCtr="0">
            <a:noAutofit/>
          </a:bodyPr>
          <a:lstStyle>
            <a:lvl1pPr algn="l" defTabSz="914400" rtl="0" eaLnBrk="1" latinLnBrk="0" hangingPunct="1">
              <a:lnSpc>
                <a:spcPct val="90000"/>
              </a:lnSpc>
              <a:spcBef>
                <a:spcPct val="0"/>
              </a:spcBef>
              <a:buNone/>
              <a:defRPr sz="5000" kern="1200" cap="all" baseline="0">
                <a:solidFill>
                  <a:srgbClr val="002FA7"/>
                </a:solidFill>
                <a:latin typeface="+mj-lt"/>
                <a:ea typeface="+mj-ea"/>
                <a:cs typeface="+mj-cs"/>
              </a:defRPr>
            </a:lvl1pPr>
          </a:lstStyle>
          <a:p>
            <a:pPr lvl="0">
              <a:defRPr/>
            </a:pPr>
            <a:r>
              <a:rPr lang="en-US" sz="4000" b="1" dirty="0">
                <a:latin typeface="Arial"/>
                <a:cs typeface="Arial"/>
              </a:rPr>
              <a:t>Jobsite cleaning and disinfecting</a:t>
            </a:r>
          </a:p>
        </p:txBody>
      </p:sp>
      <p:grpSp>
        <p:nvGrpSpPr>
          <p:cNvPr id="16" name="Group 15"/>
          <p:cNvGrpSpPr/>
          <p:nvPr/>
        </p:nvGrpSpPr>
        <p:grpSpPr>
          <a:xfrm>
            <a:off x="5589006" y="2315575"/>
            <a:ext cx="5800573" cy="4018179"/>
            <a:chOff x="6071681" y="2059104"/>
            <a:chExt cx="5008608" cy="3469568"/>
          </a:xfrm>
        </p:grpSpPr>
        <p:pic>
          <p:nvPicPr>
            <p:cNvPr id="14" name="Picture 13" descr="page 21_PPE.png"/>
            <p:cNvPicPr>
              <a:picLocks noChangeAspect="1"/>
            </p:cNvPicPr>
            <p:nvPr/>
          </p:nvPicPr>
          <p:blipFill>
            <a:blip r:embed="rId3"/>
            <a:srcRect r="39561"/>
            <a:stretch>
              <a:fillRect/>
            </a:stretch>
          </p:blipFill>
          <p:spPr>
            <a:xfrm>
              <a:off x="6071681" y="2059104"/>
              <a:ext cx="5008608" cy="2052341"/>
            </a:xfrm>
            <a:prstGeom prst="rect">
              <a:avLst/>
            </a:prstGeom>
          </p:spPr>
        </p:pic>
        <p:pic>
          <p:nvPicPr>
            <p:cNvPr id="15" name="Picture 14" descr="page 21_PPE.png"/>
            <p:cNvPicPr>
              <a:picLocks noChangeAspect="1"/>
            </p:cNvPicPr>
            <p:nvPr/>
          </p:nvPicPr>
          <p:blipFill>
            <a:blip r:embed="rId3"/>
            <a:srcRect l="58600"/>
            <a:stretch>
              <a:fillRect/>
            </a:stretch>
          </p:blipFill>
          <p:spPr>
            <a:xfrm>
              <a:off x="7026971" y="3476331"/>
              <a:ext cx="3430846" cy="2052341"/>
            </a:xfrm>
            <a:prstGeom prst="rect">
              <a:avLst/>
            </a:prstGeom>
          </p:spPr>
        </p:pic>
      </p:grpSp>
      <p:pic>
        <p:nvPicPr>
          <p:cNvPr id="13" name="Picture 12" descr="page 21_CURLY_w skintone.png"/>
          <p:cNvPicPr>
            <a:picLocks noChangeAspect="1"/>
          </p:cNvPicPr>
          <p:nvPr/>
        </p:nvPicPr>
        <p:blipFill>
          <a:blip r:embed="rId4"/>
          <a:stretch>
            <a:fillRect/>
          </a:stretch>
        </p:blipFill>
        <p:spPr>
          <a:xfrm>
            <a:off x="295976" y="2015300"/>
            <a:ext cx="4855464" cy="4512824"/>
          </a:xfrm>
          <a:prstGeom prst="rect">
            <a:avLst/>
          </a:prstGeom>
        </p:spPr>
      </p:pic>
    </p:spTree>
    <p:extLst>
      <p:ext uri="{BB962C8B-B14F-4D97-AF65-F5344CB8AC3E}">
        <p14:creationId xmlns:p14="http://schemas.microsoft.com/office/powerpoint/2010/main" val="24152113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19B9263-5C84-4E41-A438-31EEAC061A89}"/>
              </a:ext>
            </a:extLst>
          </p:cNvPr>
          <p:cNvSpPr txBox="1">
            <a:spLocks/>
          </p:cNvSpPr>
          <p:nvPr/>
        </p:nvSpPr>
        <p:spPr>
          <a:xfrm>
            <a:off x="666044" y="1464249"/>
            <a:ext cx="9935131" cy="4353875"/>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74320" lvl="0" indent="-274320">
              <a:lnSpc>
                <a:spcPct val="100000"/>
              </a:lnSpc>
              <a:spcBef>
                <a:spcPts val="0"/>
              </a:spcBef>
              <a:spcAft>
                <a:spcPts val="2400"/>
              </a:spcAft>
              <a:buFont typeface="Wingdings" charset="2"/>
              <a:buChar char="§"/>
            </a:pPr>
            <a:r>
              <a:rPr lang="en-US" sz="2400" dirty="0">
                <a:latin typeface="Arial"/>
                <a:cs typeface="Arial"/>
              </a:rPr>
              <a:t>Frequent</a:t>
            </a:r>
          </a:p>
          <a:p>
            <a:pPr marL="274320" lvl="0" indent="-274320">
              <a:lnSpc>
                <a:spcPct val="100000"/>
              </a:lnSpc>
              <a:spcBef>
                <a:spcPts val="0"/>
              </a:spcBef>
              <a:spcAft>
                <a:spcPts val="2400"/>
              </a:spcAft>
              <a:buFont typeface="Wingdings" charset="2"/>
              <a:buChar char="§"/>
            </a:pPr>
            <a:r>
              <a:rPr lang="en-US" sz="2400" dirty="0">
                <a:latin typeface="Arial"/>
                <a:cs typeface="Arial"/>
              </a:rPr>
              <a:t>All high-traffic and high-touch areas/surfaces</a:t>
            </a:r>
          </a:p>
          <a:p>
            <a:pPr marL="274320" lvl="0" indent="-274320">
              <a:lnSpc>
                <a:spcPct val="100000"/>
              </a:lnSpc>
              <a:spcBef>
                <a:spcPts val="0"/>
              </a:spcBef>
              <a:spcAft>
                <a:spcPts val="2400"/>
              </a:spcAft>
              <a:buFont typeface="Wingdings" charset="2"/>
              <a:buChar char="§"/>
            </a:pPr>
            <a:r>
              <a:rPr lang="en-US" sz="2400" dirty="0">
                <a:latin typeface="Arial"/>
                <a:cs typeface="Arial"/>
              </a:rPr>
              <a:t>In accordance with CDC guidelines</a:t>
            </a:r>
          </a:p>
          <a:p>
            <a:pPr marL="274320" lvl="0" indent="-274320">
              <a:lnSpc>
                <a:spcPct val="100000"/>
              </a:lnSpc>
              <a:spcBef>
                <a:spcPts val="0"/>
              </a:spcBef>
              <a:spcAft>
                <a:spcPts val="2400"/>
              </a:spcAft>
              <a:buFont typeface="Wingdings" charset="2"/>
              <a:buChar char="§"/>
            </a:pPr>
            <a:r>
              <a:rPr lang="en-US" sz="2400" dirty="0">
                <a:latin typeface="Arial"/>
                <a:cs typeface="Arial"/>
              </a:rPr>
              <a:t>CDC recommended EPA-registered disinfectant(s)</a:t>
            </a:r>
          </a:p>
          <a:p>
            <a:pPr marL="274320" indent="-274320">
              <a:lnSpc>
                <a:spcPct val="100000"/>
              </a:lnSpc>
              <a:spcBef>
                <a:spcPts val="0"/>
              </a:spcBef>
              <a:spcAft>
                <a:spcPts val="2400"/>
              </a:spcAft>
              <a:buFont typeface="Wingdings" charset="2"/>
              <a:buChar char="§"/>
            </a:pPr>
            <a:r>
              <a:rPr lang="en-US" sz="2400" dirty="0">
                <a:latin typeface="Arial"/>
                <a:cs typeface="Arial"/>
              </a:rPr>
              <a:t>Maintain a Cleaning and Disinfection Log</a:t>
            </a:r>
          </a:p>
          <a:p>
            <a:pPr marL="274320" lvl="0" indent="-274320">
              <a:lnSpc>
                <a:spcPct val="100000"/>
              </a:lnSpc>
              <a:spcBef>
                <a:spcPts val="0"/>
              </a:spcBef>
              <a:spcAft>
                <a:spcPts val="2400"/>
              </a:spcAft>
              <a:buFont typeface="Wingdings" charset="2"/>
              <a:buChar char="§"/>
            </a:pPr>
            <a:endParaRPr lang="en-US" sz="2800" b="1" dirty="0">
              <a:latin typeface="Arial"/>
              <a:cs typeface="Arial"/>
            </a:endParaRPr>
          </a:p>
        </p:txBody>
      </p:sp>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43</a:t>
            </a:fld>
            <a:endParaRPr lang="en-US" dirty="0">
              <a:solidFill>
                <a:prstClr val="black">
                  <a:tint val="75000"/>
                </a:prstClr>
              </a:solidFill>
              <a:latin typeface="Franklin Gothic Book"/>
            </a:endParaRPr>
          </a:p>
        </p:txBody>
      </p:sp>
      <p:pic>
        <p:nvPicPr>
          <p:cNvPr id="18"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6E23CBD4-17EB-490E-A1B8-C5AF3597B1D0}"/>
              </a:ext>
            </a:extLst>
          </p:cNvPr>
          <p:cNvSpPr/>
          <p:nvPr/>
        </p:nvSpPr>
        <p:spPr>
          <a:xfrm>
            <a:off x="441024" y="5818124"/>
            <a:ext cx="10937743" cy="778028"/>
          </a:xfrm>
          <a:prstGeom prst="rect">
            <a:avLst/>
          </a:prstGeom>
          <a:solidFill>
            <a:srgbClr val="CBEEFF"/>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2FA7"/>
              </a:solidFill>
              <a:effectLst/>
              <a:uLnTx/>
              <a:uFillTx/>
              <a:latin typeface="Franklin Gothic Demi" panose="020B0703020102020204" pitchFamily="34" charset="0"/>
              <a:ea typeface="+mn-ea"/>
              <a:cs typeface="Arial" panose="020B0604020202020204" pitchFamily="34" charset="0"/>
            </a:endParaRPr>
          </a:p>
        </p:txBody>
      </p:sp>
      <p:sp>
        <p:nvSpPr>
          <p:cNvPr id="7" name="Text Placeholder 2">
            <a:extLst>
              <a:ext uri="{FF2B5EF4-FFF2-40B4-BE49-F238E27FC236}">
                <a16:creationId xmlns:a16="http://schemas.microsoft.com/office/drawing/2014/main" id="{B65EDBBA-49F1-4575-B855-5AAD5F4EC3D8}"/>
              </a:ext>
            </a:extLst>
          </p:cNvPr>
          <p:cNvSpPr txBox="1">
            <a:spLocks/>
          </p:cNvSpPr>
          <p:nvPr/>
        </p:nvSpPr>
        <p:spPr>
          <a:xfrm>
            <a:off x="855352" y="5869955"/>
            <a:ext cx="10224937" cy="700281"/>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2200"/>
              </a:lnSpc>
            </a:pPr>
            <a:r>
              <a:rPr lang="en-US" sz="1800" b="1" i="1" dirty="0">
                <a:latin typeface="Arial"/>
                <a:cs typeface="Arial"/>
              </a:rPr>
              <a:t>Note: </a:t>
            </a:r>
            <a:r>
              <a:rPr lang="en-US" sz="1800" i="1" dirty="0">
                <a:latin typeface="Arial"/>
                <a:cs typeface="Arial"/>
              </a:rPr>
              <a:t>Safety Data Sheets of all disinfectants used on site will be kept on site and available for review upon request</a:t>
            </a:r>
          </a:p>
        </p:txBody>
      </p:sp>
      <p:sp>
        <p:nvSpPr>
          <p:cNvPr id="9" name="Title 1">
            <a:extLst>
              <a:ext uri="{FF2B5EF4-FFF2-40B4-BE49-F238E27FC236}">
                <a16:creationId xmlns:a16="http://schemas.microsoft.com/office/drawing/2014/main" id="{652F5199-C710-E541-B0BE-7EC7DE57BABA}"/>
              </a:ext>
            </a:extLst>
          </p:cNvPr>
          <p:cNvSpPr txBox="1">
            <a:spLocks/>
          </p:cNvSpPr>
          <p:nvPr/>
        </p:nvSpPr>
        <p:spPr>
          <a:xfrm>
            <a:off x="666044" y="285514"/>
            <a:ext cx="8828475" cy="1126904"/>
          </a:xfrm>
          <a:prstGeom prst="rect">
            <a:avLst/>
          </a:prstGeom>
        </p:spPr>
        <p:txBody>
          <a:bodyPr anchor="t" anchorCtr="0">
            <a:noAutofit/>
          </a:bodyPr>
          <a:lstStyle>
            <a:lvl1pPr algn="l" defTabSz="914400" rtl="0" eaLnBrk="1" latinLnBrk="0" hangingPunct="1">
              <a:lnSpc>
                <a:spcPct val="90000"/>
              </a:lnSpc>
              <a:spcBef>
                <a:spcPct val="0"/>
              </a:spcBef>
              <a:buNone/>
              <a:defRPr sz="4500" kern="1200" baseline="0">
                <a:solidFill>
                  <a:srgbClr val="002FA7"/>
                </a:solidFill>
                <a:latin typeface="+mj-lt"/>
                <a:ea typeface="+mj-ea"/>
                <a:cs typeface="+mj-cs"/>
              </a:defRPr>
            </a:lvl1pPr>
          </a:lstStyle>
          <a:p>
            <a:pPr lvl="0"/>
            <a:r>
              <a:rPr lang="en-US" sz="3200" b="1" dirty="0">
                <a:latin typeface="Arial"/>
                <a:cs typeface="Arial"/>
              </a:rPr>
              <a:t>Jobsite Cleaning and Disinfecting</a:t>
            </a:r>
          </a:p>
        </p:txBody>
      </p:sp>
    </p:spTree>
    <p:extLst>
      <p:ext uri="{BB962C8B-B14F-4D97-AF65-F5344CB8AC3E}">
        <p14:creationId xmlns:p14="http://schemas.microsoft.com/office/powerpoint/2010/main" val="27101617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44</a:t>
            </a:fld>
            <a:endParaRPr lang="en-US" dirty="0">
              <a:solidFill>
                <a:prstClr val="black">
                  <a:tint val="75000"/>
                </a:prstClr>
              </a:solidFill>
              <a:latin typeface="Franklin Gothic Book"/>
            </a:endParaRPr>
          </a:p>
        </p:txBody>
      </p:sp>
      <p:pic>
        <p:nvPicPr>
          <p:cNvPr id="18"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652F5199-C710-E541-B0BE-7EC7DE57BABA}"/>
              </a:ext>
            </a:extLst>
          </p:cNvPr>
          <p:cNvSpPr txBox="1">
            <a:spLocks/>
          </p:cNvSpPr>
          <p:nvPr/>
        </p:nvSpPr>
        <p:spPr>
          <a:xfrm>
            <a:off x="440267" y="285514"/>
            <a:ext cx="8683483" cy="1126904"/>
          </a:xfrm>
          <a:prstGeom prst="rect">
            <a:avLst/>
          </a:prstGeom>
        </p:spPr>
        <p:txBody>
          <a:bodyPr anchor="t" anchorCtr="0">
            <a:noAutofit/>
          </a:bodyPr>
          <a:lstStyle>
            <a:lvl1pPr algn="l" defTabSz="914400" rtl="0" eaLnBrk="1" latinLnBrk="0" hangingPunct="1">
              <a:lnSpc>
                <a:spcPct val="90000"/>
              </a:lnSpc>
              <a:spcBef>
                <a:spcPct val="0"/>
              </a:spcBef>
              <a:buNone/>
              <a:defRPr sz="4500" kern="1200" baseline="0">
                <a:solidFill>
                  <a:srgbClr val="002FA7"/>
                </a:solidFill>
                <a:latin typeface="+mj-lt"/>
                <a:ea typeface="+mj-ea"/>
                <a:cs typeface="+mj-cs"/>
              </a:defRPr>
            </a:lvl1pPr>
          </a:lstStyle>
          <a:p>
            <a:pPr lvl="0"/>
            <a:r>
              <a:rPr lang="en-US" sz="3200" b="1" dirty="0">
                <a:latin typeface="Arial"/>
                <a:cs typeface="Arial"/>
              </a:rPr>
              <a:t>Jobsite Cleaning and Disinfecting</a:t>
            </a:r>
          </a:p>
        </p:txBody>
      </p:sp>
      <p:sp>
        <p:nvSpPr>
          <p:cNvPr id="11" name="Text Placeholder 2">
            <a:extLst>
              <a:ext uri="{FF2B5EF4-FFF2-40B4-BE49-F238E27FC236}">
                <a16:creationId xmlns:a16="http://schemas.microsoft.com/office/drawing/2014/main" id="{419B9263-5C84-4E41-A438-31EEAC061A89}"/>
              </a:ext>
            </a:extLst>
          </p:cNvPr>
          <p:cNvSpPr txBox="1">
            <a:spLocks/>
          </p:cNvSpPr>
          <p:nvPr/>
        </p:nvSpPr>
        <p:spPr>
          <a:xfrm>
            <a:off x="440267" y="1801156"/>
            <a:ext cx="10442222" cy="4016968"/>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74320" indent="-274320">
              <a:lnSpc>
                <a:spcPct val="100000"/>
              </a:lnSpc>
              <a:spcBef>
                <a:spcPts val="0"/>
              </a:spcBef>
              <a:buFont typeface="Wingdings" charset="2"/>
              <a:buChar char="§"/>
            </a:pPr>
            <a:r>
              <a:rPr lang="en-US" sz="2400" b="1" dirty="0">
                <a:latin typeface="Arial" panose="020B0604020202020204" pitchFamily="34" charset="0"/>
                <a:cs typeface="Arial" panose="020B0604020202020204" pitchFamily="34" charset="0"/>
              </a:rPr>
              <a:t>Regular housekeeping practices:</a:t>
            </a:r>
          </a:p>
          <a:p>
            <a:pPr marL="621792" lvl="0" indent="-342900">
              <a:lnSpc>
                <a:spcPct val="100000"/>
              </a:lnSpc>
              <a:spcBef>
                <a:spcPts val="0"/>
              </a:spcBef>
              <a:spcAft>
                <a:spcPts val="2400"/>
              </a:spcAft>
              <a:buFont typeface="Arial"/>
              <a:buChar char="•"/>
            </a:pPr>
            <a:r>
              <a:rPr lang="en-US" sz="2400" dirty="0">
                <a:latin typeface="Arial" panose="020B0604020202020204" pitchFamily="34" charset="0"/>
                <a:cs typeface="Arial" panose="020B0604020202020204" pitchFamily="34" charset="0"/>
              </a:rPr>
              <a:t>Portable jobsite toilets to be cleaned and disinfected on the inside</a:t>
            </a:r>
          </a:p>
          <a:p>
            <a:pPr marL="621792" lvl="0" indent="-342900">
              <a:lnSpc>
                <a:spcPct val="100000"/>
              </a:lnSpc>
              <a:spcBef>
                <a:spcPts val="0"/>
              </a:spcBef>
              <a:spcAft>
                <a:spcPts val="2400"/>
              </a:spcAft>
              <a:buFont typeface="Arial"/>
              <a:buChar char="•"/>
            </a:pPr>
            <a:r>
              <a:rPr lang="en-US" sz="2400" dirty="0">
                <a:latin typeface="Arial" panose="020B0604020202020204" pitchFamily="34" charset="0"/>
                <a:cs typeface="Arial" panose="020B0604020202020204" pitchFamily="34" charset="0"/>
              </a:rPr>
              <a:t>Hand sanitizer dispensers are available and always filled</a:t>
            </a:r>
          </a:p>
          <a:p>
            <a:pPr marL="621792" lvl="0" indent="-342900">
              <a:lnSpc>
                <a:spcPct val="100000"/>
              </a:lnSpc>
              <a:spcBef>
                <a:spcPts val="0"/>
              </a:spcBef>
              <a:buFont typeface="Arial"/>
              <a:buChar char="•"/>
            </a:pPr>
            <a:r>
              <a:rPr lang="en-US" sz="2400" dirty="0">
                <a:latin typeface="Arial" panose="020B0604020202020204" pitchFamily="34" charset="0"/>
                <a:cs typeface="Arial" panose="020B0604020202020204" pitchFamily="34" charset="0"/>
              </a:rPr>
              <a:t>Vehicles interior and equipment/tools to be cleaned:</a:t>
            </a:r>
          </a:p>
          <a:p>
            <a:pPr marL="987552" lvl="0" indent="-342900">
              <a:lnSpc>
                <a:spcPct val="100000"/>
              </a:lnSpc>
              <a:spcBef>
                <a:spcPts val="0"/>
              </a:spcBef>
              <a:spcAft>
                <a:spcPts val="600"/>
              </a:spcAft>
              <a:buFont typeface="Courier New"/>
              <a:buChar char="o"/>
            </a:pPr>
            <a:r>
              <a:rPr lang="en-US" sz="2400" dirty="0">
                <a:latin typeface="Arial" panose="020B0604020202020204" pitchFamily="34" charset="0"/>
                <a:cs typeface="Arial" panose="020B0604020202020204" pitchFamily="34" charset="0"/>
              </a:rPr>
              <a:t>at least once per day</a:t>
            </a:r>
          </a:p>
          <a:p>
            <a:pPr marL="987552" lvl="0" indent="-342900">
              <a:lnSpc>
                <a:spcPct val="100000"/>
              </a:lnSpc>
              <a:spcBef>
                <a:spcPts val="0"/>
              </a:spcBef>
              <a:spcAft>
                <a:spcPts val="600"/>
              </a:spcAft>
              <a:buFont typeface="Courier New"/>
              <a:buChar char="o"/>
            </a:pPr>
            <a:r>
              <a:rPr lang="en-US" sz="2400" dirty="0">
                <a:latin typeface="Arial" panose="020B0604020202020204" pitchFamily="34" charset="0"/>
                <a:cs typeface="Arial" panose="020B0604020202020204" pitchFamily="34" charset="0"/>
              </a:rPr>
              <a:t>before change in operator or rider</a:t>
            </a:r>
          </a:p>
        </p:txBody>
      </p:sp>
    </p:spTree>
    <p:extLst>
      <p:ext uri="{BB962C8B-B14F-4D97-AF65-F5344CB8AC3E}">
        <p14:creationId xmlns:p14="http://schemas.microsoft.com/office/powerpoint/2010/main" val="27101617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age 26_color.png"/>
          <p:cNvPicPr>
            <a:picLocks noChangeAspect="1"/>
          </p:cNvPicPr>
          <p:nvPr/>
        </p:nvPicPr>
        <p:blipFill>
          <a:blip r:embed="rId2"/>
          <a:stretch>
            <a:fillRect/>
          </a:stretch>
        </p:blipFill>
        <p:spPr>
          <a:xfrm>
            <a:off x="7762970" y="3688079"/>
            <a:ext cx="2912245" cy="2889504"/>
          </a:xfrm>
          <a:prstGeom prst="rect">
            <a:avLst/>
          </a:prstGeom>
        </p:spPr>
      </p:pic>
      <p:cxnSp>
        <p:nvCxnSpPr>
          <p:cNvPr id="11" name="Straight Connector 10">
            <a:extLst>
              <a:ext uri="{FF2B5EF4-FFF2-40B4-BE49-F238E27FC236}">
                <a16:creationId xmlns:a16="http://schemas.microsoft.com/office/drawing/2014/main" id="{415B1FB8-33DA-D54D-916B-26D9CB9E06F4}"/>
              </a:ext>
            </a:extLst>
          </p:cNvPr>
          <p:cNvCxnSpPr>
            <a:cxnSpLocks/>
          </p:cNvCxnSpPr>
          <p:nvPr/>
        </p:nvCxnSpPr>
        <p:spPr>
          <a:xfrm>
            <a:off x="408960" y="462013"/>
            <a:ext cx="1841062" cy="0"/>
          </a:xfrm>
          <a:prstGeom prst="line">
            <a:avLst/>
          </a:prstGeom>
          <a:noFill/>
          <a:ln w="50800" cap="flat" cmpd="sng" algn="ctr">
            <a:solidFill>
              <a:srgbClr val="FF6F24"/>
            </a:solidFill>
            <a:prstDash val="solid"/>
            <a:miter lim="800000"/>
          </a:ln>
          <a:effectLst/>
        </p:spPr>
      </p:cxnSp>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45</a:t>
            </a:fld>
            <a:endParaRPr lang="en-US" dirty="0">
              <a:solidFill>
                <a:prstClr val="black">
                  <a:tint val="75000"/>
                </a:prstClr>
              </a:solidFill>
              <a:latin typeface="Franklin Gothic Book"/>
            </a:endParaRPr>
          </a:p>
        </p:txBody>
      </p:sp>
      <p:sp>
        <p:nvSpPr>
          <p:cNvPr id="8" name="Title 1">
            <a:extLst>
              <a:ext uri="{FF2B5EF4-FFF2-40B4-BE49-F238E27FC236}">
                <a16:creationId xmlns:a16="http://schemas.microsoft.com/office/drawing/2014/main" id="{EAD036EF-AC3E-42A7-8D08-987C54BBF886}"/>
              </a:ext>
            </a:extLst>
          </p:cNvPr>
          <p:cNvSpPr txBox="1">
            <a:spLocks/>
          </p:cNvSpPr>
          <p:nvPr/>
        </p:nvSpPr>
        <p:spPr>
          <a:xfrm>
            <a:off x="295976" y="658237"/>
            <a:ext cx="10735066" cy="1000382"/>
          </a:xfrm>
          <a:prstGeom prst="rect">
            <a:avLst/>
          </a:prstGeom>
        </p:spPr>
        <p:txBody>
          <a:bodyPr anchor="t" anchorCtr="0">
            <a:noAutofit/>
          </a:bodyPr>
          <a:lstStyle>
            <a:lvl1pPr algn="l" defTabSz="914400" rtl="0" eaLnBrk="1" latinLnBrk="0" hangingPunct="1">
              <a:lnSpc>
                <a:spcPct val="90000"/>
              </a:lnSpc>
              <a:spcBef>
                <a:spcPct val="0"/>
              </a:spcBef>
              <a:buNone/>
              <a:defRPr sz="5000" kern="1200" cap="all" baseline="0">
                <a:solidFill>
                  <a:srgbClr val="002FA7"/>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6000" b="1" dirty="0">
                <a:latin typeface="Arial"/>
                <a:cs typeface="Arial"/>
              </a:rPr>
              <a:t>Think</a:t>
            </a:r>
            <a:r>
              <a:rPr kumimoji="0" lang="en-US" sz="6000" b="1" u="none" strike="noStrike" kern="1200" cap="all" spc="0" normalizeH="0" baseline="0" noProof="0" dirty="0">
                <a:ln>
                  <a:noFill/>
                </a:ln>
                <a:solidFill>
                  <a:srgbClr val="002FA7"/>
                </a:solidFill>
                <a:effectLst/>
                <a:uLnTx/>
                <a:uFillTx/>
                <a:latin typeface="Arial"/>
                <a:ea typeface="+mj-ea"/>
                <a:cs typeface="Arial"/>
              </a:rPr>
              <a:t> SAFETY </a:t>
            </a:r>
          </a:p>
        </p:txBody>
      </p:sp>
      <p:sp>
        <p:nvSpPr>
          <p:cNvPr id="14" name="Text Placeholder 2">
            <a:extLst>
              <a:ext uri="{FF2B5EF4-FFF2-40B4-BE49-F238E27FC236}">
                <a16:creationId xmlns:a16="http://schemas.microsoft.com/office/drawing/2014/main" id="{174F26E6-0F94-447A-A18A-9A77C469B800}"/>
              </a:ext>
            </a:extLst>
          </p:cNvPr>
          <p:cNvSpPr txBox="1">
            <a:spLocks/>
          </p:cNvSpPr>
          <p:nvPr/>
        </p:nvSpPr>
        <p:spPr>
          <a:xfrm>
            <a:off x="295976" y="2946046"/>
            <a:ext cx="8114652" cy="2173827"/>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r>
              <a:rPr lang="en-US" b="1" dirty="0">
                <a:latin typeface="Arial"/>
                <a:cs typeface="Arial"/>
              </a:rPr>
              <a:t>Practice Social Distancing   </a:t>
            </a:r>
          </a:p>
          <a:p>
            <a:pPr lvl="0"/>
            <a:r>
              <a:rPr lang="en-US" b="1" dirty="0">
                <a:latin typeface="Arial"/>
                <a:cs typeface="Arial"/>
              </a:rPr>
              <a:t>Protects You and Those Around You</a:t>
            </a:r>
          </a:p>
        </p:txBody>
      </p:sp>
      <p:pic>
        <p:nvPicPr>
          <p:cNvPr id="10"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page 26_CURLYHAIR_skintone.png"/>
          <p:cNvPicPr>
            <a:picLocks noChangeAspect="1"/>
          </p:cNvPicPr>
          <p:nvPr/>
        </p:nvPicPr>
        <p:blipFill>
          <a:blip r:embed="rId4"/>
          <a:stretch>
            <a:fillRect/>
          </a:stretch>
        </p:blipFill>
        <p:spPr>
          <a:xfrm>
            <a:off x="7702771" y="658237"/>
            <a:ext cx="2972444" cy="2889504"/>
          </a:xfrm>
          <a:prstGeom prst="rect">
            <a:avLst/>
          </a:prstGeom>
        </p:spPr>
      </p:pic>
    </p:spTree>
    <p:extLst>
      <p:ext uri="{BB962C8B-B14F-4D97-AF65-F5344CB8AC3E}">
        <p14:creationId xmlns:p14="http://schemas.microsoft.com/office/powerpoint/2010/main" val="14281259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46</a:t>
            </a:fld>
            <a:endParaRPr lang="en-US" dirty="0">
              <a:solidFill>
                <a:prstClr val="black">
                  <a:tint val="75000"/>
                </a:prstClr>
              </a:solidFill>
              <a:latin typeface="Franklin Gothic Book"/>
            </a:endParaRPr>
          </a:p>
        </p:txBody>
      </p:sp>
      <p:pic>
        <p:nvPicPr>
          <p:cNvPr id="10"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D99971E6-0845-445A-B9F6-7FD41C5099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7187" y="2026627"/>
            <a:ext cx="3857625" cy="3857625"/>
          </a:xfrm>
          <a:prstGeom prst="rect">
            <a:avLst/>
          </a:prstGeom>
        </p:spPr>
      </p:pic>
      <p:sp>
        <p:nvSpPr>
          <p:cNvPr id="15" name="TextBox 14">
            <a:extLst>
              <a:ext uri="{FF2B5EF4-FFF2-40B4-BE49-F238E27FC236}">
                <a16:creationId xmlns:a16="http://schemas.microsoft.com/office/drawing/2014/main" id="{32E457D5-12F8-458F-8EC7-C8155DD5FCAF}"/>
              </a:ext>
            </a:extLst>
          </p:cNvPr>
          <p:cNvSpPr txBox="1"/>
          <p:nvPr/>
        </p:nvSpPr>
        <p:spPr>
          <a:xfrm>
            <a:off x="1957754" y="808892"/>
            <a:ext cx="8358554" cy="523220"/>
          </a:xfrm>
          <a:prstGeom prst="rect">
            <a:avLst/>
          </a:prstGeom>
          <a:noFill/>
        </p:spPr>
        <p:txBody>
          <a:bodyPr wrap="square" rtlCol="0">
            <a:spAutoFit/>
          </a:bodyPr>
          <a:lstStyle/>
          <a:p>
            <a:pPr algn="ctr"/>
            <a:r>
              <a:rPr lang="en-US" sz="2800" b="1" dirty="0">
                <a:solidFill>
                  <a:srgbClr val="0070C0"/>
                </a:solidFill>
              </a:rPr>
              <a:t>Questions and Answers </a:t>
            </a:r>
          </a:p>
        </p:txBody>
      </p:sp>
    </p:spTree>
    <p:extLst>
      <p:ext uri="{BB962C8B-B14F-4D97-AF65-F5344CB8AC3E}">
        <p14:creationId xmlns:p14="http://schemas.microsoft.com/office/powerpoint/2010/main" val="1479565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F33C43-855E-F848-A64F-E318B678E9B1}"/>
              </a:ext>
            </a:extLst>
          </p:cNvPr>
          <p:cNvSpPr/>
          <p:nvPr/>
        </p:nvSpPr>
        <p:spPr>
          <a:xfrm>
            <a:off x="0" y="0"/>
            <a:ext cx="12192000" cy="6858000"/>
          </a:xfrm>
          <a:prstGeom prst="rect">
            <a:avLst/>
          </a:prstGeom>
          <a:solidFill>
            <a:srgbClr val="D2EE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Franklin Gothic Book"/>
              <a:ea typeface="+mn-ea"/>
              <a:cs typeface="+mn-cs"/>
            </a:endParaRPr>
          </a:p>
        </p:txBody>
      </p:sp>
      <p:cxnSp>
        <p:nvCxnSpPr>
          <p:cNvPr id="11" name="Straight Connector 10">
            <a:extLst>
              <a:ext uri="{FF2B5EF4-FFF2-40B4-BE49-F238E27FC236}">
                <a16:creationId xmlns:a16="http://schemas.microsoft.com/office/drawing/2014/main" id="{415B1FB8-33DA-D54D-916B-26D9CB9E06F4}"/>
              </a:ext>
            </a:extLst>
          </p:cNvPr>
          <p:cNvCxnSpPr>
            <a:cxnSpLocks/>
          </p:cNvCxnSpPr>
          <p:nvPr/>
        </p:nvCxnSpPr>
        <p:spPr>
          <a:xfrm>
            <a:off x="408960" y="462013"/>
            <a:ext cx="1841062" cy="0"/>
          </a:xfrm>
          <a:prstGeom prst="line">
            <a:avLst/>
          </a:prstGeom>
          <a:noFill/>
          <a:ln w="50800" cap="flat" cmpd="sng" algn="ctr">
            <a:solidFill>
              <a:srgbClr val="FF6F24"/>
            </a:solidFill>
            <a:prstDash val="solid"/>
            <a:miter lim="800000"/>
          </a:ln>
          <a:effectLst/>
        </p:spPr>
      </p:cxnSp>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5</a:t>
            </a:fld>
            <a:endParaRPr lang="en-US" dirty="0">
              <a:solidFill>
                <a:prstClr val="black">
                  <a:tint val="75000"/>
                </a:prstClr>
              </a:solidFill>
              <a:latin typeface="Franklin Gothic Book"/>
            </a:endParaRPr>
          </a:p>
        </p:txBody>
      </p:sp>
      <p:pic>
        <p:nvPicPr>
          <p:cNvPr id="10"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2">
            <a:extLst>
              <a:ext uri="{FF2B5EF4-FFF2-40B4-BE49-F238E27FC236}">
                <a16:creationId xmlns:a16="http://schemas.microsoft.com/office/drawing/2014/main" id="{6622E1D9-6FBB-4274-BF6F-3CD7A2CE4DB0}"/>
              </a:ext>
            </a:extLst>
          </p:cNvPr>
          <p:cNvSpPr txBox="1">
            <a:spLocks/>
          </p:cNvSpPr>
          <p:nvPr/>
        </p:nvSpPr>
        <p:spPr>
          <a:xfrm>
            <a:off x="891822" y="1266092"/>
            <a:ext cx="10188467" cy="5067662"/>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lnSpc>
                <a:spcPct val="100000"/>
              </a:lnSpc>
              <a:spcBef>
                <a:spcPts val="0"/>
              </a:spcBef>
              <a:spcAft>
                <a:spcPts val="0"/>
              </a:spcAft>
            </a:pPr>
            <a:r>
              <a:rPr lang="en-US" sz="2400" b="1" dirty="0">
                <a:solidFill>
                  <a:srgbClr val="E16F24"/>
                </a:solidFill>
                <a:latin typeface="Arial" panose="020B0604020202020204" pitchFamily="34" charset="0"/>
                <a:cs typeface="Arial" panose="020B0604020202020204" pitchFamily="34" charset="0"/>
              </a:rPr>
              <a:t>Milestones</a:t>
            </a:r>
          </a:p>
          <a:p>
            <a:pPr marL="342900" lvl="0" indent="-342900" algn="just">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Site Safety Plan Application  - developed and lunched</a:t>
            </a:r>
          </a:p>
          <a:p>
            <a:pPr lvl="0" algn="just">
              <a:lnSpc>
                <a:spcPct val="100000"/>
              </a:lnSpc>
              <a:spcBef>
                <a:spcPts val="0"/>
              </a:spcBef>
              <a:spcAft>
                <a:spcPts val="0"/>
              </a:spcAft>
            </a:pPr>
            <a:endParaRPr lang="en-US" sz="1000" dirty="0">
              <a:latin typeface="Arial" panose="020B0604020202020204" pitchFamily="34" charset="0"/>
              <a:cs typeface="Arial" panose="020B0604020202020204" pitchFamily="34" charset="0"/>
            </a:endParaRPr>
          </a:p>
          <a:p>
            <a:pPr marL="342900" lvl="0" indent="-342900" algn="just">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Stop Work Order Process  - implemented</a:t>
            </a:r>
          </a:p>
          <a:p>
            <a:pPr lvl="0" algn="just">
              <a:lnSpc>
                <a:spcPct val="100000"/>
              </a:lnSpc>
              <a:spcBef>
                <a:spcPts val="0"/>
              </a:spcBef>
              <a:spcAft>
                <a:spcPts val="0"/>
              </a:spcAft>
            </a:pPr>
            <a:endParaRPr lang="en-US" sz="1000" dirty="0">
              <a:latin typeface="Arial" panose="020B0604020202020204" pitchFamily="34" charset="0"/>
              <a:cs typeface="Arial" panose="020B0604020202020204" pitchFamily="34" charset="0"/>
            </a:endParaRPr>
          </a:p>
          <a:p>
            <a:pPr marL="342900" lvl="0" indent="-342900" algn="just">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Safety Deviations Correction Process – improved</a:t>
            </a:r>
          </a:p>
          <a:p>
            <a:pPr lvl="0" algn="just">
              <a:lnSpc>
                <a:spcPct val="100000"/>
              </a:lnSpc>
              <a:spcBef>
                <a:spcPts val="0"/>
              </a:spcBef>
              <a:spcAft>
                <a:spcPts val="0"/>
              </a:spcAft>
            </a:pPr>
            <a:endParaRPr lang="en-US" sz="1000" dirty="0">
              <a:latin typeface="Arial" panose="020B0604020202020204" pitchFamily="34" charset="0"/>
              <a:cs typeface="Arial" panose="020B0604020202020204" pitchFamily="34" charset="0"/>
            </a:endParaRPr>
          </a:p>
          <a:p>
            <a:pPr marL="342900" lvl="0" indent="-342900" algn="just">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Number of Accidents and Incidents - decreased</a:t>
            </a:r>
          </a:p>
          <a:p>
            <a:pPr lvl="0" algn="just">
              <a:lnSpc>
                <a:spcPct val="100000"/>
              </a:lnSpc>
              <a:spcBef>
                <a:spcPts val="0"/>
              </a:spcBef>
              <a:spcAft>
                <a:spcPts val="0"/>
              </a:spcAft>
            </a:pPr>
            <a:endParaRPr lang="en-US" sz="2400" dirty="0">
              <a:latin typeface="Arial" panose="020B0604020202020204" pitchFamily="34" charset="0"/>
              <a:cs typeface="Arial" panose="020B0604020202020204" pitchFamily="34" charset="0"/>
            </a:endParaRPr>
          </a:p>
          <a:p>
            <a:pPr lvl="0" algn="just">
              <a:lnSpc>
                <a:spcPct val="100000"/>
              </a:lnSpc>
              <a:spcBef>
                <a:spcPts val="0"/>
              </a:spcBef>
              <a:spcAft>
                <a:spcPts val="0"/>
              </a:spcAft>
            </a:pPr>
            <a:r>
              <a:rPr lang="en-US" sz="2400" b="1" dirty="0">
                <a:solidFill>
                  <a:srgbClr val="E16F24"/>
                </a:solidFill>
                <a:latin typeface="Arial" panose="020B0604020202020204" pitchFamily="34" charset="0"/>
                <a:cs typeface="Arial" panose="020B0604020202020204" pitchFamily="34" charset="0"/>
              </a:rPr>
              <a:t>In Progress</a:t>
            </a:r>
          </a:p>
          <a:p>
            <a:pPr marL="342900" lvl="0" indent="-342900" algn="just">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Mobile Auditing App - in progress</a:t>
            </a:r>
          </a:p>
          <a:p>
            <a:pPr lvl="0" algn="just">
              <a:lnSpc>
                <a:spcPct val="100000"/>
              </a:lnSpc>
              <a:spcBef>
                <a:spcPts val="0"/>
              </a:spcBef>
              <a:spcAft>
                <a:spcPts val="0"/>
              </a:spcAft>
            </a:pPr>
            <a:endParaRPr lang="en-US" sz="1000" dirty="0">
              <a:latin typeface="Arial" panose="020B0604020202020204" pitchFamily="34" charset="0"/>
              <a:cs typeface="Arial" panose="020B0604020202020204" pitchFamily="34" charset="0"/>
            </a:endParaRPr>
          </a:p>
          <a:p>
            <a:pPr marL="342900" lvl="0" indent="-342900" algn="just">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Section U &amp; EP7 Projects – Collaboration with utility companies</a:t>
            </a:r>
          </a:p>
        </p:txBody>
      </p:sp>
      <p:sp>
        <p:nvSpPr>
          <p:cNvPr id="8" name="Title 1">
            <a:extLst>
              <a:ext uri="{FF2B5EF4-FFF2-40B4-BE49-F238E27FC236}">
                <a16:creationId xmlns:a16="http://schemas.microsoft.com/office/drawing/2014/main" id="{9F8EBAC0-4E6C-46C2-84B4-B79BDC0ADD6F}"/>
              </a:ext>
            </a:extLst>
          </p:cNvPr>
          <p:cNvSpPr txBox="1">
            <a:spLocks/>
          </p:cNvSpPr>
          <p:nvPr/>
        </p:nvSpPr>
        <p:spPr>
          <a:xfrm>
            <a:off x="758352" y="649722"/>
            <a:ext cx="10188468" cy="674061"/>
          </a:xfrm>
          <a:prstGeom prst="rect">
            <a:avLst/>
          </a:prstGeom>
        </p:spPr>
        <p:txBody>
          <a:bodyPr anchor="t" anchorCtr="0">
            <a:noAutofit/>
          </a:bodyPr>
          <a:lstStyle>
            <a:lvl1pPr algn="l" defTabSz="914400" rtl="0" eaLnBrk="1" latinLnBrk="0" hangingPunct="1">
              <a:lnSpc>
                <a:spcPct val="90000"/>
              </a:lnSpc>
              <a:spcBef>
                <a:spcPct val="0"/>
              </a:spcBef>
              <a:buNone/>
              <a:defRPr sz="5000" kern="1200" cap="all" baseline="0">
                <a:solidFill>
                  <a:srgbClr val="002FA7"/>
                </a:solidFill>
                <a:latin typeface="+mj-lt"/>
                <a:ea typeface="+mj-ea"/>
                <a:cs typeface="+mj-cs"/>
              </a:defRPr>
            </a:lvl1pPr>
          </a:lstStyle>
          <a:p>
            <a:pPr lvl="0">
              <a:defRPr/>
            </a:pPr>
            <a:r>
              <a:rPr lang="en-US" sz="2400" b="1" dirty="0">
                <a:latin typeface="Arial"/>
                <a:cs typeface="Arial"/>
              </a:rPr>
              <a:t>YEAR IN REVIEW</a:t>
            </a:r>
          </a:p>
        </p:txBody>
      </p:sp>
    </p:spTree>
    <p:extLst>
      <p:ext uri="{BB962C8B-B14F-4D97-AF65-F5344CB8AC3E}">
        <p14:creationId xmlns:p14="http://schemas.microsoft.com/office/powerpoint/2010/main" val="3974212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19B9263-5C84-4E41-A438-31EEAC061A89}"/>
              </a:ext>
            </a:extLst>
          </p:cNvPr>
          <p:cNvSpPr txBox="1">
            <a:spLocks/>
          </p:cNvSpPr>
          <p:nvPr/>
        </p:nvSpPr>
        <p:spPr>
          <a:xfrm>
            <a:off x="556248" y="1400680"/>
            <a:ext cx="10188467" cy="4719652"/>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lvl="0" indent="-342900" algn="just">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SSP APP developed in early 2019 and launched August 16, 2019</a:t>
            </a:r>
          </a:p>
          <a:p>
            <a:pPr lvl="0" algn="just">
              <a:lnSpc>
                <a:spcPct val="100000"/>
              </a:lnSpc>
              <a:spcBef>
                <a:spcPts val="0"/>
              </a:spcBef>
              <a:spcAft>
                <a:spcPts val="0"/>
              </a:spcAft>
            </a:pPr>
            <a:endParaRPr lang="en-US" sz="1000" dirty="0">
              <a:latin typeface="Arial" panose="020B0604020202020204" pitchFamily="34" charset="0"/>
              <a:cs typeface="Arial" panose="020B0604020202020204" pitchFamily="34" charset="0"/>
            </a:endParaRPr>
          </a:p>
          <a:p>
            <a:pPr marL="342900" lvl="0" indent="-342900" algn="just">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Streamlined SSP preparation, submittal and review process</a:t>
            </a:r>
          </a:p>
          <a:p>
            <a:pPr lvl="0" algn="just">
              <a:lnSpc>
                <a:spcPct val="100000"/>
              </a:lnSpc>
              <a:spcBef>
                <a:spcPts val="0"/>
              </a:spcBef>
              <a:spcAft>
                <a:spcPts val="0"/>
              </a:spcAft>
            </a:pPr>
            <a:endParaRPr lang="en-US" sz="1000" dirty="0">
              <a:latin typeface="Arial" panose="020B0604020202020204" pitchFamily="34" charset="0"/>
              <a:cs typeface="Arial" panose="020B0604020202020204" pitchFamily="34" charset="0"/>
            </a:endParaRPr>
          </a:p>
          <a:p>
            <a:pPr marL="342900" indent="-342900" algn="just">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SSP APP training provided to both contractors and Project Staff</a:t>
            </a:r>
          </a:p>
          <a:p>
            <a:pPr algn="just">
              <a:lnSpc>
                <a:spcPct val="100000"/>
              </a:lnSpc>
              <a:spcBef>
                <a:spcPts val="0"/>
              </a:spcBef>
              <a:spcAft>
                <a:spcPts val="0"/>
              </a:spcAft>
            </a:pPr>
            <a:endParaRPr lang="en-US" sz="1000" dirty="0">
              <a:latin typeface="Arial" panose="020B0604020202020204" pitchFamily="34" charset="0"/>
              <a:cs typeface="Arial" panose="020B0604020202020204" pitchFamily="34" charset="0"/>
            </a:endParaRPr>
          </a:p>
          <a:p>
            <a:pPr marL="342900" indent="-342900" algn="just">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Contractor, Project Staff and the Office of Construction Safety play</a:t>
            </a:r>
          </a:p>
          <a:p>
            <a:pPr algn="just">
              <a:lnSpc>
                <a:spcPct val="100000"/>
              </a:lnSpc>
              <a:spcBef>
                <a:spcPts val="0"/>
              </a:spcBef>
              <a:spcAft>
                <a:spcPts val="0"/>
              </a:spcAft>
            </a:pPr>
            <a:r>
              <a:rPr lang="en-US" sz="2400" dirty="0">
                <a:latin typeface="Arial" panose="020B0604020202020204" pitchFamily="34" charset="0"/>
                <a:cs typeface="Arial" panose="020B0604020202020204" pitchFamily="34" charset="0"/>
              </a:rPr>
              <a:t>    a role in SSP submittal and review process</a:t>
            </a:r>
          </a:p>
          <a:p>
            <a:pPr algn="just">
              <a:lnSpc>
                <a:spcPct val="100000"/>
              </a:lnSpc>
              <a:spcBef>
                <a:spcPts val="0"/>
              </a:spcBef>
              <a:spcAft>
                <a:spcPts val="0"/>
              </a:spcAft>
            </a:pPr>
            <a:endParaRPr lang="en-US" sz="1000" dirty="0">
              <a:latin typeface="Arial" panose="020B0604020202020204" pitchFamily="34" charset="0"/>
              <a:cs typeface="Arial" panose="020B0604020202020204" pitchFamily="34" charset="0"/>
            </a:endParaRPr>
          </a:p>
          <a:p>
            <a:pPr marL="342900" indent="-342900" algn="just">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Communication with Project Staff and Contractor through APP</a:t>
            </a:r>
          </a:p>
          <a:p>
            <a:pPr marL="342900" indent="-342900" algn="just">
              <a:lnSpc>
                <a:spcPct val="100000"/>
              </a:lnSpc>
              <a:spcBef>
                <a:spcPts val="0"/>
              </a:spcBef>
              <a:spcAft>
                <a:spcPts val="0"/>
              </a:spcAft>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342900" lvl="0" indent="-342900" algn="just">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Easily accessed through </a:t>
            </a:r>
            <a:r>
              <a:rPr lang="en-US" sz="2400" dirty="0">
                <a:solidFill>
                  <a:srgbClr val="E16F24"/>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https://ddcanywhere.nyc</a:t>
            </a:r>
            <a:r>
              <a:rPr lang="en-US" sz="2400" dirty="0">
                <a:solidFill>
                  <a:srgbClr val="E16F24"/>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or Benchmark</a:t>
            </a:r>
          </a:p>
          <a:p>
            <a:pPr marL="342900" lvl="0" indent="-342900" algn="just">
              <a:lnSpc>
                <a:spcPct val="100000"/>
              </a:lnSpc>
              <a:spcBef>
                <a:spcPts val="0"/>
              </a:spcBef>
              <a:spcAft>
                <a:spcPts val="0"/>
              </a:spcAft>
              <a:buFont typeface="Arial" panose="020B0604020202020204" pitchFamily="34" charset="0"/>
              <a:buChar char="•"/>
            </a:pPr>
            <a:endParaRPr lang="en-US" sz="1000" dirty="0">
              <a:solidFill>
                <a:srgbClr val="E16F24"/>
              </a:solidFill>
              <a:latin typeface="Arial" panose="020B0604020202020204" pitchFamily="34" charset="0"/>
              <a:cs typeface="Arial" panose="020B0604020202020204" pitchFamily="34" charset="0"/>
            </a:endParaRPr>
          </a:p>
          <a:p>
            <a:pPr marL="342900" lvl="0" indent="-342900" algn="just">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Support provided by the Office of Construction Safety and ITS</a:t>
            </a:r>
          </a:p>
          <a:p>
            <a:pPr lvl="0" algn="just">
              <a:lnSpc>
                <a:spcPct val="100000"/>
              </a:lnSpc>
              <a:spcBef>
                <a:spcPts val="0"/>
              </a:spcBef>
              <a:spcAft>
                <a:spcPts val="0"/>
              </a:spcAft>
            </a:pPr>
            <a:endParaRPr lang="en-US" sz="2400" dirty="0">
              <a:latin typeface="Arial" panose="020B0604020202020204" pitchFamily="34" charset="0"/>
              <a:cs typeface="Arial" panose="020B0604020202020204" pitchFamily="34" charset="0"/>
            </a:endParaRPr>
          </a:p>
        </p:txBody>
      </p:sp>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6</a:t>
            </a:fld>
            <a:endParaRPr lang="en-US" dirty="0">
              <a:solidFill>
                <a:prstClr val="black">
                  <a:tint val="75000"/>
                </a:prstClr>
              </a:solidFill>
              <a:latin typeface="Franklin Gothic Book"/>
            </a:endParaRPr>
          </a:p>
        </p:txBody>
      </p:sp>
      <p:pic>
        <p:nvPicPr>
          <p:cNvPr id="18"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8D41A380-5D8B-4B87-83D7-E2496A9DC47C}"/>
              </a:ext>
            </a:extLst>
          </p:cNvPr>
          <p:cNvSpPr txBox="1">
            <a:spLocks/>
          </p:cNvSpPr>
          <p:nvPr/>
        </p:nvSpPr>
        <p:spPr>
          <a:xfrm>
            <a:off x="556247" y="441039"/>
            <a:ext cx="10188468" cy="746220"/>
          </a:xfrm>
          <a:prstGeom prst="rect">
            <a:avLst/>
          </a:prstGeom>
        </p:spPr>
        <p:txBody>
          <a:bodyPr anchor="t" anchorCtr="0">
            <a:noAutofit/>
          </a:bodyPr>
          <a:lstStyle>
            <a:lvl1pPr algn="l" defTabSz="914400" rtl="0" eaLnBrk="1" latinLnBrk="0" hangingPunct="1">
              <a:lnSpc>
                <a:spcPct val="90000"/>
              </a:lnSpc>
              <a:spcBef>
                <a:spcPct val="0"/>
              </a:spcBef>
              <a:buNone/>
              <a:defRPr sz="5000" kern="1200" cap="all" baseline="0">
                <a:solidFill>
                  <a:srgbClr val="002FA7"/>
                </a:solidFill>
                <a:latin typeface="+mj-lt"/>
                <a:ea typeface="+mj-ea"/>
                <a:cs typeface="+mj-cs"/>
              </a:defRPr>
            </a:lvl1pPr>
          </a:lstStyle>
          <a:p>
            <a:pPr lvl="0">
              <a:defRPr/>
            </a:pPr>
            <a:r>
              <a:rPr lang="en-US" sz="2400" b="1" dirty="0">
                <a:solidFill>
                  <a:srgbClr val="FF6F49"/>
                </a:solidFill>
                <a:latin typeface="Arial"/>
                <a:cs typeface="Arial"/>
              </a:rPr>
              <a:t>Site Safety Plan Application (SSP APP)</a:t>
            </a:r>
            <a:r>
              <a:rPr lang="en-US" sz="2400" b="1" dirty="0">
                <a:latin typeface="Arial"/>
                <a:cs typeface="Arial"/>
              </a:rPr>
              <a:t>  </a:t>
            </a:r>
          </a:p>
        </p:txBody>
      </p:sp>
    </p:spTree>
    <p:extLst>
      <p:ext uri="{BB962C8B-B14F-4D97-AF65-F5344CB8AC3E}">
        <p14:creationId xmlns:p14="http://schemas.microsoft.com/office/powerpoint/2010/main" val="3699863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7</a:t>
            </a:fld>
            <a:endParaRPr lang="en-US" dirty="0">
              <a:solidFill>
                <a:prstClr val="black">
                  <a:tint val="75000"/>
                </a:prstClr>
              </a:solidFill>
              <a:latin typeface="Franklin Gothic Book"/>
            </a:endParaRPr>
          </a:p>
        </p:txBody>
      </p:sp>
      <p:pic>
        <p:nvPicPr>
          <p:cNvPr id="18"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8D41A380-5D8B-4B87-83D7-E2496A9DC47C}"/>
              </a:ext>
            </a:extLst>
          </p:cNvPr>
          <p:cNvSpPr txBox="1">
            <a:spLocks/>
          </p:cNvSpPr>
          <p:nvPr/>
        </p:nvSpPr>
        <p:spPr>
          <a:xfrm>
            <a:off x="266700" y="276612"/>
            <a:ext cx="10188468" cy="746220"/>
          </a:xfrm>
          <a:prstGeom prst="rect">
            <a:avLst/>
          </a:prstGeom>
        </p:spPr>
        <p:txBody>
          <a:bodyPr anchor="t" anchorCtr="0">
            <a:noAutofit/>
          </a:bodyPr>
          <a:lstStyle>
            <a:lvl1pPr algn="l" defTabSz="914400" rtl="0" eaLnBrk="1" latinLnBrk="0" hangingPunct="1">
              <a:lnSpc>
                <a:spcPct val="90000"/>
              </a:lnSpc>
              <a:spcBef>
                <a:spcPct val="0"/>
              </a:spcBef>
              <a:buNone/>
              <a:defRPr sz="5000" kern="1200" cap="all" baseline="0">
                <a:solidFill>
                  <a:srgbClr val="002FA7"/>
                </a:solidFill>
                <a:latin typeface="+mj-lt"/>
                <a:ea typeface="+mj-ea"/>
                <a:cs typeface="+mj-cs"/>
              </a:defRPr>
            </a:lvl1pPr>
          </a:lstStyle>
          <a:p>
            <a:pPr lvl="0">
              <a:defRPr/>
            </a:pPr>
            <a:r>
              <a:rPr lang="en-US" sz="2400" b="1" dirty="0">
                <a:solidFill>
                  <a:srgbClr val="FF6F49"/>
                </a:solidFill>
                <a:latin typeface="Arial"/>
                <a:cs typeface="Arial"/>
              </a:rPr>
              <a:t>Site Safety Plan Application (SSP APP)</a:t>
            </a:r>
            <a:r>
              <a:rPr lang="en-US" sz="2400" b="1" dirty="0">
                <a:latin typeface="Arial"/>
                <a:cs typeface="Arial"/>
              </a:rPr>
              <a:t>  </a:t>
            </a:r>
          </a:p>
        </p:txBody>
      </p:sp>
      <p:pic>
        <p:nvPicPr>
          <p:cNvPr id="2" name="Picture 1">
            <a:extLst>
              <a:ext uri="{FF2B5EF4-FFF2-40B4-BE49-F238E27FC236}">
                <a16:creationId xmlns:a16="http://schemas.microsoft.com/office/drawing/2014/main" id="{29707772-BA55-4C42-84D5-DFEC92C674B8}"/>
              </a:ext>
            </a:extLst>
          </p:cNvPr>
          <p:cNvPicPr>
            <a:picLocks noChangeAspect="1"/>
          </p:cNvPicPr>
          <p:nvPr/>
        </p:nvPicPr>
        <p:blipFill>
          <a:blip r:embed="rId3"/>
          <a:stretch>
            <a:fillRect/>
          </a:stretch>
        </p:blipFill>
        <p:spPr>
          <a:xfrm>
            <a:off x="266700" y="933450"/>
            <a:ext cx="10593558" cy="5693366"/>
          </a:xfrm>
          <a:prstGeom prst="rect">
            <a:avLst/>
          </a:prstGeom>
        </p:spPr>
      </p:pic>
    </p:spTree>
    <p:extLst>
      <p:ext uri="{BB962C8B-B14F-4D97-AF65-F5344CB8AC3E}">
        <p14:creationId xmlns:p14="http://schemas.microsoft.com/office/powerpoint/2010/main" val="4116377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8</a:t>
            </a:fld>
            <a:endParaRPr lang="en-US" dirty="0">
              <a:solidFill>
                <a:prstClr val="black">
                  <a:tint val="75000"/>
                </a:prstClr>
              </a:solidFill>
              <a:latin typeface="Franklin Gothic Book"/>
            </a:endParaRPr>
          </a:p>
        </p:txBody>
      </p:sp>
      <p:pic>
        <p:nvPicPr>
          <p:cNvPr id="18"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8D41A380-5D8B-4B87-83D7-E2496A9DC47C}"/>
              </a:ext>
            </a:extLst>
          </p:cNvPr>
          <p:cNvSpPr txBox="1">
            <a:spLocks/>
          </p:cNvSpPr>
          <p:nvPr/>
        </p:nvSpPr>
        <p:spPr>
          <a:xfrm>
            <a:off x="266700" y="276612"/>
            <a:ext cx="10188468" cy="746220"/>
          </a:xfrm>
          <a:prstGeom prst="rect">
            <a:avLst/>
          </a:prstGeom>
        </p:spPr>
        <p:txBody>
          <a:bodyPr anchor="t" anchorCtr="0">
            <a:noAutofit/>
          </a:bodyPr>
          <a:lstStyle>
            <a:lvl1pPr algn="l" defTabSz="914400" rtl="0" eaLnBrk="1" latinLnBrk="0" hangingPunct="1">
              <a:lnSpc>
                <a:spcPct val="90000"/>
              </a:lnSpc>
              <a:spcBef>
                <a:spcPct val="0"/>
              </a:spcBef>
              <a:buNone/>
              <a:defRPr sz="5000" kern="1200" cap="all" baseline="0">
                <a:solidFill>
                  <a:srgbClr val="002FA7"/>
                </a:solidFill>
                <a:latin typeface="+mj-lt"/>
                <a:ea typeface="+mj-ea"/>
                <a:cs typeface="+mj-cs"/>
              </a:defRPr>
            </a:lvl1pPr>
          </a:lstStyle>
          <a:p>
            <a:pPr lvl="0">
              <a:defRPr/>
            </a:pPr>
            <a:r>
              <a:rPr lang="en-US" sz="2400" b="1" dirty="0">
                <a:solidFill>
                  <a:srgbClr val="FF6F49"/>
                </a:solidFill>
                <a:latin typeface="Arial"/>
                <a:cs typeface="Arial"/>
              </a:rPr>
              <a:t>Site Safety Plan Application (SSP APP)</a:t>
            </a:r>
            <a:r>
              <a:rPr lang="en-US" sz="2400" b="1" dirty="0">
                <a:latin typeface="Arial"/>
                <a:cs typeface="Arial"/>
              </a:rPr>
              <a:t>  </a:t>
            </a:r>
          </a:p>
        </p:txBody>
      </p:sp>
      <p:pic>
        <p:nvPicPr>
          <p:cNvPr id="3" name="Picture 2">
            <a:extLst>
              <a:ext uri="{FF2B5EF4-FFF2-40B4-BE49-F238E27FC236}">
                <a16:creationId xmlns:a16="http://schemas.microsoft.com/office/drawing/2014/main" id="{5760979A-7587-4BF6-B96B-AB7AF7C70FFF}"/>
              </a:ext>
            </a:extLst>
          </p:cNvPr>
          <p:cNvPicPr>
            <a:picLocks noChangeAspect="1"/>
          </p:cNvPicPr>
          <p:nvPr/>
        </p:nvPicPr>
        <p:blipFill>
          <a:blip r:embed="rId3"/>
          <a:stretch>
            <a:fillRect/>
          </a:stretch>
        </p:blipFill>
        <p:spPr>
          <a:xfrm>
            <a:off x="347663" y="1114054"/>
            <a:ext cx="10526664" cy="5219700"/>
          </a:xfrm>
          <a:prstGeom prst="rect">
            <a:avLst/>
          </a:prstGeom>
        </p:spPr>
      </p:pic>
    </p:spTree>
    <p:extLst>
      <p:ext uri="{BB962C8B-B14F-4D97-AF65-F5344CB8AC3E}">
        <p14:creationId xmlns:p14="http://schemas.microsoft.com/office/powerpoint/2010/main" val="4200930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19B9263-5C84-4E41-A438-31EEAC061A89}"/>
              </a:ext>
            </a:extLst>
          </p:cNvPr>
          <p:cNvSpPr txBox="1">
            <a:spLocks/>
          </p:cNvSpPr>
          <p:nvPr/>
        </p:nvSpPr>
        <p:spPr>
          <a:xfrm>
            <a:off x="491593" y="1266483"/>
            <a:ext cx="10188467" cy="5303691"/>
          </a:xfrm>
          <a:prstGeom prst="rect">
            <a:avLst/>
          </a:prstGeom>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lvl="0" indent="-342900" algn="just">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In an effort to improve safety and prevent a potential incident or accident, the Office of Construction Safety developed and implemented the SWO process in the 4</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quarter of 2019. </a:t>
            </a:r>
          </a:p>
          <a:p>
            <a:pPr marL="171450" lvl="0" indent="-171450" algn="just">
              <a:lnSpc>
                <a:spcPct val="100000"/>
              </a:lnSpc>
              <a:spcBef>
                <a:spcPts val="0"/>
              </a:spcBef>
              <a:spcAft>
                <a:spcPts val="0"/>
              </a:spcAft>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342900" lvl="0" indent="-342900" algn="just">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A SWO maybe issued when a task is performed in an unsafe manner, for example working in a confined space, working in a trench without an approved or no protective system, working without an acceptable fall protection system.</a:t>
            </a:r>
          </a:p>
          <a:p>
            <a:pPr marL="171450" lvl="0" indent="-171450" algn="just">
              <a:lnSpc>
                <a:spcPct val="100000"/>
              </a:lnSpc>
              <a:spcBef>
                <a:spcPts val="0"/>
              </a:spcBef>
              <a:spcAft>
                <a:spcPts val="0"/>
              </a:spcAft>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342900" lvl="0" indent="-342900" algn="just">
              <a:lnSpc>
                <a:spcPct val="100000"/>
              </a:lnSpc>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The SWO affects specific task observed – other activities may continue provided they are in compliance.</a:t>
            </a:r>
          </a:p>
          <a:p>
            <a:pPr marL="171450" lvl="0" indent="-171450" algn="just">
              <a:lnSpc>
                <a:spcPct val="100000"/>
              </a:lnSpc>
              <a:spcBef>
                <a:spcPts val="0"/>
              </a:spcBef>
              <a:spcAft>
                <a:spcPts val="0"/>
              </a:spcAft>
              <a:buFont typeface="Arial" panose="020B0604020202020204" pitchFamily="34" charset="0"/>
              <a:buChar char="•"/>
            </a:pPr>
            <a:endParaRPr lang="en-US" sz="1000" dirty="0">
              <a:solidFill>
                <a:srgbClr val="E16F24"/>
              </a:solidFill>
              <a:latin typeface="Arial" panose="020B0604020202020204" pitchFamily="34" charset="0"/>
              <a:cs typeface="Arial" panose="020B0604020202020204" pitchFamily="34" charset="0"/>
            </a:endParaRPr>
          </a:p>
          <a:p>
            <a:pPr marL="342900" lvl="1" indent="-342900" algn="just">
              <a:lnSpc>
                <a:spcPct val="100000"/>
              </a:lnSpc>
              <a:spcBef>
                <a:spcPts val="0"/>
              </a:spcBef>
              <a:buFont typeface="Arial" panose="020B0604020202020204" pitchFamily="34" charset="0"/>
              <a:buChar char="•"/>
            </a:pPr>
            <a:r>
              <a:rPr lang="en-US" sz="2400" dirty="0">
                <a:solidFill>
                  <a:srgbClr val="002FA7"/>
                </a:solidFill>
                <a:latin typeface="Arial" panose="020B0604020202020204" pitchFamily="34" charset="0"/>
                <a:cs typeface="Arial" panose="020B0604020202020204" pitchFamily="34" charset="0"/>
              </a:rPr>
              <a:t>A SWO is lifted when permanent corrective action is taken to address the unsafe condition and documented confirmation is provided. </a:t>
            </a:r>
          </a:p>
        </p:txBody>
      </p:sp>
      <p:sp>
        <p:nvSpPr>
          <p:cNvPr id="12" name="Slide Number Placeholder 5">
            <a:extLst>
              <a:ext uri="{FF2B5EF4-FFF2-40B4-BE49-F238E27FC236}">
                <a16:creationId xmlns:a16="http://schemas.microsoft.com/office/drawing/2014/main" id="{260FC08F-02F6-544B-AB06-F9B357A13072}"/>
              </a:ext>
            </a:extLst>
          </p:cNvPr>
          <p:cNvSpPr txBox="1">
            <a:spLocks/>
          </p:cNvSpPr>
          <p:nvPr/>
        </p:nvSpPr>
        <p:spPr>
          <a:xfrm>
            <a:off x="8742394" y="6333754"/>
            <a:ext cx="317169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67B873-6D13-4D4B-BC59-354C09C97A18}" type="slidenum">
              <a:rPr lang="en-US" smtClean="0">
                <a:solidFill>
                  <a:prstClr val="black">
                    <a:tint val="75000"/>
                  </a:prstClr>
                </a:solidFill>
                <a:latin typeface="Franklin Gothic Book"/>
              </a:rPr>
              <a:pPr/>
              <a:t>9</a:t>
            </a:fld>
            <a:endParaRPr lang="en-US" dirty="0">
              <a:solidFill>
                <a:prstClr val="black">
                  <a:tint val="75000"/>
                </a:prstClr>
              </a:solidFill>
              <a:latin typeface="Franklin Gothic Book"/>
            </a:endParaRPr>
          </a:p>
        </p:txBody>
      </p:sp>
      <p:pic>
        <p:nvPicPr>
          <p:cNvPr id="18" name="Picture 16">
            <a:extLst>
              <a:ext uri="{FF2B5EF4-FFF2-40B4-BE49-F238E27FC236}">
                <a16:creationId xmlns:a16="http://schemas.microsoft.com/office/drawing/2014/main" id="{932F0D96-C20B-984D-AC55-65ED2BBED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289" y="405247"/>
            <a:ext cx="7191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8D41A380-5D8B-4B87-83D7-E2496A9DC47C}"/>
              </a:ext>
            </a:extLst>
          </p:cNvPr>
          <p:cNvSpPr txBox="1">
            <a:spLocks/>
          </p:cNvSpPr>
          <p:nvPr/>
        </p:nvSpPr>
        <p:spPr>
          <a:xfrm>
            <a:off x="491593" y="441039"/>
            <a:ext cx="9722264" cy="736951"/>
          </a:xfrm>
          <a:prstGeom prst="rect">
            <a:avLst/>
          </a:prstGeom>
        </p:spPr>
        <p:txBody>
          <a:bodyPr anchor="t" anchorCtr="0">
            <a:noAutofit/>
          </a:bodyPr>
          <a:lstStyle>
            <a:lvl1pPr algn="l" defTabSz="914400" rtl="0" eaLnBrk="1" latinLnBrk="0" hangingPunct="1">
              <a:lnSpc>
                <a:spcPct val="90000"/>
              </a:lnSpc>
              <a:spcBef>
                <a:spcPct val="0"/>
              </a:spcBef>
              <a:buNone/>
              <a:defRPr sz="5000" kern="1200" cap="all" baseline="0">
                <a:solidFill>
                  <a:srgbClr val="002FA7"/>
                </a:solidFill>
                <a:latin typeface="+mj-lt"/>
                <a:ea typeface="+mj-ea"/>
                <a:cs typeface="+mj-cs"/>
              </a:defRPr>
            </a:lvl1pPr>
          </a:lstStyle>
          <a:p>
            <a:pPr lvl="0">
              <a:defRPr/>
            </a:pPr>
            <a:r>
              <a:rPr lang="en-US" sz="2400" b="1" dirty="0">
                <a:solidFill>
                  <a:srgbClr val="FF6F49"/>
                </a:solidFill>
                <a:latin typeface="Arial"/>
                <a:cs typeface="Arial"/>
              </a:rPr>
              <a:t>Stop work order (</a:t>
            </a:r>
            <a:r>
              <a:rPr lang="en-US" sz="2400" b="1" dirty="0" err="1">
                <a:solidFill>
                  <a:srgbClr val="FF6F49"/>
                </a:solidFill>
                <a:latin typeface="Arial"/>
                <a:cs typeface="Arial"/>
              </a:rPr>
              <a:t>Swo</a:t>
            </a:r>
            <a:r>
              <a:rPr lang="en-US" sz="2400" b="1" dirty="0">
                <a:solidFill>
                  <a:srgbClr val="FF6F49"/>
                </a:solidFill>
                <a:latin typeface="Arial"/>
                <a:cs typeface="Arial"/>
              </a:rPr>
              <a:t>)</a:t>
            </a:r>
            <a:r>
              <a:rPr lang="en-US" sz="2400" b="1" dirty="0">
                <a:latin typeface="Arial"/>
                <a:cs typeface="Arial"/>
              </a:rPr>
              <a:t>  </a:t>
            </a:r>
          </a:p>
        </p:txBody>
      </p:sp>
    </p:spTree>
    <p:extLst>
      <p:ext uri="{BB962C8B-B14F-4D97-AF65-F5344CB8AC3E}">
        <p14:creationId xmlns:p14="http://schemas.microsoft.com/office/powerpoint/2010/main" val="38376882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3161</TotalTime>
  <Words>2230</Words>
  <Application>Microsoft Office PowerPoint</Application>
  <PresentationFormat>Widescreen</PresentationFormat>
  <Paragraphs>407</Paragraphs>
  <Slides>46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Courier New</vt:lpstr>
      <vt:lpstr>Franklin Gothic Book</vt:lpstr>
      <vt:lpstr>Franklin Gothic Demi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Malek, Kristine (DDC)</dc:creator>
  <cp:lastModifiedBy>Ortiz, Carlos (DDC)</cp:lastModifiedBy>
  <cp:revision>207</cp:revision>
  <cp:lastPrinted>2020-07-31T18:07:02Z</cp:lastPrinted>
  <dcterms:created xsi:type="dcterms:W3CDTF">2020-06-08T17:24:26Z</dcterms:created>
  <dcterms:modified xsi:type="dcterms:W3CDTF">2020-08-12T16:28:15Z</dcterms:modified>
</cp:coreProperties>
</file>