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561" r:id="rId6"/>
    <p:sldId id="634" r:id="rId7"/>
    <p:sldId id="288" r:id="rId8"/>
    <p:sldId id="1555" r:id="rId9"/>
    <p:sldId id="562" r:id="rId10"/>
    <p:sldId id="1556" r:id="rId11"/>
    <p:sldId id="563" r:id="rId12"/>
    <p:sldId id="1562" r:id="rId13"/>
    <p:sldId id="623" r:id="rId14"/>
    <p:sldId id="625" r:id="rId15"/>
    <p:sldId id="626" r:id="rId16"/>
    <p:sldId id="1557" r:id="rId17"/>
    <p:sldId id="1558" r:id="rId18"/>
    <p:sldId id="1559" r:id="rId19"/>
    <p:sldId id="1560" r:id="rId20"/>
    <p:sldId id="630" r:id="rId21"/>
    <p:sldId id="632" r:id="rId22"/>
    <p:sldId id="631" r:id="rId23"/>
    <p:sldId id="314" r:id="rId24"/>
    <p:sldId id="316" r:id="rId25"/>
    <p:sldId id="322" r:id="rId26"/>
    <p:sldId id="633" r:id="rId27"/>
    <p:sldId id="565" r:id="rId28"/>
    <p:sldId id="569" r:id="rId29"/>
  </p:sldIdLst>
  <p:sldSz cx="9144000" cy="5143500" type="screen16x9"/>
  <p:notesSz cx="7023100" cy="93091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">
          <p15:clr>
            <a:srgbClr val="A4A3A4"/>
          </p15:clr>
        </p15:guide>
        <p15:guide id="2" pos="288">
          <p15:clr>
            <a:srgbClr val="A4A3A4"/>
          </p15:clr>
        </p15:guide>
        <p15:guide id="3" orient="horz" pos="752">
          <p15:clr>
            <a:srgbClr val="A4A3A4"/>
          </p15:clr>
        </p15:guide>
        <p15:guide id="4" pos="3168">
          <p15:clr>
            <a:srgbClr val="A4A3A4"/>
          </p15:clr>
        </p15:guide>
        <p15:guide id="5" pos="542">
          <p15:clr>
            <a:srgbClr val="A4A3A4"/>
          </p15:clr>
        </p15:guide>
        <p15:guide id="6" pos="14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Carmela (DDC)" initials="SC(" lastIdx="0" clrIdx="0">
    <p:extLst>
      <p:ext uri="{19B8F6BF-5375-455C-9EA6-DF929625EA0E}">
        <p15:presenceInfo xmlns:p15="http://schemas.microsoft.com/office/powerpoint/2012/main" userId="S::SmithCa@ddc.nyc.gov::87639436-b4d1-473b-afd1-6147737876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A0"/>
    <a:srgbClr val="FF6F49"/>
    <a:srgbClr val="FF6F4B"/>
    <a:srgbClr val="3B78FF"/>
    <a:srgbClr val="011A98"/>
    <a:srgbClr val="0000FF"/>
    <a:srgbClr val="0048EA"/>
    <a:srgbClr val="FF967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298" autoAdjust="0"/>
  </p:normalViewPr>
  <p:slideViewPr>
    <p:cSldViewPr snapToGrid="0" showGuides="1">
      <p:cViewPr varScale="1">
        <p:scale>
          <a:sx n="84" d="100"/>
          <a:sy n="84" d="100"/>
        </p:scale>
        <p:origin x="1164" y="78"/>
      </p:cViewPr>
      <p:guideLst>
        <p:guide orient="horz" pos="324"/>
        <p:guide pos="288"/>
        <p:guide orient="horz" pos="752"/>
        <p:guide pos="3168"/>
        <p:guide pos="542"/>
        <p:guide pos="1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80" cy="465774"/>
          </a:xfrm>
          <a:prstGeom prst="rect">
            <a:avLst/>
          </a:prstGeom>
        </p:spPr>
        <p:txBody>
          <a:bodyPr vert="horz" lIns="91557" tIns="45779" rIns="91557" bIns="457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3" y="0"/>
            <a:ext cx="3043980" cy="465774"/>
          </a:xfrm>
          <a:prstGeom prst="rect">
            <a:avLst/>
          </a:prstGeom>
        </p:spPr>
        <p:txBody>
          <a:bodyPr vert="horz" lIns="91557" tIns="45779" rIns="91557" bIns="45779" rtlCol="0"/>
          <a:lstStyle>
            <a:lvl1pPr algn="r">
              <a:defRPr sz="1200"/>
            </a:lvl1pPr>
          </a:lstStyle>
          <a:p>
            <a:fld id="{38748061-1D28-4EDD-830E-CC54C53383A5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80" cy="465774"/>
          </a:xfrm>
          <a:prstGeom prst="rect">
            <a:avLst/>
          </a:prstGeom>
        </p:spPr>
        <p:txBody>
          <a:bodyPr vert="horz" lIns="91557" tIns="45779" rIns="91557" bIns="457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3" y="8841738"/>
            <a:ext cx="3043980" cy="465774"/>
          </a:xfrm>
          <a:prstGeom prst="rect">
            <a:avLst/>
          </a:prstGeom>
        </p:spPr>
        <p:txBody>
          <a:bodyPr vert="horz" lIns="91557" tIns="45779" rIns="91557" bIns="45779" rtlCol="0" anchor="b"/>
          <a:lstStyle>
            <a:lvl1pPr algn="r">
              <a:defRPr sz="1200"/>
            </a:lvl1pPr>
          </a:lstStyle>
          <a:p>
            <a:fld id="{E5D66789-6CB2-442E-A125-0C282149F9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11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3241" tIns="46622" rIns="93241" bIns="4662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4" y="0"/>
            <a:ext cx="3043343" cy="465455"/>
          </a:xfrm>
          <a:prstGeom prst="rect">
            <a:avLst/>
          </a:prstGeom>
        </p:spPr>
        <p:txBody>
          <a:bodyPr vert="horz" lIns="93241" tIns="46622" rIns="93241" bIns="46622" rtlCol="0"/>
          <a:lstStyle>
            <a:lvl1pPr algn="r">
              <a:defRPr sz="1200"/>
            </a:lvl1pPr>
          </a:lstStyle>
          <a:p>
            <a:fld id="{56F32B76-A459-4C00-952A-BFF3CE77D126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1" tIns="46622" rIns="93241" bIns="4662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4"/>
            <a:ext cx="5618480" cy="4189095"/>
          </a:xfrm>
          <a:prstGeom prst="rect">
            <a:avLst/>
          </a:prstGeom>
        </p:spPr>
        <p:txBody>
          <a:bodyPr vert="horz" lIns="93241" tIns="46622" rIns="93241" bIns="4662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241" tIns="46622" rIns="93241" bIns="4662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4" y="8842030"/>
            <a:ext cx="3043343" cy="465455"/>
          </a:xfrm>
          <a:prstGeom prst="rect">
            <a:avLst/>
          </a:prstGeom>
        </p:spPr>
        <p:txBody>
          <a:bodyPr vert="horz" lIns="93241" tIns="46622" rIns="93241" bIns="46622" rtlCol="0" anchor="b"/>
          <a:lstStyle>
            <a:lvl1pPr algn="r">
              <a:defRPr sz="1200"/>
            </a:lvl1pPr>
          </a:lstStyle>
          <a:p>
            <a:fld id="{AF841AE7-8269-475F-B222-20CD40F805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910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1AE7-8269-475F-B222-20CD40F805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9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1AE7-8269-475F-B222-20CD40F8054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2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393F574-4C71-AE61-E313-854D9CE1E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1AE7-8269-475F-B222-20CD40F8054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60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BF59A-1AAE-8686-D9B2-1839F0FD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198BD4-3A82-6401-51D2-C7384868A0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530213-F17C-E695-0E1F-512E1C07B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9BE9E-79FB-15BC-EA25-ECB42D09C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2584">
              <a:defRPr/>
            </a:pPr>
            <a:fld id="{AF841AE7-8269-475F-B222-20CD40F80549}" type="slidenum">
              <a:rPr lang="en-US">
                <a:solidFill>
                  <a:prstClr val="black"/>
                </a:solidFill>
                <a:latin typeface="Calibri"/>
              </a:rPr>
              <a:pPr defTabSz="922584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67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1AE7-8269-475F-B222-20CD40F805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28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1AE7-8269-475F-B222-20CD40F805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21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1AE7-8269-475F-B222-20CD40F805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52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1AE7-8269-475F-B222-20CD40F8054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17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59B-3C90-463E-9EAF-C93E397C4B5D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4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4673-E1EE-4360-BD8B-FC60D30BBE76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7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E5D5E-ED78-4DF6-B2E8-9AC3CD65EDB2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0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8E17-EDF4-4959-B9D0-3A3518D57E9F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04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6392-9495-413F-9447-B691C3FA4527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2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8665-D998-4F01-9C41-EE992C824B8F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8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A106-B2B6-415D-9D7D-41A24DA8CA44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3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F8DF-E714-417E-A492-5EC17727B46B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6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FB2E-897F-42A2-B3A9-CB7D86220554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21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41FC-8D37-44C1-9835-C016810B07C8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4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D3E2-5B2D-4EEE-8426-689BE0BBD9A6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1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94AAB-FE1A-4CA9-8499-BD84EFC73A0B}" type="datetime1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9735A-9B0A-4393-AE94-69E8E52794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0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QED1056CCL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9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7C784-C47E-AF4E-BD76-DDA6668DFAE0}"/>
              </a:ext>
            </a:extLst>
          </p:cNvPr>
          <p:cNvSpPr txBox="1"/>
          <p:nvPr/>
        </p:nvSpPr>
        <p:spPr>
          <a:xfrm>
            <a:off x="-166036" y="425196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306721" y="346510"/>
            <a:ext cx="853649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9CAEE3-2E9E-A042-8D71-0AD437F4B018}"/>
              </a:ext>
            </a:extLst>
          </p:cNvPr>
          <p:cNvCxnSpPr>
            <a:cxnSpLocks/>
          </p:cNvCxnSpPr>
          <p:nvPr/>
        </p:nvCxnSpPr>
        <p:spPr>
          <a:xfrm>
            <a:off x="306720" y="1804738"/>
            <a:ext cx="138079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09">
            <a:extLst>
              <a:ext uri="{FF2B5EF4-FFF2-40B4-BE49-F238E27FC236}">
                <a16:creationId xmlns:a16="http://schemas.microsoft.com/office/drawing/2014/main" id="{83B5B694-8531-884E-B5CC-2828D67E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20" y="4708241"/>
            <a:ext cx="84831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/>
            <a:r>
              <a:rPr lang="en-US" sz="825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Eric Adams</a:t>
            </a:r>
          </a:p>
          <a:p>
            <a:pPr defTabSz="514350"/>
            <a:r>
              <a:rPr lang="en-US" sz="825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Mayor</a:t>
            </a:r>
          </a:p>
        </p:txBody>
      </p:sp>
      <p:sp>
        <p:nvSpPr>
          <p:cNvPr id="9" name="Rectangle 109">
            <a:extLst>
              <a:ext uri="{FF2B5EF4-FFF2-40B4-BE49-F238E27FC236}">
                <a16:creationId xmlns:a16="http://schemas.microsoft.com/office/drawing/2014/main" id="{0808DE98-BEB4-2D4F-B2D3-764A4697C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751" y="4708241"/>
            <a:ext cx="84831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/>
            <a:r>
              <a:rPr lang="en-US" sz="825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Thomas Foley P.E.</a:t>
            </a:r>
          </a:p>
          <a:p>
            <a:pPr defTabSz="514350"/>
            <a:r>
              <a:rPr lang="en-US" sz="825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221981" y="1891284"/>
            <a:ext cx="8029506" cy="2139553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375" spc="450" dirty="0"/>
              <a:t>Replacement of distribution water main &amp; appurtenances in various locations in queens</a:t>
            </a:r>
          </a:p>
          <a:p>
            <a:pPr algn="l"/>
            <a:br>
              <a:rPr lang="en-US" sz="750" spc="450" dirty="0"/>
            </a:br>
            <a:r>
              <a:rPr lang="en-US" sz="1875" spc="450" dirty="0"/>
              <a:t>PROJECT id: QED-1056</a:t>
            </a:r>
          </a:p>
          <a:p>
            <a:pPr algn="l"/>
            <a:endParaRPr lang="en-US" sz="1875" spc="450" dirty="0"/>
          </a:p>
          <a:p>
            <a:pPr algn="l"/>
            <a:endParaRPr lang="en-US" sz="3375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0" y="527742"/>
            <a:ext cx="1349598" cy="32052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01E0380-AEA0-1E48-9924-2AA576A62037}"/>
              </a:ext>
            </a:extLst>
          </p:cNvPr>
          <p:cNvSpPr txBox="1">
            <a:spLocks/>
          </p:cNvSpPr>
          <p:nvPr/>
        </p:nvSpPr>
        <p:spPr>
          <a:xfrm>
            <a:off x="6029325" y="4739762"/>
            <a:ext cx="2948688" cy="30447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1500" spc="225" dirty="0">
                <a:solidFill>
                  <a:srgbClr val="FF6F24"/>
                </a:solidFill>
              </a:rPr>
              <a:t>February 2024</a:t>
            </a:r>
          </a:p>
          <a:p>
            <a:pPr algn="r"/>
            <a:endParaRPr lang="en-US" sz="1500" spc="225" dirty="0">
              <a:solidFill>
                <a:srgbClr val="FF6F2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580D66-610F-4BB2-9A2C-08C425A6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539" y="444047"/>
            <a:ext cx="811982" cy="487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679BFB-0313-45A9-A4C0-BBFB4AF15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43" y="465822"/>
            <a:ext cx="811982" cy="4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80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21983" y="235166"/>
            <a:ext cx="7051995" cy="110079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700" dirty="0">
                <a:latin typeface="Franklin Gothic Demi"/>
              </a:rPr>
              <a:t>Construction Overview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7" y="4750317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10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17" y="303936"/>
            <a:ext cx="53935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397BDC-628B-1E4B-8499-C5ABBE99F927}"/>
              </a:ext>
            </a:extLst>
          </p:cNvPr>
          <p:cNvSpPr txBox="1">
            <a:spLocks/>
          </p:cNvSpPr>
          <p:nvPr/>
        </p:nvSpPr>
        <p:spPr>
          <a:xfrm>
            <a:off x="221983" y="1005947"/>
            <a:ext cx="1963604" cy="3780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500" cap="small" dirty="0">
                <a:latin typeface="Franklin Gothic Demi"/>
              </a:rPr>
              <a:t>Preliminary Work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EB352-D584-7840-94AE-6B00B7685581}"/>
              </a:ext>
            </a:extLst>
          </p:cNvPr>
          <p:cNvSpPr txBox="1">
            <a:spLocks/>
          </p:cNvSpPr>
          <p:nvPr/>
        </p:nvSpPr>
        <p:spPr>
          <a:xfrm>
            <a:off x="246402" y="1247441"/>
            <a:ext cx="2912186" cy="36225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latin typeface="Franklin Gothic Book" panose="020B0503020102020204" pitchFamily="34" charset="0"/>
              </a:rPr>
              <a:t>Utilities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latin typeface="Franklin Gothic Book" panose="020B0503020102020204" pitchFamily="34" charset="0"/>
              </a:rPr>
              <a:t>Outreach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latin typeface="Franklin Gothic Book" panose="020B0503020102020204" pitchFamily="34" charset="0"/>
              </a:rPr>
              <a:t>Permits and Scheduling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latin typeface="Franklin Gothic Book" panose="020B0503020102020204" pitchFamily="34" charset="0"/>
              </a:rPr>
              <a:t>Staging and Storage of Materials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latin typeface="Franklin Gothic Book" panose="020B0503020102020204" pitchFamily="34" charset="0"/>
              </a:rPr>
              <a:t>Street Tree guards and Pruning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latin typeface="Franklin Gothic Book" panose="020B0503020102020204" pitchFamily="34" charset="0"/>
              </a:rPr>
              <a:t>Test Pits and Street Markings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latin typeface="Franklin Gothic Book" panose="020B0503020102020204" pitchFamily="34" charset="0"/>
              </a:rPr>
              <a:t>Soil Borings and Testing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95D91-3AF4-CF45-B680-4BA04039B5C6}"/>
              </a:ext>
            </a:extLst>
          </p:cNvPr>
          <p:cNvCxnSpPr>
            <a:cxnSpLocks/>
          </p:cNvCxnSpPr>
          <p:nvPr/>
        </p:nvCxnSpPr>
        <p:spPr>
          <a:xfrm>
            <a:off x="293901" y="1325537"/>
            <a:ext cx="8555671" cy="0"/>
          </a:xfrm>
          <a:prstGeom prst="line">
            <a:avLst/>
          </a:prstGeom>
          <a:noFill/>
          <a:ln w="3810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B4466B-1356-C64D-8761-C5569CBA737F}"/>
              </a:ext>
            </a:extLst>
          </p:cNvPr>
          <p:cNvSpPr txBox="1">
            <a:spLocks/>
          </p:cNvSpPr>
          <p:nvPr/>
        </p:nvSpPr>
        <p:spPr>
          <a:xfrm>
            <a:off x="3233348" y="1005947"/>
            <a:ext cx="2768406" cy="3780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500" cap="small" dirty="0">
                <a:latin typeface="Franklin Gothic Demi"/>
              </a:rPr>
              <a:t>In the </a:t>
            </a:r>
            <a:r>
              <a:rPr lang="en-US" sz="1500" cap="small">
                <a:latin typeface="Franklin Gothic Demi"/>
              </a:rPr>
              <a:t>ground         </a:t>
            </a:r>
            <a:endParaRPr lang="en-US" sz="1200" b="1" cap="small" dirty="0">
              <a:latin typeface="Franklin Gothic Book" panose="020B05030201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F456-1F11-4B4D-880C-58E75144BA84}"/>
              </a:ext>
            </a:extLst>
          </p:cNvPr>
          <p:cNvSpPr txBox="1">
            <a:spLocks/>
          </p:cNvSpPr>
          <p:nvPr/>
        </p:nvSpPr>
        <p:spPr>
          <a:xfrm>
            <a:off x="3209006" y="1443317"/>
            <a:ext cx="2833085" cy="2855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Franklin Gothic Book" panose="020B0503020102020204" pitchFamily="34" charset="0"/>
              </a:rPr>
              <a:t>Saw Cutting and Trench Setup</a:t>
            </a:r>
          </a:p>
          <a:p>
            <a:r>
              <a:rPr lang="en-US" sz="1500" dirty="0">
                <a:latin typeface="Franklin Gothic Book" panose="020B0503020102020204" pitchFamily="34" charset="0"/>
              </a:rPr>
              <a:t>Water Main Installation Operation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en-US" sz="15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Fire Hydrant Installation (44)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sz="15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5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Lead Service Replacement (from Distribution Water Mains to house connection)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3E16DAC-9B15-0844-B03A-DFCB1D17C755}"/>
              </a:ext>
            </a:extLst>
          </p:cNvPr>
          <p:cNvSpPr txBox="1">
            <a:spLocks/>
          </p:cNvSpPr>
          <p:nvPr/>
        </p:nvSpPr>
        <p:spPr>
          <a:xfrm>
            <a:off x="6171613" y="1005947"/>
            <a:ext cx="2638886" cy="3780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500" cap="small" dirty="0">
                <a:latin typeface="Franklin Gothic Demi"/>
              </a:rPr>
              <a:t>Above ground      </a:t>
            </a:r>
            <a:r>
              <a:rPr lang="en-US" sz="1200" b="1" cap="small" dirty="0">
                <a:latin typeface="Franklin Gothic Book" panose="020B0503020102020204" pitchFamily="34" charset="0"/>
              </a:rPr>
              <a:t>  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71E42D9-16BF-8B44-89A5-CD28EB897CF5}"/>
              </a:ext>
            </a:extLst>
          </p:cNvPr>
          <p:cNvSpPr txBox="1">
            <a:spLocks/>
          </p:cNvSpPr>
          <p:nvPr/>
        </p:nvSpPr>
        <p:spPr>
          <a:xfrm>
            <a:off x="6171613" y="1455598"/>
            <a:ext cx="2912186" cy="3614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Franklin Gothic Book" panose="020B0503020102020204" pitchFamily="34" charset="0"/>
              </a:rPr>
              <a:t>Disturbed Curb and Sidewalk Replacements</a:t>
            </a:r>
          </a:p>
          <a:p>
            <a:r>
              <a:rPr lang="en-US" sz="1500" dirty="0">
                <a:latin typeface="Franklin Gothic Book" panose="020B0503020102020204" pitchFamily="34" charset="0"/>
              </a:rPr>
              <a:t>Water Main Trench (roadway cuts) Restoration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DF1550-A520-F34D-9590-B57F3A241E7E}"/>
              </a:ext>
            </a:extLst>
          </p:cNvPr>
          <p:cNvCxnSpPr>
            <a:cxnSpLocks/>
          </p:cNvCxnSpPr>
          <p:nvPr/>
        </p:nvCxnSpPr>
        <p:spPr>
          <a:xfrm flipV="1">
            <a:off x="3093828" y="1005949"/>
            <a:ext cx="0" cy="3744368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682D1C-75DA-1040-BEE7-FF9D415EEB0A}"/>
              </a:ext>
            </a:extLst>
          </p:cNvPr>
          <p:cNvCxnSpPr>
            <a:cxnSpLocks/>
          </p:cNvCxnSpPr>
          <p:nvPr/>
        </p:nvCxnSpPr>
        <p:spPr>
          <a:xfrm flipV="1">
            <a:off x="6042095" y="1005949"/>
            <a:ext cx="0" cy="3744368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91832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41089-308B-4E78-8325-D55E7BCCC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6" r="19935"/>
          <a:stretch/>
        </p:blipFill>
        <p:spPr>
          <a:xfrm>
            <a:off x="0" y="1"/>
            <a:ext cx="3980242" cy="5150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1F072-82E5-4DD4-81EA-360AF953C7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66"/>
          <a:stretch/>
        </p:blipFill>
        <p:spPr>
          <a:xfrm>
            <a:off x="4047697" y="0"/>
            <a:ext cx="5103588" cy="51508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39DBE5-5D0B-6D44-BD98-EBA3FD888AD6}"/>
              </a:ext>
            </a:extLst>
          </p:cNvPr>
          <p:cNvCxnSpPr>
            <a:cxnSpLocks/>
          </p:cNvCxnSpPr>
          <p:nvPr/>
        </p:nvCxnSpPr>
        <p:spPr>
          <a:xfrm flipV="1">
            <a:off x="6970499" y="1271594"/>
            <a:ext cx="0" cy="1088492"/>
          </a:xfrm>
          <a:prstGeom prst="line">
            <a:avLst/>
          </a:prstGeom>
          <a:ln w="92075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69BD62-0AFC-2349-9B72-D5A30C11E3D8}"/>
              </a:ext>
            </a:extLst>
          </p:cNvPr>
          <p:cNvCxnSpPr>
            <a:cxnSpLocks/>
          </p:cNvCxnSpPr>
          <p:nvPr/>
        </p:nvCxnSpPr>
        <p:spPr>
          <a:xfrm>
            <a:off x="4860538" y="3071807"/>
            <a:ext cx="842132" cy="772479"/>
          </a:xfrm>
          <a:prstGeom prst="line">
            <a:avLst/>
          </a:prstGeom>
          <a:ln w="92075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827F26-219E-6C4A-BED0-FA261212B8B7}"/>
              </a:ext>
            </a:extLst>
          </p:cNvPr>
          <p:cNvCxnSpPr>
            <a:cxnSpLocks/>
          </p:cNvCxnSpPr>
          <p:nvPr/>
        </p:nvCxnSpPr>
        <p:spPr>
          <a:xfrm>
            <a:off x="5324074" y="1605966"/>
            <a:ext cx="297238" cy="2151883"/>
          </a:xfrm>
          <a:prstGeom prst="line">
            <a:avLst/>
          </a:prstGeom>
          <a:ln w="92075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3C3C2A4-4225-6543-9B49-35B3B20AA944}"/>
              </a:ext>
            </a:extLst>
          </p:cNvPr>
          <p:cNvSpPr/>
          <p:nvPr/>
        </p:nvSpPr>
        <p:spPr>
          <a:xfrm>
            <a:off x="5795128" y="512811"/>
            <a:ext cx="3070268" cy="812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33550E-3A9F-2145-9E82-509F413CB549}"/>
              </a:ext>
            </a:extLst>
          </p:cNvPr>
          <p:cNvSpPr txBox="1">
            <a:spLocks/>
          </p:cNvSpPr>
          <p:nvPr/>
        </p:nvSpPr>
        <p:spPr>
          <a:xfrm>
            <a:off x="5817613" y="550982"/>
            <a:ext cx="3070268" cy="81409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 dirty="0">
                <a:latin typeface="Franklin Gothic Demi"/>
              </a:rPr>
              <a:t>Excavated watermain to be replaced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92C689-4839-8642-ADDC-ACA6D42CB6D2}"/>
              </a:ext>
            </a:extLst>
          </p:cNvPr>
          <p:cNvSpPr/>
          <p:nvPr/>
        </p:nvSpPr>
        <p:spPr>
          <a:xfrm>
            <a:off x="5244167" y="3689266"/>
            <a:ext cx="3621228" cy="46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5359FF8-811F-9A4D-93D4-CCA85263C86B}"/>
              </a:ext>
            </a:extLst>
          </p:cNvPr>
          <p:cNvSpPr txBox="1">
            <a:spLocks/>
          </p:cNvSpPr>
          <p:nvPr/>
        </p:nvSpPr>
        <p:spPr>
          <a:xfrm>
            <a:off x="5275377" y="3718951"/>
            <a:ext cx="3654649" cy="48579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 dirty="0">
                <a:latin typeface="Franklin Gothic Demi"/>
              </a:rPr>
              <a:t>Utilities: Gas, Cable, etc.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A8B178-2226-4A92-8488-68B70508CB90}"/>
              </a:ext>
            </a:extLst>
          </p:cNvPr>
          <p:cNvCxnSpPr>
            <a:cxnSpLocks/>
          </p:cNvCxnSpPr>
          <p:nvPr/>
        </p:nvCxnSpPr>
        <p:spPr>
          <a:xfrm>
            <a:off x="2764800" y="4104000"/>
            <a:ext cx="2510579" cy="0"/>
          </a:xfrm>
          <a:prstGeom prst="line">
            <a:avLst/>
          </a:prstGeom>
          <a:ln w="92075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91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046A649-F07E-2F4C-8EB0-A2F328B71A89}"/>
              </a:ext>
            </a:extLst>
          </p:cNvPr>
          <p:cNvSpPr txBox="1">
            <a:spLocks/>
          </p:cNvSpPr>
          <p:nvPr/>
        </p:nvSpPr>
        <p:spPr>
          <a:xfrm>
            <a:off x="221983" y="235167"/>
            <a:ext cx="7051995" cy="5640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700" dirty="0">
                <a:latin typeface="Franklin Gothic Demi"/>
              </a:rPr>
              <a:t>Water Main and Lead Pipe Installation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A514FCAC-0A3F-CF49-A15D-28FF0353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17" y="303936"/>
            <a:ext cx="53935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8CA3E3D-0680-42AF-B800-D4DAE9430EA5}"/>
              </a:ext>
            </a:extLst>
          </p:cNvPr>
          <p:cNvGrpSpPr/>
          <p:nvPr/>
        </p:nvGrpSpPr>
        <p:grpSpPr>
          <a:xfrm>
            <a:off x="0" y="962131"/>
            <a:ext cx="8737134" cy="3492870"/>
            <a:chOff x="0" y="1034322"/>
            <a:chExt cx="8737134" cy="34928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F3C2293-4958-4A7E-BA8A-070529395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24" t="5465" r="15407" b="7071"/>
            <a:stretch/>
          </p:blipFill>
          <p:spPr>
            <a:xfrm>
              <a:off x="0" y="1034322"/>
              <a:ext cx="2494066" cy="34928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Picture 5" descr="A picture containing ground, outdoor, stone, curb&#10;&#10;Description automatically generated">
              <a:extLst>
                <a:ext uri="{FF2B5EF4-FFF2-40B4-BE49-F238E27FC236}">
                  <a16:creationId xmlns:a16="http://schemas.microsoft.com/office/drawing/2014/main" id="{3B77F9E5-3147-4C17-A31A-C9AD83C0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31806" y="1460193"/>
              <a:ext cx="3492869" cy="2641128"/>
            </a:xfrm>
            <a:prstGeom prst="rect">
              <a:avLst/>
            </a:prstGeom>
          </p:spPr>
        </p:pic>
        <p:pic>
          <p:nvPicPr>
            <p:cNvPr id="9" name="Picture 8" descr="A picture containing outdoor, ground, power shovel, yellow&#10;&#10;Description automatically generated">
              <a:extLst>
                <a:ext uri="{FF2B5EF4-FFF2-40B4-BE49-F238E27FC236}">
                  <a16:creationId xmlns:a16="http://schemas.microsoft.com/office/drawing/2014/main" id="{633FDB70-1D15-4F12-B703-C10261CA9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83"/>
            <a:stretch/>
          </p:blipFill>
          <p:spPr>
            <a:xfrm>
              <a:off x="5262414" y="1034322"/>
              <a:ext cx="3474720" cy="3492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40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21982" y="235165"/>
            <a:ext cx="7051995" cy="110079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21982" y="1428550"/>
            <a:ext cx="7355546" cy="2773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2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0" y="4522666"/>
            <a:ext cx="617220" cy="41441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7B873-6D13-4D4B-BC59-354C09C97A1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0" y="4522666"/>
            <a:ext cx="617220" cy="41441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7B873-6D13-4D4B-BC59-354C09C97A1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233981" y="1968519"/>
            <a:ext cx="7039996" cy="126428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37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50" dirty="0">
                <a:solidFill>
                  <a:sysClr val="window" lastClr="FFFFFF"/>
                </a:solidFill>
                <a:latin typeface="Franklin Gothic Demi"/>
              </a:rPr>
              <a:t>DEP LEAD PIPE REPLACEMENT Program Protocols</a:t>
            </a:r>
            <a:endParaRPr kumimoji="0" lang="en-US" sz="2750" b="0" i="0" u="none" strike="noStrike" kern="1200" cap="all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306720" y="346510"/>
            <a:ext cx="61722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1236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8D47B-E1BA-4D52-A95E-AF1C88BD5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62F2F-893F-447D-B6E1-D077F3630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44" t="7839" r="188" b="59125"/>
          <a:stretch/>
        </p:blipFill>
        <p:spPr>
          <a:xfrm>
            <a:off x="3071105" y="-1"/>
            <a:ext cx="5910590" cy="3643115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81C1F-220A-440F-A11E-6963D3724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44" t="43371" r="188" b="32809"/>
          <a:stretch/>
        </p:blipFill>
        <p:spPr>
          <a:xfrm>
            <a:off x="3071105" y="3643118"/>
            <a:ext cx="5910590" cy="15003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05EFDA-1296-4D74-8E38-D208A34475CA}"/>
              </a:ext>
            </a:extLst>
          </p:cNvPr>
          <p:cNvSpPr txBox="1">
            <a:spLocks/>
          </p:cNvSpPr>
          <p:nvPr/>
        </p:nvSpPr>
        <p:spPr>
          <a:xfrm>
            <a:off x="221983" y="235167"/>
            <a:ext cx="2701217" cy="56403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700" dirty="0">
                <a:latin typeface="Franklin Gothic Demi"/>
              </a:rPr>
              <a:t>DEP 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EFD9A-516D-48D7-A854-A7F491BCBDBC}"/>
              </a:ext>
            </a:extLst>
          </p:cNvPr>
          <p:cNvSpPr txBox="1"/>
          <p:nvPr/>
        </p:nvSpPr>
        <p:spPr>
          <a:xfrm>
            <a:off x="208496" y="915588"/>
            <a:ext cx="2318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A0"/>
                </a:solidFill>
              </a:rPr>
              <a:t>DEP website </a:t>
            </a:r>
          </a:p>
          <a:p>
            <a:r>
              <a:rPr lang="en-US" dirty="0">
                <a:solidFill>
                  <a:srgbClr val="0033A0"/>
                </a:solidFill>
              </a:rPr>
              <a:t>has information about their Lead Pipe Replacement program.  </a:t>
            </a:r>
          </a:p>
          <a:p>
            <a:endParaRPr lang="en-US" dirty="0">
              <a:solidFill>
                <a:srgbClr val="0033A0"/>
              </a:solidFill>
            </a:endParaRPr>
          </a:p>
          <a:p>
            <a:r>
              <a:rPr lang="en-US" dirty="0">
                <a:solidFill>
                  <a:srgbClr val="0033A0"/>
                </a:solidFill>
              </a:rPr>
              <a:t>DDC is managing this project on behalf of DEP’s capital work - implementing the pilot program within target areas and qualified properties only.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193326-D72A-4696-9511-A45DF12CED36}"/>
              </a:ext>
            </a:extLst>
          </p:cNvPr>
          <p:cNvCxnSpPr>
            <a:cxnSpLocks/>
          </p:cNvCxnSpPr>
          <p:nvPr/>
        </p:nvCxnSpPr>
        <p:spPr>
          <a:xfrm>
            <a:off x="1572591" y="1119600"/>
            <a:ext cx="114870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212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B9D44-12FA-491B-9940-48C9307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1B578-BC77-41FC-9373-E01F3BE0D66B}"/>
              </a:ext>
            </a:extLst>
          </p:cNvPr>
          <p:cNvSpPr txBox="1"/>
          <p:nvPr/>
        </p:nvSpPr>
        <p:spPr>
          <a:xfrm>
            <a:off x="115500" y="2922943"/>
            <a:ext cx="8913000" cy="1831271"/>
          </a:xfrm>
          <a:prstGeom prst="rect">
            <a:avLst/>
          </a:prstGeom>
          <a:noFill/>
          <a:ln w="6350">
            <a:solidFill>
              <a:srgbClr val="FF6F49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A0"/>
                </a:solidFill>
                <a:effectLst/>
              </a:rPr>
              <a:t>Lead Service Replacement is limited to targeted areas and properties identified or suspected </a:t>
            </a:r>
            <a:r>
              <a:rPr lang="en-US" b="1" dirty="0">
                <a:solidFill>
                  <a:srgbClr val="0033A0"/>
                </a:solidFill>
              </a:rPr>
              <a:t>to have </a:t>
            </a:r>
            <a:r>
              <a:rPr lang="en-US" b="1" dirty="0">
                <a:solidFill>
                  <a:srgbClr val="0033A0"/>
                </a:solidFill>
                <a:effectLst/>
              </a:rPr>
              <a:t>Lead lines.  Replacement will only qualify for the following: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100" dirty="0">
              <a:solidFill>
                <a:srgbClr val="0033A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nly for 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confirmed lead lines on eligible properties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100" dirty="0">
              <a:solidFill>
                <a:srgbClr val="003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nly with 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resident’s permission and signed consent form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100" dirty="0">
              <a:solidFill>
                <a:srgbClr val="003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Only </a:t>
            </a: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actual 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replacements – 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considered feasible based on field conditions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33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33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NOTE: </a:t>
            </a: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Lead service replacements may happen during actual GC’s water main (WM) operations and/or will return after the WM work to perform confirmed / signed-off lead services. </a:t>
            </a:r>
            <a:endParaRPr lang="en-US" sz="1100" dirty="0">
              <a:solidFill>
                <a:srgbClr val="003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74E0D1-177E-475E-8BEB-7A7D9136D515}"/>
              </a:ext>
            </a:extLst>
          </p:cNvPr>
          <p:cNvSpPr txBox="1"/>
          <p:nvPr/>
        </p:nvSpPr>
        <p:spPr>
          <a:xfrm>
            <a:off x="115500" y="694952"/>
            <a:ext cx="8913000" cy="2169825"/>
          </a:xfrm>
          <a:prstGeom prst="rect">
            <a:avLst/>
          </a:prstGeom>
          <a:noFill/>
          <a:ln w="6350">
            <a:solidFill>
              <a:srgbClr val="FF6F49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33A0"/>
                </a:solidFill>
                <a:effectLst/>
              </a:rPr>
              <a:t>Lead Service Replacement requires a signed </a:t>
            </a:r>
            <a:r>
              <a:rPr lang="en-US" b="1" dirty="0">
                <a:solidFill>
                  <a:srgbClr val="0033A0"/>
                </a:solidFill>
              </a:rPr>
              <a:t>c</a:t>
            </a:r>
            <a:r>
              <a:rPr lang="en-US" b="1" dirty="0">
                <a:solidFill>
                  <a:srgbClr val="0033A0"/>
                </a:solidFill>
                <a:effectLst/>
              </a:rPr>
              <a:t>onsent form.  The City will attempt to communicate with </a:t>
            </a:r>
            <a:r>
              <a:rPr lang="en-US" b="1" dirty="0">
                <a:solidFill>
                  <a:srgbClr val="0033A0"/>
                </a:solidFill>
              </a:rPr>
              <a:t>Residents (4x’s) with the following information</a:t>
            </a:r>
            <a:r>
              <a:rPr lang="en-US" b="1" dirty="0">
                <a:solidFill>
                  <a:srgbClr val="0033A0"/>
                </a:solidFill>
                <a:effectLst/>
              </a:rPr>
              <a:t>: </a:t>
            </a:r>
          </a:p>
          <a:p>
            <a:pPr marL="685800" lvl="1" indent="-228600">
              <a:buFont typeface="+mj-lt"/>
              <a:buAutoNum type="arabicParenR"/>
            </a:pPr>
            <a:endParaRPr lang="en-US" sz="1100" dirty="0">
              <a:solidFill>
                <a:srgbClr val="0033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lvl="1" indent="-228600">
              <a:buFont typeface="+mj-lt"/>
              <a:buAutoNum type="arabicParenR"/>
            </a:pP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Once </a:t>
            </a: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DDC’s project begins  – </a:t>
            </a:r>
            <a:r>
              <a:rPr lang="en-US" sz="1100" b="1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DEP will send the DEP Lead Line Notification Letter</a:t>
            </a: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marL="685800" lvl="1" indent="-228600">
              <a:buFont typeface="+mj-lt"/>
              <a:buAutoNum type="arabicParenR"/>
            </a:pP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Once DEP letter is sent 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DDC will </a:t>
            </a:r>
            <a:r>
              <a:rPr lang="en-US" sz="1100" b="1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follow with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 Notification Letter </a:t>
            </a:r>
            <a:r>
              <a:rPr lang="en-US" sz="1100" b="1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stating 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consent form sign off is required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1100" dirty="0">
              <a:solidFill>
                <a:srgbClr val="003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5800" lvl="1" indent="-228600">
              <a:buFont typeface="+mj-lt"/>
              <a:buAutoNum type="arabicParenR"/>
            </a:pP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Once 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Consent Form is provided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 liaison (CCL) will door-knock</a:t>
            </a:r>
            <a:r>
              <a:rPr lang="en-US" sz="1100" b="1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follow up with resident’s permission and retrieve the signed consent form</a:t>
            </a: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marL="685800" lvl="1" indent="-228600">
              <a:buFont typeface="+mj-lt"/>
              <a:buAutoNum type="arabicParenR"/>
            </a:pP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Once the </a:t>
            </a:r>
            <a:r>
              <a:rPr lang="en-US" sz="1100" b="1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CCL follows up again with the consent form</a:t>
            </a: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after that </a:t>
            </a:r>
            <a:r>
              <a:rPr lang="en-US" sz="1100" b="1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fourth and final attempt, we will consider the resident opted out </a:t>
            </a: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of program.</a:t>
            </a: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0033A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marR="0" lvl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NOTE: 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DDC </a:t>
            </a:r>
            <a:r>
              <a:rPr lang="en-US" sz="1100" dirty="0">
                <a:solidFill>
                  <a:srgbClr val="0033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field staff will reconfirm with residents who signed consent form, if replacement is </a:t>
            </a:r>
            <a:r>
              <a:rPr lang="en-US" sz="1100" dirty="0">
                <a:solidFill>
                  <a:srgbClr val="0033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feasible based on field conditions. </a:t>
            </a:r>
            <a:endParaRPr lang="en-US" sz="1100" dirty="0">
              <a:solidFill>
                <a:srgbClr val="0033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EE9406-5234-48DB-B37F-2EAC222F4CEC}"/>
              </a:ext>
            </a:extLst>
          </p:cNvPr>
          <p:cNvSpPr txBox="1">
            <a:spLocks/>
          </p:cNvSpPr>
          <p:nvPr/>
        </p:nvSpPr>
        <p:spPr>
          <a:xfrm>
            <a:off x="0" y="-4772"/>
            <a:ext cx="8715619" cy="47228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ts val="37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3A0"/>
                </a:solidFill>
                <a:latin typeface="Franklin Gothic Demi"/>
              </a:rPr>
              <a:t>LEAD PIPE REPLACEMENT Program Protocols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Franklin Gothic Dem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544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B6B7-1E63-4020-9634-F7A05297A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12" y="168811"/>
            <a:ext cx="8229600" cy="55002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rgbClr val="0033A0"/>
                </a:solidFill>
                <a:latin typeface="Franklin Gothic Book" panose="020B0503020102020204" pitchFamily="34" charset="0"/>
              </a:rPr>
              <a:t>DDC / DEP Process &amp; Protocols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0046DA-D20C-4665-91E6-C11A4F36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9735A-9B0A-4393-AE94-69E8E5279452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30C5B-D881-4060-9D80-2879788A9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588" y="0"/>
            <a:ext cx="4042412" cy="3370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1E6DA-2884-4B0A-ACFF-597DF3C1DB2C}"/>
              </a:ext>
            </a:extLst>
          </p:cNvPr>
          <p:cNvSpPr txBox="1"/>
          <p:nvPr/>
        </p:nvSpPr>
        <p:spPr>
          <a:xfrm>
            <a:off x="5101588" y="3370028"/>
            <a:ext cx="291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33A0"/>
                </a:solidFill>
              </a:rPr>
              <a:t>Sample of Consent 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427DD-5C74-45FC-9D6B-28140A3A1D85}"/>
              </a:ext>
            </a:extLst>
          </p:cNvPr>
          <p:cNvSpPr txBox="1"/>
          <p:nvPr/>
        </p:nvSpPr>
        <p:spPr>
          <a:xfrm>
            <a:off x="5101588" y="3840779"/>
            <a:ext cx="264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A0"/>
                </a:solidFill>
              </a:rPr>
              <a:t>For a consent form email: </a:t>
            </a:r>
            <a:r>
              <a:rPr lang="en-US" b="1" dirty="0">
                <a:solidFill>
                  <a:srgbClr val="0033A0"/>
                </a:solidFill>
              </a:rPr>
              <a:t>qed1056ccl@gmail.com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2E3939-25FA-466E-AA89-E564EA82DAF5}"/>
              </a:ext>
            </a:extLst>
          </p:cNvPr>
          <p:cNvSpPr/>
          <p:nvPr/>
        </p:nvSpPr>
        <p:spPr>
          <a:xfrm>
            <a:off x="252000" y="704433"/>
            <a:ext cx="3290400" cy="4424667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9FDBAC-B3C9-492A-9B40-CD0DB0285699}"/>
              </a:ext>
            </a:extLst>
          </p:cNvPr>
          <p:cNvCxnSpPr>
            <a:cxnSpLocks/>
          </p:cNvCxnSpPr>
          <p:nvPr/>
        </p:nvCxnSpPr>
        <p:spPr>
          <a:xfrm flipH="1">
            <a:off x="3700800" y="3662694"/>
            <a:ext cx="149438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aper with text on it&#10;&#10;Description automatically generated">
            <a:extLst>
              <a:ext uri="{FF2B5EF4-FFF2-40B4-BE49-F238E27FC236}">
                <a16:creationId xmlns:a16="http://schemas.microsoft.com/office/drawing/2014/main" id="{15577650-9966-125F-81AB-D6419C388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3" t="-2328" r="-4603" b="-2328"/>
          <a:stretch/>
        </p:blipFill>
        <p:spPr>
          <a:xfrm rot="5400000">
            <a:off x="-423105" y="1109807"/>
            <a:ext cx="4593477" cy="34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04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21982" y="235165"/>
            <a:ext cx="7051995" cy="110079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dirty="0">
                <a:solidFill>
                  <a:sysClr val="window" lastClr="FFFFFF"/>
                </a:solidFill>
                <a:latin typeface="Franklin Gothic Demi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21982" y="1428550"/>
            <a:ext cx="7355546" cy="2773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spcAft>
                <a:spcPts val="900"/>
              </a:spcAft>
              <a:defRPr/>
            </a:pPr>
            <a:r>
              <a:rPr lang="en-US" sz="2625" dirty="0">
                <a:solidFill>
                  <a:sysClr val="window" lastClr="FFFFFF"/>
                </a:solidFill>
                <a:latin typeface="Franklin Gothic Book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0" y="4522666"/>
            <a:ext cx="617220" cy="41441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sz="9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0" y="4522666"/>
            <a:ext cx="617220" cy="41441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sz="9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233981" y="1968519"/>
            <a:ext cx="7235009" cy="169393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ts val="3750"/>
              </a:lnSpc>
              <a:defRPr/>
            </a:pPr>
            <a:r>
              <a:rPr lang="en-US" sz="2750" dirty="0">
                <a:solidFill>
                  <a:sysClr val="window" lastClr="FFFFFF"/>
                </a:solidFill>
                <a:latin typeface="Franklin Gothic Demi"/>
              </a:rPr>
              <a:t>Community Impacts &amp; mitigation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306720" y="346510"/>
            <a:ext cx="61722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9055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21981" y="353719"/>
            <a:ext cx="8541904" cy="369439"/>
          </a:xfrm>
          <a:prstGeom prst="rect">
            <a:avLst/>
          </a:prstGeom>
        </p:spPr>
        <p:txBody>
          <a:bodyPr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latin typeface="Franklin Gothic Demi"/>
              </a:rPr>
              <a:t>COMMUNITY IMPACTS &amp; MITIGATIONS</a:t>
            </a:r>
          </a:p>
          <a:p>
            <a:pPr lvl="0"/>
            <a:endParaRPr lang="en-US" sz="27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18</a:t>
            </a:fld>
            <a:endParaRPr lang="en-US" sz="900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1" y="4454834"/>
            <a:ext cx="540033" cy="3659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1404" y="1155562"/>
            <a:ext cx="8382596" cy="3731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Contractor shall: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Work within DEP Noise Code Regulations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Keep storage site area clean and safe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Cover trucks delivering fill material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Provide professional rodent control inspector to monitor/maintain Rodent Control Station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Garbage pick-up may be affected and will be coordinated with DSNY and appropriate stakeholders.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306721" y="256075"/>
            <a:ext cx="1380797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BBCBF8-1EF4-480C-AFD9-FD531A47A4FA}"/>
              </a:ext>
            </a:extLst>
          </p:cNvPr>
          <p:cNvSpPr txBox="1"/>
          <p:nvPr/>
        </p:nvSpPr>
        <p:spPr>
          <a:xfrm>
            <a:off x="221981" y="701070"/>
            <a:ext cx="8252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A0"/>
                </a:solidFill>
              </a:rPr>
              <a:t>Street work is coordinated with DOT OCMC – Permit Stipulations</a:t>
            </a:r>
          </a:p>
        </p:txBody>
      </p:sp>
    </p:spTree>
    <p:extLst>
      <p:ext uri="{BB962C8B-B14F-4D97-AF65-F5344CB8AC3E}">
        <p14:creationId xmlns:p14="http://schemas.microsoft.com/office/powerpoint/2010/main" val="992820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21982" y="353719"/>
            <a:ext cx="8541904" cy="369439"/>
          </a:xfrm>
          <a:prstGeom prst="rect">
            <a:avLst/>
          </a:prstGeom>
        </p:spPr>
        <p:txBody>
          <a:bodyPr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latin typeface="Franklin Gothic Demi"/>
              </a:rPr>
              <a:t>COMMUNITY IMPACTS &amp; MITIGATIONS (cont.)</a:t>
            </a:r>
          </a:p>
          <a:p>
            <a:pPr lvl="0"/>
            <a:endParaRPr lang="en-US" sz="27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19</a:t>
            </a:fld>
            <a:endParaRPr lang="en-US" sz="900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1" y="4454834"/>
            <a:ext cx="540033" cy="3659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838200" y="820800"/>
            <a:ext cx="7999080" cy="42033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TRAFFIC PATTERNS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Contractors shall maintain the following: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Signage and personnel to ensure a safe work site for pedestrians and vehicles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Pedestrian access to sidewalks and crosswalks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Plate and open roadway traffic when site is unattended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Driveway access may be temporarily restricted during work hours but coordination is done case-by-case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Parking may be restricted when necessary; signs will be posted in advance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Full roadway closures – intermittent and when necessary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306721" y="256075"/>
            <a:ext cx="1380797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82994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21982" y="493678"/>
            <a:ext cx="2651847" cy="19556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dirty="0">
                <a:latin typeface="Franklin Gothic Demi"/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9B9263-5C84-4E41-A438-31EEAC061A89}"/>
              </a:ext>
            </a:extLst>
          </p:cNvPr>
          <p:cNvSpPr txBox="1">
            <a:spLocks/>
          </p:cNvSpPr>
          <p:nvPr/>
        </p:nvSpPr>
        <p:spPr>
          <a:xfrm>
            <a:off x="3886199" y="533437"/>
            <a:ext cx="4950523" cy="40376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dirty="0">
                <a:latin typeface="Franklin Gothic Book" panose="020B0503020102020204" pitchFamily="34" charset="0"/>
              </a:rPr>
              <a:t>About the Project</a:t>
            </a:r>
          </a:p>
          <a:p>
            <a:pPr marL="628650" lvl="1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FA7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Data</a:t>
            </a:r>
          </a:p>
          <a:p>
            <a:pPr marL="628650" lvl="1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FA7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Why the Project is Necessary</a:t>
            </a:r>
          </a:p>
          <a:p>
            <a:pPr marL="628650" lvl="1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FA7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Community Benefits</a:t>
            </a:r>
          </a:p>
          <a:p>
            <a:pPr marL="628650" lvl="1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FA7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Map</a:t>
            </a:r>
          </a:p>
          <a:p>
            <a:pPr marL="628650" lvl="1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FA7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Locations</a:t>
            </a:r>
          </a:p>
          <a:p>
            <a:pPr lvl="0"/>
            <a:r>
              <a:rPr lang="en-US" sz="1800" dirty="0">
                <a:latin typeface="Franklin Gothic Book" panose="020B0503020102020204" pitchFamily="34" charset="0"/>
              </a:rPr>
              <a:t>Construction Overview</a:t>
            </a:r>
          </a:p>
          <a:p>
            <a:pPr lvl="0"/>
            <a:r>
              <a:rPr lang="en-US" sz="1800" dirty="0">
                <a:latin typeface="Franklin Gothic Book" panose="020B0503020102020204" pitchFamily="34" charset="0"/>
              </a:rPr>
              <a:t>Impacts and Mitigation</a:t>
            </a:r>
          </a:p>
          <a:p>
            <a:pPr lvl="0"/>
            <a:r>
              <a:rPr lang="en-US" sz="1800" dirty="0">
                <a:latin typeface="Franklin Gothic Book" panose="020B0503020102020204" pitchFamily="34" charset="0"/>
              </a:rPr>
              <a:t>Outreach and Notification</a:t>
            </a:r>
          </a:p>
          <a:p>
            <a:pPr lvl="0"/>
            <a:r>
              <a:rPr lang="en-US" sz="1800" dirty="0">
                <a:latin typeface="Franklin Gothic Book" panose="020B0503020102020204" pitchFamily="34" charset="0"/>
              </a:rPr>
              <a:t>Q &amp; A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0FC08F-02F6-544B-AB06-F9B357A13072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1" y="4571132"/>
            <a:ext cx="540033" cy="36595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D873E-B40D-8748-BD45-84401B33A767}"/>
              </a:ext>
            </a:extLst>
          </p:cNvPr>
          <p:cNvCxnSpPr>
            <a:cxnSpLocks/>
          </p:cNvCxnSpPr>
          <p:nvPr/>
        </p:nvCxnSpPr>
        <p:spPr>
          <a:xfrm>
            <a:off x="306720" y="346510"/>
            <a:ext cx="61722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48206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21981" y="353719"/>
            <a:ext cx="8541904" cy="369439"/>
          </a:xfrm>
          <a:prstGeom prst="rect">
            <a:avLst/>
          </a:prstGeom>
        </p:spPr>
        <p:txBody>
          <a:bodyPr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800" dirty="0">
                <a:latin typeface="Franklin Gothic Demi"/>
              </a:rPr>
              <a:t>COMMUNITY IMPACTS &amp; MITIGATIONS (cont.)</a:t>
            </a:r>
          </a:p>
          <a:p>
            <a:pPr lvl="0"/>
            <a:endParaRPr lang="en-US" sz="27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20</a:t>
            </a:fld>
            <a:endParaRPr lang="en-US" sz="900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1" y="4454834"/>
            <a:ext cx="540033" cy="3659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2015" y="723158"/>
            <a:ext cx="8075266" cy="43010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WATER SHUTDOWNS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72-hour Advance Advisory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will be provided followed by a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24-hour confirmation or cancellation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notice to impacted areas. 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Specific instructions will be provided prior to water shutoff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Water shutdowns are scheduled during the day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During temporary water shutdowns, ensure area has enough access to water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If your water service is not restored within 3 hours of the indicated time on the shutoff notice, please contact the Community Construction Liaison (CCL).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306721" y="256075"/>
            <a:ext cx="1380797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70211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21982" y="293496"/>
            <a:ext cx="7051995" cy="399841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 dirty="0">
                <a:latin typeface="Franklin Gothic Demi"/>
              </a:rPr>
              <a:t>COMMUNITY IMPACTS &amp; MITIGATIONS (cont.)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21</a:t>
            </a:fld>
            <a:endParaRPr lang="en-US" sz="900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1" y="4571132"/>
            <a:ext cx="540033" cy="3659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942974" y="874313"/>
            <a:ext cx="7410451" cy="3621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INDIVIDUALS WITH ACCOMODATIONS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Anyone with special circumstances should contact the Community Construction Liaison (CCL).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DDC field staff will work with those individuals to minimize certain inconveniences when possible.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strive to minimize construction impacts and maintain a safe and well kept project work site.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1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306721" y="188249"/>
            <a:ext cx="1380797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7623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21982" y="376819"/>
            <a:ext cx="7051995" cy="425384"/>
          </a:xfrm>
          <a:prstGeom prst="rect">
            <a:avLst/>
          </a:prstGeom>
        </p:spPr>
        <p:txBody>
          <a:bodyPr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000" dirty="0">
                <a:latin typeface="Franklin Gothic Demi"/>
              </a:rPr>
              <a:t>COMMUNITY OUTREACH (continued)</a:t>
            </a:r>
          </a:p>
          <a:p>
            <a:pPr lvl="0"/>
            <a:endParaRPr lang="en-US" sz="27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22</a:t>
            </a:fld>
            <a:endParaRPr lang="en-US" sz="900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1" y="4571132"/>
            <a:ext cx="540033" cy="3659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846754" y="915409"/>
            <a:ext cx="8088814" cy="34375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Community Construction Liaison (CCL)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responsibilities are as follows: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First point of contact, maintain on-site presence and communications.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Identify, resolve, and/or proactively address issues and inquiries.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Distribute advisories and weekly construction activities newsletter.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Provide 72-hour and 24-hour (confirmation or cancellation) advisories for work impacts by email and door to door.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Attend community board monthly DSC meetings.</a:t>
            </a:r>
          </a:p>
          <a:p>
            <a:pPr marL="6858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F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1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306720" y="263611"/>
            <a:ext cx="1380797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45304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21982" y="293496"/>
            <a:ext cx="7051995" cy="399841"/>
          </a:xfrm>
          <a:prstGeom prst="rect">
            <a:avLst/>
          </a:prstGeom>
        </p:spPr>
        <p:txBody>
          <a:bodyPr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900" dirty="0">
                <a:latin typeface="Franklin Gothic Demi"/>
              </a:rPr>
              <a:t>COMMUNITY OUTREACH</a:t>
            </a:r>
          </a:p>
          <a:p>
            <a:pPr lvl="0"/>
            <a:endParaRPr lang="en-US" sz="27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23</a:t>
            </a:fld>
            <a:endParaRPr lang="en-US" sz="900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1" y="4571132"/>
            <a:ext cx="540033" cy="3659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942974" y="693337"/>
            <a:ext cx="6838951" cy="4156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DDC’s Office of Community Outreach + Notification (OCON)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works with CB’s, BID’s, local businesses, and other community stakeholders impacted by construction.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DDC has assigned Len’Niesha James of KC Engineering as the dedicated on-site Community Construction Liaison (CCL).  The CCL can be reached at: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endParaRPr lang="en-US" sz="1800" dirty="0">
              <a:solidFill>
                <a:srgbClr val="002F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    </a:t>
            </a:r>
            <a:r>
              <a:rPr lang="en-US" sz="1800" dirty="0">
                <a:solidFill>
                  <a:srgbClr val="002F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 </a:t>
            </a:r>
            <a:r>
              <a:rPr lang="en-US" sz="1800" dirty="0">
                <a:solidFill>
                  <a:srgbClr val="002FA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QED1056CCL@gmail.com</a:t>
            </a:r>
            <a:endParaRPr lang="en-US" sz="1800" dirty="0">
              <a:solidFill>
                <a:srgbClr val="002FA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defTabSz="1371600">
              <a:lnSpc>
                <a:spcPct val="100000"/>
              </a:lnSpc>
              <a:spcBef>
                <a:spcPts val="0"/>
              </a:spcBef>
              <a:tabLst>
                <a:tab pos="228600" algn="l"/>
                <a:tab pos="1371600" algn="l"/>
                <a:tab pos="2857500" algn="l"/>
              </a:tabLst>
            </a:pPr>
            <a:r>
              <a:rPr lang="en-US" sz="1800" dirty="0">
                <a:solidFill>
                  <a:srgbClr val="002F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 631-507-3180</a:t>
            </a:r>
          </a:p>
          <a:p>
            <a:pPr lvl="1" defTabSz="1371600">
              <a:lnSpc>
                <a:spcPct val="100000"/>
              </a:lnSpc>
              <a:spcBef>
                <a:spcPts val="0"/>
              </a:spcBef>
              <a:tabLst>
                <a:tab pos="228600" algn="l"/>
                <a:tab pos="1371600" algn="l"/>
                <a:tab pos="2857500" algn="l"/>
              </a:tabLst>
            </a:pPr>
            <a:r>
              <a:rPr lang="en-US" sz="1800" dirty="0">
                <a:solidFill>
                  <a:srgbClr val="002F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Office Location:  25-26 50</a:t>
            </a:r>
            <a:r>
              <a:rPr lang="en-US" sz="1800" baseline="30000" dirty="0">
                <a:solidFill>
                  <a:srgbClr val="002F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002F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Street, Woodside, NY, 11377</a:t>
            </a:r>
          </a:p>
          <a:p>
            <a:pPr lvl="1" defTabSz="1371600">
              <a:lnSpc>
                <a:spcPct val="100000"/>
              </a:lnSpc>
              <a:spcBef>
                <a:spcPts val="0"/>
              </a:spcBef>
              <a:tabLst>
                <a:tab pos="228600" algn="l"/>
                <a:tab pos="1371600" algn="l"/>
                <a:tab pos="2857500" algn="l"/>
              </a:tabLst>
            </a:pPr>
            <a:r>
              <a:rPr lang="en-US" sz="1800" dirty="0">
                <a:solidFill>
                  <a:srgbClr val="002F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Office Hours:  7AM to 3:30PM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1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306721" y="188249"/>
            <a:ext cx="1380797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507406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21982" y="235165"/>
            <a:ext cx="7051995" cy="110079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700" dirty="0">
                <a:latin typeface="Franklin Gothic Demi"/>
              </a:rPr>
              <a:t>How we communicate with you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24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221982" y="836042"/>
            <a:ext cx="8627589" cy="9998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Franklin Gothic Book" panose="020B0503020102020204" pitchFamily="34" charset="0"/>
              </a:rPr>
              <a:t>In addition to the on-site CCL, we will distribute printed materials that are updated continuously, prior and during the project, including:</a:t>
            </a:r>
            <a:endParaRPr lang="en-US" sz="2200" b="1" dirty="0">
              <a:latin typeface="Franklin Gothic Demi" panose="020B060302010202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17" y="303935"/>
            <a:ext cx="53935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E95DA461-8415-D648-832E-CF1318391E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428393"/>
              </p:ext>
            </p:extLst>
          </p:nvPr>
        </p:nvGraphicFramePr>
        <p:xfrm>
          <a:off x="7157116" y="2472953"/>
          <a:ext cx="1692455" cy="2196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459532" imgH="7057700" progId="">
                  <p:embed/>
                </p:oleObj>
              </mc:Choice>
              <mc:Fallback>
                <p:oleObj name="Acrobat Document" r:id="rId3" imgW="5459532" imgH="7057700" progId="">
                  <p:embed/>
                  <p:pic>
                    <p:nvPicPr>
                      <p:cNvPr id="10" name="Object 8">
                        <a:extLst>
                          <a:ext uri="{FF2B5EF4-FFF2-40B4-BE49-F238E27FC236}">
                            <a16:creationId xmlns:a16="http://schemas.microsoft.com/office/drawing/2014/main" id="{E95DA461-8415-D648-832E-CF1318391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7116" y="2472953"/>
                        <a:ext cx="1692455" cy="2196748"/>
                      </a:xfrm>
                      <a:prstGeom prst="rect">
                        <a:avLst/>
                      </a:prstGeom>
                      <a:noFill/>
                      <a:ln w="9528" cap="flat">
                        <a:solidFill>
                          <a:srgbClr val="595959"/>
                        </a:solidFill>
                        <a:prstDash val="solid"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>
            <a:extLst>
              <a:ext uri="{FF2B5EF4-FFF2-40B4-BE49-F238E27FC236}">
                <a16:creationId xmlns:a16="http://schemas.microsoft.com/office/drawing/2014/main" id="{151BFF7A-AF23-4F4D-AFF0-6BD6422B7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7" t="13888" r="74650" b="11476"/>
          <a:stretch/>
        </p:blipFill>
        <p:spPr>
          <a:xfrm>
            <a:off x="432563" y="3006758"/>
            <a:ext cx="1159112" cy="1697442"/>
          </a:xfrm>
          <a:prstGeom prst="rect">
            <a:avLst/>
          </a:prstGeom>
          <a:noFill/>
          <a:ln w="3172" cap="flat">
            <a:solidFill>
              <a:srgbClr val="7F7F7F"/>
            </a:solidFill>
            <a:prstDash val="solid"/>
            <a:miter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537F00D-480D-1248-BA7C-EB9765B75A0B}"/>
              </a:ext>
            </a:extLst>
          </p:cNvPr>
          <p:cNvSpPr txBox="1"/>
          <p:nvPr/>
        </p:nvSpPr>
        <p:spPr>
          <a:xfrm>
            <a:off x="287429" y="1919727"/>
            <a:ext cx="1608360" cy="36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 defTabSz="685783">
              <a:lnSpc>
                <a:spcPts val="118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cap="all" dirty="0">
                <a:solidFill>
                  <a:srgbClr val="002FA7"/>
                </a:solidFill>
                <a:latin typeface="Franklin Gothic Demi"/>
              </a:rPr>
              <a:t>Project</a:t>
            </a:r>
            <a:br>
              <a:rPr lang="en-US" sz="1200" cap="all" dirty="0">
                <a:solidFill>
                  <a:srgbClr val="002FA7"/>
                </a:solidFill>
                <a:latin typeface="Franklin Gothic Demi"/>
              </a:rPr>
            </a:br>
            <a:r>
              <a:rPr lang="en-US" sz="1200" cap="all" dirty="0">
                <a:solidFill>
                  <a:srgbClr val="002FA7"/>
                </a:solidFill>
                <a:latin typeface="Franklin Gothic Demi"/>
              </a:rPr>
              <a:t>information card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A055578-6CFB-B84D-9456-E880AB9011BF}"/>
              </a:ext>
            </a:extLst>
          </p:cNvPr>
          <p:cNvSpPr txBox="1"/>
          <p:nvPr/>
        </p:nvSpPr>
        <p:spPr>
          <a:xfrm>
            <a:off x="4217710" y="1917862"/>
            <a:ext cx="2607738" cy="36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 defTabSz="685783">
              <a:lnSpc>
                <a:spcPts val="118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cap="all" dirty="0">
                <a:solidFill>
                  <a:srgbClr val="002FA7"/>
                </a:solidFill>
                <a:latin typeface="Franklin Gothic Demi"/>
              </a:rPr>
              <a:t>Look ahead </a:t>
            </a:r>
            <a:br>
              <a:rPr lang="en-US" sz="1200" cap="all" dirty="0">
                <a:solidFill>
                  <a:srgbClr val="002FA7"/>
                </a:solidFill>
                <a:latin typeface="Franklin Gothic Demi"/>
              </a:rPr>
            </a:br>
            <a:r>
              <a:rPr lang="en-US" sz="1200" cap="all" dirty="0">
                <a:solidFill>
                  <a:srgbClr val="002FA7"/>
                </a:solidFill>
                <a:latin typeface="Franklin Gothic Demi"/>
              </a:rPr>
              <a:t>Weekly bulletin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18A17F-BC91-9A4C-B0DE-DAEE72C6E495}"/>
              </a:ext>
            </a:extLst>
          </p:cNvPr>
          <p:cNvSpPr txBox="1"/>
          <p:nvPr/>
        </p:nvSpPr>
        <p:spPr>
          <a:xfrm>
            <a:off x="7157116" y="1917862"/>
            <a:ext cx="1692455" cy="36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 defTabSz="685783">
              <a:lnSpc>
                <a:spcPts val="118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cap="all" dirty="0">
                <a:solidFill>
                  <a:srgbClr val="002FA7"/>
                </a:solidFill>
                <a:latin typeface="Franklin Gothic Demi"/>
              </a:rPr>
              <a:t>Quarterly </a:t>
            </a:r>
            <a:br>
              <a:rPr lang="en-US" sz="1200" cap="all" dirty="0">
                <a:solidFill>
                  <a:srgbClr val="002FA7"/>
                </a:solidFill>
                <a:latin typeface="Franklin Gothic Demi"/>
              </a:rPr>
            </a:br>
            <a:r>
              <a:rPr lang="en-US" sz="1200" cap="all" dirty="0">
                <a:solidFill>
                  <a:srgbClr val="002FA7"/>
                </a:solidFill>
                <a:latin typeface="Franklin Gothic Demi"/>
              </a:rPr>
              <a:t>newsletters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04C47F-3571-844F-BBDD-8FC98E577AD7}"/>
              </a:ext>
            </a:extLst>
          </p:cNvPr>
          <p:cNvSpPr txBox="1"/>
          <p:nvPr/>
        </p:nvSpPr>
        <p:spPr>
          <a:xfrm>
            <a:off x="2193588" y="1917862"/>
            <a:ext cx="1692454" cy="3672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algn="ctr" defTabSz="685783">
              <a:lnSpc>
                <a:spcPts val="118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cap="all" dirty="0">
              <a:solidFill>
                <a:srgbClr val="002FA7"/>
              </a:solidFill>
              <a:latin typeface="Franklin Gothic Demi"/>
            </a:endParaRPr>
          </a:p>
          <a:p>
            <a:pPr algn="ctr" defTabSz="685783">
              <a:lnSpc>
                <a:spcPts val="118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cap="all" dirty="0">
                <a:solidFill>
                  <a:srgbClr val="002FA7"/>
                </a:solidFill>
                <a:latin typeface="Franklin Gothic Demi"/>
              </a:rPr>
              <a:t>advisory</a:t>
            </a:r>
          </a:p>
        </p:txBody>
      </p:sp>
      <p:graphicFrame>
        <p:nvGraphicFramePr>
          <p:cNvPr id="18" name="Object 6">
            <a:extLst>
              <a:ext uri="{FF2B5EF4-FFF2-40B4-BE49-F238E27FC236}">
                <a16:creationId xmlns:a16="http://schemas.microsoft.com/office/drawing/2014/main" id="{4A328AA7-2740-1A45-AA6C-3B58ABBE9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237164"/>
              </p:ext>
            </p:extLst>
          </p:nvPr>
        </p:nvGraphicFramePr>
        <p:xfrm>
          <a:off x="3859737" y="2740470"/>
          <a:ext cx="3039984" cy="1942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7062657" imgH="5455700" progId="AcroExch.Document.7">
                  <p:embed/>
                </p:oleObj>
              </mc:Choice>
              <mc:Fallback>
                <p:oleObj name="Acrobat Document" r:id="rId6" imgW="7062657" imgH="5455700" progId="AcroExch.Document.7">
                  <p:embed/>
                  <p:pic>
                    <p:nvPicPr>
                      <p:cNvPr id="18" name="Object 6">
                        <a:extLst>
                          <a:ext uri="{FF2B5EF4-FFF2-40B4-BE49-F238E27FC236}">
                            <a16:creationId xmlns:a16="http://schemas.microsoft.com/office/drawing/2014/main" id="{4A328AA7-2740-1A45-AA6C-3B58ABBE95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59737" y="2740470"/>
                        <a:ext cx="3039984" cy="1942732"/>
                      </a:xfrm>
                      <a:prstGeom prst="rect">
                        <a:avLst/>
                      </a:prstGeom>
                      <a:noFill/>
                      <a:ln w="9528" cap="flat">
                        <a:solidFill>
                          <a:srgbClr val="7F7F7F"/>
                        </a:solidFill>
                        <a:prstDash val="solid"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2636E1-8C56-5384-8C9E-FB45A28F8E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59768"/>
              </p:ext>
            </p:extLst>
          </p:nvPr>
        </p:nvGraphicFramePr>
        <p:xfrm>
          <a:off x="1849070" y="2436754"/>
          <a:ext cx="1753272" cy="226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829257" imgH="7543568" progId="Acrobat.Document.DC">
                  <p:embed/>
                </p:oleObj>
              </mc:Choice>
              <mc:Fallback>
                <p:oleObj name="Acrobat Document" r:id="rId8" imgW="5829257" imgH="7543568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52636E1-8C56-5384-8C9E-FB45A28F8E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49070" y="2436754"/>
                        <a:ext cx="1753272" cy="2269146"/>
                      </a:xfrm>
                      <a:prstGeom prst="rect">
                        <a:avLst/>
                      </a:prstGeom>
                      <a:ln w="6350">
                        <a:solidFill>
                          <a:schemeClr val="bg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141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7C784-C47E-AF4E-BD76-DDA6668DFAE0}"/>
              </a:ext>
            </a:extLst>
          </p:cNvPr>
          <p:cNvSpPr txBox="1"/>
          <p:nvPr/>
        </p:nvSpPr>
        <p:spPr>
          <a:xfrm>
            <a:off x="-166036" y="425196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306721" y="346510"/>
            <a:ext cx="853649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9CAEE3-2E9E-A042-8D71-0AD437F4B018}"/>
              </a:ext>
            </a:extLst>
          </p:cNvPr>
          <p:cNvCxnSpPr>
            <a:cxnSpLocks/>
          </p:cNvCxnSpPr>
          <p:nvPr/>
        </p:nvCxnSpPr>
        <p:spPr>
          <a:xfrm>
            <a:off x="306720" y="1804738"/>
            <a:ext cx="138079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221981" y="1891284"/>
            <a:ext cx="8029506" cy="2139553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375" spc="450" dirty="0"/>
              <a:t>Thank you!</a:t>
            </a:r>
          </a:p>
          <a:p>
            <a:pPr algn="l"/>
            <a:endParaRPr lang="en-US" sz="3375" spc="450" dirty="0"/>
          </a:p>
          <a:p>
            <a:pPr algn="l"/>
            <a:r>
              <a:rPr lang="en-US" sz="3375" spc="450" dirty="0"/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0" y="527742"/>
            <a:ext cx="1349598" cy="3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4429" y="235166"/>
            <a:ext cx="6979548" cy="47261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700" dirty="0">
                <a:latin typeface="Franklin Gothic Demi"/>
              </a:rPr>
              <a:t>Project Data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895349" y="790575"/>
            <a:ext cx="7954221" cy="3996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Project ID:	QED-1056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Notice to Proceed (NTP)	November 4, 2024	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Anticipated Start:	Early 2025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Anticipated Completion:	End of 2026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Contractor:	Maspeth Supply Co., LLC</a:t>
            </a:r>
          </a:p>
          <a:p>
            <a:pPr>
              <a:lnSpc>
                <a:spcPct val="200000"/>
              </a:lnSpc>
              <a:spcBef>
                <a:spcPts val="0"/>
              </a:spcBef>
              <a:tabLst>
                <a:tab pos="2971800" algn="l"/>
              </a:tabLst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Contract Value:	$13 Million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Typical Work Hours:	</a:t>
            </a:r>
            <a:r>
              <a:rPr lang="en-US" sz="1400" b="1" dirty="0">
                <a:latin typeface="Franklin Gothic Book" panose="020B0503020102020204" pitchFamily="34" charset="0"/>
                <a:cs typeface="Calibri" panose="020F0502020204030204" pitchFamily="34" charset="0"/>
              </a:rPr>
              <a:t>7AM to 4PM, Monday through Friday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b="1" dirty="0">
                <a:latin typeface="Franklin Gothic Book" panose="020B0503020102020204" pitchFamily="34" charset="0"/>
                <a:cs typeface="Calibri" panose="020F0502020204030204" pitchFamily="34" charset="0"/>
              </a:rPr>
              <a:t>	8AM to 5PM, Saturday </a:t>
            </a:r>
            <a:r>
              <a:rPr lang="en-US" sz="1400" b="1" i="1" dirty="0">
                <a:latin typeface="Franklin Gothic Book" panose="020B0503020102020204" pitchFamily="34" charset="0"/>
                <a:cs typeface="Calibri" panose="020F0502020204030204" pitchFamily="34" charset="0"/>
              </a:rPr>
              <a:t>(as needed with community notification)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Holiday Embargo:	Mid-November – January 2</a:t>
            </a:r>
            <a:r>
              <a:rPr lang="en-US" sz="1400" baseline="30000" dirty="0">
                <a:latin typeface="Franklin Gothic Book" panose="020B0503020102020204" pitchFamily="34" charset="0"/>
                <a:cs typeface="Calibri" panose="020F0502020204030204" pitchFamily="34" charset="0"/>
              </a:rPr>
              <a:t>nd</a:t>
            </a:r>
            <a:r>
              <a:rPr lang="en-US" sz="1400" dirty="0">
                <a:latin typeface="Franklin Gothic Book" panose="020B050302010202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endParaRPr lang="en-US" sz="1400" b="1" dirty="0"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400" b="1" dirty="0">
                <a:cs typeface="Calibri" panose="020F0502020204030204" pitchFamily="34" charset="0"/>
              </a:rPr>
              <a:t>	  				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971800" algn="l"/>
              </a:tabLst>
            </a:pPr>
            <a:r>
              <a:rPr lang="en-US" sz="1800" dirty="0"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17" y="303935"/>
            <a:ext cx="53935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024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375557" y="235166"/>
            <a:ext cx="6898420" cy="4354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latin typeface="Franklin Gothic Demi"/>
              </a:rPr>
              <a:t>Why Project is Necessary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4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375557" y="715777"/>
            <a:ext cx="8474014" cy="40345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Franklin Gothic Book" panose="020B0503020102020204" pitchFamily="34" charset="0"/>
                <a:cs typeface="Calibri" panose="020F0502020204030204" pitchFamily="34" charset="0"/>
              </a:rPr>
              <a:t>Infrastructure is old and needs replacement of: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00" dirty="0">
              <a:latin typeface="Franklin Gothic Book" panose="020B050302010202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  <a:cs typeface="Calibri" panose="020F0502020204030204" pitchFamily="34" charset="0"/>
              </a:rPr>
              <a:t>Old cast iron Water Main pipes with new ductile iron pipes – avoids breaks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  <a:cs typeface="Calibri" panose="020F0502020204030204" pitchFamily="34" charset="0"/>
              </a:rPr>
              <a:t>Old fire hydrants within project limits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Franklin Gothic Book" panose="020B0503020102020204" pitchFamily="34" charset="0"/>
                <a:cs typeface="Calibri" panose="020F0502020204030204" pitchFamily="34" charset="0"/>
              </a:rPr>
              <a:t>Lead service lines from Water Main to property meter (Where possible)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969C4C2C-DAE9-C642-8D0C-CB9701836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17" y="303935"/>
            <a:ext cx="53935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85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306721" y="346510"/>
            <a:ext cx="853649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95250" y="102392"/>
            <a:ext cx="9048750" cy="4791863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Benefits of Infrastructure </a:t>
            </a:r>
            <a:r>
              <a:rPr lang="en-US" sz="3000" b="1" cap="none" spc="0" dirty="0">
                <a:solidFill>
                  <a:srgbClr val="0033A0"/>
                </a:solidFill>
                <a:latin typeface="Arial"/>
                <a:cs typeface="Arial"/>
              </a:rPr>
              <a:t>U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pgrades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lvl="0" algn="l" defTabSz="685800">
              <a:defRPr/>
            </a:pPr>
            <a:r>
              <a:rPr lang="en-US" sz="1800" b="1" cap="none" spc="0" dirty="0">
                <a:solidFill>
                  <a:srgbClr val="0033A0"/>
                </a:solidFill>
                <a:latin typeface="Arial"/>
                <a:cs typeface="Arial"/>
              </a:rPr>
              <a:t>Distribution Water main</a:t>
            </a:r>
          </a:p>
          <a:p>
            <a:pPr marL="457200" lvl="0" indent="-457200" algn="l" defTabSz="685800">
              <a:buFont typeface="Courier New" panose="02070309020205020404" pitchFamily="49" charset="0"/>
              <a:buChar char="o"/>
              <a:defRPr/>
            </a:pPr>
            <a:r>
              <a:rPr lang="en-US" sz="1800" cap="none" spc="0" dirty="0">
                <a:solidFill>
                  <a:srgbClr val="0033A0"/>
                </a:solidFill>
                <a:latin typeface="Arial"/>
                <a:cs typeface="Arial"/>
              </a:rPr>
              <a:t>Stable and secure supply of clean water</a:t>
            </a:r>
          </a:p>
          <a:p>
            <a:pPr marL="457200" lvl="0" indent="-457200" algn="l" defTabSz="685800">
              <a:buFont typeface="Courier New" panose="02070309020205020404" pitchFamily="49" charset="0"/>
              <a:buChar char="o"/>
              <a:defRPr/>
            </a:pPr>
            <a:r>
              <a:rPr lang="en-US" sz="1800" cap="none" spc="0" dirty="0">
                <a:solidFill>
                  <a:srgbClr val="0033A0"/>
                </a:solidFill>
                <a:latin typeface="Arial"/>
                <a:cs typeface="Arial"/>
              </a:rPr>
              <a:t>Improved water pressure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cap="none" spc="0" dirty="0">
                <a:solidFill>
                  <a:srgbClr val="0033A0"/>
                </a:solidFill>
                <a:latin typeface="Arial"/>
                <a:cs typeface="Arial"/>
              </a:rPr>
              <a:t>Fire Hydrants </a:t>
            </a:r>
            <a:r>
              <a:rPr lang="en-US" sz="1800" cap="none" spc="0" dirty="0">
                <a:solidFill>
                  <a:srgbClr val="0033A0"/>
                </a:solidFill>
                <a:latin typeface="Arial"/>
                <a:cs typeface="Arial"/>
              </a:rPr>
              <a:t>– (44 replacements within CBs 3, 4 and 7, Queens)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Improved Fire Safety Protection</a:t>
            </a: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800" cap="none" spc="0" dirty="0">
              <a:solidFill>
                <a:srgbClr val="0033A0"/>
              </a:solidFill>
              <a:latin typeface="Arial"/>
              <a:cs typeface="Arial"/>
            </a:endParaRP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800" cap="none" spc="0" dirty="0">
              <a:solidFill>
                <a:srgbClr val="0033A0"/>
              </a:solidFill>
              <a:latin typeface="Arial"/>
              <a:cs typeface="Arial"/>
            </a:endParaRP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b="1" cap="none" spc="0" dirty="0">
                <a:solidFill>
                  <a:srgbClr val="0033A0"/>
                </a:solidFill>
                <a:latin typeface="Arial"/>
                <a:cs typeface="Arial"/>
              </a:rPr>
              <a:t>Lead Service Lines </a:t>
            </a:r>
            <a:r>
              <a:rPr lang="en-US" sz="1800" cap="none" spc="0" dirty="0">
                <a:solidFill>
                  <a:srgbClr val="0033A0"/>
                </a:solidFill>
                <a:latin typeface="Arial"/>
                <a:cs typeface="Arial"/>
              </a:rPr>
              <a:t>– (Where possible)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Replaced with copper from Distribution </a:t>
            </a:r>
            <a:r>
              <a:rPr lang="en-US" sz="1800" cap="none" spc="0" dirty="0">
                <a:solidFill>
                  <a:srgbClr val="0033A0"/>
                </a:solidFill>
                <a:latin typeface="Arial"/>
                <a:cs typeface="Arial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n-US" sz="1800" cap="none" spc="0" dirty="0">
                <a:solidFill>
                  <a:srgbClr val="0033A0"/>
                </a:solidFill>
                <a:latin typeface="Arial"/>
                <a:cs typeface="Arial"/>
              </a:rPr>
              <a:t>M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to house connection</a:t>
            </a: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Roadways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Street reconstruction and resurfacing, as per contract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Green infrastructure 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(SWPPP– Stormwater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Requirements) </a:t>
            </a:r>
          </a:p>
          <a:p>
            <a:pPr marL="285750" marR="0" lvl="0" indent="-28575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Collects stormwater overflow from street and sidewalks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Improves health of local waterways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DB3123-E0BE-42AA-9FD8-16B06DAA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4D6D1-740F-2E41-9BD9-5F8947D61E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C277F1E1-92AF-55E1-D63C-96161FBC3E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5797114"/>
                  </p:ext>
                </p:extLst>
              </p:nvPr>
            </p:nvGraphicFramePr>
            <p:xfrm>
              <a:off x="-3296653" y="2553724"/>
              <a:ext cx="2286000" cy="1285875"/>
            </p:xfrm>
            <a:graphic>
              <a:graphicData uri="http://schemas.microsoft.com/office/powerpoint/2016/slidezoom">
                <pslz:sldZm>
                  <pslz:sldZmObj sldId="1555" cId="2378888371">
                    <pslz:zmPr id="{AB61219C-AEC9-4FDB-A256-59EBCAB5495C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277F1E1-92AF-55E1-D63C-96161FBC3E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96653" y="2553724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888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0" y="4522667"/>
            <a:ext cx="617220" cy="4144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44972" y="117780"/>
            <a:ext cx="5902228" cy="4992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700" dirty="0">
                <a:latin typeface="Franklin Gothic Demi"/>
              </a:rPr>
              <a:t>Project Locations Map</a:t>
            </a:r>
          </a:p>
          <a:p>
            <a:pPr lvl="0"/>
            <a:endParaRPr lang="en-US" sz="2700" dirty="0">
              <a:latin typeface="Franklin Gothic Dem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1" y="4571132"/>
            <a:ext cx="540033" cy="365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8C1E6-E678-4FA6-9D86-8AF9333802B9}"/>
              </a:ext>
            </a:extLst>
          </p:cNvPr>
          <p:cNvSpPr txBox="1"/>
          <p:nvPr/>
        </p:nvSpPr>
        <p:spPr>
          <a:xfrm>
            <a:off x="44972" y="890865"/>
            <a:ext cx="25290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3A0"/>
                </a:solidFill>
                <a:latin typeface="Franklin Gothic Book" panose="020B0503020102020204" pitchFamily="34" charset="0"/>
              </a:rPr>
              <a:t>This contract has three (3) locations: </a:t>
            </a:r>
          </a:p>
          <a:p>
            <a:endParaRPr lang="en-US" sz="800" b="1" dirty="0">
              <a:solidFill>
                <a:srgbClr val="0033A0"/>
              </a:solidFill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33A0"/>
                </a:solidFill>
                <a:latin typeface="Franklin Gothic Book" panose="020B0503020102020204" pitchFamily="34" charset="0"/>
              </a:rPr>
              <a:t>E. Elmhurst (CB3Q)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33A0"/>
                </a:solidFill>
                <a:latin typeface="Franklin Gothic Book" panose="020B0503020102020204" pitchFamily="34" charset="0"/>
              </a:rPr>
              <a:t>Corona (CB4Q)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33A0"/>
                </a:solidFill>
                <a:latin typeface="Franklin Gothic Book" panose="020B0503020102020204" pitchFamily="34" charset="0"/>
              </a:rPr>
              <a:t>Flushing (CB7Q)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4B090-147E-45D0-BA11-CA202A3CA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6" t="8819" r="48657" b="48206"/>
          <a:stretch/>
        </p:blipFill>
        <p:spPr>
          <a:xfrm>
            <a:off x="2440800" y="585374"/>
            <a:ext cx="6695392" cy="45581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4992F1F-98C1-4F86-B686-21B082DDC66D}"/>
              </a:ext>
            </a:extLst>
          </p:cNvPr>
          <p:cNvSpPr/>
          <p:nvPr/>
        </p:nvSpPr>
        <p:spPr>
          <a:xfrm>
            <a:off x="7689600" y="839964"/>
            <a:ext cx="259200" cy="2688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A0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573561-0C20-4411-84AC-50BBA8386AFE}"/>
              </a:ext>
            </a:extLst>
          </p:cNvPr>
          <p:cNvSpPr/>
          <p:nvPr/>
        </p:nvSpPr>
        <p:spPr>
          <a:xfrm>
            <a:off x="2830800" y="1964364"/>
            <a:ext cx="259200" cy="2688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A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6ED6CB-4EC4-4896-912F-5E9057EEBEC6}"/>
              </a:ext>
            </a:extLst>
          </p:cNvPr>
          <p:cNvSpPr/>
          <p:nvPr/>
        </p:nvSpPr>
        <p:spPr>
          <a:xfrm>
            <a:off x="3636000" y="4461040"/>
            <a:ext cx="259200" cy="2688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33A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883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0" y="4522667"/>
            <a:ext cx="617220" cy="4144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221982" y="235165"/>
            <a:ext cx="7935618" cy="499235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latin typeface="Franklin Gothic Demi"/>
              </a:rPr>
              <a:t>Community Board #3 East Elmhurst, Queens</a:t>
            </a:r>
          </a:p>
          <a:p>
            <a:pPr lvl="0"/>
            <a:endParaRPr lang="en-US" sz="2700" dirty="0">
              <a:latin typeface="Franklin Gothic Dem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47" y="215887"/>
            <a:ext cx="540033" cy="365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70DB1C-D646-F2E3-8763-F4DFAC438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0" t="14821" r="8386" b="18340"/>
          <a:stretch/>
        </p:blipFill>
        <p:spPr>
          <a:xfrm>
            <a:off x="5162883" y="1718621"/>
            <a:ext cx="3772797" cy="24952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B8C1E6-E678-4FA6-9D86-8AF9333802B9}"/>
              </a:ext>
            </a:extLst>
          </p:cNvPr>
          <p:cNvSpPr txBox="1"/>
          <p:nvPr/>
        </p:nvSpPr>
        <p:spPr>
          <a:xfrm>
            <a:off x="221982" y="929587"/>
            <a:ext cx="8922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33A0"/>
                </a:solidFill>
              </a:rPr>
              <a:t>The General Contractor plans to begin work in CB3Q, next CB4Q, and CB7Q will be the last area.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5446EB-7FD3-4853-8DBD-D73CF2756B65}"/>
              </a:ext>
            </a:extLst>
          </p:cNvPr>
          <p:cNvSpPr txBox="1"/>
          <p:nvPr/>
        </p:nvSpPr>
        <p:spPr>
          <a:xfrm>
            <a:off x="208320" y="1667255"/>
            <a:ext cx="4694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LOCATIONS: </a:t>
            </a: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  <a:r>
              <a:rPr lang="en-US" sz="1800" baseline="300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 from 31</a:t>
            </a:r>
            <a:r>
              <a:rPr lang="en-US" sz="1800" baseline="300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Avenue to 32</a:t>
            </a:r>
            <a:r>
              <a:rPr lang="en-US" sz="1800" baseline="300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Avenue </a:t>
            </a: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baseline="300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Avenue from 95</a:t>
            </a:r>
            <a:r>
              <a:rPr lang="en-US" baseline="300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Street to 102</a:t>
            </a:r>
            <a:r>
              <a:rPr lang="en-US" baseline="30000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</a:t>
            </a:r>
            <a:r>
              <a:rPr lang="en-US" dirty="0">
                <a:solidFill>
                  <a:srgbClr val="0033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2179188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4428" y="235166"/>
            <a:ext cx="8295172" cy="47261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200" dirty="0">
                <a:latin typeface="Franklin Gothic Demi"/>
              </a:rPr>
              <a:t>Community Board #4 Corona, Queens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z="900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8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381000" y="790575"/>
            <a:ext cx="4867800" cy="15422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LOCATIONS: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103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Street from National Street to 42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Street </a:t>
            </a: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102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Street from 42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Avenue to 43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Avenue</a:t>
            </a: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Avenue from National Street to 104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Street</a:t>
            </a: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Avenue from National Street to 104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Street</a:t>
            </a: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11887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17" y="303935"/>
            <a:ext cx="53935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7B015A-271A-4676-9F3F-9EBB8B42A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475" y="2153540"/>
            <a:ext cx="5443200" cy="287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5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2F326-7BC4-C124-914B-FCD353726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DD379AD-7B6D-1280-AEEA-C033FC1EEB9C}"/>
              </a:ext>
            </a:extLst>
          </p:cNvPr>
          <p:cNvSpPr txBox="1">
            <a:spLocks/>
          </p:cNvSpPr>
          <p:nvPr/>
        </p:nvSpPr>
        <p:spPr>
          <a:xfrm>
            <a:off x="294429" y="235166"/>
            <a:ext cx="6979548" cy="47261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Community Board #7 Flushing, Queens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9240896-4F42-5124-2671-5001E803156E}"/>
              </a:ext>
            </a:extLst>
          </p:cNvPr>
          <p:cNvSpPr txBox="1">
            <a:spLocks/>
          </p:cNvSpPr>
          <p:nvPr/>
        </p:nvSpPr>
        <p:spPr>
          <a:xfrm>
            <a:off x="6556796" y="4750316"/>
            <a:ext cx="237877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7B873-6D13-4D4B-BC59-354C09C97A1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E79DFF-8299-8562-FC7F-DE8DAFA75B66}"/>
              </a:ext>
            </a:extLst>
          </p:cNvPr>
          <p:cNvSpPr txBox="1">
            <a:spLocks/>
          </p:cNvSpPr>
          <p:nvPr/>
        </p:nvSpPr>
        <p:spPr>
          <a:xfrm>
            <a:off x="381000" y="790575"/>
            <a:ext cx="8012448" cy="3996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Locations: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Prince Street from 35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Avenue to Northern Blvd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Linden Place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Road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Northern Blvd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Avenue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Linden Place to Leavitt Street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rthern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Blvd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Prince Street to Farrington Street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137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Street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Road to Leavitt Street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Avenue from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137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F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Street to Linden Place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Lattimer Place from Linden Place to 137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Street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1188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1188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1188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1188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A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A7D723B2-2860-F119-AD52-2358C9EF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17" y="303935"/>
            <a:ext cx="53935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map with a red line&#10;&#10;Description automatically generated">
            <a:extLst>
              <a:ext uri="{FF2B5EF4-FFF2-40B4-BE49-F238E27FC236}">
                <a16:creationId xmlns:a16="http://schemas.microsoft.com/office/drawing/2014/main" id="{DE3E5A9B-452D-CB0E-A36A-37695D578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81" y="792149"/>
            <a:ext cx="2378773" cy="41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1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d20e598-7cbc-4374-912e-9ef1b43796f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501CD887676E48982D34AE5C7AD399" ma:contentTypeVersion="16" ma:contentTypeDescription="Create a new document." ma:contentTypeScope="" ma:versionID="52f352c55fdf4ae77cd530b90f884aa6">
  <xsd:schema xmlns:xsd="http://www.w3.org/2001/XMLSchema" xmlns:xs="http://www.w3.org/2001/XMLSchema" xmlns:p="http://schemas.microsoft.com/office/2006/metadata/properties" xmlns:ns3="8d20e598-7cbc-4374-912e-9ef1b43796f3" xmlns:ns4="d2940720-a25e-48a9-bf39-487c2aca1de3" targetNamespace="http://schemas.microsoft.com/office/2006/metadata/properties" ma:root="true" ma:fieldsID="9f80fd0dac4379df77225bea8a272ff8" ns3:_="" ns4:_="">
    <xsd:import namespace="8d20e598-7cbc-4374-912e-9ef1b43796f3"/>
    <xsd:import namespace="d2940720-a25e-48a9-bf39-487c2aca1d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0e598-7cbc-4374-912e-9ef1b43796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40720-a25e-48a9-bf39-487c2aca1d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0DC6E7-8D78-4A28-B284-1ACBCBD149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E61B94-4AF5-4580-ABA1-BEF882A477A1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d2940720-a25e-48a9-bf39-487c2aca1de3"/>
    <ds:schemaRef ds:uri="http://purl.org/dc/dcmitype/"/>
    <ds:schemaRef ds:uri="8d20e598-7cbc-4374-912e-9ef1b43796f3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62822C7-72A9-4A88-8509-6BBC02D9DA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0e598-7cbc-4374-912e-9ef1b43796f3"/>
    <ds:schemaRef ds:uri="d2940720-a25e-48a9-bf39-487c2aca1d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63765</TotalTime>
  <Words>1377</Words>
  <Application>Microsoft Office PowerPoint</Application>
  <PresentationFormat>On-screen Show (16:9)</PresentationFormat>
  <Paragraphs>262</Paragraphs>
  <Slides>25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Courier New</vt:lpstr>
      <vt:lpstr>Franklin Gothic Book</vt:lpstr>
      <vt:lpstr>Franklin Gothic Demi</vt:lpstr>
      <vt:lpstr>Franklin Gothic Medium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DDC / DEP Process &amp; Protocols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Franklin, Sydney</dc:creator>
  <cp:lastModifiedBy>MaspethCCL 50th</cp:lastModifiedBy>
  <cp:revision>553</cp:revision>
  <cp:lastPrinted>2025-02-20T20:08:00Z</cp:lastPrinted>
  <dcterms:created xsi:type="dcterms:W3CDTF">2015-10-20T16:08:12Z</dcterms:created>
  <dcterms:modified xsi:type="dcterms:W3CDTF">2025-02-20T20:11:34Z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0x010100CA501CD887676E48982D34AE5C7AD399</vt:lpwstr>
  </property>
</Properties>
</file>