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328" r:id="rId5"/>
    <p:sldId id="561" r:id="rId6"/>
    <p:sldId id="563" r:id="rId7"/>
    <p:sldId id="562" r:id="rId8"/>
    <p:sldId id="653" r:id="rId9"/>
    <p:sldId id="654" r:id="rId10"/>
    <p:sldId id="655" r:id="rId11"/>
    <p:sldId id="545" r:id="rId12"/>
    <p:sldId id="645" r:id="rId13"/>
    <p:sldId id="623" r:id="rId14"/>
    <p:sldId id="278" r:id="rId15"/>
    <p:sldId id="259" r:id="rId16"/>
    <p:sldId id="628" r:id="rId17"/>
    <p:sldId id="630" r:id="rId18"/>
    <p:sldId id="649" r:id="rId19"/>
    <p:sldId id="648" r:id="rId20"/>
    <p:sldId id="646" r:id="rId21"/>
    <p:sldId id="316" r:id="rId22"/>
    <p:sldId id="322" r:id="rId23"/>
    <p:sldId id="620" r:id="rId24"/>
    <p:sldId id="569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nteno, Maria (DDC)" initials="CM(" lastIdx="2" clrIdx="0">
    <p:extLst>
      <p:ext uri="{19B8F6BF-5375-455C-9EA6-DF929625EA0E}">
        <p15:presenceInfo xmlns:p15="http://schemas.microsoft.com/office/powerpoint/2012/main" userId="S-1-5-21-2826058626-450910229-104704957-18595" providerId="AD"/>
      </p:ext>
    </p:extLst>
  </p:cmAuthor>
  <p:cmAuthor id="2" name="Smith, Carmela (DDC)" initials="SC(" lastIdx="1" clrIdx="1">
    <p:extLst>
      <p:ext uri="{19B8F6BF-5375-455C-9EA6-DF929625EA0E}">
        <p15:presenceInfo xmlns:p15="http://schemas.microsoft.com/office/powerpoint/2012/main" userId="Smith, Carmela (DDC)" providerId="None"/>
      </p:ext>
    </p:extLst>
  </p:cmAuthor>
  <p:cmAuthor id="3" name="Margolies, Jeffrey (DDC)" initials="M(" lastIdx="4" clrIdx="2"/>
  <p:cmAuthor id="4" name="Centeno, Maria (DDC)" initials="CM( [2]" lastIdx="2" clrIdx="3">
    <p:extLst>
      <p:ext uri="{19B8F6BF-5375-455C-9EA6-DF929625EA0E}">
        <p15:presenceInfo xmlns:p15="http://schemas.microsoft.com/office/powerpoint/2012/main" userId="S::CentenoM@ddc.nyc.gov::e8aef687-2a7f-4b11-8acd-ddd839845d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A7"/>
    <a:srgbClr val="64FA5C"/>
    <a:srgbClr val="2160FF"/>
    <a:srgbClr val="F09151"/>
    <a:srgbClr val="14D9F4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99C2A0-1D2C-4E82-B176-0E74FC82C426}" v="2" dt="2022-02-15T20:13:44.728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2"/>
  </p:normalViewPr>
  <p:slideViewPr>
    <p:cSldViewPr snapToGrid="0" snapToObjects="1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rey Carlson" userId="1e51e1e31be4e887" providerId="LiveId" clId="{DE99C2A0-1D2C-4E82-B176-0E74FC82C426}"/>
    <pc:docChg chg="custSel modSld">
      <pc:chgData name="Jeffrey Carlson" userId="1e51e1e31be4e887" providerId="LiveId" clId="{DE99C2A0-1D2C-4E82-B176-0E74FC82C426}" dt="2022-02-15T20:13:48.417" v="42" actId="1076"/>
      <pc:docMkLst>
        <pc:docMk/>
      </pc:docMkLst>
      <pc:sldChg chg="modSp mod">
        <pc:chgData name="Jeffrey Carlson" userId="1e51e1e31be4e887" providerId="LiveId" clId="{DE99C2A0-1D2C-4E82-B176-0E74FC82C426}" dt="2022-02-15T19:48:16.872" v="38" actId="20577"/>
        <pc:sldMkLst>
          <pc:docMk/>
          <pc:sldMk cId="0" sldId="278"/>
        </pc:sldMkLst>
        <pc:spChg chg="mod">
          <ac:chgData name="Jeffrey Carlson" userId="1e51e1e31be4e887" providerId="LiveId" clId="{DE99C2A0-1D2C-4E82-B176-0E74FC82C426}" dt="2022-02-15T19:48:16.872" v="38" actId="20577"/>
          <ac:spMkLst>
            <pc:docMk/>
            <pc:sldMk cId="0" sldId="278"/>
            <ac:spMk id="5" creationId="{1493AD27-40FB-482D-A839-FBB5D6B9F881}"/>
          </ac:spMkLst>
        </pc:spChg>
      </pc:sldChg>
      <pc:sldChg chg="delSp modSp mod delAnim">
        <pc:chgData name="Jeffrey Carlson" userId="1e51e1e31be4e887" providerId="LiveId" clId="{DE99C2A0-1D2C-4E82-B176-0E74FC82C426}" dt="2022-02-15T20:13:48.417" v="42" actId="1076"/>
        <pc:sldMkLst>
          <pc:docMk/>
          <pc:sldMk cId="2145304220" sldId="322"/>
        </pc:sldMkLst>
        <pc:picChg chg="mod">
          <ac:chgData name="Jeffrey Carlson" userId="1e51e1e31be4e887" providerId="LiveId" clId="{DE99C2A0-1D2C-4E82-B176-0E74FC82C426}" dt="2022-02-15T20:13:48.417" v="42" actId="1076"/>
          <ac:picMkLst>
            <pc:docMk/>
            <pc:sldMk cId="2145304220" sldId="322"/>
            <ac:picMk id="2" creationId="{8C044721-3088-4EFB-8632-928A0B4DE13B}"/>
          </ac:picMkLst>
        </pc:picChg>
        <pc:picChg chg="del">
          <ac:chgData name="Jeffrey Carlson" userId="1e51e1e31be4e887" providerId="LiveId" clId="{DE99C2A0-1D2C-4E82-B176-0E74FC82C426}" dt="2022-02-15T20:13:07.015" v="41" actId="21"/>
          <ac:picMkLst>
            <pc:docMk/>
            <pc:sldMk cId="2145304220" sldId="322"/>
            <ac:picMk id="7" creationId="{6B76CD11-4EFF-4E20-99E1-993EE80C4EFA}"/>
          </ac:picMkLst>
        </pc:picChg>
      </pc:sldChg>
      <pc:sldChg chg="delSp modSp mod delAnim">
        <pc:chgData name="Jeffrey Carlson" userId="1e51e1e31be4e887" providerId="LiveId" clId="{DE99C2A0-1D2C-4E82-B176-0E74FC82C426}" dt="2022-02-15T20:12:10.597" v="40" actId="1076"/>
        <pc:sldMkLst>
          <pc:docMk/>
          <pc:sldMk cId="3422872263" sldId="649"/>
        </pc:sldMkLst>
        <pc:picChg chg="mod">
          <ac:chgData name="Jeffrey Carlson" userId="1e51e1e31be4e887" providerId="LiveId" clId="{DE99C2A0-1D2C-4E82-B176-0E74FC82C426}" dt="2022-02-15T20:12:10.597" v="40" actId="1076"/>
          <ac:picMkLst>
            <pc:docMk/>
            <pc:sldMk cId="3422872263" sldId="649"/>
            <ac:picMk id="2" creationId="{D4E70E75-3EB2-4DD7-99A0-46ACD66A07C4}"/>
          </ac:picMkLst>
        </pc:picChg>
        <pc:picChg chg="del">
          <ac:chgData name="Jeffrey Carlson" userId="1e51e1e31be4e887" providerId="LiveId" clId="{DE99C2A0-1D2C-4E82-B176-0E74FC82C426}" dt="2022-02-15T20:10:27.334" v="39" actId="21"/>
          <ac:picMkLst>
            <pc:docMk/>
            <pc:sldMk cId="3422872263" sldId="649"/>
            <ac:picMk id="7" creationId="{5CC1ED1F-21AB-4B49-A9A9-93DC36D949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303674-71C2-44EF-BA4D-CFAC11496206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475701-3AF4-4164-9199-2613E3962B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5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C66C-4315-D842-AC28-D79D651F6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AA132-1ADE-884C-B4C2-22E178870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0BE08-09ED-B740-BA41-92D89100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54305-B025-854C-98B6-31D91B45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BB279-32F3-6045-95F1-6873A268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0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D8DB-7ADE-8142-9E81-B2588B20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EFCE5-CB52-F74D-9FC4-1066F4389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5E8-DB27-EB48-862B-5730C5AF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DFC8B-A7D4-114C-A442-317CF7DC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2B7EA-8902-B44B-98D1-797805E6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5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12A006-7BD7-CE47-92B2-F5CFBC813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E5663-5AA9-7A42-A5F4-4C086160B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A5FC1-1199-6642-8DB1-4B94A5F8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457C-87DB-024C-9CDF-5734B772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04C87-9120-1649-91A0-B9A9A99D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8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734-BE07-B04F-99C2-1934EDB3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3D47-47E8-A749-82B5-6A9196D18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38EC-44A5-544E-8484-CC10734B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21E9-901B-304F-8F6D-141C085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20C8-0744-844B-BD65-1AB00E27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4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D5F5-B0FB-6640-91E0-BEC63349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69864-62EC-A84D-ACBD-6ECFD1748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1C28C-3EE8-CF49-8C4A-F68EBD6B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B9B0A-4F6D-C242-87F8-BA3A9DC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29D4-B4FC-B749-A869-80F8DDCC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420F-EC16-AA4B-9915-0A764A5C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F7D4-3DB2-E148-855D-3569D316E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02FA7-8616-D543-8CED-4CEEDCC9B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52B90-7B65-9849-B413-A83E278F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898AB-C6A1-2C45-B70D-CBBE0336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74DCA-620D-5447-8D35-50F3B006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8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53BC-5E85-8E43-ADC8-A27FA267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F44BE-2D7A-2543-8F9C-1B2718BA7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B6A17-4A5B-A642-B8F3-0634492FF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1663B-DEDD-724A-B9AC-C940E0E51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4632C-EC4B-B14A-BB58-E7FD0AB96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E8BBE-83CC-864B-972B-9F44712A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DE3755-5F71-D147-81DE-598E99A2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321CA-64C6-A340-9903-2CEAE9CA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9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EF87-3D2B-3948-B847-D235E23F1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F81EC-B15B-6045-AF14-58B05CB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8F20B-0608-5949-A0F9-CE23798F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A3A1A-75C8-6140-BD03-0B9BA3D2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3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528AC-4D12-714A-A0A0-69DAEBCC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51A0A-4A2D-544D-8C12-C7B6728C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623A-90A1-034C-BFD3-E7F85E6F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7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9015-758F-8E44-92EC-C9351FE1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DCC4-470E-EC49-BE65-6B2C2205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048B8-A0CB-4F43-B4CC-DDBDACC98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5518D-DD03-1149-9370-566816F6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624D3-A9F7-2945-841E-71971021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51743-7A95-A948-8D4B-F6898AAC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0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E923B-4E57-0D4D-BD9F-95026EF2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E5FB9-2319-B844-9B00-D0EC773752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EB4A2-A91B-9C4B-A00C-B1625508C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86B4C-A483-8E40-8CB7-DD8474D6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AE98F-8D48-E142-9135-53A94B53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3F0B3-1143-F449-948E-F04D7F15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5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236A0-CB01-AA4D-AE76-E9BA51BE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2E1DB-156C-BC4E-8B54-E7965CA73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46D6-6E14-1F44-B42D-0D2F64AB1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F3C-CC04-4F4E-9372-E1B2A751AC43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2B48D-B2BE-2144-A69A-DB7AA0664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87E9-F336-E848-B682-6895A7B7D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5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em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emf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33A8EB-2D5A-F748-A6CC-328FEE3E27D9}"/>
              </a:ext>
            </a:extLst>
          </p:cNvPr>
          <p:cNvSpPr/>
          <p:nvPr/>
        </p:nvSpPr>
        <p:spPr>
          <a:xfrm>
            <a:off x="3986" y="0"/>
            <a:ext cx="12192000" cy="7187922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/>
              <a:t>  </a:t>
            </a:r>
            <a:r>
              <a:rPr lang="en-US" sz="3600" dirty="0"/>
              <a:t> 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 	C</a:t>
            </a:r>
            <a:r>
              <a:rPr lang="en-US" sz="4000" dirty="0">
                <a:latin typeface="Franklin Gothic Book" panose="020B0503020102020204" pitchFamily="34" charset="0"/>
              </a:rPr>
              <a:t>onstruction of Sanitary &amp; Storm Sewers and </a:t>
            </a:r>
          </a:p>
          <a:p>
            <a:r>
              <a:rPr lang="en-US" sz="4000" dirty="0">
                <a:latin typeface="Franklin Gothic Book" panose="020B0503020102020204" pitchFamily="34" charset="0"/>
              </a:rPr>
              <a:t>	Water Main in Willow Avenue</a:t>
            </a:r>
            <a:endParaRPr lang="en-US" sz="3200" dirty="0">
              <a:latin typeface="Franklin Gothic Book" panose="020B0503020102020204" pitchFamily="34" charset="0"/>
            </a:endParaRPr>
          </a:p>
          <a:p>
            <a:endParaRPr lang="en-US" sz="3200" dirty="0">
              <a:latin typeface="Franklin Gothic Book" panose="020B0503020102020204" pitchFamily="34" charset="0"/>
            </a:endParaRPr>
          </a:p>
          <a:p>
            <a:r>
              <a:rPr lang="en-US" sz="3200" dirty="0">
                <a:latin typeface="Franklin Gothic Book" panose="020B0503020102020204" pitchFamily="34" charset="0"/>
              </a:rPr>
              <a:t>   	Project SER20079</a:t>
            </a:r>
            <a:endParaRPr lang="en-US" sz="2000" dirty="0">
              <a:latin typeface="Franklin Gothic Book" panose="020B0503020102020204" pitchFamily="34" charset="0"/>
            </a:endParaRPr>
          </a:p>
          <a:p>
            <a:endParaRPr lang="en-US" sz="3200" dirty="0">
              <a:latin typeface="Franklin Gothic Book" panose="020B05030201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4D4DCC-517C-417B-AF06-A530AB2FCF89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FE68AF-AD36-4A65-8520-82DAA9F8B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6"/>
            <a:ext cx="1799464" cy="4273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FEEBD5-23C8-4345-8EC7-5E57FE603391}"/>
              </a:ext>
            </a:extLst>
          </p:cNvPr>
          <p:cNvCxnSpPr>
            <a:cxnSpLocks/>
          </p:cNvCxnSpPr>
          <p:nvPr/>
        </p:nvCxnSpPr>
        <p:spPr>
          <a:xfrm>
            <a:off x="408960" y="1645770"/>
            <a:ext cx="184106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15BE019-22FE-4112-8F35-370EC75760CE}"/>
              </a:ext>
            </a:extLst>
          </p:cNvPr>
          <p:cNvSpPr txBox="1">
            <a:spLocks/>
          </p:cNvSpPr>
          <p:nvPr/>
        </p:nvSpPr>
        <p:spPr>
          <a:xfrm>
            <a:off x="7466227" y="5440339"/>
            <a:ext cx="3905976" cy="69360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spc="300" dirty="0">
                <a:solidFill>
                  <a:srgbClr val="FF6F24"/>
                </a:solidFill>
              </a:rPr>
              <a:t>Community meeting</a:t>
            </a:r>
          </a:p>
        </p:txBody>
      </p:sp>
      <p:sp>
        <p:nvSpPr>
          <p:cNvPr id="11" name="Rectangle 109">
            <a:extLst>
              <a:ext uri="{FF2B5EF4-FFF2-40B4-BE49-F238E27FC236}">
                <a16:creationId xmlns:a16="http://schemas.microsoft.com/office/drawing/2014/main" id="{51FF12D2-50C4-4257-96E3-BFD85762B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001" y="6277655"/>
            <a:ext cx="204188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Thomas Foley</a:t>
            </a:r>
          </a:p>
          <a:p>
            <a:pPr defTabSz="685800">
              <a:buClrTx/>
            </a:pPr>
            <a:r>
              <a:rPr lang="en-US" sz="14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Commissioner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4C4DBE-EEF4-4C20-BB42-1B946986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437" y="680067"/>
            <a:ext cx="811982" cy="487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ED2855-CF8D-41E3-A279-4BB4399BF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43" y="692226"/>
            <a:ext cx="811982" cy="482849"/>
          </a:xfrm>
          <a:prstGeom prst="rect">
            <a:avLst/>
          </a:prstGeom>
        </p:spPr>
      </p:pic>
      <p:sp>
        <p:nvSpPr>
          <p:cNvPr id="15" name="Rectangle 109">
            <a:extLst>
              <a:ext uri="{FF2B5EF4-FFF2-40B4-BE49-F238E27FC236}">
                <a16:creationId xmlns:a16="http://schemas.microsoft.com/office/drawing/2014/main" id="{699BAADD-F7B1-4BF1-AE38-72F564D5F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60" y="6283259"/>
            <a:ext cx="103369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Eric Adams</a:t>
            </a:r>
          </a:p>
          <a:p>
            <a:pPr defTabSz="685800">
              <a:buClrTx/>
            </a:pPr>
            <a:r>
              <a:rPr lang="en-US" sz="14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Mayor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694D95-E059-4DD5-8B1E-D042BA234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632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201683"/>
            <a:ext cx="9402660" cy="9763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Construction Overview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397BDC-628B-1E4B-8499-C5ABBE99F927}"/>
              </a:ext>
            </a:extLst>
          </p:cNvPr>
          <p:cNvSpPr txBox="1">
            <a:spLocks/>
          </p:cNvSpPr>
          <p:nvPr/>
        </p:nvSpPr>
        <p:spPr>
          <a:xfrm>
            <a:off x="295977" y="1341263"/>
            <a:ext cx="2618139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Preliminary Work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8EB352-D584-7840-94AE-6B00B7685581}"/>
              </a:ext>
            </a:extLst>
          </p:cNvPr>
          <p:cNvSpPr txBox="1">
            <a:spLocks/>
          </p:cNvSpPr>
          <p:nvPr/>
        </p:nvSpPr>
        <p:spPr>
          <a:xfrm>
            <a:off x="295977" y="1940797"/>
            <a:ext cx="3882915" cy="4818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Franklin Gothic Book" panose="020B0503020102020204" pitchFamily="34" charset="0"/>
              </a:rPr>
              <a:t>Utilities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Community Outreach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Permits and scheduling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Street tree guards and pruning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Street markings, soil samples and test pits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Preconstruction Investigation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Installing erosion and sediment control measures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495D91-3AF4-CF45-B680-4BA04039B5C6}"/>
              </a:ext>
            </a:extLst>
          </p:cNvPr>
          <p:cNvCxnSpPr>
            <a:cxnSpLocks/>
          </p:cNvCxnSpPr>
          <p:nvPr/>
        </p:nvCxnSpPr>
        <p:spPr>
          <a:xfrm>
            <a:off x="391867" y="1767383"/>
            <a:ext cx="11407561" cy="0"/>
          </a:xfrm>
          <a:prstGeom prst="line">
            <a:avLst/>
          </a:prstGeom>
          <a:noFill/>
          <a:ln w="3810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EB4466B-1356-C64D-8761-C5569CBA737F}"/>
              </a:ext>
            </a:extLst>
          </p:cNvPr>
          <p:cNvSpPr txBox="1">
            <a:spLocks/>
          </p:cNvSpPr>
          <p:nvPr/>
        </p:nvSpPr>
        <p:spPr>
          <a:xfrm>
            <a:off x="4311131" y="1341263"/>
            <a:ext cx="3691208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In the ground         </a:t>
            </a:r>
            <a:r>
              <a:rPr lang="en-US" sz="1600" b="1" cap="small" dirty="0">
                <a:latin typeface="Franklin Gothic Book" panose="020B0503020102020204" pitchFamily="34" charset="0"/>
              </a:rPr>
              <a:t>(DEP Work)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71F456-1F11-4B4D-880C-58E75144BA84}"/>
              </a:ext>
            </a:extLst>
          </p:cNvPr>
          <p:cNvSpPr txBox="1">
            <a:spLocks/>
          </p:cNvSpPr>
          <p:nvPr/>
        </p:nvSpPr>
        <p:spPr>
          <a:xfrm>
            <a:off x="4178893" y="1940797"/>
            <a:ext cx="4015154" cy="4818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Franklin Gothic Book" panose="020B0503020102020204" pitchFamily="34" charset="0"/>
              </a:rPr>
              <a:t>Street Cutting / Trench Set-up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Watermain Replacement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Fire Hydrant Installation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Storm &amp; Sanitary Sewer Installation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Catch basin Installation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3E16DAC-9B15-0844-B03A-DFCB1D17C755}"/>
              </a:ext>
            </a:extLst>
          </p:cNvPr>
          <p:cNvSpPr txBox="1">
            <a:spLocks/>
          </p:cNvSpPr>
          <p:nvPr/>
        </p:nvSpPr>
        <p:spPr>
          <a:xfrm>
            <a:off x="8228817" y="1341263"/>
            <a:ext cx="3518515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Above ground      </a:t>
            </a:r>
            <a:r>
              <a:rPr lang="en-US" sz="1600" b="1" cap="small" dirty="0">
                <a:latin typeface="Franklin Gothic Book" panose="020B0503020102020204" pitchFamily="34" charset="0"/>
              </a:rPr>
              <a:t>(DOT Work)   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71E42D9-16BF-8B44-89A5-CD28EB897CF5}"/>
              </a:ext>
            </a:extLst>
          </p:cNvPr>
          <p:cNvSpPr txBox="1">
            <a:spLocks/>
          </p:cNvSpPr>
          <p:nvPr/>
        </p:nvSpPr>
        <p:spPr>
          <a:xfrm>
            <a:off x="8104235" y="1947737"/>
            <a:ext cx="3882915" cy="481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Franklin Gothic Book" panose="020B0503020102020204" pitchFamily="34" charset="0"/>
              </a:rPr>
              <a:t>Curbs and sidewalks (As Needed) 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Street reconstruction – Trench Width with Cutbacks and Overlay.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Pavement markings</a:t>
            </a:r>
          </a:p>
          <a:p>
            <a:endParaRPr lang="en-US" sz="16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  <a:p>
            <a:endParaRPr lang="en-US" sz="16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DF1550-A520-F34D-9590-B57F3A241E7E}"/>
              </a:ext>
            </a:extLst>
          </p:cNvPr>
          <p:cNvCxnSpPr>
            <a:cxnSpLocks/>
          </p:cNvCxnSpPr>
          <p:nvPr/>
        </p:nvCxnSpPr>
        <p:spPr>
          <a:xfrm flipV="1">
            <a:off x="4125104" y="1341265"/>
            <a:ext cx="0" cy="4992490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682D1C-75DA-1040-BEE7-FF9D415EEB0A}"/>
              </a:ext>
            </a:extLst>
          </p:cNvPr>
          <p:cNvCxnSpPr>
            <a:cxnSpLocks/>
          </p:cNvCxnSpPr>
          <p:nvPr/>
        </p:nvCxnSpPr>
        <p:spPr>
          <a:xfrm flipV="1">
            <a:off x="8056127" y="1341265"/>
            <a:ext cx="0" cy="4992490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8EFF4F-A449-4A9F-92C2-707DDF61B9F8}"/>
              </a:ext>
            </a:extLst>
          </p:cNvPr>
          <p:cNvCxnSpPr>
            <a:cxnSpLocks/>
          </p:cNvCxnSpPr>
          <p:nvPr/>
        </p:nvCxnSpPr>
        <p:spPr>
          <a:xfrm>
            <a:off x="434362" y="817998"/>
            <a:ext cx="4404338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703C0B-6044-4EE5-9292-12A9F0431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1670" y="5848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2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4700" y="557344"/>
            <a:ext cx="956754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15" dirty="0">
                <a:solidFill>
                  <a:srgbClr val="002FA7"/>
                </a:solidFill>
                <a:latin typeface="Franklin Gothic Demi" panose="020B0703020102020204" pitchFamily="34" charset="0"/>
              </a:rPr>
              <a:t>WORKING </a:t>
            </a:r>
            <a:r>
              <a:rPr sz="3600" spc="-10" dirty="0">
                <a:solidFill>
                  <a:srgbClr val="002FA7"/>
                </a:solidFill>
                <a:latin typeface="Franklin Gothic Demi" panose="020B0703020102020204" pitchFamily="34" charset="0"/>
              </a:rPr>
              <a:t>HOURS DURING CONSTRUCTION</a:t>
            </a:r>
          </a:p>
        </p:txBody>
      </p:sp>
      <p:sp>
        <p:nvSpPr>
          <p:cNvPr id="3" name="object 3"/>
          <p:cNvSpPr/>
          <p:nvPr/>
        </p:nvSpPr>
        <p:spPr>
          <a:xfrm>
            <a:off x="408431" y="6094476"/>
            <a:ext cx="720851" cy="487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713943" y="1169924"/>
            <a:ext cx="1053528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  <a:buClr>
                <a:srgbClr val="002EA7"/>
              </a:buClr>
              <a:buFont typeface="Arial"/>
              <a:buChar char="•"/>
            </a:pPr>
            <a:endParaRPr sz="33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526982" y="6421856"/>
            <a:ext cx="3204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7B7B7B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760">
              <a:lnSpc>
                <a:spcPct val="100000"/>
              </a:lnSpc>
            </a:pPr>
            <a:fld id="{81D60167-4931-47E6-BA6A-407CBD079E47}" type="slidenum">
              <a:rPr lang="en-US" smtClean="0"/>
              <a:pPr marL="111760">
                <a:lnSpc>
                  <a:spcPct val="100000"/>
                </a:lnSpc>
              </a:pPr>
              <a:t>11</a:t>
            </a:fld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AD27-40FB-482D-A839-FBB5D6B9F881}"/>
              </a:ext>
            </a:extLst>
          </p:cNvPr>
          <p:cNvSpPr/>
          <p:nvPr/>
        </p:nvSpPr>
        <p:spPr>
          <a:xfrm>
            <a:off x="374700" y="1949311"/>
            <a:ext cx="10712400" cy="3182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b="1" dirty="0">
                <a:solidFill>
                  <a:srgbClr val="002EA7"/>
                </a:solidFill>
                <a:latin typeface="Franklin Gothic Book"/>
                <a:cs typeface="Franklin Gothic Book"/>
              </a:rPr>
              <a:t>Construction </a:t>
            </a:r>
            <a:r>
              <a:rPr lang="en-US" sz="3200" b="1" spc="-15" dirty="0">
                <a:solidFill>
                  <a:srgbClr val="002EA7"/>
                </a:solidFill>
                <a:latin typeface="Franklin Gothic Book"/>
                <a:cs typeface="Franklin Gothic Book"/>
              </a:rPr>
              <a:t>work </a:t>
            </a:r>
            <a:r>
              <a:rPr lang="en-US" sz="3200" b="1" dirty="0">
                <a:solidFill>
                  <a:srgbClr val="002EA7"/>
                </a:solidFill>
                <a:latin typeface="Franklin Gothic Book"/>
                <a:cs typeface="Franklin Gothic Book"/>
              </a:rPr>
              <a:t>hours </a:t>
            </a:r>
            <a:r>
              <a:rPr lang="en-US" sz="3200" b="1" spc="-5" dirty="0">
                <a:solidFill>
                  <a:srgbClr val="002EA7"/>
                </a:solidFill>
                <a:latin typeface="Franklin Gothic Book"/>
                <a:cs typeface="Franklin Gothic Book"/>
              </a:rPr>
              <a:t>will be </a:t>
            </a:r>
            <a:r>
              <a:rPr lang="en-US" sz="3200" b="1" dirty="0">
                <a:solidFill>
                  <a:srgbClr val="002EA7"/>
                </a:solidFill>
                <a:latin typeface="Franklin Gothic Book"/>
                <a:cs typeface="Franklin Gothic Book"/>
              </a:rPr>
              <a:t>as</a:t>
            </a:r>
            <a:r>
              <a:rPr lang="en-US" sz="3200" b="1" spc="-60" dirty="0">
                <a:solidFill>
                  <a:srgbClr val="002EA7"/>
                </a:solidFill>
                <a:latin typeface="Franklin Gothic Book"/>
                <a:cs typeface="Franklin Gothic Book"/>
              </a:rPr>
              <a:t> </a:t>
            </a:r>
            <a:r>
              <a:rPr lang="en-US" sz="3200" b="1" spc="-20" dirty="0">
                <a:solidFill>
                  <a:srgbClr val="002EA7"/>
                </a:solidFill>
                <a:latin typeface="Franklin Gothic Book"/>
                <a:cs typeface="Franklin Gothic Book"/>
              </a:rPr>
              <a:t>follows: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600" b="1" spc="-20" dirty="0">
              <a:solidFill>
                <a:srgbClr val="002EA7"/>
              </a:solidFill>
              <a:latin typeface="Franklin Gothic Book"/>
              <a:cs typeface="Franklin Gothic Book"/>
            </a:endParaRPr>
          </a:p>
          <a:p>
            <a:pPr marL="469900" marR="185420" indent="-4572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  <a:tabLst>
                <a:tab pos="469265" algn="l"/>
                <a:tab pos="469900" algn="l"/>
              </a:tabLst>
            </a:pPr>
            <a:r>
              <a:rPr lang="en-US" sz="2800" dirty="0">
                <a:solidFill>
                  <a:srgbClr val="002EA7"/>
                </a:solidFill>
                <a:latin typeface="Franklin Gothic Book"/>
                <a:cs typeface="Franklin Gothic Book"/>
              </a:rPr>
              <a:t>Willow Avenue from Tompkins Avenue to Bay Street, including intersections:	8:00 PM – 6:00 AM</a:t>
            </a:r>
          </a:p>
          <a:p>
            <a:pPr marL="469900" marR="185420" indent="-4572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  <a:tabLst>
                <a:tab pos="469265" algn="l"/>
                <a:tab pos="469900" algn="l"/>
              </a:tabLst>
            </a:pPr>
            <a:endParaRPr lang="en-US" sz="3200" dirty="0">
              <a:solidFill>
                <a:srgbClr val="002EA7"/>
              </a:solidFill>
              <a:effectLst/>
              <a:latin typeface="Franklin Gothic Book"/>
              <a:ea typeface="Calibri" panose="020F0502020204030204" pitchFamily="34" charset="0"/>
            </a:endParaRPr>
          </a:p>
          <a:p>
            <a:pPr marL="469900" marR="185420" indent="-4572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  <a:tabLst>
                <a:tab pos="469265" algn="l"/>
                <a:tab pos="469900" algn="l"/>
              </a:tabLst>
            </a:pPr>
            <a:r>
              <a:rPr lang="en-US" sz="2800" dirty="0">
                <a:solidFill>
                  <a:srgbClr val="002FA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Working hours may be modified as warranted by DOT.</a:t>
            </a:r>
            <a:endParaRPr lang="en-US" sz="2800" spc="-15" dirty="0">
              <a:solidFill>
                <a:srgbClr val="002FA7"/>
              </a:solidFill>
              <a:latin typeface="Franklin Gothic Book"/>
              <a:cs typeface="Franklin Gothic Book"/>
            </a:endParaRPr>
          </a:p>
          <a:p>
            <a:pPr marL="12700" marR="185420">
              <a:lnSpc>
                <a:spcPct val="100000"/>
              </a:lnSpc>
              <a:tabLst>
                <a:tab pos="469265" algn="l"/>
                <a:tab pos="469900" algn="l"/>
              </a:tabLst>
            </a:pPr>
            <a:endParaRPr lang="en-US" sz="3200" b="1" spc="-15" dirty="0">
              <a:solidFill>
                <a:srgbClr val="FF0000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372277-622E-41C6-AEF1-50DC197646E9}"/>
              </a:ext>
            </a:extLst>
          </p:cNvPr>
          <p:cNvCxnSpPr>
            <a:cxnSpLocks/>
          </p:cNvCxnSpPr>
          <p:nvPr/>
        </p:nvCxnSpPr>
        <p:spPr>
          <a:xfrm>
            <a:off x="408962" y="1211313"/>
            <a:ext cx="8633438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4A4318-DEB1-4A95-8D07-0F79BE8C9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6785" y="53832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12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12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During construction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DE0BC3-5DB5-407F-AB91-9E8C8C278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207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4"/>
            <a:ext cx="9402660" cy="5806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Traffic Patterns During Construction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617141" y="991673"/>
            <a:ext cx="10405993" cy="53420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Contractors will maintain the following: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Contractor will provide signage and implement a Maintenance and Protection of Traffic plan (MPT). The MPT plan is vital to establishing and maintaining a safe work site by directing pedestrian and vehicular traffic.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Flag persons/crossing guards may be assigned for traffic control.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Keep a minimum width of 5 feet for access to sidewalks and crosswalks.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Contractor is required to maintain pedestrian access to houses and sidewalks.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One 11 foot lane will be maintained for local and emergency traffic on Willow Avenue while one 11 foot travel lane in each direction shall be maintained on Bay Street. 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When necessary, full roadway closures may occur and shall be coordinated with DOT.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FD30ED-0172-45D3-B20E-87BD3E634938}"/>
              </a:ext>
            </a:extLst>
          </p:cNvPr>
          <p:cNvCxnSpPr>
            <a:cxnSpLocks/>
          </p:cNvCxnSpPr>
          <p:nvPr/>
        </p:nvCxnSpPr>
        <p:spPr>
          <a:xfrm>
            <a:off x="408960" y="868413"/>
            <a:ext cx="722374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406746-2A82-4671-92C7-6B9C564BD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059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14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14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11341081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Community Impacts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703D5D-B920-4B69-9FF9-8E1AE37E1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971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408961" y="610635"/>
            <a:ext cx="11276219" cy="492585"/>
          </a:xfrm>
          <a:prstGeom prst="rect">
            <a:avLst/>
          </a:prstGeom>
        </p:spPr>
        <p:txBody>
          <a:bodyPr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IMPACTS &amp; MITIGATIONS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15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5" y="5939778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1016019" y="1323345"/>
            <a:ext cx="9789356" cy="40775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Contractor shall: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Work within DEP Noise Code and Dust Control Regulations.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Post advance 24-hour notice to impacted areas for parking restrictions and confirmed water shutdowns.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Keep storage site and MPT area clean &amp; safe.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Professional rodent control inspector to monitor/maintain Rodent Control Station.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523261" y="1101753"/>
            <a:ext cx="7668239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E70E75-3EB2-4DD7-99A0-46ACD66A0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983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7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69"/>
    </mc:Choice>
    <mc:Fallback>
      <p:transition spd="slow" advTm="4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408961" y="514502"/>
            <a:ext cx="11226967" cy="65846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COMMUNITY IMPACTS &amp; MITIGATIONS (cont’d)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16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1222896" y="1017929"/>
            <a:ext cx="9599096" cy="470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Parking may be temporarily restricted when necessary; signs to be posted in advance.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Garbage collection may be affected, the contractor and DDC field staff will coordinate for removal.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order to expedite the completion of work, driveway access may be restricted during working hours. Advanced notice will be given.</a:t>
            </a: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Individuals with special needs should contact </a:t>
            </a:r>
            <a:r>
              <a:rPr lang="en-US" sz="2200" b="1" u="sng" dirty="0">
                <a:latin typeface="Franklin Gothic Book" panose="020B0503020102020204" pitchFamily="34" charset="0"/>
              </a:rPr>
              <a:t>Jeffrey Carlson</a:t>
            </a:r>
            <a:r>
              <a:rPr lang="en-US" sz="2200" dirty="0">
                <a:latin typeface="Franklin Gothic Book" panose="020B0503020102020204" pitchFamily="34" charset="0"/>
              </a:rPr>
              <a:t>, the Community Construction Liaison (CCL). DDC field staff will work specifically with those individuals to minimize the inconvenience.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523260" y="1172969"/>
            <a:ext cx="931924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5FAD8F-1DD7-47AF-B09E-03141CDD0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734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11341081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OutREach and notification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4239C6-1D8A-49DE-A68B-69C678CC6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303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391328"/>
            <a:ext cx="9402660" cy="533121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18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68983" y="1112913"/>
            <a:ext cx="9894724" cy="5030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Franklin Gothic Book" panose="020B0503020102020204" pitchFamily="34" charset="0"/>
              </a:rPr>
              <a:t>DCC’s Office of Community Outreach + Notification (OCON)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works with CB’s, BID’s, local businesses, and other community stakeholders impacted by construction.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Franklin Gothic Book" panose="020B0503020102020204" pitchFamily="34" charset="0"/>
              </a:rPr>
              <a:t>Community Construction Liaison (CCL)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DDC has assigned </a:t>
            </a:r>
            <a:r>
              <a:rPr lang="en-US" sz="2400" b="1" u="sng" dirty="0">
                <a:latin typeface="Franklin Gothic Book" panose="020B0503020102020204" pitchFamily="34" charset="0"/>
              </a:rPr>
              <a:t>Jeffrey Carlson </a:t>
            </a:r>
            <a:r>
              <a:rPr lang="en-US" sz="2400" dirty="0">
                <a:latin typeface="Franklin Gothic Book" panose="020B0503020102020204" pitchFamily="34" charset="0"/>
              </a:rPr>
              <a:t>of </a:t>
            </a:r>
            <a:r>
              <a:rPr lang="en-US" sz="2400" b="1" u="sng" dirty="0">
                <a:latin typeface="Franklin Gothic Book" panose="020B0503020102020204" pitchFamily="34" charset="0"/>
              </a:rPr>
              <a:t>Hardesty &amp; Hanover Construction Services</a:t>
            </a:r>
            <a:r>
              <a:rPr lang="en-US" sz="2400" dirty="0">
                <a:latin typeface="Franklin Gothic Book" panose="020B0503020102020204" pitchFamily="34" charset="0"/>
              </a:rPr>
              <a:t> as the dedicated on-site Community Construction Liaison.           The CCL can be reached at: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Email:	</a:t>
            </a:r>
            <a:r>
              <a:rPr lang="en-US" sz="2400" dirty="0">
                <a:latin typeface="Franklin Gothic Book" panose="020B0503020102020204" pitchFamily="34" charset="0"/>
              </a:rPr>
              <a:t>WillowaveCCL@gmail.com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Mobile:	</a:t>
            </a:r>
            <a:r>
              <a:rPr lang="en-US" sz="2400" dirty="0">
                <a:latin typeface="Franklin Gothic Book" panose="020B0503020102020204" pitchFamily="34" charset="0"/>
              </a:rPr>
              <a:t>718-938-9898 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Field Office:	</a:t>
            </a:r>
            <a:r>
              <a:rPr lang="en-US" sz="2400" dirty="0">
                <a:latin typeface="Franklin Gothic Book" panose="020B0503020102020204" pitchFamily="34" charset="0"/>
              </a:rPr>
              <a:t>66 Willow Avenue Suite 205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r>
              <a:rPr lang="en-US" sz="2400" dirty="0">
                <a:latin typeface="Franklin Gothic Book" panose="020B0503020102020204" pitchFamily="34" charset="0"/>
              </a:rPr>
              <a:t>                         Staten Island, NY 10305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1" y="924449"/>
            <a:ext cx="4925039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7623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502424"/>
            <a:ext cx="9402660" cy="567179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 </a:t>
            </a:r>
            <a:r>
              <a:rPr lang="en-US" sz="4000" dirty="0">
                <a:latin typeface="Franklin Gothic Demi"/>
              </a:rPr>
              <a:t>(cont’d)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19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1129005" y="1350911"/>
            <a:ext cx="9113953" cy="4156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CCL responsibilities are as follows: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F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irst point of contact; maintain on-site presence and communication to the community.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Identify, resolve, and/or proactively address issues and inquiries.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Distribute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dirty="0">
                <a:latin typeface="Franklin Gothic Book" panose="020B0503020102020204" pitchFamily="34" charset="0"/>
              </a:rPr>
              <a:t>a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dvisory updates/weekly construction </a:t>
            </a:r>
            <a:r>
              <a:rPr lang="en-US" sz="2200" dirty="0">
                <a:latin typeface="Franklin Gothic Book" panose="020B0503020102020204" pitchFamily="34" charset="0"/>
              </a:rPr>
              <a:t>b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ulletin/quarterly newsletters.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Provide 72-hour and 24-hour community advisories for all work activities.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1" y="1069603"/>
            <a:ext cx="6563339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044721-3088-4EFB-8632-928A0B4DE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4890" y="5591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0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68"/>
    </mc:Choice>
    <mc:Fallback>
      <p:transition spd="slow" advTm="2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A22836-0CD2-ED47-A48D-00861D8C2ED4}"/>
              </a:ext>
            </a:extLst>
          </p:cNvPr>
          <p:cNvSpPr txBox="1">
            <a:spLocks/>
          </p:cNvSpPr>
          <p:nvPr/>
        </p:nvSpPr>
        <p:spPr>
          <a:xfrm>
            <a:off x="295977" y="658237"/>
            <a:ext cx="4598753" cy="28527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000" dirty="0">
                <a:latin typeface="Franklin Gothic Demi"/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9B9263-5C84-4E41-A438-31EEAC061A89}"/>
              </a:ext>
            </a:extLst>
          </p:cNvPr>
          <p:cNvSpPr txBox="1">
            <a:spLocks/>
          </p:cNvSpPr>
          <p:nvPr/>
        </p:nvSpPr>
        <p:spPr>
          <a:xfrm>
            <a:off x="4144842" y="950162"/>
            <a:ext cx="6304860" cy="53835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latin typeface="Franklin Gothic Book"/>
              </a:rPr>
              <a:t>Project Details</a:t>
            </a:r>
          </a:p>
          <a:p>
            <a:r>
              <a:rPr lang="en-US" dirty="0">
                <a:latin typeface="Franklin Gothic Book"/>
              </a:rPr>
              <a:t>Location</a:t>
            </a:r>
          </a:p>
          <a:p>
            <a:pPr lvl="0"/>
            <a:r>
              <a:rPr lang="en-US" dirty="0">
                <a:latin typeface="Franklin Gothic Book"/>
              </a:rPr>
              <a:t>Construction Overview</a:t>
            </a:r>
          </a:p>
          <a:p>
            <a:pPr lvl="0"/>
            <a:r>
              <a:rPr lang="en-US" dirty="0">
                <a:latin typeface="Franklin Gothic Book"/>
              </a:rPr>
              <a:t>During Construction</a:t>
            </a:r>
          </a:p>
          <a:p>
            <a:pPr lvl="0"/>
            <a:r>
              <a:rPr lang="en-US" dirty="0">
                <a:latin typeface="Franklin Gothic Book"/>
              </a:rPr>
              <a:t>Community Impacts</a:t>
            </a:r>
          </a:p>
          <a:p>
            <a:pPr lvl="0"/>
            <a:r>
              <a:rPr lang="en-US" dirty="0">
                <a:latin typeface="Franklin Gothic Book"/>
              </a:rPr>
              <a:t>Outreach and Notification</a:t>
            </a:r>
          </a:p>
          <a:p>
            <a:pPr lvl="0"/>
            <a:r>
              <a:rPr lang="en-US" dirty="0">
                <a:latin typeface="Franklin Gothic Book"/>
              </a:rPr>
              <a:t>Q &amp; 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0FC08F-02F6-544B-AB06-F9B357A13072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5C8CD6-6D5F-084B-8768-5D14013B7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D873E-B40D-8748-BD45-84401B33A767}"/>
              </a:ext>
            </a:extLst>
          </p:cNvPr>
          <p:cNvCxnSpPr>
            <a:cxnSpLocks/>
          </p:cNvCxnSpPr>
          <p:nvPr/>
        </p:nvCxnSpPr>
        <p:spPr>
          <a:xfrm>
            <a:off x="306046" y="1338313"/>
            <a:ext cx="2030754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8" name="Picture 16">
            <a:extLst>
              <a:ext uri="{FF2B5EF4-FFF2-40B4-BE49-F238E27FC236}">
                <a16:creationId xmlns:a16="http://schemas.microsoft.com/office/drawing/2014/main" id="{3EA77344-CE25-407B-AF82-44087A54B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1" y="405247"/>
            <a:ext cx="877428" cy="59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EB1622-D4B5-4C23-B59C-CA52AA675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771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713736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ranklin Gothic Demi"/>
              </a:rPr>
              <a:t>SAMPLE COMMUNICATIONS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95479D-8315-1042-AC5A-52211E7B4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7" t="13888" r="74412" b="11476"/>
          <a:stretch/>
        </p:blipFill>
        <p:spPr>
          <a:xfrm>
            <a:off x="408961" y="2006480"/>
            <a:ext cx="2455696" cy="346418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8710E21-292A-224A-9663-18CDEB452673}"/>
              </a:ext>
            </a:extLst>
          </p:cNvPr>
          <p:cNvSpPr txBox="1">
            <a:spLocks/>
          </p:cNvSpPr>
          <p:nvPr/>
        </p:nvSpPr>
        <p:spPr>
          <a:xfrm>
            <a:off x="215643" y="1376493"/>
            <a:ext cx="284233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Project</a:t>
            </a:r>
            <a:br>
              <a:rPr lang="en-US" sz="1867" dirty="0">
                <a:solidFill>
                  <a:srgbClr val="002FA7"/>
                </a:solidFill>
                <a:latin typeface="Franklin Gothic Demi"/>
              </a:rPr>
            </a:b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information card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3883E-8E17-2643-A463-5D62FE5427BE}"/>
              </a:ext>
            </a:extLst>
          </p:cNvPr>
          <p:cNvSpPr txBox="1">
            <a:spLocks/>
          </p:cNvSpPr>
          <p:nvPr/>
        </p:nvSpPr>
        <p:spPr>
          <a:xfrm>
            <a:off x="9252438" y="1369064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Look ahead Weekly bulletin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B7C967-48CA-C749-B132-7D6A3F88CC52}"/>
              </a:ext>
            </a:extLst>
          </p:cNvPr>
          <p:cNvSpPr txBox="1">
            <a:spLocks/>
          </p:cNvSpPr>
          <p:nvPr/>
        </p:nvSpPr>
        <p:spPr>
          <a:xfrm>
            <a:off x="6373659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newsletters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9D3DE1-9838-E146-84AE-01A97F3422F6}"/>
              </a:ext>
            </a:extLst>
          </p:cNvPr>
          <p:cNvSpPr txBox="1">
            <a:spLocks/>
          </p:cNvSpPr>
          <p:nvPr/>
        </p:nvSpPr>
        <p:spPr>
          <a:xfrm>
            <a:off x="3312252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advisory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5D808314-6DE3-D146-8E76-DFF57844C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4046" y="313553"/>
            <a:ext cx="720047" cy="4879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28A075-1814-4164-85AB-FCD47D6AF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911" y="2006480"/>
            <a:ext cx="2749933" cy="3464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F74C6D-31B8-4EC3-9BA5-F290D4D01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023" y="2006480"/>
            <a:ext cx="2828308" cy="34641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285FE0-DE3B-4805-8C6F-52ADF1C808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6539" y="2006479"/>
            <a:ext cx="2646500" cy="34641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1638F3-5087-4896-8D41-3BF3B559431B}"/>
              </a:ext>
            </a:extLst>
          </p:cNvPr>
          <p:cNvCxnSpPr>
            <a:cxnSpLocks/>
          </p:cNvCxnSpPr>
          <p:nvPr/>
        </p:nvCxnSpPr>
        <p:spPr>
          <a:xfrm>
            <a:off x="408960" y="882502"/>
            <a:ext cx="5682063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EAD2A4-C9CE-4F86-A0B2-3C0F8E7BD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6044" y="5840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0" y="-2797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7C784-C47E-AF4E-BD76-DDA6668DFAE0}"/>
              </a:ext>
            </a:extLst>
          </p:cNvPr>
          <p:cNvSpPr txBox="1"/>
          <p:nvPr/>
        </p:nvSpPr>
        <p:spPr>
          <a:xfrm>
            <a:off x="-221381" y="566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408961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408961" y="1837483"/>
            <a:ext cx="10593023" cy="19831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pc="600" dirty="0"/>
              <a:t>Thank you!</a:t>
            </a:r>
          </a:p>
          <a:p>
            <a:pPr algn="l"/>
            <a:endParaRPr lang="en-US" spc="600" dirty="0"/>
          </a:p>
          <a:p>
            <a:pPr algn="l"/>
            <a:r>
              <a:rPr lang="en-US" spc="600" dirty="0"/>
              <a:t>Q&amp;A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47010-5667-5A40-955A-C34DC7672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7"/>
            <a:ext cx="1799464" cy="427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4F31C-AC9B-4BF6-A1C7-46D1705C0E3C}"/>
              </a:ext>
            </a:extLst>
          </p:cNvPr>
          <p:cNvSpPr txBox="1"/>
          <p:nvPr/>
        </p:nvSpPr>
        <p:spPr>
          <a:xfrm>
            <a:off x="562462" y="4242019"/>
            <a:ext cx="7944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CCL:			Jeffrey Carlson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Email:			WillowaveCCL@gmail.com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EB929D-8F65-4724-AC30-21CA9B8E2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0672" y="5713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0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392572" y="405247"/>
            <a:ext cx="7804837" cy="7697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b="1" dirty="0">
                <a:latin typeface="Franklin Gothic Demi" panose="020B0703020102020204" pitchFamily="34" charset="0"/>
              </a:rPr>
              <a:t>Project Details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937559" y="1663909"/>
            <a:ext cx="9435634" cy="46698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Notice To Proceed:	</a:t>
            </a:r>
            <a:r>
              <a:rPr lang="en-US" sz="3200" b="1" dirty="0">
                <a:latin typeface="Franklin Gothic Book" panose="020B0503020102020204" pitchFamily="34" charset="0"/>
              </a:rPr>
              <a:t>2/14/2022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Projected Start:   	</a:t>
            </a:r>
            <a:r>
              <a:rPr lang="en-US" sz="3200" b="1" dirty="0">
                <a:latin typeface="Franklin Gothic Book" panose="020B0503020102020204" pitchFamily="34" charset="0"/>
              </a:rPr>
              <a:t>Spring of 2022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Projected Completion:   	</a:t>
            </a:r>
            <a:r>
              <a:rPr lang="en-US" sz="3200" b="1" dirty="0">
                <a:latin typeface="Franklin Gothic Book" panose="020B0503020102020204" pitchFamily="34" charset="0"/>
              </a:rPr>
              <a:t>Fall of 2023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Contractor:	</a:t>
            </a:r>
            <a:r>
              <a:rPr lang="en-US" sz="3200" b="1" dirty="0">
                <a:latin typeface="Franklin Gothic Book" panose="020B0503020102020204" pitchFamily="34" charset="0"/>
              </a:rPr>
              <a:t>HuiCatao Corp.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Total Budget:	</a:t>
            </a:r>
            <a:r>
              <a:rPr lang="en-US" sz="3200" b="1" dirty="0">
                <a:latin typeface="Franklin Gothic Book" panose="020B0503020102020204" pitchFamily="34" charset="0"/>
              </a:rPr>
              <a:t>$11.68 Million 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1" y="405247"/>
            <a:ext cx="902828" cy="61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0E2617-EEC9-414C-A44D-7DCB6AC402AE}"/>
              </a:ext>
            </a:extLst>
          </p:cNvPr>
          <p:cNvCxnSpPr>
            <a:cxnSpLocks/>
          </p:cNvCxnSpPr>
          <p:nvPr/>
        </p:nvCxnSpPr>
        <p:spPr>
          <a:xfrm>
            <a:off x="509246" y="1033513"/>
            <a:ext cx="3008654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BA7FC2-70FE-4148-9322-459B0EB63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503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0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387897" y="366790"/>
            <a:ext cx="8643598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ranklin Gothic Demi"/>
              </a:rPr>
              <a:t>Locations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E7D4-04CB-C548-BA52-EE4AB21D1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D8D698-B3BE-CA46-9E9B-F6C341766365}"/>
              </a:ext>
            </a:extLst>
          </p:cNvPr>
          <p:cNvSpPr txBox="1">
            <a:spLocks/>
          </p:cNvSpPr>
          <p:nvPr/>
        </p:nvSpPr>
        <p:spPr>
          <a:xfrm>
            <a:off x="1129006" y="1138760"/>
            <a:ext cx="10511451" cy="5041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Franklin Gothic Book" panose="020B0503020102020204" pitchFamily="34" charset="0"/>
              </a:rPr>
              <a:t>Willow Ave. from Tompkins Ave. to Bay St. including all intersections</a:t>
            </a:r>
            <a:endParaRPr lang="en-US" sz="28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0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Storm Sewer Installation</a:t>
            </a:r>
            <a:endParaRPr lang="en-US" sz="1200" b="1" u="sng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New 18”, 30”, 48” pipes and 4.5’X3.0’ Box Sewer.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Sanitary Sewer Replacement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New 10”, 15”, 18”, 24” replacing existing 8” pipe.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Distribution Water Main Replacement</a:t>
            </a:r>
            <a:endParaRPr lang="en-US" sz="1200" b="1" u="sng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New 8” and 12” DIP replacing existing 8” CIP.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Roadway Restoration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Trench width and cutbacks then full roadway width overlay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16EBD6-E572-4A63-97D2-BD9460F2843B}"/>
              </a:ext>
            </a:extLst>
          </p:cNvPr>
          <p:cNvCxnSpPr>
            <a:cxnSpLocks/>
          </p:cNvCxnSpPr>
          <p:nvPr/>
        </p:nvCxnSpPr>
        <p:spPr>
          <a:xfrm>
            <a:off x="408962" y="1046213"/>
            <a:ext cx="2030754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240CDA-9353-463F-9A47-5E61FF56A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9931" y="6034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5A7648-B471-4B75-AB56-D9AADD072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96" y="1542329"/>
            <a:ext cx="11065079" cy="3773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89" y="6069323"/>
            <a:ext cx="822960" cy="552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DFE923-C72D-42E8-A1BA-59E1DC2CE5D7}"/>
              </a:ext>
            </a:extLst>
          </p:cNvPr>
          <p:cNvSpPr txBox="1"/>
          <p:nvPr/>
        </p:nvSpPr>
        <p:spPr>
          <a:xfrm>
            <a:off x="1789773" y="4696927"/>
            <a:ext cx="127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Water Main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5DA02-DC18-49B7-BFF6-37CA63CDB061}"/>
              </a:ext>
            </a:extLst>
          </p:cNvPr>
          <p:cNvSpPr/>
          <p:nvPr/>
        </p:nvSpPr>
        <p:spPr>
          <a:xfrm>
            <a:off x="1474813" y="4774764"/>
            <a:ext cx="182880" cy="182880"/>
          </a:xfrm>
          <a:prstGeom prst="rect">
            <a:avLst/>
          </a:prstGeom>
          <a:solidFill>
            <a:srgbClr val="311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C838675C-5DF3-4EA7-82FF-86708E47FE06}"/>
              </a:ext>
            </a:extLst>
          </p:cNvPr>
          <p:cNvSpPr txBox="1">
            <a:spLocks/>
          </p:cNvSpPr>
          <p:nvPr/>
        </p:nvSpPr>
        <p:spPr>
          <a:xfrm>
            <a:off x="519276" y="162180"/>
            <a:ext cx="9855200" cy="757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Water Main Replacement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BC1836-1B32-43DF-99AE-84DDB8D09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5635" y="5633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6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5EFC7-ED81-4EFF-97A2-91879163B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87" y="1542329"/>
            <a:ext cx="10990832" cy="3773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838675C-5DF3-4EA7-82FF-86708E47FE06}"/>
              </a:ext>
            </a:extLst>
          </p:cNvPr>
          <p:cNvSpPr txBox="1">
            <a:spLocks/>
          </p:cNvSpPr>
          <p:nvPr/>
        </p:nvSpPr>
        <p:spPr>
          <a:xfrm>
            <a:off x="668955" y="117279"/>
            <a:ext cx="9855200" cy="757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Sanitary Sewer Replacement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3E5E1F-F782-4854-96C0-516F8035EEBF}"/>
              </a:ext>
            </a:extLst>
          </p:cNvPr>
          <p:cNvSpPr txBox="1"/>
          <p:nvPr/>
        </p:nvSpPr>
        <p:spPr>
          <a:xfrm>
            <a:off x="2040067" y="4674929"/>
            <a:ext cx="1525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Sanitary Sewer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78E838-3527-47ED-B607-E59D8CE3EBF6}"/>
              </a:ext>
            </a:extLst>
          </p:cNvPr>
          <p:cNvSpPr/>
          <p:nvPr/>
        </p:nvSpPr>
        <p:spPr>
          <a:xfrm>
            <a:off x="1626202" y="4758982"/>
            <a:ext cx="182880" cy="182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04B57D-7B28-49EB-B1EA-1393A3FA1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2403" y="5773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16EBE-4378-4425-AD77-B57CB5BD5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85" y="1564493"/>
            <a:ext cx="11090246" cy="3729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C838675C-5DF3-4EA7-82FF-86708E47FE06}"/>
              </a:ext>
            </a:extLst>
          </p:cNvPr>
          <p:cNvSpPr txBox="1">
            <a:spLocks/>
          </p:cNvSpPr>
          <p:nvPr/>
        </p:nvSpPr>
        <p:spPr>
          <a:xfrm>
            <a:off x="721202" y="184593"/>
            <a:ext cx="9855200" cy="757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Storm Sewer Installation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3E5E1F-F782-4854-96C0-516F8035EEBF}"/>
              </a:ext>
            </a:extLst>
          </p:cNvPr>
          <p:cNvSpPr txBox="1"/>
          <p:nvPr/>
        </p:nvSpPr>
        <p:spPr>
          <a:xfrm>
            <a:off x="1935777" y="4643556"/>
            <a:ext cx="1285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Storm Sewer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78E838-3527-47ED-B607-E59D8CE3EBF6}"/>
              </a:ext>
            </a:extLst>
          </p:cNvPr>
          <p:cNvSpPr/>
          <p:nvPr/>
        </p:nvSpPr>
        <p:spPr>
          <a:xfrm>
            <a:off x="1673964" y="4721393"/>
            <a:ext cx="182880" cy="182880"/>
          </a:xfrm>
          <a:prstGeom prst="rect">
            <a:avLst/>
          </a:prstGeom>
          <a:solidFill>
            <a:srgbClr val="15E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7287F0-30B2-4D79-8BDC-48A16F36A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1108" y="5725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6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580643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How will this project benefit you?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431" y="405247"/>
            <a:ext cx="853998" cy="58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59C97F-9439-442A-98C2-D217410187CD}"/>
              </a:ext>
            </a:extLst>
          </p:cNvPr>
          <p:cNvSpPr txBox="1">
            <a:spLocks/>
          </p:cNvSpPr>
          <p:nvPr/>
        </p:nvSpPr>
        <p:spPr>
          <a:xfrm>
            <a:off x="605071" y="1364334"/>
            <a:ext cx="10090892" cy="4080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COMMUNITY IMPROVEMENTS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900" b="1" u="sng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Franklin Gothic Book" panose="020B0503020102020204" pitchFamily="34" charset="0"/>
              </a:rPr>
              <a:t>To improve drainage by installing new storm sewers and catch basins in the area in accordance with NYCDEP’S drainage plan.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Franklin Gothic Book" panose="020B0503020102020204" pitchFamily="34" charset="0"/>
              </a:rPr>
              <a:t>Replace and upgrade existing water main and hydrants to improve water distribution throughout the community.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Franklin Gothic Book" panose="020B0503020102020204" pitchFamily="34" charset="0"/>
              </a:rPr>
              <a:t>Replace and upgrade the existing sanitary sewers.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EC6583-FFD3-4394-A5BA-069A7B505385}"/>
              </a:ext>
            </a:extLst>
          </p:cNvPr>
          <p:cNvCxnSpPr>
            <a:cxnSpLocks/>
          </p:cNvCxnSpPr>
          <p:nvPr/>
        </p:nvCxnSpPr>
        <p:spPr>
          <a:xfrm>
            <a:off x="408962" y="868413"/>
            <a:ext cx="6601438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C370B6-0597-4879-8A32-468598EA7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906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Construction Overview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228DF3-F931-4217-BAB9-B6AC3AEC5D7F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C4E934-8B31-4379-8DA5-5E4ACD50B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353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FD4341BC7F1F47A3054A37E8B5C44B" ma:contentTypeVersion="4" ma:contentTypeDescription="Create a new document." ma:contentTypeScope="" ma:versionID="b0e1c30a172505dd4c6b71cf17feb744">
  <xsd:schema xmlns:xsd="http://www.w3.org/2001/XMLSchema" xmlns:xs="http://www.w3.org/2001/XMLSchema" xmlns:p="http://schemas.microsoft.com/office/2006/metadata/properties" xmlns:ns2="4510ceb0-1707-4c43-b5b8-9066afae30ea" xmlns:ns3="75e225d4-b878-4e9e-b3ea-7d3918279a6d" targetNamespace="http://schemas.microsoft.com/office/2006/metadata/properties" ma:root="true" ma:fieldsID="84c71856839fa162e688520efb8b73b3" ns2:_="" ns3:_="">
    <xsd:import namespace="4510ceb0-1707-4c43-b5b8-9066afae30ea"/>
    <xsd:import namespace="75e225d4-b878-4e9e-b3ea-7d3918279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0ceb0-1707-4c43-b5b8-9066afae30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225d4-b878-4e9e-b3ea-7d3918279a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e225d4-b878-4e9e-b3ea-7d3918279a6d">
      <UserInfo>
        <DisplayName>Brown, Ajamu (DDC)</DisplayName>
        <AccountId>110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3333D1C-B343-4A9A-B343-8504759BB1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F0747C-6AD6-415A-84CE-F4F27518BE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10ceb0-1707-4c43-b5b8-9066afae30ea"/>
    <ds:schemaRef ds:uri="75e225d4-b878-4e9e-b3ea-7d3918279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6809F1-DD85-4F99-A2E7-4A698FA4233F}">
  <ds:schemaRefs>
    <ds:schemaRef ds:uri="http://schemas.openxmlformats.org/package/2006/metadata/core-properties"/>
    <ds:schemaRef ds:uri="4510ceb0-1707-4c43-b5b8-9066afae30ea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75e225d4-b878-4e9e-b3ea-7d3918279a6d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5717</TotalTime>
  <Words>863</Words>
  <Application>Microsoft Office PowerPoint</Application>
  <PresentationFormat>Widescreen</PresentationFormat>
  <Paragraphs>182</Paragraphs>
  <Slides>21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WORKING HOURS DURING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Ye</dc:creator>
  <cp:lastModifiedBy>Jeffrey Carlson</cp:lastModifiedBy>
  <cp:revision>235</cp:revision>
  <dcterms:created xsi:type="dcterms:W3CDTF">2020-09-08T14:48:19Z</dcterms:created>
  <dcterms:modified xsi:type="dcterms:W3CDTF">2022-02-15T20:13:53Z</dcterms:modified>
</cp:coreProperties>
</file>