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328" r:id="rId5"/>
    <p:sldId id="561" r:id="rId6"/>
    <p:sldId id="563" r:id="rId7"/>
    <p:sldId id="296" r:id="rId8"/>
    <p:sldId id="639" r:id="rId9"/>
    <p:sldId id="562" r:id="rId10"/>
    <p:sldId id="641" r:id="rId11"/>
    <p:sldId id="545" r:id="rId12"/>
    <p:sldId id="645" r:id="rId13"/>
    <p:sldId id="623" r:id="rId14"/>
    <p:sldId id="259" r:id="rId15"/>
    <p:sldId id="628" r:id="rId16"/>
    <p:sldId id="630" r:id="rId17"/>
    <p:sldId id="314" r:id="rId18"/>
    <p:sldId id="315" r:id="rId19"/>
    <p:sldId id="646" r:id="rId20"/>
    <p:sldId id="316" r:id="rId21"/>
    <p:sldId id="322" r:id="rId22"/>
    <p:sldId id="620" r:id="rId23"/>
    <p:sldId id="569" r:id="rId24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enteno, Maria (DDC)" initials="CM(" lastIdx="2" clrIdx="0">
    <p:extLst>
      <p:ext uri="{19B8F6BF-5375-455C-9EA6-DF929625EA0E}">
        <p15:presenceInfo xmlns:p15="http://schemas.microsoft.com/office/powerpoint/2012/main" userId="S-1-5-21-2826058626-450910229-104704957-18595" providerId="AD"/>
      </p:ext>
    </p:extLst>
  </p:cmAuthor>
  <p:cmAuthor id="2" name="Smith, Carmela (DDC)" initials="SC(" lastIdx="1" clrIdx="1">
    <p:extLst>
      <p:ext uri="{19B8F6BF-5375-455C-9EA6-DF929625EA0E}">
        <p15:presenceInfo xmlns:p15="http://schemas.microsoft.com/office/powerpoint/2012/main" userId="Smith, Carmela (DDC)" providerId="None"/>
      </p:ext>
    </p:extLst>
  </p:cmAuthor>
  <p:cmAuthor id="3" name="Margolies, Jeffrey (DDC)" initials="M(" lastIdx="4" clrIdx="2"/>
  <p:cmAuthor id="4" name="Centeno, Maria (DDC)" initials="CM( [2]" lastIdx="2" clrIdx="3">
    <p:extLst>
      <p:ext uri="{19B8F6BF-5375-455C-9EA6-DF929625EA0E}">
        <p15:presenceInfo xmlns:p15="http://schemas.microsoft.com/office/powerpoint/2012/main" userId="S::CentenoM@ddc.nyc.gov::e8aef687-2a7f-4b11-8acd-ddd839845d67" providerId="AD"/>
      </p:ext>
    </p:extLst>
  </p:cmAuthor>
  <p:cmAuthor id="5" name="JPL GQBB06" initials="JG" lastIdx="1" clrIdx="4">
    <p:extLst>
      <p:ext uri="{19B8F6BF-5375-455C-9EA6-DF929625EA0E}">
        <p15:presenceInfo xmlns:p15="http://schemas.microsoft.com/office/powerpoint/2012/main" userId="07f6a343acf63862" providerId="Windows Live"/>
      </p:ext>
    </p:extLst>
  </p:cmAuthor>
  <p:cmAuthor id="6" name="Marzok, George (DDC)" initials="MG(" lastIdx="1" clrIdx="5">
    <p:extLst>
      <p:ext uri="{19B8F6BF-5375-455C-9EA6-DF929625EA0E}">
        <p15:presenceInfo xmlns:p15="http://schemas.microsoft.com/office/powerpoint/2012/main" userId="S::MarzokGi@ddc.nyc.gov::d1e80277-00d2-4f91-aecb-b6a89e6610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A7"/>
    <a:srgbClr val="F09151"/>
    <a:srgbClr val="14D9F4"/>
    <a:srgbClr val="ED7D31"/>
    <a:srgbClr val="64FA5C"/>
    <a:srgbClr val="216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96357" autoAdjust="0"/>
  </p:normalViewPr>
  <p:slideViewPr>
    <p:cSldViewPr snapToGrid="0" snapToObjects="1">
      <p:cViewPr varScale="1">
        <p:scale>
          <a:sx n="106" d="100"/>
          <a:sy n="106" d="100"/>
        </p:scale>
        <p:origin x="8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0"/>
            <a:ext cx="3077739" cy="471054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r">
              <a:defRPr sz="1200"/>
            </a:lvl1pPr>
          </a:lstStyle>
          <a:p>
            <a:fld id="{D7303674-71C2-44EF-BA4D-CFAC11496206}" type="datetimeFigureOut">
              <a:rPr lang="en-US" smtClean="0"/>
              <a:t>8/1/2022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1" tIns="47111" rIns="94221" bIns="4711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</p:spPr>
        <p:txBody>
          <a:bodyPr vert="horz" lIns="94221" tIns="47111" rIns="94221" bIns="4711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3"/>
            <a:ext cx="3077739" cy="471053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8917423"/>
            <a:ext cx="3077739" cy="471053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r">
              <a:defRPr sz="1200"/>
            </a:lvl1pPr>
          </a:lstStyle>
          <a:p>
            <a:fld id="{ED475701-3AF4-4164-9199-2613E3962B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358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5A2FD-A3B1-4E42-A798-A9725941BD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059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75701-3AF4-4164-9199-2613E3962BB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445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BC66C-4315-D842-AC28-D79D651F6E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9AA132-1ADE-884C-B4C2-22E178870D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0BE08-09ED-B740-BA41-92D891000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8/1/2022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54305-B025-854C-98B6-31D91B459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BB279-32F3-6045-95F1-6873A268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509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1D8DB-7ADE-8142-9E81-B2588B201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0EFCE5-CB52-F74D-9FC4-1066F43892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C35E8-DB27-EB48-862B-5730C5AFB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8/1/2022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DFC8B-A7D4-114C-A442-317CF7DCF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2B7EA-8902-B44B-98D1-797805E68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158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12A006-7BD7-CE47-92B2-F5CFBC813D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8E5663-5AA9-7A42-A5F4-4C086160B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A5FC1-1199-6642-8DB1-4B94A5F8D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8/1/2022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6457C-87DB-024C-9CDF-5734B7728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04C87-9120-1649-91A0-B9A9A99D4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382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06400" y="1524000"/>
            <a:ext cx="10261600" cy="4521200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667" b="0" i="0" u="none" spc="80" baseline="0">
                <a:solidFill>
                  <a:srgbClr val="002FA7"/>
                </a:solidFill>
                <a:latin typeface="Arial"/>
              </a:defRPr>
            </a:lvl1pPr>
            <a:lvl2pPr marL="609585" indent="0">
              <a:buNone/>
              <a:defRPr sz="2400"/>
            </a:lvl2pPr>
            <a:lvl3pPr marL="1219170" indent="0">
              <a:buNone/>
              <a:defRPr sz="2400"/>
            </a:lvl3pPr>
            <a:lvl4pPr marL="1828754" indent="0">
              <a:buNone/>
              <a:defRPr sz="2400"/>
            </a:lvl4pPr>
            <a:lvl5pPr marL="2438339" indent="0">
              <a:buNone/>
              <a:defRPr sz="2400"/>
            </a:lvl5pPr>
          </a:lstStyle>
          <a:p>
            <a:pPr lvl="0"/>
            <a:r>
              <a:rPr lang="en-US" dirty="0"/>
              <a:t>Click to edit text.</a:t>
            </a:r>
          </a:p>
          <a:p>
            <a:pPr lvl="0"/>
            <a:endParaRPr lang="en-US" dirty="0"/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Keep within 10 lines of text. No pictures. If you need an image, use one of the picture templates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dirty="0"/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dirty="0"/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dirty="0"/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dirty="0"/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dirty="0"/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AE8CA89-906A-D047-8853-FC4D8A15AC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6400" y="228603"/>
            <a:ext cx="9347200" cy="76199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3600" b="1" i="0" u="none" strike="noStrike" kern="800" cap="none" spc="53" baseline="0">
                <a:solidFill>
                  <a:srgbClr val="002FA7"/>
                </a:solidFill>
                <a:uFillTx/>
                <a:latin typeface="Arial"/>
              </a:defRPr>
            </a:lvl1pPr>
          </a:lstStyle>
          <a:p>
            <a:r>
              <a:rPr lang="en-US" dirty="0"/>
              <a:t>Headline (Paragraph Style)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44610BD-2BA9-E949-BC66-8D76D89EB7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6400" y="6400800"/>
            <a:ext cx="5486400" cy="381000"/>
          </a:xfrm>
          <a:prstGeom prst="rect">
            <a:avLst/>
          </a:prstGeom>
        </p:spPr>
        <p:txBody>
          <a:bodyPr vert="horz" lIns="0" anchor="ctr" anchorCtr="0"/>
          <a:lstStyle>
            <a:lvl1pPr marL="0" indent="0">
              <a:buNone/>
              <a:defRPr sz="1333" b="1" i="0" kern="800" spc="53" baseline="0">
                <a:solidFill>
                  <a:srgbClr val="FF6F24"/>
                </a:solidFill>
                <a:latin typeface="Arial"/>
              </a:defRPr>
            </a:lvl1pPr>
          </a:lstStyle>
          <a:p>
            <a:pPr lvl="0"/>
            <a:r>
              <a:rPr lang="en-US" dirty="0"/>
              <a:t>Section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918155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5C734-BE07-B04F-99C2-1934EDB37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33D47-47E8-A749-82B5-6A9196D18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138EC-44A5-544E-8484-CC10734B9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8/1/2022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721E9-901B-304F-8F6D-141C085D2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C20C8-0744-844B-BD65-1AB00E27A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45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DD5F5-B0FB-6640-91E0-BEC63349F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669864-62EC-A84D-ACBD-6ECFD1748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1C28C-3EE8-CF49-8C4A-F68EBD6B2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8/1/2022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B9B0A-4F6D-C242-87F8-BA3A9DCC5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729D4-B4FC-B749-A869-80F8DDCCA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44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8420F-EC16-AA4B-9915-0A764A5C6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DF7D4-3DB2-E148-855D-3569D316E9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02FA7-8616-D543-8CED-4CEEDCC9B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52B90-7B65-9849-B413-A83E278FE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8/1/2022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4898AB-C6A1-2C45-B70D-CBBE03362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F74DCA-620D-5447-8D35-50F3B0061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081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753BC-5E85-8E43-ADC8-A27FA2670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4F44BE-2D7A-2543-8F9C-1B2718BA7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FB6A17-4A5B-A642-B8F3-0634492FF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A1663B-DEDD-724A-B9AC-C940E0E515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24632C-EC4B-B14A-BB58-E7FD0AB960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4E8BBE-83CC-864B-972B-9F44712AA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8/1/2022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DE3755-5F71-D147-81DE-598E99A2C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B321CA-64C6-A340-9903-2CEAE9CA8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190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6EF87-3D2B-3948-B847-D235E23F1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F81EC-B15B-6045-AF14-58B05CB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8/1/2022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E8F20B-0608-5949-A0F9-CE23798F2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A3A1A-75C8-6140-BD03-0B9BA3D22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430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8528AC-4D12-714A-A0A0-69DAEBCC9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8/1/2022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251A0A-4A2D-544D-8C12-C7B6728CE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6623A-90A1-034C-BFD3-E7F85E6F8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579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59015-758F-8E44-92EC-C9351FE1B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0DCC4-470E-EC49-BE65-6B2C2205D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E048B8-A0CB-4F43-B4CC-DDBDACC987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A5518D-DD03-1149-9370-566816F63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8/1/2022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624D3-A9F7-2945-841E-71971021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251743-7A95-A948-8D4B-F6898AAC6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501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E923B-4E57-0D4D-BD9F-95026EF26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5E5FB9-2319-B844-9B00-D0EC773752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8EB4A2-A91B-9C4B-A00C-B1625508C8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B86B4C-A483-8E40-8CB7-DD8474D67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8/1/2022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FAE98F-8D48-E142-9135-53A94B533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33F0B3-1143-F449-948E-F04D7F15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252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4236A0-CB01-AA4D-AE76-E9BA51BEB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2E1DB-156C-BC4E-8B54-E7965CA73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D46D6-6E14-1F44-B42D-0D2F64AB17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30F3C-CC04-4F4E-9372-E1B2A751AC43}" type="datetimeFigureOut">
              <a:rPr lang="en-US" smtClean="0"/>
              <a:t>8/1/2022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2B48D-B2BE-2144-A69A-DB7AA06647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387E9-F336-E848-B682-6895A7B7DA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356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emf"/><Relationship Id="rId12" Type="http://schemas.openxmlformats.org/officeDocument/2006/relationships/image" Target="../media/image4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oleObject" Target="../embeddings/oleObject2.bin"/><Relationship Id="rId11" Type="http://schemas.openxmlformats.org/officeDocument/2006/relationships/image" Target="../media/image5.png"/><Relationship Id="rId5" Type="http://schemas.openxmlformats.org/officeDocument/2006/relationships/image" Target="../media/image9.emf"/><Relationship Id="rId10" Type="http://schemas.openxmlformats.org/officeDocument/2006/relationships/image" Target="../media/image12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33A8EB-2D5A-F748-A6CC-328FEE3E27D9}"/>
              </a:ext>
            </a:extLst>
          </p:cNvPr>
          <p:cNvSpPr/>
          <p:nvPr/>
        </p:nvSpPr>
        <p:spPr>
          <a:xfrm>
            <a:off x="3986" y="0"/>
            <a:ext cx="12192000" cy="7187922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/>
              <a:t>  </a:t>
            </a:r>
            <a:r>
              <a:rPr lang="en-US" sz="3600" dirty="0"/>
              <a:t> </a:t>
            </a:r>
          </a:p>
          <a:p>
            <a:pPr algn="ctr"/>
            <a:r>
              <a:rPr lang="en-US" sz="3600" dirty="0">
                <a:latin typeface="Franklin Gothic Book" panose="020B0503020102020204" pitchFamily="34" charset="0"/>
              </a:rPr>
              <a:t>    Construction of Storm Sewers, Sanitary Sewers and Water         	Main Offsets in Alverson Avenue</a:t>
            </a:r>
          </a:p>
          <a:p>
            <a:r>
              <a:rPr lang="en-US" sz="3600" dirty="0">
                <a:latin typeface="Franklin Gothic Book" panose="020B0503020102020204" pitchFamily="34" charset="0"/>
              </a:rPr>
              <a:t>    </a:t>
            </a:r>
          </a:p>
          <a:p>
            <a:r>
              <a:rPr lang="en-US" sz="3600" dirty="0">
                <a:latin typeface="Franklin Gothic Book" panose="020B0503020102020204" pitchFamily="34" charset="0"/>
              </a:rPr>
              <a:t>     </a:t>
            </a:r>
            <a:r>
              <a:rPr lang="en-US" sz="3200" dirty="0">
                <a:latin typeface="Franklin Gothic Book" panose="020B0503020102020204" pitchFamily="34" charset="0"/>
              </a:rPr>
              <a:t> </a:t>
            </a:r>
          </a:p>
          <a:p>
            <a:r>
              <a:rPr lang="en-US" sz="3200" dirty="0">
                <a:latin typeface="Franklin Gothic Book" panose="020B0503020102020204" pitchFamily="34" charset="0"/>
              </a:rPr>
              <a:t>     Project # SER200258</a:t>
            </a:r>
            <a:endParaRPr lang="en-US" sz="2000" dirty="0">
              <a:latin typeface="Franklin Gothic Book" panose="020B0503020102020204" pitchFamily="34" charset="0"/>
            </a:endParaRPr>
          </a:p>
          <a:p>
            <a:endParaRPr lang="en-US" sz="3200" dirty="0">
              <a:latin typeface="Franklin Gothic Book" panose="020B05030201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A4D4DCC-517C-417B-AF06-A530AB2FCF89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11381987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5FE68AF-AD36-4A65-8520-82DAA9F8BD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0" y="703656"/>
            <a:ext cx="1799464" cy="42737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FEEBD5-23C8-4345-8EC7-5E57FE603391}"/>
              </a:ext>
            </a:extLst>
          </p:cNvPr>
          <p:cNvCxnSpPr>
            <a:cxnSpLocks/>
          </p:cNvCxnSpPr>
          <p:nvPr/>
        </p:nvCxnSpPr>
        <p:spPr>
          <a:xfrm>
            <a:off x="408960" y="1645770"/>
            <a:ext cx="1841062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015BE019-22FE-4112-8F35-370EC75760CE}"/>
              </a:ext>
            </a:extLst>
          </p:cNvPr>
          <p:cNvSpPr txBox="1">
            <a:spLocks/>
          </p:cNvSpPr>
          <p:nvPr/>
        </p:nvSpPr>
        <p:spPr>
          <a:xfrm>
            <a:off x="8290010" y="6123211"/>
            <a:ext cx="3905976" cy="69360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500" kern="1200" cap="all" spc="700" baseline="0">
                <a:solidFill>
                  <a:schemeClr val="bg1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000" spc="300" dirty="0">
                <a:solidFill>
                  <a:srgbClr val="FF6F24"/>
                </a:solidFill>
              </a:rPr>
              <a:t>Community meeting</a:t>
            </a:r>
          </a:p>
          <a:p>
            <a:pPr algn="ctr"/>
            <a:r>
              <a:rPr lang="en-US" sz="2000" spc="300" dirty="0">
                <a:solidFill>
                  <a:srgbClr val="FF6F24"/>
                </a:solidFill>
              </a:rPr>
              <a:t>SEPTEMBER 26, 2022</a:t>
            </a:r>
          </a:p>
        </p:txBody>
      </p:sp>
      <p:sp>
        <p:nvSpPr>
          <p:cNvPr id="10" name="Rectangle 109">
            <a:extLst>
              <a:ext uri="{FF2B5EF4-FFF2-40B4-BE49-F238E27FC236}">
                <a16:creationId xmlns:a16="http://schemas.microsoft.com/office/drawing/2014/main" id="{84F55DC9-1FD9-4C82-A60A-A7EB94156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959" y="6277655"/>
            <a:ext cx="1362011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buClrTx/>
            </a:pPr>
            <a:r>
              <a:rPr lang="en-US" sz="1100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Eric Adams</a:t>
            </a:r>
            <a:endParaRPr lang="en-US" sz="1200" b="0" i="0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  <a:p>
            <a:pPr defTabSz="685800">
              <a:buClrTx/>
            </a:pPr>
            <a:r>
              <a:rPr lang="en-US" sz="1400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M</a:t>
            </a:r>
            <a:r>
              <a:rPr lang="en-US" sz="1400" b="0" i="0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ayor</a:t>
            </a:r>
          </a:p>
        </p:txBody>
      </p:sp>
      <p:sp>
        <p:nvSpPr>
          <p:cNvPr id="11" name="Rectangle 109">
            <a:extLst>
              <a:ext uri="{FF2B5EF4-FFF2-40B4-BE49-F238E27FC236}">
                <a16:creationId xmlns:a16="http://schemas.microsoft.com/office/drawing/2014/main" id="{51FF12D2-50C4-4257-96E3-BFD85762B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4967" y="6249802"/>
            <a:ext cx="1362011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buClrTx/>
            </a:pPr>
            <a:r>
              <a:rPr lang="en-US" sz="1100" b="0" i="0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Thomas Foley, P.E.</a:t>
            </a:r>
          </a:p>
          <a:p>
            <a:pPr defTabSz="685800">
              <a:buClrTx/>
            </a:pPr>
            <a:r>
              <a:rPr lang="en-US" sz="1400" b="0" i="0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Commissioner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4C4DBE-EEF4-4C20-BB42-1B946986A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1437" y="680067"/>
            <a:ext cx="811982" cy="4879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ED2855-CF8D-41E3-A279-4BB4399BF3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743" y="692226"/>
            <a:ext cx="811982" cy="48284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B9CF97-96C5-F3C0-1CDD-3C086920CE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0423" y="48572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9"/>
    </mc:Choice>
    <mc:Fallback xmlns="">
      <p:transition spd="slow" advTm="10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977" y="119303"/>
            <a:ext cx="9402660" cy="146772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dirty="0">
                <a:latin typeface="Franklin Gothic Demi"/>
              </a:rPr>
              <a:t>Construction Overview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D3D384A3-F26E-104D-AF6D-0E60EFA6D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289" y="405247"/>
            <a:ext cx="719139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F397BDC-628B-1E4B-8499-C5ABBE99F927}"/>
              </a:ext>
            </a:extLst>
          </p:cNvPr>
          <p:cNvSpPr txBox="1">
            <a:spLocks/>
          </p:cNvSpPr>
          <p:nvPr/>
        </p:nvSpPr>
        <p:spPr>
          <a:xfrm>
            <a:off x="295977" y="1341263"/>
            <a:ext cx="2618139" cy="50402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000" cap="small" dirty="0">
                <a:latin typeface="Franklin Gothic Demi"/>
              </a:rPr>
              <a:t>Preliminary Work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88EB352-D584-7840-94AE-6B00B7685581}"/>
              </a:ext>
            </a:extLst>
          </p:cNvPr>
          <p:cNvSpPr txBox="1">
            <a:spLocks/>
          </p:cNvSpPr>
          <p:nvPr/>
        </p:nvSpPr>
        <p:spPr>
          <a:xfrm>
            <a:off x="295977" y="1940797"/>
            <a:ext cx="3882915" cy="48189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Franklin Gothic Book" panose="020B0503020102020204" pitchFamily="34" charset="0"/>
              </a:rPr>
              <a:t>Utilities</a:t>
            </a:r>
          </a:p>
          <a:p>
            <a:r>
              <a:rPr lang="en-US" sz="2000" dirty="0">
                <a:latin typeface="Franklin Gothic Book" panose="020B0503020102020204" pitchFamily="34" charset="0"/>
              </a:rPr>
              <a:t>Community Outreach</a:t>
            </a:r>
          </a:p>
          <a:p>
            <a:r>
              <a:rPr lang="en-US" sz="2000" dirty="0">
                <a:latin typeface="Franklin Gothic Book" panose="020B0503020102020204" pitchFamily="34" charset="0"/>
              </a:rPr>
              <a:t>Permits and scheduling</a:t>
            </a:r>
          </a:p>
          <a:p>
            <a:r>
              <a:rPr lang="en-US" sz="2000" dirty="0">
                <a:latin typeface="Franklin Gothic Book" panose="020B0503020102020204" pitchFamily="34" charset="0"/>
              </a:rPr>
              <a:t>Street tree guards and pruning</a:t>
            </a:r>
          </a:p>
          <a:p>
            <a:r>
              <a:rPr lang="en-US" sz="2000" dirty="0">
                <a:latin typeface="Franklin Gothic Book" panose="020B0503020102020204" pitchFamily="34" charset="0"/>
              </a:rPr>
              <a:t>Street markings, soil samples and test pits</a:t>
            </a:r>
          </a:p>
          <a:p>
            <a:r>
              <a:rPr lang="en-US" sz="2000" dirty="0">
                <a:latin typeface="Franklin Gothic Book" panose="020B0503020102020204" pitchFamily="34" charset="0"/>
              </a:rPr>
              <a:t>Preconstruction Surveys &amp; Photos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2495D91-3AF4-CF45-B680-4BA04039B5C6}"/>
              </a:ext>
            </a:extLst>
          </p:cNvPr>
          <p:cNvCxnSpPr>
            <a:cxnSpLocks/>
          </p:cNvCxnSpPr>
          <p:nvPr/>
        </p:nvCxnSpPr>
        <p:spPr>
          <a:xfrm>
            <a:off x="391867" y="1767383"/>
            <a:ext cx="11407561" cy="0"/>
          </a:xfrm>
          <a:prstGeom prst="line">
            <a:avLst/>
          </a:prstGeom>
          <a:noFill/>
          <a:ln w="38100" cap="flat" cmpd="sng" algn="ctr">
            <a:solidFill>
              <a:srgbClr val="002FA7"/>
            </a:solidFill>
            <a:prstDash val="solid"/>
            <a:miter lim="800000"/>
          </a:ln>
          <a:effectLst/>
        </p:spPr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7EB4466B-1356-C64D-8761-C5569CBA737F}"/>
              </a:ext>
            </a:extLst>
          </p:cNvPr>
          <p:cNvSpPr txBox="1">
            <a:spLocks/>
          </p:cNvSpPr>
          <p:nvPr/>
        </p:nvSpPr>
        <p:spPr>
          <a:xfrm>
            <a:off x="4311131" y="1341263"/>
            <a:ext cx="3691208" cy="50402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000" cap="small" dirty="0">
                <a:latin typeface="Franklin Gothic Demi"/>
              </a:rPr>
              <a:t>In the ground         </a:t>
            </a:r>
            <a:r>
              <a:rPr lang="en-US" sz="1600" b="1" cap="small" dirty="0">
                <a:latin typeface="Franklin Gothic Book" panose="020B0503020102020204" pitchFamily="34" charset="0"/>
              </a:rPr>
              <a:t>(DEP Work)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71F456-1F11-4B4D-880C-58E75144BA84}"/>
              </a:ext>
            </a:extLst>
          </p:cNvPr>
          <p:cNvSpPr txBox="1">
            <a:spLocks/>
          </p:cNvSpPr>
          <p:nvPr/>
        </p:nvSpPr>
        <p:spPr>
          <a:xfrm>
            <a:off x="4178893" y="1940797"/>
            <a:ext cx="4015154" cy="48189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Franklin Gothic Book" panose="020B0503020102020204" pitchFamily="34" charset="0"/>
              </a:rPr>
              <a:t>Street Cutting  / Trench Set-up</a:t>
            </a:r>
          </a:p>
          <a:p>
            <a:r>
              <a:rPr lang="en-US" sz="2000" dirty="0">
                <a:latin typeface="Franklin Gothic Book" panose="020B0503020102020204" pitchFamily="34" charset="0"/>
              </a:rPr>
              <a:t>Watermain Offsets</a:t>
            </a:r>
          </a:p>
          <a:p>
            <a:r>
              <a:rPr lang="en-US" sz="2000" dirty="0">
                <a:latin typeface="Franklin Gothic Book" panose="020B0503020102020204" pitchFamily="34" charset="0"/>
              </a:rPr>
              <a:t>Sanitary Sewer</a:t>
            </a:r>
          </a:p>
          <a:p>
            <a:r>
              <a:rPr lang="en-US" sz="2000" dirty="0">
                <a:latin typeface="Franklin Gothic Book" panose="020B0503020102020204" pitchFamily="34" charset="0"/>
              </a:rPr>
              <a:t>Storm Sewer</a:t>
            </a:r>
          </a:p>
          <a:p>
            <a:r>
              <a:rPr lang="en-US" sz="2000" dirty="0">
                <a:latin typeface="Franklin Gothic Book" panose="020B0503020102020204" pitchFamily="34" charset="0"/>
              </a:rPr>
              <a:t>Catch basins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3E16DAC-9B15-0844-B03A-DFCB1D17C755}"/>
              </a:ext>
            </a:extLst>
          </p:cNvPr>
          <p:cNvSpPr txBox="1">
            <a:spLocks/>
          </p:cNvSpPr>
          <p:nvPr/>
        </p:nvSpPr>
        <p:spPr>
          <a:xfrm>
            <a:off x="8228817" y="1341263"/>
            <a:ext cx="3518515" cy="50402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000" cap="small" dirty="0">
                <a:latin typeface="Franklin Gothic Demi"/>
              </a:rPr>
              <a:t>Above ground      </a:t>
            </a:r>
            <a:r>
              <a:rPr lang="en-US" sz="1600" b="1" cap="small" dirty="0">
                <a:latin typeface="Franklin Gothic Book" panose="020B0503020102020204" pitchFamily="34" charset="0"/>
              </a:rPr>
              <a:t>(DOT Work)    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71E42D9-16BF-8B44-89A5-CD28EB897CF5}"/>
              </a:ext>
            </a:extLst>
          </p:cNvPr>
          <p:cNvSpPr txBox="1">
            <a:spLocks/>
          </p:cNvSpPr>
          <p:nvPr/>
        </p:nvSpPr>
        <p:spPr>
          <a:xfrm>
            <a:off x="8104235" y="1947737"/>
            <a:ext cx="3882915" cy="48189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Franklin Gothic Book" panose="020B0503020102020204" pitchFamily="34" charset="0"/>
              </a:rPr>
              <a:t>Street reconstruction and paving as per contract plans</a:t>
            </a:r>
          </a:p>
          <a:p>
            <a:r>
              <a:rPr lang="en-US" sz="2000" dirty="0">
                <a:latin typeface="Franklin Gothic Book" panose="020B0503020102020204" pitchFamily="34" charset="0"/>
              </a:rPr>
              <a:t>Pavement markings</a:t>
            </a:r>
          </a:p>
          <a:p>
            <a:endParaRPr lang="en-US" sz="2000" dirty="0">
              <a:latin typeface="Franklin Gothic Book" panose="020B0503020102020204" pitchFamily="34" charset="0"/>
            </a:endParaRPr>
          </a:p>
          <a:p>
            <a:endParaRPr lang="en-US" sz="2000" b="1" dirty="0">
              <a:solidFill>
                <a:srgbClr val="FF0000"/>
              </a:solidFill>
              <a:latin typeface="Franklin Gothic Book" panose="020B0503020102020204" pitchFamily="34" charset="0"/>
            </a:endParaRPr>
          </a:p>
          <a:p>
            <a:endParaRPr lang="en-US" sz="2000" b="1" dirty="0">
              <a:solidFill>
                <a:srgbClr val="FF0000"/>
              </a:solidFill>
              <a:latin typeface="Franklin Gothic Book" panose="020B05030201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4DF1550-A520-F34D-9590-B57F3A241E7E}"/>
              </a:ext>
            </a:extLst>
          </p:cNvPr>
          <p:cNvCxnSpPr>
            <a:cxnSpLocks/>
          </p:cNvCxnSpPr>
          <p:nvPr/>
        </p:nvCxnSpPr>
        <p:spPr>
          <a:xfrm flipV="1">
            <a:off x="4125104" y="1341265"/>
            <a:ext cx="0" cy="4992490"/>
          </a:xfrm>
          <a:prstGeom prst="line">
            <a:avLst/>
          </a:prstGeom>
          <a:noFill/>
          <a:ln w="19050" cap="flat" cmpd="sng" algn="ctr">
            <a:solidFill>
              <a:srgbClr val="002FA7"/>
            </a:solidFill>
            <a:prstDash val="solid"/>
            <a:miter lim="800000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3682D1C-75DA-1040-BEE7-FF9D415EEB0A}"/>
              </a:ext>
            </a:extLst>
          </p:cNvPr>
          <p:cNvCxnSpPr>
            <a:cxnSpLocks/>
          </p:cNvCxnSpPr>
          <p:nvPr/>
        </p:nvCxnSpPr>
        <p:spPr>
          <a:xfrm flipV="1">
            <a:off x="8056127" y="1341265"/>
            <a:ext cx="0" cy="4992490"/>
          </a:xfrm>
          <a:prstGeom prst="line">
            <a:avLst/>
          </a:prstGeom>
          <a:noFill/>
          <a:ln w="19050" cap="flat" cmpd="sng" algn="ctr">
            <a:solidFill>
              <a:srgbClr val="002FA7"/>
            </a:solidFill>
            <a:prstDash val="solid"/>
            <a:miter lim="800000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81D2F3E-CD35-4C84-B1A9-58279D5C4C10}"/>
              </a:ext>
            </a:extLst>
          </p:cNvPr>
          <p:cNvSpPr txBox="1"/>
          <p:nvPr/>
        </p:nvSpPr>
        <p:spPr>
          <a:xfrm>
            <a:off x="295977" y="708151"/>
            <a:ext cx="1051769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Franklin Gothic Demi"/>
              </a:rPr>
              <a:t>Working Hours During Construction: </a:t>
            </a:r>
            <a:r>
              <a:rPr lang="en-US" sz="2400" dirty="0">
                <a:solidFill>
                  <a:srgbClr val="FF0000"/>
                </a:solidFill>
                <a:latin typeface="Franklin Gothic Book" panose="020B0503020102020204" pitchFamily="34" charset="0"/>
              </a:rPr>
              <a:t>Monday to Friday: 7:00 AM to 6:00 PM</a:t>
            </a:r>
          </a:p>
          <a:p>
            <a:pPr lvl="0"/>
            <a:endParaRPr lang="en-US" sz="2800" dirty="0">
              <a:solidFill>
                <a:srgbClr val="002FA7"/>
              </a:solidFill>
              <a:latin typeface="Franklin Gothic Demi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249C74A-469F-45CE-2DB8-539112ADC7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96845" y="51973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2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F8EF15-88D6-CC4D-BE71-4AC8BB9974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9B6DF1-1FB5-FE43-A5B9-E4C0699B3D1E}"/>
              </a:ext>
            </a:extLst>
          </p:cNvPr>
          <p:cNvSpPr txBox="1">
            <a:spLocks/>
          </p:cNvSpPr>
          <p:nvPr/>
        </p:nvSpPr>
        <p:spPr>
          <a:xfrm>
            <a:off x="295976" y="313553"/>
            <a:ext cx="9402660" cy="146772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CLICK TO EDIT HEADLINE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779604E-A3BC-2E4D-B000-DBD8D7E3969B}"/>
              </a:ext>
            </a:extLst>
          </p:cNvPr>
          <p:cNvSpPr txBox="1">
            <a:spLocks/>
          </p:cNvSpPr>
          <p:nvPr/>
        </p:nvSpPr>
        <p:spPr>
          <a:xfrm>
            <a:off x="295976" y="1904733"/>
            <a:ext cx="9807394" cy="3698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Edit text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A9F985-9CB2-D54B-87F0-A5267B3C3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9E20B0-C086-3F44-992F-25C3016B0EE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11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B9172B-ED76-2E47-BCE5-53D22EB827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B7FD48-EE4D-B040-83E5-78DD1E30F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B571DB5-3222-6A4F-A1B5-6EE1DD82E20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11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A19BBAC-BFBC-3B4E-A29E-AC43FAB7E64C}"/>
              </a:ext>
            </a:extLst>
          </p:cNvPr>
          <p:cNvSpPr txBox="1">
            <a:spLocks/>
          </p:cNvSpPr>
          <p:nvPr/>
        </p:nvSpPr>
        <p:spPr>
          <a:xfrm>
            <a:off x="408959" y="2624691"/>
            <a:ext cx="9549693" cy="2258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sz="7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During construction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497DD2-5AE0-CA46-8352-A363D70950AD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A83D9F-269E-C6E2-61DC-EE6604E52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56617" y="3916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4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977" y="313554"/>
            <a:ext cx="9402660" cy="58064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dirty="0">
                <a:latin typeface="Franklin Gothic Demi"/>
              </a:rPr>
              <a:t>Traffic Patterns During Construction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751365" y="991673"/>
            <a:ext cx="10221435" cy="53420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Franklin Gothic Book" panose="020B0503020102020204" pitchFamily="34" charset="0"/>
              </a:rPr>
              <a:t>Contractors will maintain the following:</a:t>
            </a:r>
          </a:p>
          <a:p>
            <a:pPr marL="225425" indent="-22542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Personnel, signage, and safe work site for pedestrians and vehicles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225425" indent="-2254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Pedestrian access to buildings and sidewalks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225425" indent="-2254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Keep a minimum width of 5 feet for access to sidewalks and crosswalks</a:t>
            </a:r>
          </a:p>
          <a:p>
            <a:pPr marL="225425" indent="-2254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225425" indent="-2254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Maintain one lane for local and emergency traffic </a:t>
            </a: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D3D384A3-F26E-104D-AF6D-0E60EFA6D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289" y="405247"/>
            <a:ext cx="719139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813FA34-3DF9-05A4-A1B4-101816FB9E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52411" y="47614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1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F8EF15-88D6-CC4D-BE71-4AC8BB9974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9B6DF1-1FB5-FE43-A5B9-E4C0699B3D1E}"/>
              </a:ext>
            </a:extLst>
          </p:cNvPr>
          <p:cNvSpPr txBox="1">
            <a:spLocks/>
          </p:cNvSpPr>
          <p:nvPr/>
        </p:nvSpPr>
        <p:spPr>
          <a:xfrm>
            <a:off x="295976" y="313553"/>
            <a:ext cx="9402660" cy="146772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CLICK TO EDIT HEADLINE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779604E-A3BC-2E4D-B000-DBD8D7E3969B}"/>
              </a:ext>
            </a:extLst>
          </p:cNvPr>
          <p:cNvSpPr txBox="1">
            <a:spLocks/>
          </p:cNvSpPr>
          <p:nvPr/>
        </p:nvSpPr>
        <p:spPr>
          <a:xfrm>
            <a:off x="295976" y="1904733"/>
            <a:ext cx="9807394" cy="3698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Edit text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A9F985-9CB2-D54B-87F0-A5267B3C3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9E20B0-C086-3F44-992F-25C3016B0EE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13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B9172B-ED76-2E47-BCE5-53D22EB827BB}"/>
              </a:ext>
            </a:extLst>
          </p:cNvPr>
          <p:cNvSpPr/>
          <p:nvPr/>
        </p:nvSpPr>
        <p:spPr>
          <a:xfrm>
            <a:off x="0" y="-14006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B7FD48-EE4D-B040-83E5-78DD1E30F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B571DB5-3222-6A4F-A1B5-6EE1DD82E20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13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A19BBAC-BFBC-3B4E-A29E-AC43FAB7E64C}"/>
              </a:ext>
            </a:extLst>
          </p:cNvPr>
          <p:cNvSpPr txBox="1">
            <a:spLocks/>
          </p:cNvSpPr>
          <p:nvPr/>
        </p:nvSpPr>
        <p:spPr>
          <a:xfrm>
            <a:off x="408959" y="2624691"/>
            <a:ext cx="11341081" cy="2258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sz="7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COMMUNITY Impacts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497DD2-5AE0-CA46-8352-A363D70950AD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38C5B7-3616-DE7C-5100-CBB79F1299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10271" y="48702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5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408961" y="506474"/>
            <a:ext cx="11276219" cy="492585"/>
          </a:xfrm>
          <a:prstGeom prst="rect">
            <a:avLst/>
          </a:prstGeom>
        </p:spPr>
        <p:txBody>
          <a:bodyPr anchor="t" anchorCtr="0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900" dirty="0">
                <a:latin typeface="Franklin Gothic Demi"/>
              </a:rPr>
              <a:t>COMMUNITY IMPACTS &amp; MITIGATIONS</a:t>
            </a:r>
          </a:p>
          <a:p>
            <a:pPr lvl="0"/>
            <a:endParaRPr lang="en-US" sz="3600" dirty="0">
              <a:latin typeface="Franklin Gothic Demi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schemeClr val="accent3">
                    <a:lumMod val="75000"/>
                  </a:schemeClr>
                </a:solidFill>
                <a:latin typeface="Franklin Gothic Book"/>
              </a:rPr>
              <a:pPr/>
              <a:t>14</a:t>
            </a:fld>
            <a:endParaRPr lang="en-US" dirty="0">
              <a:solidFill>
                <a:schemeClr val="accent3">
                  <a:lumMod val="75000"/>
                </a:schemeClr>
              </a:solidFill>
              <a:latin typeface="Franklin Gothic Book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291BCF-94C2-DB46-AC75-304C91B402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5" y="5939778"/>
            <a:ext cx="720044" cy="487936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1016019" y="964210"/>
            <a:ext cx="9789356" cy="53695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Work within DEP Noise Code and Dust Control Regulations.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Provide 72-hour/24-hour notice to impacted areas of any water shutdowns.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Sewer Trap Survey will be conducted at homes receiving house connections to the new sanitary sewer. Appointment notifications will be distributed.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House Connection Forms will be distributed to residents receiving </a:t>
            </a:r>
            <a:r>
              <a:rPr lang="en-US" sz="2200">
                <a:latin typeface="Franklin Gothic Book" panose="020B0503020102020204" pitchFamily="34" charset="0"/>
              </a:rPr>
              <a:t>new sanitary sewers</a:t>
            </a:r>
            <a:r>
              <a:rPr lang="en-US" sz="2200" dirty="0">
                <a:latin typeface="Franklin Gothic Book" panose="020B0503020102020204" pitchFamily="34" charset="0"/>
              </a:rPr>
              <a:t>. 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Keep storage site and MPT area clean &amp; safe.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Professional rodent control inspector to monitor/maintain Rodent Control Station.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B15479-7D5B-4A0D-A0D4-9843318BB239}"/>
              </a:ext>
            </a:extLst>
          </p:cNvPr>
          <p:cNvCxnSpPr>
            <a:cxnSpLocks/>
          </p:cNvCxnSpPr>
          <p:nvPr/>
        </p:nvCxnSpPr>
        <p:spPr>
          <a:xfrm>
            <a:off x="408961" y="341433"/>
            <a:ext cx="1841062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1F17C1-6163-97CE-1913-7B583219D1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0133" y="51010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1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98"/>
    </mc:Choice>
    <mc:Fallback xmlns="">
      <p:transition spd="slow" advTm="59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408961" y="514502"/>
            <a:ext cx="11226967" cy="65846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dirty="0">
                <a:latin typeface="Franklin Gothic Demi"/>
              </a:rPr>
              <a:t>COMMUNITY IMPACTS &amp; MITIGATIONS (cont’d)</a:t>
            </a:r>
          </a:p>
          <a:p>
            <a:pPr lvl="0"/>
            <a:endParaRPr lang="en-US" sz="3600" dirty="0">
              <a:latin typeface="Franklin Gothic Demi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schemeClr val="accent3">
                    <a:lumMod val="75000"/>
                  </a:schemeClr>
                </a:solidFill>
                <a:latin typeface="Franklin Gothic Book"/>
              </a:rPr>
              <a:pPr/>
              <a:t>15</a:t>
            </a:fld>
            <a:endParaRPr lang="en-US" dirty="0">
              <a:solidFill>
                <a:schemeClr val="accent3">
                  <a:lumMod val="75000"/>
                </a:schemeClr>
              </a:solidFill>
              <a:latin typeface="Franklin Gothic Book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291BCF-94C2-DB46-AC75-304C91B40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1" y="6094843"/>
            <a:ext cx="720044" cy="487936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1129006" y="1092762"/>
            <a:ext cx="9599096" cy="52409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Parking may be temporarily restricted when necessary; signs to be posted in advance.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Garbage pick-up may be affected and will be coordinated with appropriate stakeholders.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Individuals with special needs should contact the CCL. DDC field staff will work to minimize inconvenience. 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kern="1200" dirty="0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order to expedite the completion of work driveway access will be restricted during working hours.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latin typeface="Franklin Gothic Book" panose="020B05030201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B15479-7D5B-4A0D-A0D4-9843318BB239}"/>
              </a:ext>
            </a:extLst>
          </p:cNvPr>
          <p:cNvCxnSpPr>
            <a:cxnSpLocks/>
          </p:cNvCxnSpPr>
          <p:nvPr/>
        </p:nvCxnSpPr>
        <p:spPr>
          <a:xfrm>
            <a:off x="408960" y="345055"/>
            <a:ext cx="1841062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434B86-424B-4186-A871-8B87E03FDF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41874" y="55438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0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34"/>
    </mc:Choice>
    <mc:Fallback xmlns="">
      <p:transition spd="slow" advTm="49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F8EF15-88D6-CC4D-BE71-4AC8BB9974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9B6DF1-1FB5-FE43-A5B9-E4C0699B3D1E}"/>
              </a:ext>
            </a:extLst>
          </p:cNvPr>
          <p:cNvSpPr txBox="1">
            <a:spLocks/>
          </p:cNvSpPr>
          <p:nvPr/>
        </p:nvSpPr>
        <p:spPr>
          <a:xfrm>
            <a:off x="295976" y="313553"/>
            <a:ext cx="9402660" cy="146772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CLICK TO EDIT HEADLINE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779604E-A3BC-2E4D-B000-DBD8D7E3969B}"/>
              </a:ext>
            </a:extLst>
          </p:cNvPr>
          <p:cNvSpPr txBox="1">
            <a:spLocks/>
          </p:cNvSpPr>
          <p:nvPr/>
        </p:nvSpPr>
        <p:spPr>
          <a:xfrm>
            <a:off x="295976" y="1904733"/>
            <a:ext cx="9807394" cy="3698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Edit text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A9F985-9CB2-D54B-87F0-A5267B3C3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9E20B0-C086-3F44-992F-25C3016B0EE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16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B9172B-ED76-2E47-BCE5-53D22EB827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B7FD48-EE4D-B040-83E5-78DD1E30F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B571DB5-3222-6A4F-A1B5-6EE1DD82E20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16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A19BBAC-BFBC-3B4E-A29E-AC43FAB7E64C}"/>
              </a:ext>
            </a:extLst>
          </p:cNvPr>
          <p:cNvSpPr txBox="1">
            <a:spLocks/>
          </p:cNvSpPr>
          <p:nvPr/>
        </p:nvSpPr>
        <p:spPr>
          <a:xfrm>
            <a:off x="408959" y="2624691"/>
            <a:ext cx="11341081" cy="2258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sz="7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OutREach</a:t>
            </a:r>
            <a:r>
              <a:rPr kumimoji="0" lang="en-US" sz="5000" b="0" i="0" u="none" strike="noStrike" kern="1200" cap="all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 and notification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497DD2-5AE0-CA46-8352-A363D70950AD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15EF067-AFA9-4DF2-B3C4-C292D7575F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38085" y="5536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0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976" y="391328"/>
            <a:ext cx="9402660" cy="533121"/>
          </a:xfrm>
          <a:prstGeom prst="rect">
            <a:avLst/>
          </a:prstGeom>
        </p:spPr>
        <p:txBody>
          <a:bodyPr anchor="t" anchorCtr="0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900" dirty="0">
                <a:latin typeface="Franklin Gothic Demi"/>
              </a:rPr>
              <a:t>COMMUNITY OUTREACH</a:t>
            </a:r>
          </a:p>
          <a:p>
            <a:pPr lvl="0"/>
            <a:endParaRPr lang="en-US" sz="3600" dirty="0">
              <a:latin typeface="Franklin Gothic Demi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schemeClr val="accent3">
                    <a:lumMod val="75000"/>
                  </a:schemeClr>
                </a:solidFill>
                <a:latin typeface="Franklin Gothic Book"/>
              </a:rPr>
              <a:pPr/>
              <a:t>17</a:t>
            </a:fld>
            <a:endParaRPr lang="en-US" dirty="0">
              <a:solidFill>
                <a:schemeClr val="accent3">
                  <a:lumMod val="75000"/>
                </a:schemeClr>
              </a:solidFill>
              <a:latin typeface="Franklin Gothic Book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291BCF-94C2-DB46-AC75-304C91B40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1" y="6094843"/>
            <a:ext cx="720044" cy="487936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768983" y="1064778"/>
            <a:ext cx="9894724" cy="54867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Franklin Gothic Book" panose="020B0503020102020204" pitchFamily="34" charset="0"/>
              </a:rPr>
              <a:t>DCC’s Office of Community Outreach + Notification (OCON)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Franklin Gothic Book" panose="020B0503020102020204" pitchFamily="34" charset="0"/>
              </a:rPr>
              <a:t>works with CB’s, BID’s, local businesses, and other community stakeholders impacted by construction.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Franklin Gothic Book" panose="020B0503020102020204" pitchFamily="34" charset="0"/>
              </a:rPr>
              <a:t>Community Construction Liaison (CCL)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Franklin Gothic Book" panose="020B0503020102020204" pitchFamily="34" charset="0"/>
              </a:rPr>
              <a:t>DDC has assigned Mark Otten as the dedicated on-site Community Construction Liaison.  The CCL can be reached at: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944688" algn="l"/>
              </a:tabLst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231775" indent="-2317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944688" algn="l"/>
              </a:tabLst>
            </a:pPr>
            <a:r>
              <a:rPr lang="en-US" sz="2400" b="1" dirty="0">
                <a:latin typeface="Franklin Gothic Book" panose="020B0503020102020204" pitchFamily="34" charset="0"/>
              </a:rPr>
              <a:t>Email:	alversonaveccl</a:t>
            </a:r>
            <a:r>
              <a:rPr lang="en-US" sz="2400" dirty="0">
                <a:latin typeface="Franklin Gothic Book" panose="020B0503020102020204" pitchFamily="34" charset="0"/>
              </a:rPr>
              <a:t>@gmail.com</a:t>
            </a:r>
          </a:p>
          <a:p>
            <a:pPr marL="231775" indent="-2317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944688" algn="l"/>
              </a:tabLst>
            </a:pPr>
            <a:r>
              <a:rPr lang="en-US" sz="2400" b="1" dirty="0">
                <a:latin typeface="Franklin Gothic Book" panose="020B0503020102020204" pitchFamily="34" charset="0"/>
              </a:rPr>
              <a:t>Cell:	201-679-8049</a:t>
            </a:r>
            <a:r>
              <a:rPr lang="en-US" sz="2400" dirty="0">
                <a:latin typeface="Franklin Gothic Book" panose="020B0503020102020204" pitchFamily="34" charset="0"/>
              </a:rPr>
              <a:t> </a:t>
            </a:r>
          </a:p>
          <a:p>
            <a:pPr marL="231775" indent="-2317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944688" algn="l"/>
              </a:tabLst>
            </a:pPr>
            <a:r>
              <a:rPr lang="en-US" sz="2400" b="1" dirty="0">
                <a:latin typeface="Franklin Gothic Book" panose="020B0503020102020204" pitchFamily="34" charset="0"/>
              </a:rPr>
              <a:t>Office</a:t>
            </a:r>
            <a:r>
              <a:rPr lang="en-US" sz="2400" dirty="0">
                <a:latin typeface="Franklin Gothic Book" panose="020B0503020102020204" pitchFamily="34" charset="0"/>
              </a:rPr>
              <a:t>:           </a:t>
            </a:r>
            <a:r>
              <a:rPr lang="en-US" sz="2400" b="1" dirty="0">
                <a:latin typeface="Franklin Gothic Book" panose="020B0503020102020204" pitchFamily="34" charset="0"/>
              </a:rPr>
              <a:t>718-554-4297</a:t>
            </a:r>
          </a:p>
          <a:p>
            <a:pPr marL="231775" indent="-2317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944688" algn="l"/>
              </a:tabLst>
            </a:pPr>
            <a:r>
              <a:rPr lang="en-US" sz="2400" b="1" dirty="0">
                <a:latin typeface="Franklin Gothic Book" panose="020B0503020102020204" pitchFamily="34" charset="0"/>
              </a:rPr>
              <a:t>Field Office:	971 Rossville Avenue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944688" algn="l"/>
              </a:tabLst>
            </a:pPr>
            <a:r>
              <a:rPr lang="en-US" sz="2400" b="1" dirty="0">
                <a:latin typeface="Franklin Gothic Book" panose="020B0503020102020204" pitchFamily="34" charset="0"/>
              </a:rPr>
              <a:t>	Staten Island, NY 10309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944688" algn="l"/>
              </a:tabLst>
            </a:pPr>
            <a:endParaRPr lang="en-US" sz="2400" b="1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944688" algn="l"/>
              </a:tabLst>
            </a:pPr>
            <a:endParaRPr lang="en-US" sz="2400" b="1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944688" algn="l"/>
              </a:tabLst>
            </a:pPr>
            <a:endParaRPr lang="en-US" sz="2400" b="1" dirty="0">
              <a:latin typeface="Franklin Gothic Book" panose="020B05030201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B15479-7D5B-4A0D-A0D4-9843318BB239}"/>
              </a:ext>
            </a:extLst>
          </p:cNvPr>
          <p:cNvCxnSpPr>
            <a:cxnSpLocks/>
          </p:cNvCxnSpPr>
          <p:nvPr/>
        </p:nvCxnSpPr>
        <p:spPr>
          <a:xfrm>
            <a:off x="408961" y="250998"/>
            <a:ext cx="1841062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EF65F44-A157-7CC8-439A-DCA2BF6E84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56206" y="54852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78"/>
    </mc:Choice>
    <mc:Fallback xmlns="">
      <p:transition spd="slow" advTm="47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976" y="502424"/>
            <a:ext cx="9402660" cy="567179"/>
          </a:xfrm>
          <a:prstGeom prst="rect">
            <a:avLst/>
          </a:prstGeom>
        </p:spPr>
        <p:txBody>
          <a:bodyPr anchor="t" anchorCtr="0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900" dirty="0">
                <a:latin typeface="Franklin Gothic Demi"/>
              </a:rPr>
              <a:t>COMMUNITY OUTREACH (continued)</a:t>
            </a:r>
          </a:p>
          <a:p>
            <a:pPr lvl="0"/>
            <a:endParaRPr lang="en-US" sz="3600" dirty="0">
              <a:latin typeface="Franklin Gothic Demi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schemeClr val="accent3">
                    <a:lumMod val="75000"/>
                  </a:schemeClr>
                </a:solidFill>
                <a:latin typeface="Franklin Gothic Book"/>
              </a:rPr>
              <a:pPr/>
              <a:t>18</a:t>
            </a:fld>
            <a:endParaRPr lang="en-US" dirty="0">
              <a:solidFill>
                <a:schemeClr val="accent3">
                  <a:lumMod val="75000"/>
                </a:schemeClr>
              </a:solidFill>
              <a:latin typeface="Franklin Gothic Book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291BCF-94C2-DB46-AC75-304C91B40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1" y="6094843"/>
            <a:ext cx="720044" cy="487936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721217" y="1220545"/>
            <a:ext cx="10200068" cy="5478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Franklin Gothic Book" panose="020B0503020102020204" pitchFamily="34" charset="0"/>
              </a:rPr>
              <a:t>CCL responsibilities are as follows: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F</a:t>
            </a:r>
            <a:r>
              <a:rPr lang="en-US" sz="2200" dirty="0">
                <a:solidFill>
                  <a:srgbClr val="002FA7"/>
                </a:solidFill>
                <a:latin typeface="Franklin Gothic Book" panose="020B0503020102020204" pitchFamily="34" charset="0"/>
              </a:rPr>
              <a:t>irst point of contact; maintain on-site presence and communication.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200" dirty="0">
              <a:solidFill>
                <a:srgbClr val="002FA7"/>
              </a:solidFill>
              <a:latin typeface="Franklin Gothic Book" panose="020B05030201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2FA7"/>
                </a:solidFill>
                <a:latin typeface="Franklin Gothic Book" panose="020B0503020102020204" pitchFamily="34" charset="0"/>
              </a:rPr>
              <a:t>Identify, resolve, and/or proactively address issues and inquiries.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200" dirty="0">
              <a:solidFill>
                <a:srgbClr val="002FA7"/>
              </a:solidFill>
              <a:latin typeface="Franklin Gothic Book" panose="020B05030201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Distribute</a:t>
            </a:r>
            <a:r>
              <a:rPr lang="en-US" sz="2200" dirty="0">
                <a:solidFill>
                  <a:srgbClr val="002FA7"/>
                </a:solidFill>
                <a:latin typeface="Franklin Gothic Book" panose="020B0503020102020204" pitchFamily="34" charset="0"/>
              </a:rPr>
              <a:t> </a:t>
            </a:r>
            <a:r>
              <a:rPr lang="en-US" sz="2200" dirty="0">
                <a:latin typeface="Franklin Gothic Book" panose="020B0503020102020204" pitchFamily="34" charset="0"/>
              </a:rPr>
              <a:t>a</a:t>
            </a:r>
            <a:r>
              <a:rPr lang="en-US" sz="2200" dirty="0">
                <a:solidFill>
                  <a:srgbClr val="002FA7"/>
                </a:solidFill>
                <a:latin typeface="Franklin Gothic Book" panose="020B0503020102020204" pitchFamily="34" charset="0"/>
              </a:rPr>
              <a:t>dvisory updates/weekly construction activities newsletter.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2FA7"/>
                </a:solidFill>
                <a:latin typeface="Franklin Gothic Book" panose="020B0503020102020204" pitchFamily="34" charset="0"/>
              </a:rPr>
              <a:t>Provide 72-hour and 24-hour (confirmation or cancellation) advisories for work impacts by email and door to door.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2FA7"/>
              </a:solidFill>
              <a:latin typeface="Franklin Gothic Book" panose="020B0503020102020204" pitchFamily="34" charset="0"/>
            </a:endParaRP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ED7D31"/>
              </a:solidFill>
              <a:highlight>
                <a:srgbClr val="FFFF00"/>
              </a:highlight>
              <a:latin typeface="Franklin Gothic Book" panose="020B05030201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B15479-7D5B-4A0D-A0D4-9843318BB239}"/>
              </a:ext>
            </a:extLst>
          </p:cNvPr>
          <p:cNvCxnSpPr>
            <a:cxnSpLocks/>
          </p:cNvCxnSpPr>
          <p:nvPr/>
        </p:nvCxnSpPr>
        <p:spPr>
          <a:xfrm>
            <a:off x="408960" y="351481"/>
            <a:ext cx="1841062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21B66A2-F102-4A01-831F-2801D084F0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37669" y="55266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30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977" y="313555"/>
            <a:ext cx="9402660" cy="713736"/>
          </a:xfrm>
          <a:prstGeom prst="rect">
            <a:avLst/>
          </a:prstGeom>
          <a:ln>
            <a:noFill/>
          </a:ln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Franklin Gothic Demi"/>
              </a:rPr>
              <a:t>SAMPLE COMMUNICATIONS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19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C27885C-C5AE-7242-9B68-0980D9223E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19511" y="2006480"/>
          <a:ext cx="2749932" cy="3464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7543800" imgH="5829300" progId="AcroExch.Document.7">
                  <p:embed/>
                </p:oleObj>
              </mc:Choice>
              <mc:Fallback>
                <p:oleObj name="Acrobat Document" r:id="rId4" imgW="7543800" imgH="5829300" progId="AcroExch.Document.7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5C27885C-C5AE-7242-9B68-0980D9223E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119511" y="2006480"/>
                        <a:ext cx="2749932" cy="3464189"/>
                      </a:xfrm>
                      <a:prstGeom prst="rect">
                        <a:avLst/>
                      </a:prstGeom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7C1D6E7B-D17F-4E4E-93CF-5624EFA327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33713" y="2006600"/>
          <a:ext cx="2978150" cy="346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5829300" imgH="7543800" progId="AcroExch.Document.DC">
                  <p:embed/>
                </p:oleObj>
              </mc:Choice>
              <mc:Fallback>
                <p:oleObj name="Acrobat Document" r:id="rId6" imgW="5829300" imgH="7543800" progId="AcroExch.Document.DC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7C1D6E7B-D17F-4E4E-93CF-5624EFA327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33713" y="2006600"/>
                        <a:ext cx="2978150" cy="3463925"/>
                      </a:xfrm>
                      <a:prstGeom prst="rect">
                        <a:avLst/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261D0C5B-FD7F-8F47-A596-2E14F340F6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81745" y="2006480"/>
          <a:ext cx="2768081" cy="3464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8" imgW="5829300" imgH="7543800" progId="AcroExch.Document.7">
                  <p:embed/>
                </p:oleObj>
              </mc:Choice>
              <mc:Fallback>
                <p:oleObj name="Acrobat Document" r:id="rId8" imgW="5829300" imgH="7543800" progId="AcroExch.Document.7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261D0C5B-FD7F-8F47-A596-2E14F340F6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181745" y="2006480"/>
                        <a:ext cx="2768081" cy="3464189"/>
                      </a:xfrm>
                      <a:prstGeom prst="rect">
                        <a:avLst/>
                      </a:prstGeom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E395479D-8315-1042-AC5A-52211E7B487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317" t="13888" r="74412" b="11476"/>
          <a:stretch/>
        </p:blipFill>
        <p:spPr>
          <a:xfrm>
            <a:off x="408961" y="2006480"/>
            <a:ext cx="2455696" cy="3464189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8710E21-292A-224A-9663-18CDEB452673}"/>
              </a:ext>
            </a:extLst>
          </p:cNvPr>
          <p:cNvSpPr txBox="1">
            <a:spLocks/>
          </p:cNvSpPr>
          <p:nvPr/>
        </p:nvSpPr>
        <p:spPr>
          <a:xfrm>
            <a:off x="215643" y="1376493"/>
            <a:ext cx="2842333" cy="4896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lang="en-US" sz="2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lnSpc>
                <a:spcPts val="1573"/>
              </a:lnSpc>
              <a:defRPr/>
            </a:pPr>
            <a:r>
              <a:rPr lang="en-US" sz="1867" dirty="0">
                <a:solidFill>
                  <a:srgbClr val="002FA7"/>
                </a:solidFill>
                <a:latin typeface="Franklin Gothic Demi"/>
              </a:rPr>
              <a:t>Project</a:t>
            </a:r>
            <a:br>
              <a:rPr lang="en-US" sz="1867" dirty="0">
                <a:solidFill>
                  <a:srgbClr val="002FA7"/>
                </a:solidFill>
                <a:latin typeface="Franklin Gothic Demi"/>
              </a:rPr>
            </a:br>
            <a:r>
              <a:rPr lang="en-US" sz="1867" dirty="0">
                <a:solidFill>
                  <a:srgbClr val="002FA7"/>
                </a:solidFill>
                <a:latin typeface="Franklin Gothic Demi"/>
              </a:rPr>
              <a:t>information card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6D3883E-8E17-2643-A463-5D62FE5427BE}"/>
              </a:ext>
            </a:extLst>
          </p:cNvPr>
          <p:cNvSpPr txBox="1">
            <a:spLocks/>
          </p:cNvSpPr>
          <p:nvPr/>
        </p:nvSpPr>
        <p:spPr>
          <a:xfrm>
            <a:off x="9252438" y="1369064"/>
            <a:ext cx="2407253" cy="4896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lang="en-US" sz="2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lnSpc>
                <a:spcPts val="1573"/>
              </a:lnSpc>
              <a:defRPr/>
            </a:pPr>
            <a:r>
              <a:rPr lang="en-US" sz="1867" dirty="0">
                <a:solidFill>
                  <a:srgbClr val="002FA7"/>
                </a:solidFill>
                <a:latin typeface="Franklin Gothic Demi"/>
              </a:rPr>
              <a:t>Look ahead Weekly bulletin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3B7C967-48CA-C749-B132-7D6A3F88CC52}"/>
              </a:ext>
            </a:extLst>
          </p:cNvPr>
          <p:cNvSpPr txBox="1">
            <a:spLocks/>
          </p:cNvSpPr>
          <p:nvPr/>
        </p:nvSpPr>
        <p:spPr>
          <a:xfrm>
            <a:off x="6373659" y="1369065"/>
            <a:ext cx="2407253" cy="4896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lang="en-US" sz="2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lnSpc>
                <a:spcPts val="1573"/>
              </a:lnSpc>
              <a:defRPr/>
            </a:pPr>
            <a:endParaRPr lang="en-US" sz="1867" dirty="0">
              <a:solidFill>
                <a:srgbClr val="002FA7"/>
              </a:solidFill>
              <a:latin typeface="Franklin Gothic Demi"/>
            </a:endParaRPr>
          </a:p>
          <a:p>
            <a:pPr algn="ctr" defTabSz="914377">
              <a:lnSpc>
                <a:spcPts val="1573"/>
              </a:lnSpc>
              <a:defRPr/>
            </a:pPr>
            <a:r>
              <a:rPr lang="en-US" sz="1867" dirty="0">
                <a:solidFill>
                  <a:srgbClr val="002FA7"/>
                </a:solidFill>
                <a:latin typeface="Franklin Gothic Demi"/>
              </a:rPr>
              <a:t>newsletters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99D3DE1-9838-E146-84AE-01A97F3422F6}"/>
              </a:ext>
            </a:extLst>
          </p:cNvPr>
          <p:cNvSpPr txBox="1">
            <a:spLocks/>
          </p:cNvSpPr>
          <p:nvPr/>
        </p:nvSpPr>
        <p:spPr>
          <a:xfrm>
            <a:off x="3312252" y="1369065"/>
            <a:ext cx="2407253" cy="4896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lang="en-US" sz="2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lnSpc>
                <a:spcPts val="1573"/>
              </a:lnSpc>
              <a:defRPr/>
            </a:pPr>
            <a:endParaRPr lang="en-US" sz="1867" dirty="0">
              <a:solidFill>
                <a:srgbClr val="002FA7"/>
              </a:solidFill>
              <a:latin typeface="Franklin Gothic Demi"/>
            </a:endParaRPr>
          </a:p>
          <a:p>
            <a:pPr algn="ctr" defTabSz="914377">
              <a:lnSpc>
                <a:spcPts val="1573"/>
              </a:lnSpc>
              <a:defRPr/>
            </a:pPr>
            <a:r>
              <a:rPr lang="en-US" sz="1867" dirty="0">
                <a:solidFill>
                  <a:srgbClr val="002FA7"/>
                </a:solidFill>
                <a:latin typeface="Franklin Gothic Demi"/>
              </a:rPr>
              <a:t>advisory</a:t>
            </a:r>
          </a:p>
        </p:txBody>
      </p:sp>
      <p:pic>
        <p:nvPicPr>
          <p:cNvPr id="18" name="Picture 16">
            <a:extLst>
              <a:ext uri="{FF2B5EF4-FFF2-40B4-BE49-F238E27FC236}">
                <a16:creationId xmlns:a16="http://schemas.microsoft.com/office/drawing/2014/main" id="{5D808314-6DE3-D146-8E76-DFF57844C8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94046" y="313553"/>
            <a:ext cx="720047" cy="48793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654540-50DA-4045-A4C4-9B689F45BD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98637" y="5618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4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AA22836-0CD2-ED47-A48D-00861D8C2ED4}"/>
              </a:ext>
            </a:extLst>
          </p:cNvPr>
          <p:cNvSpPr txBox="1">
            <a:spLocks/>
          </p:cNvSpPr>
          <p:nvPr/>
        </p:nvSpPr>
        <p:spPr>
          <a:xfrm>
            <a:off x="295977" y="658237"/>
            <a:ext cx="4598753" cy="285273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lang="en-US" sz="4000" dirty="0">
                <a:latin typeface="Franklin Gothic Demi"/>
              </a:rPr>
              <a:t>agenda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19B9263-5C84-4E41-A438-31EEAC061A89}"/>
              </a:ext>
            </a:extLst>
          </p:cNvPr>
          <p:cNvSpPr txBox="1">
            <a:spLocks/>
          </p:cNvSpPr>
          <p:nvPr/>
        </p:nvSpPr>
        <p:spPr>
          <a:xfrm>
            <a:off x="5477437" y="711250"/>
            <a:ext cx="6304860" cy="53835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>
                <a:latin typeface="Franklin Gothic Book"/>
              </a:rPr>
              <a:t>About the Project</a:t>
            </a:r>
          </a:p>
          <a:p>
            <a:r>
              <a:rPr lang="en-US" dirty="0">
                <a:latin typeface="Franklin Gothic Book"/>
              </a:rPr>
              <a:t>Location</a:t>
            </a:r>
          </a:p>
          <a:p>
            <a:pPr lvl="0"/>
            <a:r>
              <a:rPr lang="en-US" dirty="0">
                <a:latin typeface="Franklin Gothic Book"/>
              </a:rPr>
              <a:t>Construction Overview</a:t>
            </a:r>
          </a:p>
          <a:p>
            <a:pPr lvl="0"/>
            <a:r>
              <a:rPr lang="en-US" dirty="0">
                <a:latin typeface="Franklin Gothic Book"/>
              </a:rPr>
              <a:t>During Construction</a:t>
            </a:r>
          </a:p>
          <a:p>
            <a:pPr lvl="0"/>
            <a:r>
              <a:rPr lang="en-US" dirty="0">
                <a:latin typeface="Franklin Gothic Book"/>
              </a:rPr>
              <a:t>Community Impacts</a:t>
            </a:r>
          </a:p>
          <a:p>
            <a:pPr lvl="0"/>
            <a:r>
              <a:rPr lang="en-US" dirty="0">
                <a:latin typeface="Franklin Gothic Book"/>
              </a:rPr>
              <a:t>Outreach and Notification</a:t>
            </a:r>
          </a:p>
          <a:p>
            <a:pPr lvl="0"/>
            <a:r>
              <a:rPr lang="en-US" dirty="0">
                <a:latin typeface="Franklin Gothic Book"/>
              </a:rPr>
              <a:t>Q &amp; A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60FC08F-02F6-544B-AB06-F9B357A13072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5C8CD6-6D5F-084B-8768-5D14013B7A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2" y="6094843"/>
            <a:ext cx="720044" cy="48793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3D873E-B40D-8748-BD45-84401B33A767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6AD2369-F7C5-5B29-CDAC-290CF90A1F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8644" y="52142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7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C35F0D-F5D3-C440-9D5E-FD7E28DB92F6}"/>
              </a:ext>
            </a:extLst>
          </p:cNvPr>
          <p:cNvSpPr/>
          <p:nvPr/>
        </p:nvSpPr>
        <p:spPr>
          <a:xfrm>
            <a:off x="-36650" y="-2797"/>
            <a:ext cx="12192000" cy="6858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47C784-C47E-AF4E-BD76-DDA6668DFAE0}"/>
              </a:ext>
            </a:extLst>
          </p:cNvPr>
          <p:cNvSpPr txBox="1"/>
          <p:nvPr/>
        </p:nvSpPr>
        <p:spPr>
          <a:xfrm>
            <a:off x="-221381" y="56692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E9611A6-4873-D74B-BE4F-6B62B67544F3}"/>
              </a:ext>
            </a:extLst>
          </p:cNvPr>
          <p:cNvCxnSpPr>
            <a:cxnSpLocks/>
          </p:cNvCxnSpPr>
          <p:nvPr/>
        </p:nvCxnSpPr>
        <p:spPr>
          <a:xfrm>
            <a:off x="408961" y="462013"/>
            <a:ext cx="11381987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06E4A232-62C9-CE44-AF73-B8CC370531FE}"/>
              </a:ext>
            </a:extLst>
          </p:cNvPr>
          <p:cNvSpPr txBox="1">
            <a:spLocks/>
          </p:cNvSpPr>
          <p:nvPr/>
        </p:nvSpPr>
        <p:spPr>
          <a:xfrm>
            <a:off x="408961" y="2009942"/>
            <a:ext cx="10593023" cy="19831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cap="all" spc="700" baseline="0">
                <a:solidFill>
                  <a:schemeClr val="bg1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pc="600" dirty="0"/>
              <a:t>Thank you!</a:t>
            </a:r>
          </a:p>
          <a:p>
            <a:pPr algn="l"/>
            <a:endParaRPr lang="en-US" spc="600" dirty="0"/>
          </a:p>
          <a:p>
            <a:pPr algn="l"/>
            <a:r>
              <a:rPr lang="en-US" spc="600" dirty="0"/>
              <a:t>Q&amp;A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F47010-5667-5A40-955A-C34DC7672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0" y="703657"/>
            <a:ext cx="1799464" cy="4273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54F31C-AC9B-4BF6-A1C7-46D1705C0E3C}"/>
              </a:ext>
            </a:extLst>
          </p:cNvPr>
          <p:cNvSpPr txBox="1"/>
          <p:nvPr/>
        </p:nvSpPr>
        <p:spPr>
          <a:xfrm>
            <a:off x="780176" y="4564912"/>
            <a:ext cx="794437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CCL:			Mark Otten</a:t>
            </a:r>
          </a:p>
          <a:p>
            <a:r>
              <a:rPr lang="en-US" sz="2800" dirty="0">
                <a:solidFill>
                  <a:schemeClr val="bg1"/>
                </a:solidFill>
              </a:rPr>
              <a:t>Email:			alversonaveccl@gmail.com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709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392572" y="405247"/>
            <a:ext cx="7804837" cy="7697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b="1" dirty="0">
                <a:latin typeface="Franklin Gothic Demi" panose="020B0703020102020204" pitchFamily="34" charset="0"/>
              </a:rPr>
              <a:t>About the Project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937559" y="1663909"/>
            <a:ext cx="9435634" cy="46698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22738" indent="-4122738"/>
            <a:r>
              <a:rPr lang="en-US" sz="3200" dirty="0">
                <a:latin typeface="Franklin Gothic Book" panose="020B0503020102020204" pitchFamily="34" charset="0"/>
              </a:rPr>
              <a:t>Notice To Proceed:	07/18/2022</a:t>
            </a:r>
            <a:endParaRPr lang="en-US" sz="3200" b="1" dirty="0">
              <a:latin typeface="Franklin Gothic Book" panose="020B0503020102020204" pitchFamily="34" charset="0"/>
            </a:endParaRPr>
          </a:p>
          <a:p>
            <a:pPr marL="4122738" indent="-4122738"/>
            <a:r>
              <a:rPr lang="en-US" sz="3200" dirty="0">
                <a:latin typeface="Franklin Gothic Book" panose="020B0503020102020204" pitchFamily="34" charset="0"/>
              </a:rPr>
              <a:t>Projected Start:   	Fall</a:t>
            </a:r>
            <a:r>
              <a:rPr lang="en-US" sz="3200" b="1" dirty="0">
                <a:latin typeface="Franklin Gothic Book" panose="020B0503020102020204" pitchFamily="34" charset="0"/>
              </a:rPr>
              <a:t> 2022 </a:t>
            </a:r>
          </a:p>
          <a:p>
            <a:pPr marL="4122738" indent="-4122738"/>
            <a:r>
              <a:rPr lang="en-US" sz="3200" dirty="0">
                <a:latin typeface="Franklin Gothic Book" panose="020B0503020102020204" pitchFamily="34" charset="0"/>
              </a:rPr>
              <a:t>Projected Completion:   	Summer 2024</a:t>
            </a:r>
            <a:endParaRPr lang="en-US" sz="3200" b="1" dirty="0">
              <a:latin typeface="Franklin Gothic Book" panose="020B0503020102020204" pitchFamily="34" charset="0"/>
            </a:endParaRPr>
          </a:p>
          <a:p>
            <a:pPr marL="4122738" indent="-4122738"/>
            <a:r>
              <a:rPr lang="en-US" sz="3200" dirty="0">
                <a:latin typeface="Franklin Gothic Book" panose="020B0503020102020204" pitchFamily="34" charset="0"/>
              </a:rPr>
              <a:t>Contractor:	Inter-LaPeruta</a:t>
            </a:r>
            <a:endParaRPr lang="en-US" sz="3200" b="1" dirty="0">
              <a:latin typeface="Franklin Gothic Book" panose="020B0503020102020204" pitchFamily="34" charset="0"/>
            </a:endParaRPr>
          </a:p>
          <a:p>
            <a:pPr marL="4122738" indent="-4122738"/>
            <a:r>
              <a:rPr lang="en-US" sz="3200" dirty="0">
                <a:latin typeface="Franklin Gothic Book" panose="020B0503020102020204" pitchFamily="34" charset="0"/>
              </a:rPr>
              <a:t>Total Budget:	</a:t>
            </a:r>
            <a:r>
              <a:rPr lang="en-US" sz="3200" b="1" dirty="0">
                <a:latin typeface="Franklin Gothic Book" panose="020B0503020102020204" pitchFamily="34" charset="0"/>
              </a:rPr>
              <a:t>$8.85 Million </a:t>
            </a: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D3D384A3-F26E-104D-AF6D-0E60EFA6D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289" y="405247"/>
            <a:ext cx="719139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8D4116D-CFCC-767C-04BA-9013E3F101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96846" y="45844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80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0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E8F1C1D-C2DD-CBEE-E3D4-BB5EA02E91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7320" y="860364"/>
            <a:ext cx="10020455" cy="5947755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CC24075-64D2-47CB-AA05-916E09DEB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7600" y="177801"/>
            <a:ext cx="9855200" cy="761999"/>
          </a:xfrm>
        </p:spPr>
        <p:txBody>
          <a:bodyPr/>
          <a:lstStyle/>
          <a:p>
            <a:pPr algn="ctr"/>
            <a:r>
              <a:rPr lang="en-US" dirty="0"/>
              <a:t>PROJECT LOCATION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4F72E2-EEBD-A9FA-8148-DEBED10271B1}"/>
              </a:ext>
            </a:extLst>
          </p:cNvPr>
          <p:cNvSpPr/>
          <p:nvPr/>
        </p:nvSpPr>
        <p:spPr>
          <a:xfrm flipV="1">
            <a:off x="2657729" y="3348542"/>
            <a:ext cx="7339711" cy="2209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DBC94B-D6EF-5808-A9B8-8DE67D79B28C}"/>
              </a:ext>
            </a:extLst>
          </p:cNvPr>
          <p:cNvSpPr/>
          <p:nvPr/>
        </p:nvSpPr>
        <p:spPr>
          <a:xfrm>
            <a:off x="2349880" y="1094320"/>
            <a:ext cx="307848" cy="545437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83BD01-A318-EFF1-D764-396E6145FA2E}"/>
              </a:ext>
            </a:extLst>
          </p:cNvPr>
          <p:cNvSpPr/>
          <p:nvPr/>
        </p:nvSpPr>
        <p:spPr>
          <a:xfrm>
            <a:off x="5171472" y="3509458"/>
            <a:ext cx="247374" cy="261702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270586-648A-F906-8D61-713AE051726E}"/>
              </a:ext>
            </a:extLst>
          </p:cNvPr>
          <p:cNvSpPr txBox="1"/>
          <p:nvPr/>
        </p:nvSpPr>
        <p:spPr>
          <a:xfrm>
            <a:off x="5418846" y="3271112"/>
            <a:ext cx="2149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WEST CASTOR PLACE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598A16-EFE8-1AD9-C4BC-871A74C00B6E}"/>
              </a:ext>
            </a:extLst>
          </p:cNvPr>
          <p:cNvSpPr txBox="1"/>
          <p:nvPr/>
        </p:nvSpPr>
        <p:spPr>
          <a:xfrm>
            <a:off x="1481593" y="900006"/>
            <a:ext cx="1176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MASON BLVD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6AC7DE-D73D-DDCC-B5AF-1C68F7C49F57}"/>
              </a:ext>
            </a:extLst>
          </p:cNvPr>
          <p:cNvSpPr txBox="1"/>
          <p:nvPr/>
        </p:nvSpPr>
        <p:spPr>
          <a:xfrm rot="16200000">
            <a:off x="1499413" y="3244333"/>
            <a:ext cx="2000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ALVERSON AVENUE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CDD40B-2045-3E68-9B40-415B40604324}"/>
              </a:ext>
            </a:extLst>
          </p:cNvPr>
          <p:cNvSpPr txBox="1"/>
          <p:nvPr/>
        </p:nvSpPr>
        <p:spPr>
          <a:xfrm rot="16200000">
            <a:off x="4496126" y="4443283"/>
            <a:ext cx="1598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GILROY STREET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8A60757-EF20-AF11-1E60-9FC513793322}"/>
              </a:ext>
            </a:extLst>
          </p:cNvPr>
          <p:cNvSpPr txBox="1"/>
          <p:nvPr/>
        </p:nvSpPr>
        <p:spPr>
          <a:xfrm rot="15989055">
            <a:off x="6295770" y="4673910"/>
            <a:ext cx="1701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MARCY AVENUE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3D4D05B-437B-E80A-F536-9DA8C3C7BFC6}"/>
              </a:ext>
            </a:extLst>
          </p:cNvPr>
          <p:cNvSpPr txBox="1"/>
          <p:nvPr/>
        </p:nvSpPr>
        <p:spPr>
          <a:xfrm rot="341922">
            <a:off x="1431227" y="6429174"/>
            <a:ext cx="1792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WOODROW</a:t>
            </a:r>
            <a:r>
              <a:rPr lang="en-US" dirty="0">
                <a:solidFill>
                  <a:schemeClr val="bg1"/>
                </a:solidFill>
              </a:rPr>
              <a:t> ROAD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C60095B-8980-241F-177D-46226440EA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32520" y="51221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3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42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F249AE-7F49-8A4D-A75E-CD0D23483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3"/>
            <a:ext cx="822960" cy="55255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69695A5-BA0C-AE40-BF36-00252F639353}"/>
              </a:ext>
            </a:extLst>
          </p:cNvPr>
          <p:cNvSpPr txBox="1">
            <a:spLocks/>
          </p:cNvSpPr>
          <p:nvPr/>
        </p:nvSpPr>
        <p:spPr>
          <a:xfrm>
            <a:off x="4057509" y="287432"/>
            <a:ext cx="4830659" cy="52972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dirty="0">
                <a:solidFill>
                  <a:schemeClr val="tx1"/>
                </a:solidFill>
                <a:latin typeface="Franklin Gothic Demi"/>
              </a:rPr>
              <a:t>Project Locations</a:t>
            </a:r>
          </a:p>
        </p:txBody>
      </p:sp>
      <p:pic>
        <p:nvPicPr>
          <p:cNvPr id="11" name="Picture 10" descr="Diagram, schematic&#10;&#10;Description automatically generated">
            <a:extLst>
              <a:ext uri="{FF2B5EF4-FFF2-40B4-BE49-F238E27FC236}">
                <a16:creationId xmlns:a16="http://schemas.microsoft.com/office/drawing/2014/main" id="{C452A216-FAC3-F619-4C0C-F2FA77DA82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535127" y="-190847"/>
            <a:ext cx="5634512" cy="7888318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01EEB8-4BDC-F665-CF4C-B6871EDB82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44269" y="45537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81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4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F249AE-7F49-8A4D-A75E-CD0D23483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3"/>
            <a:ext cx="822960" cy="55255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69695A5-BA0C-AE40-BF36-00252F639353}"/>
              </a:ext>
            </a:extLst>
          </p:cNvPr>
          <p:cNvSpPr txBox="1">
            <a:spLocks/>
          </p:cNvSpPr>
          <p:nvPr/>
        </p:nvSpPr>
        <p:spPr>
          <a:xfrm>
            <a:off x="408962" y="451310"/>
            <a:ext cx="8643598" cy="52972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dirty="0">
                <a:latin typeface="Franklin Gothic Demi"/>
              </a:rPr>
              <a:t>Project locations continued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0FE7D4-04CB-C548-BA52-EE4AB21D13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2" y="6094843"/>
            <a:ext cx="720044" cy="487936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FC4B3DC-D201-4CA7-A782-66569F137595}"/>
              </a:ext>
            </a:extLst>
          </p:cNvPr>
          <p:cNvSpPr txBox="1">
            <a:spLocks/>
          </p:cNvSpPr>
          <p:nvPr/>
        </p:nvSpPr>
        <p:spPr>
          <a:xfrm>
            <a:off x="1577891" y="973767"/>
            <a:ext cx="8943927" cy="46693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u="sng" dirty="0">
                <a:latin typeface="Franklin Gothic Book" panose="020B0503020102020204" pitchFamily="34" charset="0"/>
              </a:rPr>
              <a:t>Storm Sewer Installation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u="sng" dirty="0">
              <a:latin typeface="Franklin Gothic Book" panose="020B05030201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Franklin Gothic Book" panose="020B0503020102020204" pitchFamily="34" charset="0"/>
              </a:rPr>
              <a:t>Alverson Avenue between </a:t>
            </a:r>
            <a:r>
              <a:rPr lang="en-US" sz="2000" dirty="0" err="1">
                <a:latin typeface="Franklin Gothic Book" panose="020B0503020102020204" pitchFamily="34" charset="0"/>
              </a:rPr>
              <a:t>McBaine</a:t>
            </a:r>
            <a:r>
              <a:rPr lang="en-US" sz="2000" dirty="0">
                <a:latin typeface="Franklin Gothic Book" panose="020B0503020102020204" pitchFamily="34" charset="0"/>
              </a:rPr>
              <a:t> Avenue and Alverson Loop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Franklin Gothic Book" panose="020B0503020102020204" pitchFamily="34" charset="0"/>
              </a:rPr>
              <a:t>West Castor Place between Alverson Avenue and Wycliff Lane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20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u="sng" dirty="0">
                <a:latin typeface="Franklin Gothic Book" panose="020B0503020102020204" pitchFamily="34" charset="0"/>
              </a:rPr>
              <a:t>Sanitary Sewer Installation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latin typeface="Franklin Gothic Book" panose="020B05030201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Franklin Gothic Book" panose="020B0503020102020204" pitchFamily="34" charset="0"/>
              </a:rPr>
              <a:t>Alverson Avenue between Mason Boulevard and Woodrow Road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Franklin Gothic Book" panose="020B0503020102020204" pitchFamily="34" charset="0"/>
              </a:rPr>
              <a:t>West Castor Place between Alverson Avenue and Powell Street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Franklin Gothic Book" panose="020B0503020102020204" pitchFamily="34" charset="0"/>
              </a:rPr>
              <a:t>Gilroy Street between West Castor Place and Woodrow Road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0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u="sng" dirty="0">
                <a:latin typeface="Franklin Gothic Book" panose="020B0503020102020204" pitchFamily="34" charset="0"/>
              </a:rPr>
              <a:t>Distribution Water Main Offsets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u="sng" dirty="0">
              <a:latin typeface="Franklin Gothic Book" panose="020B05030201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Franklin Gothic Book" panose="020B0503020102020204" pitchFamily="34" charset="0"/>
              </a:rPr>
              <a:t>Alverson Ave at West Castor Place and West Castor Place at Gilroy Street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8EF761-D50D-6962-78F4-59661B671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17018" y="43102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1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F249AE-7F49-8A4D-A75E-CD0D23483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3"/>
            <a:ext cx="822960" cy="55255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69695A5-BA0C-AE40-BF36-00252F639353}"/>
              </a:ext>
            </a:extLst>
          </p:cNvPr>
          <p:cNvSpPr txBox="1">
            <a:spLocks/>
          </p:cNvSpPr>
          <p:nvPr/>
        </p:nvSpPr>
        <p:spPr>
          <a:xfrm>
            <a:off x="601909" y="274741"/>
            <a:ext cx="5849225" cy="52972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dirty="0">
                <a:latin typeface="Franklin Gothic Demi"/>
              </a:rPr>
              <a:t>Project locations continued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0FE7D4-04CB-C548-BA52-EE4AB21D13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2" y="6094843"/>
            <a:ext cx="720044" cy="487936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BD8D698-B3BE-CA46-9E9B-F6C341766365}"/>
              </a:ext>
            </a:extLst>
          </p:cNvPr>
          <p:cNvSpPr txBox="1">
            <a:spLocks/>
          </p:cNvSpPr>
          <p:nvPr/>
        </p:nvSpPr>
        <p:spPr>
          <a:xfrm>
            <a:off x="1066456" y="1149532"/>
            <a:ext cx="8943927" cy="5943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Franklin Gothic Book" panose="020B0503020102020204" pitchFamily="34" charset="0"/>
              </a:rPr>
              <a:t>STREET RESTORATION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u="sng" dirty="0">
                <a:latin typeface="Franklin Gothic Book" panose="020B0503020102020204" pitchFamily="34" charset="0"/>
              </a:rPr>
              <a:t>The final restoration will consist of restoring the trenches with asphalt and then the installation of a 2” Overlay placed from curb to curb (or edge of roadway) throughout the site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000" b="1" u="sng" dirty="0">
              <a:latin typeface="Franklin Gothic Book" panose="020B05030201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0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latin typeface="Franklin Gothic Book" panose="020B05030201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000" dirty="0">
              <a:latin typeface="Franklin Gothic Book" panose="020B05030201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0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latin typeface="Franklin Gothic Book" panose="020B0503020102020204" pitchFamily="34" charset="0"/>
              </a:rPr>
              <a:t>  </a:t>
            </a:r>
            <a:endParaRPr lang="en-US" sz="2000" dirty="0">
              <a:solidFill>
                <a:srgbClr val="FF0000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353C9D-5C66-D351-4C1C-4C9729840C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06788" y="44043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03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727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977" y="313555"/>
            <a:ext cx="9402660" cy="580643"/>
          </a:xfrm>
          <a:prstGeom prst="rect">
            <a:avLst/>
          </a:prstGeom>
        </p:spPr>
        <p:txBody>
          <a:bodyPr anchor="t" anchorCtr="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dirty="0">
                <a:latin typeface="Franklin Gothic Demi"/>
              </a:rPr>
              <a:t>How will this project benefit you?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D3D384A3-F26E-104D-AF6D-0E60EFA6D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289" y="405247"/>
            <a:ext cx="719139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159C97F-9439-442A-98C2-D217410187CD}"/>
              </a:ext>
            </a:extLst>
          </p:cNvPr>
          <p:cNvSpPr txBox="1">
            <a:spLocks/>
          </p:cNvSpPr>
          <p:nvPr/>
        </p:nvSpPr>
        <p:spPr>
          <a:xfrm>
            <a:off x="605071" y="894198"/>
            <a:ext cx="9891212" cy="53262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000" b="1" u="sng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>
                <a:latin typeface="Franklin Gothic Book" panose="020B0503020102020204" pitchFamily="34" charset="0"/>
              </a:rPr>
              <a:t>COMMUNITY IMPROVEMENTS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Franklin Gothic Book" panose="020B0503020102020204" pitchFamily="34" charset="0"/>
              </a:rPr>
              <a:t>The purpose of the project is: 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Franklin Gothic Book" panose="020B0503020102020204" pitchFamily="34" charset="0"/>
              </a:rPr>
              <a:t>Installing a new storm sewer system and the creation of a new BMP area to alleviate street flooding  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Franklin Gothic Book" panose="020B0503020102020204" pitchFamily="34" charset="0"/>
              </a:rPr>
              <a:t>Install new sanitary sewer system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Franklin Gothic Book" panose="020B0503020102020204" pitchFamily="34" charset="0"/>
              </a:rPr>
              <a:t> Paving of roadways as per contract plans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000" b="1" u="sng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Franklin Gothic Book" panose="020B0503020102020204" pitchFamily="34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942809-08C0-4DF3-0FB2-893F1A3FB9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04662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4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F8EF15-88D6-CC4D-BE71-4AC8BB9974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9B6DF1-1FB5-FE43-A5B9-E4C0699B3D1E}"/>
              </a:ext>
            </a:extLst>
          </p:cNvPr>
          <p:cNvSpPr txBox="1">
            <a:spLocks/>
          </p:cNvSpPr>
          <p:nvPr/>
        </p:nvSpPr>
        <p:spPr>
          <a:xfrm>
            <a:off x="295976" y="313553"/>
            <a:ext cx="9402660" cy="146772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CLICK TO EDIT HEADLINE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779604E-A3BC-2E4D-B000-DBD8D7E3969B}"/>
              </a:ext>
            </a:extLst>
          </p:cNvPr>
          <p:cNvSpPr txBox="1">
            <a:spLocks/>
          </p:cNvSpPr>
          <p:nvPr/>
        </p:nvSpPr>
        <p:spPr>
          <a:xfrm>
            <a:off x="295976" y="1904733"/>
            <a:ext cx="9807394" cy="3698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Edit text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A9F985-9CB2-D54B-87F0-A5267B3C3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9E20B0-C086-3F44-992F-25C3016B0EE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9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B9172B-ED76-2E47-BCE5-53D22EB827BB}"/>
              </a:ext>
            </a:extLst>
          </p:cNvPr>
          <p:cNvSpPr/>
          <p:nvPr/>
        </p:nvSpPr>
        <p:spPr>
          <a:xfrm>
            <a:off x="-277909" y="275221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B7FD48-EE4D-B040-83E5-78DD1E30F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B571DB5-3222-6A4F-A1B5-6EE1DD82E20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9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A19BBAC-BFBC-3B4E-A29E-AC43FAB7E64C}"/>
              </a:ext>
            </a:extLst>
          </p:cNvPr>
          <p:cNvSpPr txBox="1">
            <a:spLocks/>
          </p:cNvSpPr>
          <p:nvPr/>
        </p:nvSpPr>
        <p:spPr>
          <a:xfrm>
            <a:off x="408959" y="2624691"/>
            <a:ext cx="9549693" cy="2258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sz="7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Construction Overview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497DD2-5AE0-CA46-8352-A363D70950AD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019F14-FB3B-3A99-920C-78244BBE6E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98636" y="4943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FD4341BC7F1F47A3054A37E8B5C44B" ma:contentTypeVersion="4" ma:contentTypeDescription="Create a new document." ma:contentTypeScope="" ma:versionID="b0e1c30a172505dd4c6b71cf17feb744">
  <xsd:schema xmlns:xsd="http://www.w3.org/2001/XMLSchema" xmlns:xs="http://www.w3.org/2001/XMLSchema" xmlns:p="http://schemas.microsoft.com/office/2006/metadata/properties" xmlns:ns2="4510ceb0-1707-4c43-b5b8-9066afae30ea" xmlns:ns3="75e225d4-b878-4e9e-b3ea-7d3918279a6d" targetNamespace="http://schemas.microsoft.com/office/2006/metadata/properties" ma:root="true" ma:fieldsID="84c71856839fa162e688520efb8b73b3" ns2:_="" ns3:_="">
    <xsd:import namespace="4510ceb0-1707-4c43-b5b8-9066afae30ea"/>
    <xsd:import namespace="75e225d4-b878-4e9e-b3ea-7d3918279a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10ceb0-1707-4c43-b5b8-9066afae30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e225d4-b878-4e9e-b3ea-7d3918279a6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5e225d4-b878-4e9e-b3ea-7d3918279a6d">
      <UserInfo>
        <DisplayName>Brown, Ajamu (DDC)</DisplayName>
        <AccountId>110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98F0747C-6AD6-415A-84CE-F4F27518BE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10ceb0-1707-4c43-b5b8-9066afae30ea"/>
    <ds:schemaRef ds:uri="75e225d4-b878-4e9e-b3ea-7d3918279a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3333D1C-B343-4A9A-B343-8504759BB1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6809F1-DD85-4F99-A2E7-4A698FA4233F}">
  <ds:schemaRefs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75e225d4-b878-4e9e-b3ea-7d3918279a6d"/>
    <ds:schemaRef ds:uri="4510ceb0-1707-4c43-b5b8-9066afae30ea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10606</TotalTime>
  <Words>782</Words>
  <Application>Microsoft Office PowerPoint</Application>
  <PresentationFormat>Widescreen</PresentationFormat>
  <Paragraphs>193</Paragraphs>
  <Slides>20</Slides>
  <Notes>2</Notes>
  <HiddenSlides>0</HiddenSlides>
  <MMClips>19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Franklin Gothic Book</vt:lpstr>
      <vt:lpstr>Franklin Gothic Demi</vt:lpstr>
      <vt:lpstr>Franklin Gothic Medium</vt:lpstr>
      <vt:lpstr>Wingdings</vt:lpstr>
      <vt:lpstr>Office Theme</vt:lpstr>
      <vt:lpstr>Acrobat Document</vt:lpstr>
      <vt:lpstr>PowerPoint Presentation</vt:lpstr>
      <vt:lpstr>PowerPoint Presentation</vt:lpstr>
      <vt:lpstr>PowerPoint Presentation</vt:lpstr>
      <vt:lpstr>PROJECT LOCATION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Jackie Ye</dc:creator>
  <cp:lastModifiedBy>Harold Ave</cp:lastModifiedBy>
  <cp:revision>205</cp:revision>
  <cp:lastPrinted>2022-07-19T15:12:59Z</cp:lastPrinted>
  <dcterms:created xsi:type="dcterms:W3CDTF">2020-09-08T14:48:19Z</dcterms:created>
  <dcterms:modified xsi:type="dcterms:W3CDTF">2022-08-01T20:11:28Z</dcterms:modified>
</cp:coreProperties>
</file>