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328" r:id="rId5"/>
    <p:sldId id="561" r:id="rId6"/>
    <p:sldId id="563" r:id="rId7"/>
    <p:sldId id="562" r:id="rId8"/>
    <p:sldId id="653" r:id="rId9"/>
    <p:sldId id="654" r:id="rId10"/>
    <p:sldId id="655" r:id="rId11"/>
    <p:sldId id="641" r:id="rId12"/>
    <p:sldId id="545" r:id="rId13"/>
    <p:sldId id="645" r:id="rId14"/>
    <p:sldId id="623" r:id="rId15"/>
    <p:sldId id="278" r:id="rId16"/>
    <p:sldId id="259" r:id="rId17"/>
    <p:sldId id="628" r:id="rId18"/>
    <p:sldId id="630" r:id="rId19"/>
    <p:sldId id="649" r:id="rId20"/>
    <p:sldId id="648" r:id="rId21"/>
    <p:sldId id="646" r:id="rId22"/>
    <p:sldId id="316" r:id="rId23"/>
    <p:sldId id="322" r:id="rId24"/>
    <p:sldId id="620" r:id="rId25"/>
    <p:sldId id="569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nteno, Maria (DDC)" initials="CM(" lastIdx="2" clrIdx="0">
    <p:extLst>
      <p:ext uri="{19B8F6BF-5375-455C-9EA6-DF929625EA0E}">
        <p15:presenceInfo xmlns:p15="http://schemas.microsoft.com/office/powerpoint/2012/main" userId="S-1-5-21-2826058626-450910229-104704957-18595" providerId="AD"/>
      </p:ext>
    </p:extLst>
  </p:cmAuthor>
  <p:cmAuthor id="2" name="Smith, Carmela (DDC)" initials="SC(" lastIdx="1" clrIdx="1">
    <p:extLst>
      <p:ext uri="{19B8F6BF-5375-455C-9EA6-DF929625EA0E}">
        <p15:presenceInfo xmlns:p15="http://schemas.microsoft.com/office/powerpoint/2012/main" userId="Smith, Carmela (DDC)" providerId="None"/>
      </p:ext>
    </p:extLst>
  </p:cmAuthor>
  <p:cmAuthor id="3" name="Margolies, Jeffrey (DDC)" initials="M(" lastIdx="4" clrIdx="2"/>
  <p:cmAuthor id="4" name="Centeno, Maria (DDC)" initials="CM( [2]" lastIdx="2" clrIdx="3">
    <p:extLst>
      <p:ext uri="{19B8F6BF-5375-455C-9EA6-DF929625EA0E}">
        <p15:presenceInfo xmlns:p15="http://schemas.microsoft.com/office/powerpoint/2012/main" userId="S::CentenoM@ddc.nyc.gov::e8aef687-2a7f-4b11-8acd-ddd839845d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FA5C"/>
    <a:srgbClr val="002FA7"/>
    <a:srgbClr val="2160FF"/>
    <a:srgbClr val="F09151"/>
    <a:srgbClr val="14D9F4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2"/>
  </p:normalViewPr>
  <p:slideViewPr>
    <p:cSldViewPr snapToGrid="0" snapToObjects="1">
      <p:cViewPr>
        <p:scale>
          <a:sx n="100" d="100"/>
          <a:sy n="100" d="100"/>
        </p:scale>
        <p:origin x="99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7303674-71C2-44EF-BA4D-CFAC11496206}" type="datetimeFigureOut">
              <a:rPr lang="en-US" smtClean="0"/>
              <a:t>1/20/2022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D475701-3AF4-4164-9199-2613E3962B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358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BC66C-4315-D842-AC28-D79D651F6E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AA132-1ADE-884C-B4C2-22E178870D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0BE08-09ED-B740-BA41-92D891000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54305-B025-854C-98B6-31D91B45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BB279-32F3-6045-95F1-6873A268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509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1D8DB-7ADE-8142-9E81-B2588B201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0EFCE5-CB52-F74D-9FC4-1066F4389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C35E8-DB27-EB48-862B-5730C5AFB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DFC8B-A7D4-114C-A442-317CF7DCF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2B7EA-8902-B44B-98D1-797805E6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158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12A006-7BD7-CE47-92B2-F5CFBC813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8E5663-5AA9-7A42-A5F4-4C086160B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A5FC1-1199-6642-8DB1-4B94A5F8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6457C-87DB-024C-9CDF-5734B7728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04C87-9120-1649-91A0-B9A9A99D4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8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5C734-BE07-B04F-99C2-1934EDB37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33D47-47E8-A749-82B5-6A9196D18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138EC-44A5-544E-8484-CC10734B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721E9-901B-304F-8F6D-141C085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C20C8-0744-844B-BD65-1AB00E27A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4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DD5F5-B0FB-6640-91E0-BEC63349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69864-62EC-A84D-ACBD-6ECFD1748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1C28C-3EE8-CF49-8C4A-F68EBD6B2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B9B0A-4F6D-C242-87F8-BA3A9DCC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29D4-B4FC-B749-A869-80F8DDCC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4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8420F-EC16-AA4B-9915-0A764A5C6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DF7D4-3DB2-E148-855D-3569D316E9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02FA7-8616-D543-8CED-4CEEDCC9B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52B90-7B65-9849-B413-A83E278FE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1/20/2022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898AB-C6A1-2C45-B70D-CBBE0336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74DCA-620D-5447-8D35-50F3B006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081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753BC-5E85-8E43-ADC8-A27FA2670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F44BE-2D7A-2543-8F9C-1B2718BA7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FB6A17-4A5B-A642-B8F3-0634492FF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A1663B-DEDD-724A-B9AC-C940E0E51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24632C-EC4B-B14A-BB58-E7FD0AB96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4E8BBE-83CC-864B-972B-9F44712A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1/20/2022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DE3755-5F71-D147-81DE-598E99A2C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B321CA-64C6-A340-9903-2CEAE9CA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90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6EF87-3D2B-3948-B847-D235E23F1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F81EC-B15B-6045-AF14-58B05CB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1/20/2022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8F20B-0608-5949-A0F9-CE23798F2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A3A1A-75C8-6140-BD03-0B9BA3D22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430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8528AC-4D12-714A-A0A0-69DAEBCC9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1/20/2022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251A0A-4A2D-544D-8C12-C7B6728CE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6623A-90A1-034C-BFD3-E7F85E6F8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579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9015-758F-8E44-92EC-C9351FE1B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0DCC4-470E-EC49-BE65-6B2C2205D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E048B8-A0CB-4F43-B4CC-DDBDACC98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5518D-DD03-1149-9370-566816F6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1/20/2022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624D3-A9F7-2945-841E-71971021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51743-7A95-A948-8D4B-F6898AAC6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501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E923B-4E57-0D4D-BD9F-95026EF2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5E5FB9-2319-B844-9B00-D0EC773752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EB4A2-A91B-9C4B-A00C-B1625508C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86B4C-A483-8E40-8CB7-DD8474D6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1/20/2022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AE98F-8D48-E142-9135-53A94B533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3F0B3-1143-F449-948E-F04D7F15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25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4236A0-CB01-AA4D-AE76-E9BA51BEB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2E1DB-156C-BC4E-8B54-E7965CA73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D46D6-6E14-1F44-B42D-0D2F64AB17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0F3C-CC04-4F4E-9372-E1B2A751AC43}" type="datetimeFigureOut">
              <a:rPr lang="en-US" smtClean="0"/>
              <a:t>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2B48D-B2BE-2144-A69A-DB7AA0664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387E9-F336-E848-B682-6895A7B7D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5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audio" Target="../media/media20.m4a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2.emf"/><Relationship Id="rId2" Type="http://schemas.microsoft.com/office/2007/relationships/media" Target="../media/media20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11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33A8EB-2D5A-F748-A6CC-328FEE3E27D9}"/>
              </a:ext>
            </a:extLst>
          </p:cNvPr>
          <p:cNvSpPr/>
          <p:nvPr/>
        </p:nvSpPr>
        <p:spPr>
          <a:xfrm>
            <a:off x="3986" y="0"/>
            <a:ext cx="12192000" cy="6858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/>
              <a:t>  </a:t>
            </a:r>
            <a:r>
              <a:rPr lang="en-US" sz="3600" dirty="0"/>
              <a:t> </a:t>
            </a:r>
          </a:p>
          <a:p>
            <a:r>
              <a:rPr lang="en-US" sz="4000" dirty="0">
                <a:latin typeface="Franklin Gothic Book" panose="020B0503020102020204" pitchFamily="34" charset="0"/>
              </a:rPr>
              <a:t>  Reconstruction of Storm Sewers in North Avenue</a:t>
            </a:r>
          </a:p>
          <a:p>
            <a:r>
              <a:rPr lang="en-US" sz="4000" dirty="0">
                <a:latin typeface="Franklin Gothic Book" panose="020B0503020102020204" pitchFamily="34" charset="0"/>
              </a:rPr>
              <a:t>  </a:t>
            </a:r>
            <a:r>
              <a:rPr lang="en-US" sz="3200" dirty="0">
                <a:latin typeface="Franklin Gothic Book" panose="020B0503020102020204" pitchFamily="34" charset="0"/>
              </a:rPr>
              <a:t>including sanitary sewers, water main, street lighting &amp; traffic work </a:t>
            </a:r>
          </a:p>
          <a:p>
            <a:endParaRPr lang="en-US" sz="3200" dirty="0">
              <a:latin typeface="Franklin Gothic Book" panose="020B0503020102020204" pitchFamily="34" charset="0"/>
            </a:endParaRPr>
          </a:p>
          <a:p>
            <a:r>
              <a:rPr lang="en-US" sz="4000" dirty="0">
                <a:latin typeface="Franklin Gothic Book" panose="020B0503020102020204" pitchFamily="34" charset="0"/>
              </a:rPr>
              <a:t>  </a:t>
            </a:r>
            <a:r>
              <a:rPr lang="en-US" sz="3200" dirty="0">
                <a:latin typeface="Franklin Gothic Book" panose="020B0503020102020204" pitchFamily="34" charset="0"/>
              </a:rPr>
              <a:t>Project SER200236</a:t>
            </a:r>
            <a:endParaRPr lang="en-US" sz="2000" dirty="0">
              <a:latin typeface="Franklin Gothic Book" panose="020B0503020102020204" pitchFamily="34" charset="0"/>
            </a:endParaRPr>
          </a:p>
          <a:p>
            <a:endParaRPr lang="en-US" sz="3200" dirty="0">
              <a:latin typeface="Franklin Gothic Book" panose="020B05030201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4D4DCC-517C-417B-AF06-A530AB2FCF89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13819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5FE68AF-AD36-4A65-8520-82DAA9F8B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0" y="703656"/>
            <a:ext cx="1799464" cy="42737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FEEBD5-23C8-4345-8EC7-5E57FE603391}"/>
              </a:ext>
            </a:extLst>
          </p:cNvPr>
          <p:cNvCxnSpPr>
            <a:cxnSpLocks/>
          </p:cNvCxnSpPr>
          <p:nvPr/>
        </p:nvCxnSpPr>
        <p:spPr>
          <a:xfrm>
            <a:off x="408960" y="1493370"/>
            <a:ext cx="113819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015BE019-22FE-4112-8F35-370EC75760CE}"/>
              </a:ext>
            </a:extLst>
          </p:cNvPr>
          <p:cNvSpPr txBox="1">
            <a:spLocks/>
          </p:cNvSpPr>
          <p:nvPr/>
        </p:nvSpPr>
        <p:spPr>
          <a:xfrm>
            <a:off x="7466227" y="5440339"/>
            <a:ext cx="3905976" cy="69360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000" spc="300" dirty="0">
                <a:solidFill>
                  <a:srgbClr val="FF6F24"/>
                </a:solidFill>
              </a:rPr>
              <a:t>Community meeting</a:t>
            </a:r>
          </a:p>
        </p:txBody>
      </p:sp>
      <p:sp>
        <p:nvSpPr>
          <p:cNvPr id="11" name="Rectangle 109">
            <a:extLst>
              <a:ext uri="{FF2B5EF4-FFF2-40B4-BE49-F238E27FC236}">
                <a16:creationId xmlns:a16="http://schemas.microsoft.com/office/drawing/2014/main" id="{51FF12D2-50C4-4257-96E3-BFD85762B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001" y="6277655"/>
            <a:ext cx="2041885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buClrTx/>
            </a:pPr>
            <a:r>
              <a:rPr lang="en-US" sz="11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Thomas Foley</a:t>
            </a:r>
          </a:p>
          <a:p>
            <a:pPr defTabSz="685800">
              <a:buClrTx/>
            </a:pPr>
            <a:r>
              <a:rPr lang="en-US" sz="14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Acting Commissioner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4C4DBE-EEF4-4C20-BB42-1B946986A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437" y="680067"/>
            <a:ext cx="811982" cy="487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ED2855-CF8D-41E3-A279-4BB4399BF3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43" y="692226"/>
            <a:ext cx="811982" cy="482849"/>
          </a:xfrm>
          <a:prstGeom prst="rect">
            <a:avLst/>
          </a:prstGeom>
        </p:spPr>
      </p:pic>
      <p:sp>
        <p:nvSpPr>
          <p:cNvPr id="15" name="Rectangle 109">
            <a:extLst>
              <a:ext uri="{FF2B5EF4-FFF2-40B4-BE49-F238E27FC236}">
                <a16:creationId xmlns:a16="http://schemas.microsoft.com/office/drawing/2014/main" id="{699BAADD-F7B1-4BF1-AE38-72F564D5F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60" y="6283259"/>
            <a:ext cx="1033691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buClrTx/>
            </a:pPr>
            <a:r>
              <a:rPr lang="en-US" sz="11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Eric Adams</a:t>
            </a:r>
          </a:p>
          <a:p>
            <a:pPr defTabSz="685800">
              <a:buClrTx/>
            </a:pPr>
            <a:r>
              <a:rPr lang="en-US" sz="14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Mayor</a:t>
            </a:r>
          </a:p>
        </p:txBody>
      </p:sp>
      <p:pic>
        <p:nvPicPr>
          <p:cNvPr id="3" name="Slide #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53964" y="5860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10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10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408959" y="2624691"/>
            <a:ext cx="9549693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Construction Overview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Slide #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23442" y="56968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201683"/>
            <a:ext cx="9402660" cy="97632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Construction Overview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F397BDC-628B-1E4B-8499-C5ABBE99F927}"/>
              </a:ext>
            </a:extLst>
          </p:cNvPr>
          <p:cNvSpPr txBox="1">
            <a:spLocks/>
          </p:cNvSpPr>
          <p:nvPr/>
        </p:nvSpPr>
        <p:spPr>
          <a:xfrm>
            <a:off x="295977" y="1341263"/>
            <a:ext cx="2618139" cy="50402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000" cap="small" dirty="0">
                <a:latin typeface="Franklin Gothic Demi"/>
              </a:rPr>
              <a:t>Preliminary Work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88EB352-D584-7840-94AE-6B00B7685581}"/>
              </a:ext>
            </a:extLst>
          </p:cNvPr>
          <p:cNvSpPr txBox="1">
            <a:spLocks/>
          </p:cNvSpPr>
          <p:nvPr/>
        </p:nvSpPr>
        <p:spPr>
          <a:xfrm>
            <a:off x="295977" y="1940797"/>
            <a:ext cx="3882915" cy="48189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Franklin Gothic Book" panose="020B0503020102020204" pitchFamily="34" charset="0"/>
              </a:rPr>
              <a:t>Utilities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Community Outreach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Permits and scheduling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Street tree guards and pruning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Street markings, soil samples and test pits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Preconstruction Investigation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Installing erosion and sediment control measures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495D91-3AF4-CF45-B680-4BA04039B5C6}"/>
              </a:ext>
            </a:extLst>
          </p:cNvPr>
          <p:cNvCxnSpPr>
            <a:cxnSpLocks/>
          </p:cNvCxnSpPr>
          <p:nvPr/>
        </p:nvCxnSpPr>
        <p:spPr>
          <a:xfrm>
            <a:off x="391867" y="1767383"/>
            <a:ext cx="11407561" cy="0"/>
          </a:xfrm>
          <a:prstGeom prst="line">
            <a:avLst/>
          </a:prstGeom>
          <a:noFill/>
          <a:ln w="38100" cap="flat" cmpd="sng" algn="ctr">
            <a:solidFill>
              <a:srgbClr val="002FA7"/>
            </a:solidFill>
            <a:prstDash val="solid"/>
            <a:miter lim="800000"/>
          </a:ln>
          <a:effectLst/>
        </p:spPr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7EB4466B-1356-C64D-8761-C5569CBA737F}"/>
              </a:ext>
            </a:extLst>
          </p:cNvPr>
          <p:cNvSpPr txBox="1">
            <a:spLocks/>
          </p:cNvSpPr>
          <p:nvPr/>
        </p:nvSpPr>
        <p:spPr>
          <a:xfrm>
            <a:off x="4311131" y="1341263"/>
            <a:ext cx="3691208" cy="50402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000" cap="small" dirty="0">
                <a:latin typeface="Franklin Gothic Demi"/>
              </a:rPr>
              <a:t>In the ground         </a:t>
            </a:r>
            <a:r>
              <a:rPr lang="en-US" sz="1600" b="1" cap="small" dirty="0">
                <a:latin typeface="Franklin Gothic Book" panose="020B0503020102020204" pitchFamily="34" charset="0"/>
              </a:rPr>
              <a:t>(DEP Work)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71F456-1F11-4B4D-880C-58E75144BA84}"/>
              </a:ext>
            </a:extLst>
          </p:cNvPr>
          <p:cNvSpPr txBox="1">
            <a:spLocks/>
          </p:cNvSpPr>
          <p:nvPr/>
        </p:nvSpPr>
        <p:spPr>
          <a:xfrm>
            <a:off x="4178893" y="1940797"/>
            <a:ext cx="4015154" cy="48189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Franklin Gothic Book" panose="020B0503020102020204" pitchFamily="34" charset="0"/>
              </a:rPr>
              <a:t>Street Cutting  / Trench Set-up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Watermain Replacement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Fire Hydrant Installation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Storm &amp; Sanitary Sewer Installation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Catch basin Installation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3E16DAC-9B15-0844-B03A-DFCB1D17C755}"/>
              </a:ext>
            </a:extLst>
          </p:cNvPr>
          <p:cNvSpPr txBox="1">
            <a:spLocks/>
          </p:cNvSpPr>
          <p:nvPr/>
        </p:nvSpPr>
        <p:spPr>
          <a:xfrm>
            <a:off x="8228817" y="1341263"/>
            <a:ext cx="3518515" cy="50402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000" cap="small" dirty="0">
                <a:latin typeface="Franklin Gothic Demi"/>
              </a:rPr>
              <a:t>Above ground      </a:t>
            </a:r>
            <a:r>
              <a:rPr lang="en-US" sz="1600" b="1" cap="small" dirty="0">
                <a:latin typeface="Franklin Gothic Book" panose="020B0503020102020204" pitchFamily="34" charset="0"/>
              </a:rPr>
              <a:t>(DOT Work)   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71E42D9-16BF-8B44-89A5-CD28EB897CF5}"/>
              </a:ext>
            </a:extLst>
          </p:cNvPr>
          <p:cNvSpPr txBox="1">
            <a:spLocks/>
          </p:cNvSpPr>
          <p:nvPr/>
        </p:nvSpPr>
        <p:spPr>
          <a:xfrm>
            <a:off x="8104235" y="1947737"/>
            <a:ext cx="3882915" cy="48189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Franklin Gothic Book" panose="020B0503020102020204" pitchFamily="34" charset="0"/>
              </a:rPr>
              <a:t>Curbs and sidewalks (As Needed) 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Street reconstruction – full depth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Street lighting work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Pavement markings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Tree plantings and sodding</a:t>
            </a:r>
          </a:p>
          <a:p>
            <a:endParaRPr lang="en-US" sz="1600" b="1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  <a:p>
            <a:endParaRPr lang="en-US" sz="1600" b="1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4DF1550-A520-F34D-9590-B57F3A241E7E}"/>
              </a:ext>
            </a:extLst>
          </p:cNvPr>
          <p:cNvCxnSpPr>
            <a:cxnSpLocks/>
          </p:cNvCxnSpPr>
          <p:nvPr/>
        </p:nvCxnSpPr>
        <p:spPr>
          <a:xfrm flipV="1">
            <a:off x="4125104" y="1341265"/>
            <a:ext cx="0" cy="4992490"/>
          </a:xfrm>
          <a:prstGeom prst="line">
            <a:avLst/>
          </a:prstGeom>
          <a:noFill/>
          <a:ln w="19050" cap="flat" cmpd="sng" algn="ctr">
            <a:solidFill>
              <a:srgbClr val="002FA7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3682D1C-75DA-1040-BEE7-FF9D415EEB0A}"/>
              </a:ext>
            </a:extLst>
          </p:cNvPr>
          <p:cNvCxnSpPr>
            <a:cxnSpLocks/>
          </p:cNvCxnSpPr>
          <p:nvPr/>
        </p:nvCxnSpPr>
        <p:spPr>
          <a:xfrm flipV="1">
            <a:off x="8056127" y="1341265"/>
            <a:ext cx="0" cy="4992490"/>
          </a:xfrm>
          <a:prstGeom prst="line">
            <a:avLst/>
          </a:prstGeom>
          <a:noFill/>
          <a:ln w="19050" cap="flat" cmpd="sng" algn="ctr">
            <a:solidFill>
              <a:srgbClr val="002FA7"/>
            </a:solidFill>
            <a:prstDash val="solid"/>
            <a:miter lim="800000"/>
          </a:ln>
          <a:effectLst/>
        </p:spPr>
      </p:cxnSp>
      <p:pic>
        <p:nvPicPr>
          <p:cNvPr id="2" name="Slide #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1600" y="5724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2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4700" y="335431"/>
            <a:ext cx="9567545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15" dirty="0">
                <a:solidFill>
                  <a:srgbClr val="002FA7"/>
                </a:solidFill>
                <a:latin typeface="Franklin Gothic Demi" panose="020B0703020102020204" pitchFamily="34" charset="0"/>
              </a:rPr>
              <a:t>WORKING </a:t>
            </a:r>
            <a:r>
              <a:rPr sz="3600" spc="-10" dirty="0">
                <a:solidFill>
                  <a:srgbClr val="002FA7"/>
                </a:solidFill>
                <a:latin typeface="Franklin Gothic Demi" panose="020B0703020102020204" pitchFamily="34" charset="0"/>
              </a:rPr>
              <a:t>HOURS DURING CONSTRUCTION</a:t>
            </a:r>
          </a:p>
        </p:txBody>
      </p:sp>
      <p:sp>
        <p:nvSpPr>
          <p:cNvPr id="3" name="object 3"/>
          <p:cNvSpPr/>
          <p:nvPr/>
        </p:nvSpPr>
        <p:spPr>
          <a:xfrm>
            <a:off x="408431" y="6094476"/>
            <a:ext cx="720851" cy="4876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3943" y="1169924"/>
            <a:ext cx="10535285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  <a:buClr>
                <a:srgbClr val="002EA7"/>
              </a:buClr>
              <a:buFont typeface="Arial"/>
              <a:buChar char="•"/>
            </a:pPr>
            <a:endParaRPr sz="33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1526982" y="6421856"/>
            <a:ext cx="32046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7B7B7B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760">
              <a:lnSpc>
                <a:spcPct val="100000"/>
              </a:lnSpc>
            </a:pPr>
            <a:fld id="{81D60167-4931-47E6-BA6A-407CBD079E47}" type="slidenum">
              <a:rPr lang="en-US" smtClean="0"/>
              <a:pPr marL="111760">
                <a:lnSpc>
                  <a:spcPct val="100000"/>
                </a:lnSpc>
              </a:pPr>
              <a:t>12</a:t>
            </a:fld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3AD27-40FB-482D-A839-FBB5D6B9F881}"/>
              </a:ext>
            </a:extLst>
          </p:cNvPr>
          <p:cNvSpPr/>
          <p:nvPr/>
        </p:nvSpPr>
        <p:spPr>
          <a:xfrm>
            <a:off x="1461539" y="1501168"/>
            <a:ext cx="9268921" cy="4783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 b="1" dirty="0">
                <a:solidFill>
                  <a:srgbClr val="002EA7"/>
                </a:solidFill>
                <a:latin typeface="Franklin Gothic Book"/>
                <a:cs typeface="Franklin Gothic Book"/>
              </a:rPr>
              <a:t>Construction </a:t>
            </a:r>
            <a:r>
              <a:rPr lang="en-US" sz="3200" b="1" spc="-15" dirty="0">
                <a:solidFill>
                  <a:srgbClr val="002EA7"/>
                </a:solidFill>
                <a:latin typeface="Franklin Gothic Book"/>
                <a:cs typeface="Franklin Gothic Book"/>
              </a:rPr>
              <a:t>work </a:t>
            </a:r>
            <a:r>
              <a:rPr lang="en-US" sz="3200" b="1" dirty="0">
                <a:solidFill>
                  <a:srgbClr val="002EA7"/>
                </a:solidFill>
                <a:latin typeface="Franklin Gothic Book"/>
                <a:cs typeface="Franklin Gothic Book"/>
              </a:rPr>
              <a:t>hours </a:t>
            </a:r>
            <a:r>
              <a:rPr lang="en-US" sz="3200" b="1" spc="-5" dirty="0">
                <a:solidFill>
                  <a:srgbClr val="002EA7"/>
                </a:solidFill>
                <a:latin typeface="Franklin Gothic Book"/>
                <a:cs typeface="Franklin Gothic Book"/>
              </a:rPr>
              <a:t>will be </a:t>
            </a:r>
            <a:r>
              <a:rPr lang="en-US" sz="3200" b="1" dirty="0">
                <a:solidFill>
                  <a:srgbClr val="002EA7"/>
                </a:solidFill>
                <a:latin typeface="Franklin Gothic Book"/>
                <a:cs typeface="Franklin Gothic Book"/>
              </a:rPr>
              <a:t>as</a:t>
            </a:r>
            <a:r>
              <a:rPr lang="en-US" sz="3200" b="1" spc="-60" dirty="0">
                <a:solidFill>
                  <a:srgbClr val="002EA7"/>
                </a:solidFill>
                <a:latin typeface="Franklin Gothic Book"/>
                <a:cs typeface="Franklin Gothic Book"/>
              </a:rPr>
              <a:t> </a:t>
            </a:r>
            <a:r>
              <a:rPr lang="en-US" sz="3200" b="1" spc="-20" dirty="0">
                <a:solidFill>
                  <a:srgbClr val="002EA7"/>
                </a:solidFill>
                <a:latin typeface="Franklin Gothic Book"/>
                <a:cs typeface="Franklin Gothic Book"/>
              </a:rPr>
              <a:t>follows: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600" b="1" spc="-20" dirty="0">
              <a:solidFill>
                <a:srgbClr val="002EA7"/>
              </a:solidFill>
              <a:latin typeface="Franklin Gothic Book"/>
              <a:cs typeface="Franklin Gothic Book"/>
            </a:endParaRPr>
          </a:p>
          <a:p>
            <a:pPr marL="469900" marR="185420" indent="-457200"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  <a:tabLst>
                <a:tab pos="469265" algn="l"/>
                <a:tab pos="469900" algn="l"/>
              </a:tabLst>
            </a:pPr>
            <a:r>
              <a:rPr lang="en-US" sz="2800" dirty="0">
                <a:solidFill>
                  <a:srgbClr val="002EA7"/>
                </a:solidFill>
                <a:latin typeface="Franklin Gothic Book"/>
                <a:cs typeface="Franklin Gothic Book"/>
              </a:rPr>
              <a:t>Forest Ave between Crystal Ave and Barrett Ave 			9:00 PM – 5:00 AM, </a:t>
            </a:r>
            <a:r>
              <a:rPr lang="en-US" sz="2800" spc="-15" dirty="0">
                <a:solidFill>
                  <a:srgbClr val="002EA7"/>
                </a:solidFill>
                <a:latin typeface="Franklin Gothic Book"/>
                <a:cs typeface="Franklin Gothic Book"/>
              </a:rPr>
              <a:t>Monday – Friday </a:t>
            </a:r>
          </a:p>
          <a:p>
            <a:pPr marL="469900" marR="185420" indent="-457200"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  <a:tabLst>
                <a:tab pos="469265" algn="l"/>
                <a:tab pos="469900" algn="l"/>
              </a:tabLst>
            </a:pPr>
            <a:endParaRPr lang="en-US" sz="2800" spc="-15" dirty="0">
              <a:solidFill>
                <a:srgbClr val="002EA7"/>
              </a:solidFill>
              <a:latin typeface="Franklin Gothic Book"/>
              <a:cs typeface="Franklin Gothic Book"/>
            </a:endParaRPr>
          </a:p>
          <a:p>
            <a:pPr marL="469900" marR="185420" indent="-457200"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  <a:tabLst>
                <a:tab pos="469265" algn="l"/>
                <a:tab pos="469900" algn="l"/>
              </a:tabLst>
            </a:pPr>
            <a:r>
              <a:rPr lang="en-US" sz="2800" spc="-15" dirty="0">
                <a:solidFill>
                  <a:srgbClr val="002EA7"/>
                </a:solidFill>
                <a:latin typeface="Franklin Gothic Book"/>
                <a:cs typeface="Franklin Gothic Book"/>
              </a:rPr>
              <a:t>Livermore Ave between Forest Ave and North Ave			9:00 AM – 4:00 PM, Monday – Friday</a:t>
            </a:r>
          </a:p>
          <a:p>
            <a:pPr marL="469900" marR="185420" indent="-457200"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  <a:tabLst>
                <a:tab pos="469265" algn="l"/>
                <a:tab pos="469900" algn="l"/>
              </a:tabLst>
            </a:pPr>
            <a:endParaRPr lang="en-US" sz="2800" spc="-15" dirty="0">
              <a:solidFill>
                <a:srgbClr val="002EA7"/>
              </a:solidFill>
              <a:latin typeface="Franklin Gothic Book"/>
              <a:cs typeface="Franklin Gothic Book"/>
            </a:endParaRPr>
          </a:p>
          <a:p>
            <a:pPr marL="469900" marR="185420" indent="-457200"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  <a:tabLst>
                <a:tab pos="469265" algn="l"/>
                <a:tab pos="469900" algn="l"/>
              </a:tabLst>
            </a:pPr>
            <a:r>
              <a:rPr lang="en-US" sz="2800" spc="-15" dirty="0">
                <a:solidFill>
                  <a:srgbClr val="002EA7"/>
                </a:solidFill>
                <a:latin typeface="Franklin Gothic Book"/>
                <a:cs typeface="Franklin Gothic Book"/>
              </a:rPr>
              <a:t>North Ave between Livermore Ave and Lockwood Pl			7:00 AM – 6:00 PM, Monday – Friday</a:t>
            </a:r>
          </a:p>
          <a:p>
            <a:pPr marL="12700" marR="185420">
              <a:lnSpc>
                <a:spcPct val="100000"/>
              </a:lnSpc>
              <a:tabLst>
                <a:tab pos="469265" algn="l"/>
                <a:tab pos="469900" algn="l"/>
              </a:tabLst>
            </a:pPr>
            <a:endParaRPr lang="en-US" sz="3200" b="1" spc="-15" dirty="0">
              <a:solidFill>
                <a:srgbClr val="FF0000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8" name="Slide #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0860" y="57287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13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13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408959" y="2624691"/>
            <a:ext cx="9549693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During construction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Slide #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8652" y="5726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313554"/>
            <a:ext cx="9402660" cy="58064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Traffic Patterns During Construction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751365" y="991673"/>
            <a:ext cx="10221435" cy="53420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Franklin Gothic Book" panose="020B0503020102020204" pitchFamily="34" charset="0"/>
              </a:rPr>
              <a:t>Contractors will maintain the following: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Franklin Gothic Book" panose="020B0503020102020204" pitchFamily="34" charset="0"/>
            </a:endParaRP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Contractor will provide signage and implement a Maintenance and Protection of Traffic plan (MPT). The MPT plan is vital to establishing and maintaining a safe work site by directing pedestrian and vehicular traffic.</a:t>
            </a: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1600" dirty="0">
              <a:latin typeface="Franklin Gothic Book" panose="020B0503020102020204" pitchFamily="34" charset="0"/>
            </a:endParaRP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Flag persons/crossing guards may be assigned for traffic control.</a:t>
            </a: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1600" dirty="0">
              <a:latin typeface="Franklin Gothic Book" panose="020B0503020102020204" pitchFamily="34" charset="0"/>
            </a:endParaRP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Keep a minimum width of 5 feet for access to sidewalks and crosswalks.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latin typeface="Franklin Gothic Book" panose="020B0503020102020204" pitchFamily="34" charset="0"/>
            </a:endParaRP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Contractor is required to maintain pedestrian access to houses and sidewalks.</a:t>
            </a: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1600" dirty="0">
              <a:latin typeface="Franklin Gothic Book" panose="020B0503020102020204" pitchFamily="34" charset="0"/>
            </a:endParaRP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One travel lane in each direction shall be maintained on two-way streets. In some cases, contractor will provide one 12 foot lane for two-way traffic.</a:t>
            </a: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1600" dirty="0">
              <a:latin typeface="Franklin Gothic Book" panose="020B0503020102020204" pitchFamily="34" charset="0"/>
            </a:endParaRP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When necessary, full roadway closures may occur and shall be coordinated with DOT.</a:t>
            </a: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#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75489" y="5724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1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15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15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408959" y="2624691"/>
            <a:ext cx="11341081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Community Impacts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Slide #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3370" y="5511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5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408961" y="506474"/>
            <a:ext cx="11276219" cy="492585"/>
          </a:xfrm>
          <a:prstGeom prst="rect">
            <a:avLst/>
          </a:prstGeom>
        </p:spPr>
        <p:txBody>
          <a:bodyPr anchor="t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900" dirty="0">
                <a:latin typeface="Franklin Gothic Demi"/>
              </a:rPr>
              <a:t>COMMUNITY IMPACTS &amp; MITIGATIONS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16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5" y="5939778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1016019" y="964210"/>
            <a:ext cx="9789356" cy="53695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Franklin Gothic Book" panose="020B0503020102020204" pitchFamily="34" charset="0"/>
              </a:rPr>
              <a:t>Contractor shall: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Work within DEP Noise Code and Dust Control Regulations.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</a:rPr>
              <a:t>Post advance 24-hour notice to impacted areas for parking restrictions and confirmed water shutdowns.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Keep storage site and MPT area clean &amp; safe.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Professional rodent control inspector to monitor/maintain Rodent Control Station.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408961" y="341433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68E07B-00E0-4D9E-B927-529427FF2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8242" y="5515352"/>
            <a:ext cx="510260" cy="5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7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2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408961" y="514502"/>
            <a:ext cx="11226967" cy="65846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COMMUNITY IMPACTS &amp; MITIGATIONS (cont’d)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17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1129006" y="1092762"/>
            <a:ext cx="9599096" cy="52409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</a:rPr>
              <a:t>Parking may be temporarily restricted when necessary; signs to be posted in advance.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Garbage collection may be affected, the contractor and DDC field staff will coordinate for removal.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order to expedite the completion of work, driveway access may be restricted during working hours. Advanced notice will be given.</a:t>
            </a:r>
            <a:endParaRPr lang="en-US" sz="24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Individuals with special needs should contact the Carol Mieden the Community Construction Liaison (CCL). DDC field staff will work specifically with those individuals to minimize the inconvenience.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408960" y="345055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0085F5-ED1D-4466-BFFB-F6B365B85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9898" y="5724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2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18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18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408959" y="2624691"/>
            <a:ext cx="11341081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OutREach</a:t>
            </a: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 and notification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0D6A54-0B40-4B55-A143-01F2800807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2355" y="5603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0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6" y="391328"/>
            <a:ext cx="9402660" cy="533121"/>
          </a:xfrm>
          <a:prstGeom prst="rect">
            <a:avLst/>
          </a:prstGeom>
        </p:spPr>
        <p:txBody>
          <a:bodyPr anchor="t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900" dirty="0">
                <a:latin typeface="Franklin Gothic Demi"/>
              </a:rPr>
              <a:t>COMMUNITY OUTREACH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19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768983" y="1064778"/>
            <a:ext cx="9894724" cy="5486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Franklin Gothic Book" panose="020B0503020102020204" pitchFamily="34" charset="0"/>
              </a:rPr>
              <a:t>DCC’s Office of Community Outreach + Notification (OCON)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Franklin Gothic Book" panose="020B0503020102020204" pitchFamily="34" charset="0"/>
              </a:rPr>
              <a:t>works with CB’s, BID’s, local businesses, and other community stakeholders impacted by construction.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Franklin Gothic Book" panose="020B0503020102020204" pitchFamily="34" charset="0"/>
              </a:rPr>
              <a:t>Community Construction Liaison (CCL)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Franklin Gothic Book" panose="020B0503020102020204" pitchFamily="34" charset="0"/>
              </a:rPr>
              <a:t>DDC has assigned </a:t>
            </a:r>
            <a:r>
              <a:rPr lang="en-US" sz="2400" b="1" u="sng" dirty="0">
                <a:latin typeface="Franklin Gothic Book" panose="020B0503020102020204" pitchFamily="34" charset="0"/>
              </a:rPr>
              <a:t>Carol Mieden </a:t>
            </a:r>
            <a:r>
              <a:rPr lang="en-US" sz="2400" dirty="0">
                <a:latin typeface="Franklin Gothic Book" panose="020B0503020102020204" pitchFamily="34" charset="0"/>
              </a:rPr>
              <a:t>of </a:t>
            </a:r>
            <a:r>
              <a:rPr lang="en-US" sz="2400" b="1" u="sng" dirty="0" err="1">
                <a:latin typeface="Franklin Gothic Book" panose="020B0503020102020204" pitchFamily="34" charset="0"/>
              </a:rPr>
              <a:t>Hershy</a:t>
            </a:r>
            <a:r>
              <a:rPr lang="en-US" sz="2400" b="1" u="sng" dirty="0">
                <a:latin typeface="Franklin Gothic Book" panose="020B0503020102020204" pitchFamily="34" charset="0"/>
              </a:rPr>
              <a:t> Engineering &amp; Consulting  </a:t>
            </a:r>
            <a:r>
              <a:rPr lang="en-US" sz="2400" dirty="0">
                <a:latin typeface="Franklin Gothic Book" panose="020B0503020102020204" pitchFamily="34" charset="0"/>
              </a:rPr>
              <a:t>as the dedicated on-site Community Construction Liaison.  The CCL can be reached at: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944688" algn="l"/>
              </a:tabLst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944688" algn="l"/>
              </a:tabLst>
            </a:pPr>
            <a:r>
              <a:rPr lang="en-US" sz="2400" b="1" dirty="0">
                <a:latin typeface="Franklin Gothic Book" panose="020B0503020102020204" pitchFamily="34" charset="0"/>
              </a:rPr>
              <a:t>Email:	N</a:t>
            </a:r>
            <a:r>
              <a:rPr lang="en-US" sz="2400" dirty="0">
                <a:latin typeface="Franklin Gothic Book" panose="020B0503020102020204" pitchFamily="34" charset="0"/>
              </a:rPr>
              <a:t>orthAveCCL@gmail.com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944688" algn="l"/>
              </a:tabLst>
            </a:pPr>
            <a:r>
              <a:rPr lang="en-US" sz="2400" b="1" dirty="0">
                <a:latin typeface="Franklin Gothic Book" panose="020B0503020102020204" pitchFamily="34" charset="0"/>
              </a:rPr>
              <a:t>Mobile:	</a:t>
            </a:r>
            <a:r>
              <a:rPr lang="en-US" sz="2400" dirty="0">
                <a:latin typeface="Franklin Gothic Book" panose="020B0503020102020204" pitchFamily="34" charset="0"/>
              </a:rPr>
              <a:t>646.301.6362 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944688" algn="l"/>
              </a:tabLst>
            </a:pPr>
            <a:r>
              <a:rPr lang="en-US" sz="2400" b="1" dirty="0">
                <a:latin typeface="Franklin Gothic Book" panose="020B0503020102020204" pitchFamily="34" charset="0"/>
              </a:rPr>
              <a:t>Field Office:	</a:t>
            </a:r>
            <a:r>
              <a:rPr lang="en-US" sz="2400" dirty="0">
                <a:latin typeface="Franklin Gothic Book" panose="020B0503020102020204" pitchFamily="34" charset="0"/>
              </a:rPr>
              <a:t>260 Christopher Ln, 1</a:t>
            </a:r>
            <a:r>
              <a:rPr lang="en-US" sz="2400" baseline="30000" dirty="0">
                <a:latin typeface="Franklin Gothic Book" panose="020B0503020102020204" pitchFamily="34" charset="0"/>
              </a:rPr>
              <a:t>st</a:t>
            </a:r>
            <a:r>
              <a:rPr lang="en-US" sz="2400" dirty="0">
                <a:latin typeface="Franklin Gothic Book" panose="020B0503020102020204" pitchFamily="34" charset="0"/>
              </a:rPr>
              <a:t> Floor Suite 104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944688" algn="l"/>
              </a:tabLst>
            </a:pPr>
            <a:r>
              <a:rPr lang="en-US" sz="2400" dirty="0">
                <a:latin typeface="Franklin Gothic Book" panose="020B0503020102020204" pitchFamily="34" charset="0"/>
              </a:rPr>
              <a:t>                         Staten Island, NY 10312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ED7D31"/>
              </a:solidFill>
              <a:highlight>
                <a:srgbClr val="FFFF00"/>
              </a:highlight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408961" y="250998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27623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AA22836-0CD2-ED47-A48D-00861D8C2ED4}"/>
              </a:ext>
            </a:extLst>
          </p:cNvPr>
          <p:cNvSpPr txBox="1">
            <a:spLocks/>
          </p:cNvSpPr>
          <p:nvPr/>
        </p:nvSpPr>
        <p:spPr>
          <a:xfrm>
            <a:off x="295977" y="658237"/>
            <a:ext cx="4598753" cy="285273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4000" dirty="0">
                <a:latin typeface="Franklin Gothic Demi"/>
              </a:rPr>
              <a:t>agenda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19B9263-5C84-4E41-A438-31EEAC061A89}"/>
              </a:ext>
            </a:extLst>
          </p:cNvPr>
          <p:cNvSpPr txBox="1">
            <a:spLocks/>
          </p:cNvSpPr>
          <p:nvPr/>
        </p:nvSpPr>
        <p:spPr>
          <a:xfrm>
            <a:off x="4144842" y="950162"/>
            <a:ext cx="6304860" cy="53835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latin typeface="Franklin Gothic Book"/>
              </a:rPr>
              <a:t>Project Details</a:t>
            </a:r>
          </a:p>
          <a:p>
            <a:r>
              <a:rPr lang="en-US" dirty="0">
                <a:latin typeface="Franklin Gothic Book"/>
              </a:rPr>
              <a:t>Location</a:t>
            </a:r>
          </a:p>
          <a:p>
            <a:pPr lvl="0"/>
            <a:r>
              <a:rPr lang="en-US" dirty="0">
                <a:latin typeface="Franklin Gothic Book"/>
              </a:rPr>
              <a:t>Construction Overview</a:t>
            </a:r>
          </a:p>
          <a:p>
            <a:pPr lvl="0"/>
            <a:r>
              <a:rPr lang="en-US" dirty="0">
                <a:latin typeface="Franklin Gothic Book"/>
              </a:rPr>
              <a:t>During Construction</a:t>
            </a:r>
          </a:p>
          <a:p>
            <a:pPr lvl="0"/>
            <a:r>
              <a:rPr lang="en-US" dirty="0">
                <a:latin typeface="Franklin Gothic Book"/>
              </a:rPr>
              <a:t>Community Impacts</a:t>
            </a:r>
          </a:p>
          <a:p>
            <a:pPr lvl="0"/>
            <a:r>
              <a:rPr lang="en-US" dirty="0">
                <a:latin typeface="Franklin Gothic Book"/>
              </a:rPr>
              <a:t>Outreach and Notification</a:t>
            </a:r>
          </a:p>
          <a:p>
            <a:pPr lvl="0"/>
            <a:r>
              <a:rPr lang="en-US" dirty="0">
                <a:latin typeface="Franklin Gothic Book"/>
              </a:rPr>
              <a:t>Q &amp; 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60FC08F-02F6-544B-AB06-F9B357A13072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5C8CD6-6D5F-084B-8768-5D14013B7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D873E-B40D-8748-BD45-84401B33A767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" name="Slide #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23444" y="5726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7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6" y="502424"/>
            <a:ext cx="9402660" cy="567179"/>
          </a:xfrm>
          <a:prstGeom prst="rect">
            <a:avLst/>
          </a:prstGeom>
        </p:spPr>
        <p:txBody>
          <a:bodyPr anchor="t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900" dirty="0">
                <a:latin typeface="Franklin Gothic Demi"/>
              </a:rPr>
              <a:t>COMMUNITY OUTREACH </a:t>
            </a:r>
            <a:r>
              <a:rPr lang="en-US" sz="4000" dirty="0">
                <a:latin typeface="Franklin Gothic Demi"/>
              </a:rPr>
              <a:t>(cont’d)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20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721217" y="1220545"/>
            <a:ext cx="10200068" cy="5478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Franklin Gothic Book" panose="020B0503020102020204" pitchFamily="34" charset="0"/>
              </a:rPr>
              <a:t>CCL responsibilities are as follows: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F</a:t>
            </a:r>
            <a:r>
              <a:rPr lang="en-US" sz="22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irst point of contact; maintain on-site presence and communication to the community.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>
              <a:solidFill>
                <a:srgbClr val="002FA7"/>
              </a:solidFill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Identify, resolve, and/or proactively address issues and inquiries.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>
              <a:solidFill>
                <a:srgbClr val="002FA7"/>
              </a:solidFill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Distribute</a:t>
            </a:r>
            <a:r>
              <a:rPr lang="en-US" sz="22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dirty="0">
                <a:latin typeface="Franklin Gothic Book" panose="020B0503020102020204" pitchFamily="34" charset="0"/>
              </a:rPr>
              <a:t>a</a:t>
            </a:r>
            <a:r>
              <a:rPr lang="en-US" sz="22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dvisory updates/weekly construction </a:t>
            </a:r>
            <a:r>
              <a:rPr lang="en-US" sz="2200" dirty="0">
                <a:latin typeface="Franklin Gothic Book" panose="020B0503020102020204" pitchFamily="34" charset="0"/>
              </a:rPr>
              <a:t>b</a:t>
            </a:r>
            <a:r>
              <a:rPr lang="en-US" sz="22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ulletin/quarterly newsletters.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Provide 72-hour and 24-hour community advisories for all work activities.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800" dirty="0">
              <a:solidFill>
                <a:srgbClr val="002FA7"/>
              </a:solidFill>
              <a:latin typeface="Franklin Gothic Book" panose="020B0503020102020204" pitchFamily="34" charset="0"/>
            </a:endParaRP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ED7D31"/>
              </a:solidFill>
              <a:highlight>
                <a:srgbClr val="FFFF00"/>
              </a:highlight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408960" y="351481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166A94-A5AC-4279-9486-7F9DCF0E0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8242" y="5637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0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313555"/>
            <a:ext cx="9402660" cy="713736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Franklin Gothic Demi"/>
              </a:rPr>
              <a:t>SAMPLE COMMUNICATIONS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C27885C-C5AE-7242-9B68-0980D9223E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19511" y="2006480"/>
          <a:ext cx="2749932" cy="3464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5" imgW="7543800" imgH="5829300" progId="AcroExch.Document.7">
                  <p:embed/>
                </p:oleObj>
              </mc:Choice>
              <mc:Fallback>
                <p:oleObj name="Acrobat Document" r:id="rId5" imgW="7543800" imgH="5829300" progId="AcroExch.Document.7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C27885C-C5AE-7242-9B68-0980D9223E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19511" y="2006480"/>
                        <a:ext cx="2749932" cy="3464189"/>
                      </a:xfrm>
                      <a:prstGeom prst="rect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61D0C5B-FD7F-8F47-A596-2E14F340F6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81745" y="2006480"/>
          <a:ext cx="2768081" cy="3464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Acrobat Document" r:id="rId7" imgW="5829300" imgH="7543800" progId="AcroExch.Document.7">
                  <p:embed/>
                </p:oleObj>
              </mc:Choice>
              <mc:Fallback>
                <p:oleObj name="Acrobat Document" r:id="rId7" imgW="5829300" imgH="7543800" progId="AcroExch.Document.7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261D0C5B-FD7F-8F47-A596-2E14F340F6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81745" y="2006480"/>
                        <a:ext cx="2768081" cy="3464189"/>
                      </a:xfrm>
                      <a:prstGeom prst="rect">
                        <a:avLst/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395479D-8315-1042-AC5A-52211E7B487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17" t="13888" r="74412" b="11476"/>
          <a:stretch/>
        </p:blipFill>
        <p:spPr>
          <a:xfrm>
            <a:off x="408961" y="2006480"/>
            <a:ext cx="2455696" cy="346418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8710E21-292A-224A-9663-18CDEB452673}"/>
              </a:ext>
            </a:extLst>
          </p:cNvPr>
          <p:cNvSpPr txBox="1">
            <a:spLocks/>
          </p:cNvSpPr>
          <p:nvPr/>
        </p:nvSpPr>
        <p:spPr>
          <a:xfrm>
            <a:off x="215643" y="1376493"/>
            <a:ext cx="284233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Project</a:t>
            </a:r>
            <a:br>
              <a:rPr lang="en-US" sz="1867" dirty="0">
                <a:solidFill>
                  <a:srgbClr val="002FA7"/>
                </a:solidFill>
                <a:latin typeface="Franklin Gothic Demi"/>
              </a:rPr>
            </a:b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information card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3883E-8E17-2643-A463-5D62FE5427BE}"/>
              </a:ext>
            </a:extLst>
          </p:cNvPr>
          <p:cNvSpPr txBox="1">
            <a:spLocks/>
          </p:cNvSpPr>
          <p:nvPr/>
        </p:nvSpPr>
        <p:spPr>
          <a:xfrm>
            <a:off x="9252438" y="1369064"/>
            <a:ext cx="240725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Look ahead Weekly bulletin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B7C967-48CA-C749-B132-7D6A3F88CC52}"/>
              </a:ext>
            </a:extLst>
          </p:cNvPr>
          <p:cNvSpPr txBox="1">
            <a:spLocks/>
          </p:cNvSpPr>
          <p:nvPr/>
        </p:nvSpPr>
        <p:spPr>
          <a:xfrm>
            <a:off x="6373659" y="1369065"/>
            <a:ext cx="240725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endParaRPr lang="en-US" sz="1867" dirty="0">
              <a:solidFill>
                <a:srgbClr val="002FA7"/>
              </a:solidFill>
              <a:latin typeface="Franklin Gothic Demi"/>
            </a:endParaRPr>
          </a:p>
          <a:p>
            <a:pPr algn="ctr"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newsletters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99D3DE1-9838-E146-84AE-01A97F3422F6}"/>
              </a:ext>
            </a:extLst>
          </p:cNvPr>
          <p:cNvSpPr txBox="1">
            <a:spLocks/>
          </p:cNvSpPr>
          <p:nvPr/>
        </p:nvSpPr>
        <p:spPr>
          <a:xfrm>
            <a:off x="3312252" y="1369065"/>
            <a:ext cx="240725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endParaRPr lang="en-US" sz="1867" dirty="0">
              <a:solidFill>
                <a:srgbClr val="002FA7"/>
              </a:solidFill>
              <a:latin typeface="Franklin Gothic Demi"/>
            </a:endParaRPr>
          </a:p>
          <a:p>
            <a:pPr algn="ctr"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advisory</a:t>
            </a:r>
          </a:p>
        </p:txBody>
      </p:sp>
      <p:pic>
        <p:nvPicPr>
          <p:cNvPr id="18" name="Picture 16">
            <a:extLst>
              <a:ext uri="{FF2B5EF4-FFF2-40B4-BE49-F238E27FC236}">
                <a16:creationId xmlns:a16="http://schemas.microsoft.com/office/drawing/2014/main" id="{5D808314-6DE3-D146-8E76-DFF57844C8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94046" y="313553"/>
            <a:ext cx="720047" cy="4879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27FE79-0AA3-4BAF-9944-D63F1A7719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84446" y="5724155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F5BD7F-6510-4365-AA78-B2164CDB04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3552" y="2024746"/>
            <a:ext cx="2747968" cy="346418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5564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C35F0D-F5D3-C440-9D5E-FD7E28DB92F6}"/>
              </a:ext>
            </a:extLst>
          </p:cNvPr>
          <p:cNvSpPr/>
          <p:nvPr/>
        </p:nvSpPr>
        <p:spPr>
          <a:xfrm>
            <a:off x="0" y="-2797"/>
            <a:ext cx="12192000" cy="6858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47C784-C47E-AF4E-BD76-DDA6668DFAE0}"/>
              </a:ext>
            </a:extLst>
          </p:cNvPr>
          <p:cNvSpPr txBox="1"/>
          <p:nvPr/>
        </p:nvSpPr>
        <p:spPr>
          <a:xfrm>
            <a:off x="-221381" y="56692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9611A6-4873-D74B-BE4F-6B62B67544F3}"/>
              </a:ext>
            </a:extLst>
          </p:cNvPr>
          <p:cNvCxnSpPr>
            <a:cxnSpLocks/>
          </p:cNvCxnSpPr>
          <p:nvPr/>
        </p:nvCxnSpPr>
        <p:spPr>
          <a:xfrm>
            <a:off x="408961" y="462013"/>
            <a:ext cx="113819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06E4A232-62C9-CE44-AF73-B8CC370531FE}"/>
              </a:ext>
            </a:extLst>
          </p:cNvPr>
          <p:cNvSpPr txBox="1">
            <a:spLocks/>
          </p:cNvSpPr>
          <p:nvPr/>
        </p:nvSpPr>
        <p:spPr>
          <a:xfrm>
            <a:off x="408961" y="2009942"/>
            <a:ext cx="10593023" cy="19831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pc="600" dirty="0"/>
              <a:t>Thank you!</a:t>
            </a:r>
          </a:p>
          <a:p>
            <a:pPr algn="l"/>
            <a:endParaRPr lang="en-US" spc="600" dirty="0"/>
          </a:p>
          <a:p>
            <a:pPr algn="l"/>
            <a:r>
              <a:rPr lang="en-US" spc="600" dirty="0"/>
              <a:t>Q&amp;A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F47010-5667-5A40-955A-C34DC7672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0" y="703657"/>
            <a:ext cx="1799464" cy="427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54F31C-AC9B-4BF6-A1C7-46D1705C0E3C}"/>
              </a:ext>
            </a:extLst>
          </p:cNvPr>
          <p:cNvSpPr txBox="1"/>
          <p:nvPr/>
        </p:nvSpPr>
        <p:spPr>
          <a:xfrm>
            <a:off x="780176" y="4564912"/>
            <a:ext cx="794437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CCL:			Carol </a:t>
            </a:r>
            <a:r>
              <a:rPr lang="en-US" sz="2800" dirty="0" err="1">
                <a:solidFill>
                  <a:schemeClr val="bg1"/>
                </a:solidFill>
              </a:rPr>
              <a:t>Mieden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Email:			NorthAveCCL@gmail.com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A7EB96-F8D2-44C4-A60C-613A9BA2B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9700" y="5119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0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392572" y="405247"/>
            <a:ext cx="7804837" cy="7697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b="1" dirty="0">
                <a:latin typeface="Franklin Gothic Demi" panose="020B0703020102020204" pitchFamily="34" charset="0"/>
              </a:rPr>
              <a:t>Project Details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937559" y="1663909"/>
            <a:ext cx="9435634" cy="46698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22738" indent="-4122738"/>
            <a:r>
              <a:rPr lang="en-US" sz="3200" dirty="0">
                <a:latin typeface="Franklin Gothic Book" panose="020B0503020102020204" pitchFamily="34" charset="0"/>
              </a:rPr>
              <a:t>Notice To Proceed:	</a:t>
            </a:r>
            <a:r>
              <a:rPr lang="en-US" sz="3200" b="1" dirty="0">
                <a:latin typeface="Franklin Gothic Book" panose="020B0503020102020204" pitchFamily="34" charset="0"/>
              </a:rPr>
              <a:t>12/16/2021</a:t>
            </a:r>
          </a:p>
          <a:p>
            <a:pPr marL="4122738" indent="-4122738"/>
            <a:r>
              <a:rPr lang="en-US" sz="3200" dirty="0">
                <a:latin typeface="Franklin Gothic Book" panose="020B0503020102020204" pitchFamily="34" charset="0"/>
              </a:rPr>
              <a:t>Projected Start:   	</a:t>
            </a:r>
            <a:r>
              <a:rPr lang="en-US" sz="3200" b="1" dirty="0">
                <a:latin typeface="Franklin Gothic Book" panose="020B0503020102020204" pitchFamily="34" charset="0"/>
              </a:rPr>
              <a:t>January 2022</a:t>
            </a:r>
          </a:p>
          <a:p>
            <a:pPr marL="4122738" indent="-4122738"/>
            <a:r>
              <a:rPr lang="en-US" sz="3200" dirty="0">
                <a:latin typeface="Franklin Gothic Book" panose="020B0503020102020204" pitchFamily="34" charset="0"/>
              </a:rPr>
              <a:t>Projected Completion:   	</a:t>
            </a:r>
            <a:r>
              <a:rPr lang="en-US" sz="3200" b="1" dirty="0">
                <a:latin typeface="Franklin Gothic Book" panose="020B0503020102020204" pitchFamily="34" charset="0"/>
              </a:rPr>
              <a:t>Fall 2023</a:t>
            </a:r>
          </a:p>
          <a:p>
            <a:pPr marL="4122738" indent="-4122738"/>
            <a:r>
              <a:rPr lang="en-US" sz="3200" dirty="0">
                <a:latin typeface="Franklin Gothic Book" panose="020B0503020102020204" pitchFamily="34" charset="0"/>
              </a:rPr>
              <a:t>Contractor:	</a:t>
            </a:r>
            <a:r>
              <a:rPr lang="en-US" sz="3200" b="1" dirty="0" err="1">
                <a:latin typeface="Franklin Gothic Book" panose="020B0503020102020204" pitchFamily="34" charset="0"/>
              </a:rPr>
              <a:t>DiFazio</a:t>
            </a:r>
            <a:r>
              <a:rPr lang="en-US" sz="3200" b="1" dirty="0">
                <a:latin typeface="Franklin Gothic Book" panose="020B0503020102020204" pitchFamily="34" charset="0"/>
              </a:rPr>
              <a:t> Industries</a:t>
            </a:r>
          </a:p>
          <a:p>
            <a:pPr marL="4122738" indent="-4122738"/>
            <a:r>
              <a:rPr lang="en-US" sz="3200" dirty="0">
                <a:latin typeface="Franklin Gothic Book" panose="020B0503020102020204" pitchFamily="34" charset="0"/>
              </a:rPr>
              <a:t>Total Budget:	</a:t>
            </a:r>
            <a:r>
              <a:rPr lang="en-US" sz="3200" b="1" dirty="0">
                <a:latin typeface="Franklin Gothic Book" panose="020B0503020102020204" pitchFamily="34" charset="0"/>
              </a:rPr>
              <a:t>$5.76 Million 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23444" y="5359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0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387897" y="366790"/>
            <a:ext cx="8643598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Franklin Gothic Demi"/>
              </a:rPr>
              <a:t>Locations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0FE7D4-04CB-C548-BA52-EE4AB21D1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BD8D698-B3BE-CA46-9E9B-F6C341766365}"/>
              </a:ext>
            </a:extLst>
          </p:cNvPr>
          <p:cNvSpPr txBox="1">
            <a:spLocks/>
          </p:cNvSpPr>
          <p:nvPr/>
        </p:nvSpPr>
        <p:spPr>
          <a:xfrm>
            <a:off x="2024553" y="1203379"/>
            <a:ext cx="9019428" cy="51031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latin typeface="Franklin Gothic Book" panose="020B0503020102020204" pitchFamily="34" charset="0"/>
              </a:rPr>
              <a:t>Storm Sewer Installation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1200" b="1" u="sng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</a:rPr>
              <a:t>Forest Ave from Marianne St to Livermore Ave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</a:rPr>
              <a:t>Livermore Ave from Forest Ave to North Ave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</a:rPr>
              <a:t>North Ave from Livermore Ave to Neal Dow Ave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200" b="1" u="sng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latin typeface="Franklin Gothic Book" panose="020B0503020102020204" pitchFamily="34" charset="0"/>
              </a:rPr>
              <a:t>Sanitary Sewer Replacement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</a:rPr>
              <a:t>North Ave from Livermore Ave to Neal Dow Ave</a:t>
            </a:r>
            <a:endParaRPr lang="en-US" sz="2400" b="1" u="sng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200" b="1" u="sng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latin typeface="Franklin Gothic Book" panose="020B0503020102020204" pitchFamily="34" charset="0"/>
              </a:rPr>
              <a:t>Distribution Water Main Replacement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1200" b="1" u="sng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</a:rPr>
              <a:t>Forest Ave from Crystal Ave to Barret Ave (12”)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</a:rPr>
              <a:t>Forest Ave from Marianne St to Livermore Ave (20”)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</a:rPr>
              <a:t>Livermore Ave from Forest Ave to North Ave (8”)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</a:rPr>
              <a:t>North Ave from Livermore Ave to Neal Dow Ave (8”)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  </a:t>
            </a:r>
            <a:endParaRPr lang="en-US" sz="2000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Slide #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67636" y="5696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1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89" y="6069323"/>
            <a:ext cx="822960" cy="552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3774202" y="1375207"/>
            <a:ext cx="4830659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3600" dirty="0">
                <a:solidFill>
                  <a:schemeClr val="bg1"/>
                </a:solidFill>
                <a:latin typeface="Franklin Gothic Demi"/>
              </a:rPr>
              <a:t>Location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D94B04-DF12-4D4D-B009-EBC93314DCBF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82"/>
          <a:stretch/>
        </p:blipFill>
        <p:spPr bwMode="auto">
          <a:xfrm>
            <a:off x="1293976" y="984602"/>
            <a:ext cx="9956800" cy="53610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DFE923-C72D-42E8-A1BA-59E1DC2CE5D7}"/>
              </a:ext>
            </a:extLst>
          </p:cNvPr>
          <p:cNvSpPr txBox="1"/>
          <p:nvPr/>
        </p:nvSpPr>
        <p:spPr>
          <a:xfrm>
            <a:off x="1713076" y="5264376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Water Main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45DA02-DC18-49B7-BFF6-37CA63CDB061}"/>
              </a:ext>
            </a:extLst>
          </p:cNvPr>
          <p:cNvSpPr/>
          <p:nvPr/>
        </p:nvSpPr>
        <p:spPr>
          <a:xfrm>
            <a:off x="1528925" y="5341502"/>
            <a:ext cx="182880" cy="182880"/>
          </a:xfrm>
          <a:prstGeom prst="rect">
            <a:avLst/>
          </a:prstGeom>
          <a:solidFill>
            <a:srgbClr val="311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5B7E56-751A-490D-ACF4-377081D9FC7F}"/>
              </a:ext>
            </a:extLst>
          </p:cNvPr>
          <p:cNvCxnSpPr>
            <a:cxnSpLocks/>
          </p:cNvCxnSpPr>
          <p:nvPr/>
        </p:nvCxnSpPr>
        <p:spPr>
          <a:xfrm>
            <a:off x="2268296" y="3232376"/>
            <a:ext cx="956081" cy="26327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F486E1-F397-47CC-9F1D-73C30637769A}"/>
              </a:ext>
            </a:extLst>
          </p:cNvPr>
          <p:cNvCxnSpPr>
            <a:cxnSpLocks/>
          </p:cNvCxnSpPr>
          <p:nvPr/>
        </p:nvCxnSpPr>
        <p:spPr>
          <a:xfrm>
            <a:off x="3732376" y="3283177"/>
            <a:ext cx="1016000" cy="26325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2C0831-51FA-44E9-ADBD-B575E7C304E2}"/>
              </a:ext>
            </a:extLst>
          </p:cNvPr>
          <p:cNvCxnSpPr>
            <a:cxnSpLocks/>
          </p:cNvCxnSpPr>
          <p:nvPr/>
        </p:nvCxnSpPr>
        <p:spPr>
          <a:xfrm>
            <a:off x="4748376" y="3309502"/>
            <a:ext cx="203200" cy="0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08CD60-E347-4FE2-8ADB-37190BAF0B3E}"/>
              </a:ext>
            </a:extLst>
          </p:cNvPr>
          <p:cNvCxnSpPr>
            <a:cxnSpLocks/>
          </p:cNvCxnSpPr>
          <p:nvPr/>
        </p:nvCxnSpPr>
        <p:spPr>
          <a:xfrm>
            <a:off x="4951576" y="3309502"/>
            <a:ext cx="304800" cy="0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E730C0-D5EF-4838-A82E-1065AC75B2A0}"/>
              </a:ext>
            </a:extLst>
          </p:cNvPr>
          <p:cNvCxnSpPr>
            <a:cxnSpLocks/>
          </p:cNvCxnSpPr>
          <p:nvPr/>
        </p:nvCxnSpPr>
        <p:spPr>
          <a:xfrm flipV="1">
            <a:off x="5256376" y="3207902"/>
            <a:ext cx="1219200" cy="101600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693E52-5BF6-4EAB-B829-EA42AF7CA869}"/>
              </a:ext>
            </a:extLst>
          </p:cNvPr>
          <p:cNvCxnSpPr>
            <a:cxnSpLocks/>
          </p:cNvCxnSpPr>
          <p:nvPr/>
        </p:nvCxnSpPr>
        <p:spPr>
          <a:xfrm flipV="1">
            <a:off x="6475576" y="3004702"/>
            <a:ext cx="406400" cy="215437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3ADCF8B-3EB0-48A2-B1FC-F1E1F459067B}"/>
              </a:ext>
            </a:extLst>
          </p:cNvPr>
          <p:cNvCxnSpPr>
            <a:cxnSpLocks/>
          </p:cNvCxnSpPr>
          <p:nvPr/>
        </p:nvCxnSpPr>
        <p:spPr>
          <a:xfrm flipV="1">
            <a:off x="6881976" y="2903102"/>
            <a:ext cx="203200" cy="101600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1E33A4-FA81-4D70-A637-F941A27C810D}"/>
              </a:ext>
            </a:extLst>
          </p:cNvPr>
          <p:cNvCxnSpPr>
            <a:cxnSpLocks/>
          </p:cNvCxnSpPr>
          <p:nvPr/>
        </p:nvCxnSpPr>
        <p:spPr>
          <a:xfrm flipV="1">
            <a:off x="7085176" y="1785502"/>
            <a:ext cx="1117600" cy="1117600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8D8062-57B2-4EEA-AF09-20D5405EEB97}"/>
              </a:ext>
            </a:extLst>
          </p:cNvPr>
          <p:cNvCxnSpPr>
            <a:cxnSpLocks/>
          </p:cNvCxnSpPr>
          <p:nvPr/>
        </p:nvCxnSpPr>
        <p:spPr>
          <a:xfrm flipH="1" flipV="1">
            <a:off x="6876475" y="3008539"/>
            <a:ext cx="81701" cy="188259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A706E27-9FD6-45D3-927E-BF2557BBE454}"/>
              </a:ext>
            </a:extLst>
          </p:cNvPr>
          <p:cNvCxnSpPr>
            <a:cxnSpLocks/>
          </p:cNvCxnSpPr>
          <p:nvPr/>
        </p:nvCxnSpPr>
        <p:spPr>
          <a:xfrm>
            <a:off x="6831176" y="3512702"/>
            <a:ext cx="25400" cy="304800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760FD09-1ADB-4754-B1D3-BD56ECE65458}"/>
              </a:ext>
            </a:extLst>
          </p:cNvPr>
          <p:cNvCxnSpPr>
            <a:cxnSpLocks/>
          </p:cNvCxnSpPr>
          <p:nvPr/>
        </p:nvCxnSpPr>
        <p:spPr>
          <a:xfrm>
            <a:off x="6843877" y="3614302"/>
            <a:ext cx="88900" cy="0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7F6B6C-58F7-4738-A426-4BC8F28B0C1D}"/>
              </a:ext>
            </a:extLst>
          </p:cNvPr>
          <p:cNvCxnSpPr>
            <a:cxnSpLocks/>
          </p:cNvCxnSpPr>
          <p:nvPr/>
        </p:nvCxnSpPr>
        <p:spPr>
          <a:xfrm>
            <a:off x="6932776" y="3614302"/>
            <a:ext cx="965200" cy="508000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F45C17-AA66-4928-9FB6-CE5CAE834E16}"/>
              </a:ext>
            </a:extLst>
          </p:cNvPr>
          <p:cNvCxnSpPr>
            <a:cxnSpLocks/>
          </p:cNvCxnSpPr>
          <p:nvPr/>
        </p:nvCxnSpPr>
        <p:spPr>
          <a:xfrm>
            <a:off x="7897976" y="4122302"/>
            <a:ext cx="406400" cy="203200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B6728C-BC4B-4DD8-81DB-8F09E525CB0D}"/>
              </a:ext>
            </a:extLst>
          </p:cNvPr>
          <p:cNvCxnSpPr>
            <a:cxnSpLocks/>
          </p:cNvCxnSpPr>
          <p:nvPr/>
        </p:nvCxnSpPr>
        <p:spPr>
          <a:xfrm>
            <a:off x="8304376" y="4321993"/>
            <a:ext cx="1524000" cy="812800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D14BC7A-8B67-49DA-9AB4-A9222178CAC1}"/>
              </a:ext>
            </a:extLst>
          </p:cNvPr>
          <p:cNvCxnSpPr>
            <a:cxnSpLocks/>
          </p:cNvCxnSpPr>
          <p:nvPr/>
        </p:nvCxnSpPr>
        <p:spPr>
          <a:xfrm>
            <a:off x="9828376" y="5138302"/>
            <a:ext cx="609600" cy="310739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59EBA9A-81BB-4802-932C-902DD878FCB1}"/>
              </a:ext>
            </a:extLst>
          </p:cNvPr>
          <p:cNvCxnSpPr>
            <a:cxnSpLocks/>
          </p:cNvCxnSpPr>
          <p:nvPr/>
        </p:nvCxnSpPr>
        <p:spPr>
          <a:xfrm flipH="1">
            <a:off x="10141114" y="5334210"/>
            <a:ext cx="85725" cy="143081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0A709F7-8C30-4FDF-8A3D-15F61A667DAF}"/>
              </a:ext>
            </a:extLst>
          </p:cNvPr>
          <p:cNvCxnSpPr>
            <a:cxnSpLocks/>
          </p:cNvCxnSpPr>
          <p:nvPr/>
        </p:nvCxnSpPr>
        <p:spPr>
          <a:xfrm>
            <a:off x="10139525" y="5454466"/>
            <a:ext cx="0" cy="202737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6992B2E-BA99-4597-9888-2FCCFCBDAF5C}"/>
              </a:ext>
            </a:extLst>
          </p:cNvPr>
          <p:cNvCxnSpPr>
            <a:cxnSpLocks/>
          </p:cNvCxnSpPr>
          <p:nvPr/>
        </p:nvCxnSpPr>
        <p:spPr>
          <a:xfrm flipH="1">
            <a:off x="9153823" y="4797982"/>
            <a:ext cx="50800" cy="101600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65CEC4E-2D31-4D55-B764-385DC240C170}"/>
              </a:ext>
            </a:extLst>
          </p:cNvPr>
          <p:cNvCxnSpPr>
            <a:cxnSpLocks/>
          </p:cNvCxnSpPr>
          <p:nvPr/>
        </p:nvCxnSpPr>
        <p:spPr>
          <a:xfrm>
            <a:off x="9152601" y="4873103"/>
            <a:ext cx="0" cy="189591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4ED1CC2-4224-4215-B908-1EE7958B5862}"/>
              </a:ext>
            </a:extLst>
          </p:cNvPr>
          <p:cNvCxnSpPr>
            <a:cxnSpLocks/>
          </p:cNvCxnSpPr>
          <p:nvPr/>
        </p:nvCxnSpPr>
        <p:spPr>
          <a:xfrm flipH="1">
            <a:off x="7945601" y="4182751"/>
            <a:ext cx="50800" cy="80321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9CCE0C1-5FF2-4FB3-AFA5-EA70735863BC}"/>
              </a:ext>
            </a:extLst>
          </p:cNvPr>
          <p:cNvCxnSpPr>
            <a:cxnSpLocks/>
          </p:cNvCxnSpPr>
          <p:nvPr/>
        </p:nvCxnSpPr>
        <p:spPr>
          <a:xfrm>
            <a:off x="7945601" y="4263072"/>
            <a:ext cx="0" cy="264639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90421D8-00BA-4FC7-9BAB-5ECFBD991EA3}"/>
              </a:ext>
            </a:extLst>
          </p:cNvPr>
          <p:cNvCxnSpPr>
            <a:cxnSpLocks/>
          </p:cNvCxnSpPr>
          <p:nvPr/>
        </p:nvCxnSpPr>
        <p:spPr>
          <a:xfrm>
            <a:off x="5357976" y="3464657"/>
            <a:ext cx="152400" cy="0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BBC3BCF-08C8-437F-B2C6-446CA962FCC0}"/>
              </a:ext>
            </a:extLst>
          </p:cNvPr>
          <p:cNvCxnSpPr>
            <a:cxnSpLocks/>
          </p:cNvCxnSpPr>
          <p:nvPr/>
        </p:nvCxnSpPr>
        <p:spPr>
          <a:xfrm>
            <a:off x="5434176" y="3295811"/>
            <a:ext cx="25400" cy="168847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F892DA1-F18F-4B4F-A0EF-4FB42775D874}"/>
              </a:ext>
            </a:extLst>
          </p:cNvPr>
          <p:cNvCxnSpPr>
            <a:cxnSpLocks/>
          </p:cNvCxnSpPr>
          <p:nvPr/>
        </p:nvCxnSpPr>
        <p:spPr>
          <a:xfrm flipV="1">
            <a:off x="6373976" y="3184280"/>
            <a:ext cx="508000" cy="161804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B610AFB-E827-4C4B-BF75-F83D6FB64DF1}"/>
              </a:ext>
            </a:extLst>
          </p:cNvPr>
          <p:cNvCxnSpPr>
            <a:cxnSpLocks/>
          </p:cNvCxnSpPr>
          <p:nvPr/>
        </p:nvCxnSpPr>
        <p:spPr>
          <a:xfrm>
            <a:off x="6780376" y="3220139"/>
            <a:ext cx="50800" cy="38563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2">
            <a:extLst>
              <a:ext uri="{FF2B5EF4-FFF2-40B4-BE49-F238E27FC236}">
                <a16:creationId xmlns:a16="http://schemas.microsoft.com/office/drawing/2014/main" id="{C838675C-5DF3-4EA7-82FF-86708E47FE06}"/>
              </a:ext>
            </a:extLst>
          </p:cNvPr>
          <p:cNvSpPr txBox="1">
            <a:spLocks/>
          </p:cNvSpPr>
          <p:nvPr/>
        </p:nvSpPr>
        <p:spPr>
          <a:xfrm>
            <a:off x="519276" y="162180"/>
            <a:ext cx="9855200" cy="757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Water Main Replacement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4CAD867-453C-4302-A7CF-469734EFCBD3}"/>
              </a:ext>
            </a:extLst>
          </p:cNvPr>
          <p:cNvCxnSpPr>
            <a:cxnSpLocks/>
          </p:cNvCxnSpPr>
          <p:nvPr/>
        </p:nvCxnSpPr>
        <p:spPr>
          <a:xfrm>
            <a:off x="6876475" y="3184280"/>
            <a:ext cx="81701" cy="23623"/>
          </a:xfrm>
          <a:prstGeom prst="line">
            <a:avLst/>
          </a:prstGeom>
          <a:ln w="19050">
            <a:solidFill>
              <a:srgbClr val="311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725871D-6EC6-4D70-8FE8-85D599533EBF}"/>
              </a:ext>
            </a:extLst>
          </p:cNvPr>
          <p:cNvSpPr txBox="1"/>
          <p:nvPr/>
        </p:nvSpPr>
        <p:spPr>
          <a:xfrm rot="16200000">
            <a:off x="2030410" y="3825181"/>
            <a:ext cx="742511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Crystal Ave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EBD85F-CCDE-433B-B301-DC4E98F0A420}"/>
              </a:ext>
            </a:extLst>
          </p:cNvPr>
          <p:cNvSpPr txBox="1"/>
          <p:nvPr/>
        </p:nvSpPr>
        <p:spPr>
          <a:xfrm>
            <a:off x="3552525" y="2923903"/>
            <a:ext cx="713657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Forest Ave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63AC0E2-008D-4ED3-A49C-014E855F26A7}"/>
              </a:ext>
            </a:extLst>
          </p:cNvPr>
          <p:cNvSpPr/>
          <p:nvPr/>
        </p:nvSpPr>
        <p:spPr>
          <a:xfrm>
            <a:off x="4646777" y="3110214"/>
            <a:ext cx="132087" cy="74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E417663-9002-4532-9A3B-48F730D6C870}"/>
              </a:ext>
            </a:extLst>
          </p:cNvPr>
          <p:cNvSpPr/>
          <p:nvPr/>
        </p:nvSpPr>
        <p:spPr>
          <a:xfrm>
            <a:off x="2704653" y="3070667"/>
            <a:ext cx="316523" cy="60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3BD531D-7DCA-4C9B-B707-84E044521A7B}"/>
              </a:ext>
            </a:extLst>
          </p:cNvPr>
          <p:cNvSpPr/>
          <p:nvPr/>
        </p:nvSpPr>
        <p:spPr>
          <a:xfrm rot="18798780">
            <a:off x="7092191" y="2371845"/>
            <a:ext cx="492779" cy="113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C6D3955-3740-4AB5-B7F6-D4CCB88121FA}"/>
              </a:ext>
            </a:extLst>
          </p:cNvPr>
          <p:cNvSpPr/>
          <p:nvPr/>
        </p:nvSpPr>
        <p:spPr>
          <a:xfrm rot="18943246">
            <a:off x="7536597" y="1845868"/>
            <a:ext cx="575751" cy="149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C91D8E9-EC8E-4C7E-B156-273CE1761FBD}"/>
              </a:ext>
            </a:extLst>
          </p:cNvPr>
          <p:cNvSpPr/>
          <p:nvPr/>
        </p:nvSpPr>
        <p:spPr>
          <a:xfrm rot="1484496">
            <a:off x="9443215" y="4743973"/>
            <a:ext cx="240360" cy="60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09057A8-9CD2-44F0-8832-8389E476C6FF}"/>
              </a:ext>
            </a:extLst>
          </p:cNvPr>
          <p:cNvSpPr/>
          <p:nvPr/>
        </p:nvSpPr>
        <p:spPr>
          <a:xfrm rot="1708120">
            <a:off x="7302451" y="3618924"/>
            <a:ext cx="382376" cy="95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7494957-356F-4A1D-BF53-97A220D3AD2D}"/>
              </a:ext>
            </a:extLst>
          </p:cNvPr>
          <p:cNvSpPr txBox="1"/>
          <p:nvPr/>
        </p:nvSpPr>
        <p:spPr>
          <a:xfrm rot="16025531">
            <a:off x="4867917" y="3962558"/>
            <a:ext cx="1081719" cy="2358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33" b="1" dirty="0"/>
              <a:t>Marianne Ave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F7B776-5AA5-4C90-B2EE-FBEF08A2A3C0}"/>
              </a:ext>
            </a:extLst>
          </p:cNvPr>
          <p:cNvSpPr txBox="1"/>
          <p:nvPr/>
        </p:nvSpPr>
        <p:spPr>
          <a:xfrm rot="16015872">
            <a:off x="6195710" y="3870047"/>
            <a:ext cx="907621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Livermore Ave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736C01D-295A-4ED6-A057-D70443A6FA9B}"/>
              </a:ext>
            </a:extLst>
          </p:cNvPr>
          <p:cNvSpPr txBox="1"/>
          <p:nvPr/>
        </p:nvSpPr>
        <p:spPr>
          <a:xfrm rot="1496907">
            <a:off x="8329552" y="4094223"/>
            <a:ext cx="692818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North Ave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A37556-F11B-467A-A0BA-F67727CAF1AB}"/>
              </a:ext>
            </a:extLst>
          </p:cNvPr>
          <p:cNvSpPr txBox="1"/>
          <p:nvPr/>
        </p:nvSpPr>
        <p:spPr>
          <a:xfrm rot="16034140">
            <a:off x="7420626" y="4622715"/>
            <a:ext cx="702436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Dickie Ave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7F40833-A64A-4EC6-865D-1FC560D8C0DC}"/>
              </a:ext>
            </a:extLst>
          </p:cNvPr>
          <p:cNvSpPr txBox="1"/>
          <p:nvPr/>
        </p:nvSpPr>
        <p:spPr>
          <a:xfrm rot="16200000">
            <a:off x="8468659" y="5250202"/>
            <a:ext cx="769763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Bidwell Ave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DD32AE8-2D2F-47BD-85F2-BB2047FDF8EB}"/>
              </a:ext>
            </a:extLst>
          </p:cNvPr>
          <p:cNvSpPr txBox="1"/>
          <p:nvPr/>
        </p:nvSpPr>
        <p:spPr>
          <a:xfrm rot="15865355">
            <a:off x="9581164" y="5748397"/>
            <a:ext cx="782587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b="1" dirty="0"/>
              <a:t>Neal Dow Ave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24AE06D-41F8-4D44-B612-4EE32EEEE51A}"/>
              </a:ext>
            </a:extLst>
          </p:cNvPr>
          <p:cNvSpPr txBox="1"/>
          <p:nvPr/>
        </p:nvSpPr>
        <p:spPr>
          <a:xfrm rot="2426280">
            <a:off x="8255874" y="2249721"/>
            <a:ext cx="805029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Eldridge Ave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0E37FB8-57A2-4395-8978-1C69F9D165E2}"/>
              </a:ext>
            </a:extLst>
          </p:cNvPr>
          <p:cNvSpPr txBox="1"/>
          <p:nvPr/>
        </p:nvSpPr>
        <p:spPr>
          <a:xfrm rot="2676702">
            <a:off x="7325021" y="1435841"/>
            <a:ext cx="758541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Barrett Ave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17322E2-79E7-458F-A379-9FEE686F1354}"/>
              </a:ext>
            </a:extLst>
          </p:cNvPr>
          <p:cNvSpPr/>
          <p:nvPr/>
        </p:nvSpPr>
        <p:spPr>
          <a:xfrm rot="2568356">
            <a:off x="8095993" y="1237834"/>
            <a:ext cx="376995" cy="147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78C61C2-C586-4041-BB4A-CA018B70B888}"/>
              </a:ext>
            </a:extLst>
          </p:cNvPr>
          <p:cNvSpPr/>
          <p:nvPr/>
        </p:nvSpPr>
        <p:spPr>
          <a:xfrm rot="17957738">
            <a:off x="7869555" y="3748609"/>
            <a:ext cx="316296" cy="111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CD53C3E-7606-438E-ADDC-D67FF4DCB5AC}"/>
              </a:ext>
            </a:extLst>
          </p:cNvPr>
          <p:cNvSpPr/>
          <p:nvPr/>
        </p:nvSpPr>
        <p:spPr>
          <a:xfrm rot="20508637">
            <a:off x="8933564" y="4292112"/>
            <a:ext cx="401395" cy="147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3BED321-107C-4AD6-BD1C-DAFD7DA37363}"/>
              </a:ext>
            </a:extLst>
          </p:cNvPr>
          <p:cNvCxnSpPr/>
          <p:nvPr/>
        </p:nvCxnSpPr>
        <p:spPr>
          <a:xfrm>
            <a:off x="9972456" y="5396161"/>
            <a:ext cx="101600" cy="528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AEE5B6BD-0F9D-45E6-B5D9-8DA81E9E4ACF}"/>
              </a:ext>
            </a:extLst>
          </p:cNvPr>
          <p:cNvSpPr txBox="1"/>
          <p:nvPr/>
        </p:nvSpPr>
        <p:spPr>
          <a:xfrm rot="18330548">
            <a:off x="1404786" y="2563177"/>
            <a:ext cx="748923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Decker Ave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0DD2B54-CFE6-41CA-ACF1-5798B96B6C73}"/>
              </a:ext>
            </a:extLst>
          </p:cNvPr>
          <p:cNvSpPr txBox="1"/>
          <p:nvPr/>
        </p:nvSpPr>
        <p:spPr>
          <a:xfrm rot="18813847">
            <a:off x="7024361" y="2183242"/>
            <a:ext cx="713657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Forest Ave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B441B28-92DA-467C-982D-1E6F74CA06CB}"/>
              </a:ext>
            </a:extLst>
          </p:cNvPr>
          <p:cNvSpPr txBox="1"/>
          <p:nvPr/>
        </p:nvSpPr>
        <p:spPr>
          <a:xfrm>
            <a:off x="3552525" y="2923903"/>
            <a:ext cx="713657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Forest</a:t>
            </a:r>
            <a:r>
              <a:rPr lang="en-US" sz="933" dirty="0"/>
              <a:t> </a:t>
            </a:r>
            <a:r>
              <a:rPr lang="en-US" sz="933" b="1" dirty="0"/>
              <a:t>Ave</a:t>
            </a:r>
          </a:p>
        </p:txBody>
      </p:sp>
      <p:pic>
        <p:nvPicPr>
          <p:cNvPr id="6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06959" y="544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6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60" y="6049273"/>
            <a:ext cx="822960" cy="552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D94B04-DF12-4D4D-B009-EBC93314DCBF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82"/>
          <a:stretch/>
        </p:blipFill>
        <p:spPr bwMode="auto">
          <a:xfrm>
            <a:off x="1298420" y="962245"/>
            <a:ext cx="9956800" cy="53610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C838675C-5DF3-4EA7-82FF-86708E47FE06}"/>
              </a:ext>
            </a:extLst>
          </p:cNvPr>
          <p:cNvSpPr txBox="1">
            <a:spLocks/>
          </p:cNvSpPr>
          <p:nvPr/>
        </p:nvSpPr>
        <p:spPr>
          <a:xfrm>
            <a:off x="523720" y="183233"/>
            <a:ext cx="9855200" cy="757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Sanitary Sewer Replacement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25871D-6EC6-4D70-8FE8-85D599533EBF}"/>
              </a:ext>
            </a:extLst>
          </p:cNvPr>
          <p:cNvSpPr txBox="1"/>
          <p:nvPr/>
        </p:nvSpPr>
        <p:spPr>
          <a:xfrm rot="16200000">
            <a:off x="2034854" y="3802824"/>
            <a:ext cx="742511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Crystal Ave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EBD85F-CCDE-433B-B301-DC4E98F0A420}"/>
              </a:ext>
            </a:extLst>
          </p:cNvPr>
          <p:cNvSpPr txBox="1"/>
          <p:nvPr/>
        </p:nvSpPr>
        <p:spPr>
          <a:xfrm>
            <a:off x="3556969" y="2901546"/>
            <a:ext cx="713657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Forest Ave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3AC0E2-008D-4ED3-A49C-014E855F26A7}"/>
              </a:ext>
            </a:extLst>
          </p:cNvPr>
          <p:cNvSpPr/>
          <p:nvPr/>
        </p:nvSpPr>
        <p:spPr>
          <a:xfrm>
            <a:off x="4651221" y="3087857"/>
            <a:ext cx="132087" cy="74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417663-9002-4532-9A3B-48F730D6C870}"/>
              </a:ext>
            </a:extLst>
          </p:cNvPr>
          <p:cNvSpPr/>
          <p:nvPr/>
        </p:nvSpPr>
        <p:spPr>
          <a:xfrm>
            <a:off x="2709097" y="3048310"/>
            <a:ext cx="316523" cy="60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BD531D-7DCA-4C9B-B707-84E044521A7B}"/>
              </a:ext>
            </a:extLst>
          </p:cNvPr>
          <p:cNvSpPr/>
          <p:nvPr/>
        </p:nvSpPr>
        <p:spPr>
          <a:xfrm rot="18798780">
            <a:off x="7096635" y="2349488"/>
            <a:ext cx="492779" cy="113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6D3955-3740-4AB5-B7F6-D4CCB88121FA}"/>
              </a:ext>
            </a:extLst>
          </p:cNvPr>
          <p:cNvSpPr/>
          <p:nvPr/>
        </p:nvSpPr>
        <p:spPr>
          <a:xfrm rot="18943246">
            <a:off x="7541041" y="1823511"/>
            <a:ext cx="575751" cy="149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91D8E9-EC8E-4C7E-B156-273CE1761FBD}"/>
              </a:ext>
            </a:extLst>
          </p:cNvPr>
          <p:cNvSpPr/>
          <p:nvPr/>
        </p:nvSpPr>
        <p:spPr>
          <a:xfrm rot="1484496">
            <a:off x="9447659" y="4721616"/>
            <a:ext cx="240360" cy="60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9057A8-9CD2-44F0-8832-8389E476C6FF}"/>
              </a:ext>
            </a:extLst>
          </p:cNvPr>
          <p:cNvSpPr/>
          <p:nvPr/>
        </p:nvSpPr>
        <p:spPr>
          <a:xfrm rot="1708120">
            <a:off x="7306895" y="3596567"/>
            <a:ext cx="382376" cy="95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494957-356F-4A1D-BF53-97A220D3AD2D}"/>
              </a:ext>
            </a:extLst>
          </p:cNvPr>
          <p:cNvSpPr txBox="1"/>
          <p:nvPr/>
        </p:nvSpPr>
        <p:spPr>
          <a:xfrm rot="16025531">
            <a:off x="4872361" y="3940201"/>
            <a:ext cx="1081719" cy="2358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33" b="1" dirty="0"/>
              <a:t>Marianne Ave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F7B776-5AA5-4C90-B2EE-FBEF08A2A3C0}"/>
              </a:ext>
            </a:extLst>
          </p:cNvPr>
          <p:cNvSpPr txBox="1"/>
          <p:nvPr/>
        </p:nvSpPr>
        <p:spPr>
          <a:xfrm rot="16015872">
            <a:off x="6200154" y="3847690"/>
            <a:ext cx="907621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Livermore Ave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36C01D-295A-4ED6-A057-D70443A6FA9B}"/>
              </a:ext>
            </a:extLst>
          </p:cNvPr>
          <p:cNvSpPr txBox="1"/>
          <p:nvPr/>
        </p:nvSpPr>
        <p:spPr>
          <a:xfrm rot="1496907">
            <a:off x="8333996" y="4071866"/>
            <a:ext cx="692818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North Ave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A37556-F11B-467A-A0BA-F67727CAF1AB}"/>
              </a:ext>
            </a:extLst>
          </p:cNvPr>
          <p:cNvSpPr txBox="1"/>
          <p:nvPr/>
        </p:nvSpPr>
        <p:spPr>
          <a:xfrm rot="16034140">
            <a:off x="7425070" y="4600358"/>
            <a:ext cx="702436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Dickie 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F40833-A64A-4EC6-865D-1FC560D8C0DC}"/>
              </a:ext>
            </a:extLst>
          </p:cNvPr>
          <p:cNvSpPr txBox="1"/>
          <p:nvPr/>
        </p:nvSpPr>
        <p:spPr>
          <a:xfrm rot="16200000">
            <a:off x="8473103" y="5227845"/>
            <a:ext cx="769763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Bidwell Ave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D32AE8-2D2F-47BD-85F2-BB2047FDF8EB}"/>
              </a:ext>
            </a:extLst>
          </p:cNvPr>
          <p:cNvSpPr txBox="1"/>
          <p:nvPr/>
        </p:nvSpPr>
        <p:spPr>
          <a:xfrm rot="15865355">
            <a:off x="9585608" y="5726040"/>
            <a:ext cx="782587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b="1" dirty="0"/>
              <a:t>Neal Dow Ave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4AE06D-41F8-4D44-B612-4EE32EEEE51A}"/>
              </a:ext>
            </a:extLst>
          </p:cNvPr>
          <p:cNvSpPr txBox="1"/>
          <p:nvPr/>
        </p:nvSpPr>
        <p:spPr>
          <a:xfrm rot="2426280">
            <a:off x="8260318" y="2227364"/>
            <a:ext cx="805029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Eldridge Ave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E37FB8-57A2-4395-8978-1C69F9D165E2}"/>
              </a:ext>
            </a:extLst>
          </p:cNvPr>
          <p:cNvSpPr txBox="1"/>
          <p:nvPr/>
        </p:nvSpPr>
        <p:spPr>
          <a:xfrm rot="2676702">
            <a:off x="7329465" y="1413484"/>
            <a:ext cx="758541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Barrett Ave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7322E2-79E7-458F-A379-9FEE686F1354}"/>
              </a:ext>
            </a:extLst>
          </p:cNvPr>
          <p:cNvSpPr/>
          <p:nvPr/>
        </p:nvSpPr>
        <p:spPr>
          <a:xfrm rot="2568356">
            <a:off x="8100437" y="1215477"/>
            <a:ext cx="376995" cy="147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8C61C2-C586-4041-BB4A-CA018B70B888}"/>
              </a:ext>
            </a:extLst>
          </p:cNvPr>
          <p:cNvSpPr/>
          <p:nvPr/>
        </p:nvSpPr>
        <p:spPr>
          <a:xfrm rot="17957738">
            <a:off x="7873999" y="3726252"/>
            <a:ext cx="316296" cy="111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D53C3E-7606-438E-ADDC-D67FF4DCB5AC}"/>
              </a:ext>
            </a:extLst>
          </p:cNvPr>
          <p:cNvSpPr/>
          <p:nvPr/>
        </p:nvSpPr>
        <p:spPr>
          <a:xfrm rot="20508637">
            <a:off x="8938008" y="4269755"/>
            <a:ext cx="401395" cy="147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BED321-107C-4AD6-BD1C-DAFD7DA37363}"/>
              </a:ext>
            </a:extLst>
          </p:cNvPr>
          <p:cNvCxnSpPr/>
          <p:nvPr/>
        </p:nvCxnSpPr>
        <p:spPr>
          <a:xfrm>
            <a:off x="9976900" y="5373804"/>
            <a:ext cx="101600" cy="528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EE5B6BD-0F9D-45E6-B5D9-8DA81E9E4ACF}"/>
              </a:ext>
            </a:extLst>
          </p:cNvPr>
          <p:cNvSpPr txBox="1"/>
          <p:nvPr/>
        </p:nvSpPr>
        <p:spPr>
          <a:xfrm rot="18330548">
            <a:off x="1409230" y="2540820"/>
            <a:ext cx="748923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Decker Ave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DD2B54-CFE6-41CA-ACF1-5798B96B6C73}"/>
              </a:ext>
            </a:extLst>
          </p:cNvPr>
          <p:cNvSpPr txBox="1"/>
          <p:nvPr/>
        </p:nvSpPr>
        <p:spPr>
          <a:xfrm rot="18813847">
            <a:off x="7028805" y="2160885"/>
            <a:ext cx="713657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Forest Ave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441B28-92DA-467C-982D-1E6F74CA06CB}"/>
              </a:ext>
            </a:extLst>
          </p:cNvPr>
          <p:cNvSpPr txBox="1"/>
          <p:nvPr/>
        </p:nvSpPr>
        <p:spPr>
          <a:xfrm>
            <a:off x="3556969" y="2901546"/>
            <a:ext cx="713657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Forest</a:t>
            </a:r>
            <a:r>
              <a:rPr lang="en-US" sz="933" dirty="0"/>
              <a:t> </a:t>
            </a:r>
            <a:r>
              <a:rPr lang="en-US" sz="933" b="1" dirty="0"/>
              <a:t>Ave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AD913B-A8E5-48ED-9BFE-B258AC80137F}"/>
              </a:ext>
            </a:extLst>
          </p:cNvPr>
          <p:cNvCxnSpPr>
            <a:cxnSpLocks/>
          </p:cNvCxnSpPr>
          <p:nvPr/>
        </p:nvCxnSpPr>
        <p:spPr>
          <a:xfrm>
            <a:off x="6846135" y="3575172"/>
            <a:ext cx="3352800" cy="1794607"/>
          </a:xfrm>
          <a:prstGeom prst="line">
            <a:avLst/>
          </a:prstGeom>
          <a:ln w="19050">
            <a:solidFill>
              <a:srgbClr val="F41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4D6E185-5786-4A40-819F-77DC4345A43B}"/>
              </a:ext>
            </a:extLst>
          </p:cNvPr>
          <p:cNvCxnSpPr/>
          <p:nvPr/>
        </p:nvCxnSpPr>
        <p:spPr>
          <a:xfrm>
            <a:off x="10186235" y="5369778"/>
            <a:ext cx="0" cy="268496"/>
          </a:xfrm>
          <a:prstGeom prst="line">
            <a:avLst/>
          </a:prstGeom>
          <a:ln w="19050">
            <a:solidFill>
              <a:srgbClr val="F41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D19759B-03A6-46AB-8944-AFE1AA60DCD6}"/>
              </a:ext>
            </a:extLst>
          </p:cNvPr>
          <p:cNvCxnSpPr/>
          <p:nvPr/>
        </p:nvCxnSpPr>
        <p:spPr>
          <a:xfrm>
            <a:off x="8004020" y="4209125"/>
            <a:ext cx="0" cy="243361"/>
          </a:xfrm>
          <a:prstGeom prst="line">
            <a:avLst/>
          </a:prstGeom>
          <a:ln w="19050">
            <a:solidFill>
              <a:srgbClr val="F41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075AABE-A756-428B-AF20-E12EBBE4840B}"/>
              </a:ext>
            </a:extLst>
          </p:cNvPr>
          <p:cNvCxnSpPr/>
          <p:nvPr/>
        </p:nvCxnSpPr>
        <p:spPr>
          <a:xfrm>
            <a:off x="9068567" y="4770750"/>
            <a:ext cx="0" cy="254000"/>
          </a:xfrm>
          <a:prstGeom prst="line">
            <a:avLst/>
          </a:prstGeom>
          <a:ln w="19050">
            <a:solidFill>
              <a:srgbClr val="F41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B3E5E1F-F782-4854-96C0-516F8035EEBF}"/>
              </a:ext>
            </a:extLst>
          </p:cNvPr>
          <p:cNvSpPr txBox="1"/>
          <p:nvPr/>
        </p:nvSpPr>
        <p:spPr>
          <a:xfrm>
            <a:off x="1761540" y="5268943"/>
            <a:ext cx="223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Sanitary Sewer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478E838-3527-47ED-B607-E59D8CE3EBF6}"/>
              </a:ext>
            </a:extLst>
          </p:cNvPr>
          <p:cNvSpPr/>
          <p:nvPr/>
        </p:nvSpPr>
        <p:spPr>
          <a:xfrm>
            <a:off x="1565161" y="5362013"/>
            <a:ext cx="182880" cy="182880"/>
          </a:xfrm>
          <a:prstGeom prst="rect">
            <a:avLst/>
          </a:prstGeom>
          <a:solidFill>
            <a:srgbClr val="F412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0" name="Slide #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8476" y="54002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1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85" y="6039748"/>
            <a:ext cx="822960" cy="552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D94B04-DF12-4D4D-B009-EBC93314DCBF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82"/>
          <a:stretch/>
        </p:blipFill>
        <p:spPr bwMode="auto">
          <a:xfrm>
            <a:off x="1322092" y="951963"/>
            <a:ext cx="9956800" cy="5361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C838675C-5DF3-4EA7-82FF-86708E47FE06}"/>
              </a:ext>
            </a:extLst>
          </p:cNvPr>
          <p:cNvSpPr txBox="1">
            <a:spLocks/>
          </p:cNvSpPr>
          <p:nvPr/>
        </p:nvSpPr>
        <p:spPr>
          <a:xfrm>
            <a:off x="575967" y="174636"/>
            <a:ext cx="9855200" cy="757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Storm Sewer Installation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25871D-6EC6-4D70-8FE8-85D599533EBF}"/>
              </a:ext>
            </a:extLst>
          </p:cNvPr>
          <p:cNvSpPr txBox="1"/>
          <p:nvPr/>
        </p:nvSpPr>
        <p:spPr>
          <a:xfrm rot="16200000">
            <a:off x="2058526" y="3792542"/>
            <a:ext cx="742511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Crystal Ave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EBD85F-CCDE-433B-B301-DC4E98F0A420}"/>
              </a:ext>
            </a:extLst>
          </p:cNvPr>
          <p:cNvSpPr txBox="1"/>
          <p:nvPr/>
        </p:nvSpPr>
        <p:spPr>
          <a:xfrm>
            <a:off x="3580641" y="2891264"/>
            <a:ext cx="713657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Forest Ave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3AC0E2-008D-4ED3-A49C-014E855F26A7}"/>
              </a:ext>
            </a:extLst>
          </p:cNvPr>
          <p:cNvSpPr/>
          <p:nvPr/>
        </p:nvSpPr>
        <p:spPr>
          <a:xfrm>
            <a:off x="4674893" y="3077575"/>
            <a:ext cx="132087" cy="74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417663-9002-4532-9A3B-48F730D6C870}"/>
              </a:ext>
            </a:extLst>
          </p:cNvPr>
          <p:cNvSpPr/>
          <p:nvPr/>
        </p:nvSpPr>
        <p:spPr>
          <a:xfrm>
            <a:off x="2732769" y="3038028"/>
            <a:ext cx="316523" cy="60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BD531D-7DCA-4C9B-B707-84E044521A7B}"/>
              </a:ext>
            </a:extLst>
          </p:cNvPr>
          <p:cNvSpPr/>
          <p:nvPr/>
        </p:nvSpPr>
        <p:spPr>
          <a:xfrm rot="18798780">
            <a:off x="7120307" y="2339206"/>
            <a:ext cx="492779" cy="113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6D3955-3740-4AB5-B7F6-D4CCB88121FA}"/>
              </a:ext>
            </a:extLst>
          </p:cNvPr>
          <p:cNvSpPr/>
          <p:nvPr/>
        </p:nvSpPr>
        <p:spPr>
          <a:xfrm rot="18943246">
            <a:off x="7564713" y="1813229"/>
            <a:ext cx="575751" cy="149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91D8E9-EC8E-4C7E-B156-273CE1761FBD}"/>
              </a:ext>
            </a:extLst>
          </p:cNvPr>
          <p:cNvSpPr/>
          <p:nvPr/>
        </p:nvSpPr>
        <p:spPr>
          <a:xfrm rot="1484496">
            <a:off x="9471331" y="4711334"/>
            <a:ext cx="240360" cy="60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9057A8-9CD2-44F0-8832-8389E476C6FF}"/>
              </a:ext>
            </a:extLst>
          </p:cNvPr>
          <p:cNvSpPr/>
          <p:nvPr/>
        </p:nvSpPr>
        <p:spPr>
          <a:xfrm rot="1708120">
            <a:off x="7330567" y="3586285"/>
            <a:ext cx="382376" cy="95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494957-356F-4A1D-BF53-97A220D3AD2D}"/>
              </a:ext>
            </a:extLst>
          </p:cNvPr>
          <p:cNvSpPr txBox="1"/>
          <p:nvPr/>
        </p:nvSpPr>
        <p:spPr>
          <a:xfrm rot="16025531">
            <a:off x="4896033" y="3929919"/>
            <a:ext cx="1081719" cy="2358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33" b="1" dirty="0"/>
              <a:t>Marianne Ave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F7B776-5AA5-4C90-B2EE-FBEF08A2A3C0}"/>
              </a:ext>
            </a:extLst>
          </p:cNvPr>
          <p:cNvSpPr txBox="1"/>
          <p:nvPr/>
        </p:nvSpPr>
        <p:spPr>
          <a:xfrm rot="16015872">
            <a:off x="6223826" y="3837408"/>
            <a:ext cx="907621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Livermore Ave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36C01D-295A-4ED6-A057-D70443A6FA9B}"/>
              </a:ext>
            </a:extLst>
          </p:cNvPr>
          <p:cNvSpPr txBox="1"/>
          <p:nvPr/>
        </p:nvSpPr>
        <p:spPr>
          <a:xfrm rot="1496907">
            <a:off x="8357668" y="4061584"/>
            <a:ext cx="692818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North Ave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A37556-F11B-467A-A0BA-F67727CAF1AB}"/>
              </a:ext>
            </a:extLst>
          </p:cNvPr>
          <p:cNvSpPr txBox="1"/>
          <p:nvPr/>
        </p:nvSpPr>
        <p:spPr>
          <a:xfrm rot="16034140">
            <a:off x="7448742" y="4590076"/>
            <a:ext cx="702436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Dickie Ave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F40833-A64A-4EC6-865D-1FC560D8C0DC}"/>
              </a:ext>
            </a:extLst>
          </p:cNvPr>
          <p:cNvSpPr txBox="1"/>
          <p:nvPr/>
        </p:nvSpPr>
        <p:spPr>
          <a:xfrm rot="16200000">
            <a:off x="8496775" y="5217563"/>
            <a:ext cx="769763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Bidwell Ave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D32AE8-2D2F-47BD-85F2-BB2047FDF8EB}"/>
              </a:ext>
            </a:extLst>
          </p:cNvPr>
          <p:cNvSpPr txBox="1"/>
          <p:nvPr/>
        </p:nvSpPr>
        <p:spPr>
          <a:xfrm rot="15865355">
            <a:off x="9609280" y="5715758"/>
            <a:ext cx="782587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b="1" dirty="0"/>
              <a:t>Neal Dow 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4AE06D-41F8-4D44-B612-4EE32EEEE51A}"/>
              </a:ext>
            </a:extLst>
          </p:cNvPr>
          <p:cNvSpPr txBox="1"/>
          <p:nvPr/>
        </p:nvSpPr>
        <p:spPr>
          <a:xfrm rot="2426280">
            <a:off x="8283990" y="2217082"/>
            <a:ext cx="805029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Eldridge Ave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E37FB8-57A2-4395-8978-1C69F9D165E2}"/>
              </a:ext>
            </a:extLst>
          </p:cNvPr>
          <p:cNvSpPr txBox="1"/>
          <p:nvPr/>
        </p:nvSpPr>
        <p:spPr>
          <a:xfrm rot="2676702">
            <a:off x="7353137" y="1403202"/>
            <a:ext cx="758541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Barrett Ave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17322E2-79E7-458F-A379-9FEE686F1354}"/>
              </a:ext>
            </a:extLst>
          </p:cNvPr>
          <p:cNvSpPr/>
          <p:nvPr/>
        </p:nvSpPr>
        <p:spPr>
          <a:xfrm rot="2568356">
            <a:off x="8124109" y="1205195"/>
            <a:ext cx="376995" cy="147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8C61C2-C586-4041-BB4A-CA018B70B888}"/>
              </a:ext>
            </a:extLst>
          </p:cNvPr>
          <p:cNvSpPr/>
          <p:nvPr/>
        </p:nvSpPr>
        <p:spPr>
          <a:xfrm rot="17957738">
            <a:off x="7897671" y="3715970"/>
            <a:ext cx="316296" cy="111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D53C3E-7606-438E-ADDC-D67FF4DCB5AC}"/>
              </a:ext>
            </a:extLst>
          </p:cNvPr>
          <p:cNvSpPr/>
          <p:nvPr/>
        </p:nvSpPr>
        <p:spPr>
          <a:xfrm rot="20508637">
            <a:off x="8961680" y="4259473"/>
            <a:ext cx="401395" cy="147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BED321-107C-4AD6-BD1C-DAFD7DA37363}"/>
              </a:ext>
            </a:extLst>
          </p:cNvPr>
          <p:cNvCxnSpPr/>
          <p:nvPr/>
        </p:nvCxnSpPr>
        <p:spPr>
          <a:xfrm>
            <a:off x="10000572" y="5363522"/>
            <a:ext cx="101600" cy="528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EE5B6BD-0F9D-45E6-B5D9-8DA81E9E4ACF}"/>
              </a:ext>
            </a:extLst>
          </p:cNvPr>
          <p:cNvSpPr txBox="1"/>
          <p:nvPr/>
        </p:nvSpPr>
        <p:spPr>
          <a:xfrm rot="18330548">
            <a:off x="1432902" y="2530538"/>
            <a:ext cx="748923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Decker Ave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DD2B54-CFE6-41CA-ACF1-5798B96B6C73}"/>
              </a:ext>
            </a:extLst>
          </p:cNvPr>
          <p:cNvSpPr txBox="1"/>
          <p:nvPr/>
        </p:nvSpPr>
        <p:spPr>
          <a:xfrm rot="18813847">
            <a:off x="7052477" y="2150603"/>
            <a:ext cx="713657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Forest Ave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441B28-92DA-467C-982D-1E6F74CA06CB}"/>
              </a:ext>
            </a:extLst>
          </p:cNvPr>
          <p:cNvSpPr txBox="1"/>
          <p:nvPr/>
        </p:nvSpPr>
        <p:spPr>
          <a:xfrm>
            <a:off x="3580641" y="2891264"/>
            <a:ext cx="713657" cy="2358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33" b="1" dirty="0"/>
              <a:t>Forest</a:t>
            </a:r>
            <a:r>
              <a:rPr lang="en-US" sz="933" dirty="0"/>
              <a:t> </a:t>
            </a:r>
            <a:r>
              <a:rPr lang="en-US" sz="933" b="1" dirty="0"/>
              <a:t>Ave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3E5E1F-F782-4854-96C0-516F8035EEBF}"/>
              </a:ext>
            </a:extLst>
          </p:cNvPr>
          <p:cNvSpPr txBox="1"/>
          <p:nvPr/>
        </p:nvSpPr>
        <p:spPr>
          <a:xfrm>
            <a:off x="1785212" y="5258661"/>
            <a:ext cx="223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Storm Sewer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78E838-3527-47ED-B607-E59D8CE3EBF6}"/>
              </a:ext>
            </a:extLst>
          </p:cNvPr>
          <p:cNvSpPr/>
          <p:nvPr/>
        </p:nvSpPr>
        <p:spPr>
          <a:xfrm>
            <a:off x="1588833" y="5351731"/>
            <a:ext cx="182880" cy="182880"/>
          </a:xfrm>
          <a:prstGeom prst="rect">
            <a:avLst/>
          </a:prstGeom>
          <a:solidFill>
            <a:srgbClr val="15E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CBB7C20-66DD-4FA1-BB35-463101A79E15}"/>
              </a:ext>
            </a:extLst>
          </p:cNvPr>
          <p:cNvCxnSpPr>
            <a:cxnSpLocks/>
          </p:cNvCxnSpPr>
          <p:nvPr/>
        </p:nvCxnSpPr>
        <p:spPr>
          <a:xfrm flipV="1">
            <a:off x="5796960" y="3296794"/>
            <a:ext cx="774699" cy="70996"/>
          </a:xfrm>
          <a:prstGeom prst="line">
            <a:avLst/>
          </a:prstGeom>
          <a:ln w="38100">
            <a:solidFill>
              <a:srgbClr val="15E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B75479F-089B-418F-8D5D-EBE07ABDFC83}"/>
              </a:ext>
            </a:extLst>
          </p:cNvPr>
          <p:cNvCxnSpPr>
            <a:cxnSpLocks/>
          </p:cNvCxnSpPr>
          <p:nvPr/>
        </p:nvCxnSpPr>
        <p:spPr>
          <a:xfrm flipV="1">
            <a:off x="6571659" y="3167591"/>
            <a:ext cx="365389" cy="125419"/>
          </a:xfrm>
          <a:prstGeom prst="line">
            <a:avLst/>
          </a:prstGeom>
          <a:ln w="38100">
            <a:solidFill>
              <a:srgbClr val="15E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B31F2B-07FA-437B-8A75-D1D1B525CAB8}"/>
              </a:ext>
            </a:extLst>
          </p:cNvPr>
          <p:cNvCxnSpPr/>
          <p:nvPr/>
        </p:nvCxnSpPr>
        <p:spPr>
          <a:xfrm>
            <a:off x="6944853" y="3192463"/>
            <a:ext cx="50800" cy="762000"/>
          </a:xfrm>
          <a:prstGeom prst="line">
            <a:avLst/>
          </a:prstGeom>
          <a:ln w="38100">
            <a:solidFill>
              <a:srgbClr val="15E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817030D-4C5A-46BF-8928-18CE18FB0D35}"/>
              </a:ext>
            </a:extLst>
          </p:cNvPr>
          <p:cNvCxnSpPr>
            <a:cxnSpLocks/>
          </p:cNvCxnSpPr>
          <p:nvPr/>
        </p:nvCxnSpPr>
        <p:spPr>
          <a:xfrm>
            <a:off x="7003459" y="3639206"/>
            <a:ext cx="2209800" cy="1180821"/>
          </a:xfrm>
          <a:prstGeom prst="line">
            <a:avLst/>
          </a:prstGeom>
          <a:ln w="38100">
            <a:solidFill>
              <a:srgbClr val="15E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5FA40E8-DDF8-4A37-B466-3D391F181B27}"/>
              </a:ext>
            </a:extLst>
          </p:cNvPr>
          <p:cNvCxnSpPr/>
          <p:nvPr/>
        </p:nvCxnSpPr>
        <p:spPr>
          <a:xfrm>
            <a:off x="9130667" y="4741813"/>
            <a:ext cx="0" cy="176023"/>
          </a:xfrm>
          <a:prstGeom prst="line">
            <a:avLst/>
          </a:prstGeom>
          <a:ln w="38100">
            <a:solidFill>
              <a:srgbClr val="15E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9735387-F1ED-400F-9F01-F2B00C4336DC}"/>
              </a:ext>
            </a:extLst>
          </p:cNvPr>
          <p:cNvCxnSpPr>
            <a:cxnSpLocks/>
          </p:cNvCxnSpPr>
          <p:nvPr/>
        </p:nvCxnSpPr>
        <p:spPr>
          <a:xfrm flipH="1">
            <a:off x="8102010" y="4247211"/>
            <a:ext cx="6349" cy="172481"/>
          </a:xfrm>
          <a:prstGeom prst="line">
            <a:avLst/>
          </a:prstGeom>
          <a:ln w="38100">
            <a:solidFill>
              <a:srgbClr val="15E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B9974CC-29C2-425D-B546-5F72CEE573AE}"/>
              </a:ext>
            </a:extLst>
          </p:cNvPr>
          <p:cNvCxnSpPr>
            <a:cxnSpLocks/>
          </p:cNvCxnSpPr>
          <p:nvPr/>
        </p:nvCxnSpPr>
        <p:spPr>
          <a:xfrm>
            <a:off x="9023936" y="4731513"/>
            <a:ext cx="1244600" cy="649828"/>
          </a:xfrm>
          <a:prstGeom prst="line">
            <a:avLst/>
          </a:prstGeom>
          <a:ln w="38100">
            <a:solidFill>
              <a:srgbClr val="15E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15B38CE-7C17-4CF0-9189-717E73D5A032}"/>
              </a:ext>
            </a:extLst>
          </p:cNvPr>
          <p:cNvCxnSpPr>
            <a:cxnSpLocks/>
          </p:cNvCxnSpPr>
          <p:nvPr/>
        </p:nvCxnSpPr>
        <p:spPr>
          <a:xfrm flipV="1">
            <a:off x="5765211" y="3250447"/>
            <a:ext cx="165099" cy="9765"/>
          </a:xfrm>
          <a:prstGeom prst="line">
            <a:avLst/>
          </a:prstGeom>
          <a:ln w="38100">
            <a:solidFill>
              <a:srgbClr val="15E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7D4EFD7-B6AE-41B9-A9C2-516F462AB5D1}"/>
              </a:ext>
            </a:extLst>
          </p:cNvPr>
          <p:cNvCxnSpPr/>
          <p:nvPr/>
        </p:nvCxnSpPr>
        <p:spPr>
          <a:xfrm>
            <a:off x="10262892" y="5363522"/>
            <a:ext cx="0" cy="217696"/>
          </a:xfrm>
          <a:prstGeom prst="line">
            <a:avLst/>
          </a:prstGeom>
          <a:ln w="38100">
            <a:solidFill>
              <a:srgbClr val="15E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Slide #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00158" y="5351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6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408962" y="451310"/>
            <a:ext cx="5849225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Franklin Gothic Demi"/>
              </a:rPr>
              <a:t>Locations (cont’d)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0FE7D4-04CB-C548-BA52-EE4AB21D1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BD8D698-B3BE-CA46-9E9B-F6C341766365}"/>
              </a:ext>
            </a:extLst>
          </p:cNvPr>
          <p:cNvSpPr txBox="1">
            <a:spLocks/>
          </p:cNvSpPr>
          <p:nvPr/>
        </p:nvSpPr>
        <p:spPr>
          <a:xfrm>
            <a:off x="2212306" y="1365534"/>
            <a:ext cx="7629277" cy="41269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Full Depth Roadway Reconstruction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Livermore Ave between Forest Ave and North Ave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North Ave between Livermore Ave and Neal Dow Ave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Forest Ave between Marianne St and Livermore Ave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Trench Restoration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u="sng" dirty="0">
              <a:highlight>
                <a:srgbClr val="FFFF00"/>
              </a:highlight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</a:rPr>
              <a:t>Forest Ave between Crystal Ave and Marianne St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</a:rPr>
              <a:t>Forest Ave between Livermore Ave and Barrett Ave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  </a:t>
            </a:r>
            <a:endParaRPr lang="en-US" sz="2000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Slide #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5546" y="5420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3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313555"/>
            <a:ext cx="9402660" cy="580643"/>
          </a:xfrm>
          <a:prstGeom prst="rect">
            <a:avLst/>
          </a:prstGeom>
        </p:spPr>
        <p:txBody>
          <a:bodyPr anchor="t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How will this project benefit you?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59C97F-9439-442A-98C2-D217410187CD}"/>
              </a:ext>
            </a:extLst>
          </p:cNvPr>
          <p:cNvSpPr txBox="1">
            <a:spLocks/>
          </p:cNvSpPr>
          <p:nvPr/>
        </p:nvSpPr>
        <p:spPr>
          <a:xfrm>
            <a:off x="605071" y="1068512"/>
            <a:ext cx="9891212" cy="51519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latin typeface="Franklin Gothic Book" panose="020B0503020102020204" pitchFamily="34" charset="0"/>
              </a:rPr>
              <a:t>COMMUNITY IMPROVEMENTS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900" b="1" u="sng" dirty="0"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Franklin Gothic Book" panose="020B0503020102020204" pitchFamily="34" charset="0"/>
              </a:rPr>
              <a:t>To improve drainage by installing new storm sewers and catch basins in the area in accordance with NYCDEP’S drainage plan.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Franklin Gothic Book" panose="020B0503020102020204" pitchFamily="34" charset="0"/>
              </a:rPr>
              <a:t>Replace and upgrade existing water main and hydrants to improve water distribution throughout the community.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Franklin Gothic Book" panose="020B0503020102020204" pitchFamily="34" charset="0"/>
              </a:rPr>
              <a:t>Replace and upgrade the existing sanitary sewers.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u="sng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</p:txBody>
      </p:sp>
      <p:pic>
        <p:nvPicPr>
          <p:cNvPr id="2" name="Slide #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6800" y="5724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4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5e225d4-b878-4e9e-b3ea-7d3918279a6d">
      <UserInfo>
        <DisplayName>Brown, Ajamu (DDC)</DisplayName>
        <AccountId>110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FD4341BC7F1F47A3054A37E8B5C44B" ma:contentTypeVersion="4" ma:contentTypeDescription="Create a new document." ma:contentTypeScope="" ma:versionID="b0e1c30a172505dd4c6b71cf17feb744">
  <xsd:schema xmlns:xsd="http://www.w3.org/2001/XMLSchema" xmlns:xs="http://www.w3.org/2001/XMLSchema" xmlns:p="http://schemas.microsoft.com/office/2006/metadata/properties" xmlns:ns2="4510ceb0-1707-4c43-b5b8-9066afae30ea" xmlns:ns3="75e225d4-b878-4e9e-b3ea-7d3918279a6d" targetNamespace="http://schemas.microsoft.com/office/2006/metadata/properties" ma:root="true" ma:fieldsID="84c71856839fa162e688520efb8b73b3" ns2:_="" ns3:_="">
    <xsd:import namespace="4510ceb0-1707-4c43-b5b8-9066afae30ea"/>
    <xsd:import namespace="75e225d4-b878-4e9e-b3ea-7d3918279a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10ceb0-1707-4c43-b5b8-9066afae30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e225d4-b878-4e9e-b3ea-7d3918279a6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6809F1-DD85-4F99-A2E7-4A698FA4233F}">
  <ds:schemaRefs>
    <ds:schemaRef ds:uri="http://schemas.openxmlformats.org/package/2006/metadata/core-properties"/>
    <ds:schemaRef ds:uri="4510ceb0-1707-4c43-b5b8-9066afae30ea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microsoft.com/office/2006/documentManagement/types"/>
    <ds:schemaRef ds:uri="75e225d4-b878-4e9e-b3ea-7d3918279a6d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3333D1C-B343-4A9A-B343-8504759BB1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F0747C-6AD6-415A-84CE-F4F27518BE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10ceb0-1707-4c43-b5b8-9066afae30ea"/>
    <ds:schemaRef ds:uri="75e225d4-b878-4e9e-b3ea-7d3918279a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5224</TotalTime>
  <Words>1046</Words>
  <Application>Microsoft Office PowerPoint</Application>
  <PresentationFormat>Widescreen</PresentationFormat>
  <Paragraphs>244</Paragraphs>
  <Slides>22</Slides>
  <Notes>0</Notes>
  <HiddenSlides>0</HiddenSlides>
  <MMClips>21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Times New Roman</vt:lpstr>
      <vt:lpstr>Wingdings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WORKING HOURS DURING 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Ye</dc:creator>
  <cp:lastModifiedBy>SER200236-WKS2</cp:lastModifiedBy>
  <cp:revision>204</cp:revision>
  <dcterms:created xsi:type="dcterms:W3CDTF">2020-09-08T14:48:19Z</dcterms:created>
  <dcterms:modified xsi:type="dcterms:W3CDTF">2022-01-20T17:22:28Z</dcterms:modified>
</cp:coreProperties>
</file>