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0"/>
  </p:notesMasterIdLst>
  <p:sldIdLst>
    <p:sldId id="328" r:id="rId2"/>
    <p:sldId id="642" r:id="rId3"/>
    <p:sldId id="563" r:id="rId4"/>
    <p:sldId id="545" r:id="rId5"/>
    <p:sldId id="562" r:id="rId6"/>
    <p:sldId id="623" r:id="rId7"/>
    <p:sldId id="625" r:id="rId8"/>
    <p:sldId id="259" r:id="rId9"/>
    <p:sldId id="627" r:id="rId10"/>
    <p:sldId id="628" r:id="rId11"/>
    <p:sldId id="630" r:id="rId12"/>
    <p:sldId id="314" r:id="rId13"/>
    <p:sldId id="315" r:id="rId14"/>
    <p:sldId id="640" r:id="rId15"/>
    <p:sldId id="322" r:id="rId16"/>
    <p:sldId id="641" r:id="rId17"/>
    <p:sldId id="643" r:id="rId18"/>
    <p:sldId id="56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A7"/>
    <a:srgbClr val="D05F12"/>
    <a:srgbClr val="ED7D31"/>
    <a:srgbClr val="F09151"/>
    <a:srgbClr val="216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89" autoAdjust="0"/>
    <p:restoredTop sz="94662"/>
  </p:normalViewPr>
  <p:slideViewPr>
    <p:cSldViewPr snapToGrid="0" snapToObjects="1">
      <p:cViewPr varScale="1">
        <p:scale>
          <a:sx n="76" d="100"/>
          <a:sy n="76"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303674-71C2-44EF-BA4D-CFAC11496206}" type="datetimeFigureOut">
              <a:rPr lang="en-US" smtClean="0"/>
              <a:t>3/7/2023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475701-3AF4-4164-9199-2613E3962BB6}" type="slidenum">
              <a:rPr lang="en-US" smtClean="0"/>
              <a:t>‹#›</a:t>
            </a:fld>
            <a:endParaRPr lang="en-US" dirty="0"/>
          </a:p>
        </p:txBody>
      </p:sp>
    </p:spTree>
    <p:extLst>
      <p:ext uri="{BB962C8B-B14F-4D97-AF65-F5344CB8AC3E}">
        <p14:creationId xmlns:p14="http://schemas.microsoft.com/office/powerpoint/2010/main" val="220435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C66C-4315-D842-AC28-D79D651F6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9AA132-1ADE-884C-B4C2-22E178870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0BE08-09ED-B740-BA41-92D89100014B}"/>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5" name="Footer Placeholder 4">
            <a:extLst>
              <a:ext uri="{FF2B5EF4-FFF2-40B4-BE49-F238E27FC236}">
                <a16:creationId xmlns:a16="http://schemas.microsoft.com/office/drawing/2014/main" id="{04254305-B025-854C-98B6-31D91B4599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EBB279-32F3-6045-95F1-6873A268B014}"/>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131550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D8DB-7ADE-8142-9E81-B2588B201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EFCE5-CB52-F74D-9FC4-1066F43892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C35E8-DB27-EB48-862B-5730C5AFB469}"/>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5" name="Footer Placeholder 4">
            <a:extLst>
              <a:ext uri="{FF2B5EF4-FFF2-40B4-BE49-F238E27FC236}">
                <a16:creationId xmlns:a16="http://schemas.microsoft.com/office/drawing/2014/main" id="{D7CDFC8B-A7D4-114C-A442-317CF7DCFF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32B7EA-8902-B44B-98D1-797805E68F13}"/>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145715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2A006-7BD7-CE47-92B2-F5CFBC813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8E5663-5AA9-7A42-A5F4-4C086160B6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A5FC1-1199-6642-8DB1-4B94A5F8D2B7}"/>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5" name="Footer Placeholder 4">
            <a:extLst>
              <a:ext uri="{FF2B5EF4-FFF2-40B4-BE49-F238E27FC236}">
                <a16:creationId xmlns:a16="http://schemas.microsoft.com/office/drawing/2014/main" id="{D366457C-87DB-024C-9CDF-5734B77287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604C87-9120-1649-91A0-B9A9A99D4FA5}"/>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232138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734-BE07-B04F-99C2-1934EDB3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33D47-47E8-A749-82B5-6A9196D183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138EC-44A5-544E-8484-CC10734B94FF}"/>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5" name="Footer Placeholder 4">
            <a:extLst>
              <a:ext uri="{FF2B5EF4-FFF2-40B4-BE49-F238E27FC236}">
                <a16:creationId xmlns:a16="http://schemas.microsoft.com/office/drawing/2014/main" id="{7F9721E9-901B-304F-8F6D-141C085D2B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CC20C8-0744-844B-BD65-1AB00E27A245}"/>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143694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D5F5-B0FB-6640-91E0-BEC63349F8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669864-62EC-A84D-ACBD-6ECFD1748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91C28C-3EE8-CF49-8C4A-F68EBD6B2211}"/>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5" name="Footer Placeholder 4">
            <a:extLst>
              <a:ext uri="{FF2B5EF4-FFF2-40B4-BE49-F238E27FC236}">
                <a16:creationId xmlns:a16="http://schemas.microsoft.com/office/drawing/2014/main" id="{8D2B9B0A-4F6D-C242-87F8-BA3A9DCC55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2729D4-B4FC-B749-A869-80F8DDCCA3E6}"/>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12974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420F-EC16-AA4B-9915-0A764A5C6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DF7D4-3DB2-E148-855D-3569D316E9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02FA7-8616-D543-8CED-4CEEDCC9B9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52B90-7B65-9849-B413-A83E278FE8E9}"/>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6" name="Footer Placeholder 5">
            <a:extLst>
              <a:ext uri="{FF2B5EF4-FFF2-40B4-BE49-F238E27FC236}">
                <a16:creationId xmlns:a16="http://schemas.microsoft.com/office/drawing/2014/main" id="{B54898AB-C6A1-2C45-B70D-CBBE033620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F74DCA-620D-5447-8D35-50F3B00617BB}"/>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421608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53BC-5E85-8E43-ADC8-A27FA26701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F44BE-2D7A-2543-8F9C-1B2718BA7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FB6A17-4A5B-A642-B8F3-0634492FF3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1663B-DEDD-724A-B9AC-C940E0E51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24632C-EC4B-B14A-BB58-E7FD0AB960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E8BBE-83CC-864B-972B-9F44712AAB4B}"/>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8" name="Footer Placeholder 7">
            <a:extLst>
              <a:ext uri="{FF2B5EF4-FFF2-40B4-BE49-F238E27FC236}">
                <a16:creationId xmlns:a16="http://schemas.microsoft.com/office/drawing/2014/main" id="{F6DE3755-5F71-D147-81DE-598E99A2C6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B321CA-64C6-A340-9903-2CEAE9CA85A1}"/>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220219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EF87-3D2B-3948-B847-D235E23F1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F81EC-B15B-6045-AF14-58B05CB1EF61}"/>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4" name="Footer Placeholder 3">
            <a:extLst>
              <a:ext uri="{FF2B5EF4-FFF2-40B4-BE49-F238E27FC236}">
                <a16:creationId xmlns:a16="http://schemas.microsoft.com/office/drawing/2014/main" id="{55E8F20B-0608-5949-A0F9-CE23798F25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3A3A1A-75C8-6140-BD03-0B9BA3D22D1A}"/>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317643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528AC-4D12-714A-A0A0-69DAEBCC9ED3}"/>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3" name="Footer Placeholder 2">
            <a:extLst>
              <a:ext uri="{FF2B5EF4-FFF2-40B4-BE49-F238E27FC236}">
                <a16:creationId xmlns:a16="http://schemas.microsoft.com/office/drawing/2014/main" id="{E7251A0A-4A2D-544D-8C12-C7B6728CE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B46623A-90A1-034C-BFD3-E7F85E6F87CE}"/>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377557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9015-758F-8E44-92EC-C9351FE1B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50DCC4-470E-EC49-BE65-6B2C2205D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048B8-A0CB-4F43-B4CC-DDBDACC98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A5518D-DD03-1149-9370-566816F63861}"/>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6" name="Footer Placeholder 5">
            <a:extLst>
              <a:ext uri="{FF2B5EF4-FFF2-40B4-BE49-F238E27FC236}">
                <a16:creationId xmlns:a16="http://schemas.microsoft.com/office/drawing/2014/main" id="{81E624D3-A9F7-2945-841E-71971021E3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251743-7A95-A948-8D4B-F6898AAC6FD1}"/>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94750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923B-4E57-0D4D-BD9F-95026EF26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5E5FB9-2319-B844-9B00-D0EC77375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8EB4A2-A91B-9C4B-A00C-B1625508C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B86B4C-A483-8E40-8CB7-DD8474D67C67}"/>
              </a:ext>
            </a:extLst>
          </p:cNvPr>
          <p:cNvSpPr>
            <a:spLocks noGrp="1"/>
          </p:cNvSpPr>
          <p:nvPr>
            <p:ph type="dt" sz="half" idx="10"/>
          </p:nvPr>
        </p:nvSpPr>
        <p:spPr/>
        <p:txBody>
          <a:bodyPr/>
          <a:lstStyle/>
          <a:p>
            <a:fld id="{2E630F3C-CC04-4F4E-9372-E1B2A751AC43}" type="datetimeFigureOut">
              <a:rPr lang="en-US" smtClean="0"/>
              <a:t>3/7/2023</a:t>
            </a:fld>
            <a:endParaRPr lang="en-US" dirty="0"/>
          </a:p>
        </p:txBody>
      </p:sp>
      <p:sp>
        <p:nvSpPr>
          <p:cNvPr id="6" name="Footer Placeholder 5">
            <a:extLst>
              <a:ext uri="{FF2B5EF4-FFF2-40B4-BE49-F238E27FC236}">
                <a16:creationId xmlns:a16="http://schemas.microsoft.com/office/drawing/2014/main" id="{45FAE98F-8D48-E142-9135-53A94B533E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33F0B3-1143-F449-948E-F04D7F151143}"/>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244325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236A0-CB01-AA4D-AE76-E9BA51BEB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B2E1DB-156C-BC4E-8B54-E7965CA73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D46D6-6E14-1F44-B42D-0D2F64AB1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30F3C-CC04-4F4E-9372-E1B2A751AC43}" type="datetimeFigureOut">
              <a:rPr lang="en-US" smtClean="0"/>
              <a:t>3/7/2023</a:t>
            </a:fld>
            <a:endParaRPr lang="en-US" dirty="0"/>
          </a:p>
        </p:txBody>
      </p:sp>
      <p:sp>
        <p:nvSpPr>
          <p:cNvPr id="5" name="Footer Placeholder 4">
            <a:extLst>
              <a:ext uri="{FF2B5EF4-FFF2-40B4-BE49-F238E27FC236}">
                <a16:creationId xmlns:a16="http://schemas.microsoft.com/office/drawing/2014/main" id="{D1A2B48D-B2BE-2144-A69A-DB7AA0664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29387E9-F336-E848-B682-6895A7B7D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4D6D1-740F-2E41-9BD9-5F8947D61E7F}" type="slidenum">
              <a:rPr lang="en-US" smtClean="0"/>
              <a:t>‹#›</a:t>
            </a:fld>
            <a:endParaRPr lang="en-US" dirty="0"/>
          </a:p>
        </p:txBody>
      </p:sp>
    </p:spTree>
    <p:extLst>
      <p:ext uri="{BB962C8B-B14F-4D97-AF65-F5344CB8AC3E}">
        <p14:creationId xmlns:p14="http://schemas.microsoft.com/office/powerpoint/2010/main" val="181735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33A8EB-2D5A-F748-A6CC-328FEE3E27D9}"/>
              </a:ext>
            </a:extLst>
          </p:cNvPr>
          <p:cNvSpPr/>
          <p:nvPr/>
        </p:nvSpPr>
        <p:spPr>
          <a:xfrm>
            <a:off x="0" y="-332058"/>
            <a:ext cx="12192000" cy="7187922"/>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US" sz="3400" dirty="0">
                <a:latin typeface="Franklin Gothic Book" panose="020B0503020102020204" pitchFamily="34" charset="0"/>
              </a:rPr>
              <a:t>	</a:t>
            </a:r>
          </a:p>
          <a:p>
            <a:pPr marL="457200" indent="-457200"/>
            <a:endParaRPr lang="en-US" sz="3400" dirty="0">
              <a:latin typeface="Franklin Gothic Book" panose="020B0503020102020204" pitchFamily="34" charset="0"/>
            </a:endParaRPr>
          </a:p>
          <a:p>
            <a:pPr marL="457200" indent="-457200"/>
            <a:r>
              <a:rPr lang="en-US" sz="3400" dirty="0">
                <a:latin typeface="Franklin Gothic Book" panose="020B0503020102020204" pitchFamily="34" charset="0"/>
              </a:rPr>
              <a:t>	</a:t>
            </a:r>
            <a:r>
              <a:rPr lang="en-US" sz="3000" dirty="0">
                <a:latin typeface="Franklin Gothic Book" panose="020B0503020102020204" pitchFamily="34" charset="0"/>
              </a:rPr>
              <a:t>PACIFIC PARK PROJECT PHASE II</a:t>
            </a:r>
          </a:p>
          <a:p>
            <a:pPr marL="457200" indent="-457200"/>
            <a:r>
              <a:rPr lang="en-US" sz="3400" dirty="0">
                <a:latin typeface="Franklin Gothic Book" panose="020B0503020102020204" pitchFamily="34" charset="0"/>
              </a:rPr>
              <a:t>	</a:t>
            </a:r>
            <a:r>
              <a:rPr lang="en-US" sz="2400" dirty="0">
                <a:latin typeface="Franklin Gothic Book" panose="020B0503020102020204" pitchFamily="34" charset="0"/>
              </a:rPr>
              <a:t>Combined Sewer Installation and Water Main Replacement</a:t>
            </a:r>
          </a:p>
          <a:p>
            <a:pPr marL="457200" indent="-457200"/>
            <a:r>
              <a:rPr lang="en-US" sz="2400" dirty="0">
                <a:latin typeface="Franklin Gothic Book" panose="020B0503020102020204" pitchFamily="34" charset="0"/>
              </a:rPr>
              <a:t>	Dean Street between 6</a:t>
            </a:r>
            <a:r>
              <a:rPr lang="en-US" sz="2400" baseline="30000" dirty="0">
                <a:latin typeface="Franklin Gothic Book" panose="020B0503020102020204" pitchFamily="34" charset="0"/>
              </a:rPr>
              <a:t>th</a:t>
            </a:r>
            <a:r>
              <a:rPr lang="en-US" sz="2400" dirty="0">
                <a:latin typeface="Franklin Gothic Book" panose="020B0503020102020204" pitchFamily="34" charset="0"/>
              </a:rPr>
              <a:t> Avenue &amp; Vanderbilt Avenue, etc.</a:t>
            </a:r>
          </a:p>
          <a:p>
            <a:pPr marL="457200" indent="-457200"/>
            <a:endParaRPr lang="en-US" sz="3200" dirty="0">
              <a:latin typeface="Franklin Gothic Book" panose="020B0503020102020204" pitchFamily="34" charset="0"/>
            </a:endParaRPr>
          </a:p>
          <a:p>
            <a:pPr marL="457200" indent="-457200"/>
            <a:r>
              <a:rPr lang="en-US" sz="3200" dirty="0">
                <a:latin typeface="Franklin Gothic Book" panose="020B0503020102020204" pitchFamily="34" charset="0"/>
              </a:rPr>
              <a:t>	</a:t>
            </a:r>
            <a:r>
              <a:rPr lang="en-US" sz="3000" dirty="0">
                <a:latin typeface="Franklin Gothic Book" panose="020B0503020102020204" pitchFamily="34" charset="0"/>
              </a:rPr>
              <a:t>Project SEK002383</a:t>
            </a:r>
          </a:p>
          <a:p>
            <a:r>
              <a:rPr lang="en-US" sz="3200" dirty="0">
                <a:latin typeface="Franklin Gothic Book" panose="020B0503020102020204" pitchFamily="34" charset="0"/>
              </a:rPr>
              <a:t>     </a:t>
            </a:r>
          </a:p>
        </p:txBody>
      </p:sp>
      <p:cxnSp>
        <p:nvCxnSpPr>
          <p:cNvPr id="6" name="Straight Connector 5">
            <a:extLst>
              <a:ext uri="{FF2B5EF4-FFF2-40B4-BE49-F238E27FC236}">
                <a16:creationId xmlns:a16="http://schemas.microsoft.com/office/drawing/2014/main" id="{FA4D4DCC-517C-417B-AF06-A530AB2FCF89}"/>
              </a:ext>
            </a:extLst>
          </p:cNvPr>
          <p:cNvCxnSpPr>
            <a:cxnSpLocks/>
          </p:cNvCxnSpPr>
          <p:nvPr/>
        </p:nvCxnSpPr>
        <p:spPr>
          <a:xfrm>
            <a:off x="408960" y="462013"/>
            <a:ext cx="1138198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5FE68AF-AD36-4A65-8520-82DAA9F8B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60" y="703656"/>
            <a:ext cx="1799464" cy="427372"/>
          </a:xfrm>
          <a:prstGeom prst="rect">
            <a:avLst/>
          </a:prstGeom>
        </p:spPr>
      </p:pic>
      <p:cxnSp>
        <p:nvCxnSpPr>
          <p:cNvPr id="8" name="Straight Connector 7">
            <a:extLst>
              <a:ext uri="{FF2B5EF4-FFF2-40B4-BE49-F238E27FC236}">
                <a16:creationId xmlns:a16="http://schemas.microsoft.com/office/drawing/2014/main" id="{68FEEBD5-23C8-4345-8EC7-5E57FE603391}"/>
              </a:ext>
            </a:extLst>
          </p:cNvPr>
          <p:cNvCxnSpPr>
            <a:cxnSpLocks/>
          </p:cNvCxnSpPr>
          <p:nvPr/>
        </p:nvCxnSpPr>
        <p:spPr>
          <a:xfrm>
            <a:off x="408960" y="1645770"/>
            <a:ext cx="184106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15BE019-22FE-4112-8F35-370EC75760CE}"/>
              </a:ext>
            </a:extLst>
          </p:cNvPr>
          <p:cNvSpPr txBox="1">
            <a:spLocks/>
          </p:cNvSpPr>
          <p:nvPr/>
        </p:nvSpPr>
        <p:spPr>
          <a:xfrm>
            <a:off x="7273299" y="5474554"/>
            <a:ext cx="5485895" cy="890689"/>
          </a:xfrm>
          <a:prstGeom prst="rect">
            <a:avLst/>
          </a:prstGeom>
        </p:spPr>
        <p:txBody>
          <a:bodyPr anchor="t" anchorCtr="0">
            <a:noAutofit/>
          </a:bodyPr>
          <a:lstStyle>
            <a:lvl1pPr algn="l" defTabSz="914400" rtl="0" eaLnBrk="1" latinLnBrk="0" hangingPunct="1">
              <a:lnSpc>
                <a:spcPct val="90000"/>
              </a:lnSpc>
              <a:spcBef>
                <a:spcPct val="0"/>
              </a:spcBef>
              <a:buNone/>
              <a:defRPr lang="en-US" sz="4500" kern="1200" cap="all" spc="700" baseline="0">
                <a:solidFill>
                  <a:schemeClr val="bg1"/>
                </a:solidFill>
                <a:latin typeface="Franklin Gothic Demi" panose="020B0603020102020204" pitchFamily="34" charset="0"/>
                <a:ea typeface="+mj-ea"/>
                <a:cs typeface="+mj-cs"/>
              </a:defRPr>
            </a:lvl1pPr>
          </a:lstStyle>
          <a:p>
            <a:pPr algn="ctr"/>
            <a:r>
              <a:rPr lang="en-US" sz="2000" spc="300" dirty="0">
                <a:solidFill>
                  <a:srgbClr val="FF6F24"/>
                </a:solidFill>
              </a:rPr>
              <a:t>  </a:t>
            </a:r>
            <a:r>
              <a:rPr lang="en-US" sz="1800" spc="300" dirty="0">
                <a:solidFill>
                  <a:srgbClr val="FF6F24"/>
                </a:solidFill>
              </a:rPr>
              <a:t>Presentation to </a:t>
            </a:r>
          </a:p>
          <a:p>
            <a:pPr algn="ctr"/>
            <a:r>
              <a:rPr lang="en-US" sz="1800" spc="300" dirty="0">
                <a:solidFill>
                  <a:srgbClr val="FF6F24"/>
                </a:solidFill>
              </a:rPr>
              <a:t>Community board 8K</a:t>
            </a:r>
          </a:p>
          <a:p>
            <a:pPr algn="ctr"/>
            <a:r>
              <a:rPr lang="en-US" sz="1800" spc="300" dirty="0">
                <a:solidFill>
                  <a:srgbClr val="FF6F24"/>
                </a:solidFill>
              </a:rPr>
              <a:t>March 7, 2023</a:t>
            </a:r>
          </a:p>
        </p:txBody>
      </p:sp>
      <p:sp>
        <p:nvSpPr>
          <p:cNvPr id="10" name="Rectangle 109">
            <a:extLst>
              <a:ext uri="{FF2B5EF4-FFF2-40B4-BE49-F238E27FC236}">
                <a16:creationId xmlns:a16="http://schemas.microsoft.com/office/drawing/2014/main" id="{84F55DC9-1FD9-4C82-A60A-A7EB9415649E}"/>
              </a:ext>
            </a:extLst>
          </p:cNvPr>
          <p:cNvSpPr>
            <a:spLocks noChangeArrowheads="1"/>
          </p:cNvSpPr>
          <p:nvPr/>
        </p:nvSpPr>
        <p:spPr bwMode="auto">
          <a:xfrm>
            <a:off x="877308" y="5919898"/>
            <a:ext cx="13620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sz="1100" dirty="0">
                <a:solidFill>
                  <a:schemeClr val="bg1"/>
                </a:solidFill>
                <a:latin typeface="Franklin Gothic Medium" panose="020B0603020102020204" pitchFamily="34" charset="0"/>
                <a:cs typeface="Arial" panose="020B0604020202020204" pitchFamily="34" charset="0"/>
              </a:rPr>
              <a:t>Eric L. Adams</a:t>
            </a:r>
          </a:p>
          <a:p>
            <a:pPr defTabSz="685800"/>
            <a:r>
              <a:rPr lang="en-US" sz="1100" dirty="0">
                <a:solidFill>
                  <a:schemeClr val="bg1"/>
                </a:solidFill>
                <a:latin typeface="Franklin Gothic Medium" panose="020B0603020102020204" pitchFamily="34" charset="0"/>
                <a:cs typeface="Arial" panose="020B0604020202020204" pitchFamily="34" charset="0"/>
              </a:rPr>
              <a:t>Mayor</a:t>
            </a:r>
          </a:p>
        </p:txBody>
      </p:sp>
      <p:sp>
        <p:nvSpPr>
          <p:cNvPr id="11" name="Rectangle 109">
            <a:extLst>
              <a:ext uri="{FF2B5EF4-FFF2-40B4-BE49-F238E27FC236}">
                <a16:creationId xmlns:a16="http://schemas.microsoft.com/office/drawing/2014/main" id="{51FF12D2-50C4-4257-96E3-BFD85762BB3E}"/>
              </a:ext>
            </a:extLst>
          </p:cNvPr>
          <p:cNvSpPr>
            <a:spLocks noChangeArrowheads="1"/>
          </p:cNvSpPr>
          <p:nvPr/>
        </p:nvSpPr>
        <p:spPr bwMode="auto">
          <a:xfrm>
            <a:off x="2222871" y="5919898"/>
            <a:ext cx="1309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sz="1100" dirty="0">
                <a:solidFill>
                  <a:schemeClr val="bg1"/>
                </a:solidFill>
                <a:latin typeface="Franklin Gothic Medium" panose="020B0603020102020204" pitchFamily="34" charset="0"/>
                <a:cs typeface="Arial" panose="020B0604020202020204" pitchFamily="34" charset="0"/>
              </a:rPr>
              <a:t>Thomas J. Foley</a:t>
            </a:r>
            <a:endParaRPr lang="en-US" sz="1100" b="0" i="0" dirty="0">
              <a:solidFill>
                <a:schemeClr val="bg1"/>
              </a:solidFill>
              <a:latin typeface="Franklin Gothic Medium" panose="020B0603020102020204" pitchFamily="34" charset="0"/>
              <a:cs typeface="Arial" panose="020B0604020202020204" pitchFamily="34" charset="0"/>
            </a:endParaRPr>
          </a:p>
          <a:p>
            <a:pPr defTabSz="685800">
              <a:buClrTx/>
            </a:pPr>
            <a:r>
              <a:rPr lang="en-US" sz="1100" b="0" i="0" dirty="0">
                <a:solidFill>
                  <a:schemeClr val="bg1"/>
                </a:solidFill>
                <a:latin typeface="Franklin Gothic Medium" panose="020B0603020102020204" pitchFamily="34" charset="0"/>
                <a:cs typeface="Arial" panose="020B0604020202020204" pitchFamily="34" charset="0"/>
              </a:rPr>
              <a:t>Commissioner</a:t>
            </a:r>
          </a:p>
        </p:txBody>
      </p:sp>
      <p:pic>
        <p:nvPicPr>
          <p:cNvPr id="12" name="Picture 11">
            <a:extLst>
              <a:ext uri="{FF2B5EF4-FFF2-40B4-BE49-F238E27FC236}">
                <a16:creationId xmlns:a16="http://schemas.microsoft.com/office/drawing/2014/main" id="{324C4DBE-EEF4-4C20-BB42-1B946986A37F}"/>
              </a:ext>
            </a:extLst>
          </p:cNvPr>
          <p:cNvPicPr>
            <a:picLocks noChangeAspect="1"/>
          </p:cNvPicPr>
          <p:nvPr/>
        </p:nvPicPr>
        <p:blipFill>
          <a:blip r:embed="rId3"/>
          <a:stretch>
            <a:fillRect/>
          </a:stretch>
        </p:blipFill>
        <p:spPr>
          <a:xfrm>
            <a:off x="2471437" y="680067"/>
            <a:ext cx="811982" cy="487917"/>
          </a:xfrm>
          <a:prstGeom prst="rect">
            <a:avLst/>
          </a:prstGeom>
        </p:spPr>
      </p:pic>
      <p:pic>
        <p:nvPicPr>
          <p:cNvPr id="13" name="Picture 12">
            <a:extLst>
              <a:ext uri="{FF2B5EF4-FFF2-40B4-BE49-F238E27FC236}">
                <a16:creationId xmlns:a16="http://schemas.microsoft.com/office/drawing/2014/main" id="{53ED2855-CF8D-41E3-A279-4BB4399BF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743" y="692226"/>
            <a:ext cx="811982" cy="482849"/>
          </a:xfrm>
          <a:prstGeom prst="rect">
            <a:avLst/>
          </a:prstGeom>
        </p:spPr>
      </p:pic>
    </p:spTree>
    <p:extLst>
      <p:ext uri="{BB962C8B-B14F-4D97-AF65-F5344CB8AC3E}">
        <p14:creationId xmlns:p14="http://schemas.microsoft.com/office/powerpoint/2010/main" val="26919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392572" y="527024"/>
            <a:ext cx="9402660" cy="580643"/>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800" dirty="0">
                <a:latin typeface="Franklin Gothic Demi"/>
              </a:rPr>
              <a:t>Traffic Patterns During Construction</a:t>
            </a:r>
          </a:p>
        </p:txBody>
      </p:sp>
      <p:sp>
        <p:nvSpPr>
          <p:cNvPr id="16" name="Slide Number Placeholder 5">
            <a:extLst>
              <a:ext uri="{FF2B5EF4-FFF2-40B4-BE49-F238E27FC236}">
                <a16:creationId xmlns:a16="http://schemas.microsoft.com/office/drawing/2014/main" id="{CF85BD61-B3A0-EE41-8A79-D139C0646464}"/>
              </a:ext>
            </a:extLst>
          </p:cNvPr>
          <p:cNvSpPr txBox="1">
            <a:spLocks/>
          </p:cNvSpPr>
          <p:nvPr/>
        </p:nvSpPr>
        <p:spPr>
          <a:xfrm>
            <a:off x="8742396" y="6333755"/>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latin typeface="Franklin Gothic Book"/>
            </a:endParaRPr>
          </a:p>
        </p:txBody>
      </p:sp>
      <p:sp>
        <p:nvSpPr>
          <p:cNvPr id="6" name="Text Placeholder 2">
            <a:extLst>
              <a:ext uri="{FF2B5EF4-FFF2-40B4-BE49-F238E27FC236}">
                <a16:creationId xmlns:a16="http://schemas.microsoft.com/office/drawing/2014/main" id="{1C21C9B7-0E7B-0245-A55C-572E616C4305}"/>
              </a:ext>
            </a:extLst>
          </p:cNvPr>
          <p:cNvSpPr txBox="1">
            <a:spLocks/>
          </p:cNvSpPr>
          <p:nvPr/>
        </p:nvSpPr>
        <p:spPr>
          <a:xfrm>
            <a:off x="858854" y="1279189"/>
            <a:ext cx="9099185" cy="5054566"/>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spcAft>
                <a:spcPts val="0"/>
              </a:spcAft>
            </a:pPr>
            <a:r>
              <a:rPr lang="en-US" sz="2400" b="1" dirty="0">
                <a:latin typeface="Franklin Gothic Book" panose="020B0503020102020204" pitchFamily="34" charset="0"/>
              </a:rPr>
              <a:t>Contractor will be responsible for the following:</a:t>
            </a:r>
          </a:p>
          <a:p>
            <a:pPr>
              <a:lnSpc>
                <a:spcPct val="100000"/>
              </a:lnSpc>
              <a:spcBef>
                <a:spcPts val="0"/>
              </a:spcBef>
              <a:spcAft>
                <a:spcPts val="0"/>
              </a:spcAft>
            </a:pPr>
            <a:endParaRPr lang="en-US" sz="2000" b="1" dirty="0">
              <a:latin typeface="Franklin Gothic Book" panose="020B0503020102020204" pitchFamily="34" charset="0"/>
            </a:endParaRPr>
          </a:p>
          <a:p>
            <a:pPr marL="225425" indent="-225425">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Personnel, signage, and safe work site for pedestrians and vehicles</a:t>
            </a:r>
          </a:p>
          <a:p>
            <a:pPr marL="225425" indent="-225425">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25425" indent="-225425">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Pedestrian access to buildings and sidewalks; notify bikers of work ahead</a:t>
            </a:r>
          </a:p>
          <a:p>
            <a:pPr marL="225425" indent="-225425">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25425" indent="-225425">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Keep a minimum width of 5’ access on sidewalks and crosswalks</a:t>
            </a:r>
          </a:p>
          <a:p>
            <a:pPr marL="225425" indent="-225425">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25425" indent="-225425">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Maintain travel lanes; intermittent reduction of travel lanes when necessary</a:t>
            </a:r>
            <a:endParaRPr lang="en-US" sz="2000" b="1" dirty="0">
              <a:solidFill>
                <a:srgbClr val="FF0000"/>
              </a:solidFill>
              <a:latin typeface="Franklin Gothic Book" panose="020B0503020102020204" pitchFamily="34" charset="0"/>
            </a:endParaRPr>
          </a:p>
          <a:p>
            <a:pPr>
              <a:lnSpc>
                <a:spcPct val="100000"/>
              </a:lnSpc>
              <a:spcBef>
                <a:spcPts val="0"/>
              </a:spcBef>
              <a:spcAft>
                <a:spcPts val="0"/>
              </a:spcAft>
            </a:pPr>
            <a:endParaRPr lang="en-US" sz="2000" dirty="0">
              <a:latin typeface="Franklin Gothic Book" panose="020B0503020102020204" pitchFamily="34" charset="0"/>
            </a:endParaRPr>
          </a:p>
          <a:p>
            <a:pPr marL="225425" indent="-225425">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Full roadway closure; intermittent when necessary</a:t>
            </a:r>
          </a:p>
        </p:txBody>
      </p:sp>
      <p:pic>
        <p:nvPicPr>
          <p:cNvPr id="7" name="Picture 16">
            <a:extLst>
              <a:ext uri="{FF2B5EF4-FFF2-40B4-BE49-F238E27FC236}">
                <a16:creationId xmlns:a16="http://schemas.microsoft.com/office/drawing/2014/main" id="{D3D384A3-F26E-104D-AF6D-0E60EFA6D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9"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AB7EA8F6-1E42-442E-9833-CC87F278DB79}"/>
              </a:ext>
            </a:extLst>
          </p:cNvPr>
          <p:cNvCxnSpPr>
            <a:cxnSpLocks/>
          </p:cNvCxnSpPr>
          <p:nvPr/>
        </p:nvCxnSpPr>
        <p:spPr>
          <a:xfrm>
            <a:off x="408961" y="341433"/>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207251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F8EF15-88D6-CC4D-BE71-4AC8BB99749F}"/>
              </a:ext>
            </a:extLst>
          </p:cNvPr>
          <p:cNvSpPr/>
          <p:nvPr/>
        </p:nvSpPr>
        <p:spPr>
          <a:xfrm>
            <a:off x="0" y="0"/>
            <a:ext cx="12192000" cy="6858000"/>
          </a:xfrm>
          <a:prstGeom prst="rect">
            <a:avLst/>
          </a:prstGeom>
          <a:solidFill>
            <a:srgbClr val="002F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8" name="Title 1">
            <a:extLst>
              <a:ext uri="{FF2B5EF4-FFF2-40B4-BE49-F238E27FC236}">
                <a16:creationId xmlns:a16="http://schemas.microsoft.com/office/drawing/2014/main" id="{AB9B6DF1-1FB5-FE43-A5B9-E4C0699B3D1E}"/>
              </a:ext>
            </a:extLst>
          </p:cNvPr>
          <p:cNvSpPr txBox="1">
            <a:spLocks/>
          </p:cNvSpPr>
          <p:nvPr/>
        </p:nvSpPr>
        <p:spPr>
          <a:xfrm>
            <a:off x="295976" y="313553"/>
            <a:ext cx="9402660" cy="1467726"/>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ysClr val="window" lastClr="FFFFFF"/>
                </a:solidFill>
                <a:effectLst/>
                <a:uLnTx/>
                <a:uFillTx/>
                <a:latin typeface="Franklin Gothic Demi"/>
                <a:ea typeface="+mj-ea"/>
                <a:cs typeface="+mj-cs"/>
              </a:rPr>
              <a:t>CLICK TO EDIT HEADLINE TEXT</a:t>
            </a:r>
          </a:p>
        </p:txBody>
      </p:sp>
      <p:sp>
        <p:nvSpPr>
          <p:cNvPr id="9" name="Text Placeholder 2">
            <a:extLst>
              <a:ext uri="{FF2B5EF4-FFF2-40B4-BE49-F238E27FC236}">
                <a16:creationId xmlns:a16="http://schemas.microsoft.com/office/drawing/2014/main" id="{F779604E-A3BC-2E4D-B000-DBD8D7E3969B}"/>
              </a:ext>
            </a:extLst>
          </p:cNvPr>
          <p:cNvSpPr txBox="1">
            <a:spLocks/>
          </p:cNvSpPr>
          <p:nvPr/>
        </p:nvSpPr>
        <p:spPr>
          <a:xfrm>
            <a:off x="295976" y="1904733"/>
            <a:ext cx="9807394" cy="369850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500" b="0" i="0" u="none" strike="noStrike" kern="1200" cap="none" spc="0" normalizeH="0" baseline="0" noProof="0" dirty="0">
                <a:ln>
                  <a:noFill/>
                </a:ln>
                <a:solidFill>
                  <a:sysClr val="window" lastClr="FFFFFF"/>
                </a:solidFill>
                <a:effectLst/>
                <a:uLnTx/>
                <a:uFillTx/>
                <a:latin typeface="Franklin Gothic Book"/>
                <a:ea typeface="+mn-ea"/>
                <a:cs typeface="+mn-cs"/>
              </a:rPr>
              <a:t>Edit text</a:t>
            </a:r>
          </a:p>
        </p:txBody>
      </p:sp>
      <p:pic>
        <p:nvPicPr>
          <p:cNvPr id="10" name="Picture 9">
            <a:extLst>
              <a:ext uri="{FF2B5EF4-FFF2-40B4-BE49-F238E27FC236}">
                <a16:creationId xmlns:a16="http://schemas.microsoft.com/office/drawing/2014/main" id="{0EA9F985-9CB2-D54B-87F0-A5267B3C3E4A}"/>
              </a:ext>
            </a:extLst>
          </p:cNvPr>
          <p:cNvPicPr>
            <a:picLocks noChangeAspect="1"/>
          </p:cNvPicPr>
          <p:nvPr/>
        </p:nvPicPr>
        <p:blipFill>
          <a:blip r:embed="rId2"/>
          <a:stretch>
            <a:fillRect/>
          </a:stretch>
        </p:blipFill>
        <p:spPr>
          <a:xfrm>
            <a:off x="408960" y="6030220"/>
            <a:ext cx="822960" cy="552559"/>
          </a:xfrm>
          <a:prstGeom prst="rect">
            <a:avLst/>
          </a:prstGeom>
        </p:spPr>
      </p:pic>
      <p:sp>
        <p:nvSpPr>
          <p:cNvPr id="11" name="Slide Number Placeholder 5">
            <a:extLst>
              <a:ext uri="{FF2B5EF4-FFF2-40B4-BE49-F238E27FC236}">
                <a16:creationId xmlns:a16="http://schemas.microsoft.com/office/drawing/2014/main" id="{C39E20B0-C086-3F44-992F-25C3016B0EE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white"/>
                </a:solidFill>
                <a:latin typeface="Franklin Gothic Book"/>
              </a:rPr>
              <a:pPr/>
              <a:t>11</a:t>
            </a:fld>
            <a:endParaRPr lang="en-US" dirty="0">
              <a:solidFill>
                <a:prstClr val="white"/>
              </a:solidFill>
              <a:latin typeface="Franklin Gothic Book"/>
            </a:endParaRPr>
          </a:p>
        </p:txBody>
      </p:sp>
      <p:sp>
        <p:nvSpPr>
          <p:cNvPr id="17" name="Rectangle 16">
            <a:extLst>
              <a:ext uri="{FF2B5EF4-FFF2-40B4-BE49-F238E27FC236}">
                <a16:creationId xmlns:a16="http://schemas.microsoft.com/office/drawing/2014/main" id="{F6B9172B-ED76-2E47-BCE5-53D22EB827BB}"/>
              </a:ext>
            </a:extLst>
          </p:cNvPr>
          <p:cNvSpPr/>
          <p:nvPr/>
        </p:nvSpPr>
        <p:spPr>
          <a:xfrm>
            <a:off x="0" y="0"/>
            <a:ext cx="12192000" cy="6858000"/>
          </a:xfrm>
          <a:prstGeom prst="rect">
            <a:avLst/>
          </a:prstGeom>
          <a:solidFill>
            <a:srgbClr val="002F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pic>
        <p:nvPicPr>
          <p:cNvPr id="19" name="Picture 18">
            <a:extLst>
              <a:ext uri="{FF2B5EF4-FFF2-40B4-BE49-F238E27FC236}">
                <a16:creationId xmlns:a16="http://schemas.microsoft.com/office/drawing/2014/main" id="{94B7FD48-EE4D-B040-83E5-78DD1E30F23F}"/>
              </a:ext>
            </a:extLst>
          </p:cNvPr>
          <p:cNvPicPr>
            <a:picLocks noChangeAspect="1"/>
          </p:cNvPicPr>
          <p:nvPr/>
        </p:nvPicPr>
        <p:blipFill>
          <a:blip r:embed="rId2"/>
          <a:stretch>
            <a:fillRect/>
          </a:stretch>
        </p:blipFill>
        <p:spPr>
          <a:xfrm>
            <a:off x="408960" y="6030220"/>
            <a:ext cx="822960" cy="552559"/>
          </a:xfrm>
          <a:prstGeom prst="rect">
            <a:avLst/>
          </a:prstGeom>
        </p:spPr>
      </p:pic>
      <p:sp>
        <p:nvSpPr>
          <p:cNvPr id="20" name="Slide Number Placeholder 5">
            <a:extLst>
              <a:ext uri="{FF2B5EF4-FFF2-40B4-BE49-F238E27FC236}">
                <a16:creationId xmlns:a16="http://schemas.microsoft.com/office/drawing/2014/main" id="{CB571DB5-3222-6A4F-A1B5-6EE1DD82E20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latin typeface="Franklin Gothic Book"/>
            </a:endParaRPr>
          </a:p>
        </p:txBody>
      </p:sp>
      <p:sp>
        <p:nvSpPr>
          <p:cNvPr id="21" name="Title 1">
            <a:extLst>
              <a:ext uri="{FF2B5EF4-FFF2-40B4-BE49-F238E27FC236}">
                <a16:creationId xmlns:a16="http://schemas.microsoft.com/office/drawing/2014/main" id="{5A19BBAC-BFBC-3B4E-A29E-AC43FAB7E64C}"/>
              </a:ext>
            </a:extLst>
          </p:cNvPr>
          <p:cNvSpPr txBox="1">
            <a:spLocks/>
          </p:cNvSpPr>
          <p:nvPr/>
        </p:nvSpPr>
        <p:spPr>
          <a:xfrm>
            <a:off x="532581" y="2433006"/>
            <a:ext cx="9334184" cy="2258583"/>
          </a:xfrm>
          <a:prstGeom prst="rect">
            <a:avLst/>
          </a:prstGeom>
        </p:spPr>
        <p:txBody>
          <a:bodyPr anchor="t" anchorCtr="0">
            <a:noAutofit/>
          </a:bodyPr>
          <a:lstStyle>
            <a:lvl1pPr algn="l" defTabSz="914400" rtl="0" eaLnBrk="1" latinLnBrk="0" hangingPunct="1">
              <a:lnSpc>
                <a:spcPts val="7000"/>
              </a:lnSpc>
              <a:spcBef>
                <a:spcPct val="0"/>
              </a:spcBef>
              <a:buNone/>
              <a:defRPr sz="7500" kern="1200" cap="all" baseline="0">
                <a:solidFill>
                  <a:schemeClr val="bg1"/>
                </a:solidFill>
                <a:latin typeface="+mj-lt"/>
                <a:ea typeface="+mj-ea"/>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0" lang="en-US" sz="3600" b="0" i="0" u="none" strike="noStrike" kern="1200" cap="all" spc="0" normalizeH="0" baseline="0" noProof="0" dirty="0">
                <a:ln>
                  <a:noFill/>
                </a:ln>
                <a:solidFill>
                  <a:sysClr val="window" lastClr="FFFFFF"/>
                </a:solidFill>
                <a:effectLst/>
                <a:uLnTx/>
                <a:uFillTx/>
                <a:latin typeface="Franklin Gothic Demi"/>
                <a:ea typeface="+mj-ea"/>
                <a:cs typeface="+mj-cs"/>
              </a:rPr>
              <a:t>Impacts</a:t>
            </a:r>
          </a:p>
        </p:txBody>
      </p:sp>
      <p:cxnSp>
        <p:nvCxnSpPr>
          <p:cNvPr id="13" name="Straight Connector 12">
            <a:extLst>
              <a:ext uri="{FF2B5EF4-FFF2-40B4-BE49-F238E27FC236}">
                <a16:creationId xmlns:a16="http://schemas.microsoft.com/office/drawing/2014/main" id="{4B8D6BCE-C152-42CB-9C6F-D46A47AE04AC}"/>
              </a:ext>
            </a:extLst>
          </p:cNvPr>
          <p:cNvCxnSpPr>
            <a:cxnSpLocks/>
          </p:cNvCxnSpPr>
          <p:nvPr/>
        </p:nvCxnSpPr>
        <p:spPr>
          <a:xfrm>
            <a:off x="532581" y="341433"/>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329055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408961" y="540066"/>
            <a:ext cx="7675673" cy="492585"/>
          </a:xfrm>
          <a:prstGeom prst="rect">
            <a:avLst/>
          </a:prstGeom>
        </p:spPr>
        <p:txBody>
          <a:bodyPr anchor="t" anchorCtr="0">
            <a:normAutofit fontScale="77500" lnSpcReduction="20000"/>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a:lnSpc>
                <a:spcPct val="110000"/>
              </a:lnSpc>
            </a:pPr>
            <a:r>
              <a:rPr lang="en-US" sz="3600" dirty="0">
                <a:latin typeface="Franklin Gothic Demi"/>
              </a:rPr>
              <a:t>COMMUNITY IMPACTS &amp; MITIGATIONS</a:t>
            </a:r>
          </a:p>
          <a:p>
            <a:pPr lvl="0"/>
            <a:endParaRPr lang="en-US" sz="3600" dirty="0">
              <a:latin typeface="Franklin Gothic Demi"/>
            </a:endParaRPr>
          </a:p>
        </p:txBody>
      </p:sp>
      <p:sp>
        <p:nvSpPr>
          <p:cNvPr id="16" name="Slide Number Placeholder 5">
            <a:extLst>
              <a:ext uri="{FF2B5EF4-FFF2-40B4-BE49-F238E27FC236}">
                <a16:creationId xmlns:a16="http://schemas.microsoft.com/office/drawing/2014/main" id="{CF85BD61-B3A0-EE41-8A79-D139C0646464}"/>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3">
                  <a:lumMod val="75000"/>
                </a:schemeClr>
              </a:solidFill>
              <a:latin typeface="Franklin Gothic Book"/>
            </a:endParaRPr>
          </a:p>
        </p:txBody>
      </p:sp>
      <p:pic>
        <p:nvPicPr>
          <p:cNvPr id="17" name="Picture 16">
            <a:extLst>
              <a:ext uri="{FF2B5EF4-FFF2-40B4-BE49-F238E27FC236}">
                <a16:creationId xmlns:a16="http://schemas.microsoft.com/office/drawing/2014/main" id="{A0291BCF-94C2-DB46-AC75-304C91B40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239" y="296098"/>
            <a:ext cx="720044" cy="487936"/>
          </a:xfrm>
          <a:prstGeom prst="rect">
            <a:avLst/>
          </a:prstGeom>
        </p:spPr>
      </p:pic>
      <p:sp>
        <p:nvSpPr>
          <p:cNvPr id="6" name="Text Placeholder 2">
            <a:extLst>
              <a:ext uri="{FF2B5EF4-FFF2-40B4-BE49-F238E27FC236}">
                <a16:creationId xmlns:a16="http://schemas.microsoft.com/office/drawing/2014/main" id="{1C21C9B7-0E7B-0245-A55C-572E616C4305}"/>
              </a:ext>
            </a:extLst>
          </p:cNvPr>
          <p:cNvSpPr txBox="1">
            <a:spLocks/>
          </p:cNvSpPr>
          <p:nvPr/>
        </p:nvSpPr>
        <p:spPr>
          <a:xfrm>
            <a:off x="837600" y="1080263"/>
            <a:ext cx="9918220" cy="523767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00000"/>
              </a:lnSpc>
              <a:spcBef>
                <a:spcPts val="0"/>
              </a:spcBef>
              <a:spcAft>
                <a:spcPts val="0"/>
              </a:spcAft>
            </a:pPr>
            <a:r>
              <a:rPr lang="en-US" sz="2600" b="1" dirty="0">
                <a:latin typeface="Franklin Gothic Book" panose="020B0503020102020204" pitchFamily="34" charset="0"/>
              </a:rPr>
              <a:t>Contractor shall: </a:t>
            </a:r>
          </a:p>
          <a:p>
            <a:pPr marL="234950"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Obtain Pre-Construction Reports (which will be done by a separate entity).</a:t>
            </a:r>
          </a:p>
          <a:p>
            <a:pPr marL="234950"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Work within DEP Noise Code Regulations.</a:t>
            </a:r>
          </a:p>
          <a:p>
            <a:pPr marL="234950"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Ensure area has enough access to water during temporary water shutdowns. (</a:t>
            </a:r>
            <a:r>
              <a:rPr lang="en-US" sz="2000" i="1" dirty="0">
                <a:latin typeface="Franklin Gothic Book" panose="020B0503020102020204" pitchFamily="34" charset="0"/>
              </a:rPr>
              <a:t>Will coordinate with critical businesses in the area.)</a:t>
            </a:r>
          </a:p>
          <a:p>
            <a:pPr marL="234950"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Post advance Contractor’s 24-hour notice to impacted area.</a:t>
            </a:r>
          </a:p>
          <a:p>
            <a:pPr marL="234950"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Keep storage site and MPT area clean &amp; safe.</a:t>
            </a:r>
          </a:p>
          <a:p>
            <a:pPr marL="23495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Cover trucks delivering fill material.</a:t>
            </a:r>
          </a:p>
          <a:p>
            <a:pPr marL="23495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Provide professional rodent control inspector to monitor/maintain Rodent Control Station</a:t>
            </a:r>
          </a:p>
          <a:p>
            <a:pPr marL="234950" indent="-234950">
              <a:lnSpc>
                <a:spcPct val="15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lvl="0">
              <a:lnSpc>
                <a:spcPct val="100000"/>
              </a:lnSpc>
              <a:spcBef>
                <a:spcPts val="0"/>
              </a:spcBef>
              <a:spcAft>
                <a:spcPts val="0"/>
              </a:spcAft>
            </a:pPr>
            <a:endParaRPr lang="en-US" sz="2400" b="1" dirty="0">
              <a:latin typeface="Franklin Gothic Book" panose="020B0503020102020204" pitchFamily="34" charset="0"/>
            </a:endParaRPr>
          </a:p>
        </p:txBody>
      </p:sp>
      <p:cxnSp>
        <p:nvCxnSpPr>
          <p:cNvPr id="8" name="Straight Connector 7">
            <a:extLst>
              <a:ext uri="{FF2B5EF4-FFF2-40B4-BE49-F238E27FC236}">
                <a16:creationId xmlns:a16="http://schemas.microsoft.com/office/drawing/2014/main" id="{ADB15479-7D5B-4A0D-A0D4-9843318BB239}"/>
              </a:ext>
            </a:extLst>
          </p:cNvPr>
          <p:cNvCxnSpPr>
            <a:cxnSpLocks/>
          </p:cNvCxnSpPr>
          <p:nvPr/>
        </p:nvCxnSpPr>
        <p:spPr>
          <a:xfrm>
            <a:off x="408961" y="341433"/>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157021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408960" y="568119"/>
            <a:ext cx="7441499" cy="658467"/>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800" dirty="0">
                <a:latin typeface="Franklin Gothic Demi"/>
              </a:rPr>
              <a:t>COMMUNITY IMPACTS &amp; MITIGATIONS </a:t>
            </a:r>
            <a:r>
              <a:rPr lang="en-US" sz="2400" dirty="0">
                <a:latin typeface="Franklin Gothic Book" panose="020B0503020102020204" pitchFamily="34" charset="0"/>
              </a:rPr>
              <a:t>(cont’d)</a:t>
            </a:r>
          </a:p>
          <a:p>
            <a:pPr lvl="0"/>
            <a:endParaRPr lang="en-US" sz="3600" dirty="0">
              <a:latin typeface="Franklin Gothic Demi"/>
            </a:endParaRPr>
          </a:p>
        </p:txBody>
      </p:sp>
      <p:sp>
        <p:nvSpPr>
          <p:cNvPr id="16" name="Slide Number Placeholder 5">
            <a:extLst>
              <a:ext uri="{FF2B5EF4-FFF2-40B4-BE49-F238E27FC236}">
                <a16:creationId xmlns:a16="http://schemas.microsoft.com/office/drawing/2014/main" id="{CF85BD61-B3A0-EE41-8A79-D139C0646464}"/>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3">
                  <a:lumMod val="75000"/>
                </a:schemeClr>
              </a:solidFill>
              <a:latin typeface="Franklin Gothic Book"/>
            </a:endParaRPr>
          </a:p>
        </p:txBody>
      </p:sp>
      <p:pic>
        <p:nvPicPr>
          <p:cNvPr id="17" name="Picture 16">
            <a:extLst>
              <a:ext uri="{FF2B5EF4-FFF2-40B4-BE49-F238E27FC236}">
                <a16:creationId xmlns:a16="http://schemas.microsoft.com/office/drawing/2014/main" id="{A0291BCF-94C2-DB46-AC75-304C91B40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0331" y="324151"/>
            <a:ext cx="720044" cy="487936"/>
          </a:xfrm>
          <a:prstGeom prst="rect">
            <a:avLst/>
          </a:prstGeom>
        </p:spPr>
      </p:pic>
      <p:sp>
        <p:nvSpPr>
          <p:cNvPr id="6" name="Text Placeholder 2">
            <a:extLst>
              <a:ext uri="{FF2B5EF4-FFF2-40B4-BE49-F238E27FC236}">
                <a16:creationId xmlns:a16="http://schemas.microsoft.com/office/drawing/2014/main" id="{1C21C9B7-0E7B-0245-A55C-572E616C4305}"/>
              </a:ext>
            </a:extLst>
          </p:cNvPr>
          <p:cNvSpPr txBox="1">
            <a:spLocks/>
          </p:cNvSpPr>
          <p:nvPr/>
        </p:nvSpPr>
        <p:spPr>
          <a:xfrm>
            <a:off x="761017" y="1449649"/>
            <a:ext cx="8628310" cy="4348018"/>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37744"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Driveway access may be temporarily restricted during work hours, but coordination is done case-by-case.</a:t>
            </a:r>
          </a:p>
          <a:p>
            <a:pPr marL="237744"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7744"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Parking may be temporarily restricted when necessary; signs will be posted in advance.</a:t>
            </a:r>
          </a:p>
          <a:p>
            <a:pPr marL="237744"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7744"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Garbage pick-up may be affected and will be coordinated with appropriate stakeholders.</a:t>
            </a:r>
          </a:p>
          <a:p>
            <a:pPr marL="237744"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7744" lvl="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Individuals with special needs should contact the Community Construction Liaison (CCL).  Field staff will work to minimize inconveniences. </a:t>
            </a:r>
          </a:p>
          <a:p>
            <a:pPr marL="237744" lvl="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lvl="0">
              <a:lnSpc>
                <a:spcPct val="100000"/>
              </a:lnSpc>
              <a:spcBef>
                <a:spcPts val="0"/>
              </a:spcBef>
              <a:spcAft>
                <a:spcPts val="0"/>
              </a:spcAft>
            </a:pPr>
            <a:endParaRPr lang="en-US" sz="2800" dirty="0">
              <a:latin typeface="Franklin Gothic Book" panose="020B0503020102020204" pitchFamily="34" charset="0"/>
            </a:endParaRPr>
          </a:p>
        </p:txBody>
      </p:sp>
      <p:cxnSp>
        <p:nvCxnSpPr>
          <p:cNvPr id="8" name="Straight Connector 7">
            <a:extLst>
              <a:ext uri="{FF2B5EF4-FFF2-40B4-BE49-F238E27FC236}">
                <a16:creationId xmlns:a16="http://schemas.microsoft.com/office/drawing/2014/main" id="{ADB15479-7D5B-4A0D-A0D4-9843318BB239}"/>
              </a:ext>
            </a:extLst>
          </p:cNvPr>
          <p:cNvCxnSpPr>
            <a:cxnSpLocks/>
          </p:cNvCxnSpPr>
          <p:nvPr/>
        </p:nvCxnSpPr>
        <p:spPr>
          <a:xfrm>
            <a:off x="408960" y="345055"/>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49090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509322" y="531657"/>
            <a:ext cx="5267010" cy="533121"/>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800" dirty="0">
                <a:latin typeface="Franklin Gothic Demi"/>
              </a:rPr>
              <a:t>COMMUNITY OUTREACH</a:t>
            </a:r>
          </a:p>
          <a:p>
            <a:pPr lvl="0"/>
            <a:endParaRPr lang="en-US" sz="3600" dirty="0">
              <a:latin typeface="Franklin Gothic Demi"/>
            </a:endParaRPr>
          </a:p>
        </p:txBody>
      </p:sp>
      <p:sp>
        <p:nvSpPr>
          <p:cNvPr id="16" name="Slide Number Placeholder 5">
            <a:extLst>
              <a:ext uri="{FF2B5EF4-FFF2-40B4-BE49-F238E27FC236}">
                <a16:creationId xmlns:a16="http://schemas.microsoft.com/office/drawing/2014/main" id="{CF85BD61-B3A0-EE41-8A79-D139C0646464}"/>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3">
                  <a:lumMod val="75000"/>
                </a:schemeClr>
              </a:solidFill>
              <a:latin typeface="Franklin Gothic Book"/>
            </a:endParaRPr>
          </a:p>
        </p:txBody>
      </p:sp>
      <p:pic>
        <p:nvPicPr>
          <p:cNvPr id="17" name="Picture 16">
            <a:extLst>
              <a:ext uri="{FF2B5EF4-FFF2-40B4-BE49-F238E27FC236}">
                <a16:creationId xmlns:a16="http://schemas.microsoft.com/office/drawing/2014/main" id="{A0291BCF-94C2-DB46-AC75-304C91B40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3049" y="378514"/>
            <a:ext cx="720044" cy="487936"/>
          </a:xfrm>
          <a:prstGeom prst="rect">
            <a:avLst/>
          </a:prstGeom>
        </p:spPr>
      </p:pic>
      <p:sp>
        <p:nvSpPr>
          <p:cNvPr id="6" name="Text Placeholder 2">
            <a:extLst>
              <a:ext uri="{FF2B5EF4-FFF2-40B4-BE49-F238E27FC236}">
                <a16:creationId xmlns:a16="http://schemas.microsoft.com/office/drawing/2014/main" id="{1C21C9B7-0E7B-0245-A55C-572E616C4305}"/>
              </a:ext>
            </a:extLst>
          </p:cNvPr>
          <p:cNvSpPr txBox="1">
            <a:spLocks/>
          </p:cNvSpPr>
          <p:nvPr/>
        </p:nvSpPr>
        <p:spPr>
          <a:xfrm>
            <a:off x="981307" y="1322044"/>
            <a:ext cx="8129239" cy="4627899"/>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spcAft>
                <a:spcPts val="0"/>
              </a:spcAft>
            </a:pPr>
            <a:r>
              <a:rPr lang="en-US" sz="2600" u="sng" dirty="0">
                <a:solidFill>
                  <a:srgbClr val="F44C18"/>
                </a:solidFill>
                <a:latin typeface="Franklin Gothic Book" panose="020B0503020102020204" pitchFamily="34" charset="0"/>
                <a:cs typeface="Arial"/>
              </a:rPr>
              <a:t>OCON</a:t>
            </a:r>
            <a:r>
              <a:rPr lang="en-US" sz="2600" u="sng" dirty="0">
                <a:solidFill>
                  <a:schemeClr val="accent2"/>
                </a:solidFill>
                <a:latin typeface="Franklin Gothic Book" panose="020B0503020102020204" pitchFamily="34" charset="0"/>
                <a:cs typeface="Arial"/>
              </a:rPr>
              <a:t> </a:t>
            </a:r>
          </a:p>
          <a:p>
            <a:pPr>
              <a:lnSpc>
                <a:spcPct val="150000"/>
              </a:lnSpc>
              <a:spcBef>
                <a:spcPts val="0"/>
              </a:spcBef>
              <a:spcAft>
                <a:spcPts val="0"/>
              </a:spcAft>
            </a:pPr>
            <a:r>
              <a:rPr lang="en-US" sz="2200" dirty="0">
                <a:latin typeface="Franklin Gothic Book" panose="020B0503020102020204" pitchFamily="34" charset="0"/>
              </a:rPr>
              <a:t>DCC’s Office of Community Outreach and Notification (OCON) works with CBs, BID’s, local businesses, and other community stakeholders impacted by construction. </a:t>
            </a:r>
          </a:p>
          <a:p>
            <a:pPr>
              <a:lnSpc>
                <a:spcPct val="100000"/>
              </a:lnSpc>
              <a:spcBef>
                <a:spcPts val="0"/>
              </a:spcBef>
              <a:spcAft>
                <a:spcPts val="0"/>
              </a:spcAft>
            </a:pPr>
            <a:endParaRPr lang="en-US" sz="2800" dirty="0">
              <a:latin typeface="Franklin Gothic Book" panose="020B0503020102020204" pitchFamily="34" charset="0"/>
            </a:endParaRPr>
          </a:p>
          <a:p>
            <a:pPr>
              <a:lnSpc>
                <a:spcPct val="100000"/>
              </a:lnSpc>
              <a:spcBef>
                <a:spcPts val="0"/>
              </a:spcBef>
              <a:spcAft>
                <a:spcPts val="0"/>
              </a:spcAft>
            </a:pPr>
            <a:r>
              <a:rPr lang="en-US" sz="2600" u="sng" dirty="0">
                <a:solidFill>
                  <a:srgbClr val="F44C18"/>
                </a:solidFill>
                <a:latin typeface="Franklin Gothic Book" panose="020B0503020102020204" pitchFamily="34" charset="0"/>
                <a:cs typeface="Arial"/>
              </a:rPr>
              <a:t>CCL</a:t>
            </a:r>
          </a:p>
          <a:p>
            <a:pPr>
              <a:lnSpc>
                <a:spcPct val="150000"/>
              </a:lnSpc>
              <a:spcBef>
                <a:spcPts val="0"/>
              </a:spcBef>
              <a:spcAft>
                <a:spcPts val="0"/>
              </a:spcAft>
            </a:pPr>
            <a:r>
              <a:rPr lang="en-US" sz="2200" dirty="0">
                <a:latin typeface="Franklin Gothic Book" panose="020B0503020102020204" pitchFamily="34" charset="0"/>
              </a:rPr>
              <a:t>DDC will assign a Community Construction Liaison (CCL) as the dedicated on-site point person.  Contact information for the CCL and field office will be provided to the community.</a:t>
            </a:r>
          </a:p>
          <a:p>
            <a:pPr marL="0" lvl="1">
              <a:lnSpc>
                <a:spcPct val="100000"/>
              </a:lnSpc>
              <a:spcBef>
                <a:spcPts val="0"/>
              </a:spcBef>
              <a:tabLst>
                <a:tab pos="228600" algn="l"/>
                <a:tab pos="1371600" algn="l"/>
                <a:tab pos="2857500" algn="l"/>
              </a:tabLst>
            </a:pPr>
            <a:endParaRPr lang="en-US" b="1" dirty="0">
              <a:solidFill>
                <a:srgbClr val="FF0000"/>
              </a:solidFill>
              <a:latin typeface="Franklin Gothic Book" panose="020B0503020102020204" pitchFamily="34" charset="0"/>
            </a:endParaRPr>
          </a:p>
        </p:txBody>
      </p:sp>
      <p:cxnSp>
        <p:nvCxnSpPr>
          <p:cNvPr id="8" name="Straight Connector 7">
            <a:extLst>
              <a:ext uri="{FF2B5EF4-FFF2-40B4-BE49-F238E27FC236}">
                <a16:creationId xmlns:a16="http://schemas.microsoft.com/office/drawing/2014/main" id="{ADB15479-7D5B-4A0D-A0D4-9843318BB239}"/>
              </a:ext>
            </a:extLst>
          </p:cNvPr>
          <p:cNvCxnSpPr>
            <a:cxnSpLocks/>
          </p:cNvCxnSpPr>
          <p:nvPr/>
        </p:nvCxnSpPr>
        <p:spPr>
          <a:xfrm>
            <a:off x="587381" y="378514"/>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375511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501679" y="547648"/>
            <a:ext cx="6227487" cy="567179"/>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r>
              <a:rPr lang="en-US" sz="2800" dirty="0">
                <a:latin typeface="Franklin Gothic Demi"/>
              </a:rPr>
              <a:t>COMMUNITY OUTREACH (cont.)</a:t>
            </a:r>
          </a:p>
          <a:p>
            <a:pPr lvl="0"/>
            <a:endParaRPr lang="en-US" sz="3600" dirty="0">
              <a:latin typeface="Franklin Gothic Demi"/>
            </a:endParaRPr>
          </a:p>
        </p:txBody>
      </p:sp>
      <p:sp>
        <p:nvSpPr>
          <p:cNvPr id="16" name="Slide Number Placeholder 5">
            <a:extLst>
              <a:ext uri="{FF2B5EF4-FFF2-40B4-BE49-F238E27FC236}">
                <a16:creationId xmlns:a16="http://schemas.microsoft.com/office/drawing/2014/main" id="{CF85BD61-B3A0-EE41-8A79-D139C0646464}"/>
              </a:ext>
            </a:extLst>
          </p:cNvPr>
          <p:cNvSpPr txBox="1">
            <a:spLocks/>
          </p:cNvSpPr>
          <p:nvPr/>
        </p:nvSpPr>
        <p:spPr>
          <a:xfrm>
            <a:off x="8735831" y="6371757"/>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3">
                  <a:lumMod val="75000"/>
                </a:schemeClr>
              </a:solidFill>
              <a:latin typeface="Franklin Gothic Book"/>
            </a:endParaRPr>
          </a:p>
        </p:txBody>
      </p:sp>
      <p:pic>
        <p:nvPicPr>
          <p:cNvPr id="17" name="Picture 16">
            <a:extLst>
              <a:ext uri="{FF2B5EF4-FFF2-40B4-BE49-F238E27FC236}">
                <a16:creationId xmlns:a16="http://schemas.microsoft.com/office/drawing/2014/main" id="{A0291BCF-94C2-DB46-AC75-304C91B40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351" y="303680"/>
            <a:ext cx="720044" cy="487936"/>
          </a:xfrm>
          <a:prstGeom prst="rect">
            <a:avLst/>
          </a:prstGeom>
        </p:spPr>
      </p:pic>
      <p:sp>
        <p:nvSpPr>
          <p:cNvPr id="6" name="Text Placeholder 2">
            <a:extLst>
              <a:ext uri="{FF2B5EF4-FFF2-40B4-BE49-F238E27FC236}">
                <a16:creationId xmlns:a16="http://schemas.microsoft.com/office/drawing/2014/main" id="{1C21C9B7-0E7B-0245-A55C-572E616C4305}"/>
              </a:ext>
            </a:extLst>
          </p:cNvPr>
          <p:cNvSpPr txBox="1">
            <a:spLocks/>
          </p:cNvSpPr>
          <p:nvPr/>
        </p:nvSpPr>
        <p:spPr>
          <a:xfrm>
            <a:off x="1011149" y="1366521"/>
            <a:ext cx="7831768" cy="443033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spcAft>
                <a:spcPts val="0"/>
              </a:spcAft>
            </a:pPr>
            <a:r>
              <a:rPr lang="en-US" sz="2600" u="sng" dirty="0">
                <a:solidFill>
                  <a:srgbClr val="F44C18"/>
                </a:solidFill>
                <a:latin typeface="Franklin Gothic Book" panose="020B0503020102020204" pitchFamily="34" charset="0"/>
                <a:cs typeface="Arial"/>
              </a:rPr>
              <a:t>CCL Responsibilities</a:t>
            </a:r>
          </a:p>
          <a:p>
            <a:pPr>
              <a:lnSpc>
                <a:spcPct val="100000"/>
              </a:lnSpc>
              <a:spcBef>
                <a:spcPts val="0"/>
              </a:spcBef>
              <a:spcAft>
                <a:spcPts val="0"/>
              </a:spcAft>
            </a:pPr>
            <a:endParaRPr lang="en-US" sz="2000" u="sng" dirty="0">
              <a:solidFill>
                <a:srgbClr val="F44C18"/>
              </a:solidFill>
              <a:latin typeface="Franklin Gothic Book" panose="020B0503020102020204" pitchFamily="34" charset="0"/>
              <a:cs typeface="Arial"/>
            </a:endParaRPr>
          </a:p>
          <a:p>
            <a:pPr marL="23495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F</a:t>
            </a:r>
            <a:r>
              <a:rPr lang="en-US" sz="2000" dirty="0">
                <a:solidFill>
                  <a:srgbClr val="002FA7"/>
                </a:solidFill>
                <a:latin typeface="Franklin Gothic Book" panose="020B0503020102020204" pitchFamily="34" charset="0"/>
              </a:rPr>
              <a:t>irst point of contact; maintain on-site presence and communication.</a:t>
            </a:r>
          </a:p>
          <a:p>
            <a:pPr marL="234950" indent="-234950">
              <a:lnSpc>
                <a:spcPct val="100000"/>
              </a:lnSpc>
              <a:spcBef>
                <a:spcPts val="0"/>
              </a:spcBef>
              <a:spcAft>
                <a:spcPts val="0"/>
              </a:spcAft>
            </a:pPr>
            <a:endParaRPr lang="en-US" sz="2000" dirty="0">
              <a:solidFill>
                <a:srgbClr val="002FA7"/>
              </a:solidFill>
              <a:latin typeface="Franklin Gothic Book" panose="020B0503020102020204" pitchFamily="34" charset="0"/>
            </a:endParaRPr>
          </a:p>
          <a:p>
            <a:pPr marL="234950" indent="-234950">
              <a:lnSpc>
                <a:spcPct val="100000"/>
              </a:lnSpc>
              <a:spcBef>
                <a:spcPts val="0"/>
              </a:spcBef>
              <a:spcAft>
                <a:spcPts val="0"/>
              </a:spcAft>
              <a:buFont typeface="Wingdings" panose="05000000000000000000" pitchFamily="2" charset="2"/>
              <a:buChar char="§"/>
            </a:pPr>
            <a:r>
              <a:rPr lang="en-US" sz="2000" dirty="0">
                <a:solidFill>
                  <a:srgbClr val="002FA7"/>
                </a:solidFill>
                <a:latin typeface="Franklin Gothic Book" panose="020B0503020102020204" pitchFamily="34" charset="0"/>
              </a:rPr>
              <a:t>Identify, resolve, and/or proactively address issues and inquiries.</a:t>
            </a:r>
          </a:p>
          <a:p>
            <a:pPr marL="234950" indent="-234950">
              <a:lnSpc>
                <a:spcPct val="100000"/>
              </a:lnSpc>
              <a:spcBef>
                <a:spcPts val="0"/>
              </a:spcBef>
              <a:spcAft>
                <a:spcPts val="0"/>
              </a:spcAft>
            </a:pPr>
            <a:endParaRPr lang="en-US" sz="2000" dirty="0">
              <a:solidFill>
                <a:srgbClr val="002FA7"/>
              </a:solidFill>
              <a:latin typeface="Franklin Gothic Book" panose="020B0503020102020204" pitchFamily="34" charset="0"/>
            </a:endParaRPr>
          </a:p>
          <a:p>
            <a:pPr marL="23495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Distribute</a:t>
            </a:r>
            <a:r>
              <a:rPr lang="en-US" sz="2000" dirty="0">
                <a:solidFill>
                  <a:srgbClr val="002FA7"/>
                </a:solidFill>
                <a:latin typeface="Franklin Gothic Book" panose="020B0503020102020204" pitchFamily="34" charset="0"/>
              </a:rPr>
              <a:t> </a:t>
            </a:r>
            <a:r>
              <a:rPr lang="en-US" sz="2000" dirty="0">
                <a:latin typeface="Franklin Gothic Book" panose="020B0503020102020204" pitchFamily="34" charset="0"/>
              </a:rPr>
              <a:t>a</a:t>
            </a:r>
            <a:r>
              <a:rPr lang="en-US" sz="2000" dirty="0">
                <a:solidFill>
                  <a:srgbClr val="002FA7"/>
                </a:solidFill>
                <a:latin typeface="Franklin Gothic Book" panose="020B0503020102020204" pitchFamily="34" charset="0"/>
              </a:rPr>
              <a:t>dvisory updates/weekly construction activities newsletter.</a:t>
            </a:r>
          </a:p>
          <a:p>
            <a:pPr marL="23495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indent="-234950">
              <a:lnSpc>
                <a:spcPct val="100000"/>
              </a:lnSpc>
              <a:spcBef>
                <a:spcPts val="0"/>
              </a:spcBef>
              <a:spcAft>
                <a:spcPts val="0"/>
              </a:spcAft>
              <a:buFont typeface="Wingdings" panose="05000000000000000000" pitchFamily="2" charset="2"/>
              <a:buChar char="§"/>
            </a:pPr>
            <a:r>
              <a:rPr lang="en-US" sz="2000" dirty="0">
                <a:solidFill>
                  <a:srgbClr val="002FA7"/>
                </a:solidFill>
                <a:latin typeface="Franklin Gothic Book" panose="020B0503020102020204" pitchFamily="34" charset="0"/>
              </a:rPr>
              <a:t>Provide 72-hour and 24-hour (confirmation or cancellation) advisories for work impacts by email and door to door.</a:t>
            </a:r>
          </a:p>
          <a:p>
            <a:pPr marL="234950" indent="-234950">
              <a:lnSpc>
                <a:spcPct val="100000"/>
              </a:lnSpc>
              <a:spcBef>
                <a:spcPts val="0"/>
              </a:spcBef>
              <a:spcAft>
                <a:spcPts val="0"/>
              </a:spcAft>
              <a:buFont typeface="Wingdings" panose="05000000000000000000" pitchFamily="2" charset="2"/>
              <a:buChar char="§"/>
            </a:pPr>
            <a:endParaRPr lang="en-US" sz="2000" dirty="0">
              <a:latin typeface="Franklin Gothic Book" panose="020B0503020102020204" pitchFamily="34" charset="0"/>
            </a:endParaRPr>
          </a:p>
          <a:p>
            <a:pPr marL="234950" indent="-234950">
              <a:lnSpc>
                <a:spcPct val="100000"/>
              </a:lnSpc>
              <a:spcBef>
                <a:spcPts val="0"/>
              </a:spcBef>
              <a:spcAft>
                <a:spcPts val="0"/>
              </a:spcAft>
              <a:buFont typeface="Wingdings" panose="05000000000000000000" pitchFamily="2" charset="2"/>
              <a:buChar char="§"/>
            </a:pPr>
            <a:r>
              <a:rPr lang="en-US" sz="2000" dirty="0">
                <a:latin typeface="Franklin Gothic Book" panose="020B0503020102020204" pitchFamily="34" charset="0"/>
              </a:rPr>
              <a:t>A</a:t>
            </a:r>
            <a:r>
              <a:rPr lang="en-US" sz="2000" dirty="0">
                <a:solidFill>
                  <a:srgbClr val="002FA7"/>
                </a:solidFill>
                <a:latin typeface="Franklin Gothic Book" panose="020B0503020102020204" pitchFamily="34" charset="0"/>
              </a:rPr>
              <a:t>ttend community board monthly DSC meetings.</a:t>
            </a:r>
          </a:p>
          <a:p>
            <a:pPr marL="914400" lvl="1" indent="-457200">
              <a:lnSpc>
                <a:spcPct val="100000"/>
              </a:lnSpc>
              <a:spcBef>
                <a:spcPts val="0"/>
              </a:spcBef>
              <a:buFont typeface="Arial" panose="020B0604020202020204" pitchFamily="34" charset="0"/>
              <a:buChar char="•"/>
            </a:pPr>
            <a:endParaRPr lang="en-US" sz="2800" dirty="0">
              <a:solidFill>
                <a:srgbClr val="002FA7"/>
              </a:solidFill>
              <a:latin typeface="Franklin Gothic Book" panose="020B0503020102020204" pitchFamily="34" charset="0"/>
            </a:endParaRPr>
          </a:p>
          <a:p>
            <a:pPr marL="4114800" lvl="8" indent="-457200">
              <a:lnSpc>
                <a:spcPct val="100000"/>
              </a:lnSpc>
              <a:spcBef>
                <a:spcPts val="0"/>
              </a:spcBef>
              <a:buFont typeface="Arial" panose="020B0604020202020204" pitchFamily="34" charset="0"/>
              <a:buChar char="•"/>
            </a:pPr>
            <a:endParaRPr lang="en-US" sz="900" b="1" dirty="0">
              <a:solidFill>
                <a:srgbClr val="ED7D31"/>
              </a:solidFill>
              <a:highlight>
                <a:srgbClr val="FFFF00"/>
              </a:highlight>
              <a:latin typeface="Franklin Gothic Book" panose="020B0503020102020204" pitchFamily="34" charset="0"/>
            </a:endParaRPr>
          </a:p>
        </p:txBody>
      </p:sp>
      <p:cxnSp>
        <p:nvCxnSpPr>
          <p:cNvPr id="8" name="Straight Connector 7">
            <a:extLst>
              <a:ext uri="{FF2B5EF4-FFF2-40B4-BE49-F238E27FC236}">
                <a16:creationId xmlns:a16="http://schemas.microsoft.com/office/drawing/2014/main" id="{ADB15479-7D5B-4A0D-A0D4-9843318BB239}"/>
              </a:ext>
            </a:extLst>
          </p:cNvPr>
          <p:cNvCxnSpPr>
            <a:cxnSpLocks/>
          </p:cNvCxnSpPr>
          <p:nvPr/>
        </p:nvCxnSpPr>
        <p:spPr>
          <a:xfrm>
            <a:off x="613191" y="446484"/>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214530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433839" y="581717"/>
            <a:ext cx="5576668" cy="713736"/>
          </a:xfrm>
          <a:prstGeom prst="rect">
            <a:avLst/>
          </a:prstGeom>
          <a:ln>
            <a:noFill/>
          </a:ln>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r>
              <a:rPr lang="en-US" sz="3200" dirty="0">
                <a:latin typeface="Franklin Gothic Demi"/>
              </a:rPr>
              <a:t>SAMPLE COMMUNICATIONS</a:t>
            </a:r>
          </a:p>
        </p:txBody>
      </p:sp>
      <p:pic>
        <p:nvPicPr>
          <p:cNvPr id="10" name="Picture 9">
            <a:extLst>
              <a:ext uri="{FF2B5EF4-FFF2-40B4-BE49-F238E27FC236}">
                <a16:creationId xmlns:a16="http://schemas.microsoft.com/office/drawing/2014/main" id="{E395479D-8315-1042-AC5A-52211E7B4876}"/>
              </a:ext>
            </a:extLst>
          </p:cNvPr>
          <p:cNvPicPr>
            <a:picLocks noChangeAspect="1"/>
          </p:cNvPicPr>
          <p:nvPr/>
        </p:nvPicPr>
        <p:blipFill rotWithShape="1">
          <a:blip r:embed="rId2"/>
          <a:srcRect l="9317" t="13888" r="74412" b="11476"/>
          <a:stretch/>
        </p:blipFill>
        <p:spPr>
          <a:xfrm>
            <a:off x="471507" y="2200511"/>
            <a:ext cx="2528004" cy="3464186"/>
          </a:xfrm>
          <a:prstGeom prst="rect">
            <a:avLst/>
          </a:prstGeom>
          <a:ln w="3175">
            <a:solidFill>
              <a:schemeClr val="bg1">
                <a:lumMod val="50000"/>
              </a:schemeClr>
            </a:solidFill>
          </a:ln>
        </p:spPr>
      </p:pic>
      <p:sp>
        <p:nvSpPr>
          <p:cNvPr id="11" name="Title 1">
            <a:extLst>
              <a:ext uri="{FF2B5EF4-FFF2-40B4-BE49-F238E27FC236}">
                <a16:creationId xmlns:a16="http://schemas.microsoft.com/office/drawing/2014/main" id="{08710E21-292A-224A-9663-18CDEB452673}"/>
              </a:ext>
            </a:extLst>
          </p:cNvPr>
          <p:cNvSpPr txBox="1">
            <a:spLocks/>
          </p:cNvSpPr>
          <p:nvPr/>
        </p:nvSpPr>
        <p:spPr>
          <a:xfrm>
            <a:off x="215643" y="1613901"/>
            <a:ext cx="2842333" cy="489672"/>
          </a:xfrm>
          <a:prstGeom prst="rect">
            <a:avLst/>
          </a:prstGeom>
        </p:spPr>
        <p:txBody>
          <a:bodyPr anchor="t" anchorCtr="0">
            <a:noAutofit/>
          </a:bodyPr>
          <a:lstStyle>
            <a:lvl1pPr algn="l" defTabSz="914400" rtl="0" eaLnBrk="1" latinLnBrk="0" hangingPunct="1">
              <a:lnSpc>
                <a:spcPts val="2500"/>
              </a:lnSpc>
              <a:spcBef>
                <a:spcPct val="0"/>
              </a:spcBef>
              <a:buNone/>
              <a:defRPr lang="en-US" sz="2500" kern="1200" cap="all" baseline="0">
                <a:solidFill>
                  <a:schemeClr val="bg1"/>
                </a:solidFill>
                <a:latin typeface="+mj-lt"/>
                <a:ea typeface="+mj-ea"/>
                <a:cs typeface="+mj-cs"/>
              </a:defRPr>
            </a:lvl1pPr>
          </a:lstStyle>
          <a:p>
            <a:pPr algn="ctr" defTabSz="914377">
              <a:lnSpc>
                <a:spcPts val="1573"/>
              </a:lnSpc>
              <a:defRPr/>
            </a:pPr>
            <a:r>
              <a:rPr lang="en-US" sz="1600" dirty="0">
                <a:solidFill>
                  <a:srgbClr val="002FA7"/>
                </a:solidFill>
                <a:latin typeface="Franklin Gothic Demi"/>
              </a:rPr>
              <a:t>Project</a:t>
            </a:r>
            <a:br>
              <a:rPr lang="en-US" sz="1600" dirty="0">
                <a:solidFill>
                  <a:srgbClr val="002FA7"/>
                </a:solidFill>
                <a:latin typeface="Franklin Gothic Demi"/>
              </a:rPr>
            </a:br>
            <a:r>
              <a:rPr lang="en-US" sz="1600" dirty="0">
                <a:solidFill>
                  <a:srgbClr val="002FA7"/>
                </a:solidFill>
                <a:latin typeface="Franklin Gothic Demi"/>
              </a:rPr>
              <a:t>information card</a:t>
            </a:r>
          </a:p>
        </p:txBody>
      </p:sp>
      <p:sp>
        <p:nvSpPr>
          <p:cNvPr id="12" name="Title 1">
            <a:extLst>
              <a:ext uri="{FF2B5EF4-FFF2-40B4-BE49-F238E27FC236}">
                <a16:creationId xmlns:a16="http://schemas.microsoft.com/office/drawing/2014/main" id="{96D3883E-8E17-2643-A463-5D62FE5427BE}"/>
              </a:ext>
            </a:extLst>
          </p:cNvPr>
          <p:cNvSpPr txBox="1">
            <a:spLocks/>
          </p:cNvSpPr>
          <p:nvPr/>
        </p:nvSpPr>
        <p:spPr>
          <a:xfrm>
            <a:off x="9252438" y="1607643"/>
            <a:ext cx="2407253" cy="489672"/>
          </a:xfrm>
          <a:prstGeom prst="rect">
            <a:avLst/>
          </a:prstGeom>
        </p:spPr>
        <p:txBody>
          <a:bodyPr anchor="t" anchorCtr="0">
            <a:noAutofit/>
          </a:bodyPr>
          <a:lstStyle>
            <a:lvl1pPr algn="l" defTabSz="914400" rtl="0" eaLnBrk="1" latinLnBrk="0" hangingPunct="1">
              <a:lnSpc>
                <a:spcPts val="2500"/>
              </a:lnSpc>
              <a:spcBef>
                <a:spcPct val="0"/>
              </a:spcBef>
              <a:buNone/>
              <a:defRPr lang="en-US" sz="2500" kern="1200" cap="all" baseline="0">
                <a:solidFill>
                  <a:schemeClr val="bg1"/>
                </a:solidFill>
                <a:latin typeface="+mj-lt"/>
                <a:ea typeface="+mj-ea"/>
                <a:cs typeface="+mj-cs"/>
              </a:defRPr>
            </a:lvl1pPr>
          </a:lstStyle>
          <a:p>
            <a:pPr algn="ctr" defTabSz="914377">
              <a:lnSpc>
                <a:spcPts val="1573"/>
              </a:lnSpc>
              <a:defRPr/>
            </a:pPr>
            <a:r>
              <a:rPr lang="en-US" sz="1600" dirty="0">
                <a:solidFill>
                  <a:srgbClr val="002FA7"/>
                </a:solidFill>
                <a:latin typeface="Franklin Gothic Demi"/>
              </a:rPr>
              <a:t>Look ahead </a:t>
            </a:r>
          </a:p>
          <a:p>
            <a:pPr algn="ctr" defTabSz="914377">
              <a:lnSpc>
                <a:spcPts val="1573"/>
              </a:lnSpc>
              <a:defRPr/>
            </a:pPr>
            <a:r>
              <a:rPr lang="en-US" sz="1600" dirty="0">
                <a:solidFill>
                  <a:srgbClr val="002FA7"/>
                </a:solidFill>
                <a:latin typeface="Franklin Gothic Demi"/>
              </a:rPr>
              <a:t>Weekly bulletin </a:t>
            </a:r>
          </a:p>
        </p:txBody>
      </p:sp>
      <p:sp>
        <p:nvSpPr>
          <p:cNvPr id="13" name="Title 1">
            <a:extLst>
              <a:ext uri="{FF2B5EF4-FFF2-40B4-BE49-F238E27FC236}">
                <a16:creationId xmlns:a16="http://schemas.microsoft.com/office/drawing/2014/main" id="{23B7C967-48CA-C749-B132-7D6A3F88CC52}"/>
              </a:ext>
            </a:extLst>
          </p:cNvPr>
          <p:cNvSpPr txBox="1">
            <a:spLocks/>
          </p:cNvSpPr>
          <p:nvPr/>
        </p:nvSpPr>
        <p:spPr>
          <a:xfrm>
            <a:off x="6373659" y="1613901"/>
            <a:ext cx="2407253" cy="489672"/>
          </a:xfrm>
          <a:prstGeom prst="rect">
            <a:avLst/>
          </a:prstGeom>
        </p:spPr>
        <p:txBody>
          <a:bodyPr anchor="t" anchorCtr="0">
            <a:noAutofit/>
          </a:bodyPr>
          <a:lstStyle>
            <a:lvl1pPr algn="l" defTabSz="914400" rtl="0" eaLnBrk="1" latinLnBrk="0" hangingPunct="1">
              <a:lnSpc>
                <a:spcPts val="2500"/>
              </a:lnSpc>
              <a:spcBef>
                <a:spcPct val="0"/>
              </a:spcBef>
              <a:buNone/>
              <a:defRPr lang="en-US" sz="2500" kern="1200" cap="all" baseline="0">
                <a:solidFill>
                  <a:schemeClr val="bg1"/>
                </a:solidFill>
                <a:latin typeface="+mj-lt"/>
                <a:ea typeface="+mj-ea"/>
                <a:cs typeface="+mj-cs"/>
              </a:defRPr>
            </a:lvl1pPr>
          </a:lstStyle>
          <a:p>
            <a:pPr algn="ctr" defTabSz="914377">
              <a:lnSpc>
                <a:spcPts val="1573"/>
              </a:lnSpc>
              <a:defRPr/>
            </a:pPr>
            <a:endParaRPr lang="en-US" sz="1867" dirty="0">
              <a:solidFill>
                <a:srgbClr val="002FA7"/>
              </a:solidFill>
              <a:latin typeface="Franklin Gothic Demi"/>
            </a:endParaRPr>
          </a:p>
          <a:p>
            <a:pPr algn="ctr" defTabSz="914377">
              <a:lnSpc>
                <a:spcPts val="1573"/>
              </a:lnSpc>
              <a:defRPr/>
            </a:pPr>
            <a:r>
              <a:rPr lang="en-US" sz="1600" dirty="0">
                <a:solidFill>
                  <a:srgbClr val="002FA7"/>
                </a:solidFill>
                <a:latin typeface="Franklin Gothic Demi"/>
              </a:rPr>
              <a:t>newsletters</a:t>
            </a:r>
          </a:p>
        </p:txBody>
      </p:sp>
      <p:sp>
        <p:nvSpPr>
          <p:cNvPr id="15" name="Title 1">
            <a:extLst>
              <a:ext uri="{FF2B5EF4-FFF2-40B4-BE49-F238E27FC236}">
                <a16:creationId xmlns:a16="http://schemas.microsoft.com/office/drawing/2014/main" id="{599D3DE1-9838-E146-84AE-01A97F3422F6}"/>
              </a:ext>
            </a:extLst>
          </p:cNvPr>
          <p:cNvSpPr txBox="1">
            <a:spLocks/>
          </p:cNvSpPr>
          <p:nvPr/>
        </p:nvSpPr>
        <p:spPr>
          <a:xfrm>
            <a:off x="3312252" y="1613901"/>
            <a:ext cx="2407253" cy="489672"/>
          </a:xfrm>
          <a:prstGeom prst="rect">
            <a:avLst/>
          </a:prstGeom>
        </p:spPr>
        <p:txBody>
          <a:bodyPr anchor="t" anchorCtr="0">
            <a:noAutofit/>
          </a:bodyPr>
          <a:lstStyle>
            <a:lvl1pPr algn="l" defTabSz="914400" rtl="0" eaLnBrk="1" latinLnBrk="0" hangingPunct="1">
              <a:lnSpc>
                <a:spcPts val="2500"/>
              </a:lnSpc>
              <a:spcBef>
                <a:spcPct val="0"/>
              </a:spcBef>
              <a:buNone/>
              <a:defRPr lang="en-US" sz="2500" kern="1200" cap="all" baseline="0">
                <a:solidFill>
                  <a:schemeClr val="bg1"/>
                </a:solidFill>
                <a:latin typeface="+mj-lt"/>
                <a:ea typeface="+mj-ea"/>
                <a:cs typeface="+mj-cs"/>
              </a:defRPr>
            </a:lvl1pPr>
          </a:lstStyle>
          <a:p>
            <a:pPr algn="ctr" defTabSz="914377">
              <a:lnSpc>
                <a:spcPts val="1573"/>
              </a:lnSpc>
              <a:defRPr/>
            </a:pPr>
            <a:endParaRPr lang="en-US" sz="1867" dirty="0">
              <a:solidFill>
                <a:srgbClr val="002FA7"/>
              </a:solidFill>
              <a:latin typeface="Franklin Gothic Demi"/>
            </a:endParaRPr>
          </a:p>
          <a:p>
            <a:pPr algn="ctr" defTabSz="914377">
              <a:lnSpc>
                <a:spcPts val="1573"/>
              </a:lnSpc>
              <a:defRPr/>
            </a:pPr>
            <a:r>
              <a:rPr lang="en-US" sz="1600" dirty="0">
                <a:solidFill>
                  <a:srgbClr val="002FA7"/>
                </a:solidFill>
                <a:latin typeface="Franklin Gothic Demi"/>
              </a:rPr>
              <a:t>advisory</a:t>
            </a:r>
          </a:p>
        </p:txBody>
      </p:sp>
      <p:pic>
        <p:nvPicPr>
          <p:cNvPr id="18" name="Picture 16">
            <a:extLst>
              <a:ext uri="{FF2B5EF4-FFF2-40B4-BE49-F238E27FC236}">
                <a16:creationId xmlns:a16="http://schemas.microsoft.com/office/drawing/2014/main" id="{5D808314-6DE3-D146-8E76-DFF57844C827}"/>
              </a:ext>
            </a:extLst>
          </p:cNvPr>
          <p:cNvPicPr>
            <a:picLocks noChangeAspect="1"/>
          </p:cNvPicPr>
          <p:nvPr/>
        </p:nvPicPr>
        <p:blipFill>
          <a:blip r:embed="rId3"/>
          <a:stretch>
            <a:fillRect/>
          </a:stretch>
        </p:blipFill>
        <p:spPr>
          <a:xfrm>
            <a:off x="11042890" y="444166"/>
            <a:ext cx="720047" cy="487936"/>
          </a:xfrm>
          <a:prstGeom prst="rect">
            <a:avLst/>
          </a:prstGeom>
          <a:noFill/>
          <a:ln cap="flat">
            <a:noFill/>
          </a:ln>
        </p:spPr>
      </p:pic>
      <p:pic>
        <p:nvPicPr>
          <p:cNvPr id="3" name="Picture 2">
            <a:extLst>
              <a:ext uri="{FF2B5EF4-FFF2-40B4-BE49-F238E27FC236}">
                <a16:creationId xmlns:a16="http://schemas.microsoft.com/office/drawing/2014/main" id="{35D15793-7EE5-4C94-BF49-6646A5BF0D70}"/>
              </a:ext>
            </a:extLst>
          </p:cNvPr>
          <p:cNvPicPr>
            <a:picLocks noChangeAspect="1"/>
          </p:cNvPicPr>
          <p:nvPr/>
        </p:nvPicPr>
        <p:blipFill>
          <a:blip r:embed="rId4"/>
          <a:stretch>
            <a:fillRect/>
          </a:stretch>
        </p:blipFill>
        <p:spPr>
          <a:xfrm>
            <a:off x="3312252" y="2194026"/>
            <a:ext cx="2565672" cy="3464188"/>
          </a:xfrm>
          <a:prstGeom prst="rect">
            <a:avLst/>
          </a:prstGeom>
        </p:spPr>
      </p:pic>
      <p:pic>
        <p:nvPicPr>
          <p:cNvPr id="20" name="Picture 19">
            <a:extLst>
              <a:ext uri="{FF2B5EF4-FFF2-40B4-BE49-F238E27FC236}">
                <a16:creationId xmlns:a16="http://schemas.microsoft.com/office/drawing/2014/main" id="{3CC71609-F5A6-4588-9BFA-5E468D6737D7}"/>
              </a:ext>
            </a:extLst>
          </p:cNvPr>
          <p:cNvPicPr>
            <a:picLocks noChangeAspect="1"/>
          </p:cNvPicPr>
          <p:nvPr/>
        </p:nvPicPr>
        <p:blipFill>
          <a:blip r:embed="rId5"/>
          <a:stretch>
            <a:fillRect/>
          </a:stretch>
        </p:blipFill>
        <p:spPr>
          <a:xfrm>
            <a:off x="6152997" y="2200511"/>
            <a:ext cx="2684913" cy="3464186"/>
          </a:xfrm>
          <a:prstGeom prst="rect">
            <a:avLst/>
          </a:prstGeom>
        </p:spPr>
      </p:pic>
      <p:pic>
        <p:nvPicPr>
          <p:cNvPr id="22" name="Picture 21">
            <a:extLst>
              <a:ext uri="{FF2B5EF4-FFF2-40B4-BE49-F238E27FC236}">
                <a16:creationId xmlns:a16="http://schemas.microsoft.com/office/drawing/2014/main" id="{B9E567DF-C97F-4B7A-B0BD-5BCD19A9FAB2}"/>
              </a:ext>
            </a:extLst>
          </p:cNvPr>
          <p:cNvPicPr>
            <a:picLocks noChangeAspect="1"/>
          </p:cNvPicPr>
          <p:nvPr/>
        </p:nvPicPr>
        <p:blipFill>
          <a:blip r:embed="rId6"/>
          <a:stretch>
            <a:fillRect/>
          </a:stretch>
        </p:blipFill>
        <p:spPr>
          <a:xfrm>
            <a:off x="8993742" y="2221850"/>
            <a:ext cx="2726751" cy="3442847"/>
          </a:xfrm>
          <a:prstGeom prst="rect">
            <a:avLst/>
          </a:prstGeom>
        </p:spPr>
      </p:pic>
      <p:cxnSp>
        <p:nvCxnSpPr>
          <p:cNvPr id="17" name="Straight Connector 16">
            <a:extLst>
              <a:ext uri="{FF2B5EF4-FFF2-40B4-BE49-F238E27FC236}">
                <a16:creationId xmlns:a16="http://schemas.microsoft.com/office/drawing/2014/main" id="{2B68B298-01AC-4F74-A035-3B633D067108}"/>
              </a:ext>
            </a:extLst>
          </p:cNvPr>
          <p:cNvCxnSpPr>
            <a:cxnSpLocks/>
          </p:cNvCxnSpPr>
          <p:nvPr/>
        </p:nvCxnSpPr>
        <p:spPr>
          <a:xfrm>
            <a:off x="471507" y="446484"/>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294749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501679" y="547648"/>
            <a:ext cx="6227487" cy="567179"/>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r>
              <a:rPr lang="en-US" sz="2800" dirty="0">
                <a:latin typeface="Franklin Gothic Demi"/>
              </a:rPr>
              <a:t>COMMUNITY OUTREACH (cont.)</a:t>
            </a:r>
          </a:p>
          <a:p>
            <a:pPr lvl="0"/>
            <a:endParaRPr lang="en-US" sz="3600" dirty="0">
              <a:latin typeface="Franklin Gothic Demi"/>
            </a:endParaRPr>
          </a:p>
        </p:txBody>
      </p:sp>
      <p:sp>
        <p:nvSpPr>
          <p:cNvPr id="16" name="Slide Number Placeholder 5">
            <a:extLst>
              <a:ext uri="{FF2B5EF4-FFF2-40B4-BE49-F238E27FC236}">
                <a16:creationId xmlns:a16="http://schemas.microsoft.com/office/drawing/2014/main" id="{CF85BD61-B3A0-EE41-8A79-D139C0646464}"/>
              </a:ext>
            </a:extLst>
          </p:cNvPr>
          <p:cNvSpPr txBox="1">
            <a:spLocks/>
          </p:cNvSpPr>
          <p:nvPr/>
        </p:nvSpPr>
        <p:spPr>
          <a:xfrm>
            <a:off x="8735831" y="6371757"/>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3">
                  <a:lumMod val="75000"/>
                </a:schemeClr>
              </a:solidFill>
              <a:latin typeface="Franklin Gothic Book"/>
            </a:endParaRPr>
          </a:p>
        </p:txBody>
      </p:sp>
      <p:pic>
        <p:nvPicPr>
          <p:cNvPr id="17" name="Picture 16">
            <a:extLst>
              <a:ext uri="{FF2B5EF4-FFF2-40B4-BE49-F238E27FC236}">
                <a16:creationId xmlns:a16="http://schemas.microsoft.com/office/drawing/2014/main" id="{A0291BCF-94C2-DB46-AC75-304C91B40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351" y="303680"/>
            <a:ext cx="720044" cy="487936"/>
          </a:xfrm>
          <a:prstGeom prst="rect">
            <a:avLst/>
          </a:prstGeom>
        </p:spPr>
      </p:pic>
      <p:sp>
        <p:nvSpPr>
          <p:cNvPr id="6" name="Text Placeholder 2">
            <a:extLst>
              <a:ext uri="{FF2B5EF4-FFF2-40B4-BE49-F238E27FC236}">
                <a16:creationId xmlns:a16="http://schemas.microsoft.com/office/drawing/2014/main" id="{1C21C9B7-0E7B-0245-A55C-572E616C4305}"/>
              </a:ext>
            </a:extLst>
          </p:cNvPr>
          <p:cNvSpPr txBox="1">
            <a:spLocks/>
          </p:cNvSpPr>
          <p:nvPr/>
        </p:nvSpPr>
        <p:spPr>
          <a:xfrm>
            <a:off x="1011149" y="1366521"/>
            <a:ext cx="7831768" cy="443033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spcAft>
                <a:spcPts val="0"/>
              </a:spcAft>
            </a:pPr>
            <a:r>
              <a:rPr lang="en-US" sz="2600" u="sng" dirty="0">
                <a:solidFill>
                  <a:srgbClr val="F44C18"/>
                </a:solidFill>
                <a:latin typeface="Franklin Gothic Book" panose="020B0503020102020204" pitchFamily="34" charset="0"/>
                <a:cs typeface="Arial"/>
              </a:rPr>
              <a:t>CCL</a:t>
            </a:r>
          </a:p>
          <a:p>
            <a:pPr>
              <a:lnSpc>
                <a:spcPct val="100000"/>
              </a:lnSpc>
              <a:spcBef>
                <a:spcPts val="0"/>
              </a:spcBef>
              <a:spcAft>
                <a:spcPts val="0"/>
              </a:spcAft>
            </a:pPr>
            <a:endParaRPr lang="en-US" sz="2000" u="sng" dirty="0">
              <a:solidFill>
                <a:srgbClr val="F44C18"/>
              </a:solidFill>
              <a:latin typeface="Franklin Gothic Book" panose="020B0503020102020204" pitchFamily="34" charset="0"/>
              <a:cs typeface="Arial"/>
            </a:endParaRPr>
          </a:p>
          <a:p>
            <a:pPr>
              <a:lnSpc>
                <a:spcPct val="100000"/>
              </a:lnSpc>
              <a:spcBef>
                <a:spcPts val="0"/>
              </a:spcBef>
              <a:spcAft>
                <a:spcPts val="0"/>
              </a:spcAft>
            </a:pPr>
            <a:r>
              <a:rPr lang="en-US" sz="2000" dirty="0">
                <a:solidFill>
                  <a:srgbClr val="002FA7"/>
                </a:solidFill>
                <a:latin typeface="Franklin Gothic Book" panose="020B0503020102020204" pitchFamily="34" charset="0"/>
              </a:rPr>
              <a:t>Ian </a:t>
            </a:r>
            <a:r>
              <a:rPr lang="en-US" sz="2000" dirty="0" err="1">
                <a:solidFill>
                  <a:srgbClr val="002FA7"/>
                </a:solidFill>
                <a:latin typeface="Franklin Gothic Book" panose="020B0503020102020204" pitchFamily="34" charset="0"/>
              </a:rPr>
              <a:t>Thornell</a:t>
            </a:r>
            <a:endParaRPr lang="en-US" sz="2000" dirty="0">
              <a:solidFill>
                <a:srgbClr val="002FA7"/>
              </a:solidFill>
              <a:latin typeface="Franklin Gothic Book" panose="020B0503020102020204" pitchFamily="34" charset="0"/>
            </a:endParaRPr>
          </a:p>
          <a:p>
            <a:pPr>
              <a:lnSpc>
                <a:spcPct val="100000"/>
              </a:lnSpc>
              <a:spcBef>
                <a:spcPts val="0"/>
              </a:spcBef>
              <a:spcAft>
                <a:spcPts val="0"/>
              </a:spcAft>
            </a:pPr>
            <a:r>
              <a:rPr lang="en-US" sz="2000" dirty="0">
                <a:latin typeface="Franklin Gothic Book" panose="020B0503020102020204" pitchFamily="34" charset="0"/>
              </a:rPr>
              <a:t>Cell: 917-417-6463</a:t>
            </a:r>
          </a:p>
          <a:p>
            <a:pPr>
              <a:lnSpc>
                <a:spcPct val="100000"/>
              </a:lnSpc>
              <a:spcBef>
                <a:spcPts val="0"/>
              </a:spcBef>
              <a:spcAft>
                <a:spcPts val="0"/>
              </a:spcAft>
            </a:pPr>
            <a:r>
              <a:rPr lang="en-US" sz="2000" dirty="0">
                <a:solidFill>
                  <a:srgbClr val="002FA7"/>
                </a:solidFill>
                <a:latin typeface="Franklin Gothic Book" panose="020B0503020102020204" pitchFamily="34" charset="0"/>
              </a:rPr>
              <a:t>Email: pacificparkprojectccl@gmail.com</a:t>
            </a:r>
          </a:p>
          <a:p>
            <a:pPr marL="914400" lvl="1" indent="-457200">
              <a:lnSpc>
                <a:spcPct val="100000"/>
              </a:lnSpc>
              <a:spcBef>
                <a:spcPts val="0"/>
              </a:spcBef>
              <a:buFont typeface="Arial" panose="020B0604020202020204" pitchFamily="34" charset="0"/>
              <a:buChar char="•"/>
            </a:pPr>
            <a:endParaRPr lang="en-US" sz="2800" dirty="0">
              <a:solidFill>
                <a:srgbClr val="002FA7"/>
              </a:solidFill>
              <a:latin typeface="Franklin Gothic Book" panose="020B0503020102020204" pitchFamily="34" charset="0"/>
            </a:endParaRPr>
          </a:p>
          <a:p>
            <a:pPr marL="4114800" lvl="8" indent="-457200">
              <a:lnSpc>
                <a:spcPct val="100000"/>
              </a:lnSpc>
              <a:spcBef>
                <a:spcPts val="0"/>
              </a:spcBef>
              <a:buFont typeface="Arial" panose="020B0604020202020204" pitchFamily="34" charset="0"/>
              <a:buChar char="•"/>
            </a:pPr>
            <a:endParaRPr lang="en-US" sz="900" b="1" dirty="0">
              <a:solidFill>
                <a:srgbClr val="ED7D31"/>
              </a:solidFill>
              <a:highlight>
                <a:srgbClr val="FFFF00"/>
              </a:highlight>
              <a:latin typeface="Franklin Gothic Book" panose="020B0503020102020204" pitchFamily="34" charset="0"/>
            </a:endParaRPr>
          </a:p>
        </p:txBody>
      </p:sp>
      <p:cxnSp>
        <p:nvCxnSpPr>
          <p:cNvPr id="8" name="Straight Connector 7">
            <a:extLst>
              <a:ext uri="{FF2B5EF4-FFF2-40B4-BE49-F238E27FC236}">
                <a16:creationId xmlns:a16="http://schemas.microsoft.com/office/drawing/2014/main" id="{ADB15479-7D5B-4A0D-A0D4-9843318BB239}"/>
              </a:ext>
            </a:extLst>
          </p:cNvPr>
          <p:cNvCxnSpPr>
            <a:cxnSpLocks/>
          </p:cNvCxnSpPr>
          <p:nvPr/>
        </p:nvCxnSpPr>
        <p:spPr>
          <a:xfrm>
            <a:off x="613191" y="446484"/>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308008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C35F0D-F5D3-C440-9D5E-FD7E28DB92F6}"/>
              </a:ext>
            </a:extLst>
          </p:cNvPr>
          <p:cNvSpPr/>
          <p:nvPr/>
        </p:nvSpPr>
        <p:spPr>
          <a:xfrm>
            <a:off x="483" y="-207264"/>
            <a:ext cx="12192000" cy="6858000"/>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FE9611A6-4873-D74B-BE4F-6B62B67544F3}"/>
              </a:ext>
            </a:extLst>
          </p:cNvPr>
          <p:cNvCxnSpPr>
            <a:cxnSpLocks/>
          </p:cNvCxnSpPr>
          <p:nvPr/>
        </p:nvCxnSpPr>
        <p:spPr>
          <a:xfrm>
            <a:off x="408961" y="462013"/>
            <a:ext cx="1138198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E4A232-62C9-CE44-AF73-B8CC370531FE}"/>
              </a:ext>
            </a:extLst>
          </p:cNvPr>
          <p:cNvSpPr txBox="1">
            <a:spLocks/>
          </p:cNvSpPr>
          <p:nvPr/>
        </p:nvSpPr>
        <p:spPr>
          <a:xfrm>
            <a:off x="1037063" y="2521713"/>
            <a:ext cx="9964919" cy="285273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a:r>
              <a:rPr lang="en-US" sz="3600" spc="600" dirty="0"/>
              <a:t>Thank yoU!</a:t>
            </a:r>
          </a:p>
          <a:p>
            <a:pPr algn="l"/>
            <a:endParaRPr lang="en-US" sz="3600" spc="600" dirty="0"/>
          </a:p>
          <a:p>
            <a:pPr algn="l"/>
            <a:r>
              <a:rPr lang="en-US" sz="3600" spc="600" dirty="0"/>
              <a:t>Q&amp;A</a:t>
            </a:r>
          </a:p>
        </p:txBody>
      </p:sp>
      <p:pic>
        <p:nvPicPr>
          <p:cNvPr id="11" name="Picture 10">
            <a:extLst>
              <a:ext uri="{FF2B5EF4-FFF2-40B4-BE49-F238E27FC236}">
                <a16:creationId xmlns:a16="http://schemas.microsoft.com/office/drawing/2014/main" id="{D3F47010-5667-5A40-955A-C34DC7672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61" y="776417"/>
            <a:ext cx="1799464" cy="427372"/>
          </a:xfrm>
          <a:prstGeom prst="rect">
            <a:avLst/>
          </a:prstGeom>
        </p:spPr>
      </p:pic>
    </p:spTree>
    <p:extLst>
      <p:ext uri="{BB962C8B-B14F-4D97-AF65-F5344CB8AC3E}">
        <p14:creationId xmlns:p14="http://schemas.microsoft.com/office/powerpoint/2010/main" val="224070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A22836-0CD2-ED47-A48D-00861D8C2ED4}"/>
              </a:ext>
            </a:extLst>
          </p:cNvPr>
          <p:cNvSpPr txBox="1">
            <a:spLocks/>
          </p:cNvSpPr>
          <p:nvPr/>
        </p:nvSpPr>
        <p:spPr>
          <a:xfrm>
            <a:off x="576972" y="649722"/>
            <a:ext cx="4598753" cy="2852737"/>
          </a:xfrm>
          <a:prstGeom prst="rect">
            <a:avLst/>
          </a:prstGeom>
        </p:spPr>
        <p:txBody>
          <a:bodyPr anchor="t" anchorCtr="0">
            <a:norm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defTabSz="914377">
              <a:defRPr/>
            </a:pPr>
            <a:r>
              <a:rPr lang="en-US" sz="3600" b="1" dirty="0">
                <a:latin typeface="Franklin Gothic Demi" panose="020B0703020102020204" pitchFamily="34" charset="0"/>
              </a:rPr>
              <a:t>agenda</a:t>
            </a:r>
          </a:p>
        </p:txBody>
      </p:sp>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611251" y="1127427"/>
            <a:ext cx="4815139" cy="4603145"/>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lang="en-US" sz="2600" dirty="0">
                <a:latin typeface="Franklin Gothic Book"/>
              </a:rPr>
              <a:t>About the Project</a:t>
            </a:r>
          </a:p>
          <a:p>
            <a:pPr lvl="0"/>
            <a:r>
              <a:rPr lang="en-US" sz="2600" dirty="0">
                <a:latin typeface="Franklin Gothic Book"/>
              </a:rPr>
              <a:t>Locations</a:t>
            </a:r>
          </a:p>
          <a:p>
            <a:pPr lvl="0"/>
            <a:r>
              <a:rPr lang="en-US" sz="2600" dirty="0">
                <a:latin typeface="Franklin Gothic Book"/>
              </a:rPr>
              <a:t>Benefits to the Community</a:t>
            </a:r>
          </a:p>
          <a:p>
            <a:pPr lvl="0"/>
            <a:r>
              <a:rPr lang="en-US" sz="2600" dirty="0">
                <a:latin typeface="Franklin Gothic Book"/>
              </a:rPr>
              <a:t>Construction Overview</a:t>
            </a:r>
          </a:p>
          <a:p>
            <a:pPr lvl="0"/>
            <a:r>
              <a:rPr lang="en-US" sz="2600" dirty="0">
                <a:latin typeface="Franklin Gothic Book"/>
              </a:rPr>
              <a:t>Community Impacts &amp; Mitigation</a:t>
            </a:r>
          </a:p>
          <a:p>
            <a:pPr lvl="0"/>
            <a:r>
              <a:rPr lang="en-US" sz="2600" dirty="0">
                <a:latin typeface="Franklin Gothic Book"/>
              </a:rPr>
              <a:t>Outreach and Notification</a:t>
            </a:r>
          </a:p>
          <a:p>
            <a:pPr lvl="0"/>
            <a:r>
              <a:rPr lang="en-US" sz="2600" dirty="0">
                <a:latin typeface="Franklin Gothic Book"/>
              </a:rPr>
              <a:t>Q &amp; A</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6" y="6333755"/>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latin typeface="Franklin Gothic Book"/>
            </a:endParaRPr>
          </a:p>
        </p:txBody>
      </p:sp>
      <p:pic>
        <p:nvPicPr>
          <p:cNvPr id="8" name="Picture 16">
            <a:extLst>
              <a:ext uri="{FF2B5EF4-FFF2-40B4-BE49-F238E27FC236}">
                <a16:creationId xmlns:a16="http://schemas.microsoft.com/office/drawing/2014/main" id="{7DB8FA48-C3DA-4899-9DCC-642D4C1F2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211" y="368875"/>
            <a:ext cx="719139"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63D47CB1-D015-4FA1-A14E-7B9637914307}"/>
              </a:ext>
            </a:extLst>
          </p:cNvPr>
          <p:cNvCxnSpPr>
            <a:cxnSpLocks/>
          </p:cNvCxnSpPr>
          <p:nvPr/>
        </p:nvCxnSpPr>
        <p:spPr>
          <a:xfrm>
            <a:off x="576972" y="613351"/>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410141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509322" y="581444"/>
            <a:ext cx="7804837" cy="625508"/>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600" dirty="0">
                <a:latin typeface="Franklin Gothic Demi" panose="020B0703020102020204" pitchFamily="34" charset="0"/>
              </a:rPr>
              <a:t>About the Project</a:t>
            </a:r>
          </a:p>
        </p:txBody>
      </p:sp>
      <p:sp>
        <p:nvSpPr>
          <p:cNvPr id="6" name="Text Placeholder 2">
            <a:extLst>
              <a:ext uri="{FF2B5EF4-FFF2-40B4-BE49-F238E27FC236}">
                <a16:creationId xmlns:a16="http://schemas.microsoft.com/office/drawing/2014/main" id="{1C21C9B7-0E7B-0245-A55C-572E616C4305}"/>
              </a:ext>
            </a:extLst>
          </p:cNvPr>
          <p:cNvSpPr txBox="1">
            <a:spLocks/>
          </p:cNvSpPr>
          <p:nvPr/>
        </p:nvSpPr>
        <p:spPr>
          <a:xfrm>
            <a:off x="1115979" y="1563549"/>
            <a:ext cx="7626577" cy="328723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768725" indent="-3768725"/>
            <a:r>
              <a:rPr lang="en-US" sz="2600" dirty="0">
                <a:latin typeface="Franklin Gothic Book" panose="020B0503020102020204" pitchFamily="34" charset="0"/>
              </a:rPr>
              <a:t>Notice To Proceed:	September 13, 2022</a:t>
            </a:r>
          </a:p>
          <a:p>
            <a:pPr marL="3768725" indent="-3768725"/>
            <a:r>
              <a:rPr lang="en-US" sz="2600" dirty="0">
                <a:latin typeface="Franklin Gothic Book" panose="020B0503020102020204" pitchFamily="34" charset="0"/>
              </a:rPr>
              <a:t>Projected Start:	November 14, 2022 </a:t>
            </a:r>
          </a:p>
          <a:p>
            <a:pPr marL="3768725" indent="-3768725"/>
            <a:r>
              <a:rPr lang="en-US" sz="2600" dirty="0">
                <a:latin typeface="Franklin Gothic Book" panose="020B0503020102020204" pitchFamily="34" charset="0"/>
              </a:rPr>
              <a:t>Projected Completion:   	36 Months </a:t>
            </a:r>
            <a:endParaRPr lang="en-US" sz="2600" dirty="0">
              <a:solidFill>
                <a:srgbClr val="FF0000"/>
              </a:solidFill>
              <a:latin typeface="Franklin Gothic Book" panose="020B0503020102020204" pitchFamily="34" charset="0"/>
            </a:endParaRPr>
          </a:p>
          <a:p>
            <a:pPr marL="3768725" indent="-3768725"/>
            <a:r>
              <a:rPr lang="en-US" sz="2600" dirty="0">
                <a:latin typeface="Franklin Gothic Book" panose="020B0503020102020204" pitchFamily="34" charset="0"/>
              </a:rPr>
              <a:t>Contractor:	</a:t>
            </a:r>
            <a:r>
              <a:rPr lang="en-US" sz="2600" dirty="0" err="1">
                <a:latin typeface="Franklin Gothic Book" panose="020B0503020102020204" pitchFamily="34" charset="0"/>
              </a:rPr>
              <a:t>DeBoe</a:t>
            </a:r>
            <a:r>
              <a:rPr lang="en-US" sz="2600" dirty="0">
                <a:latin typeface="Franklin Gothic Book" panose="020B0503020102020204" pitchFamily="34" charset="0"/>
              </a:rPr>
              <a:t> Construction Corp.</a:t>
            </a:r>
          </a:p>
          <a:p>
            <a:pPr marL="3768725" indent="-3768725"/>
            <a:r>
              <a:rPr lang="en-US" sz="2600" dirty="0">
                <a:latin typeface="Franklin Gothic Book" panose="020B0503020102020204" pitchFamily="34" charset="0"/>
              </a:rPr>
              <a:t>Total Budget:	$15 Million </a:t>
            </a:r>
          </a:p>
        </p:txBody>
      </p:sp>
      <p:pic>
        <p:nvPicPr>
          <p:cNvPr id="7" name="Picture 16">
            <a:extLst>
              <a:ext uri="{FF2B5EF4-FFF2-40B4-BE49-F238E27FC236}">
                <a16:creationId xmlns:a16="http://schemas.microsoft.com/office/drawing/2014/main" id="{D3D384A3-F26E-104D-AF6D-0E60EFA6D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539" y="627629"/>
            <a:ext cx="719139"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054A8814-AE04-450F-94B1-A13D0C39F8E0}"/>
              </a:ext>
            </a:extLst>
          </p:cNvPr>
          <p:cNvCxnSpPr>
            <a:cxnSpLocks/>
          </p:cNvCxnSpPr>
          <p:nvPr/>
        </p:nvCxnSpPr>
        <p:spPr>
          <a:xfrm>
            <a:off x="509322" y="412143"/>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412580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487020" y="603876"/>
            <a:ext cx="7469038" cy="580643"/>
          </a:xfrm>
          <a:prstGeom prst="rect">
            <a:avLst/>
          </a:prstGeom>
        </p:spPr>
        <p:txBody>
          <a:bodyPr anchor="t" anchorCtr="0">
            <a:normAutofit lnSpcReduction="10000"/>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600" dirty="0">
                <a:latin typeface="Franklin Gothic Demi"/>
              </a:rPr>
              <a:t>Benefits to the Community</a:t>
            </a:r>
          </a:p>
        </p:txBody>
      </p:sp>
      <p:pic>
        <p:nvPicPr>
          <p:cNvPr id="7" name="Picture 16">
            <a:extLst>
              <a:ext uri="{FF2B5EF4-FFF2-40B4-BE49-F238E27FC236}">
                <a16:creationId xmlns:a16="http://schemas.microsoft.com/office/drawing/2014/main" id="{D3D384A3-F26E-104D-AF6D-0E60EFA6D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9"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3159C97F-9439-442A-98C2-D217410187CD}"/>
              </a:ext>
            </a:extLst>
          </p:cNvPr>
          <p:cNvSpPr txBox="1">
            <a:spLocks/>
          </p:cNvSpPr>
          <p:nvPr/>
        </p:nvSpPr>
        <p:spPr>
          <a:xfrm>
            <a:off x="825189" y="1526934"/>
            <a:ext cx="7805855" cy="4227878"/>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34950" indent="-234950">
              <a:lnSpc>
                <a:spcPct val="100000"/>
              </a:lnSpc>
              <a:spcBef>
                <a:spcPts val="0"/>
              </a:spcBef>
              <a:spcAft>
                <a:spcPts val="0"/>
              </a:spcAft>
            </a:pPr>
            <a:r>
              <a:rPr lang="en-US" sz="2800" b="1" dirty="0">
                <a:latin typeface="Franklin Gothic Book" panose="020B0503020102020204" pitchFamily="34" charset="0"/>
              </a:rPr>
              <a:t>DEP prioritized this project to:</a:t>
            </a:r>
          </a:p>
          <a:p>
            <a:pPr marL="234950" indent="-234950">
              <a:lnSpc>
                <a:spcPct val="100000"/>
              </a:lnSpc>
              <a:spcBef>
                <a:spcPts val="0"/>
              </a:spcBef>
              <a:spcAft>
                <a:spcPts val="0"/>
              </a:spcAft>
            </a:pPr>
            <a:endParaRPr lang="en-US" sz="2000" dirty="0">
              <a:latin typeface="Franklin Gothic Book" panose="020B0503020102020204" pitchFamily="34" charset="0"/>
            </a:endParaRPr>
          </a:p>
          <a:p>
            <a:pPr marL="457200" indent="-222250">
              <a:lnSpc>
                <a:spcPct val="100000"/>
              </a:lnSpc>
              <a:spcBef>
                <a:spcPts val="0"/>
              </a:spcBef>
              <a:spcAft>
                <a:spcPts val="0"/>
              </a:spcAft>
              <a:buFont typeface="Wingdings" panose="05000000000000000000" pitchFamily="2" charset="2"/>
              <a:buChar char="§"/>
            </a:pPr>
            <a:r>
              <a:rPr lang="en-US" sz="2400" dirty="0">
                <a:solidFill>
                  <a:srgbClr val="002FA7"/>
                </a:solidFill>
                <a:latin typeface="Franklin Gothic Book" panose="020B0503020102020204" pitchFamily="34" charset="0"/>
                <a:cs typeface="Calibri" panose="020F0502020204030204" pitchFamily="34" charset="0"/>
              </a:rPr>
              <a:t>Provide residents living in the newly constructed buildings with sufficient capacity for sanitary discharge and to convey storm water from the project area.</a:t>
            </a:r>
          </a:p>
          <a:p>
            <a:pPr marL="457200" indent="-222250">
              <a:lnSpc>
                <a:spcPct val="100000"/>
              </a:lnSpc>
              <a:spcBef>
                <a:spcPts val="0"/>
              </a:spcBef>
              <a:spcAft>
                <a:spcPts val="0"/>
              </a:spcAft>
              <a:buFont typeface="Wingdings" panose="05000000000000000000" pitchFamily="2" charset="2"/>
              <a:buChar char="§"/>
            </a:pPr>
            <a:endParaRPr lang="en-US" sz="2400" dirty="0">
              <a:latin typeface="Franklin Gothic Book" panose="020B0503020102020204" pitchFamily="34" charset="0"/>
              <a:cs typeface="Calibri" panose="020F0502020204030204" pitchFamily="34" charset="0"/>
            </a:endParaRPr>
          </a:p>
          <a:p>
            <a:pPr marL="457200" indent="-222250">
              <a:lnSpc>
                <a:spcPct val="100000"/>
              </a:lnSpc>
              <a:spcBef>
                <a:spcPts val="0"/>
              </a:spcBef>
              <a:spcAft>
                <a:spcPts val="0"/>
              </a:spcAft>
              <a:buFont typeface="Wingdings" panose="05000000000000000000" pitchFamily="2" charset="2"/>
              <a:buChar char="§"/>
            </a:pPr>
            <a:r>
              <a:rPr lang="en-US" sz="2400" dirty="0">
                <a:latin typeface="Franklin Gothic Book" panose="020B0503020102020204" pitchFamily="34" charset="0"/>
                <a:cs typeface="Calibri" panose="020F0502020204030204" pitchFamily="34" charset="0"/>
              </a:rPr>
              <a:t>U</a:t>
            </a:r>
            <a:r>
              <a:rPr lang="en-US" sz="2400" dirty="0">
                <a:solidFill>
                  <a:srgbClr val="002FA7"/>
                </a:solidFill>
                <a:latin typeface="Franklin Gothic Book" panose="020B0503020102020204" pitchFamily="34" charset="0"/>
                <a:cs typeface="Calibri" panose="020F0502020204030204" pitchFamily="34" charset="0"/>
              </a:rPr>
              <a:t>pgrade water main sizes to provide for additional peak demands.</a:t>
            </a:r>
          </a:p>
          <a:p>
            <a:pPr marL="457200" indent="-222250">
              <a:lnSpc>
                <a:spcPct val="100000"/>
              </a:lnSpc>
              <a:spcBef>
                <a:spcPts val="0"/>
              </a:spcBef>
              <a:spcAft>
                <a:spcPts val="0"/>
              </a:spcAft>
              <a:buFont typeface="Wingdings" panose="05000000000000000000" pitchFamily="2" charset="2"/>
              <a:buChar char="§"/>
            </a:pPr>
            <a:endParaRPr lang="en-US" sz="2400" dirty="0">
              <a:solidFill>
                <a:srgbClr val="002FA7"/>
              </a:solidFill>
              <a:latin typeface="Franklin Gothic Book" panose="020B0503020102020204" pitchFamily="34" charset="0"/>
              <a:cs typeface="Calibri" panose="020F0502020204030204" pitchFamily="34" charset="0"/>
            </a:endParaRPr>
          </a:p>
          <a:p>
            <a:pPr marL="457200" indent="-222250">
              <a:lnSpc>
                <a:spcPct val="100000"/>
              </a:lnSpc>
              <a:spcBef>
                <a:spcPts val="0"/>
              </a:spcBef>
              <a:spcAft>
                <a:spcPts val="0"/>
              </a:spcAft>
              <a:buFont typeface="Wingdings" panose="05000000000000000000" pitchFamily="2" charset="2"/>
              <a:buChar char="§"/>
            </a:pPr>
            <a:r>
              <a:rPr lang="en-US" sz="2400" dirty="0">
                <a:solidFill>
                  <a:srgbClr val="002FA7"/>
                </a:solidFill>
                <a:latin typeface="Franklin Gothic Book" panose="020B0503020102020204" pitchFamily="34" charset="0"/>
                <a:cs typeface="Calibri" panose="020F0502020204030204" pitchFamily="34" charset="0"/>
              </a:rPr>
              <a:t>Improve fire safety protection.</a:t>
            </a:r>
          </a:p>
          <a:p>
            <a:pPr marL="401638" indent="-401638">
              <a:lnSpc>
                <a:spcPct val="100000"/>
              </a:lnSpc>
              <a:spcBef>
                <a:spcPts val="0"/>
              </a:spcBef>
              <a:spcAft>
                <a:spcPts val="0"/>
              </a:spcAft>
            </a:pPr>
            <a:endParaRPr lang="en-US" sz="2200" b="1" u="sng" dirty="0">
              <a:latin typeface="Franklin Gothic Book" panose="020B0503020102020204" pitchFamily="34" charset="0"/>
            </a:endParaRPr>
          </a:p>
          <a:p>
            <a:pPr>
              <a:lnSpc>
                <a:spcPct val="100000"/>
              </a:lnSpc>
              <a:spcBef>
                <a:spcPts val="0"/>
              </a:spcBef>
              <a:spcAft>
                <a:spcPts val="0"/>
              </a:spcAft>
            </a:pPr>
            <a:endParaRPr lang="en-US" sz="2200" dirty="0">
              <a:latin typeface="Franklin Gothic Book" panose="020B0503020102020204" pitchFamily="34" charset="0"/>
            </a:endParaRPr>
          </a:p>
          <a:p>
            <a:pPr>
              <a:lnSpc>
                <a:spcPct val="100000"/>
              </a:lnSpc>
              <a:spcBef>
                <a:spcPts val="0"/>
              </a:spcBef>
              <a:spcAft>
                <a:spcPts val="0"/>
              </a:spcAft>
            </a:pPr>
            <a:endParaRPr lang="en-US" sz="2200" dirty="0">
              <a:latin typeface="Franklin Gothic Book" panose="020B0503020102020204" pitchFamily="34" charset="0"/>
            </a:endParaRPr>
          </a:p>
          <a:p>
            <a:pPr>
              <a:lnSpc>
                <a:spcPct val="100000"/>
              </a:lnSpc>
              <a:spcBef>
                <a:spcPts val="0"/>
              </a:spcBef>
              <a:spcAft>
                <a:spcPts val="0"/>
              </a:spcAft>
            </a:pPr>
            <a:endParaRPr lang="en-US" sz="1800" dirty="0">
              <a:latin typeface="Franklin Gothic Book" panose="020B0503020102020204" pitchFamily="34" charset="0"/>
            </a:endParaRPr>
          </a:p>
        </p:txBody>
      </p:sp>
      <p:cxnSp>
        <p:nvCxnSpPr>
          <p:cNvPr id="9" name="Straight Connector 8">
            <a:extLst>
              <a:ext uri="{FF2B5EF4-FFF2-40B4-BE49-F238E27FC236}">
                <a16:creationId xmlns:a16="http://schemas.microsoft.com/office/drawing/2014/main" id="{86F4A19C-82E3-4FBA-AAE3-5FB0F1D8502F}"/>
              </a:ext>
            </a:extLst>
          </p:cNvPr>
          <p:cNvCxnSpPr>
            <a:cxnSpLocks/>
          </p:cNvCxnSpPr>
          <p:nvPr/>
        </p:nvCxnSpPr>
        <p:spPr>
          <a:xfrm>
            <a:off x="487020" y="405247"/>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300504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F249AE-7F49-8A4D-A75E-CD0D23483F79}"/>
              </a:ext>
            </a:extLst>
          </p:cNvPr>
          <p:cNvPicPr>
            <a:picLocks noChangeAspect="1"/>
          </p:cNvPicPr>
          <p:nvPr/>
        </p:nvPicPr>
        <p:blipFill>
          <a:blip r:embed="rId2"/>
          <a:stretch>
            <a:fillRect/>
          </a:stretch>
        </p:blipFill>
        <p:spPr>
          <a:xfrm>
            <a:off x="408960" y="6030223"/>
            <a:ext cx="822960" cy="552559"/>
          </a:xfrm>
          <a:prstGeom prst="rect">
            <a:avLst/>
          </a:prstGeom>
        </p:spPr>
      </p:pic>
      <p:sp>
        <p:nvSpPr>
          <p:cNvPr id="9" name="Title 1">
            <a:extLst>
              <a:ext uri="{FF2B5EF4-FFF2-40B4-BE49-F238E27FC236}">
                <a16:creationId xmlns:a16="http://schemas.microsoft.com/office/drawing/2014/main" id="{E69695A5-BA0C-AE40-BF36-00252F639353}"/>
              </a:ext>
            </a:extLst>
          </p:cNvPr>
          <p:cNvSpPr txBox="1">
            <a:spLocks/>
          </p:cNvSpPr>
          <p:nvPr/>
        </p:nvSpPr>
        <p:spPr>
          <a:xfrm>
            <a:off x="408962" y="438437"/>
            <a:ext cx="4830659" cy="52972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600" dirty="0">
                <a:latin typeface="Franklin Gothic Demi"/>
              </a:rPr>
              <a:t>Project Locations</a:t>
            </a:r>
          </a:p>
        </p:txBody>
      </p:sp>
      <p:pic>
        <p:nvPicPr>
          <p:cNvPr id="10" name="Picture 9">
            <a:extLst>
              <a:ext uri="{FF2B5EF4-FFF2-40B4-BE49-F238E27FC236}">
                <a16:creationId xmlns:a16="http://schemas.microsoft.com/office/drawing/2014/main" id="{B20FE7D4-04CB-C548-BA52-EE4AB21D1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8806" y="228236"/>
            <a:ext cx="720044" cy="487936"/>
          </a:xfrm>
          <a:prstGeom prst="rect">
            <a:avLst/>
          </a:prstGeom>
        </p:spPr>
      </p:pic>
      <p:sp>
        <p:nvSpPr>
          <p:cNvPr id="7" name="Text Placeholder 2">
            <a:extLst>
              <a:ext uri="{FF2B5EF4-FFF2-40B4-BE49-F238E27FC236}">
                <a16:creationId xmlns:a16="http://schemas.microsoft.com/office/drawing/2014/main" id="{1BD8D698-B3BE-CA46-9E9B-F6C341766365}"/>
              </a:ext>
            </a:extLst>
          </p:cNvPr>
          <p:cNvSpPr txBox="1">
            <a:spLocks/>
          </p:cNvSpPr>
          <p:nvPr/>
        </p:nvSpPr>
        <p:spPr>
          <a:xfrm>
            <a:off x="508595" y="1098713"/>
            <a:ext cx="4631391" cy="508635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spcAft>
                <a:spcPts val="0"/>
              </a:spcAft>
            </a:pPr>
            <a:endParaRPr lang="en-US" sz="1600" b="1" u="sng" dirty="0">
              <a:latin typeface="Franklin Gothic Book" panose="020B0503020102020204" pitchFamily="34" charset="0"/>
            </a:endParaRPr>
          </a:p>
          <a:p>
            <a:pPr>
              <a:lnSpc>
                <a:spcPct val="100000"/>
              </a:lnSpc>
              <a:spcBef>
                <a:spcPts val="0"/>
              </a:spcBef>
              <a:spcAft>
                <a:spcPts val="0"/>
              </a:spcAft>
            </a:pPr>
            <a:r>
              <a:rPr lang="en-US" sz="1800" b="1" u="sng" dirty="0">
                <a:latin typeface="Franklin Gothic Book" panose="020B0503020102020204" pitchFamily="34" charset="0"/>
              </a:rPr>
              <a:t>Combined Sewer Replacement</a:t>
            </a:r>
          </a:p>
          <a:p>
            <a:pPr>
              <a:lnSpc>
                <a:spcPct val="100000"/>
              </a:lnSpc>
              <a:spcBef>
                <a:spcPts val="0"/>
              </a:spcBef>
              <a:spcAft>
                <a:spcPts val="0"/>
              </a:spcAft>
            </a:pPr>
            <a:endParaRPr lang="en-US" sz="1600" b="1" u="sng" dirty="0">
              <a:latin typeface="Franklin Gothic Book" panose="020B0503020102020204" pitchFamily="34" charset="0"/>
            </a:endParaRPr>
          </a:p>
          <a:p>
            <a:pPr marL="234950" indent="-234950">
              <a:lnSpc>
                <a:spcPct val="100000"/>
              </a:lnSpc>
              <a:spcBef>
                <a:spcPts val="0"/>
              </a:spcBef>
              <a:spcAft>
                <a:spcPts val="0"/>
              </a:spcAft>
              <a:buFont typeface="Wingdings" panose="05000000000000000000" pitchFamily="2" charset="2"/>
              <a:buChar char="§"/>
            </a:pPr>
            <a:r>
              <a:rPr lang="en-US" sz="1600" dirty="0">
                <a:latin typeface="Franklin Gothic Book" panose="020B0503020102020204" pitchFamily="34" charset="0"/>
              </a:rPr>
              <a:t>Dean Street bet. 6</a:t>
            </a:r>
            <a:r>
              <a:rPr lang="en-US" sz="1600" baseline="30000" dirty="0">
                <a:latin typeface="Franklin Gothic Book" panose="020B0503020102020204" pitchFamily="34" charset="0"/>
              </a:rPr>
              <a:t>th</a:t>
            </a:r>
            <a:r>
              <a:rPr lang="en-US" sz="1600" dirty="0">
                <a:latin typeface="Franklin Gothic Book" panose="020B0503020102020204" pitchFamily="34" charset="0"/>
              </a:rPr>
              <a:t> and Vanderbilt Avenues</a:t>
            </a:r>
          </a:p>
          <a:p>
            <a:pPr marL="234950" indent="-234950">
              <a:lnSpc>
                <a:spcPct val="100000"/>
              </a:lnSpc>
              <a:spcBef>
                <a:spcPts val="0"/>
              </a:spcBef>
              <a:spcAft>
                <a:spcPts val="0"/>
              </a:spcAft>
              <a:buFont typeface="Wingdings" panose="05000000000000000000" pitchFamily="2" charset="2"/>
              <a:buChar char="§"/>
            </a:pPr>
            <a:r>
              <a:rPr lang="en-US" sz="1600" dirty="0">
                <a:latin typeface="Franklin Gothic Book" panose="020B0503020102020204" pitchFamily="34" charset="0"/>
              </a:rPr>
              <a:t>Vanderbilt Avenue bet. Dean and Pacific Streets</a:t>
            </a:r>
          </a:p>
          <a:p>
            <a:pPr marL="234950" indent="-234950">
              <a:lnSpc>
                <a:spcPct val="100000"/>
              </a:lnSpc>
              <a:spcBef>
                <a:spcPts val="0"/>
              </a:spcBef>
              <a:spcAft>
                <a:spcPts val="0"/>
              </a:spcAft>
              <a:buFont typeface="Wingdings" panose="05000000000000000000" pitchFamily="2" charset="2"/>
              <a:buChar char="§"/>
            </a:pPr>
            <a:endParaRPr lang="en-US" sz="1600" dirty="0">
              <a:latin typeface="Franklin Gothic Book" panose="020B0503020102020204" pitchFamily="34" charset="0"/>
            </a:endParaRPr>
          </a:p>
          <a:p>
            <a:pPr marL="234950" indent="-234950">
              <a:lnSpc>
                <a:spcPct val="100000"/>
              </a:lnSpc>
              <a:spcBef>
                <a:spcPts val="0"/>
              </a:spcBef>
              <a:spcAft>
                <a:spcPts val="0"/>
              </a:spcAft>
            </a:pPr>
            <a:r>
              <a:rPr lang="en-US" sz="1800" b="1" u="sng" dirty="0">
                <a:latin typeface="Franklin Gothic Book" panose="020B0503020102020204" pitchFamily="34" charset="0"/>
              </a:rPr>
              <a:t>Distribution Water Main Replacement</a:t>
            </a:r>
          </a:p>
          <a:p>
            <a:pPr marL="234950" indent="-234950">
              <a:lnSpc>
                <a:spcPct val="100000"/>
              </a:lnSpc>
              <a:spcBef>
                <a:spcPts val="0"/>
              </a:spcBef>
              <a:spcAft>
                <a:spcPts val="0"/>
              </a:spcAft>
            </a:pPr>
            <a:endParaRPr lang="en-US" sz="1600" b="1" u="sng" dirty="0">
              <a:latin typeface="Franklin Gothic Book" panose="020B0503020102020204" pitchFamily="34" charset="0"/>
            </a:endParaRPr>
          </a:p>
          <a:p>
            <a:pPr marL="234950" indent="-234950">
              <a:lnSpc>
                <a:spcPct val="100000"/>
              </a:lnSpc>
              <a:spcBef>
                <a:spcPts val="0"/>
              </a:spcBef>
              <a:spcAft>
                <a:spcPts val="0"/>
              </a:spcAft>
              <a:buFont typeface="Wingdings" panose="05000000000000000000" pitchFamily="2" charset="2"/>
              <a:buChar char="§"/>
            </a:pPr>
            <a:r>
              <a:rPr lang="en-US" sz="1600" dirty="0">
                <a:latin typeface="Franklin Gothic Book" panose="020B0503020102020204" pitchFamily="34" charset="0"/>
              </a:rPr>
              <a:t>Dean Street bet. Carlton and Vanderbilt Avenues</a:t>
            </a:r>
          </a:p>
          <a:p>
            <a:pPr marL="234950" indent="-234950">
              <a:lnSpc>
                <a:spcPct val="100000"/>
              </a:lnSpc>
              <a:spcBef>
                <a:spcPts val="0"/>
              </a:spcBef>
              <a:spcAft>
                <a:spcPts val="0"/>
              </a:spcAft>
              <a:buFont typeface="Wingdings" panose="05000000000000000000" pitchFamily="2" charset="2"/>
              <a:buChar char="§"/>
            </a:pPr>
            <a:r>
              <a:rPr lang="en-US" sz="1600" dirty="0">
                <a:latin typeface="Franklin Gothic Book" panose="020B0503020102020204" pitchFamily="34" charset="0"/>
              </a:rPr>
              <a:t>Vanderbilt Avenue bet. Dean and Atlantic Avenue</a:t>
            </a:r>
          </a:p>
          <a:p>
            <a:pPr marL="234950" indent="-234950">
              <a:lnSpc>
                <a:spcPct val="100000"/>
              </a:lnSpc>
              <a:spcBef>
                <a:spcPts val="0"/>
              </a:spcBef>
              <a:spcAft>
                <a:spcPts val="0"/>
              </a:spcAft>
              <a:buFont typeface="Wingdings" panose="05000000000000000000" pitchFamily="2" charset="2"/>
              <a:buChar char="§"/>
            </a:pPr>
            <a:r>
              <a:rPr lang="en-US" sz="1600" dirty="0">
                <a:latin typeface="Franklin Gothic Book" panose="020B0503020102020204" pitchFamily="34" charset="0"/>
              </a:rPr>
              <a:t>Carlton Avenue bet. Dean and Pacific Streets</a:t>
            </a:r>
          </a:p>
          <a:p>
            <a:pPr marL="342900" indent="-342900">
              <a:lnSpc>
                <a:spcPct val="100000"/>
              </a:lnSpc>
              <a:spcBef>
                <a:spcPts val="0"/>
              </a:spcBef>
              <a:spcAft>
                <a:spcPts val="0"/>
              </a:spcAft>
              <a:buFont typeface="Wingdings" panose="05000000000000000000" pitchFamily="2" charset="2"/>
              <a:buChar char="§"/>
            </a:pPr>
            <a:endParaRPr lang="en-US" sz="1600" dirty="0">
              <a:latin typeface="Franklin Gothic Book" panose="020B0503020102020204" pitchFamily="34" charset="0"/>
            </a:endParaRPr>
          </a:p>
          <a:p>
            <a:pPr marL="457200" indent="-457200">
              <a:lnSpc>
                <a:spcPct val="100000"/>
              </a:lnSpc>
              <a:spcBef>
                <a:spcPts val="0"/>
              </a:spcBef>
              <a:spcAft>
                <a:spcPts val="0"/>
              </a:spcAft>
            </a:pPr>
            <a:endParaRPr lang="en-US" sz="1600" dirty="0">
              <a:latin typeface="Franklin Gothic Book" panose="020B0503020102020204" pitchFamily="34" charset="0"/>
            </a:endParaRPr>
          </a:p>
          <a:p>
            <a:pPr marL="457200" indent="-457200">
              <a:lnSpc>
                <a:spcPct val="100000"/>
              </a:lnSpc>
              <a:spcBef>
                <a:spcPts val="0"/>
              </a:spcBef>
              <a:spcAft>
                <a:spcPts val="0"/>
              </a:spcAft>
            </a:pPr>
            <a:r>
              <a:rPr lang="en-US" sz="1200" b="1" dirty="0">
                <a:latin typeface="Franklin Gothic Book" panose="020B0503020102020204" pitchFamily="34" charset="0"/>
              </a:rPr>
              <a:t>Note:	</a:t>
            </a:r>
          </a:p>
          <a:p>
            <a:pPr>
              <a:lnSpc>
                <a:spcPct val="100000"/>
              </a:lnSpc>
              <a:spcBef>
                <a:spcPts val="0"/>
              </a:spcBef>
              <a:spcAft>
                <a:spcPts val="0"/>
              </a:spcAft>
            </a:pPr>
            <a:r>
              <a:rPr lang="en-US" sz="1200" dirty="0">
                <a:latin typeface="Franklin Gothic Book" panose="020B0503020102020204" pitchFamily="34" charset="0"/>
              </a:rPr>
              <a:t>There are two (2) watermains on Vanderbilt Avenue between Dean street and Pacific Street--one in the street and one in the eastern sidewalk which means digging up the sidewalk.  The Lamp Post will be protected since it is within the Prospect Heights Historic District.  Sidewalk replacement cement is also included for this area according to landmark preservation requirements. The curb will also be Granite.</a:t>
            </a:r>
          </a:p>
          <a:p>
            <a:pPr marL="342900" indent="-342900">
              <a:lnSpc>
                <a:spcPct val="100000"/>
              </a:lnSpc>
              <a:spcBef>
                <a:spcPts val="0"/>
              </a:spcBef>
              <a:spcAft>
                <a:spcPts val="0"/>
              </a:spcAft>
              <a:buFont typeface="Wingdings" panose="05000000000000000000" pitchFamily="2" charset="2"/>
              <a:buChar char="§"/>
            </a:pPr>
            <a:endParaRPr lang="en-US" sz="1600" dirty="0">
              <a:latin typeface="Franklin Gothic Book" panose="020B0503020102020204" pitchFamily="34" charset="0"/>
            </a:endParaRPr>
          </a:p>
          <a:p>
            <a:pPr>
              <a:lnSpc>
                <a:spcPct val="100000"/>
              </a:lnSpc>
              <a:spcBef>
                <a:spcPts val="0"/>
              </a:spcBef>
              <a:spcAft>
                <a:spcPts val="0"/>
              </a:spcAft>
            </a:pPr>
            <a:endParaRPr lang="en-US" sz="2000" dirty="0">
              <a:latin typeface="Franklin Gothic Book" panose="020B0503020102020204" pitchFamily="34" charset="0"/>
            </a:endParaRPr>
          </a:p>
          <a:p>
            <a:pPr>
              <a:lnSpc>
                <a:spcPct val="100000"/>
              </a:lnSpc>
              <a:spcBef>
                <a:spcPts val="0"/>
              </a:spcBef>
              <a:spcAft>
                <a:spcPts val="0"/>
              </a:spcAft>
            </a:pPr>
            <a:r>
              <a:rPr lang="en-US" sz="2000" b="1" dirty="0">
                <a:solidFill>
                  <a:srgbClr val="FF0000"/>
                </a:solidFill>
                <a:latin typeface="Franklin Gothic Book" panose="020B0503020102020204" pitchFamily="34" charset="0"/>
              </a:rPr>
              <a:t>  </a:t>
            </a:r>
            <a:endParaRPr lang="en-US" sz="2000" dirty="0">
              <a:solidFill>
                <a:srgbClr val="FF0000"/>
              </a:solidFill>
              <a:latin typeface="Franklin Gothic Book" panose="020B0503020102020204" pitchFamily="34" charset="0"/>
            </a:endParaRPr>
          </a:p>
        </p:txBody>
      </p:sp>
      <p:cxnSp>
        <p:nvCxnSpPr>
          <p:cNvPr id="11" name="Straight Connector 10">
            <a:extLst>
              <a:ext uri="{FF2B5EF4-FFF2-40B4-BE49-F238E27FC236}">
                <a16:creationId xmlns:a16="http://schemas.microsoft.com/office/drawing/2014/main" id="{3AEFF8CC-0ACF-48E3-8831-AC111ACCAA59}"/>
              </a:ext>
            </a:extLst>
          </p:cNvPr>
          <p:cNvCxnSpPr>
            <a:cxnSpLocks/>
          </p:cNvCxnSpPr>
          <p:nvPr/>
        </p:nvCxnSpPr>
        <p:spPr>
          <a:xfrm>
            <a:off x="531624" y="337178"/>
            <a:ext cx="1841062" cy="0"/>
          </a:xfrm>
          <a:prstGeom prst="line">
            <a:avLst/>
          </a:prstGeom>
          <a:noFill/>
          <a:ln w="50800" cap="flat" cmpd="sng" algn="ctr">
            <a:solidFill>
              <a:srgbClr val="FF6F24"/>
            </a:solidFill>
            <a:prstDash val="solid"/>
            <a:miter lim="800000"/>
          </a:ln>
          <a:effectLst/>
        </p:spPr>
      </p:cxnSp>
      <p:pic>
        <p:nvPicPr>
          <p:cNvPr id="12" name="Picture 11">
            <a:extLst>
              <a:ext uri="{FF2B5EF4-FFF2-40B4-BE49-F238E27FC236}">
                <a16:creationId xmlns:a16="http://schemas.microsoft.com/office/drawing/2014/main" id="{FE3B60B8-5671-460C-97FB-6A815ED06518}"/>
              </a:ext>
            </a:extLst>
          </p:cNvPr>
          <p:cNvPicPr>
            <a:picLocks noChangeAspect="1"/>
          </p:cNvPicPr>
          <p:nvPr/>
        </p:nvPicPr>
        <p:blipFill>
          <a:blip r:embed="rId4"/>
          <a:stretch>
            <a:fillRect/>
          </a:stretch>
        </p:blipFill>
        <p:spPr>
          <a:xfrm>
            <a:off x="5239620" y="1069420"/>
            <a:ext cx="6349229" cy="5086350"/>
          </a:xfrm>
          <a:prstGeom prst="rect">
            <a:avLst/>
          </a:prstGeom>
        </p:spPr>
      </p:pic>
    </p:spTree>
    <p:extLst>
      <p:ext uri="{BB962C8B-B14F-4D97-AF65-F5344CB8AC3E}">
        <p14:creationId xmlns:p14="http://schemas.microsoft.com/office/powerpoint/2010/main" val="238451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295977" y="480010"/>
            <a:ext cx="9402660" cy="1467727"/>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600" dirty="0">
                <a:latin typeface="Franklin Gothic Demi"/>
              </a:rPr>
              <a:t>Construction Overview</a:t>
            </a:r>
          </a:p>
        </p:txBody>
      </p:sp>
      <p:pic>
        <p:nvPicPr>
          <p:cNvPr id="7" name="Picture 16">
            <a:extLst>
              <a:ext uri="{FF2B5EF4-FFF2-40B4-BE49-F238E27FC236}">
                <a16:creationId xmlns:a16="http://schemas.microsoft.com/office/drawing/2014/main" id="{D3D384A3-F26E-104D-AF6D-0E60EFA6D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9"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AF397BDC-628B-1E4B-8499-C5ABBE99F927}"/>
              </a:ext>
            </a:extLst>
          </p:cNvPr>
          <p:cNvSpPr txBox="1">
            <a:spLocks/>
          </p:cNvSpPr>
          <p:nvPr/>
        </p:nvSpPr>
        <p:spPr>
          <a:xfrm>
            <a:off x="295977" y="1341263"/>
            <a:ext cx="2618139" cy="504022"/>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000" cap="small" dirty="0">
                <a:latin typeface="Franklin Gothic Demi"/>
              </a:rPr>
              <a:t>Preliminary Work</a:t>
            </a:r>
          </a:p>
        </p:txBody>
      </p:sp>
      <p:sp>
        <p:nvSpPr>
          <p:cNvPr id="9" name="Text Placeholder 2">
            <a:extLst>
              <a:ext uri="{FF2B5EF4-FFF2-40B4-BE49-F238E27FC236}">
                <a16:creationId xmlns:a16="http://schemas.microsoft.com/office/drawing/2014/main" id="{A88EB352-D584-7840-94AE-6B00B7685581}"/>
              </a:ext>
            </a:extLst>
          </p:cNvPr>
          <p:cNvSpPr txBox="1">
            <a:spLocks/>
          </p:cNvSpPr>
          <p:nvPr/>
        </p:nvSpPr>
        <p:spPr>
          <a:xfrm>
            <a:off x="295977" y="1940797"/>
            <a:ext cx="3710227" cy="3757474"/>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a:latin typeface="Franklin Gothic Book" panose="020B0503020102020204" pitchFamily="34" charset="0"/>
              </a:rPr>
              <a:t>Utilities</a:t>
            </a:r>
          </a:p>
          <a:p>
            <a:r>
              <a:rPr lang="en-US" sz="1800" dirty="0">
                <a:latin typeface="Franklin Gothic Book" panose="020B0503020102020204" pitchFamily="34" charset="0"/>
              </a:rPr>
              <a:t>Outreach</a:t>
            </a:r>
          </a:p>
          <a:p>
            <a:r>
              <a:rPr lang="en-US" sz="1800" dirty="0">
                <a:latin typeface="Franklin Gothic Book" panose="020B0503020102020204" pitchFamily="34" charset="0"/>
              </a:rPr>
              <a:t>Permits and scheduling</a:t>
            </a:r>
          </a:p>
          <a:p>
            <a:r>
              <a:rPr lang="en-US" sz="1800" dirty="0">
                <a:latin typeface="Franklin Gothic Book" panose="020B0503020102020204" pitchFamily="34" charset="0"/>
              </a:rPr>
              <a:t>Staging and storage of materials</a:t>
            </a:r>
          </a:p>
          <a:p>
            <a:r>
              <a:rPr lang="en-US" sz="1800" dirty="0">
                <a:latin typeface="Franklin Gothic Book" panose="020B0503020102020204" pitchFamily="34" charset="0"/>
              </a:rPr>
              <a:t>Street tree guards and pruning</a:t>
            </a:r>
          </a:p>
          <a:p>
            <a:r>
              <a:rPr lang="en-US" sz="1800" dirty="0">
                <a:latin typeface="Franklin Gothic Book" panose="020B0503020102020204" pitchFamily="34" charset="0"/>
              </a:rPr>
              <a:t>Test pits and street markings</a:t>
            </a:r>
          </a:p>
          <a:p>
            <a:r>
              <a:rPr lang="en-US" sz="1800" dirty="0">
                <a:latin typeface="Franklin Gothic Book" panose="020B0503020102020204" pitchFamily="34" charset="0"/>
              </a:rPr>
              <a:t>Street furniture removal</a:t>
            </a:r>
          </a:p>
        </p:txBody>
      </p:sp>
      <p:cxnSp>
        <p:nvCxnSpPr>
          <p:cNvPr id="10" name="Straight Connector 9">
            <a:extLst>
              <a:ext uri="{FF2B5EF4-FFF2-40B4-BE49-F238E27FC236}">
                <a16:creationId xmlns:a16="http://schemas.microsoft.com/office/drawing/2014/main" id="{52495D91-3AF4-CF45-B680-4BA04039B5C6}"/>
              </a:ext>
            </a:extLst>
          </p:cNvPr>
          <p:cNvCxnSpPr>
            <a:cxnSpLocks/>
          </p:cNvCxnSpPr>
          <p:nvPr/>
        </p:nvCxnSpPr>
        <p:spPr>
          <a:xfrm>
            <a:off x="391867" y="1767383"/>
            <a:ext cx="10558631" cy="0"/>
          </a:xfrm>
          <a:prstGeom prst="line">
            <a:avLst/>
          </a:prstGeom>
          <a:noFill/>
          <a:ln w="38100" cap="flat" cmpd="sng" algn="ctr">
            <a:solidFill>
              <a:srgbClr val="002FA7"/>
            </a:solidFill>
            <a:prstDash val="solid"/>
            <a:miter lim="800000"/>
          </a:ln>
          <a:effectLst/>
        </p:spPr>
      </p:cxnSp>
      <p:sp>
        <p:nvSpPr>
          <p:cNvPr id="11" name="Title 1">
            <a:extLst>
              <a:ext uri="{FF2B5EF4-FFF2-40B4-BE49-F238E27FC236}">
                <a16:creationId xmlns:a16="http://schemas.microsoft.com/office/drawing/2014/main" id="{7EB4466B-1356-C64D-8761-C5569CBA737F}"/>
              </a:ext>
            </a:extLst>
          </p:cNvPr>
          <p:cNvSpPr txBox="1">
            <a:spLocks/>
          </p:cNvSpPr>
          <p:nvPr/>
        </p:nvSpPr>
        <p:spPr>
          <a:xfrm>
            <a:off x="4311131" y="1341263"/>
            <a:ext cx="3691208" cy="504022"/>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000" cap="small" dirty="0">
                <a:latin typeface="Franklin Gothic Demi"/>
              </a:rPr>
              <a:t>In the ground</a:t>
            </a:r>
            <a:endParaRPr lang="en-US" sz="1600" b="1" cap="small" dirty="0">
              <a:latin typeface="Franklin Gothic Book" panose="020B0503020102020204" pitchFamily="34" charset="0"/>
            </a:endParaRPr>
          </a:p>
        </p:txBody>
      </p:sp>
      <p:sp>
        <p:nvSpPr>
          <p:cNvPr id="12" name="Text Placeholder 2">
            <a:extLst>
              <a:ext uri="{FF2B5EF4-FFF2-40B4-BE49-F238E27FC236}">
                <a16:creationId xmlns:a16="http://schemas.microsoft.com/office/drawing/2014/main" id="{A971F456-1F11-4B4D-880C-58E75144BA84}"/>
              </a:ext>
            </a:extLst>
          </p:cNvPr>
          <p:cNvSpPr txBox="1">
            <a:spLocks/>
          </p:cNvSpPr>
          <p:nvPr/>
        </p:nvSpPr>
        <p:spPr>
          <a:xfrm>
            <a:off x="4178893" y="1940797"/>
            <a:ext cx="3504297" cy="3757476"/>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a:latin typeface="Franklin Gothic Book" panose="020B0503020102020204" pitchFamily="34" charset="0"/>
              </a:rPr>
              <a:t>Street Cutting  / Trench Set-up</a:t>
            </a:r>
          </a:p>
          <a:p>
            <a:r>
              <a:rPr lang="en-US" sz="1800" dirty="0">
                <a:latin typeface="Franklin Gothic Book" panose="020B0503020102020204" pitchFamily="34" charset="0"/>
              </a:rPr>
              <a:t>Watermain Installation</a:t>
            </a:r>
          </a:p>
          <a:p>
            <a:r>
              <a:rPr lang="en-US" sz="1800" dirty="0">
                <a:latin typeface="Franklin Gothic Book" panose="020B0503020102020204" pitchFamily="34" charset="0"/>
              </a:rPr>
              <a:t>Combined Sewer Installation</a:t>
            </a:r>
          </a:p>
          <a:p>
            <a:r>
              <a:rPr lang="en-US" sz="1800" dirty="0">
                <a:latin typeface="Franklin Gothic Book" panose="020B0503020102020204" pitchFamily="34" charset="0"/>
              </a:rPr>
              <a:t>Sewer System Support</a:t>
            </a:r>
          </a:p>
          <a:p>
            <a:r>
              <a:rPr lang="en-US" sz="1800" dirty="0">
                <a:latin typeface="Franklin Gothic Book" panose="020B0503020102020204" pitchFamily="34" charset="0"/>
              </a:rPr>
              <a:t>Watermain House Connections</a:t>
            </a:r>
          </a:p>
          <a:p>
            <a:r>
              <a:rPr lang="en-US" sz="1800" dirty="0">
                <a:latin typeface="Franklin Gothic Book" panose="020B0503020102020204" pitchFamily="34" charset="0"/>
              </a:rPr>
              <a:t>Sewer House Connections</a:t>
            </a:r>
          </a:p>
          <a:p>
            <a:r>
              <a:rPr lang="en-US" sz="1800" dirty="0">
                <a:latin typeface="Franklin Gothic Book" panose="020B0503020102020204" pitchFamily="34" charset="0"/>
              </a:rPr>
              <a:t>Catch Basin Replacement</a:t>
            </a:r>
          </a:p>
          <a:p>
            <a:endParaRPr lang="en-US" sz="1800" dirty="0">
              <a:solidFill>
                <a:srgbClr val="FF0000"/>
              </a:solidFill>
              <a:latin typeface="Franklin Gothic Book" panose="020B0503020102020204" pitchFamily="34" charset="0"/>
            </a:endParaRPr>
          </a:p>
          <a:p>
            <a:endParaRPr lang="en-US" sz="1800" dirty="0">
              <a:latin typeface="Franklin Gothic Book" panose="020B0503020102020204" pitchFamily="34" charset="0"/>
            </a:endParaRPr>
          </a:p>
          <a:p>
            <a:endParaRPr lang="en-US" sz="2000" dirty="0">
              <a:solidFill>
                <a:srgbClr val="FF0000"/>
              </a:solidFill>
              <a:latin typeface="Franklin Gothic Book" panose="020B0503020102020204" pitchFamily="34" charset="0"/>
            </a:endParaRPr>
          </a:p>
        </p:txBody>
      </p:sp>
      <p:sp>
        <p:nvSpPr>
          <p:cNvPr id="15" name="Title 1">
            <a:extLst>
              <a:ext uri="{FF2B5EF4-FFF2-40B4-BE49-F238E27FC236}">
                <a16:creationId xmlns:a16="http://schemas.microsoft.com/office/drawing/2014/main" id="{93E16DAC-9B15-0844-B03A-DFCB1D17C755}"/>
              </a:ext>
            </a:extLst>
          </p:cNvPr>
          <p:cNvSpPr txBox="1">
            <a:spLocks/>
          </p:cNvSpPr>
          <p:nvPr/>
        </p:nvSpPr>
        <p:spPr>
          <a:xfrm>
            <a:off x="8228817" y="1341263"/>
            <a:ext cx="3518515" cy="504022"/>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000" cap="small" dirty="0">
                <a:latin typeface="Franklin Gothic Demi"/>
              </a:rPr>
              <a:t>Above ground      </a:t>
            </a:r>
            <a:r>
              <a:rPr lang="en-US" sz="1600" b="1" cap="small" dirty="0">
                <a:latin typeface="Franklin Gothic Book" panose="020B0503020102020204" pitchFamily="34" charset="0"/>
              </a:rPr>
              <a:t>    </a:t>
            </a:r>
          </a:p>
        </p:txBody>
      </p:sp>
      <p:sp>
        <p:nvSpPr>
          <p:cNvPr id="17" name="Text Placeholder 2">
            <a:extLst>
              <a:ext uri="{FF2B5EF4-FFF2-40B4-BE49-F238E27FC236}">
                <a16:creationId xmlns:a16="http://schemas.microsoft.com/office/drawing/2014/main" id="{671E42D9-16BF-8B44-89A5-CD28EB897CF5}"/>
              </a:ext>
            </a:extLst>
          </p:cNvPr>
          <p:cNvSpPr txBox="1">
            <a:spLocks/>
          </p:cNvSpPr>
          <p:nvPr/>
        </p:nvSpPr>
        <p:spPr>
          <a:xfrm>
            <a:off x="8104236" y="1947738"/>
            <a:ext cx="2976053" cy="3750534"/>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a:latin typeface="Franklin Gothic Book" panose="020B0503020102020204" pitchFamily="34" charset="0"/>
              </a:rPr>
              <a:t>Trench Restoration</a:t>
            </a:r>
          </a:p>
          <a:p>
            <a:r>
              <a:rPr lang="en-US" sz="1800" dirty="0">
                <a:latin typeface="Franklin Gothic Book" panose="020B0503020102020204" pitchFamily="34" charset="0"/>
              </a:rPr>
              <a:t>Street Overlay</a:t>
            </a:r>
          </a:p>
          <a:p>
            <a:r>
              <a:rPr lang="en-US" sz="1800" dirty="0">
                <a:latin typeface="Franklin Gothic Book" panose="020B0503020102020204" pitchFamily="34" charset="0"/>
              </a:rPr>
              <a:t>Upgraded Pedestrian Ramps</a:t>
            </a:r>
          </a:p>
          <a:p>
            <a:r>
              <a:rPr lang="en-US" sz="1800" dirty="0">
                <a:latin typeface="Franklin Gothic Book" panose="020B0503020102020204" pitchFamily="34" charset="0"/>
              </a:rPr>
              <a:t>Fire hydrant Replacement</a:t>
            </a:r>
          </a:p>
          <a:p>
            <a:endParaRPr lang="en-US" sz="2000" dirty="0">
              <a:solidFill>
                <a:srgbClr val="FF0000"/>
              </a:solidFill>
              <a:latin typeface="Franklin Gothic Book" panose="020B0503020102020204" pitchFamily="34" charset="0"/>
            </a:endParaRPr>
          </a:p>
          <a:p>
            <a:endParaRPr lang="en-US" sz="1800" dirty="0">
              <a:solidFill>
                <a:srgbClr val="FF0000"/>
              </a:solidFill>
              <a:latin typeface="Franklin Gothic Book" panose="020B0503020102020204" pitchFamily="34" charset="0"/>
            </a:endParaRPr>
          </a:p>
        </p:txBody>
      </p:sp>
      <p:cxnSp>
        <p:nvCxnSpPr>
          <p:cNvPr id="20" name="Straight Connector 19">
            <a:extLst>
              <a:ext uri="{FF2B5EF4-FFF2-40B4-BE49-F238E27FC236}">
                <a16:creationId xmlns:a16="http://schemas.microsoft.com/office/drawing/2014/main" id="{B4DF1550-A520-F34D-9590-B57F3A241E7E}"/>
              </a:ext>
            </a:extLst>
          </p:cNvPr>
          <p:cNvCxnSpPr>
            <a:cxnSpLocks/>
          </p:cNvCxnSpPr>
          <p:nvPr/>
        </p:nvCxnSpPr>
        <p:spPr>
          <a:xfrm flipV="1">
            <a:off x="4125104" y="1341265"/>
            <a:ext cx="0" cy="4992490"/>
          </a:xfrm>
          <a:prstGeom prst="line">
            <a:avLst/>
          </a:prstGeom>
          <a:noFill/>
          <a:ln w="19050" cap="flat" cmpd="sng" algn="ctr">
            <a:solidFill>
              <a:srgbClr val="002FA7"/>
            </a:solidFill>
            <a:prstDash val="solid"/>
            <a:miter lim="800000"/>
          </a:ln>
          <a:effectLst/>
        </p:spPr>
      </p:cxnSp>
      <p:cxnSp>
        <p:nvCxnSpPr>
          <p:cNvPr id="22" name="Straight Connector 21">
            <a:extLst>
              <a:ext uri="{FF2B5EF4-FFF2-40B4-BE49-F238E27FC236}">
                <a16:creationId xmlns:a16="http://schemas.microsoft.com/office/drawing/2014/main" id="{A3682D1C-75DA-1040-BEE7-FF9D415EEB0A}"/>
              </a:ext>
            </a:extLst>
          </p:cNvPr>
          <p:cNvCxnSpPr>
            <a:cxnSpLocks/>
          </p:cNvCxnSpPr>
          <p:nvPr/>
        </p:nvCxnSpPr>
        <p:spPr>
          <a:xfrm flipV="1">
            <a:off x="8056127" y="1341265"/>
            <a:ext cx="0" cy="4992490"/>
          </a:xfrm>
          <a:prstGeom prst="line">
            <a:avLst/>
          </a:prstGeom>
          <a:noFill/>
          <a:ln w="19050" cap="flat" cmpd="sng" algn="ctr">
            <a:solidFill>
              <a:srgbClr val="002FA7"/>
            </a:solidFill>
            <a:prstDash val="solid"/>
            <a:miter lim="800000"/>
          </a:ln>
          <a:effectLst/>
        </p:spPr>
      </p:cxnSp>
      <p:cxnSp>
        <p:nvCxnSpPr>
          <p:cNvPr id="19" name="Straight Connector 18">
            <a:extLst>
              <a:ext uri="{FF2B5EF4-FFF2-40B4-BE49-F238E27FC236}">
                <a16:creationId xmlns:a16="http://schemas.microsoft.com/office/drawing/2014/main" id="{392887D4-D973-4AC9-87DD-6C50F3A1790C}"/>
              </a:ext>
            </a:extLst>
          </p:cNvPr>
          <p:cNvCxnSpPr>
            <a:cxnSpLocks/>
          </p:cNvCxnSpPr>
          <p:nvPr/>
        </p:nvCxnSpPr>
        <p:spPr>
          <a:xfrm>
            <a:off x="408961" y="341433"/>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91832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41089-308B-4E78-8325-D55E7BCCC0EB}"/>
              </a:ext>
            </a:extLst>
          </p:cNvPr>
          <p:cNvPicPr>
            <a:picLocks noChangeAspect="1"/>
          </p:cNvPicPr>
          <p:nvPr/>
        </p:nvPicPr>
        <p:blipFill rotWithShape="1">
          <a:blip r:embed="rId2"/>
          <a:srcRect l="6546" r="19935"/>
          <a:stretch/>
        </p:blipFill>
        <p:spPr>
          <a:xfrm>
            <a:off x="205461" y="1074030"/>
            <a:ext cx="5562520" cy="5557294"/>
          </a:xfrm>
          <a:prstGeom prst="rect">
            <a:avLst/>
          </a:prstGeom>
        </p:spPr>
      </p:pic>
      <p:pic>
        <p:nvPicPr>
          <p:cNvPr id="3" name="Picture 2">
            <a:extLst>
              <a:ext uri="{FF2B5EF4-FFF2-40B4-BE49-F238E27FC236}">
                <a16:creationId xmlns:a16="http://schemas.microsoft.com/office/drawing/2014/main" id="{3681F072-82E5-4DD4-81EA-360AF953C73E}"/>
              </a:ext>
            </a:extLst>
          </p:cNvPr>
          <p:cNvPicPr>
            <a:picLocks noChangeAspect="1"/>
          </p:cNvPicPr>
          <p:nvPr/>
        </p:nvPicPr>
        <p:blipFill rotWithShape="1">
          <a:blip r:embed="rId3"/>
          <a:srcRect r="25666"/>
          <a:stretch/>
        </p:blipFill>
        <p:spPr>
          <a:xfrm>
            <a:off x="5857192" y="1057322"/>
            <a:ext cx="6129348" cy="5557293"/>
          </a:xfrm>
          <a:prstGeom prst="rect">
            <a:avLst/>
          </a:prstGeom>
        </p:spPr>
      </p:pic>
      <p:cxnSp>
        <p:nvCxnSpPr>
          <p:cNvPr id="14" name="Straight Connector 13">
            <a:extLst>
              <a:ext uri="{FF2B5EF4-FFF2-40B4-BE49-F238E27FC236}">
                <a16:creationId xmlns:a16="http://schemas.microsoft.com/office/drawing/2014/main" id="{FC39DBE5-5D0B-6D44-BD98-EBA3FD888AD6}"/>
              </a:ext>
            </a:extLst>
          </p:cNvPr>
          <p:cNvCxnSpPr>
            <a:cxnSpLocks/>
          </p:cNvCxnSpPr>
          <p:nvPr/>
        </p:nvCxnSpPr>
        <p:spPr>
          <a:xfrm flipV="1">
            <a:off x="9293999" y="2685548"/>
            <a:ext cx="0" cy="922469"/>
          </a:xfrm>
          <a:prstGeom prst="line">
            <a:avLst/>
          </a:prstGeom>
          <a:ln w="92075">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669BD62-0AFC-2349-9B72-D5A30C11E3D8}"/>
              </a:ext>
            </a:extLst>
          </p:cNvPr>
          <p:cNvCxnSpPr>
            <a:cxnSpLocks/>
          </p:cNvCxnSpPr>
          <p:nvPr/>
        </p:nvCxnSpPr>
        <p:spPr>
          <a:xfrm>
            <a:off x="6480717" y="4134143"/>
            <a:ext cx="1122843" cy="1029972"/>
          </a:xfrm>
          <a:prstGeom prst="line">
            <a:avLst/>
          </a:prstGeom>
          <a:ln w="92075">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827F26-219E-6C4A-BED0-FA261212B8B7}"/>
              </a:ext>
            </a:extLst>
          </p:cNvPr>
          <p:cNvCxnSpPr>
            <a:cxnSpLocks/>
          </p:cNvCxnSpPr>
          <p:nvPr/>
        </p:nvCxnSpPr>
        <p:spPr>
          <a:xfrm>
            <a:off x="7098766" y="2606564"/>
            <a:ext cx="316795" cy="2768325"/>
          </a:xfrm>
          <a:prstGeom prst="line">
            <a:avLst/>
          </a:prstGeom>
          <a:ln w="92075">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3C3C2A4-4225-6543-9B49-35B3B20AA944}"/>
              </a:ext>
            </a:extLst>
          </p:cNvPr>
          <p:cNvSpPr/>
          <p:nvPr/>
        </p:nvSpPr>
        <p:spPr>
          <a:xfrm>
            <a:off x="8043949" y="1984550"/>
            <a:ext cx="2523718" cy="6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pPr>
            <a:r>
              <a:rPr lang="en-US" sz="2000" dirty="0">
                <a:solidFill>
                  <a:srgbClr val="002FA7"/>
                </a:solidFill>
                <a:latin typeface="Franklin Gothic Demi"/>
                <a:ea typeface="+mj-ea"/>
                <a:cs typeface="+mj-cs"/>
              </a:rPr>
              <a:t>Excavated Water Main to be Replaced</a:t>
            </a:r>
          </a:p>
        </p:txBody>
      </p:sp>
      <p:sp>
        <p:nvSpPr>
          <p:cNvPr id="16" name="Title 1">
            <a:extLst>
              <a:ext uri="{FF2B5EF4-FFF2-40B4-BE49-F238E27FC236}">
                <a16:creationId xmlns:a16="http://schemas.microsoft.com/office/drawing/2014/main" id="{F333550E-3A9F-2145-9E82-509F413CB549}"/>
              </a:ext>
            </a:extLst>
          </p:cNvPr>
          <p:cNvSpPr txBox="1">
            <a:spLocks/>
          </p:cNvSpPr>
          <p:nvPr/>
        </p:nvSpPr>
        <p:spPr>
          <a:xfrm>
            <a:off x="205461" y="404197"/>
            <a:ext cx="6009777" cy="495430"/>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800" dirty="0">
                <a:latin typeface="Franklin Gothic Demi"/>
              </a:rPr>
              <a:t>Example of Typical Underground</a:t>
            </a:r>
          </a:p>
        </p:txBody>
      </p:sp>
      <p:sp>
        <p:nvSpPr>
          <p:cNvPr id="18" name="Rectangle 17">
            <a:extLst>
              <a:ext uri="{FF2B5EF4-FFF2-40B4-BE49-F238E27FC236}">
                <a16:creationId xmlns:a16="http://schemas.microsoft.com/office/drawing/2014/main" id="{1192C689-4839-8642-ADDC-ACA6D42CB6D2}"/>
              </a:ext>
            </a:extLst>
          </p:cNvPr>
          <p:cNvSpPr/>
          <p:nvPr/>
        </p:nvSpPr>
        <p:spPr>
          <a:xfrm>
            <a:off x="6992225" y="4928623"/>
            <a:ext cx="1164457" cy="44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B5359FF8-811F-9A4D-93D4-CCA85263C86B}"/>
              </a:ext>
            </a:extLst>
          </p:cNvPr>
          <p:cNvSpPr txBox="1">
            <a:spLocks/>
          </p:cNvSpPr>
          <p:nvPr/>
        </p:nvSpPr>
        <p:spPr>
          <a:xfrm>
            <a:off x="7033839" y="4958601"/>
            <a:ext cx="2020221" cy="647723"/>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000" dirty="0">
                <a:latin typeface="Franklin Gothic Demi"/>
              </a:rPr>
              <a:t>Utilities</a:t>
            </a:r>
          </a:p>
        </p:txBody>
      </p:sp>
      <p:pic>
        <p:nvPicPr>
          <p:cNvPr id="11" name="Picture 16">
            <a:extLst>
              <a:ext uri="{FF2B5EF4-FFF2-40B4-BE49-F238E27FC236}">
                <a16:creationId xmlns:a16="http://schemas.microsoft.com/office/drawing/2014/main" id="{1D02580F-FB5A-432B-B51C-87FCB9864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289" y="405247"/>
            <a:ext cx="719139"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CFE0AB62-12AE-4A6D-BFA1-224613346F8D}"/>
              </a:ext>
            </a:extLst>
          </p:cNvPr>
          <p:cNvCxnSpPr>
            <a:cxnSpLocks/>
          </p:cNvCxnSpPr>
          <p:nvPr/>
        </p:nvCxnSpPr>
        <p:spPr>
          <a:xfrm>
            <a:off x="286297" y="241072"/>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288191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F8EF15-88D6-CC4D-BE71-4AC8BB99749F}"/>
              </a:ext>
            </a:extLst>
          </p:cNvPr>
          <p:cNvSpPr/>
          <p:nvPr/>
        </p:nvSpPr>
        <p:spPr>
          <a:xfrm>
            <a:off x="0" y="0"/>
            <a:ext cx="12192000" cy="6858000"/>
          </a:xfrm>
          <a:prstGeom prst="rect">
            <a:avLst/>
          </a:prstGeom>
          <a:solidFill>
            <a:srgbClr val="002F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8" name="Title 1">
            <a:extLst>
              <a:ext uri="{FF2B5EF4-FFF2-40B4-BE49-F238E27FC236}">
                <a16:creationId xmlns:a16="http://schemas.microsoft.com/office/drawing/2014/main" id="{AB9B6DF1-1FB5-FE43-A5B9-E4C0699B3D1E}"/>
              </a:ext>
            </a:extLst>
          </p:cNvPr>
          <p:cNvSpPr txBox="1">
            <a:spLocks/>
          </p:cNvSpPr>
          <p:nvPr/>
        </p:nvSpPr>
        <p:spPr>
          <a:xfrm>
            <a:off x="295976" y="313553"/>
            <a:ext cx="9402660" cy="1467726"/>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ysClr val="window" lastClr="FFFFFF"/>
                </a:solidFill>
                <a:effectLst/>
                <a:uLnTx/>
                <a:uFillTx/>
                <a:latin typeface="Franklin Gothic Demi"/>
                <a:ea typeface="+mj-ea"/>
                <a:cs typeface="+mj-cs"/>
              </a:rPr>
              <a:t>CLICK TO EDIT HEADLINE TEXT</a:t>
            </a:r>
          </a:p>
        </p:txBody>
      </p:sp>
      <p:sp>
        <p:nvSpPr>
          <p:cNvPr id="9" name="Text Placeholder 2">
            <a:extLst>
              <a:ext uri="{FF2B5EF4-FFF2-40B4-BE49-F238E27FC236}">
                <a16:creationId xmlns:a16="http://schemas.microsoft.com/office/drawing/2014/main" id="{F779604E-A3BC-2E4D-B000-DBD8D7E3969B}"/>
              </a:ext>
            </a:extLst>
          </p:cNvPr>
          <p:cNvSpPr txBox="1">
            <a:spLocks/>
          </p:cNvSpPr>
          <p:nvPr/>
        </p:nvSpPr>
        <p:spPr>
          <a:xfrm>
            <a:off x="295976" y="1904733"/>
            <a:ext cx="9807394" cy="369850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500" b="0" i="0" u="none" strike="noStrike" kern="1200" cap="none" spc="0" normalizeH="0" baseline="0" noProof="0" dirty="0">
                <a:ln>
                  <a:noFill/>
                </a:ln>
                <a:solidFill>
                  <a:sysClr val="window" lastClr="FFFFFF"/>
                </a:solidFill>
                <a:effectLst/>
                <a:uLnTx/>
                <a:uFillTx/>
                <a:latin typeface="Franklin Gothic Book"/>
                <a:ea typeface="+mn-ea"/>
                <a:cs typeface="+mn-cs"/>
              </a:rPr>
              <a:t>Edit text</a:t>
            </a:r>
          </a:p>
        </p:txBody>
      </p:sp>
      <p:pic>
        <p:nvPicPr>
          <p:cNvPr id="10" name="Picture 9">
            <a:extLst>
              <a:ext uri="{FF2B5EF4-FFF2-40B4-BE49-F238E27FC236}">
                <a16:creationId xmlns:a16="http://schemas.microsoft.com/office/drawing/2014/main" id="{0EA9F985-9CB2-D54B-87F0-A5267B3C3E4A}"/>
              </a:ext>
            </a:extLst>
          </p:cNvPr>
          <p:cNvPicPr>
            <a:picLocks noChangeAspect="1"/>
          </p:cNvPicPr>
          <p:nvPr/>
        </p:nvPicPr>
        <p:blipFill>
          <a:blip r:embed="rId2"/>
          <a:stretch>
            <a:fillRect/>
          </a:stretch>
        </p:blipFill>
        <p:spPr>
          <a:xfrm>
            <a:off x="408960" y="6030220"/>
            <a:ext cx="822960" cy="552559"/>
          </a:xfrm>
          <a:prstGeom prst="rect">
            <a:avLst/>
          </a:prstGeom>
        </p:spPr>
      </p:pic>
      <p:sp>
        <p:nvSpPr>
          <p:cNvPr id="11" name="Slide Number Placeholder 5">
            <a:extLst>
              <a:ext uri="{FF2B5EF4-FFF2-40B4-BE49-F238E27FC236}">
                <a16:creationId xmlns:a16="http://schemas.microsoft.com/office/drawing/2014/main" id="{C39E20B0-C086-3F44-992F-25C3016B0EE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white"/>
                </a:solidFill>
                <a:latin typeface="Franklin Gothic Book"/>
              </a:rPr>
              <a:pPr/>
              <a:t>8</a:t>
            </a:fld>
            <a:endParaRPr lang="en-US" dirty="0">
              <a:solidFill>
                <a:prstClr val="white"/>
              </a:solidFill>
              <a:latin typeface="Franklin Gothic Book"/>
            </a:endParaRPr>
          </a:p>
        </p:txBody>
      </p:sp>
      <p:sp>
        <p:nvSpPr>
          <p:cNvPr id="17" name="Rectangle 16">
            <a:extLst>
              <a:ext uri="{FF2B5EF4-FFF2-40B4-BE49-F238E27FC236}">
                <a16:creationId xmlns:a16="http://schemas.microsoft.com/office/drawing/2014/main" id="{F6B9172B-ED76-2E47-BCE5-53D22EB827BB}"/>
              </a:ext>
            </a:extLst>
          </p:cNvPr>
          <p:cNvSpPr/>
          <p:nvPr/>
        </p:nvSpPr>
        <p:spPr>
          <a:xfrm>
            <a:off x="0" y="0"/>
            <a:ext cx="12192000" cy="6858000"/>
          </a:xfrm>
          <a:prstGeom prst="rect">
            <a:avLst/>
          </a:prstGeom>
          <a:solidFill>
            <a:srgbClr val="002F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pic>
        <p:nvPicPr>
          <p:cNvPr id="19" name="Picture 18">
            <a:extLst>
              <a:ext uri="{FF2B5EF4-FFF2-40B4-BE49-F238E27FC236}">
                <a16:creationId xmlns:a16="http://schemas.microsoft.com/office/drawing/2014/main" id="{94B7FD48-EE4D-B040-83E5-78DD1E30F23F}"/>
              </a:ext>
            </a:extLst>
          </p:cNvPr>
          <p:cNvPicPr>
            <a:picLocks noChangeAspect="1"/>
          </p:cNvPicPr>
          <p:nvPr/>
        </p:nvPicPr>
        <p:blipFill>
          <a:blip r:embed="rId2"/>
          <a:stretch>
            <a:fillRect/>
          </a:stretch>
        </p:blipFill>
        <p:spPr>
          <a:xfrm>
            <a:off x="408960" y="6030220"/>
            <a:ext cx="822960" cy="552559"/>
          </a:xfrm>
          <a:prstGeom prst="rect">
            <a:avLst/>
          </a:prstGeom>
        </p:spPr>
      </p:pic>
      <p:sp>
        <p:nvSpPr>
          <p:cNvPr id="20" name="Slide Number Placeholder 5">
            <a:extLst>
              <a:ext uri="{FF2B5EF4-FFF2-40B4-BE49-F238E27FC236}">
                <a16:creationId xmlns:a16="http://schemas.microsoft.com/office/drawing/2014/main" id="{CB571DB5-3222-6A4F-A1B5-6EE1DD82E20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latin typeface="Franklin Gothic Book"/>
            </a:endParaRPr>
          </a:p>
        </p:txBody>
      </p:sp>
      <p:sp>
        <p:nvSpPr>
          <p:cNvPr id="21" name="Title 1">
            <a:extLst>
              <a:ext uri="{FF2B5EF4-FFF2-40B4-BE49-F238E27FC236}">
                <a16:creationId xmlns:a16="http://schemas.microsoft.com/office/drawing/2014/main" id="{5A19BBAC-BFBC-3B4E-A29E-AC43FAB7E64C}"/>
              </a:ext>
            </a:extLst>
          </p:cNvPr>
          <p:cNvSpPr txBox="1">
            <a:spLocks/>
          </p:cNvSpPr>
          <p:nvPr/>
        </p:nvSpPr>
        <p:spPr>
          <a:xfrm>
            <a:off x="408960" y="2624691"/>
            <a:ext cx="9549692" cy="2258583"/>
          </a:xfrm>
          <a:prstGeom prst="rect">
            <a:avLst/>
          </a:prstGeom>
        </p:spPr>
        <p:txBody>
          <a:bodyPr anchor="t" anchorCtr="0">
            <a:noAutofit/>
          </a:bodyPr>
          <a:lstStyle>
            <a:lvl1pPr algn="l" defTabSz="914400" rtl="0" eaLnBrk="1" latinLnBrk="0" hangingPunct="1">
              <a:lnSpc>
                <a:spcPts val="7000"/>
              </a:lnSpc>
              <a:spcBef>
                <a:spcPct val="0"/>
              </a:spcBef>
              <a:buNone/>
              <a:defRPr sz="7500" kern="1200" cap="all" baseline="0">
                <a:solidFill>
                  <a:schemeClr val="bg1"/>
                </a:solidFill>
                <a:latin typeface="+mj-lt"/>
                <a:ea typeface="+mj-ea"/>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0" lang="en-US" sz="3600" b="0" i="0" u="none" strike="noStrike" kern="1200" cap="all" spc="0" normalizeH="0" baseline="0" noProof="0" dirty="0">
                <a:ln>
                  <a:noFill/>
                </a:ln>
                <a:solidFill>
                  <a:sysClr val="window" lastClr="FFFFFF"/>
                </a:solidFill>
                <a:effectLst/>
                <a:uLnTx/>
                <a:uFillTx/>
                <a:latin typeface="Franklin Gothic Demi"/>
              </a:rPr>
              <a:t>During construction</a:t>
            </a:r>
          </a:p>
        </p:txBody>
      </p:sp>
      <p:cxnSp>
        <p:nvCxnSpPr>
          <p:cNvPr id="13" name="Straight Connector 12">
            <a:extLst>
              <a:ext uri="{FF2B5EF4-FFF2-40B4-BE49-F238E27FC236}">
                <a16:creationId xmlns:a16="http://schemas.microsoft.com/office/drawing/2014/main" id="{886807E9-D37A-481F-BE45-DFB623ADDFF5}"/>
              </a:ext>
            </a:extLst>
          </p:cNvPr>
          <p:cNvCxnSpPr>
            <a:cxnSpLocks/>
          </p:cNvCxnSpPr>
          <p:nvPr/>
        </p:nvCxnSpPr>
        <p:spPr>
          <a:xfrm>
            <a:off x="408961" y="341433"/>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136404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2F5199-C710-E541-B0BE-7EC7DE57BABA}"/>
              </a:ext>
            </a:extLst>
          </p:cNvPr>
          <p:cNvSpPr txBox="1">
            <a:spLocks/>
          </p:cNvSpPr>
          <p:nvPr/>
        </p:nvSpPr>
        <p:spPr>
          <a:xfrm>
            <a:off x="598532" y="649721"/>
            <a:ext cx="6527097" cy="1192113"/>
          </a:xfrm>
          <a:prstGeom prst="rect">
            <a:avLst/>
          </a:prstGeom>
        </p:spPr>
        <p:txBody>
          <a:bodyPr anchor="t" anchorCtr="0">
            <a:norm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dirty="0">
                <a:latin typeface="Franklin Gothic Demi"/>
              </a:rPr>
              <a:t>Work Hours During Construction</a:t>
            </a:r>
          </a:p>
          <a:p>
            <a:r>
              <a:rPr lang="en-US" sz="2400" b="1" dirty="0">
                <a:latin typeface="Franklin Gothic Book" panose="020B0503020102020204" pitchFamily="34" charset="0"/>
              </a:rPr>
              <a:t>(As Per NYC DOT)</a:t>
            </a:r>
          </a:p>
          <a:p>
            <a:pPr lvl="0"/>
            <a:endParaRPr lang="en-US" sz="3600" dirty="0">
              <a:latin typeface="Franklin Gothic Demi"/>
            </a:endParaRPr>
          </a:p>
        </p:txBody>
      </p:sp>
      <p:sp>
        <p:nvSpPr>
          <p:cNvPr id="6" name="Text Placeholder 2">
            <a:extLst>
              <a:ext uri="{FF2B5EF4-FFF2-40B4-BE49-F238E27FC236}">
                <a16:creationId xmlns:a16="http://schemas.microsoft.com/office/drawing/2014/main" id="{1C21C9B7-0E7B-0245-A55C-572E616C4305}"/>
              </a:ext>
            </a:extLst>
          </p:cNvPr>
          <p:cNvSpPr txBox="1">
            <a:spLocks/>
          </p:cNvSpPr>
          <p:nvPr/>
        </p:nvSpPr>
        <p:spPr>
          <a:xfrm>
            <a:off x="1194908" y="1987108"/>
            <a:ext cx="8383989" cy="3174329"/>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5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0" indent="-2743200">
              <a:lnSpc>
                <a:spcPct val="150000"/>
              </a:lnSpc>
              <a:spcBef>
                <a:spcPts val="0"/>
              </a:spcBef>
              <a:spcAft>
                <a:spcPts val="0"/>
              </a:spcAft>
              <a:tabLst>
                <a:tab pos="3311525" algn="l"/>
              </a:tabLst>
            </a:pPr>
            <a:r>
              <a:rPr lang="en-US" sz="2400" b="1" dirty="0">
                <a:latin typeface="Franklin Gothic Book" panose="020B0503020102020204" pitchFamily="34" charset="0"/>
              </a:rPr>
              <a:t>Monday to Friday:	</a:t>
            </a:r>
            <a:r>
              <a:rPr lang="en-US" sz="2400" dirty="0">
                <a:latin typeface="Franklin Gothic Book" panose="020B0503020102020204" pitchFamily="34" charset="0"/>
              </a:rPr>
              <a:t>9:00am - 4:00pm</a:t>
            </a:r>
          </a:p>
          <a:p>
            <a:pPr marL="2743200" indent="-2743200">
              <a:lnSpc>
                <a:spcPct val="150000"/>
              </a:lnSpc>
              <a:spcBef>
                <a:spcPts val="0"/>
              </a:spcBef>
              <a:spcAft>
                <a:spcPts val="0"/>
              </a:spcAft>
              <a:tabLst>
                <a:tab pos="3311525" algn="l"/>
              </a:tabLst>
            </a:pPr>
            <a:r>
              <a:rPr lang="en-US" sz="2400" b="1" dirty="0">
                <a:latin typeface="Franklin Gothic Book" panose="020B0503020102020204" pitchFamily="34" charset="0"/>
              </a:rPr>
              <a:t>Saturdays:	</a:t>
            </a:r>
            <a:r>
              <a:rPr lang="en-US" sz="2400" dirty="0">
                <a:latin typeface="Franklin Gothic Book" panose="020B0503020102020204" pitchFamily="34" charset="0"/>
              </a:rPr>
              <a:t>8:00am - 6:00pm (as necessary)</a:t>
            </a:r>
          </a:p>
          <a:p>
            <a:pPr marL="2743200" indent="-2743200">
              <a:lnSpc>
                <a:spcPct val="100000"/>
              </a:lnSpc>
              <a:spcBef>
                <a:spcPts val="0"/>
              </a:spcBef>
              <a:spcAft>
                <a:spcPts val="0"/>
              </a:spcAft>
              <a:tabLst>
                <a:tab pos="3311525" algn="l"/>
              </a:tabLst>
            </a:pPr>
            <a:endParaRPr lang="en-US" sz="2400" dirty="0">
              <a:latin typeface="Franklin Gothic Book" panose="020B0503020102020204" pitchFamily="34" charset="0"/>
            </a:endParaRPr>
          </a:p>
          <a:p>
            <a:pPr>
              <a:lnSpc>
                <a:spcPct val="100000"/>
              </a:lnSpc>
            </a:pPr>
            <a:r>
              <a:rPr lang="en-US" sz="2400" dirty="0">
                <a:latin typeface="Franklin Gothic Book" panose="020B0503020102020204" pitchFamily="34" charset="0"/>
              </a:rPr>
              <a:t>Contractor will follow all DOT &amp; Street Activity Permit Office (SAPO) events and embargos.</a:t>
            </a:r>
          </a:p>
        </p:txBody>
      </p:sp>
      <p:pic>
        <p:nvPicPr>
          <p:cNvPr id="7" name="Picture 16">
            <a:extLst>
              <a:ext uri="{FF2B5EF4-FFF2-40B4-BE49-F238E27FC236}">
                <a16:creationId xmlns:a16="http://schemas.microsoft.com/office/drawing/2014/main" id="{D3D384A3-F26E-104D-AF6D-0E60EFA6D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9"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F779B419-0258-45A6-91CD-420610733892}"/>
              </a:ext>
            </a:extLst>
          </p:cNvPr>
          <p:cNvCxnSpPr>
            <a:cxnSpLocks/>
          </p:cNvCxnSpPr>
          <p:nvPr/>
        </p:nvCxnSpPr>
        <p:spPr>
          <a:xfrm>
            <a:off x="598532" y="348329"/>
            <a:ext cx="1841062" cy="0"/>
          </a:xfrm>
          <a:prstGeom prst="line">
            <a:avLst/>
          </a:prstGeom>
          <a:noFill/>
          <a:ln w="50800" cap="flat" cmpd="sng" algn="ctr">
            <a:solidFill>
              <a:srgbClr val="FF6F24"/>
            </a:solidFill>
            <a:prstDash val="solid"/>
            <a:miter lim="800000"/>
          </a:ln>
          <a:effectLst/>
        </p:spPr>
      </p:cxnSp>
    </p:spTree>
    <p:extLst>
      <p:ext uri="{BB962C8B-B14F-4D97-AF65-F5344CB8AC3E}">
        <p14:creationId xmlns:p14="http://schemas.microsoft.com/office/powerpoint/2010/main" val="1813559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Widescreen</PresentationFormat>
  <Paragraphs>169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Franklin Gothic Book</vt:lpstr>
      <vt:lpstr>Franklin Gothic Demi</vt:lpstr>
      <vt:lpstr>Franklin Gothic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2020-12-04T18:31:20Z</dcterms:created>
  <dcterms:modified xsi:type="dcterms:W3CDTF">2023-03-07T12:42:55Z</dcterms:modified>
</cp:coreProperties>
</file>