
<file path=[Content_Types].xml><?xml version="1.0" encoding="utf-8"?>
<Types xmlns="http://schemas.openxmlformats.org/package/2006/content-types">
  <Default Extension="bin" ContentType="application/vnd.openxmlformats-officedocument.oleObject"/>
  <Default Extension="fntdata" ContentType="application/x-fontdata"/>
  <Default Extension="jpg" ContentType="image/jpeg"/>
  <Default Extension="m4a" ContentType="audi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comments/modernComment_105_0.xml" ContentType="application/vnd.ms-powerpoint.comments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comments/modernComment_109_0.xml" ContentType="application/vnd.ms-powerpoint.comments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1"/>
  </p:sldMasterIdLst>
  <p:notesMasterIdLst>
    <p:notesMasterId r:id="rId26"/>
  </p:notesMasterIdLst>
  <p:sldIdLst>
    <p:sldId id="256" r:id="rId2"/>
    <p:sldId id="561" r:id="rId3"/>
    <p:sldId id="258" r:id="rId4"/>
    <p:sldId id="259" r:id="rId5"/>
    <p:sldId id="261" r:id="rId6"/>
    <p:sldId id="263" r:id="rId7"/>
    <p:sldId id="262" r:id="rId8"/>
    <p:sldId id="265" r:id="rId9"/>
    <p:sldId id="264" r:id="rId10"/>
    <p:sldId id="269" r:id="rId11"/>
    <p:sldId id="270" r:id="rId12"/>
    <p:sldId id="271" r:id="rId13"/>
    <p:sldId id="272" r:id="rId14"/>
    <p:sldId id="273" r:id="rId15"/>
    <p:sldId id="274" r:id="rId16"/>
    <p:sldId id="275" r:id="rId17"/>
    <p:sldId id="276" r:id="rId18"/>
    <p:sldId id="277" r:id="rId19"/>
    <p:sldId id="278" r:id="rId20"/>
    <p:sldId id="279" r:id="rId21"/>
    <p:sldId id="280" r:id="rId22"/>
    <p:sldId id="281" r:id="rId23"/>
    <p:sldId id="282" r:id="rId24"/>
    <p:sldId id="283" r:id="rId25"/>
  </p:sldIdLst>
  <p:sldSz cx="9144000" cy="5143500" type="screen16x9"/>
  <p:notesSz cx="6950075" cy="9236075"/>
  <p:embeddedFontLst>
    <p:embeddedFont>
      <p:font typeface="Franklin Gothic" panose="020B0604020202020204" charset="0"/>
      <p:bold r:id="rId27"/>
    </p:embeddedFont>
    <p:embeddedFont>
      <p:font typeface="Franklin Gothic Book" panose="020B0503020102020204" pitchFamily="34" charset="0"/>
      <p:regular r:id="rId28"/>
      <p:italic r:id="rId29"/>
    </p:embeddedFont>
    <p:embeddedFont>
      <p:font typeface="Franklin Gothic Demi" panose="020B0703020102020204" pitchFamily="34" charset="0"/>
      <p:regular r:id="rId30"/>
      <p:italic r:id="rId31"/>
    </p:embeddedFont>
    <p:embeddedFont>
      <p:font typeface="Libre Franklin" pitchFamily="2" charset="0"/>
      <p:regular r:id="rId32"/>
      <p:bold r:id="rId33"/>
      <p:italic r:id="rId34"/>
      <p:boldItalic r:id="rId35"/>
    </p:embeddedFont>
    <p:embeddedFont>
      <p:font typeface="Libre Franklin Medium" pitchFamily="2" charset="0"/>
      <p:regular r:id="rId36"/>
      <p:bold r:id="rId37"/>
      <p:italic r:id="rId38"/>
      <p:boldItalic r:id="rId3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324">
          <p15:clr>
            <a:srgbClr val="A4A3A4"/>
          </p15:clr>
        </p15:guide>
        <p15:guide id="2" pos="288">
          <p15:clr>
            <a:srgbClr val="A4A3A4"/>
          </p15:clr>
        </p15:guide>
        <p15:guide id="3" orient="horz" pos="752">
          <p15:clr>
            <a:srgbClr val="A4A3A4"/>
          </p15:clr>
        </p15:guide>
        <p15:guide id="4" pos="3168">
          <p15:clr>
            <a:srgbClr val="A4A3A4"/>
          </p15:clr>
        </p15:guide>
        <p15:guide id="5" pos="542">
          <p15:clr>
            <a:srgbClr val="A4A3A4"/>
          </p15:clr>
        </p15:guide>
        <p15:guide id="6" pos="142">
          <p15:clr>
            <a:srgbClr val="A4A3A4"/>
          </p15:clr>
        </p15:guide>
      </p15:sldGuideLst>
    </p:ext>
    <p:ext uri="GoogleSlidesCustomDataVersion2">
      <go:slidesCustomData xmlns:go="http://customooxmlschemas.google.com/" xmlns:ahyp="http://schemas.microsoft.com/office/drawing/2018/hyperlinkcolor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 r:id="rId43" roundtripDataSignature="AMtx7mi6iJ4fdpvkloAeQfX2omChxeMsFw==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63266CE6-D3A9-B6BB-9DBF-50A0E6D37F83}" name="Lattanzio, Timothy (DDC)" initials="TL" userId="S::lattanzti@ddc.nyc.gov::53221044-e72a-4847-877c-bc1ed0801ebd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BB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31" d="100"/>
          <a:sy n="131" d="100"/>
        </p:scale>
        <p:origin x="1044" y="120"/>
      </p:cViewPr>
      <p:guideLst>
        <p:guide orient="horz" pos="324"/>
        <p:guide pos="288"/>
        <p:guide orient="horz" pos="752"/>
        <p:guide pos="3168"/>
        <p:guide pos="542"/>
        <p:guide pos="142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9" Type="http://schemas.openxmlformats.org/officeDocument/2006/relationships/font" Target="fonts/font13.fntdata"/><Relationship Id="rId21" Type="http://schemas.openxmlformats.org/officeDocument/2006/relationships/slide" Target="slides/slide20.xml"/><Relationship Id="rId34" Type="http://schemas.openxmlformats.org/officeDocument/2006/relationships/font" Target="fonts/font8.fntdata"/><Relationship Id="rId47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font" Target="fonts/font3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6.fntdata"/><Relationship Id="rId37" Type="http://schemas.openxmlformats.org/officeDocument/2006/relationships/font" Target="fonts/font11.fntdata"/><Relationship Id="rId45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font" Target="fonts/font2.fntdata"/><Relationship Id="rId36" Type="http://schemas.openxmlformats.org/officeDocument/2006/relationships/font" Target="fonts/font10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5.fntdata"/><Relationship Id="rId44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font" Target="fonts/font1.fntdata"/><Relationship Id="rId30" Type="http://schemas.openxmlformats.org/officeDocument/2006/relationships/font" Target="fonts/font4.fntdata"/><Relationship Id="rId35" Type="http://schemas.openxmlformats.org/officeDocument/2006/relationships/font" Target="fonts/font9.fntdata"/><Relationship Id="rId43" Type="http://customschemas.google.com/relationships/presentationmetadata" Target="metadata"/><Relationship Id="rId48" Type="http://schemas.microsoft.com/office/2018/10/relationships/authors" Target="author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font" Target="fonts/font7.fntdata"/><Relationship Id="rId38" Type="http://schemas.openxmlformats.org/officeDocument/2006/relationships/font" Target="fonts/font12.fntdata"/><Relationship Id="rId46" Type="http://schemas.openxmlformats.org/officeDocument/2006/relationships/theme" Target="theme/theme1.xml"/><Relationship Id="rId20" Type="http://schemas.openxmlformats.org/officeDocument/2006/relationships/slide" Target="slides/slide19.xml"/></Relationships>
</file>

<file path=ppt/comments/modernComment_105_0.xml><?xml version="1.0" encoding="utf-8"?>
<p188:cmLst xmlns:a="http://schemas.openxmlformats.org/drawingml/2006/main" xmlns:r="http://schemas.openxmlformats.org/officeDocument/2006/relationships" xmlns:p188="http://schemas.microsoft.com/office/powerpoint/2018/8/main">
  <p188:cm id="{D1AFF472-8181-46BD-9A8B-F76B4AF930D3}" authorId="{63266CE6-D3A9-B6BB-9DBF-50A0E6D37F83}" created="2025-02-19T15:57:12.133">
    <ac:deMkLst xmlns:ac="http://schemas.microsoft.com/office/drawing/2013/main/command">
      <pc:docMk xmlns:pc="http://schemas.microsoft.com/office/powerpoint/2013/main/command"/>
      <pc:sldMk xmlns:pc="http://schemas.microsoft.com/office/powerpoint/2013/main/command" cId="0" sldId="261"/>
      <ac:spMk id="142" creationId="{00000000-0000-0000-0000-000000000000}"/>
    </ac:deMkLst>
    <p188:txBody>
      <a:bodyPr/>
      <a:lstStyle/>
      <a:p>
        <a:r>
          <a:rPr lang="en-US"/>
          <a:t>Add Hart Blvd and Randall Ave to last location</a:t>
        </a:r>
      </a:p>
    </p188:txBody>
  </p188:cm>
</p188:cmLst>
</file>

<file path=ppt/comments/modernComment_109_0.xml><?xml version="1.0" encoding="utf-8"?>
<p188:cmLst xmlns:a="http://schemas.openxmlformats.org/drawingml/2006/main" xmlns:r="http://schemas.openxmlformats.org/officeDocument/2006/relationships" xmlns:p188="http://schemas.microsoft.com/office/powerpoint/2018/8/main">
  <p188:cm id="{43D83D3B-9701-4FE6-A429-1B3CF6AF16F2}" authorId="{63266CE6-D3A9-B6BB-9DBF-50A0E6D37F83}" created="2025-02-19T15:55:59.943">
    <ac:deMkLst xmlns:ac="http://schemas.microsoft.com/office/drawing/2013/main/command">
      <pc:docMk xmlns:pc="http://schemas.microsoft.com/office/powerpoint/2013/main/command"/>
      <pc:sldMk xmlns:pc="http://schemas.microsoft.com/office/powerpoint/2013/main/command" cId="0" sldId="265"/>
      <ac:picMk id="7" creationId="{58CB932D-4645-C38F-ADAC-9F9FDE95F48C}"/>
    </ac:deMkLst>
    <p188:txBody>
      <a:bodyPr/>
      <a:lstStyle/>
      <a:p>
        <a:r>
          <a:rPr lang="en-US"/>
          <a:t>Include Randall Ave and Hart Blvd</a:t>
        </a:r>
      </a:p>
    </p188:txBody>
  </p188:cm>
</p188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936769" y="0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86" name="Google Shape;86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10" name="Google Shape;110;p3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1" name="Google Shape;111;p3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3</a:t>
            </a:fld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Google Shape;118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19" name="Google Shape;119;p4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" name="Google Shape;120;p4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4</a:t>
            </a:fld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Google Shape;135;g2af5afeaf05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6" name="Google Shape;136;g2af5afeaf05_0_0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200" cy="4156200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37" name="Google Shape;137;g2af5afeaf05_0_0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700" cy="461700"/>
          </a:xfrm>
          <a:prstGeom prst="rect">
            <a:avLst/>
          </a:prstGeom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5</a:t>
            </a:fld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57" name="Google Shape;157;p9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8" name="Google Shape;158;p9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fld id="{00000000-1234-1234-1234-123412341234}" type="slidenum">
              <a:rPr lang="en-US" sz="1200" b="0" i="0" u="none" strike="noStrike" cap="non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6</a:t>
            </a:fld>
            <a:endParaRPr sz="1200" b="0" i="0" u="none" strike="noStrike" cap="non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Google Shape;146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47" name="Google Shape;147;p8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8" name="Google Shape;148;p8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7</a:t>
            </a:fld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" name="Google Shape;175;g2a52f68dbea_1_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6" name="Google Shape;176;g2a52f68dbea_1_12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200" cy="4156200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7" name="Google Shape;177;g2a52f68dbea_1_12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700" cy="461700"/>
          </a:xfrm>
          <a:prstGeom prst="rect">
            <a:avLst/>
          </a:prstGeom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8</a:t>
            </a:fld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Google Shape;165;g2a52f68dbea_1_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6" name="Google Shape;166;g2a52f68dbea_1_4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200" cy="4156200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7" name="Google Shape;167;g2a52f68dbea_1_4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700" cy="461700"/>
          </a:xfrm>
          <a:prstGeom prst="rect">
            <a:avLst/>
          </a:prstGeom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9</a:t>
            </a:fld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8" name="Google Shape;218;p10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9" name="Google Shape;219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Google Shape;234;p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35" name="Google Shape;235;p12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6" name="Google Shape;236;p12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11</a:t>
            </a:fld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Google Shape;245;p13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6" name="Google Shape;246;p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p14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0" name="Google Shape;260;p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9" name="Google Shape;269;p15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0" name="Google Shape;270;p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Google Shape;277;p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78" name="Google Shape;278;p16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9" name="Google Shape;279;p16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15</a:t>
            </a:fld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" name="Google Shape;289;p17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0" name="Google Shape;290;p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" name="Google Shape;303;p18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4" name="Google Shape;304;p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3" name="Google Shape;313;p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314" name="Google Shape;314;p19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 </a:t>
            </a:r>
            <a:endParaRPr/>
          </a:p>
        </p:txBody>
      </p:sp>
      <p:sp>
        <p:nvSpPr>
          <p:cNvPr id="315" name="Google Shape;315;p19:notes"/>
          <p:cNvSpPr txBox="1">
            <a:spLocks noGrp="1"/>
          </p:cNvSpPr>
          <p:nvPr>
            <p:ph type="sldNum" idx="12"/>
          </p:nvPr>
        </p:nvSpPr>
        <p:spPr>
          <a:xfrm>
            <a:off x="3936769" y="8772669"/>
            <a:ext cx="3011699" cy="4618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00" tIns="46200" rIns="92400" bIns="462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18</a:t>
            </a:fld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Google Shape;323;p20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4" name="Google Shape;324;p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" name="Google Shape;332;p21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3" name="Google Shape;333;p2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p22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2" name="Google Shape;342;p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0" name="Google Shape;350;p23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1" name="Google Shape;351;p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9" name="Google Shape;359;p24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0" name="Google Shape;360;p2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p25:notes"/>
          <p:cNvSpPr txBox="1">
            <a:spLocks noGrp="1"/>
          </p:cNvSpPr>
          <p:nvPr>
            <p:ph type="body" idx="1"/>
          </p:nvPr>
        </p:nvSpPr>
        <p:spPr>
          <a:xfrm>
            <a:off x="695008" y="4387137"/>
            <a:ext cx="5560060" cy="4156234"/>
          </a:xfrm>
          <a:prstGeom prst="rect">
            <a:avLst/>
          </a:prstGeom>
        </p:spPr>
        <p:txBody>
          <a:bodyPr spcFirstLastPara="1" wrap="square" lIns="92400" tIns="46200" rIns="92400" bIns="462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6" name="Google Shape;376;p2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98463" y="693738"/>
            <a:ext cx="6153150" cy="346233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27"/>
          <p:cNvSpPr txBox="1">
            <a:spLocks noGrp="1"/>
          </p:cNvSpPr>
          <p:nvPr>
            <p:ph type="ctrTitle"/>
          </p:nvPr>
        </p:nvSpPr>
        <p:spPr>
          <a:xfrm>
            <a:off x="685800" y="1597821"/>
            <a:ext cx="7772400" cy="110251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27"/>
          <p:cNvSpPr txBox="1">
            <a:spLocks noGrp="1"/>
          </p:cNvSpPr>
          <p:nvPr>
            <p:ph type="subTitle" idx="1"/>
          </p:nvPr>
        </p:nvSpPr>
        <p:spPr>
          <a:xfrm>
            <a:off x="1371600" y="2914650"/>
            <a:ext cx="6400800" cy="1314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  <a:defRPr>
                <a:solidFill>
                  <a:srgbClr val="888888"/>
                </a:solidFill>
              </a:defRPr>
            </a:lvl1pPr>
            <a:lvl2pPr lvl="1" algn="ctr">
              <a:spcBef>
                <a:spcPts val="560"/>
              </a:spcBef>
              <a:spcAft>
                <a:spcPts val="0"/>
              </a:spcAft>
              <a:buClr>
                <a:srgbClr val="888888"/>
              </a:buClr>
              <a:buSzPts val="2800"/>
              <a:buNone/>
              <a:defRPr>
                <a:solidFill>
                  <a:srgbClr val="888888"/>
                </a:solidFill>
              </a:defRPr>
            </a:lvl2pPr>
            <a:lvl3pPr lvl="2" algn="ctr">
              <a:spcBef>
                <a:spcPts val="480"/>
              </a:spcBef>
              <a:spcAft>
                <a:spcPts val="0"/>
              </a:spcAft>
              <a:buClr>
                <a:srgbClr val="888888"/>
              </a:buClr>
              <a:buSzPts val="2400"/>
              <a:buNone/>
              <a:defRPr>
                <a:solidFill>
                  <a:srgbClr val="888888"/>
                </a:solidFill>
              </a:defRPr>
            </a:lvl3pPr>
            <a:lvl4pPr lvl="3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4pPr>
            <a:lvl5pPr lvl="4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5pPr>
            <a:lvl6pPr lvl="5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6pPr>
            <a:lvl7pPr lvl="6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7pPr>
            <a:lvl8pPr lvl="7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8pPr>
            <a:lvl9pPr lvl="8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18" name="Google Shape;18;p27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27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27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28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28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" name="Google Shape;24;p28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29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29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" name="Google Shape;28;p29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29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Google Shape;31;p30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" name="Google Shape;32;p30"/>
          <p:cNvSpPr txBox="1"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3" name="Google Shape;33;p30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4" name="Google Shape;34;p30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30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Google Shape;37;p31"/>
          <p:cNvSpPr txBox="1"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Calibri"/>
              <a:buNone/>
              <a:defRPr sz="4000" b="1" cap="none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31"/>
          <p:cNvSpPr txBox="1"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9" name="Google Shape;39;p31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0" name="Google Shape;40;p31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1" name="Google Shape;41;p31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Google Shape;43;p32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4" name="Google Shape;44;p32"/>
          <p:cNvSpPr txBox="1">
            <a:spLocks noGrp="1"/>
          </p:cNvSpPr>
          <p:nvPr>
            <p:ph type="body" idx="1"/>
          </p:nvPr>
        </p:nvSpPr>
        <p:spPr>
          <a:xfrm>
            <a:off x="457200" y="1200151"/>
            <a:ext cx="4038600" cy="33944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45" name="Google Shape;45;p32"/>
          <p:cNvSpPr txBox="1">
            <a:spLocks noGrp="1"/>
          </p:cNvSpPr>
          <p:nvPr>
            <p:ph type="body" idx="2"/>
          </p:nvPr>
        </p:nvSpPr>
        <p:spPr>
          <a:xfrm>
            <a:off x="4648200" y="1200151"/>
            <a:ext cx="4038600" cy="33944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46" name="Google Shape;46;p32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32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8" name="Google Shape;48;p32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33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33"/>
          <p:cNvSpPr txBox="1">
            <a:spLocks noGrp="1"/>
          </p:cNvSpPr>
          <p:nvPr>
            <p:ph type="body" idx="1"/>
          </p:nvPr>
        </p:nvSpPr>
        <p:spPr>
          <a:xfrm>
            <a:off x="457200" y="1151335"/>
            <a:ext cx="4040188" cy="47982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52" name="Google Shape;52;p33"/>
          <p:cNvSpPr txBox="1">
            <a:spLocks noGrp="1"/>
          </p:cNvSpPr>
          <p:nvPr>
            <p:ph type="body" idx="2"/>
          </p:nvPr>
        </p:nvSpPr>
        <p:spPr>
          <a:xfrm>
            <a:off x="457200" y="1631156"/>
            <a:ext cx="4040188" cy="296346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53" name="Google Shape;53;p33"/>
          <p:cNvSpPr txBox="1">
            <a:spLocks noGrp="1"/>
          </p:cNvSpPr>
          <p:nvPr>
            <p:ph type="body" idx="3"/>
          </p:nvPr>
        </p:nvSpPr>
        <p:spPr>
          <a:xfrm>
            <a:off x="4645028" y="1151335"/>
            <a:ext cx="4041775" cy="47982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54" name="Google Shape;54;p33"/>
          <p:cNvSpPr txBox="1">
            <a:spLocks noGrp="1"/>
          </p:cNvSpPr>
          <p:nvPr>
            <p:ph type="body" idx="4"/>
          </p:nvPr>
        </p:nvSpPr>
        <p:spPr>
          <a:xfrm>
            <a:off x="4645028" y="1631156"/>
            <a:ext cx="4041775" cy="296346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55" name="Google Shape;55;p33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33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33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34"/>
          <p:cNvSpPr txBox="1">
            <a:spLocks noGrp="1"/>
          </p:cNvSpPr>
          <p:nvPr>
            <p:ph type="title"/>
          </p:nvPr>
        </p:nvSpPr>
        <p:spPr>
          <a:xfrm>
            <a:off x="457202" y="204787"/>
            <a:ext cx="3008313" cy="8715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34"/>
          <p:cNvSpPr txBox="1">
            <a:spLocks noGrp="1"/>
          </p:cNvSpPr>
          <p:nvPr>
            <p:ph type="body" idx="1"/>
          </p:nvPr>
        </p:nvSpPr>
        <p:spPr>
          <a:xfrm>
            <a:off x="3575050" y="204790"/>
            <a:ext cx="5111750" cy="43898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31800" algn="l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  <a:defRPr sz="2800"/>
            </a:lvl2pPr>
            <a:lvl3pPr marL="1371600" lvl="2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4pPr>
            <a:lvl5pPr marL="2286000" lvl="4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»"/>
              <a:defRPr sz="2000"/>
            </a:lvl5pPr>
            <a:lvl6pPr marL="2743200" lvl="5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61" name="Google Shape;61;p34"/>
          <p:cNvSpPr txBox="1">
            <a:spLocks noGrp="1"/>
          </p:cNvSpPr>
          <p:nvPr>
            <p:ph type="body" idx="2"/>
          </p:nvPr>
        </p:nvSpPr>
        <p:spPr>
          <a:xfrm>
            <a:off x="457202" y="1076328"/>
            <a:ext cx="3008313" cy="351829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62" name="Google Shape;62;p34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34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34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35"/>
          <p:cNvSpPr txBox="1">
            <a:spLocks noGrp="1"/>
          </p:cNvSpPr>
          <p:nvPr>
            <p:ph type="title"/>
          </p:nvPr>
        </p:nvSpPr>
        <p:spPr>
          <a:xfrm>
            <a:off x="1792288" y="3600451"/>
            <a:ext cx="5486400" cy="4250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35"/>
          <p:cNvSpPr>
            <a:spLocks noGrp="1"/>
          </p:cNvSpPr>
          <p:nvPr>
            <p:ph type="pic" idx="2"/>
          </p:nvPr>
        </p:nvSpPr>
        <p:spPr>
          <a:xfrm>
            <a:off x="1792288" y="459581"/>
            <a:ext cx="5486400" cy="3086100"/>
          </a:xfrm>
          <a:prstGeom prst="rect">
            <a:avLst/>
          </a:prstGeom>
          <a:noFill/>
          <a:ln>
            <a:noFill/>
          </a:ln>
        </p:spPr>
      </p:sp>
      <p:sp>
        <p:nvSpPr>
          <p:cNvPr id="68" name="Google Shape;68;p35"/>
          <p:cNvSpPr txBox="1">
            <a:spLocks noGrp="1"/>
          </p:cNvSpPr>
          <p:nvPr>
            <p:ph type="body" idx="1"/>
          </p:nvPr>
        </p:nvSpPr>
        <p:spPr>
          <a:xfrm>
            <a:off x="1792288" y="4025505"/>
            <a:ext cx="5486400" cy="60364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69" name="Google Shape;69;p35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35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35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36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36"/>
          <p:cNvSpPr txBox="1">
            <a:spLocks noGrp="1"/>
          </p:cNvSpPr>
          <p:nvPr>
            <p:ph type="body" idx="1"/>
          </p:nvPr>
        </p:nvSpPr>
        <p:spPr>
          <a:xfrm rot="5400000">
            <a:off x="2874764" y="-1217413"/>
            <a:ext cx="3394472" cy="82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36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36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36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37"/>
          <p:cNvSpPr txBox="1">
            <a:spLocks noGrp="1"/>
          </p:cNvSpPr>
          <p:nvPr>
            <p:ph type="title"/>
          </p:nvPr>
        </p:nvSpPr>
        <p:spPr>
          <a:xfrm rot="5400000">
            <a:off x="5463778" y="1371602"/>
            <a:ext cx="4388644" cy="205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37"/>
          <p:cNvSpPr txBox="1">
            <a:spLocks noGrp="1"/>
          </p:cNvSpPr>
          <p:nvPr>
            <p:ph type="body" idx="1"/>
          </p:nvPr>
        </p:nvSpPr>
        <p:spPr>
          <a:xfrm rot="5400000">
            <a:off x="1272778" y="-609598"/>
            <a:ext cx="4388644" cy="601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37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37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37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6"/>
          <p:cNvSpPr txBox="1">
            <a:spLocks noGrp="1"/>
          </p:cNvSpPr>
          <p:nvPr>
            <p:ph type="title"/>
          </p:nvPr>
        </p:nvSpPr>
        <p:spPr>
          <a:xfrm>
            <a:off x="457200" y="205978"/>
            <a:ext cx="8229600" cy="85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26"/>
          <p:cNvSpPr txBox="1"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31800" algn="l" rtl="0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26"/>
          <p:cNvSpPr txBox="1">
            <a:spLocks noGrp="1"/>
          </p:cNvSpPr>
          <p:nvPr>
            <p:ph type="dt" idx="10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26"/>
          <p:cNvSpPr txBox="1">
            <a:spLocks noGrp="1"/>
          </p:cNvSpPr>
          <p:nvPr>
            <p:ph type="ftr" idx="11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26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3.png"/><Relationship Id="rId2" Type="http://schemas.openxmlformats.org/officeDocument/2006/relationships/audio" Target="../media/media1.m4a"/><Relationship Id="rId1" Type="http://schemas.microsoft.com/office/2007/relationships/media" Target="../media/media1.m4a"/><Relationship Id="rId6" Type="http://schemas.openxmlformats.org/officeDocument/2006/relationships/image" Target="../media/image2.png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m4a"/><Relationship Id="rId1" Type="http://schemas.microsoft.com/office/2007/relationships/media" Target="../media/media2.m4a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.m4a"/><Relationship Id="rId1" Type="http://schemas.microsoft.com/office/2007/relationships/media" Target="../media/media3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.m4a"/><Relationship Id="rId1" Type="http://schemas.microsoft.com/office/2007/relationships/media" Target="../media/media4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7.jpg"/><Relationship Id="rId2" Type="http://schemas.openxmlformats.org/officeDocument/2006/relationships/audio" Target="../media/media5.m4a"/><Relationship Id="rId1" Type="http://schemas.microsoft.com/office/2007/relationships/media" Target="../media/media5.m4a"/><Relationship Id="rId6" Type="http://schemas.openxmlformats.org/officeDocument/2006/relationships/image" Target="../media/image6.png"/><Relationship Id="rId5" Type="http://schemas.microsoft.com/office/2018/10/relationships/comments" Target="../comments/modernComment_105_0.xml"/><Relationship Id="rId4" Type="http://schemas.openxmlformats.org/officeDocument/2006/relationships/notesSlide" Target="../notesSlides/notesSlide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.png"/><Relationship Id="rId2" Type="http://schemas.openxmlformats.org/officeDocument/2006/relationships/audio" Target="../media/media6.m4a"/><Relationship Id="rId1" Type="http://schemas.microsoft.com/office/2007/relationships/media" Target="../media/media6.m4a"/><Relationship Id="rId6" Type="http://schemas.openxmlformats.org/officeDocument/2006/relationships/image" Target="../media/image8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.png"/><Relationship Id="rId2" Type="http://schemas.openxmlformats.org/officeDocument/2006/relationships/audio" Target="../media/media7.m4a"/><Relationship Id="rId1" Type="http://schemas.microsoft.com/office/2007/relationships/media" Target="../media/media7.m4a"/><Relationship Id="rId6" Type="http://schemas.openxmlformats.org/officeDocument/2006/relationships/image" Target="../media/image9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0.png"/><Relationship Id="rId2" Type="http://schemas.openxmlformats.org/officeDocument/2006/relationships/audio" Target="../media/media8.m4a"/><Relationship Id="rId1" Type="http://schemas.microsoft.com/office/2007/relationships/media" Target="../media/media8.m4a"/><Relationship Id="rId6" Type="http://schemas.openxmlformats.org/officeDocument/2006/relationships/image" Target="../media/image6.png"/><Relationship Id="rId5" Type="http://schemas.microsoft.com/office/2018/10/relationships/comments" Target="../comments/modernComment_109_0.xml"/><Relationship Id="rId4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.png"/><Relationship Id="rId2" Type="http://schemas.openxmlformats.org/officeDocument/2006/relationships/audio" Target="../media/media9.m4a"/><Relationship Id="rId1" Type="http://schemas.microsoft.com/office/2007/relationships/media" Target="../media/media9.m4a"/><Relationship Id="rId6" Type="http://schemas.openxmlformats.org/officeDocument/2006/relationships/image" Target="../media/image11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0.m4a"/><Relationship Id="rId1" Type="http://schemas.microsoft.com/office/2007/relationships/media" Target="../media/media10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jp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3.jpg"/><Relationship Id="rId2" Type="http://schemas.openxmlformats.org/officeDocument/2006/relationships/audio" Target="../media/media11.m4a"/><Relationship Id="rId1" Type="http://schemas.microsoft.com/office/2007/relationships/media" Target="../media/media11.m4a"/><Relationship Id="rId6" Type="http://schemas.openxmlformats.org/officeDocument/2006/relationships/image" Target="../media/image12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10.xml"/><Relationship Id="rId9" Type="http://schemas.openxmlformats.org/officeDocument/2006/relationships/image" Target="../media/image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2.m4a"/><Relationship Id="rId1" Type="http://schemas.microsoft.com/office/2007/relationships/media" Target="../media/media12.m4a"/><Relationship Id="rId6" Type="http://schemas.openxmlformats.org/officeDocument/2006/relationships/image" Target="../media/image4.png"/><Relationship Id="rId5" Type="http://schemas.openxmlformats.org/officeDocument/2006/relationships/image" Target="../media/image15.png"/><Relationship Id="rId4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3.m4a"/><Relationship Id="rId1" Type="http://schemas.microsoft.com/office/2007/relationships/media" Target="../media/media13.m4a"/><Relationship Id="rId6" Type="http://schemas.openxmlformats.org/officeDocument/2006/relationships/image" Target="../media/image4.png"/><Relationship Id="rId5" Type="http://schemas.openxmlformats.org/officeDocument/2006/relationships/image" Target="../media/image16.png"/><Relationship Id="rId4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4.m4a"/><Relationship Id="rId1" Type="http://schemas.microsoft.com/office/2007/relationships/media" Target="../media/media14.m4a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4.png"/><Relationship Id="rId2" Type="http://schemas.openxmlformats.org/officeDocument/2006/relationships/audio" Target="../media/media15.m4a"/><Relationship Id="rId1" Type="http://schemas.microsoft.com/office/2007/relationships/media" Target="../media/media15.m4a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notesSlide" Target="../notesSlides/notesSlide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6.m4a"/><Relationship Id="rId1" Type="http://schemas.microsoft.com/office/2007/relationships/media" Target="../media/media16.m4a"/><Relationship Id="rId6" Type="http://schemas.openxmlformats.org/officeDocument/2006/relationships/image" Target="../media/image4.png"/><Relationship Id="rId5" Type="http://schemas.openxmlformats.org/officeDocument/2006/relationships/image" Target="../media/image15.png"/><Relationship Id="rId4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7.m4a"/><Relationship Id="rId1" Type="http://schemas.microsoft.com/office/2007/relationships/media" Target="../media/media17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8.m4a"/><Relationship Id="rId1" Type="http://schemas.microsoft.com/office/2007/relationships/media" Target="../media/media18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9.m4a"/><Relationship Id="rId1" Type="http://schemas.microsoft.com/office/2007/relationships/media" Target="../media/media19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1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0.m4a"/><Relationship Id="rId1" Type="http://schemas.microsoft.com/office/2007/relationships/media" Target="../media/media20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19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1.m4a"/><Relationship Id="rId1" Type="http://schemas.microsoft.com/office/2007/relationships/media" Target="../media/media21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2.m4a"/><Relationship Id="rId1" Type="http://schemas.microsoft.com/office/2007/relationships/media" Target="../media/media22.m4a"/><Relationship Id="rId6" Type="http://schemas.openxmlformats.org/officeDocument/2006/relationships/image" Target="../media/image4.png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21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13" Type="http://schemas.openxmlformats.org/officeDocument/2006/relationships/image" Target="../media/image4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9.png"/><Relationship Id="rId12" Type="http://schemas.openxmlformats.org/officeDocument/2006/relationships/image" Target="../media/image22.png"/><Relationship Id="rId2" Type="http://schemas.openxmlformats.org/officeDocument/2006/relationships/audio" Target="../media/media23.m4a"/><Relationship Id="rId1" Type="http://schemas.microsoft.com/office/2007/relationships/media" Target="../media/media23.m4a"/><Relationship Id="rId6" Type="http://schemas.openxmlformats.org/officeDocument/2006/relationships/oleObject" Target="../embeddings/oleObject1.bin"/><Relationship Id="rId11" Type="http://schemas.openxmlformats.org/officeDocument/2006/relationships/oleObject" Target="../embeddings/oleObject3.bin"/><Relationship Id="rId5" Type="http://schemas.openxmlformats.org/officeDocument/2006/relationships/image" Target="../media/image6.png"/><Relationship Id="rId10" Type="http://schemas.openxmlformats.org/officeDocument/2006/relationships/image" Target="../media/image21.png"/><Relationship Id="rId4" Type="http://schemas.openxmlformats.org/officeDocument/2006/relationships/notesSlide" Target="../notesSlides/notesSlide22.xml"/><Relationship Id="rId9" Type="http://schemas.openxmlformats.org/officeDocument/2006/relationships/oleObject" Target="../embeddings/oleObject2.bin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audio" Target="../media/media24.m4a"/><Relationship Id="rId1" Type="http://schemas.microsoft.com/office/2007/relationships/media" Target="../media/media24.m4a"/><Relationship Id="rId6" Type="http://schemas.openxmlformats.org/officeDocument/2006/relationships/image" Target="../media/image4.png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2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Google Shape;88;p1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 dirty="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9" name="Google Shape;89;p1"/>
          <p:cNvSpPr txBox="1"/>
          <p:nvPr/>
        </p:nvSpPr>
        <p:spPr>
          <a:xfrm>
            <a:off x="-166036" y="4251960"/>
            <a:ext cx="184731" cy="30008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35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90" name="Google Shape;90;p1"/>
          <p:cNvCxnSpPr/>
          <p:nvPr/>
        </p:nvCxnSpPr>
        <p:spPr>
          <a:xfrm>
            <a:off x="306721" y="346510"/>
            <a:ext cx="8536490" cy="0"/>
          </a:xfrm>
          <a:prstGeom prst="straightConnector1">
            <a:avLst/>
          </a:prstGeom>
          <a:noFill/>
          <a:ln w="50800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</p:cxnSp>
      <p:cxnSp>
        <p:nvCxnSpPr>
          <p:cNvPr id="91" name="Google Shape;91;p1"/>
          <p:cNvCxnSpPr/>
          <p:nvPr/>
        </p:nvCxnSpPr>
        <p:spPr>
          <a:xfrm>
            <a:off x="306720" y="1804738"/>
            <a:ext cx="1380797" cy="0"/>
          </a:xfrm>
          <a:prstGeom prst="straightConnector1">
            <a:avLst/>
          </a:prstGeom>
          <a:noFill/>
          <a:ln w="50800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92" name="Google Shape;92;p1"/>
          <p:cNvSpPr/>
          <p:nvPr/>
        </p:nvSpPr>
        <p:spPr>
          <a:xfrm>
            <a:off x="306720" y="4708241"/>
            <a:ext cx="848312" cy="2539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825" b="0" u="none" dirty="0">
                <a:solidFill>
                  <a:schemeClr val="lt1"/>
                </a:solidFill>
                <a:latin typeface="Libre Franklin Medium"/>
                <a:ea typeface="Libre Franklin Medium"/>
                <a:cs typeface="Libre Franklin Medium"/>
                <a:sym typeface="Libre Franklin Medium"/>
              </a:rPr>
              <a:t>Eric Adams</a:t>
            </a:r>
            <a:endParaRPr dirty="0"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825" b="0" u="none" dirty="0">
                <a:solidFill>
                  <a:schemeClr val="lt1"/>
                </a:solidFill>
                <a:latin typeface="Libre Franklin Medium"/>
                <a:ea typeface="Libre Franklin Medium"/>
                <a:cs typeface="Libre Franklin Medium"/>
                <a:sym typeface="Libre Franklin Medium"/>
              </a:rPr>
              <a:t>Mayor</a:t>
            </a:r>
            <a:endParaRPr dirty="0"/>
          </a:p>
        </p:txBody>
      </p:sp>
      <p:sp>
        <p:nvSpPr>
          <p:cNvPr id="93" name="Google Shape;93;p1"/>
          <p:cNvSpPr/>
          <p:nvPr/>
        </p:nvSpPr>
        <p:spPr>
          <a:xfrm>
            <a:off x="1461751" y="4708241"/>
            <a:ext cx="848312" cy="2539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825" b="0" u="none" dirty="0">
                <a:solidFill>
                  <a:schemeClr val="lt1"/>
                </a:solidFill>
                <a:latin typeface="Libre Franklin Medium"/>
                <a:ea typeface="Libre Franklin Medium"/>
                <a:cs typeface="Libre Franklin Medium"/>
                <a:sym typeface="Libre Franklin Medium"/>
              </a:rPr>
              <a:t>Thomas Foley P.E.</a:t>
            </a:r>
            <a:endParaRPr dirty="0"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825" b="0" u="none" dirty="0">
                <a:solidFill>
                  <a:schemeClr val="lt1"/>
                </a:solidFill>
                <a:latin typeface="Libre Franklin Medium"/>
                <a:ea typeface="Libre Franklin Medium"/>
                <a:cs typeface="Libre Franklin Medium"/>
                <a:sym typeface="Libre Franklin Medium"/>
              </a:rPr>
              <a:t>Commissioner</a:t>
            </a:r>
            <a:endParaRPr dirty="0"/>
          </a:p>
        </p:txBody>
      </p:sp>
      <p:sp>
        <p:nvSpPr>
          <p:cNvPr id="94" name="Google Shape;94;p1"/>
          <p:cNvSpPr txBox="1"/>
          <p:nvPr/>
        </p:nvSpPr>
        <p:spPr>
          <a:xfrm>
            <a:off x="365760" y="1891273"/>
            <a:ext cx="7585862" cy="2578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 fontScale="925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r>
              <a:rPr lang="en-US" sz="3375" b="0" u="none" cap="none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REPLACEMENT OF DISTRIBUTION WATER MAIN IN VARIOUS LOCATIONS </a:t>
            </a:r>
            <a:endParaRPr lang="en-US" sz="3375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r>
              <a:rPr lang="en-US" sz="3375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STATEN ISLAND AND BROOKLYN</a:t>
            </a:r>
            <a:endParaRPr sz="3375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endParaRPr sz="3375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br>
              <a:rPr lang="en-US" sz="750" b="0" u="none" cap="none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</a:br>
            <a:r>
              <a:rPr lang="en-US" sz="2800" b="0" u="none" cap="none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PROJECT ID: </a:t>
            </a:r>
            <a:r>
              <a:rPr lang="en-US" sz="2800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RED395AC</a:t>
            </a: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endParaRPr lang="en-US" sz="2800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r>
              <a:rPr lang="en-US" sz="2800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Resident Engineer: George Malak</a:t>
            </a: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r>
              <a:rPr lang="en-US" sz="2800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Community Construction Liaison: Nicole </a:t>
            </a:r>
            <a:r>
              <a:rPr lang="en-US" sz="2800" dirty="0" err="1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Chati</a:t>
            </a:r>
            <a:endParaRPr sz="2800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26785"/>
              <a:buFont typeface="Franklin Gothic"/>
              <a:buNone/>
            </a:pPr>
            <a:endParaRPr sz="2800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endParaRPr sz="1875" b="0" u="none" cap="none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Franklin Gothic"/>
              <a:buNone/>
            </a:pPr>
            <a:endParaRPr sz="3375" b="0" u="none" cap="none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pic>
        <p:nvPicPr>
          <p:cNvPr id="95" name="Google Shape;95;p1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527742"/>
            <a:ext cx="1349598" cy="320529"/>
          </a:xfrm>
          <a:prstGeom prst="rect">
            <a:avLst/>
          </a:prstGeom>
          <a:noFill/>
          <a:ln>
            <a:noFill/>
          </a:ln>
        </p:spPr>
      </p:pic>
      <p:sp>
        <p:nvSpPr>
          <p:cNvPr id="96" name="Google Shape;96;p1"/>
          <p:cNvSpPr txBox="1"/>
          <p:nvPr/>
        </p:nvSpPr>
        <p:spPr>
          <a:xfrm>
            <a:off x="6029325" y="4739762"/>
            <a:ext cx="2948688" cy="3044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6F24"/>
              </a:buClr>
              <a:buSzPts val="1500"/>
              <a:buFont typeface="Franklin Gothic"/>
              <a:buNone/>
            </a:pPr>
            <a:r>
              <a:rPr lang="en-US" sz="1500" dirty="0">
                <a:solidFill>
                  <a:srgbClr val="FF6F24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JANUARY</a:t>
            </a:r>
            <a:r>
              <a:rPr lang="en-US" sz="1500" b="0" u="none" cap="none" dirty="0">
                <a:solidFill>
                  <a:srgbClr val="FF6F24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 202</a:t>
            </a:r>
            <a:r>
              <a:rPr lang="en-US" sz="1500" dirty="0">
                <a:solidFill>
                  <a:srgbClr val="FF6F24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5</a:t>
            </a:r>
            <a:endParaRPr dirty="0"/>
          </a:p>
          <a:p>
            <a:pPr marL="0" marR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Franklin Gothic"/>
              <a:buNone/>
            </a:pPr>
            <a:endParaRPr sz="1500" b="0" u="none" cap="none" dirty="0">
              <a:solidFill>
                <a:srgbClr val="FF6F24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pic>
        <p:nvPicPr>
          <p:cNvPr id="97" name="Google Shape;97;p1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233539" y="444047"/>
            <a:ext cx="811982" cy="487917"/>
          </a:xfrm>
          <a:prstGeom prst="rect">
            <a:avLst/>
          </a:prstGeom>
          <a:noFill/>
          <a:ln>
            <a:noFill/>
          </a:ln>
        </p:spPr>
      </p:pic>
      <p:pic>
        <p:nvPicPr>
          <p:cNvPr id="98" name="Google Shape;98;p1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3622743" y="465822"/>
            <a:ext cx="811982" cy="48284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Audio 19">
            <a:hlinkClick r:id="" action="ppaction://media"/>
            <a:extLst>
              <a:ext uri="{FF2B5EF4-FFF2-40B4-BE49-F238E27FC236}">
                <a16:creationId xmlns:a16="http://schemas.microsoft.com/office/drawing/2014/main" id="{79CA16B6-C6A6-B066-CFBE-3572E1B0BCD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6126"/>
    </mc:Choice>
    <mc:Fallback xmlns="">
      <p:transition spd="slow" advTm="2612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0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>
            <a:extLst>
              <a:ext uri="{FF2B5EF4-FFF2-40B4-BE49-F238E27FC236}">
                <a16:creationId xmlns:a16="http://schemas.microsoft.com/office/drawing/2014/main" id="{AAA22836-0CD2-ED47-A48D-00861D8C2ED4}"/>
              </a:ext>
            </a:extLst>
          </p:cNvPr>
          <p:cNvSpPr txBox="1">
            <a:spLocks/>
          </p:cNvSpPr>
          <p:nvPr/>
        </p:nvSpPr>
        <p:spPr>
          <a:xfrm>
            <a:off x="221983" y="493678"/>
            <a:ext cx="3449065" cy="2139553"/>
          </a:xfrm>
          <a:prstGeom prst="rect">
            <a:avLst/>
          </a:prstGeom>
        </p:spPr>
        <p:txBody>
          <a:bodyPr anchor="t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5000" kern="1200" cap="all" baseline="0">
                <a:solidFill>
                  <a:srgbClr val="002FA7"/>
                </a:solidFill>
                <a:latin typeface="+mj-lt"/>
                <a:ea typeface="+mj-ea"/>
                <a:cs typeface="+mj-cs"/>
              </a:defRPr>
            </a:lvl1pPr>
          </a:lstStyle>
          <a:p>
            <a:pPr defTabSz="685783">
              <a:defRPr/>
            </a:pPr>
            <a:r>
              <a:rPr lang="en-US" sz="3000" dirty="0">
                <a:latin typeface="Franklin Gothic Demi"/>
              </a:rPr>
              <a:t>agenda</a:t>
            </a:r>
          </a:p>
        </p:txBody>
      </p:sp>
      <p:sp>
        <p:nvSpPr>
          <p:cNvPr id="10" name="Text Placeholder 2">
            <a:extLst>
              <a:ext uri="{FF2B5EF4-FFF2-40B4-BE49-F238E27FC236}">
                <a16:creationId xmlns:a16="http://schemas.microsoft.com/office/drawing/2014/main" id="{419B9263-5C84-4E41-A438-31EEAC061A89}"/>
              </a:ext>
            </a:extLst>
          </p:cNvPr>
          <p:cNvSpPr txBox="1">
            <a:spLocks/>
          </p:cNvSpPr>
          <p:nvPr/>
        </p:nvSpPr>
        <p:spPr>
          <a:xfrm>
            <a:off x="4108078" y="533438"/>
            <a:ext cx="4728645" cy="4037695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spcAft>
                <a:spcPts val="1200"/>
              </a:spcAft>
              <a:buFont typeface="Arial" panose="020B0604020202020204" pitchFamily="34" charset="0"/>
              <a:buNone/>
              <a:defRPr sz="3000" b="0" i="0" kern="1200" baseline="0">
                <a:solidFill>
                  <a:srgbClr val="002FA7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0"/>
            <a:r>
              <a:rPr lang="en-US" sz="2250" dirty="0">
                <a:latin typeface="Franklin Gothic Book"/>
              </a:rPr>
              <a:t>About the Project</a:t>
            </a:r>
          </a:p>
          <a:p>
            <a:r>
              <a:rPr lang="en-US" sz="2250" dirty="0">
                <a:latin typeface="Franklin Gothic Book"/>
              </a:rPr>
              <a:t>Location</a:t>
            </a:r>
          </a:p>
          <a:p>
            <a:pPr lvl="0"/>
            <a:r>
              <a:rPr lang="en-US" sz="2250" dirty="0">
                <a:latin typeface="Franklin Gothic Book"/>
              </a:rPr>
              <a:t>Construction Overview</a:t>
            </a:r>
          </a:p>
          <a:p>
            <a:pPr lvl="0"/>
            <a:r>
              <a:rPr lang="en-US" sz="2250" dirty="0">
                <a:latin typeface="Franklin Gothic Book"/>
              </a:rPr>
              <a:t>During Construction</a:t>
            </a:r>
          </a:p>
          <a:p>
            <a:pPr lvl="0"/>
            <a:r>
              <a:rPr lang="en-US" sz="2250" dirty="0">
                <a:latin typeface="Franklin Gothic Book"/>
              </a:rPr>
              <a:t>Community Impacts</a:t>
            </a:r>
          </a:p>
          <a:p>
            <a:pPr lvl="0"/>
            <a:r>
              <a:rPr lang="en-US" sz="2250" dirty="0">
                <a:latin typeface="Franklin Gothic Book"/>
              </a:rPr>
              <a:t>Outreach and Notification</a:t>
            </a:r>
          </a:p>
          <a:p>
            <a:pPr lvl="0"/>
            <a:r>
              <a:rPr lang="en-US" sz="2250" dirty="0">
                <a:latin typeface="Franklin Gothic Book"/>
              </a:rPr>
              <a:t>Q &amp; A</a:t>
            </a:r>
          </a:p>
        </p:txBody>
      </p:sp>
      <p:sp>
        <p:nvSpPr>
          <p:cNvPr id="12" name="Slide Number Placeholder 5">
            <a:extLst>
              <a:ext uri="{FF2B5EF4-FFF2-40B4-BE49-F238E27FC236}">
                <a16:creationId xmlns:a16="http://schemas.microsoft.com/office/drawing/2014/main" id="{260FC08F-02F6-544B-AB06-F9B357A13072}"/>
              </a:ext>
            </a:extLst>
          </p:cNvPr>
          <p:cNvSpPr txBox="1">
            <a:spLocks/>
          </p:cNvSpPr>
          <p:nvPr/>
        </p:nvSpPr>
        <p:spPr>
          <a:xfrm>
            <a:off x="6556797" y="4750317"/>
            <a:ext cx="2378773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 baseline="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EC67B873-6D13-4D4B-BC59-354C09C97A18}" type="slidenum">
              <a:rPr lang="en-US" sz="900">
                <a:solidFill>
                  <a:prstClr val="black">
                    <a:tint val="75000"/>
                  </a:prstClr>
                </a:solidFill>
                <a:latin typeface="Franklin Gothic Book"/>
              </a:rPr>
              <a:pPr/>
              <a:t>2</a:t>
            </a:fld>
            <a:endParaRPr lang="en-US" sz="900" dirty="0">
              <a:solidFill>
                <a:prstClr val="black">
                  <a:tint val="75000"/>
                </a:prstClr>
              </a:solidFill>
              <a:latin typeface="Franklin Gothic Book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F95C8CD6-6D5F-084B-8768-5D14013B7A8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6722" y="4571132"/>
            <a:ext cx="540033" cy="365952"/>
          </a:xfrm>
          <a:prstGeom prst="rect">
            <a:avLst/>
          </a:prstGeom>
        </p:spPr>
      </p:pic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D93D873E-B40D-8748-BD45-84401B33A767}"/>
              </a:ext>
            </a:extLst>
          </p:cNvPr>
          <p:cNvCxnSpPr>
            <a:cxnSpLocks/>
          </p:cNvCxnSpPr>
          <p:nvPr/>
        </p:nvCxnSpPr>
        <p:spPr>
          <a:xfrm>
            <a:off x="306720" y="346510"/>
            <a:ext cx="617220" cy="0"/>
          </a:xfrm>
          <a:prstGeom prst="line">
            <a:avLst/>
          </a:prstGeom>
          <a:noFill/>
          <a:ln w="50800" cap="flat" cmpd="sng" algn="ctr">
            <a:solidFill>
              <a:srgbClr val="FF6F24"/>
            </a:solidFill>
            <a:prstDash val="solid"/>
            <a:miter lim="800000"/>
          </a:ln>
          <a:effectLst/>
        </p:spPr>
      </p:cxnSp>
      <p:pic>
        <p:nvPicPr>
          <p:cNvPr id="14" name="Audio 13">
            <a:hlinkClick r:id="" action="ppaction://media"/>
            <a:extLst>
              <a:ext uri="{FF2B5EF4-FFF2-40B4-BE49-F238E27FC236}">
                <a16:creationId xmlns:a16="http://schemas.microsoft.com/office/drawing/2014/main" id="{B0362346-434A-E5CB-66AC-812C59D7D8C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5761741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1150"/>
    </mc:Choice>
    <mc:Fallback xmlns="">
      <p:transition spd="slow" advTm="2115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" name="Google Shape;113;p3"/>
          <p:cNvSpPr txBox="1"/>
          <p:nvPr/>
        </p:nvSpPr>
        <p:spPr>
          <a:xfrm>
            <a:off x="777426" y="257994"/>
            <a:ext cx="6979548" cy="47261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700"/>
              <a:buFont typeface="Franklin Gothic"/>
              <a:buNone/>
            </a:pPr>
            <a:r>
              <a:rPr lang="en-US" sz="2700" dirty="0">
                <a:solidFill>
                  <a:srgbClr val="002FA7"/>
                </a:solidFill>
                <a:latin typeface="Franklin Gothic"/>
                <a:sym typeface="Franklin Gothic"/>
              </a:rPr>
              <a:t>About The Project</a:t>
            </a:r>
            <a:endParaRPr dirty="0"/>
          </a:p>
        </p:txBody>
      </p:sp>
      <p:sp>
        <p:nvSpPr>
          <p:cNvPr id="114" name="Google Shape;114;p3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3</a:t>
            </a:fld>
            <a:endParaRPr sz="900" dirty="0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115" name="Google Shape;115;p3"/>
          <p:cNvSpPr txBox="1"/>
          <p:nvPr/>
        </p:nvSpPr>
        <p:spPr>
          <a:xfrm>
            <a:off x="895349" y="790575"/>
            <a:ext cx="7954221" cy="3996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Notice to Proceed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: December 2, 2024</a:t>
            </a:r>
            <a:endParaRPr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Anticipated Start: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  Spring 2025</a:t>
            </a:r>
            <a:endParaRPr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Anticipated Completion: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  December </a:t>
            </a: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202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6</a:t>
            </a:r>
            <a:endParaRPr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Contractor: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 </a:t>
            </a:r>
            <a:r>
              <a:rPr lang="en-US" b="1" dirty="0" err="1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HuiCatao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 Corp.</a:t>
            </a:r>
            <a:endParaRPr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Contract Value: $16.8 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Million</a:t>
            </a:r>
            <a:endParaRPr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Typical Work Hours:</a:t>
            </a:r>
            <a:r>
              <a:rPr lang="en-US" b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 </a:t>
            </a: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7AM to 4PM, Monday through Friday</a:t>
            </a:r>
            <a:endParaRPr lang="en-US"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8AM to 5PM, Saturday </a:t>
            </a:r>
            <a:r>
              <a:rPr lang="en-US" sz="1400" b="1" i="1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(as needed with community notification)</a:t>
            </a:r>
            <a:endParaRPr lang="en-US" b="1"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1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r>
              <a:rPr lang="en-US" sz="1400" b="1" i="0" dirty="0">
                <a:solidFill>
                  <a:srgbClr val="002FA7"/>
                </a:solidFill>
                <a:latin typeface="Calibri"/>
                <a:ea typeface="Calibri"/>
                <a:cs typeface="Calibri"/>
                <a:sym typeface="Calibri"/>
              </a:rPr>
              <a:t>	  					</a:t>
            </a:r>
            <a:endParaRPr dirty="0"/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0" i="0" dirty="0">
                <a:solidFill>
                  <a:srgbClr val="002FA7"/>
                </a:solidFill>
                <a:latin typeface="Calibri"/>
                <a:ea typeface="Calibri"/>
                <a:cs typeface="Calibri"/>
                <a:sym typeface="Calibri"/>
              </a:rPr>
              <a:t>	</a:t>
            </a:r>
            <a:endParaRPr dirty="0"/>
          </a:p>
        </p:txBody>
      </p:sp>
      <p:pic>
        <p:nvPicPr>
          <p:cNvPr id="116" name="Google Shape;116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Audio 19">
            <a:hlinkClick r:id="" action="ppaction://media"/>
            <a:extLst>
              <a:ext uri="{FF2B5EF4-FFF2-40B4-BE49-F238E27FC236}">
                <a16:creationId xmlns:a16="http://schemas.microsoft.com/office/drawing/2014/main" id="{674DD62A-7845-2D4E-E4BA-E242DA7E2DB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8081"/>
    </mc:Choice>
    <mc:Fallback xmlns="">
      <p:transition spd="slow" advTm="3808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0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Google Shape;122;p4"/>
          <p:cNvSpPr txBox="1"/>
          <p:nvPr/>
        </p:nvSpPr>
        <p:spPr>
          <a:xfrm>
            <a:off x="375557" y="235166"/>
            <a:ext cx="6898420" cy="43548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lvl="0"/>
            <a:r>
              <a:rPr lang="en-US" sz="3200" dirty="0">
                <a:solidFill>
                  <a:srgbClr val="003BB0"/>
                </a:solidFill>
                <a:latin typeface="Franklin Gothic Demi"/>
              </a:rPr>
              <a:t>How will this project benefit you?</a:t>
            </a:r>
          </a:p>
        </p:txBody>
      </p:sp>
      <p:sp>
        <p:nvSpPr>
          <p:cNvPr id="123" name="Google Shape;123;p4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4</a:t>
            </a:fld>
            <a:endParaRPr sz="900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124" name="Google Shape;124;p4"/>
          <p:cNvSpPr txBox="1"/>
          <p:nvPr/>
        </p:nvSpPr>
        <p:spPr>
          <a:xfrm>
            <a:off x="375557" y="715777"/>
            <a:ext cx="8474014" cy="403453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1" i="0" u="sng" strike="noStrike" kern="1200" cap="none" spc="0" normalizeH="0" baseline="0" noProof="0" dirty="0">
              <a:ln>
                <a:noFill/>
              </a:ln>
              <a:solidFill>
                <a:schemeClr val="bg2"/>
              </a:solidFill>
              <a:effectLst/>
              <a:uLnTx/>
              <a:uFillTx/>
              <a:latin typeface="Franklin Gothic Book" panose="020B0503020102020204" pitchFamily="34" charset="0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sng" strike="noStrike" kern="1200" cap="none" spc="0" normalizeH="0" baseline="0" noProof="0" dirty="0">
                <a:ln>
                  <a:noFill/>
                </a:ln>
                <a:solidFill>
                  <a:srgbClr val="003BB0"/>
                </a:solidFill>
                <a:effectLst/>
                <a:uLnTx/>
                <a:uFillTx/>
                <a:latin typeface="Franklin Gothic" panose="020B0604020202020204" charset="0"/>
                <a:ea typeface="+mn-ea"/>
                <a:cs typeface="+mn-cs"/>
              </a:rPr>
              <a:t>COMMUNITY IMPROVEMENTS</a:t>
            </a: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endParaRPr lang="en-US" sz="20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endParaRPr sz="20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r>
              <a:rPr lang="en-US" sz="2000" b="1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Infrastructure is old and </a:t>
            </a:r>
            <a:r>
              <a:rPr lang="en-US" sz="2000" b="1" i="0" dirty="0">
                <a:solidFill>
                  <a:schemeClr val="bg2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needs replacement of: </a:t>
            </a:r>
            <a:endParaRPr dirty="0">
              <a:solidFill>
                <a:schemeClr val="bg2"/>
              </a:solidFill>
              <a:latin typeface="Franklin Gothic" panose="020B0604020202020204" charset="0"/>
            </a:endParaRPr>
          </a:p>
          <a:p>
            <a:pPr marL="342900" marR="0" lvl="0" indent="-215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endParaRPr sz="2000" b="0" i="0" dirty="0">
              <a:solidFill>
                <a:srgbClr val="002FA7"/>
              </a:solidFill>
              <a:latin typeface="Franklin Gothic" panose="020B0604020202020204" charset="0"/>
              <a:ea typeface="Libre Franklin"/>
              <a:cs typeface="Libre Franklin"/>
              <a:sym typeface="Libre Franklin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Char char="•"/>
            </a:pPr>
            <a:r>
              <a:rPr lang="en-US" sz="2000" b="0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Old cast iron Water Main pipes with new ductile iron pipes – avoids breaks</a:t>
            </a: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Char char="•"/>
            </a:pP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Char char="•"/>
            </a:pPr>
            <a:r>
              <a:rPr lang="en-US" sz="2000" b="0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Old fire hydrants within project limits</a:t>
            </a:r>
          </a:p>
          <a:p>
            <a: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</a:pP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Char char="•"/>
            </a:pPr>
            <a:r>
              <a:rPr lang="en-US" sz="2000" b="0" i="0" dirty="0">
                <a:solidFill>
                  <a:srgbClr val="002FA7"/>
                </a:solidFill>
                <a:latin typeface="Franklin Gothic" panose="020B0604020202020204" charset="0"/>
                <a:ea typeface="Libre Franklin"/>
                <a:cs typeface="Libre Franklin"/>
                <a:sym typeface="Libre Franklin"/>
              </a:rPr>
              <a:t>Lead service lines from Water Main to property meter (Where possible)</a:t>
            </a:r>
            <a:endParaRPr dirty="0">
              <a:latin typeface="Franklin Gothic" panose="020B0604020202020204" charset="0"/>
            </a:endParaRPr>
          </a:p>
          <a:p>
            <a:pPr marL="457200" marR="0" lvl="0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endParaRPr sz="20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25" name="Google Shape;125;p4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54" name="Audio 53">
            <a:hlinkClick r:id="" action="ppaction://media"/>
            <a:extLst>
              <a:ext uri="{FF2B5EF4-FFF2-40B4-BE49-F238E27FC236}">
                <a16:creationId xmlns:a16="http://schemas.microsoft.com/office/drawing/2014/main" id="{FE51F4D4-BB19-FA4D-8231-72474F5F51A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1177"/>
    </mc:Choice>
    <mc:Fallback xmlns="">
      <p:transition spd="slow" advTm="4117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4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g2af5afeaf05_0_0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9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5</a:t>
            </a:fld>
            <a:endParaRPr/>
          </a:p>
        </p:txBody>
      </p:sp>
      <p:sp>
        <p:nvSpPr>
          <p:cNvPr id="140" name="Google Shape;140;g2af5afeaf05_0_0"/>
          <p:cNvSpPr txBox="1"/>
          <p:nvPr/>
        </p:nvSpPr>
        <p:spPr>
          <a:xfrm>
            <a:off x="0" y="0"/>
            <a:ext cx="5823300" cy="55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70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Project Locations Map</a:t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41" name="Google Shape;141;g2af5afeaf05_0_0"/>
          <p:cNvSpPr txBox="1"/>
          <p:nvPr/>
        </p:nvSpPr>
        <p:spPr>
          <a:xfrm>
            <a:off x="0" y="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2" name="Google Shape;142;g2af5afeaf05_0_0"/>
          <p:cNvSpPr txBox="1"/>
          <p:nvPr/>
        </p:nvSpPr>
        <p:spPr>
          <a:xfrm>
            <a:off x="140400" y="222325"/>
            <a:ext cx="8890200" cy="586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 b="1" dirty="0">
              <a:solidFill>
                <a:srgbClr val="0033A0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rgbClr val="0033A0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This contract has  Four  (4) Locations: </a:t>
            </a:r>
            <a:endParaRPr sz="1800" b="1" dirty="0">
              <a:solidFill>
                <a:srgbClr val="0033A0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Brooklyn</a:t>
            </a:r>
            <a:endParaRPr sz="12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Rogers Avenue between St. John’s Place and Park Place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St. John’s Place between Bedford Avenue and Nostrand Avenue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Sterling Place between St. John’s Place and Park Place </a:t>
            </a: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Brooklyn</a:t>
            </a:r>
            <a:endParaRPr sz="12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E27th Street between Avenue P and Avenue R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E26th Street between Avenue R and Quentin Road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Bedford Avenue between Avenue P and Avenue R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Avenue R between Bedford Place and E27th Street</a:t>
            </a: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Staten Island</a:t>
            </a:r>
            <a:endParaRPr sz="12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New Lane between Bay Street and Scarboro Avenue </a:t>
            </a: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Staten Island</a:t>
            </a:r>
            <a:endParaRPr sz="12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Delafield Avenue between Walbrooke Avenue and Randall Avenue 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Elwood Place between Walbrooke Avenue and Randall Avenue</a:t>
            </a:r>
            <a:endParaRPr sz="12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Greg Place between Walbrooke Avenue and Randall Avenue </a:t>
            </a:r>
          </a:p>
          <a:p>
            <a:pPr marL="120650" lvl="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         Randall Avenue between Forest Avenue and Castleton Avenue.</a:t>
            </a:r>
          </a:p>
          <a:p>
            <a:pPr marL="120650" lvl="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</a:pPr>
            <a:r>
              <a:rPr lang="en-US" sz="12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         Hart Blvd between Forest Avenue and Castleton Avenue</a:t>
            </a: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endParaRPr sz="6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7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457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7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7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43" name="Google Shape;143;g2af5afeaf05_0_0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306721" y="4571132"/>
            <a:ext cx="540033" cy="365952"/>
          </a:xfrm>
          <a:prstGeom prst="rect">
            <a:avLst/>
          </a:prstGeom>
          <a:noFill/>
          <a:ln>
            <a:noFill/>
          </a:ln>
        </p:spPr>
      </p:pic>
      <p:pic>
        <p:nvPicPr>
          <p:cNvPr id="144" name="Google Shape;144;g2af5afeaf05_0_0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5099150" y="1550500"/>
            <a:ext cx="3767226" cy="191505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Audio 12">
            <a:hlinkClick r:id="" action="ppaction://media"/>
            <a:extLst>
              <a:ext uri="{FF2B5EF4-FFF2-40B4-BE49-F238E27FC236}">
                <a16:creationId xmlns:a16="http://schemas.microsoft.com/office/drawing/2014/main" id="{46247FEB-EAC5-2EC1-D7CE-A2EAB398017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1931"/>
    </mc:Choice>
    <mc:Fallback xmlns="">
      <p:transition spd="slow" advTm="1193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3"/>
                </p:tgtEl>
              </p:cMediaNode>
            </p:audio>
          </p:childTnLst>
        </p:cTn>
      </p:par>
    </p:tnLst>
  </p:timing>
  <p:extLst>
    <p:ext uri="{6950BFC3-D8DA-4A85-94F7-54DA5524770B}">
      <p188:commentRel xmlns:p188="http://schemas.microsoft.com/office/powerpoint/2018/8/main" r:id="rId5"/>
    </p:ext>
  </p:extLs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p9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900"/>
              <a:buFont typeface="Libre Franklin"/>
              <a:buNone/>
            </a:pPr>
            <a:fld id="{00000000-1234-1234-1234-123412341234}" type="slidenum">
              <a:rPr lang="en-US" sz="900" b="0" i="0" u="none" strike="noStrike" cap="none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6</a:t>
            </a:fld>
            <a:endParaRPr sz="900" b="0" i="0" u="none" strike="noStrike" cap="none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161" name="Google Shape;161;p9"/>
          <p:cNvSpPr txBox="1"/>
          <p:nvPr/>
        </p:nvSpPr>
        <p:spPr>
          <a:xfrm>
            <a:off x="55850" y="857075"/>
            <a:ext cx="8012400" cy="399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6858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u="sng" strike="noStrike" cap="none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1 Brooklyn</a:t>
            </a:r>
            <a:endParaRPr sz="1800" b="1" i="0" u="sng" strike="noStrike" cap="none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365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Calibri"/>
              <a:buChar char="●"/>
            </a:pPr>
            <a:r>
              <a:rPr lang="en-US" sz="17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E27th Street between Avenue P and Avenue R</a:t>
            </a:r>
            <a:endParaRPr sz="17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365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Calibri"/>
              <a:buChar char="●"/>
            </a:pPr>
            <a:r>
              <a:rPr lang="en-US" sz="17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E26th Street between Avenue R and Quentin Road</a:t>
            </a:r>
            <a:endParaRPr sz="17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365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Calibri"/>
              <a:buChar char="●"/>
            </a:pPr>
            <a:r>
              <a:rPr lang="en-US" sz="17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Bedford Avenue between Avenue P and Avenue R</a:t>
            </a:r>
            <a:endParaRPr sz="17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365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Calibri"/>
              <a:buChar char="●"/>
            </a:pPr>
            <a:r>
              <a:rPr lang="en-US" sz="17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Avenue R between Bedford Place and E27th Street</a:t>
            </a:r>
            <a:endParaRPr sz="17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6858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6858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6858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6858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1" u="sng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143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143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62" name="Google Shape;162;p9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3" name="Google Shape;163;p9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618712" y="2248017"/>
            <a:ext cx="4938084" cy="2581422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Audio 5">
            <a:hlinkClick r:id="" action="ppaction://media"/>
            <a:extLst>
              <a:ext uri="{FF2B5EF4-FFF2-40B4-BE49-F238E27FC236}">
                <a16:creationId xmlns:a16="http://schemas.microsoft.com/office/drawing/2014/main" id="{09A12F05-8842-FBB0-B4D1-7DEA1B2AC53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6519"/>
    </mc:Choice>
    <mc:Fallback xmlns="">
      <p:transition spd="slow" advTm="1651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p8"/>
          <p:cNvSpPr txBox="1"/>
          <p:nvPr/>
        </p:nvSpPr>
        <p:spPr>
          <a:xfrm>
            <a:off x="294428" y="235166"/>
            <a:ext cx="8295172" cy="47261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3200"/>
              <a:buFont typeface="Franklin Gothic"/>
              <a:buNone/>
            </a:pPr>
            <a:endParaRPr/>
          </a:p>
        </p:txBody>
      </p:sp>
      <p:sp>
        <p:nvSpPr>
          <p:cNvPr id="151" name="Google Shape;151;p8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7</a:t>
            </a:fld>
            <a:endParaRPr sz="900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152" name="Google Shape;152;p8"/>
          <p:cNvSpPr txBox="1"/>
          <p:nvPr/>
        </p:nvSpPr>
        <p:spPr>
          <a:xfrm>
            <a:off x="170239" y="180975"/>
            <a:ext cx="4867800" cy="161856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</a:t>
            </a:r>
            <a:r>
              <a:rPr lang="en-US" sz="18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ocation: 2 Brooklyn</a:t>
            </a:r>
            <a:endParaRPr sz="18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238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Calibri"/>
              <a:buChar char="●"/>
            </a:pPr>
            <a:r>
              <a:rPr lang="en-US" sz="15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Rogers Avenue between St. John’s Place and Park Place</a:t>
            </a:r>
            <a:endParaRPr sz="15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238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Calibri"/>
              <a:buChar char="●"/>
            </a:pPr>
            <a:r>
              <a:rPr lang="en-US" sz="15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St. John’s Place between Bedford Avenue and Nostrand Avenue</a:t>
            </a:r>
            <a:endParaRPr sz="15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-3238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Calibri"/>
              <a:buChar char="●"/>
            </a:pPr>
            <a:r>
              <a:rPr lang="en-US" sz="15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Sterling Place between St. John’s Place and Park Place </a:t>
            </a:r>
            <a:endParaRPr sz="15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  <a:p>
            <a:pPr marL="228600" marR="0" lvl="0" indent="-426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200"/>
              <a:buFont typeface="Arial"/>
              <a:buNone/>
            </a:pPr>
            <a:endParaRPr sz="12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09728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228600" marR="0" lvl="0" indent="-2997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143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11430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/>
              <a:buNone/>
            </a:pPr>
            <a:endParaRPr sz="14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53" name="Google Shape;153;p8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4" name="Google Shape;154;p8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849175" y="1723275"/>
            <a:ext cx="6639425" cy="32026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Audio 16">
            <a:hlinkClick r:id="" action="ppaction://media"/>
            <a:extLst>
              <a:ext uri="{FF2B5EF4-FFF2-40B4-BE49-F238E27FC236}">
                <a16:creationId xmlns:a16="http://schemas.microsoft.com/office/drawing/2014/main" id="{BBB2B228-4B7A-E1A3-3E10-0E6312C59B8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2070"/>
    </mc:Choice>
    <mc:Fallback xmlns="">
      <p:transition spd="slow" advTm="1207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7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" name="Google Shape;179;g2a52f68dbea_1_12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9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8</a:t>
            </a:fld>
            <a:endParaRPr/>
          </a:p>
        </p:txBody>
      </p:sp>
      <p:pic>
        <p:nvPicPr>
          <p:cNvPr id="180" name="Google Shape;180;g2a52f68dbea_1_12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sp>
        <p:nvSpPr>
          <p:cNvPr id="182" name="Google Shape;182;g2a52f68dbea_1_12"/>
          <p:cNvSpPr txBox="1"/>
          <p:nvPr/>
        </p:nvSpPr>
        <p:spPr>
          <a:xfrm>
            <a:off x="350525" y="923750"/>
            <a:ext cx="3984000" cy="352401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228600" lvl="0" indent="-2286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3 Staten Island </a:t>
            </a:r>
            <a:endParaRPr sz="1800" b="1" u="sng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Delafield Avenue between Walbrooke Avenue and Randall Avenue </a:t>
            </a:r>
            <a:endParaRPr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742950" lvl="0" indent="-2857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endParaRPr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400"/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Elwood Place between Walbrooke Avenue and Randall Avenue</a:t>
            </a:r>
            <a:endParaRPr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742950" lvl="0" indent="-2857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endParaRPr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-33655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Greg Place between Walbrooke Avenue and Randall Avenue</a:t>
            </a:r>
          </a:p>
          <a:p>
            <a:pPr marL="120650" lvl="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</a:pPr>
            <a:r>
              <a:rPr lang="en-US" sz="17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</a:t>
            </a:r>
          </a:p>
          <a:p>
            <a:pPr marL="457200" lvl="0" indent="-33655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Randall Avenue between Forest Avenue and Castleton Avenue.</a:t>
            </a:r>
          </a:p>
          <a:p>
            <a:pPr marL="120650" lvl="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</a:pPr>
            <a:endParaRPr lang="en-US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lvl="0" indent="-33655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700"/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Hart Blvd between Forest Avenue and Castleton Avenue</a:t>
            </a:r>
            <a:endParaRPr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</p:txBody>
      </p:sp>
      <p:pic>
        <p:nvPicPr>
          <p:cNvPr id="183" name="Google Shape;183;g2a52f68dbea_1_12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4334525" y="796400"/>
            <a:ext cx="4678551" cy="3738476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24980EF7-93DB-5093-BB98-2D361453129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9695"/>
    </mc:Choice>
    <mc:Fallback xmlns="">
      <p:transition spd="slow" advTm="1969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6950BFC3-D8DA-4A85-94F7-54DA5524770B}">
      <p188:commentRel xmlns:p188="http://schemas.microsoft.com/office/powerpoint/2018/8/main" r:id="rId5"/>
    </p:ext>
  </p:extLs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g2a52f68dbea_1_4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9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9</a:t>
            </a:fld>
            <a:endParaRPr/>
          </a:p>
        </p:txBody>
      </p:sp>
      <p:sp>
        <p:nvSpPr>
          <p:cNvPr id="170" name="Google Shape;170;g2a52f68dbea_1_4"/>
          <p:cNvSpPr txBox="1"/>
          <p:nvPr/>
        </p:nvSpPr>
        <p:spPr>
          <a:xfrm>
            <a:off x="0" y="0"/>
            <a:ext cx="8594700" cy="646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228600" lvl="0" indent="-2286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 b="1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Location: 4 Staten Island</a:t>
            </a:r>
          </a:p>
          <a:p>
            <a:pPr marL="457200" lvl="0" indent="-323850" algn="l" rtl="0"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Calibri"/>
              <a:buChar char="●"/>
            </a:pPr>
            <a:r>
              <a:rPr lang="en-US" sz="14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New Lane between Bay Street and Scarboro Avenue </a:t>
            </a:r>
          </a:p>
        </p:txBody>
      </p:sp>
      <p:pic>
        <p:nvPicPr>
          <p:cNvPr id="171" name="Google Shape;171;g2a52f68dbea_1_4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3" name="Google Shape;173;g2a52f68dbea_1_4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026337" y="976738"/>
            <a:ext cx="6542026" cy="37905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Audio 9">
            <a:hlinkClick r:id="" action="ppaction://media"/>
            <a:extLst>
              <a:ext uri="{FF2B5EF4-FFF2-40B4-BE49-F238E27FC236}">
                <a16:creationId xmlns:a16="http://schemas.microsoft.com/office/drawing/2014/main" id="{60020D02-4153-75A8-D709-B50E35EEC71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3072"/>
    </mc:Choice>
    <mc:Fallback xmlns="">
      <p:transition spd="slow" advTm="1307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0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Google Shape;221;p10"/>
          <p:cNvSpPr txBox="1"/>
          <p:nvPr/>
        </p:nvSpPr>
        <p:spPr>
          <a:xfrm>
            <a:off x="221983" y="235166"/>
            <a:ext cx="7051995" cy="11007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700"/>
              <a:buFont typeface="Franklin Gothic"/>
              <a:buNone/>
            </a:pPr>
            <a:r>
              <a:rPr lang="en-US" sz="270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Construction Overview</a:t>
            </a:r>
            <a:endParaRPr/>
          </a:p>
        </p:txBody>
      </p:sp>
      <p:sp>
        <p:nvSpPr>
          <p:cNvPr id="222" name="Google Shape;222;p10"/>
          <p:cNvSpPr txBox="1"/>
          <p:nvPr/>
        </p:nvSpPr>
        <p:spPr>
          <a:xfrm>
            <a:off x="6556797" y="4750317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10</a:t>
            </a:fld>
            <a:endParaRPr sz="900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223" name="Google Shape;223;p10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6"/>
            <a:ext cx="539354" cy="366713"/>
          </a:xfrm>
          <a:prstGeom prst="rect">
            <a:avLst/>
          </a:prstGeom>
          <a:noFill/>
          <a:ln>
            <a:noFill/>
          </a:ln>
        </p:spPr>
      </p:pic>
      <p:sp>
        <p:nvSpPr>
          <p:cNvPr id="224" name="Google Shape;224;p10"/>
          <p:cNvSpPr txBox="1"/>
          <p:nvPr/>
        </p:nvSpPr>
        <p:spPr>
          <a:xfrm>
            <a:off x="567975" y="1005947"/>
            <a:ext cx="1963604" cy="3780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Franklin Gothic"/>
              <a:buNone/>
            </a:pPr>
            <a:r>
              <a:rPr lang="en-US" sz="1500" cap="small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Preliminary Work</a:t>
            </a:r>
            <a:endParaRPr dirty="0"/>
          </a:p>
        </p:txBody>
      </p:sp>
      <p:sp>
        <p:nvSpPr>
          <p:cNvPr id="225" name="Google Shape;225;p10"/>
          <p:cNvSpPr txBox="1"/>
          <p:nvPr/>
        </p:nvSpPr>
        <p:spPr>
          <a:xfrm>
            <a:off x="246401" y="1235084"/>
            <a:ext cx="2997377" cy="383470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Utilities</a:t>
            </a:r>
            <a:endParaRPr lang="en-US" dirty="0">
              <a:ea typeface="Libre Franklin"/>
            </a:endParaRPr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Outreach</a:t>
            </a:r>
            <a:endParaRPr dirty="0"/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Permits and Scheduling</a:t>
            </a:r>
            <a:endParaRPr dirty="0"/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Staging and Storage of Materials</a:t>
            </a:r>
            <a:endParaRPr dirty="0"/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Street Tree guards and Pruning</a:t>
            </a:r>
            <a:endParaRPr dirty="0"/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Test Pits and Street Markings</a:t>
            </a:r>
            <a:endParaRPr dirty="0"/>
          </a:p>
          <a:p>
            <a:pPr marL="0" marR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Soil Borings and Testing </a:t>
            </a:r>
            <a:endParaRPr dirty="0"/>
          </a:p>
        </p:txBody>
      </p:sp>
      <p:cxnSp>
        <p:nvCxnSpPr>
          <p:cNvPr id="226" name="Google Shape;226;p10"/>
          <p:cNvCxnSpPr/>
          <p:nvPr/>
        </p:nvCxnSpPr>
        <p:spPr>
          <a:xfrm>
            <a:off x="293901" y="1325537"/>
            <a:ext cx="8555671" cy="0"/>
          </a:xfrm>
          <a:prstGeom prst="straightConnector1">
            <a:avLst/>
          </a:prstGeom>
          <a:noFill/>
          <a:ln w="38100" cap="flat" cmpd="sng">
            <a:solidFill>
              <a:srgbClr val="002FA7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27" name="Google Shape;227;p10"/>
          <p:cNvSpPr txBox="1"/>
          <p:nvPr/>
        </p:nvSpPr>
        <p:spPr>
          <a:xfrm>
            <a:off x="3591698" y="1005947"/>
            <a:ext cx="2768406" cy="3780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Franklin Gothic"/>
              <a:buNone/>
            </a:pPr>
            <a:r>
              <a:rPr lang="en-US" sz="1500" cap="small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In the ground         </a:t>
            </a:r>
            <a:endParaRPr sz="1200" b="1" cap="small" dirty="0">
              <a:solidFill>
                <a:srgbClr val="002FA7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28" name="Google Shape;228;p10"/>
          <p:cNvSpPr txBox="1"/>
          <p:nvPr/>
        </p:nvSpPr>
        <p:spPr>
          <a:xfrm>
            <a:off x="3468503" y="1443317"/>
            <a:ext cx="2833085" cy="285508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Saw Cutting and Trench Setup</a:t>
            </a:r>
            <a:endParaRPr dirty="0"/>
          </a:p>
          <a:p>
            <a:pPr marL="0" marR="0" lvl="0" indent="0" algn="l" rtl="0">
              <a:lnSpc>
                <a:spcPct val="9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Water Main Installation Operation</a:t>
            </a:r>
            <a:endParaRPr dirty="0"/>
          </a:p>
          <a:p>
            <a:pPr marL="0" marR="0" lvl="1" indent="0" algn="l" rtl="0">
              <a:lnSpc>
                <a:spcPct val="150000"/>
              </a:lnSpc>
              <a:spcBef>
                <a:spcPts val="120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u="none" strike="noStrike" cap="none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Fire Hydrant Installation </a:t>
            </a:r>
            <a:endParaRPr dirty="0"/>
          </a:p>
          <a:p>
            <a:pPr marL="0" marR="0" lvl="1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1500"/>
              <a:buFont typeface="Arial"/>
              <a:buNone/>
            </a:pPr>
            <a:endParaRPr sz="1500" b="0" i="0" u="none" strike="noStrike" cap="none" dirty="0">
              <a:solidFill>
                <a:srgbClr val="002FA7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  <a:p>
            <a:pPr marL="0" marR="0" lvl="1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 u="none" strike="noStrike" cap="none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Lead Service Replacement (from Distribution Water Mains to house meter)</a:t>
            </a:r>
            <a:endParaRPr dirty="0"/>
          </a:p>
        </p:txBody>
      </p:sp>
      <p:sp>
        <p:nvSpPr>
          <p:cNvPr id="229" name="Google Shape;229;p10"/>
          <p:cNvSpPr txBox="1"/>
          <p:nvPr/>
        </p:nvSpPr>
        <p:spPr>
          <a:xfrm>
            <a:off x="6369325" y="1005947"/>
            <a:ext cx="2638886" cy="3780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Franklin Gothic"/>
              <a:buNone/>
            </a:pPr>
            <a:r>
              <a:rPr lang="en-US" sz="1500" cap="small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Above ground      </a:t>
            </a:r>
            <a:r>
              <a:rPr lang="en-US" sz="1200" b="1" cap="small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    </a:t>
            </a:r>
            <a:endParaRPr dirty="0"/>
          </a:p>
        </p:txBody>
      </p:sp>
      <p:sp>
        <p:nvSpPr>
          <p:cNvPr id="230" name="Google Shape;230;p10"/>
          <p:cNvSpPr txBox="1"/>
          <p:nvPr/>
        </p:nvSpPr>
        <p:spPr>
          <a:xfrm>
            <a:off x="6171613" y="1455598"/>
            <a:ext cx="2912186" cy="36141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Disturbed Curb and Sidewalk Replacements</a:t>
            </a:r>
            <a:endParaRPr/>
          </a:p>
          <a:p>
            <a:pPr marL="0" marR="0" lvl="0" indent="0" algn="l" rtl="0">
              <a:lnSpc>
                <a:spcPct val="9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500"/>
              <a:buFont typeface="Arial"/>
              <a:buNone/>
            </a:pPr>
            <a:r>
              <a:rPr lang="en-US" sz="1500" b="0" i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Water Main Trench (roadway cuts) Restoration </a:t>
            </a:r>
            <a:endParaRPr/>
          </a:p>
        </p:txBody>
      </p:sp>
      <p:cxnSp>
        <p:nvCxnSpPr>
          <p:cNvPr id="231" name="Google Shape;231;p10"/>
          <p:cNvCxnSpPr/>
          <p:nvPr/>
        </p:nvCxnSpPr>
        <p:spPr>
          <a:xfrm rot="10800000">
            <a:off x="3266826" y="1005949"/>
            <a:ext cx="0" cy="3744368"/>
          </a:xfrm>
          <a:prstGeom prst="straightConnector1">
            <a:avLst/>
          </a:prstGeom>
          <a:noFill/>
          <a:ln w="19050" cap="flat" cmpd="sng">
            <a:solidFill>
              <a:srgbClr val="002FA7"/>
            </a:solidFill>
            <a:prstDash val="solid"/>
            <a:miter lim="800000"/>
            <a:headEnd type="none" w="sm" len="sm"/>
            <a:tailEnd type="none" w="sm" len="sm"/>
          </a:ln>
        </p:spPr>
      </p:cxnSp>
      <p:cxnSp>
        <p:nvCxnSpPr>
          <p:cNvPr id="232" name="Google Shape;232;p10"/>
          <p:cNvCxnSpPr/>
          <p:nvPr/>
        </p:nvCxnSpPr>
        <p:spPr>
          <a:xfrm rot="10800000">
            <a:off x="6103880" y="1005949"/>
            <a:ext cx="0" cy="3744368"/>
          </a:xfrm>
          <a:prstGeom prst="straightConnector1">
            <a:avLst/>
          </a:prstGeom>
          <a:noFill/>
          <a:ln w="19050" cap="flat" cmpd="sng">
            <a:solidFill>
              <a:srgbClr val="002FA7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1" name="Audio 10">
            <a:hlinkClick r:id="" action="ppaction://media"/>
            <a:extLst>
              <a:ext uri="{FF2B5EF4-FFF2-40B4-BE49-F238E27FC236}">
                <a16:creationId xmlns:a16="http://schemas.microsoft.com/office/drawing/2014/main" id="{5346936A-7FFA-5531-D591-A023A3ECC23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82794"/>
    </mc:Choice>
    <mc:Fallback xmlns="">
      <p:transition spd="slow" advTm="8279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1"/>
                </p:tgtEl>
              </p:cMediaNode>
            </p:audi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Google Shape;238;p12"/>
          <p:cNvSpPr txBox="1"/>
          <p:nvPr/>
        </p:nvSpPr>
        <p:spPr>
          <a:xfrm>
            <a:off x="221983" y="235167"/>
            <a:ext cx="7051995" cy="5640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700"/>
              <a:buFont typeface="Franklin Gothic"/>
              <a:buNone/>
            </a:pPr>
            <a:r>
              <a:rPr lang="en-US" sz="270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Water Main and Lead Pipe Installation</a:t>
            </a:r>
            <a:endParaRPr/>
          </a:p>
        </p:txBody>
      </p:sp>
      <p:pic>
        <p:nvPicPr>
          <p:cNvPr id="239" name="Google Shape;239;p1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6"/>
            <a:ext cx="539354" cy="366713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40" name="Google Shape;240;p12"/>
          <p:cNvGrpSpPr/>
          <p:nvPr/>
        </p:nvGrpSpPr>
        <p:grpSpPr>
          <a:xfrm>
            <a:off x="0" y="962131"/>
            <a:ext cx="8737134" cy="3492870"/>
            <a:chOff x="0" y="1034322"/>
            <a:chExt cx="8737134" cy="3492870"/>
          </a:xfrm>
        </p:grpSpPr>
        <p:pic>
          <p:nvPicPr>
            <p:cNvPr id="241" name="Google Shape;241;p12"/>
            <p:cNvPicPr preferRelativeResize="0"/>
            <p:nvPr/>
          </p:nvPicPr>
          <p:blipFill rotWithShape="1">
            <a:blip r:embed="rId6">
              <a:alphaModFix/>
            </a:blip>
            <a:srcRect l="17924" t="5465" r="15407" b="7071"/>
            <a:stretch/>
          </p:blipFill>
          <p:spPr>
            <a:xfrm>
              <a:off x="0" y="1034322"/>
              <a:ext cx="2494066" cy="3492869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42" name="Google Shape;242;p12" descr="A picture containing ground, outdoor, stone, curb&#10;&#10;Description automatically generated"/>
            <p:cNvPicPr preferRelativeResize="0"/>
            <p:nvPr/>
          </p:nvPicPr>
          <p:blipFill rotWithShape="1">
            <a:blip r:embed="rId7">
              <a:alphaModFix/>
            </a:blip>
            <a:srcRect/>
            <a:stretch/>
          </p:blipFill>
          <p:spPr>
            <a:xfrm rot="5400000">
              <a:off x="2131806" y="1460193"/>
              <a:ext cx="3492869" cy="2641128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43" name="Google Shape;243;p12" descr="A picture containing outdoor, ground, power shovel, yellow&#10;&#10;Description automatically generated"/>
            <p:cNvPicPr preferRelativeResize="0"/>
            <p:nvPr/>
          </p:nvPicPr>
          <p:blipFill rotWithShape="1">
            <a:blip r:embed="rId8">
              <a:alphaModFix/>
            </a:blip>
            <a:srcRect r="10483"/>
            <a:stretch/>
          </p:blipFill>
          <p:spPr>
            <a:xfrm>
              <a:off x="5262414" y="1034322"/>
              <a:ext cx="3474720" cy="3492870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16" name="Audio 15">
            <a:hlinkClick r:id="" action="ppaction://media"/>
            <a:extLst>
              <a:ext uri="{FF2B5EF4-FFF2-40B4-BE49-F238E27FC236}">
                <a16:creationId xmlns:a16="http://schemas.microsoft.com/office/drawing/2014/main" id="{C38567BB-868B-F9B2-00D9-8DE62BC6D97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7189"/>
    </mc:Choice>
    <mc:Fallback xmlns="">
      <p:transition spd="slow" advTm="718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6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Google Shape;248;p13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50"/>
              <a:buFont typeface="Calibri"/>
              <a:buNone/>
            </a:pPr>
            <a:endParaRPr sz="1350" b="0" i="0" u="none" strike="noStrike" cap="none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49" name="Google Shape;249;p13"/>
          <p:cNvSpPr txBox="1"/>
          <p:nvPr/>
        </p:nvSpPr>
        <p:spPr>
          <a:xfrm>
            <a:off x="221982" y="235165"/>
            <a:ext cx="7051995" cy="11007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700"/>
              <a:buFont typeface="Franklin Gothic"/>
              <a:buNone/>
            </a:pPr>
            <a:r>
              <a:rPr lang="en-US" sz="2700" b="0" i="0" u="none" strike="noStrike" cap="none">
                <a:solidFill>
                  <a:srgbClr val="FFFFFF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CLICK TO EDIT HEADLINE TEXT</a:t>
            </a:r>
            <a:endParaRPr/>
          </a:p>
        </p:txBody>
      </p:sp>
      <p:sp>
        <p:nvSpPr>
          <p:cNvPr id="250" name="Google Shape;250;p13"/>
          <p:cNvSpPr txBox="1"/>
          <p:nvPr/>
        </p:nvSpPr>
        <p:spPr>
          <a:xfrm>
            <a:off x="221982" y="1428550"/>
            <a:ext cx="7355546" cy="2773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625"/>
              <a:buFont typeface="Arial"/>
              <a:buNone/>
            </a:pPr>
            <a:r>
              <a:rPr lang="en-US" sz="2625" b="0" i="0" u="none" strike="noStrike" cap="none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Edit text</a:t>
            </a:r>
            <a:endParaRPr/>
          </a:p>
        </p:txBody>
      </p:sp>
      <p:pic>
        <p:nvPicPr>
          <p:cNvPr id="251" name="Google Shape;251;p1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4522666"/>
            <a:ext cx="617220" cy="414419"/>
          </a:xfrm>
          <a:prstGeom prst="rect">
            <a:avLst/>
          </a:prstGeom>
          <a:noFill/>
          <a:ln>
            <a:noFill/>
          </a:ln>
        </p:spPr>
      </p:pic>
      <p:sp>
        <p:nvSpPr>
          <p:cNvPr id="252" name="Google Shape;252;p13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900"/>
              <a:buFont typeface="Libre Franklin"/>
              <a:buNone/>
            </a:pPr>
            <a:fld id="{00000000-1234-1234-1234-123412341234}" type="slidenum">
              <a:rPr lang="en-US" sz="900" b="0" i="0" u="none" strike="noStrike" cap="none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12</a:t>
            </a:fld>
            <a:endParaRPr sz="900" b="0" i="0" u="none" strike="noStrike" cap="none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53" name="Google Shape;253;p13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50"/>
              <a:buFont typeface="Calibri"/>
              <a:buNone/>
            </a:pPr>
            <a:endParaRPr sz="1350" b="0" i="0" u="none" strike="noStrike" cap="none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254" name="Google Shape;254;p1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4522666"/>
            <a:ext cx="617220" cy="414419"/>
          </a:xfrm>
          <a:prstGeom prst="rect">
            <a:avLst/>
          </a:prstGeom>
          <a:noFill/>
          <a:ln>
            <a:noFill/>
          </a:ln>
        </p:spPr>
      </p:pic>
      <p:sp>
        <p:nvSpPr>
          <p:cNvPr id="255" name="Google Shape;255;p13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900"/>
              <a:buFont typeface="Libre Franklin"/>
              <a:buNone/>
            </a:pPr>
            <a:fld id="{00000000-1234-1234-1234-123412341234}" type="slidenum">
              <a:rPr lang="en-US" sz="900" b="0" i="0" u="none" strike="noStrike" cap="none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12</a:t>
            </a:fld>
            <a:endParaRPr sz="900" b="0" i="0" u="none" strike="noStrike" cap="none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56" name="Google Shape;256;p13"/>
          <p:cNvSpPr txBox="1"/>
          <p:nvPr/>
        </p:nvSpPr>
        <p:spPr>
          <a:xfrm>
            <a:off x="233981" y="1968519"/>
            <a:ext cx="7039996" cy="12642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36363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750"/>
              <a:buFont typeface="Franklin Gothic"/>
              <a:buNone/>
            </a:pPr>
            <a:r>
              <a:rPr lang="en-US" sz="2750" cap="none" dirty="0">
                <a:solidFill>
                  <a:srgbClr val="FFFFFF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DEP LEAD PIPE REPLACEMENT PROGRAM PROTOCOLS</a:t>
            </a:r>
            <a:endParaRPr sz="2750" b="0" i="0" u="none" strike="noStrike" cap="none" dirty="0">
              <a:solidFill>
                <a:srgbClr val="FFFFFF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cxnSp>
        <p:nvCxnSpPr>
          <p:cNvPr id="257" name="Google Shape;257;p13"/>
          <p:cNvCxnSpPr/>
          <p:nvPr/>
        </p:nvCxnSpPr>
        <p:spPr>
          <a:xfrm>
            <a:off x="306720" y="346510"/>
            <a:ext cx="617220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5" name="Audio 14">
            <a:hlinkClick r:id="" action="ppaction://media"/>
            <a:extLst>
              <a:ext uri="{FF2B5EF4-FFF2-40B4-BE49-F238E27FC236}">
                <a16:creationId xmlns:a16="http://schemas.microsoft.com/office/drawing/2014/main" id="{2A99BAFF-8C30-F8E0-3E81-D385FC08D77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108306" t="-108306" r="-108306" b="-108306"/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3884"/>
    </mc:Choice>
    <mc:Fallback xmlns="">
      <p:transition spd="slow" advTm="1388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5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Google Shape;262;p14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13</a:t>
            </a:fld>
            <a:endParaRPr/>
          </a:p>
        </p:txBody>
      </p:sp>
      <p:pic>
        <p:nvPicPr>
          <p:cNvPr id="263" name="Google Shape;263;p14"/>
          <p:cNvPicPr preferRelativeResize="0"/>
          <p:nvPr/>
        </p:nvPicPr>
        <p:blipFill rotWithShape="1">
          <a:blip r:embed="rId5">
            <a:alphaModFix/>
          </a:blip>
          <a:srcRect l="64244" t="7839" r="187" b="59125"/>
          <a:stretch/>
        </p:blipFill>
        <p:spPr>
          <a:xfrm>
            <a:off x="3071105" y="-1"/>
            <a:ext cx="5910590" cy="3643115"/>
          </a:xfrm>
          <a:prstGeom prst="rect">
            <a:avLst/>
          </a:prstGeom>
          <a:noFill/>
          <a:ln w="9525" cap="flat" cmpd="sng">
            <a:solidFill>
              <a:srgbClr val="D8D8D8"/>
            </a:solidFill>
            <a:prstDash val="solid"/>
            <a:round/>
            <a:headEnd type="none" w="sm" len="sm"/>
            <a:tailEnd type="none" w="sm" len="sm"/>
          </a:ln>
        </p:spPr>
      </p:pic>
      <p:pic>
        <p:nvPicPr>
          <p:cNvPr id="264" name="Google Shape;264;p14"/>
          <p:cNvPicPr preferRelativeResize="0"/>
          <p:nvPr/>
        </p:nvPicPr>
        <p:blipFill rotWithShape="1">
          <a:blip r:embed="rId5">
            <a:alphaModFix/>
          </a:blip>
          <a:srcRect l="64244" t="43371" r="187" b="32808"/>
          <a:stretch/>
        </p:blipFill>
        <p:spPr>
          <a:xfrm>
            <a:off x="3071105" y="3643118"/>
            <a:ext cx="5910590" cy="1500382"/>
          </a:xfrm>
          <a:prstGeom prst="rect">
            <a:avLst/>
          </a:prstGeom>
          <a:noFill/>
          <a:ln>
            <a:noFill/>
          </a:ln>
        </p:spPr>
      </p:pic>
      <p:sp>
        <p:nvSpPr>
          <p:cNvPr id="265" name="Google Shape;265;p14"/>
          <p:cNvSpPr txBox="1"/>
          <p:nvPr/>
        </p:nvSpPr>
        <p:spPr>
          <a:xfrm>
            <a:off x="221983" y="235167"/>
            <a:ext cx="2701217" cy="5640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700"/>
              <a:buFont typeface="Franklin Gothic"/>
              <a:buNone/>
            </a:pPr>
            <a:r>
              <a:rPr lang="en-US" sz="270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DEP  Program</a:t>
            </a:r>
            <a:endParaRPr/>
          </a:p>
        </p:txBody>
      </p:sp>
      <p:sp>
        <p:nvSpPr>
          <p:cNvPr id="266" name="Google Shape;266;p14"/>
          <p:cNvSpPr txBox="1"/>
          <p:nvPr/>
        </p:nvSpPr>
        <p:spPr>
          <a:xfrm>
            <a:off x="208496" y="915588"/>
            <a:ext cx="2318704" cy="34163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DEP website </a:t>
            </a:r>
            <a:endParaRPr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has information about their Lead Pipe Replacement program.  </a:t>
            </a:r>
            <a:endParaRPr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DDC is managing this project on behalf of DEP’s capital work - implementing the pilot program within target areas and qualified properties only. </a:t>
            </a:r>
            <a:endParaRPr/>
          </a:p>
        </p:txBody>
      </p:sp>
      <p:cxnSp>
        <p:nvCxnSpPr>
          <p:cNvPr id="267" name="Google Shape;267;p14"/>
          <p:cNvCxnSpPr/>
          <p:nvPr/>
        </p:nvCxnSpPr>
        <p:spPr>
          <a:xfrm>
            <a:off x="1572591" y="1119600"/>
            <a:ext cx="1148706" cy="0"/>
          </a:xfrm>
          <a:prstGeom prst="straightConnector1">
            <a:avLst/>
          </a:prstGeom>
          <a:noFill/>
          <a:ln w="57150" cap="flat" cmpd="sng">
            <a:solidFill>
              <a:srgbClr val="4A7DBA"/>
            </a:solidFill>
            <a:prstDash val="solid"/>
            <a:round/>
            <a:headEnd type="none" w="sm" len="sm"/>
            <a:tailEnd type="triangle" w="med" len="med"/>
          </a:ln>
        </p:spPr>
      </p:cxnSp>
      <p:pic>
        <p:nvPicPr>
          <p:cNvPr id="3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FD8D6F68-800E-02E6-A357-E05F1522983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3373582" y="4166323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4310"/>
    </mc:Choice>
    <mc:Fallback xmlns="">
      <p:transition spd="slow" advTm="2431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31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Google Shape;272;p15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14</a:t>
            </a:fld>
            <a:endParaRPr/>
          </a:p>
        </p:txBody>
      </p:sp>
      <p:sp>
        <p:nvSpPr>
          <p:cNvPr id="273" name="Google Shape;273;p15"/>
          <p:cNvSpPr txBox="1"/>
          <p:nvPr/>
        </p:nvSpPr>
        <p:spPr>
          <a:xfrm>
            <a:off x="115500" y="3016543"/>
            <a:ext cx="8913000" cy="1831271"/>
          </a:xfrm>
          <a:prstGeom prst="rect">
            <a:avLst/>
          </a:prstGeom>
          <a:noFill/>
          <a:ln w="9525" cap="flat" cmpd="sng">
            <a:solidFill>
              <a:srgbClr val="FF6F49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Lead Service Replacement is limited to targeted areas and properties identified or suspected to have Lead lines.  Replacement will only qualify for the following: </a:t>
            </a:r>
            <a:endParaRPr/>
          </a:p>
          <a:p>
            <a:pPr marL="742950" marR="0" lvl="1" indent="-2159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urier New"/>
              <a:buNone/>
            </a:pP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742950" marR="0" lvl="1" indent="-28575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ourier New"/>
              <a:buChar char="o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Only for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confirmed lead lines on eligible properties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</a:t>
            </a: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742950" marR="0" lvl="1" indent="-28575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ourier New"/>
              <a:buChar char="o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Only with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resident’s permission and signed consent form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</a:t>
            </a: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742950" marR="0" lvl="1" indent="-28575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ourier New"/>
              <a:buChar char="o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Only actual replacements –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considered feasible based on field conditions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 </a:t>
            </a:r>
            <a:endParaRPr/>
          </a:p>
          <a:p>
            <a:pPr marL="457200" marR="0" lvl="1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1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NOTE: 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Lead service replacements may happen during actual GC’s water main (WM) operations and/or will return after the WM work to perform confirmed / signed-off lead services. </a:t>
            </a: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74" name="Google Shape;274;p15"/>
          <p:cNvSpPr txBox="1"/>
          <p:nvPr/>
        </p:nvSpPr>
        <p:spPr>
          <a:xfrm>
            <a:off x="115500" y="694952"/>
            <a:ext cx="8913000" cy="2169825"/>
          </a:xfrm>
          <a:prstGeom prst="rect">
            <a:avLst/>
          </a:prstGeom>
          <a:noFill/>
          <a:ln w="9525" cap="flat" cmpd="sng">
            <a:solidFill>
              <a:srgbClr val="FF6F49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Lead Service Replacement requires a signed consent form.  The City will attempt to communicate with Residents (4x’s) with the following information: </a:t>
            </a:r>
            <a:endParaRPr/>
          </a:p>
          <a:p>
            <a:pPr marL="685800" marR="0" lvl="1" indent="-1587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alibri"/>
              <a:buNone/>
            </a:pP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685800" marR="0" lvl="1" indent="-22860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alibri"/>
              <a:buAutoNum type="arabicParenR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Once DDC’s project begins  –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DEP will send the DEP Lead Line Notification Letter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 </a:t>
            </a:r>
            <a:endParaRPr/>
          </a:p>
          <a:p>
            <a:pPr marL="685800" marR="0" lvl="1" indent="-22860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alibri"/>
              <a:buAutoNum type="arabicParenR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Once DEP letter is sent -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DDC will follow with a Notification Letter stating consent form sign off is required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 </a:t>
            </a: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685800" marR="0" lvl="1" indent="-22860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alibri"/>
              <a:buAutoNum type="arabicParenR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Once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Consent Form is provided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 –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Project liaison (CCL) will door-knock to follow up with resident’s permission and retrieve the signed consent form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. </a:t>
            </a:r>
            <a:endParaRPr/>
          </a:p>
          <a:p>
            <a:pPr marL="685800" marR="0" lvl="1" indent="-22860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1100"/>
              <a:buFont typeface="Calibri"/>
              <a:buAutoNum type="arabicParenR"/>
            </a:pP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Once the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CCL follows up again with the consent form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, after that </a:t>
            </a: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fourth and final attempt, we will consider the resident opted out 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of program.</a:t>
            </a:r>
            <a:endParaRPr/>
          </a:p>
          <a:p>
            <a:pPr marL="457200" marR="0" lvl="1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1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100" b="1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NOTE: </a:t>
            </a:r>
            <a:r>
              <a:rPr lang="en-US" sz="1100" b="0" i="0" u="none" strike="noStrike" cap="none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DDC field staff will reconfirm with residents who signed consent form, if replacement is feasible based on field conditions. </a:t>
            </a:r>
            <a:endParaRPr sz="1100" b="0" i="0" u="none" strike="noStrike" cap="none">
              <a:solidFill>
                <a:srgbClr val="0033A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75" name="Google Shape;275;p15"/>
          <p:cNvSpPr txBox="1"/>
          <p:nvPr/>
        </p:nvSpPr>
        <p:spPr>
          <a:xfrm>
            <a:off x="0" y="-4772"/>
            <a:ext cx="8715619" cy="4722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33928"/>
              </a:lnSpc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2800"/>
              <a:buFont typeface="Franklin Gothic"/>
              <a:buNone/>
            </a:pPr>
            <a:r>
              <a:rPr lang="en-US" sz="2800" cap="none">
                <a:solidFill>
                  <a:srgbClr val="0033A0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LEAD PIPE REPLACEMENT PROGRAM PROTOCOLS</a:t>
            </a:r>
            <a:endParaRPr sz="2800" b="0" i="0" u="none" strike="noStrike" cap="none">
              <a:solidFill>
                <a:srgbClr val="0033A0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85A79E95-3851-EBCD-5030-55698D7E19B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911353" y="3470462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1190"/>
    </mc:Choice>
    <mc:Fallback xmlns="">
      <p:transition spd="slow" advTm="5119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119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1" name="Google Shape;281;p16"/>
          <p:cNvPicPr preferRelativeResize="0"/>
          <p:nvPr/>
        </p:nvPicPr>
        <p:blipFill rotWithShape="1">
          <a:blip r:embed="rId5">
            <a:alphaModFix/>
          </a:blip>
          <a:srcRect l="65140" t="11889" r="850" b="22590"/>
          <a:stretch/>
        </p:blipFill>
        <p:spPr>
          <a:xfrm>
            <a:off x="4816800" y="24630"/>
            <a:ext cx="4329036" cy="5118870"/>
          </a:xfrm>
          <a:prstGeom prst="rect">
            <a:avLst/>
          </a:prstGeom>
          <a:noFill/>
          <a:ln w="9525" cap="flat" cmpd="sng">
            <a:solidFill>
              <a:srgbClr val="D8D8D8"/>
            </a:solidFill>
            <a:prstDash val="solid"/>
            <a:round/>
            <a:headEnd type="none" w="sm" len="sm"/>
            <a:tailEnd type="none" w="sm" len="sm"/>
          </a:ln>
        </p:spPr>
      </p:pic>
      <p:sp>
        <p:nvSpPr>
          <p:cNvPr id="282" name="Google Shape;282;p16"/>
          <p:cNvSpPr txBox="1">
            <a:spLocks noGrp="1"/>
          </p:cNvSpPr>
          <p:nvPr>
            <p:ph type="sldNum" idx="12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15</a:t>
            </a:fld>
            <a:endParaRPr/>
          </a:p>
        </p:txBody>
      </p:sp>
      <p:pic>
        <p:nvPicPr>
          <p:cNvPr id="283" name="Google Shape;283;p16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94401" y="1736557"/>
            <a:ext cx="4046400" cy="3406288"/>
          </a:xfrm>
          <a:prstGeom prst="rect">
            <a:avLst/>
          </a:prstGeom>
          <a:noFill/>
          <a:ln>
            <a:noFill/>
          </a:ln>
        </p:spPr>
      </p:pic>
      <p:sp>
        <p:nvSpPr>
          <p:cNvPr id="284" name="Google Shape;284;p16"/>
          <p:cNvSpPr txBox="1"/>
          <p:nvPr/>
        </p:nvSpPr>
        <p:spPr>
          <a:xfrm>
            <a:off x="79201" y="757755"/>
            <a:ext cx="4600799" cy="3693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u="sng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Sample of Consent Form</a:t>
            </a:r>
            <a:endParaRPr/>
          </a:p>
        </p:txBody>
      </p:sp>
      <p:sp>
        <p:nvSpPr>
          <p:cNvPr id="285" name="Google Shape;285;p16"/>
          <p:cNvSpPr txBox="1"/>
          <p:nvPr/>
        </p:nvSpPr>
        <p:spPr>
          <a:xfrm>
            <a:off x="64412" y="1251082"/>
            <a:ext cx="48963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For a consent form email:</a:t>
            </a:r>
            <a:r>
              <a:rPr lang="en-US" sz="1800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lang="en-US" b="1">
                <a:solidFill>
                  <a:srgbClr val="0033A0"/>
                </a:solidFill>
                <a:latin typeface="Calibri"/>
                <a:ea typeface="Calibri"/>
                <a:cs typeface="Calibri"/>
                <a:sym typeface="Calibri"/>
              </a:rPr>
              <a:t>Red395ac.ccl@gmail.com</a:t>
            </a:r>
            <a:endParaRPr/>
          </a:p>
        </p:txBody>
      </p:sp>
      <p:cxnSp>
        <p:nvCxnSpPr>
          <p:cNvPr id="286" name="Google Shape;286;p16"/>
          <p:cNvCxnSpPr/>
          <p:nvPr/>
        </p:nvCxnSpPr>
        <p:spPr>
          <a:xfrm>
            <a:off x="2455200" y="1056294"/>
            <a:ext cx="2895000" cy="0"/>
          </a:xfrm>
          <a:prstGeom prst="straightConnector1">
            <a:avLst/>
          </a:prstGeom>
          <a:noFill/>
          <a:ln w="12700" cap="flat" cmpd="sng">
            <a:solidFill>
              <a:srgbClr val="4A7DBA"/>
            </a:solidFill>
            <a:prstDash val="solid"/>
            <a:round/>
            <a:headEnd type="none" w="sm" len="sm"/>
            <a:tailEnd type="triangle" w="med" len="med"/>
          </a:ln>
        </p:spPr>
      </p:cxnSp>
      <p:sp>
        <p:nvSpPr>
          <p:cNvPr id="287" name="Google Shape;287;p16"/>
          <p:cNvSpPr txBox="1">
            <a:spLocks noGrp="1"/>
          </p:cNvSpPr>
          <p:nvPr>
            <p:ph type="title"/>
          </p:nvPr>
        </p:nvSpPr>
        <p:spPr>
          <a:xfrm>
            <a:off x="64412" y="159460"/>
            <a:ext cx="4838788" cy="55002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rgbClr val="0033A0"/>
              </a:buClr>
              <a:buSzPts val="3200"/>
              <a:buFont typeface="Libre Franklin"/>
              <a:buNone/>
            </a:pPr>
            <a:r>
              <a:rPr lang="en-US" sz="3200" b="1" dirty="0">
                <a:solidFill>
                  <a:srgbClr val="0033A0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Consent Form – Sign Off  </a:t>
            </a:r>
            <a:endParaRPr dirty="0"/>
          </a:p>
        </p:txBody>
      </p: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8DFAD97E-D06B-053D-82F6-FC898C9A951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267200" y="2266950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4617"/>
    </mc:Choice>
    <mc:Fallback xmlns="">
      <p:transition spd="slow" advTm="2461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61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2" name="Google Shape;292;p17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93" name="Google Shape;293;p17"/>
          <p:cNvSpPr txBox="1"/>
          <p:nvPr/>
        </p:nvSpPr>
        <p:spPr>
          <a:xfrm>
            <a:off x="221982" y="235165"/>
            <a:ext cx="7051995" cy="11007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700"/>
              <a:buFont typeface="Franklin Gothic"/>
              <a:buNone/>
            </a:pPr>
            <a:r>
              <a:rPr lang="en-US" sz="2700">
                <a:solidFill>
                  <a:srgbClr val="FFFFFF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CLICK TO EDIT HEADLINE TEXT</a:t>
            </a:r>
            <a:endParaRPr/>
          </a:p>
        </p:txBody>
      </p:sp>
      <p:sp>
        <p:nvSpPr>
          <p:cNvPr id="294" name="Google Shape;294;p17"/>
          <p:cNvSpPr txBox="1"/>
          <p:nvPr/>
        </p:nvSpPr>
        <p:spPr>
          <a:xfrm>
            <a:off x="221982" y="1428550"/>
            <a:ext cx="7355546" cy="2773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625"/>
              <a:buFont typeface="Arial"/>
              <a:buNone/>
            </a:pPr>
            <a:r>
              <a:rPr lang="en-US" sz="2625" b="0" i="0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Edit text</a:t>
            </a:r>
            <a:endParaRPr/>
          </a:p>
        </p:txBody>
      </p:sp>
      <p:pic>
        <p:nvPicPr>
          <p:cNvPr id="295" name="Google Shape;295;p17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4522666"/>
            <a:ext cx="617220" cy="414419"/>
          </a:xfrm>
          <a:prstGeom prst="rect">
            <a:avLst/>
          </a:prstGeom>
          <a:noFill/>
          <a:ln>
            <a:noFill/>
          </a:ln>
        </p:spPr>
      </p:pic>
      <p:sp>
        <p:nvSpPr>
          <p:cNvPr id="296" name="Google Shape;296;p17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16</a:t>
            </a:fld>
            <a:endParaRPr sz="900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297" name="Google Shape;297;p17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298" name="Google Shape;298;p17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4522666"/>
            <a:ext cx="617220" cy="414419"/>
          </a:xfrm>
          <a:prstGeom prst="rect">
            <a:avLst/>
          </a:prstGeom>
          <a:noFill/>
          <a:ln>
            <a:noFill/>
          </a:ln>
        </p:spPr>
      </p:pic>
      <p:sp>
        <p:nvSpPr>
          <p:cNvPr id="299" name="Google Shape;299;p17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FFFFFF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16</a:t>
            </a:fld>
            <a:endParaRPr sz="900">
              <a:solidFill>
                <a:srgbClr val="FFFFFF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300" name="Google Shape;300;p17"/>
          <p:cNvSpPr txBox="1"/>
          <p:nvPr/>
        </p:nvSpPr>
        <p:spPr>
          <a:xfrm>
            <a:off x="233981" y="1968519"/>
            <a:ext cx="7235009" cy="16939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36363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750"/>
              <a:buFont typeface="Franklin Gothic"/>
              <a:buNone/>
            </a:pPr>
            <a:r>
              <a:rPr lang="en-US" sz="2750" cap="none">
                <a:solidFill>
                  <a:srgbClr val="FFFFFF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COMMUNITY IMPACTS &amp; MITIGATION</a:t>
            </a:r>
            <a:endParaRPr/>
          </a:p>
        </p:txBody>
      </p:sp>
      <p:cxnSp>
        <p:nvCxnSpPr>
          <p:cNvPr id="301" name="Google Shape;301;p17"/>
          <p:cNvCxnSpPr/>
          <p:nvPr/>
        </p:nvCxnSpPr>
        <p:spPr>
          <a:xfrm>
            <a:off x="306720" y="346510"/>
            <a:ext cx="617220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98F4ACB4-7101-F885-5E15-ECB0514C047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4267200" y="2266950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894"/>
    </mc:Choice>
    <mc:Fallback xmlns="">
      <p:transition spd="slow" advTm="389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89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6" name="Google Shape;306;p18"/>
          <p:cNvSpPr txBox="1"/>
          <p:nvPr/>
        </p:nvSpPr>
        <p:spPr>
          <a:xfrm>
            <a:off x="221981" y="353719"/>
            <a:ext cx="8541904" cy="36943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850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Franklin Gothic"/>
              <a:buNone/>
            </a:pPr>
            <a:r>
              <a:rPr lang="en-US" sz="2800" dirty="0">
                <a:solidFill>
                  <a:srgbClr val="002FA7"/>
                </a:solidFill>
                <a:latin typeface="Franklin Gothic" panose="020B0604020202020204" charset="0"/>
                <a:ea typeface="Franklin Gothic"/>
                <a:cs typeface="Franklin Gothic"/>
                <a:sym typeface="Franklin Gothic"/>
              </a:rPr>
              <a:t>COMMUNITY IMPACTS &amp; MITIGATIONS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Calibri"/>
              <a:buNone/>
            </a:pPr>
            <a:endParaRPr sz="270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sp>
        <p:nvSpPr>
          <p:cNvPr id="307" name="Google Shape;307;p18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17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08" name="Google Shape;308;p18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21981" y="4454834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09" name="Google Shape;309;p18"/>
          <p:cNvSpPr txBox="1"/>
          <p:nvPr/>
        </p:nvSpPr>
        <p:spPr>
          <a:xfrm>
            <a:off x="761404" y="1155562"/>
            <a:ext cx="8382596" cy="37316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r>
              <a:rPr lang="en-US" sz="20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Contractor shall:</a:t>
            </a:r>
            <a:endParaRPr sz="20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Work within DEP Noise Code Regulations</a:t>
            </a:r>
            <a:endParaRPr dirty="0">
              <a:latin typeface="Franklin Gothic" panose="020B0604020202020204" charset="0"/>
            </a:endParaRPr>
          </a:p>
          <a:p>
            <a:pPr marL="3429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Keep storage site area clean and safe </a:t>
            </a:r>
            <a:endParaRPr dirty="0">
              <a:latin typeface="Franklin Gothic" panose="020B0604020202020204" charset="0"/>
            </a:endParaRPr>
          </a:p>
          <a:p>
            <a:pPr marL="3429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Cover trucks delivering fill material</a:t>
            </a:r>
            <a:endParaRPr dirty="0">
              <a:latin typeface="Franklin Gothic" panose="020B0604020202020204" charset="0"/>
            </a:endParaRPr>
          </a:p>
          <a:p>
            <a:pPr marL="3429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Provide professional rodent control inspector to monitor/maintain Rodent Control Station</a:t>
            </a:r>
            <a:endParaRPr dirty="0">
              <a:latin typeface="Franklin Gothic" panose="020B0604020202020204" charset="0"/>
            </a:endParaRPr>
          </a:p>
          <a:p>
            <a:pPr marL="3429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Garbage pick-up may be affected and will be coordinated with DSNY and appropriate stakeholders.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000"/>
              <a:buFont typeface="Arial"/>
              <a:buNone/>
            </a:pPr>
            <a:endParaRPr sz="20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310" name="Google Shape;310;p18"/>
          <p:cNvCxnSpPr/>
          <p:nvPr/>
        </p:nvCxnSpPr>
        <p:spPr>
          <a:xfrm>
            <a:off x="306721" y="256075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311" name="Google Shape;311;p18"/>
          <p:cNvSpPr txBox="1"/>
          <p:nvPr/>
        </p:nvSpPr>
        <p:spPr>
          <a:xfrm>
            <a:off x="221981" y="701070"/>
            <a:ext cx="8252419" cy="3693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rgbClr val="0033A0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Street work is coordinated with DOT OCMC – Permit Stipulations</a:t>
            </a:r>
            <a:endParaRPr dirty="0">
              <a:latin typeface="Franklin Gothic" panose="020B0604020202020204" charset="0"/>
            </a:endParaRPr>
          </a:p>
        </p:txBody>
      </p: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7F5230FF-64B1-273F-C583-01FAF324601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6190129" y="2080318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9027"/>
    </mc:Choice>
    <mc:Fallback xmlns="">
      <p:transition spd="slow" advTm="2902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902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" name="Google Shape;317;p19"/>
          <p:cNvSpPr txBox="1"/>
          <p:nvPr/>
        </p:nvSpPr>
        <p:spPr>
          <a:xfrm>
            <a:off x="221982" y="353719"/>
            <a:ext cx="8541904" cy="36943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850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Franklin Gothic"/>
              <a:buNone/>
            </a:pPr>
            <a:r>
              <a:rPr lang="en-US" sz="2800" dirty="0">
                <a:solidFill>
                  <a:srgbClr val="002FA7"/>
                </a:solidFill>
                <a:latin typeface="Franklin Gothic" panose="020B0604020202020204" charset="0"/>
                <a:ea typeface="Franklin Gothic"/>
                <a:cs typeface="Franklin Gothic"/>
                <a:sym typeface="Franklin Gothic"/>
              </a:rPr>
              <a:t>COMMUNITY IMPACTS &amp; MITIGATIONS (cont.)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Calibri"/>
              <a:buNone/>
            </a:pPr>
            <a:endParaRPr sz="270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sp>
        <p:nvSpPr>
          <p:cNvPr id="318" name="Google Shape;318;p19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18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19" name="Google Shape;319;p19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21981" y="4454834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20" name="Google Shape;320;p19"/>
          <p:cNvSpPr txBox="1"/>
          <p:nvPr/>
        </p:nvSpPr>
        <p:spPr>
          <a:xfrm>
            <a:off x="838200" y="820800"/>
            <a:ext cx="7999080" cy="420335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TRAFFIC PATTERNS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Contractors shall maintain the following: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Signage and personnel to ensure a safe work site for pedestrians and vehicles</a:t>
            </a:r>
            <a:endParaRPr dirty="0">
              <a:latin typeface="Franklin Gothic" panose="020B0604020202020204" charset="0"/>
            </a:endParaRPr>
          </a:p>
          <a:p>
            <a:pPr marL="228600" marR="0" lvl="0" indent="-1270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Pedestrian access to sidewalks and crosswalks</a:t>
            </a:r>
            <a:endParaRPr dirty="0">
              <a:latin typeface="Franklin Gothic" panose="020B0604020202020204" charset="0"/>
            </a:endParaRPr>
          </a:p>
          <a:p>
            <a:pPr marL="228600" marR="0" lvl="0" indent="-1270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Plate and open roadway traffic when site is unattended</a:t>
            </a:r>
            <a:endParaRPr dirty="0">
              <a:latin typeface="Franklin Gothic" panose="020B0604020202020204" charset="0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Driveway access may be temporarily restricted during work hours but coordination is done case-by-case</a:t>
            </a:r>
            <a:endParaRPr dirty="0">
              <a:latin typeface="Franklin Gothic" panose="020B0604020202020204" charset="0"/>
            </a:endParaRPr>
          </a:p>
          <a:p>
            <a:pPr marL="228600" marR="0" lvl="0" indent="-1270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Parking may be restricted when necessary; signs will be posted in advance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None/>
            </a:pPr>
            <a:endParaRPr sz="16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286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600"/>
              <a:buFont typeface="Arial"/>
              <a:buChar char="•"/>
            </a:pPr>
            <a:r>
              <a:rPr lang="en-US" sz="16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Full roadway closures – intermittent and when necessary</a:t>
            </a:r>
            <a:endParaRPr dirty="0">
              <a:latin typeface="Franklin Gothic" panose="020B0604020202020204" charset="0"/>
            </a:endParaRPr>
          </a:p>
        </p:txBody>
      </p:sp>
      <p:cxnSp>
        <p:nvCxnSpPr>
          <p:cNvPr id="321" name="Google Shape;321;p19"/>
          <p:cNvCxnSpPr/>
          <p:nvPr/>
        </p:nvCxnSpPr>
        <p:spPr>
          <a:xfrm>
            <a:off x="306721" y="256075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5B782F8A-F511-FB49-342B-A6D327F737E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312959" y="2175958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7055"/>
    </mc:Choice>
    <mc:Fallback xmlns="">
      <p:transition spd="slow" advTm="3705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705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Google Shape;326;p20"/>
          <p:cNvSpPr txBox="1"/>
          <p:nvPr/>
        </p:nvSpPr>
        <p:spPr>
          <a:xfrm>
            <a:off x="163460" y="353719"/>
            <a:ext cx="8541904" cy="36943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850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Franklin Gothic"/>
              <a:buNone/>
            </a:pPr>
            <a:r>
              <a:rPr lang="en-US" sz="2800" dirty="0">
                <a:solidFill>
                  <a:srgbClr val="002FA7"/>
                </a:solidFill>
                <a:latin typeface="Franklin Gothic" panose="020B0604020202020204" charset="0"/>
                <a:ea typeface="Franklin Gothic"/>
                <a:cs typeface="Franklin Gothic"/>
                <a:sym typeface="Franklin Gothic"/>
              </a:rPr>
              <a:t>COMMUNITY IMPACTS &amp; MITIGATIONS (cont.)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Calibri"/>
              <a:buNone/>
            </a:pPr>
            <a:endParaRPr sz="270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sp>
        <p:nvSpPr>
          <p:cNvPr id="327" name="Google Shape;327;p20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19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28" name="Google Shape;328;p20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21981" y="4454834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29" name="Google Shape;329;p20"/>
          <p:cNvSpPr txBox="1"/>
          <p:nvPr/>
        </p:nvSpPr>
        <p:spPr>
          <a:xfrm>
            <a:off x="762015" y="723158"/>
            <a:ext cx="8075266" cy="430100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u="sng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WATER SHUTDOWNS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A </a:t>
            </a: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72-hour Advance Advisory 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will be provided followed by a </a:t>
            </a: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24-hour confirmation or cancellation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notice to impacted areas. 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Specific instructions will be provided prior to water shutoff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Water shutdowns are scheduled during the day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During temporary water shutdowns, ensure area has enough access to water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If your water service is not restored within 3 hours of the indicated time on the shutoff notice, please contact the Community Construction Liaison (CCL).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330" name="Google Shape;330;p20"/>
          <p:cNvCxnSpPr/>
          <p:nvPr/>
        </p:nvCxnSpPr>
        <p:spPr>
          <a:xfrm>
            <a:off x="306721" y="256075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B90A9A45-C4B1-8208-FF90-2D0A4F1F06E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232277" y="2002961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3076"/>
    </mc:Choice>
    <mc:Fallback xmlns="">
      <p:transition spd="slow" advTm="3307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307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5" name="Google Shape;335;p21"/>
          <p:cNvSpPr txBox="1"/>
          <p:nvPr/>
        </p:nvSpPr>
        <p:spPr>
          <a:xfrm>
            <a:off x="221982" y="293496"/>
            <a:ext cx="7051995" cy="3998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lnSpcReduction="1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400"/>
              <a:buFont typeface="Franklin Gothic"/>
              <a:buNone/>
            </a:pPr>
            <a:r>
              <a:rPr lang="en-US" sz="2400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COMMUNITY IMPACTS &amp; MITIGATIONS (cont.)</a:t>
            </a:r>
            <a:endParaRPr dirty="0"/>
          </a:p>
        </p:txBody>
      </p:sp>
      <p:sp>
        <p:nvSpPr>
          <p:cNvPr id="336" name="Google Shape;336;p21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20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37" name="Google Shape;337;p21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1" y="4571132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38" name="Google Shape;338;p21"/>
          <p:cNvSpPr txBox="1"/>
          <p:nvPr/>
        </p:nvSpPr>
        <p:spPr>
          <a:xfrm>
            <a:off x="942974" y="874313"/>
            <a:ext cx="7410451" cy="36214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INDIVIDUALS WITH ACCOMODATIONS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Anyone with special circumstances should contact the Community Construction Liaison (CCL). 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DDC field staff will work with those individuals to minimize certain inconveniences when possible.</a:t>
            </a:r>
            <a:endParaRPr dirty="0">
              <a:latin typeface="Franklin Gothic" panose="020B0604020202020204" charset="0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220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We strive to minimize construction impacts and maintain a safe and well kept project work site.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2FA7"/>
              </a:buClr>
              <a:buSzPts val="2100"/>
              <a:buFont typeface="Arial"/>
              <a:buNone/>
            </a:pPr>
            <a:endParaRPr sz="2100" b="1" i="0" dirty="0">
              <a:solidFill>
                <a:srgbClr val="ED7D31"/>
              </a:solidFill>
              <a:highlight>
                <a:srgbClr val="FFFF00"/>
              </a:highlight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cxnSp>
        <p:nvCxnSpPr>
          <p:cNvPr id="339" name="Google Shape;339;p21"/>
          <p:cNvCxnSpPr/>
          <p:nvPr/>
        </p:nvCxnSpPr>
        <p:spPr>
          <a:xfrm>
            <a:off x="306721" y="188249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AC9433EA-3801-579D-15A3-B79544E0142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273977" y="442256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0601"/>
    </mc:Choice>
    <mc:Fallback xmlns="">
      <p:transition spd="slow" advTm="2060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060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p22"/>
          <p:cNvSpPr txBox="1"/>
          <p:nvPr/>
        </p:nvSpPr>
        <p:spPr>
          <a:xfrm>
            <a:off x="221982" y="376819"/>
            <a:ext cx="7051995" cy="4253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925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Franklin Gothic"/>
              <a:buNone/>
            </a:pPr>
            <a:r>
              <a:rPr lang="en-US" sz="3000" dirty="0">
                <a:solidFill>
                  <a:srgbClr val="002FA7"/>
                </a:solidFill>
                <a:latin typeface="Franklin Gothic" panose="020B0604020202020204" charset="0"/>
                <a:ea typeface="Franklin Gothic"/>
                <a:cs typeface="Franklin Gothic"/>
                <a:sym typeface="Franklin Gothic"/>
              </a:rPr>
              <a:t>COMMUNITY OUTREACH (continued)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Calibri"/>
              <a:buNone/>
            </a:pPr>
            <a:endParaRPr sz="270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sp>
        <p:nvSpPr>
          <p:cNvPr id="345" name="Google Shape;345;p22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21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46" name="Google Shape;346;p2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1" y="4571132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47" name="Google Shape;347;p22"/>
          <p:cNvSpPr txBox="1"/>
          <p:nvPr/>
        </p:nvSpPr>
        <p:spPr>
          <a:xfrm>
            <a:off x="846754" y="915409"/>
            <a:ext cx="8088814" cy="34375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Community Construction Liaison (CCL) 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responsibilities are as follows: </a:t>
            </a:r>
            <a:endParaRPr dirty="0">
              <a:latin typeface="Franklin Gothic" panose="020B0604020202020204" charset="0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85750" marR="0" lvl="0" indent="-2857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First point of contact, maintain on-site presence and communications. </a:t>
            </a:r>
            <a:endParaRPr dirty="0">
              <a:latin typeface="Franklin Gothic" panose="020B0604020202020204" charset="0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85750" marR="0" lvl="0" indent="-2857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Identify, resolve, and/or proactively address issues and inquiries.</a:t>
            </a:r>
            <a:endParaRPr dirty="0">
              <a:latin typeface="Franklin Gothic" panose="020B0604020202020204" charset="0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85750" marR="0" lvl="0" indent="-2857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Distribute advisories and weekly construction activities newsletter. </a:t>
            </a:r>
            <a:endParaRPr dirty="0">
              <a:latin typeface="Franklin Gothic" panose="020B0604020202020204" charset="0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85750" marR="0" lvl="0" indent="-2857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Provide 72-hour and 24-hour (confirmation or cancellation) advisories for work impacts by email and door to door. </a:t>
            </a:r>
            <a:endParaRPr dirty="0">
              <a:latin typeface="Franklin Gothic" panose="020B0604020202020204" charset="0"/>
            </a:endParaRPr>
          </a:p>
          <a:p>
            <a:pPr marL="285750" marR="0" lvl="0" indent="-1714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285750" marR="0" lvl="0" indent="-2857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Attend community board monthly DSC meetings.</a:t>
            </a:r>
            <a:endParaRPr dirty="0">
              <a:latin typeface="Franklin Gothic" panose="020B0604020202020204" charset="0"/>
            </a:endParaRPr>
          </a:p>
          <a:p>
            <a:pPr marL="685800" marR="0" lvl="1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1800"/>
              <a:buFont typeface="Arial"/>
              <a:buNone/>
            </a:pPr>
            <a:endParaRPr sz="1800" b="0" i="0" u="none" strike="noStrike" cap="none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342900" marR="0" lvl="0" indent="-20955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100"/>
              <a:buFont typeface="Arial"/>
              <a:buNone/>
            </a:pPr>
            <a:endParaRPr sz="2100" b="1" i="0" dirty="0">
              <a:solidFill>
                <a:srgbClr val="ED7D31"/>
              </a:solidFill>
              <a:highlight>
                <a:srgbClr val="FFFF00"/>
              </a:highlight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cxnSp>
        <p:nvCxnSpPr>
          <p:cNvPr id="348" name="Google Shape;348;p22"/>
          <p:cNvCxnSpPr/>
          <p:nvPr/>
        </p:nvCxnSpPr>
        <p:spPr>
          <a:xfrm>
            <a:off x="306720" y="263611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782E45CC-D6C9-ACA4-07EC-E71C2E45FC9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746182" y="305809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8504"/>
    </mc:Choice>
    <mc:Fallback xmlns="">
      <p:transition spd="slow" advTm="2850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850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3" name="Google Shape;353;p23"/>
          <p:cNvSpPr txBox="1"/>
          <p:nvPr/>
        </p:nvSpPr>
        <p:spPr>
          <a:xfrm>
            <a:off x="221982" y="293496"/>
            <a:ext cx="7051995" cy="3998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925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Franklin Gothic"/>
              <a:buNone/>
            </a:pPr>
            <a:r>
              <a:rPr lang="en-US" sz="2900" dirty="0">
                <a:solidFill>
                  <a:srgbClr val="002FA7"/>
                </a:solidFill>
                <a:latin typeface="Franklin Gothic" panose="020B0604020202020204" charset="0"/>
                <a:ea typeface="Franklin Gothic"/>
                <a:cs typeface="Franklin Gothic"/>
                <a:sym typeface="Franklin Gothic"/>
              </a:rPr>
              <a:t>COMMUNITY OUTREACH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ct val="100000"/>
              <a:buFont typeface="Calibri"/>
              <a:buNone/>
            </a:pPr>
            <a:endParaRPr sz="270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sp>
        <p:nvSpPr>
          <p:cNvPr id="354" name="Google Shape;354;p23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76923C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22</a:t>
            </a:fld>
            <a:endParaRPr sz="900">
              <a:solidFill>
                <a:srgbClr val="76923C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pic>
        <p:nvPicPr>
          <p:cNvPr id="355" name="Google Shape;355;p2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1" y="4571132"/>
            <a:ext cx="540033" cy="365952"/>
          </a:xfrm>
          <a:prstGeom prst="rect">
            <a:avLst/>
          </a:prstGeom>
          <a:noFill/>
          <a:ln>
            <a:noFill/>
          </a:ln>
        </p:spPr>
      </p:pic>
      <p:sp>
        <p:nvSpPr>
          <p:cNvPr id="356" name="Google Shape;356;p23"/>
          <p:cNvSpPr txBox="1"/>
          <p:nvPr/>
        </p:nvSpPr>
        <p:spPr>
          <a:xfrm>
            <a:off x="942974" y="693337"/>
            <a:ext cx="6838951" cy="41566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1" i="0" dirty="0">
              <a:solidFill>
                <a:srgbClr val="002FA7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1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DDC’s Office of Community Outreach + Notification (OCON) 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works with CB’s, BID’s, local businesses, and other community stakeholders impacted by construction.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342900" marR="0" lvl="0" indent="-342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Char char="•"/>
            </a:pP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DDC has assigned </a:t>
            </a: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Nicole </a:t>
            </a:r>
            <a:r>
              <a:rPr lang="en-US" sz="1800" dirty="0" err="1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Chati</a:t>
            </a: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from Techno Engineering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as the dedicated on-site Community Construction Liaison (CCL).  The CCL can be reached at: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endParaRPr lang="en-US" sz="180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         </a:t>
            </a:r>
            <a:r>
              <a:rPr lang="en-US" sz="1800" b="0" i="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Email:  </a:t>
            </a: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red395ac.ccl@gmail.com</a:t>
            </a:r>
            <a:endParaRPr sz="1800" b="0" i="0" dirty="0">
              <a:solidFill>
                <a:srgbClr val="002FA7"/>
              </a:solidFill>
              <a:latin typeface="Franklin Gothic" panose="020B0604020202020204" charset="0"/>
              <a:ea typeface="Calibri"/>
              <a:cs typeface="Calibri"/>
              <a:sym typeface="Calibri"/>
            </a:endParaRPr>
          </a:p>
          <a:p>
            <a:pPr marL="457200" marR="0" lvl="1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0" i="0" u="none" strike="noStrike" cap="none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Phone:  </a:t>
            </a: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609-608-2651</a:t>
            </a:r>
            <a:endParaRPr dirty="0">
              <a:latin typeface="Franklin Gothic" panose="020B0604020202020204" charset="0"/>
            </a:endParaRPr>
          </a:p>
          <a:p>
            <a:pPr marL="457200" marR="0" lvl="1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0" i="0" u="none" strike="noStrike" cap="none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Field Office Location:  </a:t>
            </a:r>
            <a:r>
              <a:rPr lang="en-US" sz="1800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201 Arlington Avenue, Staten Island, NY 10303 Suite 2D</a:t>
            </a:r>
            <a:endParaRPr dirty="0">
              <a:latin typeface="Franklin Gothic" panose="020B0604020202020204" charset="0"/>
            </a:endParaRPr>
          </a:p>
          <a:p>
            <a:pPr marL="457200" marR="0" lvl="1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1800"/>
              <a:buFont typeface="Arial"/>
              <a:buNone/>
            </a:pPr>
            <a:r>
              <a:rPr lang="en-US" sz="1800" b="0" i="0" u="none" strike="noStrike" cap="none" dirty="0">
                <a:solidFill>
                  <a:srgbClr val="002FA7"/>
                </a:solidFill>
                <a:latin typeface="Franklin Gothic" panose="020B0604020202020204" charset="0"/>
                <a:ea typeface="Calibri"/>
                <a:cs typeface="Calibri"/>
                <a:sym typeface="Calibri"/>
              </a:rPr>
              <a:t>Field Office Hours:  7AM to 3:30PM</a:t>
            </a:r>
            <a:endParaRPr dirty="0">
              <a:latin typeface="Franklin Gothic" panose="020B0604020202020204" charset="0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100"/>
              <a:buFont typeface="Arial"/>
              <a:buNone/>
            </a:pPr>
            <a:endParaRPr sz="2100" b="1" i="0" dirty="0">
              <a:solidFill>
                <a:srgbClr val="ED7D31"/>
              </a:solidFill>
              <a:highlight>
                <a:srgbClr val="FFFF00"/>
              </a:highlight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cxnSp>
        <p:nvCxnSpPr>
          <p:cNvPr id="357" name="Google Shape;357;p23"/>
          <p:cNvCxnSpPr/>
          <p:nvPr/>
        </p:nvCxnSpPr>
        <p:spPr>
          <a:xfrm>
            <a:off x="306721" y="188249"/>
            <a:ext cx="1380797" cy="0"/>
          </a:xfrm>
          <a:prstGeom prst="straightConnector1">
            <a:avLst/>
          </a:prstGeom>
          <a:noFill/>
          <a:ln w="50800" cap="flat" cmpd="sng">
            <a:solidFill>
              <a:srgbClr val="FF6F24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DF53C96B-3D85-22F0-6AD3-998F184EFDD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746182" y="2919132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4787"/>
    </mc:Choice>
    <mc:Fallback xmlns="">
      <p:transition spd="slow" advTm="4478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78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" name="Google Shape;362;p24"/>
          <p:cNvSpPr txBox="1"/>
          <p:nvPr/>
        </p:nvSpPr>
        <p:spPr>
          <a:xfrm>
            <a:off x="221982" y="235165"/>
            <a:ext cx="7051995" cy="11007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700"/>
              <a:buFont typeface="Franklin Gothic"/>
              <a:buNone/>
            </a:pPr>
            <a:r>
              <a:rPr lang="en-US" sz="270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How we communicate with you</a:t>
            </a:r>
            <a:endParaRPr/>
          </a:p>
        </p:txBody>
      </p:sp>
      <p:sp>
        <p:nvSpPr>
          <p:cNvPr id="363" name="Google Shape;363;p24"/>
          <p:cNvSpPr txBox="1"/>
          <p:nvPr/>
        </p:nvSpPr>
        <p:spPr>
          <a:xfrm>
            <a:off x="6556796" y="4750316"/>
            <a:ext cx="2378773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900">
                <a:solidFill>
                  <a:srgbClr val="888888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23</a:t>
            </a:fld>
            <a:endParaRPr sz="900">
              <a:solidFill>
                <a:srgbClr val="888888"/>
              </a:solidFill>
              <a:latin typeface="Libre Franklin"/>
              <a:ea typeface="Libre Franklin"/>
              <a:cs typeface="Libre Franklin"/>
              <a:sym typeface="Libre Franklin"/>
            </a:endParaRPr>
          </a:p>
        </p:txBody>
      </p:sp>
      <p:sp>
        <p:nvSpPr>
          <p:cNvPr id="364" name="Google Shape;364;p24"/>
          <p:cNvSpPr txBox="1"/>
          <p:nvPr/>
        </p:nvSpPr>
        <p:spPr>
          <a:xfrm>
            <a:off x="221982" y="836042"/>
            <a:ext cx="8627589" cy="9998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2FA7"/>
              </a:buClr>
              <a:buSzPts val="2200"/>
              <a:buFont typeface="Arial"/>
              <a:buNone/>
            </a:pPr>
            <a:r>
              <a:rPr lang="en-US" sz="2200" b="0" i="0" dirty="0">
                <a:solidFill>
                  <a:srgbClr val="002FA7"/>
                </a:solidFill>
                <a:latin typeface="Libre Franklin"/>
                <a:ea typeface="Libre Franklin"/>
                <a:cs typeface="Libre Franklin"/>
                <a:sym typeface="Libre Franklin"/>
              </a:rPr>
              <a:t>In addition to the on-site CCL, we will distribute printed materials that are updated continuously, prior and during the project, including:</a:t>
            </a:r>
            <a:endParaRPr sz="2200" b="1" i="0" dirty="0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</p:txBody>
      </p:sp>
      <p:pic>
        <p:nvPicPr>
          <p:cNvPr id="365" name="Google Shape;365;p24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310217" y="303935"/>
            <a:ext cx="539354" cy="366713"/>
          </a:xfrm>
          <a:prstGeom prst="rect">
            <a:avLst/>
          </a:prstGeom>
          <a:noFill/>
          <a:ln>
            <a:noFill/>
          </a:ln>
        </p:spPr>
      </p:pic>
      <p:graphicFrame>
        <p:nvGraphicFramePr>
          <p:cNvPr id="366" name="Google Shape;366;p24"/>
          <p:cNvGraphicFramePr/>
          <p:nvPr/>
        </p:nvGraphicFramePr>
        <p:xfrm>
          <a:off x="7157116" y="2472953"/>
          <a:ext cx="1692455" cy="219674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r:id="rId6" imgW="1692455" imgH="2196748" progId="">
                  <p:embed/>
                </p:oleObj>
              </mc:Choice>
              <mc:Fallback>
                <p:oleObj r:id="rId6" imgW="1692455" imgH="2196748" progId="">
                  <p:embed/>
                  <p:pic>
                    <p:nvPicPr>
                      <p:cNvPr id="366" name="Google Shape;366;p24"/>
                      <p:cNvPicPr preferRelativeResize="0"/>
                      <p:nvPr/>
                    </p:nvPicPr>
                    <p:blipFill rotWithShape="1">
                      <a:blip r:embed="rId7">
                        <a:alphaModFix/>
                      </a:blip>
                      <a:srcRect/>
                      <a:stretch/>
                    </p:blipFill>
                    <p:spPr>
                      <a:xfrm>
                        <a:off x="7157116" y="2472953"/>
                        <a:ext cx="1692455" cy="2196748"/>
                      </a:xfrm>
                      <a:prstGeom prst="rect">
                        <a:avLst/>
                      </a:prstGeom>
                      <a:noFill/>
                      <a:ln w="9525" cap="flat" cmpd="sng">
                        <a:solidFill>
                          <a:srgbClr val="595959"/>
                        </a:solidFill>
                        <a:prstDash val="solid"/>
                        <a:miter lim="8000"/>
                        <a:headEnd type="none" w="sm" len="sm"/>
                        <a:tailEnd type="none" w="sm" len="sm"/>
                      </a:ln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67" name="Google Shape;367;p24"/>
          <p:cNvPicPr preferRelativeResize="0"/>
          <p:nvPr/>
        </p:nvPicPr>
        <p:blipFill rotWithShape="1">
          <a:blip r:embed="rId8">
            <a:alphaModFix/>
          </a:blip>
          <a:srcRect l="9317" t="13888" r="74649" b="11476"/>
          <a:stretch/>
        </p:blipFill>
        <p:spPr>
          <a:xfrm>
            <a:off x="432563" y="3006758"/>
            <a:ext cx="1159112" cy="1697442"/>
          </a:xfrm>
          <a:prstGeom prst="rect">
            <a:avLst/>
          </a:prstGeom>
          <a:noFill/>
          <a:ln w="9525" cap="flat" cmpd="sng">
            <a:solidFill>
              <a:srgbClr val="7F7F7F"/>
            </a:solidFill>
            <a:prstDash val="solid"/>
            <a:miter lim="8000"/>
            <a:headEnd type="none" w="sm" len="sm"/>
            <a:tailEnd type="none" w="sm" len="sm"/>
          </a:ln>
        </p:spPr>
      </p:pic>
      <p:sp>
        <p:nvSpPr>
          <p:cNvPr id="368" name="Google Shape;368;p24"/>
          <p:cNvSpPr txBox="1"/>
          <p:nvPr/>
        </p:nvSpPr>
        <p:spPr>
          <a:xfrm>
            <a:off x="287429" y="1919727"/>
            <a:ext cx="1608360" cy="36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1">
            <a:noAutofit/>
          </a:bodyPr>
          <a:lstStyle/>
          <a:p>
            <a:pPr marL="0" marR="0" lvl="0" indent="0" algn="ctr" rtl="0">
              <a:lnSpc>
                <a:spcPct val="9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PROJECT</a:t>
            </a:r>
            <a:b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</a:br>
            <a: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INFORMATION CARD</a:t>
            </a:r>
            <a:endParaRPr/>
          </a:p>
        </p:txBody>
      </p:sp>
      <p:sp>
        <p:nvSpPr>
          <p:cNvPr id="369" name="Google Shape;369;p24"/>
          <p:cNvSpPr txBox="1"/>
          <p:nvPr/>
        </p:nvSpPr>
        <p:spPr>
          <a:xfrm>
            <a:off x="4217710" y="1917862"/>
            <a:ext cx="2607738" cy="36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1">
            <a:noAutofit/>
          </a:bodyPr>
          <a:lstStyle/>
          <a:p>
            <a:pPr marL="0" marR="0" lvl="0" indent="0" algn="ctr" rtl="0">
              <a:lnSpc>
                <a:spcPct val="9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LOOK AHEAD </a:t>
            </a:r>
            <a:b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</a:br>
            <a: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WEEKLY BULLETIN </a:t>
            </a:r>
            <a:endParaRPr/>
          </a:p>
        </p:txBody>
      </p:sp>
      <p:sp>
        <p:nvSpPr>
          <p:cNvPr id="370" name="Google Shape;370;p24"/>
          <p:cNvSpPr txBox="1"/>
          <p:nvPr/>
        </p:nvSpPr>
        <p:spPr>
          <a:xfrm>
            <a:off x="7157116" y="1917862"/>
            <a:ext cx="1692455" cy="36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1">
            <a:noAutofit/>
          </a:bodyPr>
          <a:lstStyle/>
          <a:p>
            <a:pPr marL="0" marR="0" lvl="0" indent="0" algn="ctr" rtl="0">
              <a:lnSpc>
                <a:spcPct val="9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0" i="0" u="none" strike="noStrike" cap="none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QUARTERLY </a:t>
            </a:r>
            <a:br>
              <a:rPr lang="en-US" sz="1200" b="0" i="0" u="none" strike="noStrike" cap="none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</a:br>
            <a:r>
              <a:rPr lang="en-US" sz="1200" b="0" i="0" u="none" strike="noStrike" cap="none" dirty="0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NEWSLETTERS</a:t>
            </a:r>
            <a:endParaRPr dirty="0"/>
          </a:p>
        </p:txBody>
      </p:sp>
      <p:sp>
        <p:nvSpPr>
          <p:cNvPr id="371" name="Google Shape;371;p24"/>
          <p:cNvSpPr txBox="1"/>
          <p:nvPr/>
        </p:nvSpPr>
        <p:spPr>
          <a:xfrm>
            <a:off x="2193588" y="1917862"/>
            <a:ext cx="1692454" cy="367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1">
            <a:noAutofit/>
          </a:bodyPr>
          <a:lstStyle/>
          <a:p>
            <a:pPr marL="0" marR="0" lvl="0" indent="0" algn="ctr" rtl="0">
              <a:lnSpc>
                <a:spcPct val="98333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200" cap="none">
              <a:solidFill>
                <a:srgbClr val="002FA7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ctr" rtl="0">
              <a:lnSpc>
                <a:spcPct val="9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0" i="0" u="none" strike="noStrike" cap="none">
                <a:solidFill>
                  <a:srgbClr val="002FA7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ADVISORY</a:t>
            </a:r>
            <a:endParaRPr/>
          </a:p>
        </p:txBody>
      </p:sp>
      <p:graphicFrame>
        <p:nvGraphicFramePr>
          <p:cNvPr id="372" name="Google Shape;372;p24"/>
          <p:cNvGraphicFramePr/>
          <p:nvPr/>
        </p:nvGraphicFramePr>
        <p:xfrm>
          <a:off x="3859737" y="2740470"/>
          <a:ext cx="3039984" cy="194273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r:id="rId9" imgW="3039984" imgH="1942732" progId="AcroExch.Document.7">
                  <p:embed/>
                </p:oleObj>
              </mc:Choice>
              <mc:Fallback>
                <p:oleObj r:id="rId9" imgW="3039984" imgH="1942732" progId="AcroExch.Document.7">
                  <p:embed/>
                  <p:pic>
                    <p:nvPicPr>
                      <p:cNvPr id="372" name="Google Shape;372;p24"/>
                      <p:cNvPicPr preferRelativeResize="0"/>
                      <p:nvPr/>
                    </p:nvPicPr>
                    <p:blipFill rotWithShape="1">
                      <a:blip r:embed="rId10">
                        <a:alphaModFix/>
                      </a:blip>
                      <a:srcRect/>
                      <a:stretch/>
                    </p:blipFill>
                    <p:spPr>
                      <a:xfrm>
                        <a:off x="3859737" y="2740470"/>
                        <a:ext cx="3039984" cy="1942732"/>
                      </a:xfrm>
                      <a:prstGeom prst="rect">
                        <a:avLst/>
                      </a:prstGeom>
                      <a:noFill/>
                      <a:ln w="9525" cap="flat" cmpd="sng">
                        <a:solidFill>
                          <a:srgbClr val="7F7F7F"/>
                        </a:solidFill>
                        <a:prstDash val="solid"/>
                        <a:miter lim="8000"/>
                        <a:headEnd type="none" w="sm" len="sm"/>
                        <a:tailEnd type="none" w="sm" len="sm"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3" name="Google Shape;373;p24"/>
          <p:cNvGraphicFramePr/>
          <p:nvPr/>
        </p:nvGraphicFramePr>
        <p:xfrm>
          <a:off x="1849070" y="2436754"/>
          <a:ext cx="1753272" cy="226914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r:id="rId11" imgW="1753272" imgH="2269146" progId="Acrobat.Document.DC">
                  <p:embed/>
                </p:oleObj>
              </mc:Choice>
              <mc:Fallback>
                <p:oleObj r:id="rId11" imgW="1753272" imgH="2269146" progId="Acrobat.Document.DC">
                  <p:embed/>
                  <p:pic>
                    <p:nvPicPr>
                      <p:cNvPr id="373" name="Google Shape;373;p24"/>
                      <p:cNvPicPr preferRelativeResize="0"/>
                      <p:nvPr/>
                    </p:nvPicPr>
                    <p:blipFill rotWithShape="1">
                      <a:blip r:embed="rId12">
                        <a:alphaModFix/>
                      </a:blip>
                      <a:srcRect/>
                      <a:stretch/>
                    </p:blipFill>
                    <p:spPr>
                      <a:xfrm>
                        <a:off x="1849070" y="2436754"/>
                        <a:ext cx="1753272" cy="2269146"/>
                      </a:xfrm>
                      <a:prstGeom prst="rect">
                        <a:avLst/>
                      </a:prstGeom>
                      <a:noFill/>
                      <a:ln w="9525" cap="flat" cmpd="sng">
                        <a:solidFill>
                          <a:srgbClr val="BFBFBF"/>
                        </a:solidFill>
                        <a:prstDash val="solid"/>
                        <a:round/>
                        <a:headEnd type="none" w="sm" len="sm"/>
                        <a:tailEnd type="none" w="sm" len="sm"/>
                      </a:ln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C08659D0-C64E-55D5-5A69-937797446CA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3"/>
          <a:stretch>
            <a:fillRect/>
          </a:stretch>
        </p:blipFill>
        <p:spPr>
          <a:xfrm>
            <a:off x="6748183" y="115978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0023"/>
    </mc:Choice>
    <mc:Fallback xmlns="">
      <p:transition spd="slow" advTm="2002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002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25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2FA7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79" name="Google Shape;379;p25"/>
          <p:cNvSpPr txBox="1"/>
          <p:nvPr/>
        </p:nvSpPr>
        <p:spPr>
          <a:xfrm>
            <a:off x="-166036" y="4251960"/>
            <a:ext cx="184731" cy="30008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35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380" name="Google Shape;380;p25"/>
          <p:cNvCxnSpPr/>
          <p:nvPr/>
        </p:nvCxnSpPr>
        <p:spPr>
          <a:xfrm>
            <a:off x="306721" y="346510"/>
            <a:ext cx="8536490" cy="0"/>
          </a:xfrm>
          <a:prstGeom prst="straightConnector1">
            <a:avLst/>
          </a:prstGeom>
          <a:noFill/>
          <a:ln w="50800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</p:cxnSp>
      <p:cxnSp>
        <p:nvCxnSpPr>
          <p:cNvPr id="381" name="Google Shape;381;p25"/>
          <p:cNvCxnSpPr/>
          <p:nvPr/>
        </p:nvCxnSpPr>
        <p:spPr>
          <a:xfrm>
            <a:off x="306720" y="1804738"/>
            <a:ext cx="1380797" cy="0"/>
          </a:xfrm>
          <a:prstGeom prst="straightConnector1">
            <a:avLst/>
          </a:prstGeom>
          <a:noFill/>
          <a:ln w="50800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382" name="Google Shape;382;p25"/>
          <p:cNvSpPr txBox="1"/>
          <p:nvPr/>
        </p:nvSpPr>
        <p:spPr>
          <a:xfrm>
            <a:off x="221981" y="1891284"/>
            <a:ext cx="8029506" cy="213955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375"/>
              <a:buFont typeface="Franklin Gothic"/>
              <a:buNone/>
            </a:pPr>
            <a:r>
              <a:rPr lang="en-US" sz="3375" cap="none" dirty="0">
                <a:solidFill>
                  <a:schemeClr val="lt1"/>
                </a:solidFill>
                <a:latin typeface="Franklin Gothic"/>
                <a:ea typeface="Franklin Gothic"/>
                <a:cs typeface="Franklin Gothic"/>
                <a:sym typeface="Franklin Gothic"/>
              </a:rPr>
              <a:t>THANK YOU!</a:t>
            </a:r>
            <a:endParaRPr dirty="0"/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375"/>
              <a:buFont typeface="Franklin Gothic"/>
              <a:buNone/>
            </a:pPr>
            <a:endParaRPr sz="3375" cap="none" dirty="0">
              <a:solidFill>
                <a:schemeClr val="lt1"/>
              </a:solidFill>
              <a:latin typeface="Franklin Gothic"/>
              <a:ea typeface="Franklin Gothic"/>
              <a:cs typeface="Franklin Gothic"/>
              <a:sym typeface="Franklin Gothic"/>
            </a:endParaRP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375"/>
              <a:buFont typeface="Franklin Gothic"/>
              <a:buNone/>
            </a:pPr>
            <a:endParaRPr dirty="0"/>
          </a:p>
        </p:txBody>
      </p:sp>
      <p:pic>
        <p:nvPicPr>
          <p:cNvPr id="383" name="Google Shape;383;p25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06720" y="527742"/>
            <a:ext cx="1349598" cy="320529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1510DA44-0473-93D2-8592-585847F420C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4267200" y="2266950"/>
            <a:ext cx="609600" cy="6096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494"/>
    </mc:Choice>
    <mc:Fallback xmlns="">
      <p:transition spd="slow" advTm="449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9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1113</TotalTime>
  <Words>1352</Words>
  <Application>Microsoft Office PowerPoint</Application>
  <PresentationFormat>On-screen Show (16:9)</PresentationFormat>
  <Paragraphs>270</Paragraphs>
  <Slides>24</Slides>
  <Notes>23</Notes>
  <HiddenSlides>0</HiddenSlides>
  <MMClips>24</MMClips>
  <ScaleCrop>false</ScaleCrop>
  <HeadingPairs>
    <vt:vector size="8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24</vt:i4>
      </vt:variant>
    </vt:vector>
  </HeadingPairs>
  <TitlesOfParts>
    <vt:vector size="35" baseType="lpstr">
      <vt:lpstr>Franklin Gothic Demi</vt:lpstr>
      <vt:lpstr>Franklin Gothic Book</vt:lpstr>
      <vt:lpstr>Libre Franklin Medium</vt:lpstr>
      <vt:lpstr>Arial</vt:lpstr>
      <vt:lpstr>Libre Franklin</vt:lpstr>
      <vt:lpstr>Franklin Gothic</vt:lpstr>
      <vt:lpstr>Calibri</vt:lpstr>
      <vt:lpstr>Courier New</vt:lpstr>
      <vt:lpstr>Office Theme</vt:lpstr>
      <vt:lpstr>AcroExch.Document.7</vt:lpstr>
      <vt:lpstr>Adobe Acrobat Document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Consent Form – Sign Off 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Franklin, Sydney</dc:creator>
  <cp:lastModifiedBy>RED395AC- CCL</cp:lastModifiedBy>
  <cp:revision>18</cp:revision>
  <dcterms:created xsi:type="dcterms:W3CDTF">2015-10-20T16:08:12Z</dcterms:created>
  <dcterms:modified xsi:type="dcterms:W3CDTF">2025-03-19T11:12:56Z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0x010100CA501CD887676E48982D34AE5C7AD399</vt:lpwstr>
  </property>
</Properties>
</file>