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328" r:id="rId5"/>
    <p:sldId id="561" r:id="rId6"/>
    <p:sldId id="563" r:id="rId7"/>
    <p:sldId id="639" r:id="rId8"/>
    <p:sldId id="642" r:id="rId9"/>
    <p:sldId id="643" r:id="rId10"/>
    <p:sldId id="651" r:id="rId11"/>
    <p:sldId id="645" r:id="rId12"/>
    <p:sldId id="623" r:id="rId13"/>
    <p:sldId id="562" r:id="rId14"/>
    <p:sldId id="259" r:id="rId15"/>
    <p:sldId id="628" r:id="rId16"/>
    <p:sldId id="630" r:id="rId17"/>
    <p:sldId id="314" r:id="rId18"/>
    <p:sldId id="315" r:id="rId19"/>
    <p:sldId id="545" r:id="rId20"/>
    <p:sldId id="646" r:id="rId21"/>
    <p:sldId id="316" r:id="rId22"/>
    <p:sldId id="322" r:id="rId23"/>
    <p:sldId id="620" r:id="rId24"/>
    <p:sldId id="569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nteno, Maria (DDC)" initials="CM(" lastIdx="2" clrIdx="0">
    <p:extLst>
      <p:ext uri="{19B8F6BF-5375-455C-9EA6-DF929625EA0E}">
        <p15:presenceInfo xmlns:p15="http://schemas.microsoft.com/office/powerpoint/2012/main" userId="S-1-5-21-2826058626-450910229-104704957-18595" providerId="AD"/>
      </p:ext>
    </p:extLst>
  </p:cmAuthor>
  <p:cmAuthor id="2" name="Smith, Carmela (DDC)" initials="SC(" lastIdx="1" clrIdx="1">
    <p:extLst>
      <p:ext uri="{19B8F6BF-5375-455C-9EA6-DF929625EA0E}">
        <p15:presenceInfo xmlns:p15="http://schemas.microsoft.com/office/powerpoint/2012/main" userId="Smith, Carmela (DDC)" providerId="None"/>
      </p:ext>
    </p:extLst>
  </p:cmAuthor>
  <p:cmAuthor id="3" name="Margolies, Jeffrey (DDC)" initials="M(" lastIdx="4" clrIdx="2"/>
  <p:cmAuthor id="4" name="Centeno, Maria (DDC)" initials="CM( [2]" lastIdx="2" clrIdx="3">
    <p:extLst>
      <p:ext uri="{19B8F6BF-5375-455C-9EA6-DF929625EA0E}">
        <p15:presenceInfo xmlns:p15="http://schemas.microsoft.com/office/powerpoint/2012/main" userId="S::CentenoM@ddc.nyc.gov::e8aef687-2a7f-4b11-8acd-ddd839845d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A7"/>
    <a:srgbClr val="F09151"/>
    <a:srgbClr val="14D9F4"/>
    <a:srgbClr val="ED7D31"/>
    <a:srgbClr val="64FA5C"/>
    <a:srgbClr val="216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2"/>
  </p:normalViewPr>
  <p:slideViewPr>
    <p:cSldViewPr snapToGrid="0" snapToObjects="1">
      <p:cViewPr varScale="1">
        <p:scale>
          <a:sx n="73" d="100"/>
          <a:sy n="73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7303674-71C2-44EF-BA4D-CFAC11496206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D475701-3AF4-4164-9199-2613E3962B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35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BC66C-4315-D842-AC28-D79D651F6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AA132-1ADE-884C-B4C2-22E178870D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0BE08-09ED-B740-BA41-92D891000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54305-B025-854C-98B6-31D91B45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BB279-32F3-6045-95F1-6873A268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09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D8DB-7ADE-8142-9E81-B2588B20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EFCE5-CB52-F74D-9FC4-1066F4389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5E8-DB27-EB48-862B-5730C5AF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DFC8B-A7D4-114C-A442-317CF7DC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2B7EA-8902-B44B-98D1-797805E6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5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12A006-7BD7-CE47-92B2-F5CFBC813D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E5663-5AA9-7A42-A5F4-4C086160B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A5FC1-1199-6642-8DB1-4B94A5F8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6457C-87DB-024C-9CDF-5734B772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04C87-9120-1649-91A0-B9A9A99D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8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5C734-BE07-B04F-99C2-1934EDB3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33D47-47E8-A749-82B5-6A9196D18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138EC-44A5-544E-8484-CC10734B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721E9-901B-304F-8F6D-141C085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20C8-0744-844B-BD65-1AB00E27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45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D5F5-B0FB-6640-91E0-BEC63349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69864-62EC-A84D-ACBD-6ECFD1748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1C28C-3EE8-CF49-8C4A-F68EBD6B2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B9B0A-4F6D-C242-87F8-BA3A9DCC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29D4-B4FC-B749-A869-80F8DDCC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4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420F-EC16-AA4B-9915-0A764A5C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DF7D4-3DB2-E148-855D-3569D316E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02FA7-8616-D543-8CED-4CEEDCC9B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52B90-7B65-9849-B413-A83E278F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898AB-C6A1-2C45-B70D-CBBE03362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74DCA-620D-5447-8D35-50F3B006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8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53BC-5E85-8E43-ADC8-A27FA2670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F44BE-2D7A-2543-8F9C-1B2718BA7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FB6A17-4A5B-A642-B8F3-0634492FF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1663B-DEDD-724A-B9AC-C940E0E515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4632C-EC4B-B14A-BB58-E7FD0AB96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E8BBE-83CC-864B-972B-9F44712A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DE3755-5F71-D147-81DE-598E99A2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B321CA-64C6-A340-9903-2CEAE9CA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9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EF87-3D2B-3948-B847-D235E23F1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F81EC-B15B-6045-AF14-58B05CB1E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E8F20B-0608-5949-A0F9-CE23798F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A3A1A-75C8-6140-BD03-0B9BA3D2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3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528AC-4D12-714A-A0A0-69DAEBCC9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251A0A-4A2D-544D-8C12-C7B6728C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623A-90A1-034C-BFD3-E7F85E6F8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79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59015-758F-8E44-92EC-C9351FE1B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0DCC4-470E-EC49-BE65-6B2C2205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048B8-A0CB-4F43-B4CC-DDBDACC98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5518D-DD03-1149-9370-566816F6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624D3-A9F7-2945-841E-71971021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51743-7A95-A948-8D4B-F6898AAC6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0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E923B-4E57-0D4D-BD9F-95026EF2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5E5FB9-2319-B844-9B00-D0EC773752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8EB4A2-A91B-9C4B-A00C-B1625508C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B86B4C-A483-8E40-8CB7-DD8474D6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AE98F-8D48-E142-9135-53A94B53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3F0B3-1143-F449-948E-F04D7F15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5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4236A0-CB01-AA4D-AE76-E9BA51BEB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2E1DB-156C-BC4E-8B54-E7965CA73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D46D6-6E14-1F44-B42D-0D2F64AB1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F3C-CC04-4F4E-9372-E1B2A751AC43}" type="datetimeFigureOut">
              <a:rPr lang="en-US" smtClean="0"/>
              <a:t>9/12/2022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2B48D-B2BE-2144-A69A-DB7AA06647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87E9-F336-E848-B682-6895A7B7D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4D6D1-740F-2E41-9BD9-5F8947D61E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5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em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33A8EB-2D5A-F748-A6CC-328FEE3E27D9}"/>
              </a:ext>
            </a:extLst>
          </p:cNvPr>
          <p:cNvSpPr/>
          <p:nvPr/>
        </p:nvSpPr>
        <p:spPr>
          <a:xfrm>
            <a:off x="3986" y="0"/>
            <a:ext cx="12192000" cy="7187922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/>
              <a:t>  </a:t>
            </a:r>
            <a:r>
              <a:rPr lang="en-US" sz="3600" dirty="0"/>
              <a:t> </a:t>
            </a:r>
          </a:p>
          <a:p>
            <a:r>
              <a:rPr lang="en-US" sz="3600" dirty="0">
                <a:latin typeface="Franklin Gothic Book" panose="020B0503020102020204" pitchFamily="34" charset="0"/>
              </a:rPr>
              <a:t>  </a:t>
            </a:r>
            <a:r>
              <a:rPr lang="en-US" sz="4800" dirty="0">
                <a:latin typeface="Franklin Gothic Book" panose="020B0503020102020204" pitchFamily="34" charset="0"/>
              </a:rPr>
              <a:t>Replacement of Distribution Water Main in                 				South Avenue</a:t>
            </a:r>
            <a:endParaRPr lang="en-US" sz="3200" dirty="0">
              <a:latin typeface="Franklin Gothic Book" panose="020B0503020102020204" pitchFamily="34" charset="0"/>
            </a:endParaRPr>
          </a:p>
          <a:p>
            <a:r>
              <a:rPr lang="en-US" sz="3200" dirty="0">
                <a:latin typeface="Franklin Gothic Book" panose="020B0503020102020204" pitchFamily="34" charset="0"/>
              </a:rPr>
              <a:t>        including Continental Place, Cable Way and Arlington Place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    </a:t>
            </a:r>
          </a:p>
          <a:p>
            <a:r>
              <a:rPr lang="en-US" sz="3200" dirty="0">
                <a:latin typeface="Franklin Gothic Book" panose="020B0503020102020204" pitchFamily="34" charset="0"/>
              </a:rPr>
              <a:t>   Project </a:t>
            </a:r>
            <a:r>
              <a:rPr lang="en-US" sz="3200" b="1" dirty="0">
                <a:latin typeface="Franklin Gothic Book" panose="020B0503020102020204" pitchFamily="34" charset="0"/>
              </a:rPr>
              <a:t>RED-386</a:t>
            </a:r>
            <a:endParaRPr lang="en-US" sz="2000" b="1" dirty="0">
              <a:latin typeface="Franklin Gothic Book" panose="020B0503020102020204" pitchFamily="34" charset="0"/>
            </a:endParaRPr>
          </a:p>
          <a:p>
            <a:endParaRPr lang="en-US" sz="3200" dirty="0">
              <a:latin typeface="Franklin Gothic Book" panose="020B05030201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4D4DCC-517C-417B-AF06-A530AB2FCF89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5FE68AF-AD36-4A65-8520-82DAA9F8B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6"/>
            <a:ext cx="1799464" cy="42737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FEEBD5-23C8-4345-8EC7-5E57FE603391}"/>
              </a:ext>
            </a:extLst>
          </p:cNvPr>
          <p:cNvCxnSpPr>
            <a:cxnSpLocks/>
          </p:cNvCxnSpPr>
          <p:nvPr/>
        </p:nvCxnSpPr>
        <p:spPr>
          <a:xfrm>
            <a:off x="408960" y="1645770"/>
            <a:ext cx="184106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15BE019-22FE-4112-8F35-370EC75760CE}"/>
              </a:ext>
            </a:extLst>
          </p:cNvPr>
          <p:cNvSpPr txBox="1">
            <a:spLocks/>
          </p:cNvSpPr>
          <p:nvPr/>
        </p:nvSpPr>
        <p:spPr>
          <a:xfrm>
            <a:off x="6469811" y="6123211"/>
            <a:ext cx="5726175" cy="69360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000" spc="300" dirty="0">
                <a:solidFill>
                  <a:srgbClr val="FF6F24"/>
                </a:solidFill>
              </a:rPr>
              <a:t>Community Board Presentation</a:t>
            </a:r>
          </a:p>
        </p:txBody>
      </p:sp>
      <p:sp>
        <p:nvSpPr>
          <p:cNvPr id="10" name="Rectangle 109">
            <a:extLst>
              <a:ext uri="{FF2B5EF4-FFF2-40B4-BE49-F238E27FC236}">
                <a16:creationId xmlns:a16="http://schemas.microsoft.com/office/drawing/2014/main" id="{84F55DC9-1FD9-4C82-A60A-A7EB94156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59" y="6277655"/>
            <a:ext cx="1362011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Eric Adams</a:t>
            </a:r>
            <a:endParaRPr lang="en-US" sz="1200" b="0" i="0" dirty="0">
              <a:solidFill>
                <a:schemeClr val="bg1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  <a:p>
            <a:pPr defTabSz="685800">
              <a:buClrTx/>
            </a:pPr>
            <a:r>
              <a:rPr lang="en-US" sz="12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Mayor</a:t>
            </a:r>
          </a:p>
        </p:txBody>
      </p:sp>
      <p:sp>
        <p:nvSpPr>
          <p:cNvPr id="11" name="Rectangle 109">
            <a:extLst>
              <a:ext uri="{FF2B5EF4-FFF2-40B4-BE49-F238E27FC236}">
                <a16:creationId xmlns:a16="http://schemas.microsoft.com/office/drawing/2014/main" id="{51FF12D2-50C4-4257-96E3-BFD85762B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002" y="6277655"/>
            <a:ext cx="1131082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buClrTx/>
            </a:pPr>
            <a:r>
              <a:rPr lang="en-US" sz="11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Thomas Foley</a:t>
            </a:r>
          </a:p>
          <a:p>
            <a:pPr defTabSz="685800">
              <a:buClrTx/>
            </a:pPr>
            <a:r>
              <a:rPr lang="en-US" sz="1400" b="0" i="0" dirty="0">
                <a:solidFill>
                  <a:schemeClr val="bg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Commissioner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4C4DBE-EEF4-4C20-BB42-1B946986A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437" y="680067"/>
            <a:ext cx="811982" cy="487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ED2855-CF8D-41E3-A279-4BB4399BF3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43" y="692226"/>
            <a:ext cx="811982" cy="48284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4DEF02-FB75-4A6E-7F3D-AECBF15EC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34700" y="5242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0FE7D4-04CB-C548-BA52-EE4AB21D1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D8D698-B3BE-CA46-9E9B-F6C341766365}"/>
              </a:ext>
            </a:extLst>
          </p:cNvPr>
          <p:cNvSpPr txBox="1">
            <a:spLocks/>
          </p:cNvSpPr>
          <p:nvPr/>
        </p:nvSpPr>
        <p:spPr>
          <a:xfrm>
            <a:off x="1586286" y="554778"/>
            <a:ext cx="9019428" cy="58808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latin typeface="Franklin Gothic Book" panose="020B0503020102020204" pitchFamily="34" charset="0"/>
              </a:rPr>
              <a:t>Distribution Water Main Replacement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b="1" u="sng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Book" panose="020B0503020102020204" pitchFamily="34" charset="0"/>
              </a:rPr>
              <a:t>South Avenue between Netherland Avenue and Richmond Terrace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Book" panose="020B0503020102020204" pitchFamily="34" charset="0"/>
              </a:rPr>
              <a:t>Cable Way between South Avenue and Dead End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Book" panose="020B0503020102020204" pitchFamily="34" charset="0"/>
              </a:rPr>
              <a:t>Continental Place between South Avenue and Grandview Avenue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Book" panose="020B0503020102020204" pitchFamily="34" charset="0"/>
              </a:rPr>
              <a:t>Arlington Place between South Avenue and Arlington Avenue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  </a:t>
            </a:r>
            <a:r>
              <a:rPr lang="en-US" sz="2400" b="1" u="sng" dirty="0">
                <a:latin typeface="Franklin Gothic Book" panose="020B0503020102020204" pitchFamily="34" charset="0"/>
              </a:rPr>
              <a:t>Trench Reconstruction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u="sng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Book" panose="020B0503020102020204" pitchFamily="34" charset="0"/>
              </a:rPr>
              <a:t>South Avenue between Netherland Avenue and Richmond Terrace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Book" panose="020B0503020102020204" pitchFamily="34" charset="0"/>
              </a:rPr>
              <a:t>Cable Way between South Avenue and Dead End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Book" panose="020B0503020102020204" pitchFamily="34" charset="0"/>
              </a:rPr>
              <a:t>Continental Place between South Avenue and Grandview Avenue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Book" panose="020B0503020102020204" pitchFamily="34" charset="0"/>
              </a:rPr>
              <a:t>Arlington Place between South Avenue and Arlington Avenue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>
                <a:latin typeface="Franklin Gothic Book" panose="020B0503020102020204" pitchFamily="34" charset="0"/>
              </a:rPr>
              <a:t>Curb to Curb Restoration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u="sng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Franklin Gothic Book" panose="020B0503020102020204" pitchFamily="34" charset="0"/>
              </a:rPr>
              <a:t>Intersection of Grandview Avenue and Continental Place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D15717-DB9F-DD20-DA41-95F08A3868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0707" y="5696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11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11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During construction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995E00-02CE-5C7E-2A85-ED355F75F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4720" y="5435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4"/>
            <a:ext cx="9402660" cy="58064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Traffic Patterns During Construction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51365" y="991673"/>
            <a:ext cx="10221435" cy="53420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Contractors will maintain the following:</a:t>
            </a:r>
          </a:p>
          <a:p>
            <a:pPr marL="225425" indent="-22542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Personnel, signage, and safe work site for pedestrians and vehicles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Pedestrian access to buildings and sidewalks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Keep a minimum width of 5 feet for access to sidewalks and crosswalks</a:t>
            </a: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Maintain one lane of traffic on South Avenue. Flaggers to assist with two-way traffic.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225425" indent="-2254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Bus stop relocation when within work zone.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A43E79-C748-D7BC-0DE7-A4B238C5B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8646" y="5471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13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11341081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Community Impacts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987A20-73A4-6391-392C-0BFDAEFB8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4491" y="5501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5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408961" y="506474"/>
            <a:ext cx="11276219" cy="492585"/>
          </a:xfrm>
          <a:prstGeom prst="rect">
            <a:avLst/>
          </a:prstGeom>
        </p:spPr>
        <p:txBody>
          <a:bodyPr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IMPACTS &amp; MITIGATIONS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14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5" y="5939778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1016019" y="964210"/>
            <a:ext cx="9789356" cy="53695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Work within DEP Noise Code and Dust Control Regulations.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Provide 72-hour notice to impacted areas.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Post advance Contractor’s 24-hour notice to impacted areas for parking restrictions and confirmed water shutdowns.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Keep storage site and MPT area clean &amp; safe.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Professional rodent control inspector to monitor/maintain Rodent Control Station.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1" y="341433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E9B849-0AE6-2004-324B-368BF096A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7633" y="5574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408961" y="514502"/>
            <a:ext cx="11226967" cy="65846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COMMUNITY IMPACTS &amp; MITIGATIONS (cont’d)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15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1129006" y="1092762"/>
            <a:ext cx="9599096" cy="52409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Parking may be temporarily restricted when necessary; signs to be posted in advance.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Garbage pick-up may be affected and will be coordinated with appropriate stakeholders.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Individuals with special needs should contact the CCL. DDC field staff will work to minimize inconvenience. 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kern="12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order to expedite the completion of work driveway access will be restricted during working hours.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45055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61F1F1-1D27-3B97-8105-FC28F09CF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347" y="5485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580643"/>
          </a:xfrm>
          <a:prstGeom prst="rect">
            <a:avLst/>
          </a:prstGeom>
        </p:spPr>
        <p:txBody>
          <a:bodyPr anchor="t" anchorCtr="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How will this project benefit you?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59C97F-9439-442A-98C2-D217410187CD}"/>
              </a:ext>
            </a:extLst>
          </p:cNvPr>
          <p:cNvSpPr txBox="1">
            <a:spLocks/>
          </p:cNvSpPr>
          <p:nvPr/>
        </p:nvSpPr>
        <p:spPr>
          <a:xfrm>
            <a:off x="605071" y="894198"/>
            <a:ext cx="9891212" cy="53262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latin typeface="Franklin Gothic Book" panose="020B0503020102020204" pitchFamily="34" charset="0"/>
              </a:rPr>
              <a:t>COMMUNITY IMPROVEMENTS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Franklin Gothic Book" panose="020B0503020102020204" pitchFamily="34" charset="0"/>
              </a:rPr>
              <a:t>The purpose of the project is: 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Franklin Gothic Book" panose="020B0503020102020204" pitchFamily="34" charset="0"/>
              </a:rPr>
              <a:t>Replace aging water main pipes to improve water distribution  throughout the community with increased water capacity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u="sng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Franklin Gothic Book" panose="020B05030201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AAC3AE-C2EB-2BDE-F0F1-90C553D7D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4493" y="5408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17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11341081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OutREach</a:t>
            </a: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 and notification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C6A18F-6B50-FE7D-205D-CE320495A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5675" y="5468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391328"/>
            <a:ext cx="9402660" cy="533121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18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68983" y="1064778"/>
            <a:ext cx="9894724" cy="5486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Franklin Gothic Book" panose="020B0503020102020204" pitchFamily="34" charset="0"/>
              </a:rPr>
              <a:t>DCC’s Office of Community Outreach + Notification (OCON)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works with CB’s, BID’s, local businesses, and other community stakeholders impacted by construction.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Franklin Gothic Book" panose="020B0503020102020204" pitchFamily="34" charset="0"/>
              </a:rPr>
              <a:t>Community Construction Liaison (CCL)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Franklin Gothic Book" panose="020B0503020102020204" pitchFamily="34" charset="0"/>
              </a:rPr>
              <a:t>DDC has assigned </a:t>
            </a:r>
            <a:r>
              <a:rPr lang="en-US" sz="2400" b="1" u="sng" dirty="0">
                <a:latin typeface="Franklin Gothic Book" panose="020B0503020102020204" pitchFamily="34" charset="0"/>
              </a:rPr>
              <a:t>Frank </a:t>
            </a:r>
            <a:r>
              <a:rPr lang="en-US" sz="2400" b="1" u="sng" dirty="0" err="1">
                <a:latin typeface="Franklin Gothic Book" panose="020B0503020102020204" pitchFamily="34" charset="0"/>
              </a:rPr>
              <a:t>Lurito</a:t>
            </a:r>
            <a:r>
              <a:rPr lang="en-US" sz="2400" b="1" dirty="0">
                <a:latin typeface="Franklin Gothic Book" panose="020B0503020102020204" pitchFamily="34" charset="0"/>
              </a:rPr>
              <a:t> </a:t>
            </a:r>
            <a:r>
              <a:rPr lang="en-US" sz="2400" dirty="0">
                <a:latin typeface="Franklin Gothic Book" panose="020B0503020102020204" pitchFamily="34" charset="0"/>
              </a:rPr>
              <a:t>of </a:t>
            </a:r>
            <a:r>
              <a:rPr lang="en-US" sz="2400" b="1" u="sng" dirty="0">
                <a:latin typeface="Franklin Gothic Book" panose="020B0503020102020204" pitchFamily="34" charset="0"/>
              </a:rPr>
              <a:t>Promina Engineering </a:t>
            </a:r>
            <a:r>
              <a:rPr lang="en-US" sz="2400" dirty="0">
                <a:latin typeface="Franklin Gothic Book" panose="020B0503020102020204" pitchFamily="34" charset="0"/>
              </a:rPr>
              <a:t>as the dedicated on-site Community Construction Liaison.  The CCL can be reached at: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Email:	</a:t>
            </a:r>
            <a:r>
              <a:rPr lang="en-US" sz="2400" dirty="0">
                <a:latin typeface="Franklin Gothic Book" panose="020B0503020102020204" pitchFamily="34" charset="0"/>
              </a:rPr>
              <a:t>southavered386ccl@gmail.com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Telephone:	</a:t>
            </a:r>
            <a:r>
              <a:rPr lang="en-US" sz="2400" dirty="0">
                <a:latin typeface="Franklin Gothic Book" panose="020B0503020102020204" pitchFamily="34" charset="0"/>
              </a:rPr>
              <a:t>718.669.0500</a:t>
            </a:r>
          </a:p>
          <a:p>
            <a:pPr marL="231775" indent="-2317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1944688" algn="l"/>
              </a:tabLst>
            </a:pPr>
            <a:r>
              <a:rPr lang="en-US" sz="2400" b="1" dirty="0">
                <a:latin typeface="Franklin Gothic Book" panose="020B0503020102020204" pitchFamily="34" charset="0"/>
              </a:rPr>
              <a:t>Field Office:	</a:t>
            </a:r>
            <a:r>
              <a:rPr lang="en-US" sz="2400" dirty="0">
                <a:latin typeface="Franklin Gothic Book" panose="020B0503020102020204" pitchFamily="34" charset="0"/>
              </a:rPr>
              <a:t>201 Arlington Ave, Suite 2H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1944688" algn="l"/>
              </a:tabLst>
            </a:pPr>
            <a:r>
              <a:rPr lang="en-US" sz="2400" dirty="0">
                <a:latin typeface="Franklin Gothic Book" panose="020B0503020102020204" pitchFamily="34" charset="0"/>
              </a:rPr>
              <a:t>                          Staten Island, NY 10303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1" y="250998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A7F792-FBB0-BBF9-6F53-0480F2137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3729" y="5485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6" y="502424"/>
            <a:ext cx="9402660" cy="567179"/>
          </a:xfrm>
          <a:prstGeom prst="rect">
            <a:avLst/>
          </a:prstGeom>
        </p:spPr>
        <p:txBody>
          <a:bodyPr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900" dirty="0">
                <a:latin typeface="Franklin Gothic Demi"/>
              </a:rPr>
              <a:t>COMMUNITY OUTREACH </a:t>
            </a:r>
            <a:r>
              <a:rPr lang="en-US" sz="4000" dirty="0">
                <a:latin typeface="Franklin Gothic Demi"/>
              </a:rPr>
              <a:t>(cont’d)</a:t>
            </a:r>
          </a:p>
          <a:p>
            <a:pPr lvl="0"/>
            <a:endParaRPr lang="en-US" sz="3600" dirty="0">
              <a:latin typeface="Franklin Gothic Demi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schemeClr val="accent3">
                    <a:lumMod val="75000"/>
                  </a:schemeClr>
                </a:solidFill>
                <a:latin typeface="Franklin Gothic Book"/>
              </a:rPr>
              <a:pPr/>
              <a:t>19</a:t>
            </a:fld>
            <a:endParaRPr lang="en-US" dirty="0">
              <a:solidFill>
                <a:schemeClr val="accent3">
                  <a:lumMod val="75000"/>
                </a:schemeClr>
              </a:solidFill>
              <a:latin typeface="Franklin Gothic Boo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291BCF-94C2-DB46-AC75-304C91B40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1" y="6094843"/>
            <a:ext cx="720044" cy="48793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721217" y="1220545"/>
            <a:ext cx="10200068" cy="5478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Franklin Gothic Book" panose="020B0503020102020204" pitchFamily="34" charset="0"/>
              </a:rPr>
              <a:t>CCL responsibilities are as follows: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F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irst point of contact; maintain on-site presence and communication.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Identify, resolve, and/or proactively address issues and inquiries.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latin typeface="Franklin Gothic Book" panose="020B0503020102020204" pitchFamily="34" charset="0"/>
              </a:rPr>
              <a:t>Distribute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 </a:t>
            </a:r>
            <a:r>
              <a:rPr lang="en-US" sz="2200" dirty="0">
                <a:latin typeface="Franklin Gothic Book" panose="020B0503020102020204" pitchFamily="34" charset="0"/>
              </a:rPr>
              <a:t>a</a:t>
            </a: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dvisory updates/weekly construction activities newsletter.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2200" dirty="0">
              <a:latin typeface="Franklin Gothic Book" panose="020B05030201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002FA7"/>
                </a:solidFill>
                <a:latin typeface="Franklin Gothic Book" panose="020B0503020102020204" pitchFamily="34" charset="0"/>
              </a:rPr>
              <a:t>Provide 72-hour and 24-hour (confirmation or cancellation) advisories for work impacts by email and door to door.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800" dirty="0">
              <a:solidFill>
                <a:srgbClr val="002FA7"/>
              </a:solidFill>
              <a:latin typeface="Franklin Gothic Book" panose="020B0503020102020204" pitchFamily="34" charset="0"/>
            </a:endParaRP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ED7D31"/>
              </a:solidFill>
              <a:highlight>
                <a:srgbClr val="FFFF00"/>
              </a:highlight>
              <a:latin typeface="Franklin Gothic Book" panose="020B05030201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B15479-7D5B-4A0D-A0D4-9843318BB239}"/>
              </a:ext>
            </a:extLst>
          </p:cNvPr>
          <p:cNvCxnSpPr>
            <a:cxnSpLocks/>
          </p:cNvCxnSpPr>
          <p:nvPr/>
        </p:nvCxnSpPr>
        <p:spPr>
          <a:xfrm>
            <a:off x="408960" y="351481"/>
            <a:ext cx="1841062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926D40-6E2F-2466-2C2B-C535A344D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8741" y="5485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0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AA22836-0CD2-ED47-A48D-00861D8C2ED4}"/>
              </a:ext>
            </a:extLst>
          </p:cNvPr>
          <p:cNvSpPr txBox="1">
            <a:spLocks/>
          </p:cNvSpPr>
          <p:nvPr/>
        </p:nvSpPr>
        <p:spPr>
          <a:xfrm>
            <a:off x="295977" y="658237"/>
            <a:ext cx="4598753" cy="28527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000" dirty="0">
                <a:latin typeface="Franklin Gothic Demi"/>
              </a:rPr>
              <a:t>agenda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9B9263-5C84-4E41-A438-31EEAC061A89}"/>
              </a:ext>
            </a:extLst>
          </p:cNvPr>
          <p:cNvSpPr txBox="1">
            <a:spLocks/>
          </p:cNvSpPr>
          <p:nvPr/>
        </p:nvSpPr>
        <p:spPr>
          <a:xfrm>
            <a:off x="4023384" y="1480450"/>
            <a:ext cx="6304860" cy="40610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About the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Project Location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Construction Overview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During Construction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Community Impacts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Franklin Gothic Book"/>
              </a:rPr>
              <a:t>Outreach and Notification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0FC08F-02F6-544B-AB06-F9B357A13072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5C8CD6-6D5F-084B-8768-5D14013B7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2" y="6094843"/>
            <a:ext cx="720044" cy="4879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D873E-B40D-8748-BD45-84401B33A767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1C6EA7-363E-9065-74C0-2AB9E689E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658" y="5485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313555"/>
            <a:ext cx="9402660" cy="713736"/>
          </a:xfrm>
          <a:prstGeom prst="rect">
            <a:avLst/>
          </a:prstGeom>
          <a:ln>
            <a:noFill/>
          </a:ln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Franklin Gothic Demi"/>
              </a:rPr>
              <a:t>SAMPLE COMMUNICATIONS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95479D-8315-1042-AC5A-52211E7B4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17" t="13888" r="74412" b="11476"/>
          <a:stretch/>
        </p:blipFill>
        <p:spPr>
          <a:xfrm>
            <a:off x="408961" y="2006480"/>
            <a:ext cx="2455696" cy="346418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8710E21-292A-224A-9663-18CDEB452673}"/>
              </a:ext>
            </a:extLst>
          </p:cNvPr>
          <p:cNvSpPr txBox="1">
            <a:spLocks/>
          </p:cNvSpPr>
          <p:nvPr/>
        </p:nvSpPr>
        <p:spPr>
          <a:xfrm>
            <a:off x="215643" y="1376493"/>
            <a:ext cx="284233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Project</a:t>
            </a:r>
            <a:br>
              <a:rPr lang="en-US" sz="1867" dirty="0">
                <a:solidFill>
                  <a:srgbClr val="002FA7"/>
                </a:solidFill>
                <a:latin typeface="Franklin Gothic Demi"/>
              </a:rPr>
            </a:b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information card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D3883E-8E17-2643-A463-5D62FE5427BE}"/>
              </a:ext>
            </a:extLst>
          </p:cNvPr>
          <p:cNvSpPr txBox="1">
            <a:spLocks/>
          </p:cNvSpPr>
          <p:nvPr/>
        </p:nvSpPr>
        <p:spPr>
          <a:xfrm>
            <a:off x="9252438" y="1369064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Look ahead Weekly bulletin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B7C967-48CA-C749-B132-7D6A3F88CC52}"/>
              </a:ext>
            </a:extLst>
          </p:cNvPr>
          <p:cNvSpPr txBox="1">
            <a:spLocks/>
          </p:cNvSpPr>
          <p:nvPr/>
        </p:nvSpPr>
        <p:spPr>
          <a:xfrm>
            <a:off x="6373659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newsletters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9D3DE1-9838-E146-84AE-01A97F3422F6}"/>
              </a:ext>
            </a:extLst>
          </p:cNvPr>
          <p:cNvSpPr txBox="1">
            <a:spLocks/>
          </p:cNvSpPr>
          <p:nvPr/>
        </p:nvSpPr>
        <p:spPr>
          <a:xfrm>
            <a:off x="3312252" y="1369065"/>
            <a:ext cx="2407253" cy="4896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US" sz="2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lnSpc>
                <a:spcPts val="1573"/>
              </a:lnSpc>
              <a:defRPr/>
            </a:pPr>
            <a:endParaRPr lang="en-US" sz="1867" dirty="0">
              <a:solidFill>
                <a:srgbClr val="002FA7"/>
              </a:solidFill>
              <a:latin typeface="Franklin Gothic Demi"/>
            </a:endParaRPr>
          </a:p>
          <a:p>
            <a:pPr algn="ctr" defTabSz="914377">
              <a:lnSpc>
                <a:spcPts val="1573"/>
              </a:lnSpc>
              <a:defRPr/>
            </a:pPr>
            <a:r>
              <a:rPr lang="en-US" sz="1867" dirty="0">
                <a:solidFill>
                  <a:srgbClr val="002FA7"/>
                </a:solidFill>
                <a:latin typeface="Franklin Gothic Demi"/>
              </a:rPr>
              <a:t>advisory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5D808314-6DE3-D146-8E76-DFF57844C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4046" y="313553"/>
            <a:ext cx="720047" cy="4879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5B3426-0D9F-AEDB-13F1-E9A3272E0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4046" y="5626118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F4CB91-37BC-6DAA-03AB-66B3372E0C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7976" y="2006480"/>
            <a:ext cx="3000756" cy="3486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1B0BA1-1B66-92E2-E902-D3B762C23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051" y="2015397"/>
            <a:ext cx="2791968" cy="3486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78FA4-4637-E021-4218-6DB9E3174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7338" y="2041169"/>
            <a:ext cx="2772156" cy="348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C35F0D-F5D3-C440-9D5E-FD7E28DB92F6}"/>
              </a:ext>
            </a:extLst>
          </p:cNvPr>
          <p:cNvSpPr/>
          <p:nvPr/>
        </p:nvSpPr>
        <p:spPr>
          <a:xfrm>
            <a:off x="0" y="-2797"/>
            <a:ext cx="12192000" cy="6858000"/>
          </a:xfrm>
          <a:prstGeom prst="rect">
            <a:avLst/>
          </a:prstGeom>
          <a:solidFill>
            <a:srgbClr val="002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47C784-C47E-AF4E-BD76-DDA6668DFAE0}"/>
              </a:ext>
            </a:extLst>
          </p:cNvPr>
          <p:cNvSpPr txBox="1"/>
          <p:nvPr/>
        </p:nvSpPr>
        <p:spPr>
          <a:xfrm>
            <a:off x="-221381" y="56692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9611A6-4873-D74B-BE4F-6B62B67544F3}"/>
              </a:ext>
            </a:extLst>
          </p:cNvPr>
          <p:cNvCxnSpPr>
            <a:cxnSpLocks/>
          </p:cNvCxnSpPr>
          <p:nvPr/>
        </p:nvCxnSpPr>
        <p:spPr>
          <a:xfrm>
            <a:off x="408961" y="462013"/>
            <a:ext cx="11381987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6E4A232-62C9-CE44-AF73-B8CC370531FE}"/>
              </a:ext>
            </a:extLst>
          </p:cNvPr>
          <p:cNvSpPr txBox="1">
            <a:spLocks/>
          </p:cNvSpPr>
          <p:nvPr/>
        </p:nvSpPr>
        <p:spPr>
          <a:xfrm>
            <a:off x="408961" y="2009942"/>
            <a:ext cx="10593023" cy="19831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cap="all" spc="700" baseline="0">
                <a:solidFill>
                  <a:schemeClr val="bg1"/>
                </a:solidFill>
                <a:latin typeface="Franklin Gothic Demi" panose="020B0603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pc="600" dirty="0"/>
              <a:t>Thank you!</a:t>
            </a:r>
          </a:p>
          <a:p>
            <a:pPr algn="l"/>
            <a:endParaRPr lang="en-US" spc="600" dirty="0"/>
          </a:p>
          <a:p>
            <a:pPr algn="l"/>
            <a:r>
              <a:rPr lang="en-US" spc="600" dirty="0"/>
              <a:t>Q&amp;A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F47010-5667-5A40-955A-C34DC7672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60" y="703657"/>
            <a:ext cx="1799464" cy="427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54F31C-AC9B-4BF6-A1C7-46D1705C0E3C}"/>
              </a:ext>
            </a:extLst>
          </p:cNvPr>
          <p:cNvSpPr txBox="1"/>
          <p:nvPr/>
        </p:nvSpPr>
        <p:spPr>
          <a:xfrm>
            <a:off x="780176" y="4564912"/>
            <a:ext cx="79443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CCL:			Frank </a:t>
            </a:r>
            <a:r>
              <a:rPr lang="en-US" sz="2800" dirty="0" err="1">
                <a:solidFill>
                  <a:schemeClr val="bg1"/>
                </a:solidFill>
              </a:rPr>
              <a:t>Lurito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Email:			southavered386ccl@gmail.com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8E6375-2C45-49BA-019C-5AB7A4572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7024" y="566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0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392572" y="405247"/>
            <a:ext cx="7804837" cy="7697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b="1" dirty="0">
                <a:latin typeface="Franklin Gothic Demi" panose="020B0703020102020204" pitchFamily="34" charset="0"/>
              </a:rPr>
              <a:t>About the Project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C21C9B7-0E7B-0245-A55C-572E616C4305}"/>
              </a:ext>
            </a:extLst>
          </p:cNvPr>
          <p:cNvSpPr txBox="1">
            <a:spLocks/>
          </p:cNvSpPr>
          <p:nvPr/>
        </p:nvSpPr>
        <p:spPr>
          <a:xfrm>
            <a:off x="937559" y="1663909"/>
            <a:ext cx="9435634" cy="46698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Notice To Proceed:	</a:t>
            </a:r>
            <a:r>
              <a:rPr lang="en-US" sz="3200" b="1" dirty="0">
                <a:latin typeface="Franklin Gothic Book" panose="020B0503020102020204" pitchFamily="34" charset="0"/>
              </a:rPr>
              <a:t>7/18/2022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Projected Start:   	</a:t>
            </a:r>
            <a:r>
              <a:rPr lang="en-US" sz="3200" b="1" dirty="0">
                <a:latin typeface="Franklin Gothic Book" panose="020B0503020102020204" pitchFamily="34" charset="0"/>
              </a:rPr>
              <a:t>Fall 2022 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Projected Completion:   	</a:t>
            </a:r>
            <a:r>
              <a:rPr lang="en-US" sz="3200" b="1" dirty="0">
                <a:latin typeface="Franklin Gothic Book" panose="020B0503020102020204" pitchFamily="34" charset="0"/>
              </a:rPr>
              <a:t>Spring 2024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Contractor:	</a:t>
            </a:r>
            <a:r>
              <a:rPr lang="en-US" sz="3200" b="1" dirty="0">
                <a:latin typeface="Franklin Gothic Book" panose="020B0503020102020204" pitchFamily="34" charset="0"/>
              </a:rPr>
              <a:t>Perfetto Enterprises Co. Inc.</a:t>
            </a:r>
          </a:p>
          <a:p>
            <a:pPr marL="4122738" indent="-4122738"/>
            <a:r>
              <a:rPr lang="en-US" sz="3200" dirty="0">
                <a:latin typeface="Franklin Gothic Book" panose="020B0503020102020204" pitchFamily="34" charset="0"/>
              </a:rPr>
              <a:t>Total Budget:	</a:t>
            </a:r>
            <a:r>
              <a:rPr lang="en-US" sz="3200" b="1" dirty="0">
                <a:latin typeface="Franklin Gothic Book" panose="020B0503020102020204" pitchFamily="34" charset="0"/>
              </a:rPr>
              <a:t>$6.56 Million 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243F70-4032-76ED-1302-45D5E37A5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8843" y="534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0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408962" y="275218"/>
            <a:ext cx="4830659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solidFill>
                  <a:schemeClr val="bg1"/>
                </a:solidFill>
                <a:latin typeface="Franklin Gothic Demi"/>
              </a:rPr>
              <a:t>Project Location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1C87E76-ABE2-AAF0-44DA-B6C2901A8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7119"/>
            <a:ext cx="12192000" cy="452376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C0C0F7-AD3C-75D3-514D-90A98E191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4240" y="5865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1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E2810-2B6A-0F93-5FC5-1A9E9B450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297" y="1293505"/>
            <a:ext cx="8054340" cy="5419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408962" y="275218"/>
            <a:ext cx="11185630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solidFill>
                  <a:schemeClr val="bg1"/>
                </a:solidFill>
                <a:latin typeface="Franklin Gothic Demi"/>
              </a:rPr>
              <a:t>South Avenue between Netherland Ave and Continental Place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BD8D698-B3BE-CA46-9E9B-F6C341766365}"/>
              </a:ext>
            </a:extLst>
          </p:cNvPr>
          <p:cNvSpPr txBox="1">
            <a:spLocks/>
          </p:cNvSpPr>
          <p:nvPr/>
        </p:nvSpPr>
        <p:spPr>
          <a:xfrm>
            <a:off x="444567" y="1695841"/>
            <a:ext cx="2872419" cy="35528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  20” Water Main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  12” Water Main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3C5654-B22B-4F8C-8C0A-DFC55B4241E5}"/>
              </a:ext>
            </a:extLst>
          </p:cNvPr>
          <p:cNvCxnSpPr>
            <a:cxnSpLocks/>
          </p:cNvCxnSpPr>
          <p:nvPr/>
        </p:nvCxnSpPr>
        <p:spPr>
          <a:xfrm flipH="1" flipV="1">
            <a:off x="4378300" y="3363280"/>
            <a:ext cx="4086397" cy="29786"/>
          </a:xfrm>
          <a:prstGeom prst="line">
            <a:avLst/>
          </a:prstGeom>
          <a:ln w="28575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A4320C-E026-491B-AB28-FE63BAA9BCBF}"/>
              </a:ext>
            </a:extLst>
          </p:cNvPr>
          <p:cNvCxnSpPr>
            <a:cxnSpLocks/>
          </p:cNvCxnSpPr>
          <p:nvPr/>
        </p:nvCxnSpPr>
        <p:spPr>
          <a:xfrm flipV="1">
            <a:off x="8404579" y="1293505"/>
            <a:ext cx="120237" cy="4929358"/>
          </a:xfrm>
          <a:prstGeom prst="line">
            <a:avLst/>
          </a:prstGeom>
          <a:ln w="57150" cmpd="sng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F071FA-0F72-4A78-BD70-D9FA1BDBBA34}"/>
              </a:ext>
            </a:extLst>
          </p:cNvPr>
          <p:cNvCxnSpPr>
            <a:cxnSpLocks/>
          </p:cNvCxnSpPr>
          <p:nvPr/>
        </p:nvCxnSpPr>
        <p:spPr>
          <a:xfrm flipH="1">
            <a:off x="243472" y="2377437"/>
            <a:ext cx="402189" cy="0"/>
          </a:xfrm>
          <a:prstGeom prst="line">
            <a:avLst/>
          </a:prstGeom>
          <a:ln w="28575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7FE1F1-00D0-527E-9FA5-091CA2E53320}"/>
              </a:ext>
            </a:extLst>
          </p:cNvPr>
          <p:cNvCxnSpPr>
            <a:cxnSpLocks/>
          </p:cNvCxnSpPr>
          <p:nvPr/>
        </p:nvCxnSpPr>
        <p:spPr>
          <a:xfrm flipH="1" flipV="1">
            <a:off x="8464697" y="2786635"/>
            <a:ext cx="2914328" cy="70226"/>
          </a:xfrm>
          <a:prstGeom prst="line">
            <a:avLst/>
          </a:prstGeom>
          <a:ln w="28575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1280F9-1991-1987-9DE9-27B6606982E0}"/>
              </a:ext>
            </a:extLst>
          </p:cNvPr>
          <p:cNvCxnSpPr>
            <a:cxnSpLocks/>
          </p:cNvCxnSpPr>
          <p:nvPr/>
        </p:nvCxnSpPr>
        <p:spPr>
          <a:xfrm flipH="1">
            <a:off x="10998422" y="2329434"/>
            <a:ext cx="26003" cy="1171575"/>
          </a:xfrm>
          <a:prstGeom prst="line">
            <a:avLst/>
          </a:prstGeom>
          <a:ln w="28575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DE2C123-CCD9-0C3A-EFDF-C8017BB4FBE3}"/>
              </a:ext>
            </a:extLst>
          </p:cNvPr>
          <p:cNvCxnSpPr>
            <a:cxnSpLocks/>
          </p:cNvCxnSpPr>
          <p:nvPr/>
        </p:nvCxnSpPr>
        <p:spPr>
          <a:xfrm>
            <a:off x="243472" y="1995287"/>
            <a:ext cx="402189" cy="0"/>
          </a:xfrm>
          <a:prstGeom prst="line">
            <a:avLst/>
          </a:prstGeom>
          <a:ln w="57150" cmpd="sng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E11634-723C-B680-60C2-A70ADA956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5142" y="5613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4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8A7F9D-A4DA-5D6C-6F55-48DB266D3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22588" y="-277799"/>
            <a:ext cx="4498817" cy="901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104162" y="256168"/>
            <a:ext cx="11964013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solidFill>
                  <a:schemeClr val="bg1"/>
                </a:solidFill>
                <a:latin typeface="Franklin Gothic Demi"/>
              </a:rPr>
              <a:t>South Avenue between Continental Place and           Arlington Place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8291B42-E142-31F5-6D25-F288FF1ACC9B}"/>
              </a:ext>
            </a:extLst>
          </p:cNvPr>
          <p:cNvSpPr txBox="1">
            <a:spLocks/>
          </p:cNvSpPr>
          <p:nvPr/>
        </p:nvSpPr>
        <p:spPr>
          <a:xfrm>
            <a:off x="210551" y="1982244"/>
            <a:ext cx="2872419" cy="35528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  20” Water Main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97DC81-13B7-5B41-26A7-BF91EDE0FF85}"/>
              </a:ext>
            </a:extLst>
          </p:cNvPr>
          <p:cNvCxnSpPr>
            <a:cxnSpLocks/>
          </p:cNvCxnSpPr>
          <p:nvPr/>
        </p:nvCxnSpPr>
        <p:spPr>
          <a:xfrm>
            <a:off x="9456" y="2281690"/>
            <a:ext cx="402189" cy="0"/>
          </a:xfrm>
          <a:prstGeom prst="line">
            <a:avLst/>
          </a:prstGeom>
          <a:ln w="57150" cmpd="sng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64D919-5527-1840-38F1-B3416B39A902}"/>
              </a:ext>
            </a:extLst>
          </p:cNvPr>
          <p:cNvCxnSpPr>
            <a:cxnSpLocks/>
          </p:cNvCxnSpPr>
          <p:nvPr/>
        </p:nvCxnSpPr>
        <p:spPr>
          <a:xfrm>
            <a:off x="2962544" y="3271277"/>
            <a:ext cx="4509452" cy="100213"/>
          </a:xfrm>
          <a:prstGeom prst="line">
            <a:avLst/>
          </a:prstGeom>
          <a:ln w="57150" cmpd="sng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EDBF83-2B20-2927-C178-E390F2128AB4}"/>
              </a:ext>
            </a:extLst>
          </p:cNvPr>
          <p:cNvCxnSpPr>
            <a:cxnSpLocks/>
          </p:cNvCxnSpPr>
          <p:nvPr/>
        </p:nvCxnSpPr>
        <p:spPr>
          <a:xfrm>
            <a:off x="8195094" y="3371490"/>
            <a:ext cx="3786355" cy="142917"/>
          </a:xfrm>
          <a:prstGeom prst="line">
            <a:avLst/>
          </a:prstGeom>
          <a:ln w="57150" cmpd="sng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0FF041-C6BB-27BE-0186-602A7EE99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3440" y="5535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7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2034C5-15AF-3650-07EB-893054B62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16051" y="40164"/>
            <a:ext cx="4244784" cy="8287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F249AE-7F49-8A4D-A75E-CD0D23483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60" y="6030223"/>
            <a:ext cx="822960" cy="552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69695A5-BA0C-AE40-BF36-00252F639353}"/>
              </a:ext>
            </a:extLst>
          </p:cNvPr>
          <p:cNvSpPr txBox="1">
            <a:spLocks/>
          </p:cNvSpPr>
          <p:nvPr/>
        </p:nvSpPr>
        <p:spPr>
          <a:xfrm>
            <a:off x="104162" y="256168"/>
            <a:ext cx="11964013" cy="5297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solidFill>
                  <a:schemeClr val="bg1"/>
                </a:solidFill>
                <a:latin typeface="Franklin Gothic Demi"/>
              </a:rPr>
              <a:t>South Avenue between Arlington Place and              Richmond Terrace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7BC864-43DF-4DEE-BB9F-F7293DF236FF}"/>
              </a:ext>
            </a:extLst>
          </p:cNvPr>
          <p:cNvCxnSpPr>
            <a:cxnSpLocks/>
          </p:cNvCxnSpPr>
          <p:nvPr/>
        </p:nvCxnSpPr>
        <p:spPr>
          <a:xfrm flipH="1">
            <a:off x="332123" y="2563079"/>
            <a:ext cx="393045" cy="0"/>
          </a:xfrm>
          <a:prstGeom prst="line">
            <a:avLst/>
          </a:prstGeom>
          <a:ln w="28575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401B9B6-7D7C-EDEA-92B3-99CEB0EFA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63021" y="73691"/>
            <a:ext cx="248291" cy="7585341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8291B42-E142-31F5-6D25-F288FF1ACC9B}"/>
              </a:ext>
            </a:extLst>
          </p:cNvPr>
          <p:cNvSpPr txBox="1">
            <a:spLocks/>
          </p:cNvSpPr>
          <p:nvPr/>
        </p:nvSpPr>
        <p:spPr>
          <a:xfrm>
            <a:off x="587251" y="1883424"/>
            <a:ext cx="3125987" cy="2647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  20” Water Main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  12” Water Main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97DC81-13B7-5B41-26A7-BF91EDE0FF85}"/>
              </a:ext>
            </a:extLst>
          </p:cNvPr>
          <p:cNvCxnSpPr>
            <a:cxnSpLocks/>
          </p:cNvCxnSpPr>
          <p:nvPr/>
        </p:nvCxnSpPr>
        <p:spPr>
          <a:xfrm>
            <a:off x="322979" y="2180929"/>
            <a:ext cx="402189" cy="0"/>
          </a:xfrm>
          <a:prstGeom prst="line">
            <a:avLst/>
          </a:prstGeom>
          <a:ln w="57150" cmpd="sng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353781-01CD-A480-01FF-3011054DB6A4}"/>
              </a:ext>
            </a:extLst>
          </p:cNvPr>
          <p:cNvCxnSpPr>
            <a:cxnSpLocks/>
          </p:cNvCxnSpPr>
          <p:nvPr/>
        </p:nvCxnSpPr>
        <p:spPr>
          <a:xfrm flipH="1">
            <a:off x="3831980" y="2173270"/>
            <a:ext cx="26788" cy="1779137"/>
          </a:xfrm>
          <a:prstGeom prst="line">
            <a:avLst/>
          </a:prstGeom>
          <a:ln w="28575">
            <a:solidFill>
              <a:srgbClr val="14D9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332B65-745B-F791-4B4A-6AD31C50D3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1860" y="5458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4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F8EF15-88D6-CC4D-BE71-4AC8BB997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9B6DF1-1FB5-FE43-A5B9-E4C0699B3D1E}"/>
              </a:ext>
            </a:extLst>
          </p:cNvPr>
          <p:cNvSpPr txBox="1">
            <a:spLocks/>
          </p:cNvSpPr>
          <p:nvPr/>
        </p:nvSpPr>
        <p:spPr>
          <a:xfrm>
            <a:off x="295976" y="313553"/>
            <a:ext cx="9402660" cy="146772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CLICK TO EDIT HEADLINE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779604E-A3BC-2E4D-B000-DBD8D7E3969B}"/>
              </a:ext>
            </a:extLst>
          </p:cNvPr>
          <p:cNvSpPr txBox="1">
            <a:spLocks/>
          </p:cNvSpPr>
          <p:nvPr/>
        </p:nvSpPr>
        <p:spPr>
          <a:xfrm>
            <a:off x="295976" y="1904733"/>
            <a:ext cx="9807394" cy="3698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Edit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A9F985-9CB2-D54B-87F0-A5267B3C3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9E20B0-C086-3F44-992F-25C3016B0EE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8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B9172B-ED76-2E47-BCE5-53D22EB827BB}"/>
              </a:ext>
            </a:extLst>
          </p:cNvPr>
          <p:cNvSpPr/>
          <p:nvPr/>
        </p:nvSpPr>
        <p:spPr>
          <a:xfrm>
            <a:off x="-277909" y="275221"/>
            <a:ext cx="12192000" cy="6858000"/>
          </a:xfrm>
          <a:prstGeom prst="rect">
            <a:avLst/>
          </a:prstGeom>
          <a:solidFill>
            <a:srgbClr val="002F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B7FD48-EE4D-B040-83E5-78DD1E30F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60" y="6030220"/>
            <a:ext cx="822960" cy="552559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B571DB5-3222-6A4F-A1B5-6EE1DD82E202}"/>
              </a:ext>
            </a:extLst>
          </p:cNvPr>
          <p:cNvSpPr txBox="1">
            <a:spLocks/>
          </p:cNvSpPr>
          <p:nvPr/>
        </p:nvSpPr>
        <p:spPr>
          <a:xfrm>
            <a:off x="8742394" y="6333754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 smtClean="0">
                <a:solidFill>
                  <a:prstClr val="white"/>
                </a:solidFill>
                <a:latin typeface="Franklin Gothic Book"/>
              </a:rPr>
              <a:pPr/>
              <a:t>8</a:t>
            </a:fld>
            <a:endParaRPr lang="en-US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A19BBAC-BFBC-3B4E-A29E-AC43FAB7E64C}"/>
              </a:ext>
            </a:extLst>
          </p:cNvPr>
          <p:cNvSpPr txBox="1">
            <a:spLocks/>
          </p:cNvSpPr>
          <p:nvPr/>
        </p:nvSpPr>
        <p:spPr>
          <a:xfrm>
            <a:off x="408959" y="2624691"/>
            <a:ext cx="9549693" cy="2258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50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all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Construction Overview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497DD2-5AE0-CA46-8352-A363D70950AD}"/>
              </a:ext>
            </a:extLst>
          </p:cNvPr>
          <p:cNvCxnSpPr>
            <a:cxnSpLocks/>
          </p:cNvCxnSpPr>
          <p:nvPr/>
        </p:nvCxnSpPr>
        <p:spPr>
          <a:xfrm>
            <a:off x="408960" y="462013"/>
            <a:ext cx="822960" cy="0"/>
          </a:xfrm>
          <a:prstGeom prst="line">
            <a:avLst/>
          </a:prstGeom>
          <a:noFill/>
          <a:ln w="50800" cap="flat" cmpd="sng" algn="ctr">
            <a:solidFill>
              <a:srgbClr val="FF6F24"/>
            </a:solidFill>
            <a:prstDash val="solid"/>
            <a:miter lim="800000"/>
          </a:ln>
          <a:effectLst/>
        </p:spPr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10B47B-712E-050A-10BF-F89B212D2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4366" y="5494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2F5199-C710-E541-B0BE-7EC7DE57BABA}"/>
              </a:ext>
            </a:extLst>
          </p:cNvPr>
          <p:cNvSpPr txBox="1">
            <a:spLocks/>
          </p:cNvSpPr>
          <p:nvPr/>
        </p:nvSpPr>
        <p:spPr>
          <a:xfrm>
            <a:off x="295977" y="119303"/>
            <a:ext cx="9402660" cy="146772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3600" dirty="0">
                <a:latin typeface="Franklin Gothic Demi"/>
              </a:rPr>
              <a:t>Construction Overview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F85BD61-B3A0-EE41-8A79-D139C0646464}"/>
              </a:ext>
            </a:extLst>
          </p:cNvPr>
          <p:cNvSpPr txBox="1">
            <a:spLocks/>
          </p:cNvSpPr>
          <p:nvPr/>
        </p:nvSpPr>
        <p:spPr>
          <a:xfrm>
            <a:off x="8742396" y="6333755"/>
            <a:ext cx="3171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7B873-6D13-4D4B-BC59-354C09C97A18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Franklin Gothic Book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D3D384A3-F26E-104D-AF6D-0E60EFA6D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289" y="405247"/>
            <a:ext cx="719139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397BDC-628B-1E4B-8499-C5ABBE99F927}"/>
              </a:ext>
            </a:extLst>
          </p:cNvPr>
          <p:cNvSpPr txBox="1">
            <a:spLocks/>
          </p:cNvSpPr>
          <p:nvPr/>
        </p:nvSpPr>
        <p:spPr>
          <a:xfrm>
            <a:off x="295977" y="1341263"/>
            <a:ext cx="2618139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Preliminary Work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8EB352-D584-7840-94AE-6B00B7685581}"/>
              </a:ext>
            </a:extLst>
          </p:cNvPr>
          <p:cNvSpPr txBox="1">
            <a:spLocks/>
          </p:cNvSpPr>
          <p:nvPr/>
        </p:nvSpPr>
        <p:spPr>
          <a:xfrm>
            <a:off x="295977" y="1940797"/>
            <a:ext cx="3882915" cy="4818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Franklin Gothic Book" panose="020B0503020102020204" pitchFamily="34" charset="0"/>
              </a:rPr>
              <a:t>Utilities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Community Outreach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Permits and scheduling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Street tree guards and pruning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Street markings, soil samples and test pits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Storm Water Pollution Prevention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Preconstruction Photographs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495D91-3AF4-CF45-B680-4BA04039B5C6}"/>
              </a:ext>
            </a:extLst>
          </p:cNvPr>
          <p:cNvCxnSpPr>
            <a:cxnSpLocks/>
          </p:cNvCxnSpPr>
          <p:nvPr/>
        </p:nvCxnSpPr>
        <p:spPr>
          <a:xfrm>
            <a:off x="391867" y="1767383"/>
            <a:ext cx="11407561" cy="0"/>
          </a:xfrm>
          <a:prstGeom prst="line">
            <a:avLst/>
          </a:prstGeom>
          <a:noFill/>
          <a:ln w="3810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7EB4466B-1356-C64D-8761-C5569CBA737F}"/>
              </a:ext>
            </a:extLst>
          </p:cNvPr>
          <p:cNvSpPr txBox="1">
            <a:spLocks/>
          </p:cNvSpPr>
          <p:nvPr/>
        </p:nvSpPr>
        <p:spPr>
          <a:xfrm>
            <a:off x="4311131" y="1341263"/>
            <a:ext cx="3691208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In the ground         </a:t>
            </a:r>
            <a:r>
              <a:rPr lang="en-US" sz="1600" b="1" cap="small" dirty="0">
                <a:latin typeface="Franklin Gothic Book" panose="020B0503020102020204" pitchFamily="34" charset="0"/>
              </a:rPr>
              <a:t>(DEP Work)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71F456-1F11-4B4D-880C-58E75144BA84}"/>
              </a:ext>
            </a:extLst>
          </p:cNvPr>
          <p:cNvSpPr txBox="1">
            <a:spLocks/>
          </p:cNvSpPr>
          <p:nvPr/>
        </p:nvSpPr>
        <p:spPr>
          <a:xfrm>
            <a:off x="4178893" y="1940797"/>
            <a:ext cx="4015154" cy="48189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Franklin Gothic Book" panose="020B0503020102020204" pitchFamily="34" charset="0"/>
              </a:rPr>
              <a:t>Street Cutting  / Trench Set-up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Watermains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Fire hydrants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3E16DAC-9B15-0844-B03A-DFCB1D17C755}"/>
              </a:ext>
            </a:extLst>
          </p:cNvPr>
          <p:cNvSpPr txBox="1">
            <a:spLocks/>
          </p:cNvSpPr>
          <p:nvPr/>
        </p:nvSpPr>
        <p:spPr>
          <a:xfrm>
            <a:off x="8228817" y="1341263"/>
            <a:ext cx="3518515" cy="50402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rgbClr val="002FA7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000" cap="small" dirty="0">
                <a:latin typeface="Franklin Gothic Demi"/>
              </a:rPr>
              <a:t>Above ground      </a:t>
            </a:r>
            <a:r>
              <a:rPr lang="en-US" sz="1600" b="1" cap="small" dirty="0">
                <a:latin typeface="Franklin Gothic Book" panose="020B0503020102020204" pitchFamily="34" charset="0"/>
              </a:rPr>
              <a:t>(DOT Work)   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71E42D9-16BF-8B44-89A5-CD28EB897CF5}"/>
              </a:ext>
            </a:extLst>
          </p:cNvPr>
          <p:cNvSpPr txBox="1">
            <a:spLocks/>
          </p:cNvSpPr>
          <p:nvPr/>
        </p:nvSpPr>
        <p:spPr>
          <a:xfrm>
            <a:off x="8104235" y="1947737"/>
            <a:ext cx="3882915" cy="481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500" b="0" i="0" kern="1200" baseline="0">
                <a:solidFill>
                  <a:srgbClr val="002FA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Franklin Gothic Book" panose="020B0503020102020204" pitchFamily="34" charset="0"/>
              </a:rPr>
              <a:t>Curbs and sidewalks (as needed)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Street reconstruction 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DOT pavement markings</a:t>
            </a:r>
          </a:p>
          <a:p>
            <a:r>
              <a:rPr lang="en-US" sz="2000" dirty="0">
                <a:latin typeface="Franklin Gothic Book" panose="020B0503020102020204" pitchFamily="34" charset="0"/>
              </a:rPr>
              <a:t>Sodding</a:t>
            </a:r>
          </a:p>
          <a:p>
            <a:endParaRPr lang="en-US" sz="20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  <a:p>
            <a:endParaRPr lang="en-US" sz="20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DF1550-A520-F34D-9590-B57F3A241E7E}"/>
              </a:ext>
            </a:extLst>
          </p:cNvPr>
          <p:cNvCxnSpPr>
            <a:cxnSpLocks/>
          </p:cNvCxnSpPr>
          <p:nvPr/>
        </p:nvCxnSpPr>
        <p:spPr>
          <a:xfrm flipV="1">
            <a:off x="4125104" y="1341265"/>
            <a:ext cx="0" cy="4992490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3682D1C-75DA-1040-BEE7-FF9D415EEB0A}"/>
              </a:ext>
            </a:extLst>
          </p:cNvPr>
          <p:cNvCxnSpPr>
            <a:cxnSpLocks/>
          </p:cNvCxnSpPr>
          <p:nvPr/>
        </p:nvCxnSpPr>
        <p:spPr>
          <a:xfrm flipV="1">
            <a:off x="8056127" y="1341265"/>
            <a:ext cx="0" cy="4992490"/>
          </a:xfrm>
          <a:prstGeom prst="line">
            <a:avLst/>
          </a:prstGeom>
          <a:noFill/>
          <a:ln w="19050" cap="flat" cmpd="sng" algn="ctr">
            <a:solidFill>
              <a:srgbClr val="002FA7"/>
            </a:solidFill>
            <a:prstDash val="solid"/>
            <a:miter lim="800000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81D2F3E-CD35-4C84-B1A9-58279D5C4C10}"/>
              </a:ext>
            </a:extLst>
          </p:cNvPr>
          <p:cNvSpPr txBox="1"/>
          <p:nvPr/>
        </p:nvSpPr>
        <p:spPr>
          <a:xfrm>
            <a:off x="295977" y="708151"/>
            <a:ext cx="105176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Franklin Gothic Demi"/>
              </a:rPr>
              <a:t>Working Hours During Construction: </a:t>
            </a:r>
            <a:r>
              <a:rPr lang="en-US" sz="24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Monday to Friday: 9:00 AM to 4:00 PM</a:t>
            </a:r>
          </a:p>
          <a:p>
            <a:pPr lvl="0"/>
            <a:endParaRPr lang="en-US" sz="2800" dirty="0">
              <a:solidFill>
                <a:srgbClr val="002FA7"/>
              </a:solidFill>
              <a:latin typeface="Franklin Gothic Demi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B96478-2334-A890-2A60-97B5EB43B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5058" y="5543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2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e225d4-b878-4e9e-b3ea-7d3918279a6d">
      <UserInfo>
        <DisplayName>Brown, Ajamu (DDC)</DisplayName>
        <AccountId>110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FD4341BC7F1F47A3054A37E8B5C44B" ma:contentTypeVersion="4" ma:contentTypeDescription="Create a new document." ma:contentTypeScope="" ma:versionID="b0e1c30a172505dd4c6b71cf17feb744">
  <xsd:schema xmlns:xsd="http://www.w3.org/2001/XMLSchema" xmlns:xs="http://www.w3.org/2001/XMLSchema" xmlns:p="http://schemas.microsoft.com/office/2006/metadata/properties" xmlns:ns2="4510ceb0-1707-4c43-b5b8-9066afae30ea" xmlns:ns3="75e225d4-b878-4e9e-b3ea-7d3918279a6d" targetNamespace="http://schemas.microsoft.com/office/2006/metadata/properties" ma:root="true" ma:fieldsID="84c71856839fa162e688520efb8b73b3" ns2:_="" ns3:_="">
    <xsd:import namespace="4510ceb0-1707-4c43-b5b8-9066afae30ea"/>
    <xsd:import namespace="75e225d4-b878-4e9e-b3ea-7d3918279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0ceb0-1707-4c43-b5b8-9066afae30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225d4-b878-4e9e-b3ea-7d3918279a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6809F1-DD85-4F99-A2E7-4A698FA4233F}">
  <ds:schemaRefs>
    <ds:schemaRef ds:uri="http://schemas.openxmlformats.org/package/2006/metadata/core-properties"/>
    <ds:schemaRef ds:uri="4510ceb0-1707-4c43-b5b8-9066afae30ea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75e225d4-b878-4e9e-b3ea-7d3918279a6d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8F0747C-6AD6-415A-84CE-F4F27518BE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10ceb0-1707-4c43-b5b8-9066afae30ea"/>
    <ds:schemaRef ds:uri="75e225d4-b878-4e9e-b3ea-7d3918279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333D1C-B343-4A9A-B343-8504759BB1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3918</TotalTime>
  <Words>766</Words>
  <Application>Microsoft Office PowerPoint</Application>
  <PresentationFormat>Widescreen</PresentationFormat>
  <Paragraphs>175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Ye</dc:creator>
  <cp:lastModifiedBy>Harold Ave</cp:lastModifiedBy>
  <cp:revision>190</cp:revision>
  <dcterms:created xsi:type="dcterms:W3CDTF">2020-09-08T14:48:19Z</dcterms:created>
  <dcterms:modified xsi:type="dcterms:W3CDTF">2022-09-12T20:08:00Z</dcterms:modified>
</cp:coreProperties>
</file>