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9"/>
  </p:notesMasterIdLst>
  <p:sldIdLst>
    <p:sldId id="328" r:id="rId5"/>
    <p:sldId id="561" r:id="rId6"/>
    <p:sldId id="683" r:id="rId7"/>
    <p:sldId id="563" r:id="rId8"/>
    <p:sldId id="684" r:id="rId9"/>
    <p:sldId id="545" r:id="rId10"/>
    <p:sldId id="685" r:id="rId11"/>
    <p:sldId id="658" r:id="rId12"/>
    <p:sldId id="679" r:id="rId13"/>
    <p:sldId id="667" r:id="rId14"/>
    <p:sldId id="671" r:id="rId15"/>
    <p:sldId id="670" r:id="rId16"/>
    <p:sldId id="672" r:id="rId17"/>
    <p:sldId id="673" r:id="rId18"/>
    <p:sldId id="674" r:id="rId19"/>
    <p:sldId id="675" r:id="rId20"/>
    <p:sldId id="676" r:id="rId21"/>
    <p:sldId id="677" r:id="rId22"/>
    <p:sldId id="678" r:id="rId23"/>
    <p:sldId id="680" r:id="rId24"/>
    <p:sldId id="659" r:id="rId25"/>
    <p:sldId id="660" r:id="rId26"/>
    <p:sldId id="652" r:id="rId27"/>
    <p:sldId id="661" r:id="rId28"/>
    <p:sldId id="664" r:id="rId29"/>
    <p:sldId id="259" r:id="rId30"/>
    <p:sldId id="628" r:id="rId31"/>
    <p:sldId id="681" r:id="rId32"/>
    <p:sldId id="646" r:id="rId33"/>
    <p:sldId id="316" r:id="rId34"/>
    <p:sldId id="322" r:id="rId35"/>
    <p:sldId id="682" r:id="rId36"/>
    <p:sldId id="620" r:id="rId37"/>
    <p:sldId id="569" r:id="rId3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nteno, Maria (DDC)" initials="CM(" lastIdx="2" clrIdx="0">
    <p:extLst>
      <p:ext uri="{19B8F6BF-5375-455C-9EA6-DF929625EA0E}">
        <p15:presenceInfo xmlns:p15="http://schemas.microsoft.com/office/powerpoint/2012/main" userId="S-1-5-21-2826058626-450910229-104704957-18595" providerId="AD"/>
      </p:ext>
    </p:extLst>
  </p:cmAuthor>
  <p:cmAuthor id="2" name="Smith, Carmela (DDC)" initials="SC(" lastIdx="1" clrIdx="1">
    <p:extLst>
      <p:ext uri="{19B8F6BF-5375-455C-9EA6-DF929625EA0E}">
        <p15:presenceInfo xmlns:p15="http://schemas.microsoft.com/office/powerpoint/2012/main" userId="Smith, Carmela (DDC)" providerId="None"/>
      </p:ext>
    </p:extLst>
  </p:cmAuthor>
  <p:cmAuthor id="3" name="Margolies, Jeffrey (DDC)" initials="M(" lastIdx="4" clrIdx="2"/>
  <p:cmAuthor id="4" name="Centeno, Maria (DDC)" initials="CM( [2]" lastIdx="2" clrIdx="3">
    <p:extLst>
      <p:ext uri="{19B8F6BF-5375-455C-9EA6-DF929625EA0E}">
        <p15:presenceInfo xmlns:p15="http://schemas.microsoft.com/office/powerpoint/2012/main" userId="S::CentenoM@ddc.nyc.gov::e8aef687-2a7f-4b11-8acd-ddd839845d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A7"/>
    <a:srgbClr val="64FA5C"/>
    <a:srgbClr val="14D9F4"/>
    <a:srgbClr val="F09151"/>
    <a:srgbClr val="ED7D31"/>
    <a:srgbClr val="216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62"/>
  </p:normalViewPr>
  <p:slideViewPr>
    <p:cSldViewPr snapToGrid="0" snapToObjects="1">
      <p:cViewPr varScale="1">
        <p:scale>
          <a:sx n="105" d="100"/>
          <a:sy n="105" d="100"/>
        </p:scale>
        <p:origin x="8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7303674-71C2-44EF-BA4D-CFAC11496206}" type="datetimeFigureOut">
              <a:rPr lang="en-US" smtClean="0"/>
              <a:t>2/4/2026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D475701-3AF4-4164-9199-2613E3962B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358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75701-3AF4-4164-9199-2613E3962BB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055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75701-3AF4-4164-9199-2613E3962BB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751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75701-3AF4-4164-9199-2613E3962BB6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48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BC66C-4315-D842-AC28-D79D651F6E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AA132-1ADE-884C-B4C2-22E178870D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0BE08-09ED-B740-BA41-92D891000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54305-B025-854C-98B6-31D91B45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BB279-32F3-6045-95F1-6873A268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509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1D8DB-7ADE-8142-9E81-B2588B201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0EFCE5-CB52-F74D-9FC4-1066F43892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C35E8-DB27-EB48-862B-5730C5AFB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DFC8B-A7D4-114C-A442-317CF7DCF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2B7EA-8902-B44B-98D1-797805E6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158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12A006-7BD7-CE47-92B2-F5CFBC813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8E5663-5AA9-7A42-A5F4-4C086160B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A5FC1-1199-6642-8DB1-4B94A5F8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6457C-87DB-024C-9CDF-5734B7728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04C87-9120-1649-91A0-B9A9A99D4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38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5C734-BE07-B04F-99C2-1934EDB37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33D47-47E8-A749-82B5-6A9196D18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138EC-44A5-544E-8484-CC10734B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721E9-901B-304F-8F6D-141C085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C20C8-0744-844B-BD65-1AB00E27A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4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DD5F5-B0FB-6640-91E0-BEC63349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69864-62EC-A84D-ACBD-6ECFD1748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1C28C-3EE8-CF49-8C4A-F68EBD6B2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B9B0A-4F6D-C242-87F8-BA3A9DCC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29D4-B4FC-B749-A869-80F8DDCC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4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8420F-EC16-AA4B-9915-0A764A5C6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DF7D4-3DB2-E148-855D-3569D316E9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02FA7-8616-D543-8CED-4CEEDCC9B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52B90-7B65-9849-B413-A83E278FE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2/4/2026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4898AB-C6A1-2C45-B70D-CBBE03362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74DCA-620D-5447-8D35-50F3B006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081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753BC-5E85-8E43-ADC8-A27FA2670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F44BE-2D7A-2543-8F9C-1B2718BA7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FB6A17-4A5B-A642-B8F3-0634492FF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A1663B-DEDD-724A-B9AC-C940E0E51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24632C-EC4B-B14A-BB58-E7FD0AB96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4E8BBE-83CC-864B-972B-9F44712A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2/4/2026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DE3755-5F71-D147-81DE-598E99A2C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B321CA-64C6-A340-9903-2CEAE9CA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90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6EF87-3D2B-3948-B847-D235E23F1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F81EC-B15B-6045-AF14-58B05CB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2/4/2026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8F20B-0608-5949-A0F9-CE23798F2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A3A1A-75C8-6140-BD03-0B9BA3D22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430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8528AC-4D12-714A-A0A0-69DAEBCC9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2/4/2026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251A0A-4A2D-544D-8C12-C7B6728CE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6623A-90A1-034C-BFD3-E7F85E6F8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579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9015-758F-8E44-92EC-C9351FE1B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0DCC4-470E-EC49-BE65-6B2C2205D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E048B8-A0CB-4F43-B4CC-DDBDACC98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5518D-DD03-1149-9370-566816F63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2/4/2026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624D3-A9F7-2945-841E-71971021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51743-7A95-A948-8D4B-F6898AAC6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501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E923B-4E57-0D4D-BD9F-95026EF2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5E5FB9-2319-B844-9B00-D0EC773752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EB4A2-A91B-9C4B-A00C-B1625508C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86B4C-A483-8E40-8CB7-DD8474D6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2/4/2026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AE98F-8D48-E142-9135-53A94B533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3F0B3-1143-F449-948E-F04D7F15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25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4236A0-CB01-AA4D-AE76-E9BA51BEB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2E1DB-156C-BC4E-8B54-E7965CA73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D46D6-6E14-1F44-B42D-0D2F64AB17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0F3C-CC04-4F4E-9372-E1B2A751AC43}" type="datetimeFigureOut">
              <a:rPr lang="en-US" smtClean="0"/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2B48D-B2BE-2144-A69A-DB7AA0664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387E9-F336-E848-B682-6895A7B7D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35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8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7.jp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40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png"/><Relationship Id="rId5" Type="http://schemas.openxmlformats.org/officeDocument/2006/relationships/image" Target="../media/image42.jpe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emf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5.emf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image" Target="../media/image44.png"/><Relationship Id="rId9" Type="http://schemas.openxmlformats.org/officeDocument/2006/relationships/image" Target="../media/image4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33A8EB-2D5A-F748-A6CC-328FEE3E27D9}"/>
              </a:ext>
            </a:extLst>
          </p:cNvPr>
          <p:cNvSpPr/>
          <p:nvPr/>
        </p:nvSpPr>
        <p:spPr>
          <a:xfrm>
            <a:off x="0" y="0"/>
            <a:ext cx="12192000" cy="7187922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latin typeface="Franklin Gothic Book" panose="020B05030201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4D4DCC-517C-417B-AF06-A530AB2FCF89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138198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5FE68AF-AD36-4A65-8520-82DAA9F8B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0" y="703656"/>
            <a:ext cx="1799464" cy="42737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FEEBD5-23C8-4345-8EC7-5E57FE603391}"/>
              </a:ext>
            </a:extLst>
          </p:cNvPr>
          <p:cNvCxnSpPr>
            <a:cxnSpLocks/>
          </p:cNvCxnSpPr>
          <p:nvPr/>
        </p:nvCxnSpPr>
        <p:spPr>
          <a:xfrm>
            <a:off x="408960" y="1388595"/>
            <a:ext cx="1841062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015BE019-22FE-4112-8F35-370EC75760CE}"/>
              </a:ext>
            </a:extLst>
          </p:cNvPr>
          <p:cNvSpPr txBox="1">
            <a:spLocks/>
          </p:cNvSpPr>
          <p:nvPr/>
        </p:nvSpPr>
        <p:spPr>
          <a:xfrm>
            <a:off x="6870865" y="6042966"/>
            <a:ext cx="5321135" cy="69360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2000" spc="300" dirty="0">
                <a:solidFill>
                  <a:srgbClr val="FF6F24"/>
                </a:solidFill>
              </a:rPr>
              <a:t>Community Board Presentation</a:t>
            </a:r>
          </a:p>
          <a:p>
            <a:pPr algn="r"/>
            <a:r>
              <a:rPr lang="en-US" sz="2000" spc="300" dirty="0">
                <a:solidFill>
                  <a:srgbClr val="FF6F24"/>
                </a:solidFill>
              </a:rPr>
              <a:t>December 2025</a:t>
            </a:r>
          </a:p>
        </p:txBody>
      </p:sp>
      <p:sp>
        <p:nvSpPr>
          <p:cNvPr id="10" name="Rectangle 109">
            <a:extLst>
              <a:ext uri="{FF2B5EF4-FFF2-40B4-BE49-F238E27FC236}">
                <a16:creationId xmlns:a16="http://schemas.microsoft.com/office/drawing/2014/main" id="{84F55DC9-1FD9-4C82-A60A-A7EB94156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283" y="5792948"/>
            <a:ext cx="1362011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buClrTx/>
            </a:pPr>
            <a:r>
              <a:rPr lang="en-US" sz="110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Zohran K. Mamdani</a:t>
            </a:r>
            <a:endParaRPr lang="en-US" sz="1200" b="0" i="0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pPr defTabSz="685800">
              <a:buClrTx/>
            </a:pPr>
            <a:r>
              <a:rPr lang="en-US" sz="12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Mayor</a:t>
            </a:r>
          </a:p>
        </p:txBody>
      </p:sp>
      <p:sp>
        <p:nvSpPr>
          <p:cNvPr id="11" name="Rectangle 109">
            <a:extLst>
              <a:ext uri="{FF2B5EF4-FFF2-40B4-BE49-F238E27FC236}">
                <a16:creationId xmlns:a16="http://schemas.microsoft.com/office/drawing/2014/main" id="{51FF12D2-50C4-4257-96E3-BFD85762B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7428" y="6241215"/>
            <a:ext cx="312591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buClrTx/>
            </a:pPr>
            <a:r>
              <a:rPr lang="en-US" sz="11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Michael Flynn</a:t>
            </a:r>
          </a:p>
          <a:p>
            <a:pPr defTabSz="685800">
              <a:buClrTx/>
            </a:pPr>
            <a:r>
              <a:rPr lang="en-US" sz="12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Commissioner, DOT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4C4DBE-EEF4-4C20-BB42-1B946986A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1437" y="680067"/>
            <a:ext cx="811982" cy="487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ED2855-CF8D-41E3-A279-4BB4399BF3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43" y="692226"/>
            <a:ext cx="811982" cy="482849"/>
          </a:xfrm>
          <a:prstGeom prst="rect">
            <a:avLst/>
          </a:prstGeom>
        </p:spPr>
      </p:pic>
      <p:sp>
        <p:nvSpPr>
          <p:cNvPr id="3" name="Google Shape;94;p1">
            <a:extLst>
              <a:ext uri="{FF2B5EF4-FFF2-40B4-BE49-F238E27FC236}">
                <a16:creationId xmlns:a16="http://schemas.microsoft.com/office/drawing/2014/main" id="{2F1294F1-D2D9-BE37-B222-92E30D6ABF46}"/>
              </a:ext>
            </a:extLst>
          </p:cNvPr>
          <p:cNvSpPr txBox="1"/>
          <p:nvPr/>
        </p:nvSpPr>
        <p:spPr>
          <a:xfrm>
            <a:off x="365759" y="1745923"/>
            <a:ext cx="10902315" cy="335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Franklin Gothic"/>
              <a:buNone/>
            </a:pPr>
            <a:r>
              <a:rPr lang="en-US" sz="3600" b="1" u="none" cap="none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RECONSTRUCTION OF ARTHUR KILL ROAD – PHASE 1 FROM RICHMOND AVE</a:t>
            </a:r>
            <a:r>
              <a:rPr lang="en-US" sz="3600" b="1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NUE</a:t>
            </a:r>
            <a:r>
              <a:rPr lang="en-US" sz="3600" b="1" u="none" cap="none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TO CLARKE AVENUE</a:t>
            </a:r>
            <a:endParaRPr sz="3600" b="1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Franklin Gothic"/>
              <a:buNone/>
            </a:pPr>
            <a:endParaRPr sz="3600" b="1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Franklin Gothic"/>
              <a:buNone/>
            </a:pPr>
            <a:br>
              <a:rPr lang="en-US" sz="800" b="1" u="none" cap="none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</a:br>
            <a:r>
              <a:rPr lang="en-US" sz="3200" b="1" u="none" cap="none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PROJECT ID: </a:t>
            </a:r>
            <a:r>
              <a:rPr lang="en-US" sz="3200" b="1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HWR1140A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Franklin Gothic"/>
              <a:buNone/>
            </a:pPr>
            <a:endParaRPr lang="en-US" sz="36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Franklin Gothic"/>
              <a:buNone/>
            </a:pP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Resident Engineer: Yogesh Ravanan, P.E.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Franklin Gothic"/>
              <a:buNone/>
            </a:pP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Community Construction Liaison: Carrie Agar</a:t>
            </a:r>
            <a:endParaRPr sz="28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Franklin Gothic"/>
              <a:buNone/>
            </a:pPr>
            <a:endParaRPr sz="1875" b="0" u="none" cap="none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Franklin Gothic"/>
              <a:buNone/>
            </a:pPr>
            <a:endParaRPr sz="3375" b="0" u="none" cap="none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C449FD-4044-E2E4-D4DC-DC1A90FF1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80904" y="3421564"/>
            <a:ext cx="609600" cy="609600"/>
          </a:xfrm>
          <a:prstGeom prst="rect">
            <a:avLst/>
          </a:prstGeom>
        </p:spPr>
      </p:pic>
      <p:sp>
        <p:nvSpPr>
          <p:cNvPr id="2" name="Rectangle 109">
            <a:extLst>
              <a:ext uri="{FF2B5EF4-FFF2-40B4-BE49-F238E27FC236}">
                <a16:creationId xmlns:a16="http://schemas.microsoft.com/office/drawing/2014/main" id="{0BEF2AC1-1DD9-0142-5724-40EC1E481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283" y="6248918"/>
            <a:ext cx="312591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buClrTx/>
            </a:pPr>
            <a:r>
              <a:rPr lang="en-US" sz="11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Eduardo del Valle, AIA, LEED-AP, DBIA</a:t>
            </a:r>
          </a:p>
          <a:p>
            <a:pPr defTabSz="685800">
              <a:buClrTx/>
            </a:pPr>
            <a:r>
              <a:rPr lang="en-US" sz="12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Acting Commissioner, DDC</a:t>
            </a:r>
          </a:p>
        </p:txBody>
      </p:sp>
      <p:sp>
        <p:nvSpPr>
          <p:cNvPr id="4" name="Rectangle 109">
            <a:extLst>
              <a:ext uri="{FF2B5EF4-FFF2-40B4-BE49-F238E27FC236}">
                <a16:creationId xmlns:a16="http://schemas.microsoft.com/office/drawing/2014/main" id="{86DC66DE-BE25-D0AA-6EB4-D596E7780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725" y="6241215"/>
            <a:ext cx="312591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buClrTx/>
            </a:pPr>
            <a:r>
              <a:rPr lang="en-US" sz="11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Lisa Garcia</a:t>
            </a:r>
          </a:p>
          <a:p>
            <a:pPr defTabSz="685800">
              <a:buClrTx/>
            </a:pPr>
            <a:r>
              <a:rPr lang="en-US" sz="12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Commissioner, DEP</a:t>
            </a:r>
          </a:p>
        </p:txBody>
      </p:sp>
    </p:spTree>
    <p:extLst>
      <p:ext uri="{BB962C8B-B14F-4D97-AF65-F5344CB8AC3E}">
        <p14:creationId xmlns:p14="http://schemas.microsoft.com/office/powerpoint/2010/main" val="26919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9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389159" y="641911"/>
            <a:ext cx="9838944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Current Conditions (Arthur Kill Road Looking East)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A6C3B3-5AF5-D626-DEB4-9E264F4E9D25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F58C4C0-433F-A876-8E94-7A4A1032E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003" y="1941706"/>
            <a:ext cx="8658154" cy="4364796"/>
          </a:xfrm>
          <a:prstGeom prst="rect">
            <a:avLst/>
          </a:prstGeom>
        </p:spPr>
      </p:pic>
      <p:sp>
        <p:nvSpPr>
          <p:cNvPr id="5" name="Line Callout 1 4">
            <a:extLst>
              <a:ext uri="{FF2B5EF4-FFF2-40B4-BE49-F238E27FC236}">
                <a16:creationId xmlns:a16="http://schemas.microsoft.com/office/drawing/2014/main" id="{B38E8D23-33D8-8587-A6A7-9853CBD9EAA7}"/>
              </a:ext>
            </a:extLst>
          </p:cNvPr>
          <p:cNvSpPr/>
          <p:nvPr/>
        </p:nvSpPr>
        <p:spPr>
          <a:xfrm>
            <a:off x="1073150" y="3577754"/>
            <a:ext cx="1212850" cy="333846"/>
          </a:xfrm>
          <a:prstGeom prst="borderCallout1">
            <a:avLst>
              <a:gd name="adj1" fmla="val 446285"/>
              <a:gd name="adj2" fmla="val 208347"/>
              <a:gd name="adj3" fmla="val 95800"/>
              <a:gd name="adj4" fmla="val 100706"/>
            </a:avLst>
          </a:prstGeom>
          <a:ln w="38100">
            <a:headEnd type="arrow" w="lg" len="lg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No Sidewalk</a:t>
            </a:r>
          </a:p>
        </p:txBody>
      </p:sp>
      <p:sp>
        <p:nvSpPr>
          <p:cNvPr id="8" name="Line Callout 1 6">
            <a:extLst>
              <a:ext uri="{FF2B5EF4-FFF2-40B4-BE49-F238E27FC236}">
                <a16:creationId xmlns:a16="http://schemas.microsoft.com/office/drawing/2014/main" id="{AD17DB59-3BC0-3750-887C-74A45A352AA3}"/>
              </a:ext>
            </a:extLst>
          </p:cNvPr>
          <p:cNvSpPr/>
          <p:nvPr/>
        </p:nvSpPr>
        <p:spPr>
          <a:xfrm>
            <a:off x="6383202" y="5409053"/>
            <a:ext cx="1609272" cy="543485"/>
          </a:xfrm>
          <a:prstGeom prst="borderCallout1">
            <a:avLst>
              <a:gd name="adj1" fmla="val 288811"/>
              <a:gd name="adj2" fmla="val 53725"/>
              <a:gd name="adj3" fmla="val 307821"/>
              <a:gd name="adj4" fmla="val 54749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Single Lane in Each Direction</a:t>
            </a:r>
          </a:p>
        </p:txBody>
      </p:sp>
      <p:sp>
        <p:nvSpPr>
          <p:cNvPr id="10" name="Line Callout 1 4">
            <a:extLst>
              <a:ext uri="{FF2B5EF4-FFF2-40B4-BE49-F238E27FC236}">
                <a16:creationId xmlns:a16="http://schemas.microsoft.com/office/drawing/2014/main" id="{1CE71668-49CE-FBD2-C837-71135043A990}"/>
              </a:ext>
            </a:extLst>
          </p:cNvPr>
          <p:cNvSpPr/>
          <p:nvPr/>
        </p:nvSpPr>
        <p:spPr>
          <a:xfrm>
            <a:off x="5035550" y="1448947"/>
            <a:ext cx="1212850" cy="333846"/>
          </a:xfrm>
          <a:prstGeom prst="borderCallout1">
            <a:avLst>
              <a:gd name="adj1" fmla="val 845873"/>
              <a:gd name="adj2" fmla="val 143048"/>
              <a:gd name="adj3" fmla="val 95800"/>
              <a:gd name="adj4" fmla="val 100706"/>
            </a:avLst>
          </a:prstGeom>
          <a:ln w="38100">
            <a:headEnd type="arrow" w="lg" len="lg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No Median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8F91F6B-6B48-5F5B-6420-5EBA5D88C59C}"/>
              </a:ext>
            </a:extLst>
          </p:cNvPr>
          <p:cNvSpPr/>
          <p:nvPr/>
        </p:nvSpPr>
        <p:spPr>
          <a:xfrm rot="5400000">
            <a:off x="10101448" y="2024426"/>
            <a:ext cx="204407" cy="293750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7CF448-4C0F-3C26-D53C-956D1920BEBF}"/>
              </a:ext>
            </a:extLst>
          </p:cNvPr>
          <p:cNvSpPr/>
          <p:nvPr/>
        </p:nvSpPr>
        <p:spPr>
          <a:xfrm>
            <a:off x="10321533" y="1971246"/>
            <a:ext cx="3365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709838-5729-D8F2-D17C-8523ED33B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22610" y="5738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9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324521" y="585183"/>
            <a:ext cx="9838944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Sections Key Plan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A6C3B3-5AF5-D626-DEB4-9E264F4E9D25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9332157B-52A3-3AEB-2389-E1D9D9DD6230}"/>
              </a:ext>
            </a:extLst>
          </p:cNvPr>
          <p:cNvSpPr/>
          <p:nvPr/>
        </p:nvSpPr>
        <p:spPr>
          <a:xfrm>
            <a:off x="9816851" y="1607529"/>
            <a:ext cx="304800" cy="228600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80D2089-988B-203C-97F6-3AB2A76E84A5}"/>
              </a:ext>
            </a:extLst>
          </p:cNvPr>
          <p:cNvSpPr/>
          <p:nvPr/>
        </p:nvSpPr>
        <p:spPr>
          <a:xfrm>
            <a:off x="9816851" y="1988529"/>
            <a:ext cx="304800" cy="228600"/>
          </a:xfrm>
          <a:prstGeom prst="rect">
            <a:avLst/>
          </a:prstGeom>
          <a:solidFill>
            <a:schemeClr val="lt1">
              <a:alpha val="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B846B6C-2858-4ACF-41F8-886C955BEB00}"/>
              </a:ext>
            </a:extLst>
          </p:cNvPr>
          <p:cNvSpPr/>
          <p:nvPr/>
        </p:nvSpPr>
        <p:spPr>
          <a:xfrm>
            <a:off x="9816851" y="2369529"/>
            <a:ext cx="304800" cy="228600"/>
          </a:xfrm>
          <a:prstGeom prst="rect">
            <a:avLst/>
          </a:prstGeom>
          <a:solidFill>
            <a:schemeClr val="lt1">
              <a:alpha val="0"/>
            </a:schemeClr>
          </a:solidFill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0DE5C9A-011C-8E1A-A235-D9BB9DC81695}"/>
              </a:ext>
            </a:extLst>
          </p:cNvPr>
          <p:cNvSpPr/>
          <p:nvPr/>
        </p:nvSpPr>
        <p:spPr>
          <a:xfrm>
            <a:off x="9816851" y="2750529"/>
            <a:ext cx="304800" cy="228600"/>
          </a:xfrm>
          <a:prstGeom prst="rect">
            <a:avLst/>
          </a:prstGeom>
          <a:solidFill>
            <a:schemeClr val="lt1">
              <a:alpha val="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52A519F-BEDA-4E3F-7C18-C634549BDA26}"/>
              </a:ext>
            </a:extLst>
          </p:cNvPr>
          <p:cNvSpPr/>
          <p:nvPr/>
        </p:nvSpPr>
        <p:spPr>
          <a:xfrm>
            <a:off x="9816851" y="3131529"/>
            <a:ext cx="304800" cy="228600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A7786DE-A32B-9E9B-BB58-4F01E97EE5B3}"/>
              </a:ext>
            </a:extLst>
          </p:cNvPr>
          <p:cNvSpPr/>
          <p:nvPr/>
        </p:nvSpPr>
        <p:spPr>
          <a:xfrm>
            <a:off x="9816851" y="3512529"/>
            <a:ext cx="304800" cy="228600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27E642C-DFBD-F2E0-9C00-D6C55F8840AA}"/>
              </a:ext>
            </a:extLst>
          </p:cNvPr>
          <p:cNvSpPr/>
          <p:nvPr/>
        </p:nvSpPr>
        <p:spPr>
          <a:xfrm>
            <a:off x="9816851" y="3893529"/>
            <a:ext cx="304800" cy="228600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AB7E3B5-4D9C-4FC4-7CC1-FC7832C9C1F1}"/>
              </a:ext>
            </a:extLst>
          </p:cNvPr>
          <p:cNvSpPr/>
          <p:nvPr/>
        </p:nvSpPr>
        <p:spPr>
          <a:xfrm>
            <a:off x="9816851" y="4274529"/>
            <a:ext cx="3048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12A97E1-5B9A-D635-967D-445F32E79BB4}"/>
              </a:ext>
            </a:extLst>
          </p:cNvPr>
          <p:cNvSpPr txBox="1"/>
          <p:nvPr/>
        </p:nvSpPr>
        <p:spPr>
          <a:xfrm>
            <a:off x="10197851" y="1567940"/>
            <a:ext cx="1432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Section 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970C0FE-1026-72F8-B5F5-2FA25927EA7C}"/>
              </a:ext>
            </a:extLst>
          </p:cNvPr>
          <p:cNvSpPr txBox="1"/>
          <p:nvPr/>
        </p:nvSpPr>
        <p:spPr>
          <a:xfrm>
            <a:off x="10197850" y="1948940"/>
            <a:ext cx="1432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Section 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69909F-524D-AE41-B581-88EBEB2CC2B3}"/>
              </a:ext>
            </a:extLst>
          </p:cNvPr>
          <p:cNvSpPr txBox="1"/>
          <p:nvPr/>
        </p:nvSpPr>
        <p:spPr>
          <a:xfrm>
            <a:off x="10197850" y="2329940"/>
            <a:ext cx="1432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Section 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B88F516-7F08-B3DA-1610-81E3C485841A}"/>
              </a:ext>
            </a:extLst>
          </p:cNvPr>
          <p:cNvSpPr txBox="1"/>
          <p:nvPr/>
        </p:nvSpPr>
        <p:spPr>
          <a:xfrm>
            <a:off x="10197851" y="2710940"/>
            <a:ext cx="1432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Section 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EF9F1C1-17C2-EBA1-AB8D-BDB1D4ACFE8F}"/>
              </a:ext>
            </a:extLst>
          </p:cNvPr>
          <p:cNvSpPr txBox="1"/>
          <p:nvPr/>
        </p:nvSpPr>
        <p:spPr>
          <a:xfrm>
            <a:off x="10197851" y="3092106"/>
            <a:ext cx="1432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Section 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7B0A1E3-8951-AB16-60DF-ECC659DBDDBC}"/>
              </a:ext>
            </a:extLst>
          </p:cNvPr>
          <p:cNvSpPr txBox="1"/>
          <p:nvPr/>
        </p:nvSpPr>
        <p:spPr>
          <a:xfrm>
            <a:off x="10197851" y="3472940"/>
            <a:ext cx="1432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Section 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D71BA4-58F2-6B4B-323C-AA7A9D47CC7F}"/>
              </a:ext>
            </a:extLst>
          </p:cNvPr>
          <p:cNvSpPr txBox="1"/>
          <p:nvPr/>
        </p:nvSpPr>
        <p:spPr>
          <a:xfrm>
            <a:off x="10227927" y="3829590"/>
            <a:ext cx="1432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Section 7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070D772-3808-E97F-8A6A-C79C638CCC8C}"/>
              </a:ext>
            </a:extLst>
          </p:cNvPr>
          <p:cNvSpPr txBox="1"/>
          <p:nvPr/>
        </p:nvSpPr>
        <p:spPr>
          <a:xfrm>
            <a:off x="10197849" y="4234608"/>
            <a:ext cx="1432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Section 8</a:t>
            </a:r>
          </a:p>
        </p:txBody>
      </p:sp>
      <p:pic>
        <p:nvPicPr>
          <p:cNvPr id="81" name="Picture 80" descr="A map of a city&#10;&#10;AI-generated content may be incorrect.">
            <a:extLst>
              <a:ext uri="{FF2B5EF4-FFF2-40B4-BE49-F238E27FC236}">
                <a16:creationId xmlns:a16="http://schemas.microsoft.com/office/drawing/2014/main" id="{140A5492-3BA2-6807-92C6-EA9C34F27B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142" y="1403719"/>
            <a:ext cx="7570978" cy="4674819"/>
          </a:xfrm>
          <a:prstGeom prst="rect">
            <a:avLst/>
          </a:prstGeom>
        </p:spPr>
      </p:pic>
      <p:sp>
        <p:nvSpPr>
          <p:cNvPr id="82" name="Arrow: Down 81">
            <a:extLst>
              <a:ext uri="{FF2B5EF4-FFF2-40B4-BE49-F238E27FC236}">
                <a16:creationId xmlns:a16="http://schemas.microsoft.com/office/drawing/2014/main" id="{42C5D4C0-AFA9-5FBE-419E-314B84D0D9F7}"/>
              </a:ext>
            </a:extLst>
          </p:cNvPr>
          <p:cNvSpPr/>
          <p:nvPr/>
        </p:nvSpPr>
        <p:spPr>
          <a:xfrm rot="10800000">
            <a:off x="8615926" y="1899715"/>
            <a:ext cx="204407" cy="293750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46CD3D7-6FE7-8636-15AA-B0720B78DC41}"/>
              </a:ext>
            </a:extLst>
          </p:cNvPr>
          <p:cNvSpPr/>
          <p:nvPr/>
        </p:nvSpPr>
        <p:spPr>
          <a:xfrm>
            <a:off x="8549856" y="1570045"/>
            <a:ext cx="3365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3C6ECB-A737-C5B6-C0EF-A1ABD6CCA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2786" y="5725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0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265334" y="501715"/>
            <a:ext cx="9838944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Intersection of Arthur Kill Road and Richmond Avenue</a:t>
            </a:r>
          </a:p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(Section 1)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A6C3B3-5AF5-D626-DEB4-9E264F4E9D25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237" y="337344"/>
            <a:ext cx="2938604" cy="1823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02676" y="2148596"/>
            <a:ext cx="3261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Intersection of Richmond Avenue and Arthur Kill Road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9015413" y="1661593"/>
            <a:ext cx="101155" cy="255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4687" y="1661593"/>
            <a:ext cx="29901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Existing 5 Lanes-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3 Lanes West Bound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2 Lanes East Bound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Proposed 6 Lanes-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4 Lanes West Bound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2 Lanes East Bound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No Median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Shared Use Path for Bicycles and Pedestrians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Utility Planting Strip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57B62F-E7BA-7170-FCF0-66B66AB26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7965" y="4291021"/>
            <a:ext cx="8506245" cy="2368602"/>
          </a:xfrm>
          <a:prstGeom prst="rect">
            <a:avLst/>
          </a:prstGeom>
        </p:spPr>
      </p:pic>
      <p:pic>
        <p:nvPicPr>
          <p:cNvPr id="23" name="Picture 22" descr="A screenshot of a map&#10;&#10;AI-generated content may be incorrect.">
            <a:extLst>
              <a:ext uri="{FF2B5EF4-FFF2-40B4-BE49-F238E27FC236}">
                <a16:creationId xmlns:a16="http://schemas.microsoft.com/office/drawing/2014/main" id="{198F4201-4AD2-7677-3F08-CDD7086D42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6818" y="1248996"/>
            <a:ext cx="3259172" cy="3695894"/>
          </a:xfrm>
          <a:prstGeom prst="rect">
            <a:avLst/>
          </a:prstGeom>
        </p:spPr>
      </p:pic>
      <p:sp>
        <p:nvSpPr>
          <p:cNvPr id="25" name="Right Arrow 34"/>
          <p:cNvSpPr/>
          <p:nvPr/>
        </p:nvSpPr>
        <p:spPr>
          <a:xfrm flipV="1">
            <a:off x="3575304" y="2044402"/>
            <a:ext cx="2231514" cy="228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21BF6D01-A471-166E-A3E5-F74507A5869E}"/>
              </a:ext>
            </a:extLst>
          </p:cNvPr>
          <p:cNvSpPr/>
          <p:nvPr/>
        </p:nvSpPr>
        <p:spPr>
          <a:xfrm rot="10800000">
            <a:off x="11484003" y="667014"/>
            <a:ext cx="204407" cy="293750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63B70A1-D523-7643-6536-4CAE94FB00F2}"/>
              </a:ext>
            </a:extLst>
          </p:cNvPr>
          <p:cNvSpPr/>
          <p:nvPr/>
        </p:nvSpPr>
        <p:spPr>
          <a:xfrm>
            <a:off x="11417933" y="337344"/>
            <a:ext cx="3365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0BA1FA-36A9-6BCF-925C-7C250A5D0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67067" y="30420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5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389159" y="481867"/>
            <a:ext cx="9838944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Arthur Kill Road and Getz Avenue </a:t>
            </a:r>
          </a:p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(Section 2)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A6C3B3-5AF5-D626-DEB4-9E264F4E9D25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237" y="337344"/>
            <a:ext cx="2938604" cy="1823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02676" y="2178509"/>
            <a:ext cx="3261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Intersection of Arthur Kill Road and Getz Ave.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9068423" y="1695450"/>
            <a:ext cx="163683" cy="266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Arrow 34"/>
          <p:cNvSpPr/>
          <p:nvPr/>
        </p:nvSpPr>
        <p:spPr>
          <a:xfrm flipV="1">
            <a:off x="3054096" y="2044404"/>
            <a:ext cx="2800746" cy="228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36286" y="1640226"/>
            <a:ext cx="257556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Existing 2 Lanes-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1 Lane West Bound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1 Lane East Bound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Proposed 4 Lanes-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2 Lanes West Bound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2 Lanes East Bound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Median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Shared Use Path for Bicycles and Pedestrians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Utility Planting Strip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16" name="Picture 15" descr="A diagram of a road with cars and additional text&#10;&#10;AI-generated content may be incorrect.">
            <a:extLst>
              <a:ext uri="{FF2B5EF4-FFF2-40B4-BE49-F238E27FC236}">
                <a16:creationId xmlns:a16="http://schemas.microsoft.com/office/drawing/2014/main" id="{290A4BC2-8120-F2E9-BEAF-9138DED87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4322" y="4333909"/>
            <a:ext cx="8023918" cy="2337878"/>
          </a:xfrm>
          <a:prstGeom prst="rect">
            <a:avLst/>
          </a:prstGeom>
        </p:spPr>
      </p:pic>
      <p:pic>
        <p:nvPicPr>
          <p:cNvPr id="26" name="Picture 25" descr="A screenshot of a phone&#10;&#10;AI-generated content may be incorrect.">
            <a:extLst>
              <a:ext uri="{FF2B5EF4-FFF2-40B4-BE49-F238E27FC236}">
                <a16:creationId xmlns:a16="http://schemas.microsoft.com/office/drawing/2014/main" id="{553A21DF-955F-20A4-5608-51482CD9C6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4248" y="1400186"/>
            <a:ext cx="3334175" cy="3502176"/>
          </a:xfrm>
          <a:prstGeom prst="rect">
            <a:avLst/>
          </a:prstGeom>
        </p:spPr>
      </p:pic>
      <p:sp>
        <p:nvSpPr>
          <p:cNvPr id="28" name="Arrow: Down 27">
            <a:extLst>
              <a:ext uri="{FF2B5EF4-FFF2-40B4-BE49-F238E27FC236}">
                <a16:creationId xmlns:a16="http://schemas.microsoft.com/office/drawing/2014/main" id="{0DAD5E44-B489-84F0-1F87-CE40777DD51A}"/>
              </a:ext>
            </a:extLst>
          </p:cNvPr>
          <p:cNvSpPr/>
          <p:nvPr/>
        </p:nvSpPr>
        <p:spPr>
          <a:xfrm rot="10800000">
            <a:off x="11484003" y="667014"/>
            <a:ext cx="204407" cy="293750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FB425F-C0C2-83A1-7C3A-C0AC02E9489D}"/>
              </a:ext>
            </a:extLst>
          </p:cNvPr>
          <p:cNvSpPr/>
          <p:nvPr/>
        </p:nvSpPr>
        <p:spPr>
          <a:xfrm>
            <a:off x="11417933" y="337344"/>
            <a:ext cx="3365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702401-9A96-B0A9-8717-765C98685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33539" y="3175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9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389159" y="452986"/>
            <a:ext cx="9838944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Intersections of Arthur Kill Road and Getz Avenue/</a:t>
            </a:r>
          </a:p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Armstrong Avenue/Tanglewood Drive</a:t>
            </a:r>
          </a:p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(Section 3)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A6C3B3-5AF5-D626-DEB4-9E264F4E9D25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237" y="337344"/>
            <a:ext cx="2938604" cy="1823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54326" y="2232813"/>
            <a:ext cx="3261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Intersections of Arthur Kill Road and</a:t>
            </a:r>
          </a:p>
          <a:p>
            <a:r>
              <a:rPr lang="en-US" sz="1400" dirty="0">
                <a:solidFill>
                  <a:schemeClr val="bg1"/>
                </a:solidFill>
              </a:rPr>
              <a:t>	- Getz Avenue</a:t>
            </a:r>
          </a:p>
          <a:p>
            <a:r>
              <a:rPr lang="en-US" sz="1400" dirty="0">
                <a:solidFill>
                  <a:schemeClr val="bg1"/>
                </a:solidFill>
              </a:rPr>
              <a:t>	- Armstrong Avenue</a:t>
            </a:r>
          </a:p>
          <a:p>
            <a:r>
              <a:rPr lang="en-US" sz="1400" dirty="0">
                <a:solidFill>
                  <a:schemeClr val="bg1"/>
                </a:solidFill>
              </a:rPr>
              <a:t>	- Tanglewood Drive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9286875" y="1400186"/>
            <a:ext cx="44450" cy="215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8ACC2C-6BBF-B898-A481-4F72D438E066}"/>
              </a:ext>
            </a:extLst>
          </p:cNvPr>
          <p:cNvCxnSpPr>
            <a:cxnSpLocks/>
          </p:cNvCxnSpPr>
          <p:nvPr/>
        </p:nvCxnSpPr>
        <p:spPr>
          <a:xfrm>
            <a:off x="10333539" y="693318"/>
            <a:ext cx="159836" cy="145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07097C2-0DCE-C59E-303D-D66C33BE5DF0}"/>
              </a:ext>
            </a:extLst>
          </p:cNvPr>
          <p:cNvCxnSpPr>
            <a:cxnSpLocks/>
          </p:cNvCxnSpPr>
          <p:nvPr/>
        </p:nvCxnSpPr>
        <p:spPr>
          <a:xfrm>
            <a:off x="9620250" y="1336697"/>
            <a:ext cx="44450" cy="215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creenshot of a map&#10;&#10;AI-generated content may be incorrect.">
            <a:extLst>
              <a:ext uri="{FF2B5EF4-FFF2-40B4-BE49-F238E27FC236}">
                <a16:creationId xmlns:a16="http://schemas.microsoft.com/office/drawing/2014/main" id="{CBB7C7E7-5AA6-0712-E62F-8952497E8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8090" y="1462906"/>
            <a:ext cx="4198491" cy="3583228"/>
          </a:xfrm>
          <a:prstGeom prst="rect">
            <a:avLst/>
          </a:prstGeom>
        </p:spPr>
      </p:pic>
      <p:sp>
        <p:nvSpPr>
          <p:cNvPr id="17" name="Right Arrow 34"/>
          <p:cNvSpPr/>
          <p:nvPr/>
        </p:nvSpPr>
        <p:spPr>
          <a:xfrm flipV="1">
            <a:off x="3020045" y="2046507"/>
            <a:ext cx="2619439" cy="228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14260" y="1733550"/>
            <a:ext cx="2575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Existing 2 Lanes-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2 Lanes West Bound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1 Lane East Bound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4259" y="2724150"/>
            <a:ext cx="25141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Proposed 5 Lanes-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3 Lanes West Bound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2 Lanes East Bound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No Median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Shared Use Path for Bicycles and Pedestrians (Ends at Tanglewood Drive Intersection)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Utility Planting Strip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1" name="Picture 30" descr="A diagram of a road with cars&#10;&#10;AI-generated content may be incorrect.">
            <a:extLst>
              <a:ext uri="{FF2B5EF4-FFF2-40B4-BE49-F238E27FC236}">
                <a16:creationId xmlns:a16="http://schemas.microsoft.com/office/drawing/2014/main" id="{6C8E089C-902E-E287-D7D0-4D43CAB580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3921" y="4347315"/>
            <a:ext cx="7095501" cy="2220998"/>
          </a:xfrm>
          <a:prstGeom prst="rect">
            <a:avLst/>
          </a:prstGeom>
        </p:spPr>
      </p:pic>
      <p:sp>
        <p:nvSpPr>
          <p:cNvPr id="32" name="Arrow: Down 31">
            <a:extLst>
              <a:ext uri="{FF2B5EF4-FFF2-40B4-BE49-F238E27FC236}">
                <a16:creationId xmlns:a16="http://schemas.microsoft.com/office/drawing/2014/main" id="{37E747B6-7CEA-C2A4-A4ED-CD129D9461E8}"/>
              </a:ext>
            </a:extLst>
          </p:cNvPr>
          <p:cNvSpPr/>
          <p:nvPr/>
        </p:nvSpPr>
        <p:spPr>
          <a:xfrm rot="10800000">
            <a:off x="11484003" y="667014"/>
            <a:ext cx="204407" cy="293750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D06B0CA-95BC-29BF-8BCA-883EFEBFCB41}"/>
              </a:ext>
            </a:extLst>
          </p:cNvPr>
          <p:cNvSpPr/>
          <p:nvPr/>
        </p:nvSpPr>
        <p:spPr>
          <a:xfrm>
            <a:off x="11417933" y="337344"/>
            <a:ext cx="3365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9FD7874-1CB1-295F-9BBF-0CA87510B9C0}"/>
              </a:ext>
            </a:extLst>
          </p:cNvPr>
          <p:cNvSpPr/>
          <p:nvPr/>
        </p:nvSpPr>
        <p:spPr>
          <a:xfrm>
            <a:off x="8124825" y="6305692"/>
            <a:ext cx="1162050" cy="198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ACAB3E-36DB-5660-D843-1EE24C1EB7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88575" y="3391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8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265334" y="501715"/>
            <a:ext cx="9838944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Arthur Kill Road between Getz Avenue and </a:t>
            </a:r>
          </a:p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Armstrong Avenue</a:t>
            </a:r>
          </a:p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(Section 4)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A6C3B3-5AF5-D626-DEB4-9E264F4E9D25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237" y="337344"/>
            <a:ext cx="2938604" cy="1823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02676" y="2162326"/>
            <a:ext cx="3261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Arthur Kill Road between Getz Avenue and Armstrong Avenue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9388476" y="1308100"/>
            <a:ext cx="101155" cy="324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7662" y="2269367"/>
            <a:ext cx="257556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Existing 2 Lanes-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1 Lane West Bound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1 Lane East Bound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Proposed 4 Lanes-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2 Lanes West Bound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2 Lanes East Bound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Median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Shared Use Path for Bicycles and Pedestrians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Utility Planting Strip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Traffic Signal Added at Cortelyou Intersection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5" name="Picture 14" descr="A aerial view of a road&#10;&#10;AI-generated content may be incorrect.">
            <a:extLst>
              <a:ext uri="{FF2B5EF4-FFF2-40B4-BE49-F238E27FC236}">
                <a16:creationId xmlns:a16="http://schemas.microsoft.com/office/drawing/2014/main" id="{D5D377D4-5E20-8ABC-FA65-CBBED3525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418" y="2136492"/>
            <a:ext cx="6011734" cy="2685725"/>
          </a:xfrm>
          <a:prstGeom prst="rect">
            <a:avLst/>
          </a:prstGeom>
        </p:spPr>
      </p:pic>
      <p:sp>
        <p:nvSpPr>
          <p:cNvPr id="16" name="Right Arrow 34"/>
          <p:cNvSpPr/>
          <p:nvPr/>
        </p:nvSpPr>
        <p:spPr>
          <a:xfrm flipV="1">
            <a:off x="2480879" y="2736463"/>
            <a:ext cx="605222" cy="1884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diagram of a road&#10;&#10;AI-generated content may be incorrect.">
            <a:extLst>
              <a:ext uri="{FF2B5EF4-FFF2-40B4-BE49-F238E27FC236}">
                <a16:creationId xmlns:a16="http://schemas.microsoft.com/office/drawing/2014/main" id="{0B699860-3AAF-9E1E-3183-AB37166A53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6246" y="4202675"/>
            <a:ext cx="7254835" cy="2317981"/>
          </a:xfrm>
          <a:prstGeom prst="rect">
            <a:avLst/>
          </a:prstGeom>
        </p:spPr>
      </p:pic>
      <p:sp>
        <p:nvSpPr>
          <p:cNvPr id="20" name="Arrow: Down 19">
            <a:extLst>
              <a:ext uri="{FF2B5EF4-FFF2-40B4-BE49-F238E27FC236}">
                <a16:creationId xmlns:a16="http://schemas.microsoft.com/office/drawing/2014/main" id="{32864918-0186-C705-357F-597903F6F4F3}"/>
              </a:ext>
            </a:extLst>
          </p:cNvPr>
          <p:cNvSpPr/>
          <p:nvPr/>
        </p:nvSpPr>
        <p:spPr>
          <a:xfrm rot="10800000">
            <a:off x="11484003" y="667014"/>
            <a:ext cx="204407" cy="293750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520247-0001-6D44-72D8-00FA7CD02783}"/>
              </a:ext>
            </a:extLst>
          </p:cNvPr>
          <p:cNvSpPr/>
          <p:nvPr/>
        </p:nvSpPr>
        <p:spPr>
          <a:xfrm>
            <a:off x="11417933" y="337344"/>
            <a:ext cx="3365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77B11D-4FAF-AC11-5AA9-D4A447668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73929" y="30681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0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265334" y="501715"/>
            <a:ext cx="9838944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Arthur Kill Road between Armstrong Avenue and </a:t>
            </a:r>
          </a:p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Giffords Lane</a:t>
            </a:r>
          </a:p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(Section 5)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A6C3B3-5AF5-D626-DEB4-9E264F4E9D25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237" y="337344"/>
            <a:ext cx="2938604" cy="1823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02676" y="2144038"/>
            <a:ext cx="3261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Arthur Kill Road between Armstrong Avenue and Giffords Lane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9845676" y="1110005"/>
            <a:ext cx="101155" cy="324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Arrow 34"/>
          <p:cNvSpPr/>
          <p:nvPr/>
        </p:nvSpPr>
        <p:spPr>
          <a:xfrm flipV="1">
            <a:off x="2480879" y="2736463"/>
            <a:ext cx="605222" cy="1884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aerial view of a neighborhood&#10;&#10;AI-generated content may be incorrect.">
            <a:extLst>
              <a:ext uri="{FF2B5EF4-FFF2-40B4-BE49-F238E27FC236}">
                <a16:creationId xmlns:a16="http://schemas.microsoft.com/office/drawing/2014/main" id="{98F7D6EA-B272-2486-C1F2-D8B75D1AD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6101" y="1437720"/>
            <a:ext cx="6544377" cy="33892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5548" y="2388870"/>
            <a:ext cx="257556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Existing 2 Lanes-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1 Lane West Bound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1 Lane East Bound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Proposed 4 Lanes-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2 Lanes West Bound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2 Lanes East Bound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Median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Shared Use Path for Bicycles and Pedestrians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Utility Planting Strip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2" name="Picture 11" descr="A diagram of a road with cars&#10;&#10;AI-generated content may be incorrect.">
            <a:extLst>
              <a:ext uri="{FF2B5EF4-FFF2-40B4-BE49-F238E27FC236}">
                <a16:creationId xmlns:a16="http://schemas.microsoft.com/office/drawing/2014/main" id="{70387D41-E478-111E-8EBB-CBFE24461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1887" y="4139800"/>
            <a:ext cx="7051378" cy="2278595"/>
          </a:xfrm>
          <a:prstGeom prst="rect">
            <a:avLst/>
          </a:prstGeom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D2943619-053F-DE87-452D-AA4BE3935A7B}"/>
              </a:ext>
            </a:extLst>
          </p:cNvPr>
          <p:cNvSpPr/>
          <p:nvPr/>
        </p:nvSpPr>
        <p:spPr>
          <a:xfrm rot="10800000">
            <a:off x="11484003" y="667014"/>
            <a:ext cx="204407" cy="293750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838C65-FCBD-ECDC-22C1-4A4E3CF24C9B}"/>
              </a:ext>
            </a:extLst>
          </p:cNvPr>
          <p:cNvSpPr/>
          <p:nvPr/>
        </p:nvSpPr>
        <p:spPr>
          <a:xfrm>
            <a:off x="11417933" y="337344"/>
            <a:ext cx="3365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35592C-FB09-4BF9-FE65-1B12BDC7EB4E}"/>
              </a:ext>
            </a:extLst>
          </p:cNvPr>
          <p:cNvSpPr/>
          <p:nvPr/>
        </p:nvSpPr>
        <p:spPr>
          <a:xfrm>
            <a:off x="7364251" y="6176212"/>
            <a:ext cx="1162050" cy="77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DCAD0D-EBAE-5C42-27EA-3362FC025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52927" y="3051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265334" y="501715"/>
            <a:ext cx="9838944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Arthur Kill Road between Giffords Lane and</a:t>
            </a:r>
          </a:p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Miles Avenue</a:t>
            </a:r>
          </a:p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(Section 6)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A6C3B3-5AF5-D626-DEB4-9E264F4E9D25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237" y="337344"/>
            <a:ext cx="2938604" cy="1823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02676" y="2183579"/>
            <a:ext cx="3261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Arthur Kill Road between Giffords Lane and Miles Avenue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9845676" y="1110005"/>
            <a:ext cx="386460" cy="106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Arrow 34"/>
          <p:cNvSpPr/>
          <p:nvPr/>
        </p:nvSpPr>
        <p:spPr>
          <a:xfrm flipV="1">
            <a:off x="3217494" y="2326668"/>
            <a:ext cx="605222" cy="1884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erial view of a road with cars and buildings&#10;&#10;AI-generated content may be incorrect.">
            <a:extLst>
              <a:ext uri="{FF2B5EF4-FFF2-40B4-BE49-F238E27FC236}">
                <a16:creationId xmlns:a16="http://schemas.microsoft.com/office/drawing/2014/main" id="{A5B1AB73-6E7C-3D2C-B79B-5DF1AF461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9692" y="1597166"/>
            <a:ext cx="5415510" cy="22785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74828" y="1997484"/>
            <a:ext cx="257556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Existing 2 Lanes-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1 Lane West Bound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1 Lane East Bound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Proposed 4 Lanes-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2 Lanes West Bound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2 Lanes East Bound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No Median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Shared Use Path for Bicycles and Pedestrians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Utility Planting Strip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5" name="Picture 14" descr="A drawing of a road with a few cars&#10;&#10;AI-generated content may be incorrect.">
            <a:extLst>
              <a:ext uri="{FF2B5EF4-FFF2-40B4-BE49-F238E27FC236}">
                <a16:creationId xmlns:a16="http://schemas.microsoft.com/office/drawing/2014/main" id="{0C33B08A-D2B7-5224-FCD2-A21CD97385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8378" y="4182931"/>
            <a:ext cx="6447805" cy="2338636"/>
          </a:xfrm>
          <a:prstGeom prst="rect">
            <a:avLst/>
          </a:prstGeom>
        </p:spPr>
      </p:pic>
      <p:sp>
        <p:nvSpPr>
          <p:cNvPr id="17" name="Arrow: Down 16">
            <a:extLst>
              <a:ext uri="{FF2B5EF4-FFF2-40B4-BE49-F238E27FC236}">
                <a16:creationId xmlns:a16="http://schemas.microsoft.com/office/drawing/2014/main" id="{D63C582C-C4A8-A156-A1B4-E0807329057D}"/>
              </a:ext>
            </a:extLst>
          </p:cNvPr>
          <p:cNvSpPr/>
          <p:nvPr/>
        </p:nvSpPr>
        <p:spPr>
          <a:xfrm rot="10800000">
            <a:off x="11484003" y="652818"/>
            <a:ext cx="204407" cy="293750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5EB136-18D9-803A-6F1A-8346C8EC60DD}"/>
              </a:ext>
            </a:extLst>
          </p:cNvPr>
          <p:cNvSpPr/>
          <p:nvPr/>
        </p:nvSpPr>
        <p:spPr>
          <a:xfrm>
            <a:off x="11417933" y="323148"/>
            <a:ext cx="3365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3DB662-C986-F65C-F8DD-9C6A063D7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38906" y="29773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3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265334" y="501715"/>
            <a:ext cx="9838944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Arthur Kill Road between Miles Avenue and </a:t>
            </a:r>
          </a:p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Tanglewood Drive</a:t>
            </a:r>
          </a:p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(Section 7)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A6C3B3-5AF5-D626-DEB4-9E264F4E9D25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237" y="337344"/>
            <a:ext cx="2938604" cy="1823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21783" y="2132064"/>
            <a:ext cx="3261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Arthur Kill Road between Miles Avenue and Tanglewood Drive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10232955" y="651636"/>
            <a:ext cx="119691" cy="308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aerial view of a neighborhood&#10;&#10;AI-generated content may be incorrect.">
            <a:extLst>
              <a:ext uri="{FF2B5EF4-FFF2-40B4-BE49-F238E27FC236}">
                <a16:creationId xmlns:a16="http://schemas.microsoft.com/office/drawing/2014/main" id="{6420244D-F79A-3F3E-30D2-76F2C8D9E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9498" y="1331642"/>
            <a:ext cx="5693004" cy="35244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3938" y="2232813"/>
            <a:ext cx="257556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Existing 2 Lanes-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1 Lane West Bound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1 Lane East Bound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Proposed 4 Lanes-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2 Lanes West Bound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2 Lanes East Bound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Median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Shared Use Path for Bicycles and Pedestrians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Utility Planting Strip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Right Arrow 34"/>
          <p:cNvSpPr/>
          <p:nvPr/>
        </p:nvSpPr>
        <p:spPr>
          <a:xfrm flipV="1">
            <a:off x="2779775" y="2568547"/>
            <a:ext cx="405599" cy="1884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diagram of a road with text&#10;&#10;AI-generated content may be incorrect.">
            <a:extLst>
              <a:ext uri="{FF2B5EF4-FFF2-40B4-BE49-F238E27FC236}">
                <a16:creationId xmlns:a16="http://schemas.microsoft.com/office/drawing/2014/main" id="{8F27B5AF-8C32-DADD-26E4-878657D312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1734" y="4101968"/>
            <a:ext cx="6655816" cy="2337725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E9CDC6D7-CA94-3FEB-8DA3-6906DD40B356}"/>
              </a:ext>
            </a:extLst>
          </p:cNvPr>
          <p:cNvSpPr/>
          <p:nvPr/>
        </p:nvSpPr>
        <p:spPr>
          <a:xfrm rot="10800000">
            <a:off x="11513743" y="594850"/>
            <a:ext cx="204407" cy="293750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65BA81-7DA5-DD6A-3784-291C948EB162}"/>
              </a:ext>
            </a:extLst>
          </p:cNvPr>
          <p:cNvSpPr/>
          <p:nvPr/>
        </p:nvSpPr>
        <p:spPr>
          <a:xfrm>
            <a:off x="11447673" y="265180"/>
            <a:ext cx="3365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154F94-2ECE-5ECB-DCEC-5667DEA9D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22750" y="3027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1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265334" y="501715"/>
            <a:ext cx="9838944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Arthur Kill Road between Tanglewood Drive and</a:t>
            </a:r>
          </a:p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Clarke Avenue</a:t>
            </a:r>
          </a:p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(Section 8)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A6C3B3-5AF5-D626-DEB4-9E264F4E9D25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4237" y="337344"/>
            <a:ext cx="2938604" cy="1823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02676" y="2172389"/>
            <a:ext cx="3261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Arthur Kill Road between Tanglewood Drive and Clarke Avenue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10477500" y="537399"/>
            <a:ext cx="187844" cy="154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Arrow 34"/>
          <p:cNvSpPr/>
          <p:nvPr/>
        </p:nvSpPr>
        <p:spPr>
          <a:xfrm flipV="1">
            <a:off x="2779775" y="2568547"/>
            <a:ext cx="405599" cy="1884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n aerial view of a city&#10;&#10;AI-generated content may be incorrect.">
            <a:extLst>
              <a:ext uri="{FF2B5EF4-FFF2-40B4-BE49-F238E27FC236}">
                <a16:creationId xmlns:a16="http://schemas.microsoft.com/office/drawing/2014/main" id="{6DAF9FE3-7BE1-2BCD-2E24-EF7D33E51D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1146" y="1604198"/>
            <a:ext cx="5608084" cy="29792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7700" y="2172389"/>
            <a:ext cx="25755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Existing 2 Lanes-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1 Lane West Bound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1 Lane East Bound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Proposed 4 Lanes-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2 Lanes West Bound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2 Lanes East Bound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No Median except for small stretch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Utility Planting Strip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4" name="Picture 13" descr="A diagram of a road with cars&#10;&#10;AI-generated content may be incorrect.">
            <a:extLst>
              <a:ext uri="{FF2B5EF4-FFF2-40B4-BE49-F238E27FC236}">
                <a16:creationId xmlns:a16="http://schemas.microsoft.com/office/drawing/2014/main" id="{052CD532-263F-D852-770C-B65C54D69E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1734" y="4101968"/>
            <a:ext cx="6690754" cy="2442864"/>
          </a:xfrm>
          <a:prstGeom prst="rect">
            <a:avLst/>
          </a:prstGeom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19C022D3-7693-7ACC-7F1B-496409076046}"/>
              </a:ext>
            </a:extLst>
          </p:cNvPr>
          <p:cNvSpPr/>
          <p:nvPr/>
        </p:nvSpPr>
        <p:spPr>
          <a:xfrm rot="10800000">
            <a:off x="11478240" y="667014"/>
            <a:ext cx="204407" cy="293750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CC884F-5F24-3713-91B8-2B0CF1AEB810}"/>
              </a:ext>
            </a:extLst>
          </p:cNvPr>
          <p:cNvSpPr/>
          <p:nvPr/>
        </p:nvSpPr>
        <p:spPr>
          <a:xfrm>
            <a:off x="11412170" y="337344"/>
            <a:ext cx="3365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0" name="Picture 19" descr="A person and person walking&#10;&#10;AI-generated content may be incorrect.">
            <a:extLst>
              <a:ext uri="{FF2B5EF4-FFF2-40B4-BE49-F238E27FC236}">
                <a16:creationId xmlns:a16="http://schemas.microsoft.com/office/drawing/2014/main" id="{F1A6B2DF-B81B-BD4D-E575-3C7341B99A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6864" y="5222187"/>
            <a:ext cx="469011" cy="53423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3FEA5C-74A7-5C11-136C-12FBC58CE6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92086" y="3117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4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AA22836-0CD2-ED47-A48D-00861D8C2ED4}"/>
              </a:ext>
            </a:extLst>
          </p:cNvPr>
          <p:cNvSpPr txBox="1">
            <a:spLocks/>
          </p:cNvSpPr>
          <p:nvPr/>
        </p:nvSpPr>
        <p:spPr>
          <a:xfrm>
            <a:off x="295977" y="658237"/>
            <a:ext cx="4598753" cy="285273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4000" u="sng" dirty="0">
                <a:latin typeface="Franklin Gothic Demi"/>
              </a:rPr>
              <a:t>agenda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19B9263-5C84-4E41-A438-31EEAC061A89}"/>
              </a:ext>
            </a:extLst>
          </p:cNvPr>
          <p:cNvSpPr txBox="1">
            <a:spLocks/>
          </p:cNvSpPr>
          <p:nvPr/>
        </p:nvSpPr>
        <p:spPr>
          <a:xfrm>
            <a:off x="1478808" y="1562746"/>
            <a:ext cx="7921224" cy="40610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Franklin Gothic Book"/>
              </a:rPr>
              <a:t>	About the Project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Franklin Gothic Book"/>
              </a:rPr>
              <a:t>	Project Improvements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Franklin Gothic Book"/>
              </a:rPr>
              <a:t>	Project Location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Franklin Gothic Book"/>
              </a:rPr>
              <a:t>	Streetscape Upgrades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Franklin Gothic Book"/>
              </a:rPr>
              <a:t>	Utility Upgrades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Franklin Gothic Book"/>
              </a:rPr>
              <a:t>	Community Impacts During Construction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Franklin Gothic Book"/>
              </a:rPr>
              <a:t>	Community Outreach and Notification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60FC08F-02F6-544B-AB06-F9B357A13072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5C8CD6-6D5F-084B-8768-5D14013B7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" y="6094843"/>
            <a:ext cx="720044" cy="48793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D873E-B40D-8748-BD45-84401B33A767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55BD90-7A36-1DEA-A4CA-14D119350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7712" y="32884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7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799B8-D2C7-7FC5-4202-94712DD6A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3DF826-B3C3-CBEE-9370-66DACC681A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B269EF8-0F85-B125-2300-96F28F3635D4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3600" cap="all" dirty="0">
                <a:solidFill>
                  <a:sysClr val="window" lastClr="FFFFFF"/>
                </a:solidFill>
                <a:latin typeface="Franklin Gothic Demi"/>
              </a:rPr>
              <a:t>utility upgrades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1DBED1-58D7-D0BA-9EE5-119CDFC88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C9D8A1B-1229-4590-AA9C-5BB3C5C9F57D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20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E6F9AD7-8B6C-B687-EE68-645A2F558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38F346A3-4F29-F2FA-FE3B-EA50EDAF4300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20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A2F5AED-80CE-E968-E044-AECED2233258}"/>
              </a:ext>
            </a:extLst>
          </p:cNvPr>
          <p:cNvSpPr txBox="1">
            <a:spLocks/>
          </p:cNvSpPr>
          <p:nvPr/>
        </p:nvSpPr>
        <p:spPr>
          <a:xfrm>
            <a:off x="408959" y="2624691"/>
            <a:ext cx="9549693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Demi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1E6707-6084-38C4-3E33-79571D566231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E7E6B7-9EF7-47D9-28BC-9B1933863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1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325310" y="687524"/>
            <a:ext cx="9838944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Arthur Kill Road from Richmond Avenue to Armstrong Avenue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789632-12C4-44BF-89DE-0BDAB3080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196" y="1420815"/>
            <a:ext cx="7513256" cy="4808171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BCD3649-BEC6-E9F1-652D-5287C241E74A}"/>
              </a:ext>
            </a:extLst>
          </p:cNvPr>
          <p:cNvCxnSpPr>
            <a:cxnSpLocks/>
          </p:cNvCxnSpPr>
          <p:nvPr/>
        </p:nvCxnSpPr>
        <p:spPr>
          <a:xfrm>
            <a:off x="2174081" y="2796124"/>
            <a:ext cx="111751" cy="91432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B3F67CA-A4B9-F092-DEF6-B07ADB045561}"/>
              </a:ext>
            </a:extLst>
          </p:cNvPr>
          <p:cNvCxnSpPr>
            <a:cxnSpLocks/>
          </p:cNvCxnSpPr>
          <p:nvPr/>
        </p:nvCxnSpPr>
        <p:spPr>
          <a:xfrm flipH="1" flipV="1">
            <a:off x="2229956" y="2796124"/>
            <a:ext cx="87394" cy="757581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2688ECD-1C58-7076-4741-6517724BB869}"/>
              </a:ext>
            </a:extLst>
          </p:cNvPr>
          <p:cNvCxnSpPr>
            <a:cxnSpLocks/>
          </p:cNvCxnSpPr>
          <p:nvPr/>
        </p:nvCxnSpPr>
        <p:spPr>
          <a:xfrm flipV="1">
            <a:off x="2229956" y="2672228"/>
            <a:ext cx="389419" cy="123896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779FD2F-6A53-6E36-BAD4-1774320CAF21}"/>
              </a:ext>
            </a:extLst>
          </p:cNvPr>
          <p:cNvCxnSpPr>
            <a:cxnSpLocks/>
          </p:cNvCxnSpPr>
          <p:nvPr/>
        </p:nvCxnSpPr>
        <p:spPr>
          <a:xfrm>
            <a:off x="2606693" y="2672228"/>
            <a:ext cx="2094932" cy="58106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4F97128-4B62-B373-B9AC-A6FB5FFD9482}"/>
              </a:ext>
            </a:extLst>
          </p:cNvPr>
          <p:cNvCxnSpPr>
            <a:cxnSpLocks/>
          </p:cNvCxnSpPr>
          <p:nvPr/>
        </p:nvCxnSpPr>
        <p:spPr>
          <a:xfrm>
            <a:off x="4646241" y="3155009"/>
            <a:ext cx="218925" cy="1271406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07A5E6D-BA7B-BDBB-C361-E27E607BE493}"/>
              </a:ext>
            </a:extLst>
          </p:cNvPr>
          <p:cNvCxnSpPr>
            <a:cxnSpLocks/>
          </p:cNvCxnSpPr>
          <p:nvPr/>
        </p:nvCxnSpPr>
        <p:spPr>
          <a:xfrm>
            <a:off x="2392892" y="2668877"/>
            <a:ext cx="3970886" cy="1076999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92B032CD-823B-44A2-AD83-659E29F655EB}"/>
              </a:ext>
            </a:extLst>
          </p:cNvPr>
          <p:cNvCxnSpPr>
            <a:cxnSpLocks/>
          </p:cNvCxnSpPr>
          <p:nvPr/>
        </p:nvCxnSpPr>
        <p:spPr>
          <a:xfrm>
            <a:off x="6461876" y="3753315"/>
            <a:ext cx="38937" cy="293805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4CA47545-EC56-2CAC-32E9-DF9B70D17683}"/>
              </a:ext>
            </a:extLst>
          </p:cNvPr>
          <p:cNvCxnSpPr>
            <a:cxnSpLocks/>
          </p:cNvCxnSpPr>
          <p:nvPr/>
        </p:nvCxnSpPr>
        <p:spPr>
          <a:xfrm>
            <a:off x="4664263" y="3231742"/>
            <a:ext cx="1780630" cy="47871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D200E43C-5C83-CB91-0735-8361EA438787}"/>
              </a:ext>
            </a:extLst>
          </p:cNvPr>
          <p:cNvCxnSpPr>
            <a:cxnSpLocks/>
          </p:cNvCxnSpPr>
          <p:nvPr/>
        </p:nvCxnSpPr>
        <p:spPr>
          <a:xfrm>
            <a:off x="6406899" y="3710452"/>
            <a:ext cx="37994" cy="260596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3CAF21E2-FBB7-83F5-470F-6D039E8C98BB}"/>
              </a:ext>
            </a:extLst>
          </p:cNvPr>
          <p:cNvCxnSpPr>
            <a:cxnSpLocks/>
          </p:cNvCxnSpPr>
          <p:nvPr/>
        </p:nvCxnSpPr>
        <p:spPr>
          <a:xfrm>
            <a:off x="5543353" y="3500820"/>
            <a:ext cx="223349" cy="1478844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9633229C-181B-86F9-07DE-B58A963D9A0D}"/>
              </a:ext>
            </a:extLst>
          </p:cNvPr>
          <p:cNvCxnSpPr>
            <a:cxnSpLocks/>
          </p:cNvCxnSpPr>
          <p:nvPr/>
        </p:nvCxnSpPr>
        <p:spPr>
          <a:xfrm>
            <a:off x="2512219" y="2605849"/>
            <a:ext cx="4026307" cy="107993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06BDEDD3-1934-88F7-E944-0411EBB41B0E}"/>
              </a:ext>
            </a:extLst>
          </p:cNvPr>
          <p:cNvCxnSpPr>
            <a:cxnSpLocks/>
          </p:cNvCxnSpPr>
          <p:nvPr/>
        </p:nvCxnSpPr>
        <p:spPr>
          <a:xfrm>
            <a:off x="6510725" y="3677737"/>
            <a:ext cx="26880" cy="19731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39E9C0BF-59DC-51D9-D2D3-B38FBCB72579}"/>
              </a:ext>
            </a:extLst>
          </p:cNvPr>
          <p:cNvCxnSpPr>
            <a:cxnSpLocks/>
          </p:cNvCxnSpPr>
          <p:nvPr/>
        </p:nvCxnSpPr>
        <p:spPr>
          <a:xfrm flipV="1">
            <a:off x="6331357" y="3553705"/>
            <a:ext cx="1002367" cy="192171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D82CC00D-223A-34F4-AD52-80BFD7FCCD60}"/>
              </a:ext>
            </a:extLst>
          </p:cNvPr>
          <p:cNvCxnSpPr>
            <a:cxnSpLocks/>
          </p:cNvCxnSpPr>
          <p:nvPr/>
        </p:nvCxnSpPr>
        <p:spPr>
          <a:xfrm>
            <a:off x="5646993" y="3463881"/>
            <a:ext cx="103777" cy="651384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299CCFE3-3215-8236-49A0-68A6AD3C06D3}"/>
              </a:ext>
            </a:extLst>
          </p:cNvPr>
          <p:cNvCxnSpPr>
            <a:cxnSpLocks/>
          </p:cNvCxnSpPr>
          <p:nvPr/>
        </p:nvCxnSpPr>
        <p:spPr>
          <a:xfrm>
            <a:off x="5308631" y="3042099"/>
            <a:ext cx="16898" cy="52040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99707449-5014-279E-78E8-6A8F83114B54}"/>
              </a:ext>
            </a:extLst>
          </p:cNvPr>
          <p:cNvCxnSpPr>
            <a:cxnSpLocks/>
          </p:cNvCxnSpPr>
          <p:nvPr/>
        </p:nvCxnSpPr>
        <p:spPr>
          <a:xfrm>
            <a:off x="4759012" y="3201692"/>
            <a:ext cx="204787" cy="122137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D1695137-5990-44C5-F72D-F5FB245ED0C5}"/>
              </a:ext>
            </a:extLst>
          </p:cNvPr>
          <p:cNvCxnSpPr>
            <a:cxnSpLocks/>
          </p:cNvCxnSpPr>
          <p:nvPr/>
        </p:nvCxnSpPr>
        <p:spPr>
          <a:xfrm flipV="1">
            <a:off x="6537605" y="3660446"/>
            <a:ext cx="97083" cy="17291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F507CFD9-0D3E-49B6-18B9-F97D661B8314}"/>
              </a:ext>
            </a:extLst>
          </p:cNvPr>
          <p:cNvCxnSpPr>
            <a:cxnSpLocks/>
          </p:cNvCxnSpPr>
          <p:nvPr/>
        </p:nvCxnSpPr>
        <p:spPr>
          <a:xfrm>
            <a:off x="5600344" y="3563572"/>
            <a:ext cx="107346" cy="66492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ACE44958-CC1A-4374-970C-E2BD3BCD2916}"/>
              </a:ext>
            </a:extLst>
          </p:cNvPr>
          <p:cNvCxnSpPr>
            <a:cxnSpLocks/>
          </p:cNvCxnSpPr>
          <p:nvPr/>
        </p:nvCxnSpPr>
        <p:spPr>
          <a:xfrm flipV="1">
            <a:off x="7333724" y="3518296"/>
            <a:ext cx="82202" cy="30605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3FD706BC-343E-D479-442A-5CDD8E5D2135}"/>
              </a:ext>
            </a:extLst>
          </p:cNvPr>
          <p:cNvCxnSpPr>
            <a:cxnSpLocks/>
          </p:cNvCxnSpPr>
          <p:nvPr/>
        </p:nvCxnSpPr>
        <p:spPr>
          <a:xfrm flipV="1">
            <a:off x="7411549" y="3145817"/>
            <a:ext cx="694226" cy="372479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D97A2B21-0FF5-E7E2-AC61-AB7578A732BA}"/>
              </a:ext>
            </a:extLst>
          </p:cNvPr>
          <p:cNvCxnSpPr>
            <a:cxnSpLocks/>
          </p:cNvCxnSpPr>
          <p:nvPr/>
        </p:nvCxnSpPr>
        <p:spPr>
          <a:xfrm flipV="1">
            <a:off x="8049966" y="2522220"/>
            <a:ext cx="1102486" cy="65396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A6C3B3-5AF5-D626-DEB4-9E264F4E9D25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sp>
        <p:nvSpPr>
          <p:cNvPr id="28" name="Arrow: Down 27">
            <a:extLst>
              <a:ext uri="{FF2B5EF4-FFF2-40B4-BE49-F238E27FC236}">
                <a16:creationId xmlns:a16="http://schemas.microsoft.com/office/drawing/2014/main" id="{95659024-59C1-BB79-E4CD-FFA3B47F3A7D}"/>
              </a:ext>
            </a:extLst>
          </p:cNvPr>
          <p:cNvSpPr/>
          <p:nvPr/>
        </p:nvSpPr>
        <p:spPr>
          <a:xfrm rot="10800000">
            <a:off x="8811999" y="1810708"/>
            <a:ext cx="204407" cy="293750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0E40FFE-588D-47B0-3EFE-731882634503}"/>
              </a:ext>
            </a:extLst>
          </p:cNvPr>
          <p:cNvSpPr/>
          <p:nvPr/>
        </p:nvSpPr>
        <p:spPr>
          <a:xfrm>
            <a:off x="8745929" y="1481038"/>
            <a:ext cx="3365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271273-E69B-9D0E-F778-F504E7189C88}"/>
              </a:ext>
            </a:extLst>
          </p:cNvPr>
          <p:cNvCxnSpPr>
            <a:cxnSpLocks/>
          </p:cNvCxnSpPr>
          <p:nvPr/>
        </p:nvCxnSpPr>
        <p:spPr>
          <a:xfrm>
            <a:off x="9827810" y="3227214"/>
            <a:ext cx="30202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CBB2BDB-DB28-E003-0B1D-029BCD110014}"/>
              </a:ext>
            </a:extLst>
          </p:cNvPr>
          <p:cNvSpPr txBox="1"/>
          <p:nvPr/>
        </p:nvSpPr>
        <p:spPr>
          <a:xfrm>
            <a:off x="9687337" y="3050907"/>
            <a:ext cx="1913065" cy="11695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54864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Water Main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Storm Sewer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Sanitary Sewer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E3C090-F635-5C9A-0B2D-D1DB13975268}"/>
              </a:ext>
            </a:extLst>
          </p:cNvPr>
          <p:cNvCxnSpPr>
            <a:cxnSpLocks/>
          </p:cNvCxnSpPr>
          <p:nvPr/>
        </p:nvCxnSpPr>
        <p:spPr>
          <a:xfrm>
            <a:off x="9827810" y="3679796"/>
            <a:ext cx="302025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1F08B3F-7D94-B4A7-383A-E0559C6584FC}"/>
              </a:ext>
            </a:extLst>
          </p:cNvPr>
          <p:cNvCxnSpPr>
            <a:cxnSpLocks/>
          </p:cNvCxnSpPr>
          <p:nvPr/>
        </p:nvCxnSpPr>
        <p:spPr>
          <a:xfrm>
            <a:off x="9822046" y="4095433"/>
            <a:ext cx="302025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634652C-5F6C-73F0-0756-C4063F90A8AA}"/>
              </a:ext>
            </a:extLst>
          </p:cNvPr>
          <p:cNvSpPr txBox="1"/>
          <p:nvPr/>
        </p:nvSpPr>
        <p:spPr>
          <a:xfrm>
            <a:off x="9790869" y="2693146"/>
            <a:ext cx="1913065" cy="307777"/>
          </a:xfrm>
          <a:prstGeom prst="rect">
            <a:avLst/>
          </a:prstGeom>
          <a:noFill/>
          <a:ln>
            <a:noFill/>
          </a:ln>
        </p:spPr>
        <p:txBody>
          <a:bodyPr wrap="square" lIns="54864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Legend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2D1C4E-77F2-F6DA-818F-B1D0F8780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7401" y="5619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9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22C7FD-A15F-170C-E68A-1BA5E1F004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3605" y="1361286"/>
            <a:ext cx="7575402" cy="494505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170CF3-5FEB-D7BF-E2DA-3F1ECB95E1B3}"/>
              </a:ext>
            </a:extLst>
          </p:cNvPr>
          <p:cNvCxnSpPr>
            <a:cxnSpLocks/>
          </p:cNvCxnSpPr>
          <p:nvPr/>
        </p:nvCxnSpPr>
        <p:spPr>
          <a:xfrm>
            <a:off x="2765425" y="4578350"/>
            <a:ext cx="84706" cy="167593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57FC4A2-B499-416A-8BAA-C270D7D5AFD2}"/>
              </a:ext>
            </a:extLst>
          </p:cNvPr>
          <p:cNvCxnSpPr>
            <a:cxnSpLocks/>
          </p:cNvCxnSpPr>
          <p:nvPr/>
        </p:nvCxnSpPr>
        <p:spPr>
          <a:xfrm flipV="1">
            <a:off x="1723605" y="4481513"/>
            <a:ext cx="1169388" cy="65527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780E1C8-D6E2-451A-50AF-2BCA4D7F1935}"/>
              </a:ext>
            </a:extLst>
          </p:cNvPr>
          <p:cNvCxnSpPr>
            <a:cxnSpLocks/>
          </p:cNvCxnSpPr>
          <p:nvPr/>
        </p:nvCxnSpPr>
        <p:spPr>
          <a:xfrm>
            <a:off x="2355924" y="4774186"/>
            <a:ext cx="40403" cy="204133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8B42BF-50B2-7E8C-28A9-37A64001C1DD}"/>
              </a:ext>
            </a:extLst>
          </p:cNvPr>
          <p:cNvCxnSpPr>
            <a:cxnSpLocks/>
          </p:cNvCxnSpPr>
          <p:nvPr/>
        </p:nvCxnSpPr>
        <p:spPr>
          <a:xfrm>
            <a:off x="3270250" y="4346575"/>
            <a:ext cx="75406" cy="19901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B77C78-1218-E42A-5590-7F7FFE07BDB5}"/>
              </a:ext>
            </a:extLst>
          </p:cNvPr>
          <p:cNvCxnSpPr>
            <a:cxnSpLocks/>
          </p:cNvCxnSpPr>
          <p:nvPr/>
        </p:nvCxnSpPr>
        <p:spPr>
          <a:xfrm flipV="1">
            <a:off x="2892993" y="3899361"/>
            <a:ext cx="1505177" cy="58215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DD4342F-A234-4E58-9CE9-6C8CE710179C}"/>
              </a:ext>
            </a:extLst>
          </p:cNvPr>
          <p:cNvCxnSpPr>
            <a:cxnSpLocks/>
          </p:cNvCxnSpPr>
          <p:nvPr/>
        </p:nvCxnSpPr>
        <p:spPr>
          <a:xfrm flipV="1">
            <a:off x="4398170" y="3612301"/>
            <a:ext cx="807241" cy="28706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AACF6C6-0721-89B1-E87D-2DE8444C540A}"/>
              </a:ext>
            </a:extLst>
          </p:cNvPr>
          <p:cNvCxnSpPr>
            <a:cxnSpLocks/>
          </p:cNvCxnSpPr>
          <p:nvPr/>
        </p:nvCxnSpPr>
        <p:spPr>
          <a:xfrm flipV="1">
            <a:off x="5205411" y="3164571"/>
            <a:ext cx="1045370" cy="44773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68F8860-228D-DC1F-2CF2-16F231D3101B}"/>
              </a:ext>
            </a:extLst>
          </p:cNvPr>
          <p:cNvCxnSpPr>
            <a:cxnSpLocks/>
          </p:cNvCxnSpPr>
          <p:nvPr/>
        </p:nvCxnSpPr>
        <p:spPr>
          <a:xfrm flipV="1">
            <a:off x="6250781" y="2962275"/>
            <a:ext cx="375444" cy="20229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1AFEAF8-7CB6-DA1F-F56C-FFBA0EC1C4EC}"/>
              </a:ext>
            </a:extLst>
          </p:cNvPr>
          <p:cNvCxnSpPr>
            <a:cxnSpLocks/>
          </p:cNvCxnSpPr>
          <p:nvPr/>
        </p:nvCxnSpPr>
        <p:spPr>
          <a:xfrm flipV="1">
            <a:off x="6626225" y="2793902"/>
            <a:ext cx="215106" cy="168373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ACD05C7-B9DA-E709-3366-AAC91FD04C73}"/>
              </a:ext>
            </a:extLst>
          </p:cNvPr>
          <p:cNvCxnSpPr>
            <a:cxnSpLocks/>
          </p:cNvCxnSpPr>
          <p:nvPr/>
        </p:nvCxnSpPr>
        <p:spPr>
          <a:xfrm flipV="1">
            <a:off x="6841331" y="1959218"/>
            <a:ext cx="685801" cy="834684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0661854-9287-A583-54BE-7F0953AEC1B0}"/>
              </a:ext>
            </a:extLst>
          </p:cNvPr>
          <p:cNvCxnSpPr>
            <a:cxnSpLocks/>
          </p:cNvCxnSpPr>
          <p:nvPr/>
        </p:nvCxnSpPr>
        <p:spPr>
          <a:xfrm flipV="1">
            <a:off x="7527132" y="1361286"/>
            <a:ext cx="388143" cy="59793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D444C19-4CF2-C196-3B40-B6C982BEF2BC}"/>
              </a:ext>
            </a:extLst>
          </p:cNvPr>
          <p:cNvCxnSpPr>
            <a:cxnSpLocks/>
          </p:cNvCxnSpPr>
          <p:nvPr/>
        </p:nvCxnSpPr>
        <p:spPr>
          <a:xfrm flipV="1">
            <a:off x="7774781" y="1508445"/>
            <a:ext cx="71437" cy="9534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35EC05E-9D54-9951-8C5C-7E3310CB1EE0}"/>
              </a:ext>
            </a:extLst>
          </p:cNvPr>
          <p:cNvCxnSpPr>
            <a:cxnSpLocks/>
          </p:cNvCxnSpPr>
          <p:nvPr/>
        </p:nvCxnSpPr>
        <p:spPr>
          <a:xfrm flipH="1" flipV="1">
            <a:off x="7774781" y="1574800"/>
            <a:ext cx="88107" cy="238726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82316B-816F-ADCF-E9E3-B54A26241CDC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sp>
        <p:nvSpPr>
          <p:cNvPr id="18" name="Arrow: Down 17">
            <a:extLst>
              <a:ext uri="{FF2B5EF4-FFF2-40B4-BE49-F238E27FC236}">
                <a16:creationId xmlns:a16="http://schemas.microsoft.com/office/drawing/2014/main" id="{3AD92257-CB7B-5BC2-2AC5-C63288A943D9}"/>
              </a:ext>
            </a:extLst>
          </p:cNvPr>
          <p:cNvSpPr/>
          <p:nvPr/>
        </p:nvSpPr>
        <p:spPr>
          <a:xfrm rot="10800000">
            <a:off x="8811999" y="1834056"/>
            <a:ext cx="204407" cy="293750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BE2EE7-404E-C5D8-E6A2-F0C3D6416DAF}"/>
              </a:ext>
            </a:extLst>
          </p:cNvPr>
          <p:cNvSpPr/>
          <p:nvPr/>
        </p:nvSpPr>
        <p:spPr>
          <a:xfrm>
            <a:off x="8745929" y="1504386"/>
            <a:ext cx="3365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AE6401FF-2893-A70F-BD56-35328C43BCDA}"/>
              </a:ext>
            </a:extLst>
          </p:cNvPr>
          <p:cNvSpPr txBox="1">
            <a:spLocks/>
          </p:cNvSpPr>
          <p:nvPr/>
        </p:nvSpPr>
        <p:spPr>
          <a:xfrm>
            <a:off x="325310" y="687524"/>
            <a:ext cx="10565194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Arthur Kill Road between Armstrong Avenue and Giffords Lane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45D299-7CA5-EE2A-7A5D-AA0D34542CBF}"/>
              </a:ext>
            </a:extLst>
          </p:cNvPr>
          <p:cNvCxnSpPr>
            <a:cxnSpLocks/>
          </p:cNvCxnSpPr>
          <p:nvPr/>
        </p:nvCxnSpPr>
        <p:spPr>
          <a:xfrm>
            <a:off x="9827810" y="3227214"/>
            <a:ext cx="30202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D556AB0-A862-AFA5-B8CE-45A2C7BF1F77}"/>
              </a:ext>
            </a:extLst>
          </p:cNvPr>
          <p:cNvSpPr txBox="1"/>
          <p:nvPr/>
        </p:nvSpPr>
        <p:spPr>
          <a:xfrm>
            <a:off x="9687337" y="3050907"/>
            <a:ext cx="1913065" cy="11695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54864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Water Main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Storm Sewer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Sanitary Sewer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2F5187-ED9C-EEC1-130D-AE2034D1BFC5}"/>
              </a:ext>
            </a:extLst>
          </p:cNvPr>
          <p:cNvCxnSpPr>
            <a:cxnSpLocks/>
          </p:cNvCxnSpPr>
          <p:nvPr/>
        </p:nvCxnSpPr>
        <p:spPr>
          <a:xfrm>
            <a:off x="9827810" y="3679796"/>
            <a:ext cx="302025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9D8650-CA10-D7E2-7107-DF0D25E0B24F}"/>
              </a:ext>
            </a:extLst>
          </p:cNvPr>
          <p:cNvCxnSpPr>
            <a:cxnSpLocks/>
          </p:cNvCxnSpPr>
          <p:nvPr/>
        </p:nvCxnSpPr>
        <p:spPr>
          <a:xfrm>
            <a:off x="9822046" y="4095433"/>
            <a:ext cx="302025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8AAAA8E-4D04-57B7-62AF-9748605616C6}"/>
              </a:ext>
            </a:extLst>
          </p:cNvPr>
          <p:cNvSpPr txBox="1"/>
          <p:nvPr/>
        </p:nvSpPr>
        <p:spPr>
          <a:xfrm>
            <a:off x="9790869" y="2693146"/>
            <a:ext cx="1913065" cy="307777"/>
          </a:xfrm>
          <a:prstGeom prst="rect">
            <a:avLst/>
          </a:prstGeom>
          <a:noFill/>
          <a:ln>
            <a:noFill/>
          </a:ln>
        </p:spPr>
        <p:txBody>
          <a:bodyPr wrap="square" lIns="54864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Legend</a:t>
            </a: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1A06B0-4094-EFC3-6D41-573201B63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2601" y="56693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2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8914F6-DBEF-8FBD-5919-222CC54F9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9501" y="1296992"/>
            <a:ext cx="6692498" cy="494505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B58EC5-20C2-F9B4-E881-96387DED7A03}"/>
              </a:ext>
            </a:extLst>
          </p:cNvPr>
          <p:cNvCxnSpPr>
            <a:cxnSpLocks/>
          </p:cNvCxnSpPr>
          <p:nvPr/>
        </p:nvCxnSpPr>
        <p:spPr>
          <a:xfrm flipV="1">
            <a:off x="2838450" y="5837976"/>
            <a:ext cx="165100" cy="404069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AF6DAAB-FCE5-880F-566E-F930117B48B0}"/>
              </a:ext>
            </a:extLst>
          </p:cNvPr>
          <p:cNvCxnSpPr>
            <a:cxnSpLocks/>
          </p:cNvCxnSpPr>
          <p:nvPr/>
        </p:nvCxnSpPr>
        <p:spPr>
          <a:xfrm flipV="1">
            <a:off x="3003550" y="5318918"/>
            <a:ext cx="257550" cy="51905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DF50890-46F1-DE2E-1356-346322004B1B}"/>
              </a:ext>
            </a:extLst>
          </p:cNvPr>
          <p:cNvCxnSpPr>
            <a:cxnSpLocks/>
          </p:cNvCxnSpPr>
          <p:nvPr/>
        </p:nvCxnSpPr>
        <p:spPr>
          <a:xfrm flipV="1">
            <a:off x="3261100" y="4758367"/>
            <a:ext cx="268883" cy="560551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00A3220-B0E6-7026-A19F-87D28CB316AD}"/>
              </a:ext>
            </a:extLst>
          </p:cNvPr>
          <p:cNvCxnSpPr>
            <a:cxnSpLocks/>
          </p:cNvCxnSpPr>
          <p:nvPr/>
        </p:nvCxnSpPr>
        <p:spPr>
          <a:xfrm flipV="1">
            <a:off x="3529983" y="4370305"/>
            <a:ext cx="161925" cy="38806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A14648-C995-A163-64AA-525C7313C335}"/>
              </a:ext>
            </a:extLst>
          </p:cNvPr>
          <p:cNvCxnSpPr>
            <a:cxnSpLocks/>
          </p:cNvCxnSpPr>
          <p:nvPr/>
        </p:nvCxnSpPr>
        <p:spPr>
          <a:xfrm flipV="1">
            <a:off x="3665516" y="4114800"/>
            <a:ext cx="233384" cy="30712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1F3AEAF-3694-D7E1-B104-06B4A95D4013}"/>
              </a:ext>
            </a:extLst>
          </p:cNvPr>
          <p:cNvCxnSpPr>
            <a:cxnSpLocks/>
          </p:cNvCxnSpPr>
          <p:nvPr/>
        </p:nvCxnSpPr>
        <p:spPr>
          <a:xfrm flipV="1">
            <a:off x="3612533" y="4733924"/>
            <a:ext cx="50903" cy="127685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E224AB1-493D-2F6B-0ACE-B15C7FE8E333}"/>
              </a:ext>
            </a:extLst>
          </p:cNvPr>
          <p:cNvCxnSpPr>
            <a:cxnSpLocks/>
          </p:cNvCxnSpPr>
          <p:nvPr/>
        </p:nvCxnSpPr>
        <p:spPr>
          <a:xfrm flipV="1">
            <a:off x="3898900" y="3873500"/>
            <a:ext cx="279378" cy="24130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485CFF1-09CF-3D28-5FC5-A0AC2BA7CF22}"/>
              </a:ext>
            </a:extLst>
          </p:cNvPr>
          <p:cNvCxnSpPr>
            <a:cxnSpLocks/>
          </p:cNvCxnSpPr>
          <p:nvPr/>
        </p:nvCxnSpPr>
        <p:spPr>
          <a:xfrm flipV="1">
            <a:off x="4178278" y="3180942"/>
            <a:ext cx="721518" cy="69255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CECCFFD-708F-482A-AF19-FD45E596F69F}"/>
              </a:ext>
            </a:extLst>
          </p:cNvPr>
          <p:cNvCxnSpPr>
            <a:cxnSpLocks/>
          </p:cNvCxnSpPr>
          <p:nvPr/>
        </p:nvCxnSpPr>
        <p:spPr>
          <a:xfrm flipV="1">
            <a:off x="4899796" y="2741030"/>
            <a:ext cx="428331" cy="43991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95EA50A-2941-83EE-9010-DCF9F21066E8}"/>
              </a:ext>
            </a:extLst>
          </p:cNvPr>
          <p:cNvCxnSpPr>
            <a:cxnSpLocks/>
          </p:cNvCxnSpPr>
          <p:nvPr/>
        </p:nvCxnSpPr>
        <p:spPr>
          <a:xfrm>
            <a:off x="5635604" y="2388393"/>
            <a:ext cx="146066" cy="185792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95EEF8C-C54A-BFB4-1AA4-7BC0D4152477}"/>
              </a:ext>
            </a:extLst>
          </p:cNvPr>
          <p:cNvCxnSpPr>
            <a:cxnSpLocks/>
          </p:cNvCxnSpPr>
          <p:nvPr/>
        </p:nvCxnSpPr>
        <p:spPr>
          <a:xfrm flipV="1">
            <a:off x="5328127" y="1700858"/>
            <a:ext cx="871833" cy="104017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D41B929-3A85-ED7B-F6E8-E9F101030149}"/>
              </a:ext>
            </a:extLst>
          </p:cNvPr>
          <p:cNvCxnSpPr>
            <a:cxnSpLocks/>
          </p:cNvCxnSpPr>
          <p:nvPr/>
        </p:nvCxnSpPr>
        <p:spPr>
          <a:xfrm flipV="1">
            <a:off x="6199960" y="1296992"/>
            <a:ext cx="329405" cy="40386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4FB1284-E290-9CCA-5F07-CA947E558F7B}"/>
              </a:ext>
            </a:extLst>
          </p:cNvPr>
          <p:cNvCxnSpPr>
            <a:cxnSpLocks/>
          </p:cNvCxnSpPr>
          <p:nvPr/>
        </p:nvCxnSpPr>
        <p:spPr>
          <a:xfrm>
            <a:off x="6303940" y="1597818"/>
            <a:ext cx="450851" cy="425131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B6838D2-A66F-0527-E8E1-79ED62440305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sp>
        <p:nvSpPr>
          <p:cNvPr id="49" name="Arrow: Down 48">
            <a:extLst>
              <a:ext uri="{FF2B5EF4-FFF2-40B4-BE49-F238E27FC236}">
                <a16:creationId xmlns:a16="http://schemas.microsoft.com/office/drawing/2014/main" id="{C62829C5-C217-2DEE-6397-6420B0C3A7C5}"/>
              </a:ext>
            </a:extLst>
          </p:cNvPr>
          <p:cNvSpPr/>
          <p:nvPr/>
        </p:nvSpPr>
        <p:spPr>
          <a:xfrm rot="10800000">
            <a:off x="8546865" y="1769761"/>
            <a:ext cx="204407" cy="293750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8DFDC42-D50E-5A8B-5736-B473BBCB2D6A}"/>
              </a:ext>
            </a:extLst>
          </p:cNvPr>
          <p:cNvSpPr/>
          <p:nvPr/>
        </p:nvSpPr>
        <p:spPr>
          <a:xfrm>
            <a:off x="8480795" y="1440091"/>
            <a:ext cx="3365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3C7DF012-3DDA-B6BF-8A7D-6D7DC6F97BC3}"/>
              </a:ext>
            </a:extLst>
          </p:cNvPr>
          <p:cNvSpPr txBox="1">
            <a:spLocks/>
          </p:cNvSpPr>
          <p:nvPr/>
        </p:nvSpPr>
        <p:spPr>
          <a:xfrm>
            <a:off x="325310" y="687524"/>
            <a:ext cx="9838944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Arthur Kill Road between Giffords Lane and Tanglewood Drive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40CDA2-DB07-3279-487F-031B1726B295}"/>
              </a:ext>
            </a:extLst>
          </p:cNvPr>
          <p:cNvCxnSpPr>
            <a:cxnSpLocks/>
          </p:cNvCxnSpPr>
          <p:nvPr/>
        </p:nvCxnSpPr>
        <p:spPr>
          <a:xfrm>
            <a:off x="9827810" y="3227214"/>
            <a:ext cx="30202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EAECB65-631C-10CA-B03D-54572F06A976}"/>
              </a:ext>
            </a:extLst>
          </p:cNvPr>
          <p:cNvSpPr txBox="1"/>
          <p:nvPr/>
        </p:nvSpPr>
        <p:spPr>
          <a:xfrm>
            <a:off x="9687337" y="3050907"/>
            <a:ext cx="1913065" cy="11695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54864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Water Main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Storm Sewer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Sanitary Sewer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7CC25A-C3E2-E391-5B5E-B30C49A0715B}"/>
              </a:ext>
            </a:extLst>
          </p:cNvPr>
          <p:cNvCxnSpPr>
            <a:cxnSpLocks/>
          </p:cNvCxnSpPr>
          <p:nvPr/>
        </p:nvCxnSpPr>
        <p:spPr>
          <a:xfrm>
            <a:off x="9827810" y="3679796"/>
            <a:ext cx="302025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28FF11-341D-FC48-A9D9-290F052990A3}"/>
              </a:ext>
            </a:extLst>
          </p:cNvPr>
          <p:cNvCxnSpPr>
            <a:cxnSpLocks/>
          </p:cNvCxnSpPr>
          <p:nvPr/>
        </p:nvCxnSpPr>
        <p:spPr>
          <a:xfrm>
            <a:off x="9822046" y="4095433"/>
            <a:ext cx="302025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D8EBAAF-524E-72DB-0D83-74EAA38304B7}"/>
              </a:ext>
            </a:extLst>
          </p:cNvPr>
          <p:cNvSpPr txBox="1"/>
          <p:nvPr/>
        </p:nvSpPr>
        <p:spPr>
          <a:xfrm>
            <a:off x="9790869" y="2693146"/>
            <a:ext cx="1913065" cy="307777"/>
          </a:xfrm>
          <a:prstGeom prst="rect">
            <a:avLst/>
          </a:prstGeom>
          <a:noFill/>
          <a:ln>
            <a:noFill/>
          </a:ln>
        </p:spPr>
        <p:txBody>
          <a:bodyPr wrap="square" lIns="54864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Legend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1CA1DE-D93A-12BC-B979-F1791FB3A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2601" y="553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1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EBD495B-3EA1-C714-2928-03AC37E80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307" y="1365442"/>
            <a:ext cx="6649622" cy="494505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754B8B-CD8A-EE26-F094-82CA394BD5FC}"/>
              </a:ext>
            </a:extLst>
          </p:cNvPr>
          <p:cNvCxnSpPr>
            <a:cxnSpLocks/>
          </p:cNvCxnSpPr>
          <p:nvPr/>
        </p:nvCxnSpPr>
        <p:spPr>
          <a:xfrm flipV="1">
            <a:off x="2095809" y="5329856"/>
            <a:ext cx="523244" cy="566337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BB6FA1-A715-BD59-B894-84484F1653DE}"/>
              </a:ext>
            </a:extLst>
          </p:cNvPr>
          <p:cNvCxnSpPr>
            <a:cxnSpLocks/>
          </p:cNvCxnSpPr>
          <p:nvPr/>
        </p:nvCxnSpPr>
        <p:spPr>
          <a:xfrm>
            <a:off x="2277737" y="5557838"/>
            <a:ext cx="152140" cy="118205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B4A8653-BB36-C111-9C11-D6B3A82F9A4E}"/>
              </a:ext>
            </a:extLst>
          </p:cNvPr>
          <p:cNvCxnSpPr>
            <a:cxnSpLocks/>
          </p:cNvCxnSpPr>
          <p:nvPr/>
        </p:nvCxnSpPr>
        <p:spPr>
          <a:xfrm flipV="1">
            <a:off x="2403683" y="5514965"/>
            <a:ext cx="116251" cy="161078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3EE21DC-68BF-9EEC-6554-C3AC584D83E2}"/>
              </a:ext>
            </a:extLst>
          </p:cNvPr>
          <p:cNvCxnSpPr>
            <a:cxnSpLocks/>
          </p:cNvCxnSpPr>
          <p:nvPr/>
        </p:nvCxnSpPr>
        <p:spPr>
          <a:xfrm flipV="1">
            <a:off x="2619053" y="4279900"/>
            <a:ext cx="1082997" cy="104995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531EDCB-3E35-7301-C728-627C7F8777C6}"/>
              </a:ext>
            </a:extLst>
          </p:cNvPr>
          <p:cNvCxnSpPr>
            <a:cxnSpLocks/>
          </p:cNvCxnSpPr>
          <p:nvPr/>
        </p:nvCxnSpPr>
        <p:spPr>
          <a:xfrm>
            <a:off x="3905062" y="3891975"/>
            <a:ext cx="157162" cy="157163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D6A8870-C615-FF01-AFFC-88AF78EC1D13}"/>
              </a:ext>
            </a:extLst>
          </p:cNvPr>
          <p:cNvCxnSpPr>
            <a:cxnSpLocks/>
          </p:cNvCxnSpPr>
          <p:nvPr/>
        </p:nvCxnSpPr>
        <p:spPr>
          <a:xfrm flipV="1">
            <a:off x="3702050" y="2015832"/>
            <a:ext cx="2084199" cy="226406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18F312F-3B61-C8AC-803D-F94BA2B9F0F7}"/>
              </a:ext>
            </a:extLst>
          </p:cNvPr>
          <p:cNvCxnSpPr>
            <a:cxnSpLocks/>
          </p:cNvCxnSpPr>
          <p:nvPr/>
        </p:nvCxnSpPr>
        <p:spPr>
          <a:xfrm>
            <a:off x="6289295" y="1514475"/>
            <a:ext cx="190880" cy="15240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2BDF9BB-B266-79DD-9A3B-AB688D1DD6B7}"/>
              </a:ext>
            </a:extLst>
          </p:cNvPr>
          <p:cNvCxnSpPr>
            <a:cxnSpLocks/>
          </p:cNvCxnSpPr>
          <p:nvPr/>
        </p:nvCxnSpPr>
        <p:spPr>
          <a:xfrm flipV="1">
            <a:off x="5786249" y="1514475"/>
            <a:ext cx="503046" cy="501357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EC2F302-7F9D-381D-3E76-72AC32B77AE6}"/>
              </a:ext>
            </a:extLst>
          </p:cNvPr>
          <p:cNvCxnSpPr>
            <a:cxnSpLocks/>
          </p:cNvCxnSpPr>
          <p:nvPr/>
        </p:nvCxnSpPr>
        <p:spPr>
          <a:xfrm>
            <a:off x="5540980" y="1989602"/>
            <a:ext cx="114158" cy="118305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257586-8CD5-FF40-FAC2-6D9523EEF647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sp>
        <p:nvSpPr>
          <p:cNvPr id="10" name="Arrow: Down 9">
            <a:extLst>
              <a:ext uri="{FF2B5EF4-FFF2-40B4-BE49-F238E27FC236}">
                <a16:creationId xmlns:a16="http://schemas.microsoft.com/office/drawing/2014/main" id="{B3025966-CADE-8349-6088-B6BC37BA5926}"/>
              </a:ext>
            </a:extLst>
          </p:cNvPr>
          <p:cNvSpPr/>
          <p:nvPr/>
        </p:nvSpPr>
        <p:spPr>
          <a:xfrm rot="10800000">
            <a:off x="8378423" y="1892218"/>
            <a:ext cx="204407" cy="293750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C16BCA-E084-3B93-5D71-0435631A55A1}"/>
              </a:ext>
            </a:extLst>
          </p:cNvPr>
          <p:cNvSpPr/>
          <p:nvPr/>
        </p:nvSpPr>
        <p:spPr>
          <a:xfrm>
            <a:off x="8312353" y="1562548"/>
            <a:ext cx="3365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0AABC57-CEBC-16C7-AA86-07E3647115BB}"/>
              </a:ext>
            </a:extLst>
          </p:cNvPr>
          <p:cNvSpPr txBox="1">
            <a:spLocks/>
          </p:cNvSpPr>
          <p:nvPr/>
        </p:nvSpPr>
        <p:spPr>
          <a:xfrm>
            <a:off x="325310" y="687524"/>
            <a:ext cx="10254298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solidFill>
                  <a:schemeClr val="bg1"/>
                </a:solidFill>
                <a:latin typeface="Franklin Gothic Demi"/>
              </a:rPr>
              <a:t>Arthur Kill Road between Tanglewood Drive and Clarke Avenue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827E075-65CD-4B26-1708-06903A5E7EB7}"/>
              </a:ext>
            </a:extLst>
          </p:cNvPr>
          <p:cNvCxnSpPr>
            <a:cxnSpLocks/>
          </p:cNvCxnSpPr>
          <p:nvPr/>
        </p:nvCxnSpPr>
        <p:spPr>
          <a:xfrm>
            <a:off x="9827810" y="3227214"/>
            <a:ext cx="30202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E435985-C6D4-B82F-015E-446A573A12D3}"/>
              </a:ext>
            </a:extLst>
          </p:cNvPr>
          <p:cNvSpPr txBox="1"/>
          <p:nvPr/>
        </p:nvSpPr>
        <p:spPr>
          <a:xfrm>
            <a:off x="9687337" y="3050907"/>
            <a:ext cx="1913065" cy="11695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54864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Water Main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Storm Sewer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Sanitary Sewer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7B12E2-B86F-2DCF-8E3B-B907FBB8BC19}"/>
              </a:ext>
            </a:extLst>
          </p:cNvPr>
          <p:cNvCxnSpPr>
            <a:cxnSpLocks/>
          </p:cNvCxnSpPr>
          <p:nvPr/>
        </p:nvCxnSpPr>
        <p:spPr>
          <a:xfrm>
            <a:off x="9827810" y="3679796"/>
            <a:ext cx="302025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FD703-0E70-1B86-5364-3612376A59C7}"/>
              </a:ext>
            </a:extLst>
          </p:cNvPr>
          <p:cNvCxnSpPr>
            <a:cxnSpLocks/>
          </p:cNvCxnSpPr>
          <p:nvPr/>
        </p:nvCxnSpPr>
        <p:spPr>
          <a:xfrm>
            <a:off x="9822046" y="4095433"/>
            <a:ext cx="302025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5D0D448-9A83-7978-3804-0C4DB2EBC866}"/>
              </a:ext>
            </a:extLst>
          </p:cNvPr>
          <p:cNvSpPr txBox="1"/>
          <p:nvPr/>
        </p:nvSpPr>
        <p:spPr>
          <a:xfrm>
            <a:off x="9790869" y="2693146"/>
            <a:ext cx="1913065" cy="307777"/>
          </a:xfrm>
          <a:prstGeom prst="rect">
            <a:avLst/>
          </a:prstGeom>
          <a:noFill/>
          <a:ln>
            <a:noFill/>
          </a:ln>
        </p:spPr>
        <p:txBody>
          <a:bodyPr wrap="square" lIns="54864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Legend</a:t>
            </a:r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9B9D91-0967-C731-46DF-99BEF51D9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3869" y="5696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3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0FE7D4-04CB-C548-BA52-EE4AB21D1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" y="6094843"/>
            <a:ext cx="720044" cy="487936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EEC401F-0846-4FBF-C705-271AB49885EA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6DF8CDA9-FF22-A774-78E5-DB8AF12F1809}"/>
              </a:ext>
            </a:extLst>
          </p:cNvPr>
          <p:cNvSpPr txBox="1">
            <a:spLocks/>
          </p:cNvSpPr>
          <p:nvPr/>
        </p:nvSpPr>
        <p:spPr>
          <a:xfrm>
            <a:off x="295977" y="530846"/>
            <a:ext cx="9402660" cy="552560"/>
          </a:xfrm>
          <a:prstGeom prst="rect">
            <a:avLst/>
          </a:prstGeom>
        </p:spPr>
        <p:txBody>
          <a:bodyPr anchor="t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Utility Upgrades (cont.)</a:t>
            </a:r>
          </a:p>
        </p:txBody>
      </p:sp>
      <p:pic>
        <p:nvPicPr>
          <p:cNvPr id="8" name="Picture 7" descr="A pipe in a concrete structure&#10;&#10;AI-generated content may be incorrect.">
            <a:extLst>
              <a:ext uri="{FF2B5EF4-FFF2-40B4-BE49-F238E27FC236}">
                <a16:creationId xmlns:a16="http://schemas.microsoft.com/office/drawing/2014/main" id="{B8B565D1-7A26-BA1B-71ED-B60FE0E55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987900" y="2026217"/>
            <a:ext cx="4019809" cy="3014857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pic>
        <p:nvPicPr>
          <p:cNvPr id="11" name="Picture 10" descr="A concrete box with holes in it&#10;&#10;AI-generated content may be incorrect.">
            <a:extLst>
              <a:ext uri="{FF2B5EF4-FFF2-40B4-BE49-F238E27FC236}">
                <a16:creationId xmlns:a16="http://schemas.microsoft.com/office/drawing/2014/main" id="{7439A23B-9BFA-8CDC-45CB-9C03926630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977047" y="1843087"/>
            <a:ext cx="4229100" cy="3171825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344650-7BDA-4AD7-8460-EFF71B8A6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756" y="2036488"/>
            <a:ext cx="4008071" cy="3006053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76D8659-F7A3-F94A-EE79-5EDC6DC0BA2D}"/>
              </a:ext>
            </a:extLst>
          </p:cNvPr>
          <p:cNvSpPr txBox="1">
            <a:spLocks/>
          </p:cNvSpPr>
          <p:nvPr/>
        </p:nvSpPr>
        <p:spPr>
          <a:xfrm>
            <a:off x="5303042" y="5650851"/>
            <a:ext cx="1585914" cy="4525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Franklin Gothic Book" panose="020B0503020102020204" pitchFamily="34" charset="0"/>
              </a:rPr>
              <a:t>Storm Sewer</a:t>
            </a:r>
            <a:endParaRPr lang="en-US" sz="2800" dirty="0"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8D09541-7E60-B91F-717B-31DA72429D6E}"/>
              </a:ext>
            </a:extLst>
          </p:cNvPr>
          <p:cNvSpPr txBox="1">
            <a:spLocks/>
          </p:cNvSpPr>
          <p:nvPr/>
        </p:nvSpPr>
        <p:spPr>
          <a:xfrm>
            <a:off x="1231920" y="5650851"/>
            <a:ext cx="1585914" cy="4525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Franklin Gothic Book" panose="020B0503020102020204" pitchFamily="34" charset="0"/>
              </a:rPr>
              <a:t>Water Main</a:t>
            </a:r>
            <a:endParaRPr lang="en-US" sz="2800" dirty="0"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03280EA-E8A2-D3AD-9931-B7DA51148A4E}"/>
              </a:ext>
            </a:extLst>
          </p:cNvPr>
          <p:cNvSpPr txBox="1">
            <a:spLocks/>
          </p:cNvSpPr>
          <p:nvPr/>
        </p:nvSpPr>
        <p:spPr>
          <a:xfrm>
            <a:off x="9204849" y="5650851"/>
            <a:ext cx="1885858" cy="4525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Franklin Gothic Book" panose="020B0503020102020204" pitchFamily="34" charset="0"/>
              </a:rPr>
              <a:t>Sanitary Sewer</a:t>
            </a:r>
            <a:endParaRPr lang="en-US" sz="2800" dirty="0"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584EE1-80D1-6A0A-87D5-98620BC7D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08920" y="389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0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sz="3600" cap="all" dirty="0">
                <a:solidFill>
                  <a:sysClr val="window" lastClr="FFFFFF"/>
                </a:solidFill>
                <a:latin typeface="Franklin Gothic Demi"/>
              </a:rPr>
              <a:t>Community impacts During construction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26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26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408959" y="2624691"/>
            <a:ext cx="9549693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Demi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3C5D6A-88FE-E01D-10B8-BA2A70E23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524245"/>
            <a:ext cx="9402660" cy="58064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Community Impacts During Construction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701818" y="1909883"/>
            <a:ext cx="10788363" cy="34976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Temporary traffic patterns/detours on Arthur Kill Road and side streets.</a:t>
            </a: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Two lanes of traffic (one each way) will be maintained on Arthur Kill Road with flaggers to assist with traffic during work hours.</a:t>
            </a: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Traffic Enforcement Agents will be utilized at Richmond Avenue intersection.</a:t>
            </a: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Pedestrian access to all buildings will be maintained.</a:t>
            </a: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Minimum five (5’) feet access to sidewalks and  crosswalks will be maintained.</a:t>
            </a: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Bus stops will be temporarily relocated within affected work zone.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C83784-485B-DFD7-5B68-F86A06987C14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59B91AD8-ED61-951C-9EF4-ADB69ABA5AEA}"/>
              </a:ext>
            </a:extLst>
          </p:cNvPr>
          <p:cNvSpPr txBox="1">
            <a:spLocks/>
          </p:cNvSpPr>
          <p:nvPr/>
        </p:nvSpPr>
        <p:spPr>
          <a:xfrm>
            <a:off x="701818" y="1328096"/>
            <a:ext cx="9402660" cy="58064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u="sng" dirty="0">
                <a:latin typeface="Franklin Gothic Demi"/>
              </a:rPr>
              <a:t>Vehicles/Pedestrian Impacts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pic>
        <p:nvPicPr>
          <p:cNvPr id="1026" name="Picture 2" descr="10 Road Construction Safety Tips">
            <a:extLst>
              <a:ext uri="{FF2B5EF4-FFF2-40B4-BE49-F238E27FC236}">
                <a16:creationId xmlns:a16="http://schemas.microsoft.com/office/drawing/2014/main" id="{EB01CA35-B410-9D0C-035B-F61EEF855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312" y="5309657"/>
            <a:ext cx="2543286" cy="133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34D056-7935-95BD-C722-77FD5458F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0581" y="4194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1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6" y="524245"/>
            <a:ext cx="10027599" cy="58064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Community Impacts During Construction (cont.)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701818" y="1909883"/>
            <a:ext cx="10788363" cy="34976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Contractor will work within DEP Noise Code and Dust Control Regulations</a:t>
            </a: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Storage area and work zone will be kept clean and safe.</a:t>
            </a: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Professional rodent control inspector will monitor and maintain rodent control stations.</a:t>
            </a: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Garbage pick-up may be affected and will be coordinated appropriately.</a:t>
            </a: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Driveway access may be restricted during work hours.</a:t>
            </a: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Individuals with special needs should contact the CCL. </a:t>
            </a: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DDC staff will work to minimize inconvenience.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C83784-485B-DFD7-5B68-F86A06987C14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59B91AD8-ED61-951C-9EF4-ADB69ABA5AEA}"/>
              </a:ext>
            </a:extLst>
          </p:cNvPr>
          <p:cNvSpPr txBox="1">
            <a:spLocks/>
          </p:cNvSpPr>
          <p:nvPr/>
        </p:nvSpPr>
        <p:spPr>
          <a:xfrm>
            <a:off x="701818" y="1328096"/>
            <a:ext cx="9402660" cy="58064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u="sng" dirty="0">
                <a:latin typeface="Franklin Gothic Demi"/>
              </a:rPr>
              <a:t>Constituent Impact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pic>
        <p:nvPicPr>
          <p:cNvPr id="11266" name="Picture 2" descr="A Workweek With A Community Construction Liaison">
            <a:extLst>
              <a:ext uri="{FF2B5EF4-FFF2-40B4-BE49-F238E27FC236}">
                <a16:creationId xmlns:a16="http://schemas.microsoft.com/office/drawing/2014/main" id="{E0435184-1548-A634-97E7-7D79E47C2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787" y="4606659"/>
            <a:ext cx="2964180" cy="197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EF2025-44B5-4385-5B9B-948E4BF65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75489" y="1820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sz="3200" cap="all" dirty="0">
                <a:solidFill>
                  <a:sysClr val="window" lastClr="FFFFFF"/>
                </a:solidFill>
                <a:latin typeface="Franklin Gothic Demi"/>
              </a:rPr>
              <a:t>Community Outreach and notification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29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29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2E5DD8-D90F-B1D9-F6A1-BF3BD9459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0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03107-E54C-6867-0D6C-4D3E24147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A38D88-11AB-3336-A0EC-4917F6190A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ED00ADD-1360-AE8F-6F85-94F0D0EBB90E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3600" cap="all" dirty="0">
                <a:solidFill>
                  <a:sysClr val="window" lastClr="FFFFFF"/>
                </a:solidFill>
                <a:latin typeface="Franklin Gothic Demi"/>
              </a:rPr>
              <a:t>About the project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2E3391-671E-C14C-D3CC-F660FD875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0FCBA13-5809-4A72-BB44-2FD4B5B31B18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3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45A0738-3DE0-AA8D-571B-312E5BFFD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D0F08E0-8A52-8CDF-1102-4D362BB3DCD3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3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B72CC5A-5DD6-C44C-C967-3387375D8FCD}"/>
              </a:ext>
            </a:extLst>
          </p:cNvPr>
          <p:cNvSpPr txBox="1">
            <a:spLocks/>
          </p:cNvSpPr>
          <p:nvPr/>
        </p:nvSpPr>
        <p:spPr>
          <a:xfrm>
            <a:off x="408959" y="2624691"/>
            <a:ext cx="9549693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Demi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4035CD-2A34-7F64-7DF4-8534F0369FEF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1BF59C-9E7A-1F15-09FA-B8761B72D7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8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6" y="534295"/>
            <a:ext cx="9402660" cy="533121"/>
          </a:xfrm>
          <a:prstGeom prst="rect">
            <a:avLst/>
          </a:prstGeom>
        </p:spPr>
        <p:txBody>
          <a:bodyPr anchor="t" anchorCtr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900" dirty="0">
                <a:latin typeface="Franklin Gothic Demi"/>
              </a:rPr>
              <a:t>Community Outreach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30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768983" y="1387471"/>
            <a:ext cx="9894724" cy="47073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latin typeface="Franklin Gothic Book" panose="020B0503020102020204" pitchFamily="34" charset="0"/>
              </a:rPr>
              <a:t>DCC’s Office of Community Outreach + Notification (OCON)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Franklin Gothic Book" panose="020B0503020102020204" pitchFamily="34" charset="0"/>
              </a:rPr>
              <a:t>Works with Community Boards, Business Improvement Districts, local businesses, and other community stakeholders impacted by construction.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latin typeface="Franklin Gothic Book" panose="020B0503020102020204" pitchFamily="34" charset="0"/>
              </a:rPr>
              <a:t>Community Construction Liaison (CCL)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Franklin Gothic Book" panose="020B0503020102020204" pitchFamily="34" charset="0"/>
              </a:rPr>
              <a:t>DDC has assigned </a:t>
            </a:r>
            <a:r>
              <a:rPr lang="en-US" sz="2400" b="1" i="1" dirty="0">
                <a:latin typeface="Franklin Gothic Book" panose="020B0503020102020204" pitchFamily="34" charset="0"/>
              </a:rPr>
              <a:t>Carrie Agar </a:t>
            </a:r>
            <a:r>
              <a:rPr lang="en-US" sz="2400" dirty="0">
                <a:latin typeface="Franklin Gothic Book" panose="020B0503020102020204" pitchFamily="34" charset="0"/>
              </a:rPr>
              <a:t>of </a:t>
            </a:r>
            <a:r>
              <a:rPr lang="en-US" sz="2400" b="1" i="1" dirty="0">
                <a:latin typeface="Franklin Gothic Book" panose="020B0503020102020204" pitchFamily="34" charset="0"/>
              </a:rPr>
              <a:t>M &amp; J Engineering </a:t>
            </a:r>
            <a:r>
              <a:rPr lang="en-US" sz="2400" dirty="0">
                <a:latin typeface="Franklin Gothic Book" panose="020B0503020102020204" pitchFamily="34" charset="0"/>
              </a:rPr>
              <a:t>as the dedicated on-site Community Construction Liaison.  The CCL can be reached at: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944688" algn="l"/>
              </a:tabLst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231775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944688" algn="l"/>
              </a:tabLst>
            </a:pPr>
            <a:r>
              <a:rPr lang="en-US" sz="2400" b="1" dirty="0">
                <a:latin typeface="Franklin Gothic Book" panose="020B0503020102020204" pitchFamily="34" charset="0"/>
              </a:rPr>
              <a:t>Email:	</a:t>
            </a:r>
            <a:r>
              <a:rPr lang="en-US" sz="2400" dirty="0">
                <a:latin typeface="Franklin Gothic Book" panose="020B0503020102020204" pitchFamily="34" charset="0"/>
              </a:rPr>
              <a:t>HWR1140ACCL@gmail.com</a:t>
            </a:r>
          </a:p>
          <a:p>
            <a:pPr marL="231775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944688" algn="l"/>
              </a:tabLst>
            </a:pPr>
            <a:r>
              <a:rPr lang="en-US" sz="2400" b="1" dirty="0">
                <a:latin typeface="Franklin Gothic Book" panose="020B0503020102020204" pitchFamily="34" charset="0"/>
              </a:rPr>
              <a:t>Telephone:	</a:t>
            </a:r>
            <a:r>
              <a:rPr lang="en-US" sz="2400" dirty="0">
                <a:latin typeface="Franklin Gothic Book" panose="020B0503020102020204" pitchFamily="34" charset="0"/>
              </a:rPr>
              <a:t>347.962.8586</a:t>
            </a:r>
          </a:p>
          <a:p>
            <a:pPr marL="231775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944688" algn="l"/>
              </a:tabLst>
            </a:pPr>
            <a:r>
              <a:rPr lang="en-US" sz="2400" b="1" dirty="0">
                <a:latin typeface="Franklin Gothic Book" panose="020B0503020102020204" pitchFamily="34" charset="0"/>
              </a:rPr>
              <a:t>Field Office:	</a:t>
            </a:r>
            <a:r>
              <a:rPr lang="en-US" sz="2400" dirty="0">
                <a:latin typeface="Franklin Gothic Book" panose="020B0503020102020204" pitchFamily="34" charset="0"/>
              </a:rPr>
              <a:t>4434 Amboy Road, Suite 2E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944688" algn="l"/>
              </a:tabLst>
            </a:pPr>
            <a:r>
              <a:rPr lang="en-US" sz="2400" dirty="0">
                <a:latin typeface="Franklin Gothic Book" panose="020B0503020102020204" pitchFamily="34" charset="0"/>
              </a:rPr>
              <a:t>                          Staten Island, NY 10312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ED7D31"/>
              </a:solidFill>
              <a:highlight>
                <a:srgbClr val="FFFF00"/>
              </a:highlight>
              <a:latin typeface="Franklin Gothic Book" panose="020B05030201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37B0E64-FD3A-86A7-52D4-F3C3601BABEA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56F7FF-4C44-5429-0813-FD4371F31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1216" y="5724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6" y="502424"/>
            <a:ext cx="9402660" cy="567179"/>
          </a:xfrm>
          <a:prstGeom prst="rect">
            <a:avLst/>
          </a:prstGeom>
        </p:spPr>
        <p:txBody>
          <a:bodyPr anchor="t" anchorCtr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900" dirty="0">
                <a:latin typeface="Franklin Gothic Demi"/>
              </a:rPr>
              <a:t>Community Outreach </a:t>
            </a:r>
            <a:r>
              <a:rPr lang="en-US" sz="4000" dirty="0">
                <a:latin typeface="Franklin Gothic Demi"/>
              </a:rPr>
              <a:t>(cont.)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31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408960" y="351481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9D58F5F-1CD7-B774-0D84-AF5378EAC7A1}"/>
              </a:ext>
            </a:extLst>
          </p:cNvPr>
          <p:cNvSpPr txBox="1">
            <a:spLocks/>
          </p:cNvSpPr>
          <p:nvPr/>
        </p:nvSpPr>
        <p:spPr>
          <a:xfrm>
            <a:off x="701818" y="1328096"/>
            <a:ext cx="9402660" cy="58064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u="sng" dirty="0">
                <a:latin typeface="Franklin Gothic Demi"/>
              </a:rPr>
              <a:t>CCL Responsibilities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0DE572-3095-DD37-2D10-AAAB0FDACF44}"/>
              </a:ext>
            </a:extLst>
          </p:cNvPr>
          <p:cNvSpPr txBox="1">
            <a:spLocks/>
          </p:cNvSpPr>
          <p:nvPr/>
        </p:nvSpPr>
        <p:spPr>
          <a:xfrm>
            <a:off x="701818" y="1909883"/>
            <a:ext cx="10788363" cy="34976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b="1" u="sng" dirty="0">
                <a:latin typeface="Franklin Gothic Book" panose="020B0503020102020204" pitchFamily="34" charset="0"/>
              </a:rPr>
              <a:t>First point of contact so please direct all concerns &amp; issues to the CCL</a:t>
            </a:r>
            <a:r>
              <a:rPr lang="en-US" sz="2200" dirty="0">
                <a:latin typeface="Franklin Gothic Book" panose="020B0503020102020204" pitchFamily="34" charset="0"/>
              </a:rPr>
              <a:t>.</a:t>
            </a: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Maintain on-site presence and communication.</a:t>
            </a: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Identify and proactively address resident/business concerns.</a:t>
            </a: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Distribute 72-hour and 24-hour advisories for upcoming work.</a:t>
            </a: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Distribute advisories and weekly construction activities bulletins.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27E35D-847A-3893-33E3-42D5EB121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593" y="4590288"/>
            <a:ext cx="2889044" cy="192602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F6ADD0-9F71-2C5C-9222-80B57A29F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34449" y="57900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0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701818" y="1909883"/>
            <a:ext cx="10788363" cy="34976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72-hour Advanced Advisory will be provided, followed by a 24-hour confirmation notice.</a:t>
            </a: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24-hour confirmation notices will be issued prior to water shutoffs and driveway interruptions.</a:t>
            </a: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Specific instructions will be provided prior to water shutoff.</a:t>
            </a: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If your water service is not restored within three (3) hours of the indicated times on the shutoff notice, please contact the Community Construction Liaison (CCL).</a:t>
            </a: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Notifications will be posted door to door and distributed via email (if provided).</a:t>
            </a: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Anyone can join the email distribution list.</a:t>
            </a: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C83784-485B-DFD7-5B68-F86A06987C14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59B91AD8-ED61-951C-9EF4-ADB69ABA5AEA}"/>
              </a:ext>
            </a:extLst>
          </p:cNvPr>
          <p:cNvSpPr txBox="1">
            <a:spLocks/>
          </p:cNvSpPr>
          <p:nvPr/>
        </p:nvSpPr>
        <p:spPr>
          <a:xfrm>
            <a:off x="701818" y="1328096"/>
            <a:ext cx="9402660" cy="58064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u="sng" dirty="0">
                <a:latin typeface="Franklin Gothic Demi"/>
              </a:rPr>
              <a:t>Community Notifications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pic>
        <p:nvPicPr>
          <p:cNvPr id="8" name="Picture 7" descr="🔔 Bell Emoji: Meaning &amp; Usage">
            <a:extLst>
              <a:ext uri="{FF2B5EF4-FFF2-40B4-BE49-F238E27FC236}">
                <a16:creationId xmlns:a16="http://schemas.microsoft.com/office/drawing/2014/main" id="{F8C262A8-5B58-5F6A-EB9B-5C480A841D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9196" y="5407536"/>
            <a:ext cx="1307592" cy="130759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19DDF68-0BB2-0D3A-1EBE-2C4C58AAC6B5}"/>
              </a:ext>
            </a:extLst>
          </p:cNvPr>
          <p:cNvSpPr txBox="1">
            <a:spLocks/>
          </p:cNvSpPr>
          <p:nvPr/>
        </p:nvSpPr>
        <p:spPr>
          <a:xfrm>
            <a:off x="295976" y="502424"/>
            <a:ext cx="9402660" cy="567179"/>
          </a:xfrm>
          <a:prstGeom prst="rect">
            <a:avLst/>
          </a:prstGeom>
        </p:spPr>
        <p:txBody>
          <a:bodyPr anchor="t" anchorCtr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900" dirty="0">
                <a:latin typeface="Franklin Gothic Demi"/>
              </a:rPr>
              <a:t>Community Outreach </a:t>
            </a:r>
            <a:r>
              <a:rPr lang="en-US" sz="4000" dirty="0">
                <a:latin typeface="Franklin Gothic Demi"/>
              </a:rPr>
              <a:t>(cont.)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EC7CF0-5BF0-0BDF-D368-785B63D12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7596" y="5872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529070"/>
            <a:ext cx="9402660" cy="713736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Franklin Gothic Demi"/>
              </a:rPr>
              <a:t>Sample Communications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33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95479D-8315-1042-AC5A-52211E7B48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17" t="13888" r="74412" b="11476"/>
          <a:stretch/>
        </p:blipFill>
        <p:spPr>
          <a:xfrm>
            <a:off x="408961" y="2006480"/>
            <a:ext cx="2455696" cy="3464189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8710E21-292A-224A-9663-18CDEB452673}"/>
              </a:ext>
            </a:extLst>
          </p:cNvPr>
          <p:cNvSpPr txBox="1">
            <a:spLocks/>
          </p:cNvSpPr>
          <p:nvPr/>
        </p:nvSpPr>
        <p:spPr>
          <a:xfrm>
            <a:off x="215643" y="1376493"/>
            <a:ext cx="284233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Project</a:t>
            </a:r>
            <a:br>
              <a:rPr lang="en-US" sz="1867" dirty="0">
                <a:solidFill>
                  <a:srgbClr val="002FA7"/>
                </a:solidFill>
                <a:latin typeface="Franklin Gothic Demi"/>
              </a:rPr>
            </a:b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information card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3883E-8E17-2643-A463-5D62FE5427BE}"/>
              </a:ext>
            </a:extLst>
          </p:cNvPr>
          <p:cNvSpPr txBox="1">
            <a:spLocks/>
          </p:cNvSpPr>
          <p:nvPr/>
        </p:nvSpPr>
        <p:spPr>
          <a:xfrm>
            <a:off x="9252438" y="1369064"/>
            <a:ext cx="240725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Look ahead Weekly bulletin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B7C967-48CA-C749-B132-7D6A3F88CC52}"/>
              </a:ext>
            </a:extLst>
          </p:cNvPr>
          <p:cNvSpPr txBox="1">
            <a:spLocks/>
          </p:cNvSpPr>
          <p:nvPr/>
        </p:nvSpPr>
        <p:spPr>
          <a:xfrm>
            <a:off x="6373659" y="1369065"/>
            <a:ext cx="240725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endParaRPr lang="en-US" sz="1867" dirty="0">
              <a:solidFill>
                <a:srgbClr val="002FA7"/>
              </a:solidFill>
              <a:latin typeface="Franklin Gothic Demi"/>
            </a:endParaRPr>
          </a:p>
          <a:p>
            <a:pPr algn="ctr"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Project update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99D3DE1-9838-E146-84AE-01A97F3422F6}"/>
              </a:ext>
            </a:extLst>
          </p:cNvPr>
          <p:cNvSpPr txBox="1">
            <a:spLocks/>
          </p:cNvSpPr>
          <p:nvPr/>
        </p:nvSpPr>
        <p:spPr>
          <a:xfrm>
            <a:off x="3312252" y="1369065"/>
            <a:ext cx="240725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endParaRPr lang="en-US" sz="1867" dirty="0">
              <a:solidFill>
                <a:srgbClr val="002FA7"/>
              </a:solidFill>
              <a:latin typeface="Franklin Gothic Demi"/>
            </a:endParaRPr>
          </a:p>
          <a:p>
            <a:pPr algn="ctr"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advisory</a:t>
            </a:r>
          </a:p>
        </p:txBody>
      </p:sp>
      <p:pic>
        <p:nvPicPr>
          <p:cNvPr id="18" name="Picture 16">
            <a:extLst>
              <a:ext uri="{FF2B5EF4-FFF2-40B4-BE49-F238E27FC236}">
                <a16:creationId xmlns:a16="http://schemas.microsoft.com/office/drawing/2014/main" id="{5D808314-6DE3-D146-8E76-DFF57844C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4046" y="313553"/>
            <a:ext cx="720047" cy="4879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F4CB91-37BC-6DAA-03AB-66B3372E0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7976" y="2006480"/>
            <a:ext cx="3000756" cy="34869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378FA4-4637-E021-4218-6DB9E31743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7338" y="2041169"/>
            <a:ext cx="2772156" cy="348691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2055FCC-D827-1E5A-736A-EF4257B46E3B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8BE198E-2E5C-BDF3-C795-BD3C376487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5508313"/>
              </p:ext>
            </p:extLst>
          </p:nvPr>
        </p:nvGraphicFramePr>
        <p:xfrm>
          <a:off x="6252051" y="1940152"/>
          <a:ext cx="2772156" cy="3587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5829224" imgH="7543800" progId="Acrobat.Document.DC">
                  <p:embed/>
                </p:oleObj>
              </mc:Choice>
              <mc:Fallback>
                <p:oleObj name="Acrobat Document" r:id="rId8" imgW="5829224" imgH="75438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52051" y="1940152"/>
                        <a:ext cx="2772156" cy="35879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68AEF1-C4F8-4098-1455-1A94CD414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62160" y="59432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4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C35F0D-F5D3-C440-9D5E-FD7E28DB92F6}"/>
              </a:ext>
            </a:extLst>
          </p:cNvPr>
          <p:cNvSpPr/>
          <p:nvPr/>
        </p:nvSpPr>
        <p:spPr>
          <a:xfrm>
            <a:off x="0" y="-2797"/>
            <a:ext cx="12192000" cy="6858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47C784-C47E-AF4E-BD76-DDA6668DFAE0}"/>
              </a:ext>
            </a:extLst>
          </p:cNvPr>
          <p:cNvSpPr txBox="1"/>
          <p:nvPr/>
        </p:nvSpPr>
        <p:spPr>
          <a:xfrm>
            <a:off x="-221381" y="56692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9611A6-4873-D74B-BE4F-6B62B67544F3}"/>
              </a:ext>
            </a:extLst>
          </p:cNvPr>
          <p:cNvCxnSpPr>
            <a:cxnSpLocks/>
          </p:cNvCxnSpPr>
          <p:nvPr/>
        </p:nvCxnSpPr>
        <p:spPr>
          <a:xfrm>
            <a:off x="408961" y="462013"/>
            <a:ext cx="1138198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06E4A232-62C9-CE44-AF73-B8CC370531FE}"/>
              </a:ext>
            </a:extLst>
          </p:cNvPr>
          <p:cNvSpPr txBox="1">
            <a:spLocks/>
          </p:cNvSpPr>
          <p:nvPr/>
        </p:nvSpPr>
        <p:spPr>
          <a:xfrm>
            <a:off x="408961" y="2009942"/>
            <a:ext cx="10593023" cy="19831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pc="600" dirty="0"/>
              <a:t>Thank you!</a:t>
            </a:r>
          </a:p>
          <a:p>
            <a:pPr algn="l"/>
            <a:endParaRPr lang="en-US" spc="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F47010-5667-5A40-955A-C34DC7672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0" y="703657"/>
            <a:ext cx="1799464" cy="427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54F31C-AC9B-4BF6-A1C7-46D1705C0E3C}"/>
              </a:ext>
            </a:extLst>
          </p:cNvPr>
          <p:cNvSpPr txBox="1"/>
          <p:nvPr/>
        </p:nvSpPr>
        <p:spPr>
          <a:xfrm>
            <a:off x="780176" y="4564912"/>
            <a:ext cx="907705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Resident Engineer:		Yogesh Ravanan, P.E.</a:t>
            </a:r>
          </a:p>
          <a:p>
            <a:r>
              <a:rPr lang="en-US" sz="2800" dirty="0">
                <a:solidFill>
                  <a:schemeClr val="bg1"/>
                </a:solidFill>
              </a:rPr>
              <a:t>CCL:				Carrie Agar    </a:t>
            </a:r>
          </a:p>
          <a:p>
            <a:r>
              <a:rPr lang="en-US" sz="2800" dirty="0">
                <a:solidFill>
                  <a:schemeClr val="bg1"/>
                </a:solidFill>
              </a:rPr>
              <a:t>Cell: 				347.962.8586</a:t>
            </a:r>
          </a:p>
          <a:p>
            <a:r>
              <a:rPr lang="en-US" sz="2800" dirty="0">
                <a:solidFill>
                  <a:schemeClr val="bg1"/>
                </a:solidFill>
              </a:rPr>
              <a:t>Email:				HWR1140ACCL@gmail.com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0B2B15-2D34-BD28-A639-ACB83EB1E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0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392572" y="624531"/>
            <a:ext cx="7804837" cy="7697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b="1" dirty="0">
                <a:latin typeface="Franklin Gothic Demi" panose="020B0703020102020204" pitchFamily="34" charset="0"/>
              </a:rPr>
              <a:t>About the Project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937559" y="1663909"/>
            <a:ext cx="10976534" cy="46698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22738" indent="-4122738"/>
            <a:r>
              <a:rPr lang="en-US" sz="2800" dirty="0">
                <a:latin typeface="Franklin Gothic Book" panose="020B0503020102020204" pitchFamily="34" charset="0"/>
              </a:rPr>
              <a:t>Notice To Proceed:		</a:t>
            </a:r>
            <a:r>
              <a:rPr lang="en-US" sz="2800" b="1" dirty="0">
                <a:latin typeface="Franklin Gothic Book" panose="020B0503020102020204" pitchFamily="34" charset="0"/>
              </a:rPr>
              <a:t>12/22/2025</a:t>
            </a:r>
          </a:p>
          <a:p>
            <a:pPr marL="4122738" indent="-4122738"/>
            <a:r>
              <a:rPr lang="en-US" sz="2800" dirty="0">
                <a:latin typeface="Franklin Gothic Book" panose="020B0503020102020204" pitchFamily="34" charset="0"/>
              </a:rPr>
              <a:t>Anticipated Start:		</a:t>
            </a:r>
            <a:r>
              <a:rPr lang="en-US" sz="2800" b="1" dirty="0">
                <a:latin typeface="Franklin Gothic Book" panose="020B0503020102020204" pitchFamily="34" charset="0"/>
              </a:rPr>
              <a:t>Winter 2026 </a:t>
            </a:r>
          </a:p>
          <a:p>
            <a:pPr marL="4122738" indent="-4122738"/>
            <a:r>
              <a:rPr lang="en-US" sz="2800" dirty="0">
                <a:latin typeface="Franklin Gothic Book" panose="020B0503020102020204" pitchFamily="34" charset="0"/>
              </a:rPr>
              <a:t>Anticipated Completion:		</a:t>
            </a:r>
            <a:r>
              <a:rPr lang="en-US" sz="2800" b="1" dirty="0">
                <a:latin typeface="Franklin Gothic Book" panose="020B0503020102020204" pitchFamily="34" charset="0"/>
              </a:rPr>
              <a:t>Summer 2029</a:t>
            </a:r>
          </a:p>
          <a:p>
            <a:pPr marL="4122738" indent="-4122738"/>
            <a:r>
              <a:rPr lang="en-US" sz="2800" dirty="0">
                <a:latin typeface="Franklin Gothic Book" panose="020B0503020102020204" pitchFamily="34" charset="0"/>
              </a:rPr>
              <a:t>Contractor:		</a:t>
            </a:r>
            <a:r>
              <a:rPr lang="en-US" sz="2800" b="1" dirty="0">
                <a:latin typeface="Franklin Gothic Book" panose="020B0503020102020204" pitchFamily="34" charset="0"/>
              </a:rPr>
              <a:t>DiFazio Industries, LLC</a:t>
            </a:r>
          </a:p>
          <a:p>
            <a:pPr marL="4122738" indent="-4122738"/>
            <a:r>
              <a:rPr lang="en-US" sz="2800" dirty="0">
                <a:latin typeface="Franklin Gothic Book" panose="020B0503020102020204" pitchFamily="34" charset="0"/>
              </a:rPr>
              <a:t>Total Budget:		</a:t>
            </a:r>
            <a:r>
              <a:rPr lang="en-US" sz="2800" b="1" dirty="0">
                <a:latin typeface="Franklin Gothic Book" panose="020B0503020102020204" pitchFamily="34" charset="0"/>
              </a:rPr>
              <a:t>$70.0 Million </a:t>
            </a:r>
          </a:p>
          <a:p>
            <a:pPr marL="4122738" indent="-4122738">
              <a:lnSpc>
                <a:spcPct val="100000"/>
              </a:lnSpc>
            </a:pPr>
            <a:r>
              <a:rPr lang="en-US" sz="2800" dirty="0">
                <a:latin typeface="Franklin Gothic Book" panose="020B0503020102020204" pitchFamily="34" charset="0"/>
              </a:rPr>
              <a:t>Typical Work Hours:</a:t>
            </a:r>
            <a:r>
              <a:rPr lang="en-US" sz="2800" b="1" dirty="0">
                <a:latin typeface="Franklin Gothic Book" panose="020B0503020102020204" pitchFamily="34" charset="0"/>
              </a:rPr>
              <a:t>		9AM to 4PM (Day)                                	9PM to 5AM (Night) – As Needed     	Monday to Friday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1EA8DDE-A63F-1FCE-D84B-2DA1B49D532F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6EE26F-8FD1-42A5-0A67-42C22CA6F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1793" y="3084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0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F4EB3-2BB7-F6E9-D696-DA2D2E073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7BB287-2517-6910-8DA3-908789C92D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55DAFD2-1BF8-14E5-EC86-7A7D91582A92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3600" cap="all" dirty="0">
                <a:solidFill>
                  <a:sysClr val="window" lastClr="FFFFFF"/>
                </a:solidFill>
                <a:latin typeface="Franklin Gothic Demi"/>
              </a:rPr>
              <a:t>Project improvements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D880A5-9C0F-9CF3-968F-A29EE84E8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3631C5B-052E-01F8-325D-1518AEB87D40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5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C8B4563-A40C-87EF-6E60-BAA8F0B7C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8AE31F7-99C5-149E-C419-67AA197FBD1A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5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ED369F2-CE62-5D68-1A1D-9B0324984C6B}"/>
              </a:ext>
            </a:extLst>
          </p:cNvPr>
          <p:cNvSpPr txBox="1">
            <a:spLocks/>
          </p:cNvSpPr>
          <p:nvPr/>
        </p:nvSpPr>
        <p:spPr>
          <a:xfrm>
            <a:off x="408959" y="2624691"/>
            <a:ext cx="9549693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Demi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967DCC-69C3-91C4-BE86-D7CC9BA2CE3C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AC531F-36DF-D403-BE4D-EC90E1069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6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D55E1BF-E715-9502-11D6-FFAB55DDE7D7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925642B-A60F-C961-5140-BD837F2F7048}"/>
              </a:ext>
            </a:extLst>
          </p:cNvPr>
          <p:cNvSpPr txBox="1"/>
          <p:nvPr/>
        </p:nvSpPr>
        <p:spPr>
          <a:xfrm>
            <a:off x="7950312" y="1418094"/>
            <a:ext cx="41940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u="sng" dirty="0">
                <a:solidFill>
                  <a:srgbClr val="002FA7"/>
                </a:solidFill>
              </a:rPr>
              <a:t>Additionally: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FA7"/>
                </a:solidFill>
              </a:rPr>
              <a:t>Streetscape Arthur Kill Road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FA7"/>
                </a:solidFill>
              </a:rPr>
              <a:t>Replace Aging Water Mains/Hydrants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FA7"/>
                </a:solidFill>
              </a:rPr>
              <a:t>Improve ADA Compliance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FA7"/>
                </a:solidFill>
              </a:rPr>
              <a:t>Improve Traffic Signalization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FA7"/>
                </a:solidFill>
              </a:rPr>
              <a:t>Install Green Infrastructure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81" y="4960723"/>
            <a:ext cx="1748528" cy="12028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89" y="1576239"/>
            <a:ext cx="2456861" cy="1852761"/>
          </a:xfrm>
          <a:prstGeom prst="rect">
            <a:avLst/>
          </a:prstGeom>
        </p:spPr>
      </p:pic>
      <p:pic>
        <p:nvPicPr>
          <p:cNvPr id="1026" name="Picture 2" descr="Vision Zero 2019 Safety Action Plan 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13" y="4222289"/>
            <a:ext cx="1458212" cy="188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000415" y="1500281"/>
            <a:ext cx="2191169" cy="18721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9F3594-9569-6044-197F-F55AF5E41F19}"/>
              </a:ext>
            </a:extLst>
          </p:cNvPr>
          <p:cNvSpPr txBox="1"/>
          <p:nvPr/>
        </p:nvSpPr>
        <p:spPr>
          <a:xfrm>
            <a:off x="1156944" y="3420395"/>
            <a:ext cx="198775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FA7"/>
                </a:solidFill>
              </a:rPr>
              <a:t>Relieve Congestion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E6F691-40A3-9A0E-223D-05D144AE9C16}"/>
              </a:ext>
            </a:extLst>
          </p:cNvPr>
          <p:cNvSpPr txBox="1"/>
          <p:nvPr/>
        </p:nvSpPr>
        <p:spPr>
          <a:xfrm>
            <a:off x="4719827" y="3420394"/>
            <a:ext cx="275234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FA7"/>
                </a:solidFill>
              </a:rPr>
              <a:t>Provide Shared Use Path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E5916D-E60C-DA1B-381E-29BBBF39982C}"/>
              </a:ext>
            </a:extLst>
          </p:cNvPr>
          <p:cNvSpPr txBox="1"/>
          <p:nvPr/>
        </p:nvSpPr>
        <p:spPr>
          <a:xfrm>
            <a:off x="4581144" y="6163551"/>
            <a:ext cx="3583176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FA7"/>
                </a:solidFill>
              </a:rPr>
              <a:t>Upgrade Storm Drainage System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3A15B5-D127-F1FF-88B4-2FB6D0D31945}"/>
              </a:ext>
            </a:extLst>
          </p:cNvPr>
          <p:cNvSpPr txBox="1"/>
          <p:nvPr/>
        </p:nvSpPr>
        <p:spPr>
          <a:xfrm>
            <a:off x="758087" y="6163551"/>
            <a:ext cx="278546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FA7"/>
                </a:solidFill>
              </a:rPr>
              <a:t>Achieve Vision Zero Goals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B02633F-F4E3-9C1B-C0E4-16B9C1D9C077}"/>
              </a:ext>
            </a:extLst>
          </p:cNvPr>
          <p:cNvSpPr txBox="1">
            <a:spLocks/>
          </p:cNvSpPr>
          <p:nvPr/>
        </p:nvSpPr>
        <p:spPr>
          <a:xfrm>
            <a:off x="392572" y="624531"/>
            <a:ext cx="7804837" cy="7697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b="1" dirty="0">
                <a:latin typeface="Franklin Gothic Demi" panose="020B0703020102020204" pitchFamily="34" charset="0"/>
              </a:rPr>
              <a:t>Project Improvements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CB3E12-ED42-15ED-5333-BDC905770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1992" y="5257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4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F4EB3-2BB7-F6E9-D696-DA2D2E073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7BB287-2517-6910-8DA3-908789C92D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55DAFD2-1BF8-14E5-EC86-7A7D91582A92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3600" cap="all" dirty="0">
                <a:solidFill>
                  <a:sysClr val="window" lastClr="FFFFFF"/>
                </a:solidFill>
                <a:latin typeface="Franklin Gothic Demi"/>
              </a:rPr>
              <a:t>Project location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D880A5-9C0F-9CF3-968F-A29EE84E8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3631C5B-052E-01F8-325D-1518AEB87D40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7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C8B4563-A40C-87EF-6E60-BAA8F0B7C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8AE31F7-99C5-149E-C419-67AA197FBD1A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7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ED369F2-CE62-5D68-1A1D-9B0324984C6B}"/>
              </a:ext>
            </a:extLst>
          </p:cNvPr>
          <p:cNvSpPr txBox="1">
            <a:spLocks/>
          </p:cNvSpPr>
          <p:nvPr/>
        </p:nvSpPr>
        <p:spPr>
          <a:xfrm>
            <a:off x="408959" y="2624691"/>
            <a:ext cx="9549693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Demi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967DCC-69C3-91C4-BE86-D7CC9BA2CE3C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1DCB51-EAF5-787B-4DC7-2004CF4DBC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2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313555"/>
            <a:ext cx="9402660" cy="580643"/>
          </a:xfrm>
          <a:prstGeom prst="rect">
            <a:avLst/>
          </a:prstGeom>
        </p:spPr>
        <p:txBody>
          <a:bodyPr anchor="t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US" sz="36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59C97F-9439-442A-98C2-D217410187CD}"/>
              </a:ext>
            </a:extLst>
          </p:cNvPr>
          <p:cNvSpPr txBox="1">
            <a:spLocks/>
          </p:cNvSpPr>
          <p:nvPr/>
        </p:nvSpPr>
        <p:spPr>
          <a:xfrm>
            <a:off x="605071" y="894198"/>
            <a:ext cx="10000084" cy="58046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u="sng" dirty="0"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D86D671-908E-0ADA-A558-C2C7B2762763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44C90BC-FAD7-81B6-A1E3-D2FE71564EC2}"/>
              </a:ext>
            </a:extLst>
          </p:cNvPr>
          <p:cNvSpPr txBox="1">
            <a:spLocks/>
          </p:cNvSpPr>
          <p:nvPr/>
        </p:nvSpPr>
        <p:spPr>
          <a:xfrm>
            <a:off x="8470468" y="1375504"/>
            <a:ext cx="3443626" cy="1143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Franklin Gothic Book" panose="020B0503020102020204" pitchFamily="34" charset="0"/>
              </a:rPr>
              <a:t>Arthur Kill Road from Richmond Avenue to Clarke Avenue, including side streets as indicated.</a:t>
            </a:r>
            <a:endParaRPr lang="en-US" sz="28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</p:txBody>
      </p:sp>
      <p:pic>
        <p:nvPicPr>
          <p:cNvPr id="19" name="Picture 18" descr="A map with a red border&#10;&#10;AI-generated content may be incorrect.">
            <a:extLst>
              <a:ext uri="{FF2B5EF4-FFF2-40B4-BE49-F238E27FC236}">
                <a16:creationId xmlns:a16="http://schemas.microsoft.com/office/drawing/2014/main" id="{70C0D76A-B472-0831-6BD5-816608BD8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66" y="1375504"/>
            <a:ext cx="7865396" cy="5266944"/>
          </a:xfrm>
          <a:prstGeom prst="rect">
            <a:avLst/>
          </a:prstGeom>
        </p:spPr>
      </p:pic>
      <p:sp>
        <p:nvSpPr>
          <p:cNvPr id="20" name="Arrow: Down 19">
            <a:extLst>
              <a:ext uri="{FF2B5EF4-FFF2-40B4-BE49-F238E27FC236}">
                <a16:creationId xmlns:a16="http://schemas.microsoft.com/office/drawing/2014/main" id="{37C4CC33-648C-E8C3-B6E5-3F2C39F7E66F}"/>
              </a:ext>
            </a:extLst>
          </p:cNvPr>
          <p:cNvSpPr/>
          <p:nvPr/>
        </p:nvSpPr>
        <p:spPr>
          <a:xfrm rot="10800000">
            <a:off x="7875262" y="1899715"/>
            <a:ext cx="204407" cy="293750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2A4D95-BC2E-89C6-DFA2-66E5DE3702BE}"/>
              </a:ext>
            </a:extLst>
          </p:cNvPr>
          <p:cNvSpPr/>
          <p:nvPr/>
        </p:nvSpPr>
        <p:spPr>
          <a:xfrm>
            <a:off x="7809192" y="1570045"/>
            <a:ext cx="3365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300" y="2887014"/>
            <a:ext cx="2854858" cy="3309257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9922401" y="4541642"/>
            <a:ext cx="416719" cy="309563"/>
          </a:xfrm>
          <a:custGeom>
            <a:avLst/>
            <a:gdLst>
              <a:gd name="connsiteX0" fmla="*/ 59531 w 416719"/>
              <a:gd name="connsiteY0" fmla="*/ 195263 h 309563"/>
              <a:gd name="connsiteX1" fmla="*/ 0 w 416719"/>
              <a:gd name="connsiteY1" fmla="*/ 219075 h 309563"/>
              <a:gd name="connsiteX2" fmla="*/ 4762 w 416719"/>
              <a:gd name="connsiteY2" fmla="*/ 309563 h 309563"/>
              <a:gd name="connsiteX3" fmla="*/ 169069 w 416719"/>
              <a:gd name="connsiteY3" fmla="*/ 302419 h 309563"/>
              <a:gd name="connsiteX4" fmla="*/ 416719 w 416719"/>
              <a:gd name="connsiteY4" fmla="*/ 64294 h 309563"/>
              <a:gd name="connsiteX5" fmla="*/ 292894 w 416719"/>
              <a:gd name="connsiteY5" fmla="*/ 0 h 309563"/>
              <a:gd name="connsiteX6" fmla="*/ 59531 w 416719"/>
              <a:gd name="connsiteY6" fmla="*/ 195263 h 30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19" h="309563">
                <a:moveTo>
                  <a:pt x="59531" y="195263"/>
                </a:moveTo>
                <a:lnTo>
                  <a:pt x="0" y="219075"/>
                </a:lnTo>
                <a:lnTo>
                  <a:pt x="4762" y="309563"/>
                </a:lnTo>
                <a:lnTo>
                  <a:pt x="169069" y="302419"/>
                </a:lnTo>
                <a:lnTo>
                  <a:pt x="416719" y="64294"/>
                </a:lnTo>
                <a:lnTo>
                  <a:pt x="292894" y="0"/>
                </a:lnTo>
                <a:lnTo>
                  <a:pt x="59531" y="195263"/>
                </a:lnTo>
                <a:close/>
              </a:path>
            </a:pathLst>
          </a:custGeom>
          <a:noFill/>
          <a:ln w="28575">
            <a:solidFill>
              <a:srgbClr val="F3EE18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197368" y="6296218"/>
            <a:ext cx="457200" cy="248194"/>
          </a:xfrm>
          <a:prstGeom prst="rect">
            <a:avLst/>
          </a:prstGeom>
          <a:noFill/>
          <a:ln w="28575">
            <a:solidFill>
              <a:srgbClr val="F3EE18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725491" y="6266426"/>
            <a:ext cx="1355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Project Location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8C3781-BFC6-73FB-A03C-2934F383A285}"/>
              </a:ext>
            </a:extLst>
          </p:cNvPr>
          <p:cNvSpPr txBox="1">
            <a:spLocks/>
          </p:cNvSpPr>
          <p:nvPr/>
        </p:nvSpPr>
        <p:spPr>
          <a:xfrm>
            <a:off x="392572" y="624531"/>
            <a:ext cx="7804837" cy="7697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b="1" dirty="0">
                <a:latin typeface="Franklin Gothic Demi" panose="020B0703020102020204" pitchFamily="34" charset="0"/>
              </a:rPr>
              <a:t>Project Location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1154AA-D6EE-BF9F-0954-4DB52E8AB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4451" y="3432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8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3600" cap="all" dirty="0">
                <a:solidFill>
                  <a:sysClr val="window" lastClr="FFFFFF"/>
                </a:solidFill>
                <a:latin typeface="Franklin Gothic Demi"/>
              </a:rPr>
              <a:t>STREETSCAPE upgrades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9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9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408959" y="2624691"/>
            <a:ext cx="9549693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Demi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D26CDF-9E94-CBBD-F4B1-95DB32F9EA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1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FD4341BC7F1F47A3054A37E8B5C44B" ma:contentTypeVersion="4" ma:contentTypeDescription="Create a new document." ma:contentTypeScope="" ma:versionID="b0e1c30a172505dd4c6b71cf17feb744">
  <xsd:schema xmlns:xsd="http://www.w3.org/2001/XMLSchema" xmlns:xs="http://www.w3.org/2001/XMLSchema" xmlns:p="http://schemas.microsoft.com/office/2006/metadata/properties" xmlns:ns2="4510ceb0-1707-4c43-b5b8-9066afae30ea" xmlns:ns3="75e225d4-b878-4e9e-b3ea-7d3918279a6d" targetNamespace="http://schemas.microsoft.com/office/2006/metadata/properties" ma:root="true" ma:fieldsID="84c71856839fa162e688520efb8b73b3" ns2:_="" ns3:_="">
    <xsd:import namespace="4510ceb0-1707-4c43-b5b8-9066afae30ea"/>
    <xsd:import namespace="75e225d4-b878-4e9e-b3ea-7d3918279a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10ceb0-1707-4c43-b5b8-9066afae30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e225d4-b878-4e9e-b3ea-7d3918279a6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5e225d4-b878-4e9e-b3ea-7d3918279a6d">
      <UserInfo>
        <DisplayName>Brown, Ajamu (DDC)</DisplayName>
        <AccountId>110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8F0747C-6AD6-415A-84CE-F4F27518BE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10ceb0-1707-4c43-b5b8-9066afae30ea"/>
    <ds:schemaRef ds:uri="75e225d4-b878-4e9e-b3ea-7d3918279a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333D1C-B343-4A9A-B343-8504759BB1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6809F1-DD85-4F99-A2E7-4A698FA4233F}">
  <ds:schemaRefs>
    <ds:schemaRef ds:uri="http://schemas.openxmlformats.org/package/2006/metadata/core-properties"/>
    <ds:schemaRef ds:uri="4510ceb0-1707-4c43-b5b8-9066afae30ea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microsoft.com/office/2006/documentManagement/types"/>
    <ds:schemaRef ds:uri="75e225d4-b878-4e9e-b3ea-7d3918279a6d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6044</TotalTime>
  <Words>1332</Words>
  <Application>Microsoft Office PowerPoint</Application>
  <PresentationFormat>Widescreen</PresentationFormat>
  <Paragraphs>331</Paragraphs>
  <Slides>34</Slides>
  <Notes>3</Notes>
  <HiddenSlides>0</HiddenSlides>
  <MMClips>34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Calibri</vt:lpstr>
      <vt:lpstr>Calibri Light</vt:lpstr>
      <vt:lpstr>Franklin Gothic</vt:lpstr>
      <vt:lpstr>Franklin Gothic Book</vt:lpstr>
      <vt:lpstr>Franklin Gothic Demi</vt:lpstr>
      <vt:lpstr>Franklin Gothic Medium</vt:lpstr>
      <vt:lpstr>Wingdings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Ye</dc:creator>
  <cp:lastModifiedBy>HWR1140A-WKS1</cp:lastModifiedBy>
  <cp:revision>300</cp:revision>
  <dcterms:created xsi:type="dcterms:W3CDTF">2020-09-08T14:48:19Z</dcterms:created>
  <dcterms:modified xsi:type="dcterms:W3CDTF">2026-02-04T18:23:46Z</dcterms:modified>
</cp:coreProperties>
</file>