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31" r:id="rId2"/>
    <p:sldId id="510" r:id="rId3"/>
    <p:sldId id="533" r:id="rId4"/>
    <p:sldId id="536" r:id="rId5"/>
    <p:sldId id="548" r:id="rId6"/>
    <p:sldId id="558" r:id="rId7"/>
    <p:sldId id="559" r:id="rId8"/>
    <p:sldId id="535" r:id="rId9"/>
    <p:sldId id="555" r:id="rId10"/>
    <p:sldId id="561" r:id="rId11"/>
    <p:sldId id="562" r:id="rId12"/>
    <p:sldId id="557" r:id="rId13"/>
    <p:sldId id="556" r:id="rId14"/>
    <p:sldId id="551" r:id="rId15"/>
    <p:sldId id="563" r:id="rId16"/>
    <p:sldId id="564" r:id="rId17"/>
    <p:sldId id="554" r:id="rId18"/>
    <p:sldId id="534" r:id="rId19"/>
    <p:sldId id="553" r:id="rId20"/>
    <p:sldId id="566" r:id="rId21"/>
    <p:sldId id="565" r:id="rId22"/>
    <p:sldId id="567" r:id="rId23"/>
    <p:sldId id="568" r:id="rId24"/>
    <p:sldId id="540" r:id="rId25"/>
    <p:sldId id="550" r:id="rId26"/>
    <p:sldId id="569" r:id="rId27"/>
    <p:sldId id="570" r:id="rId28"/>
    <p:sldId id="571" r:id="rId29"/>
  </p:sldIdLst>
  <p:sldSz cx="9144000" cy="5143500" type="screen16x9"/>
  <p:notesSz cx="6950075" cy="9236075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">
          <p15:clr>
            <a:srgbClr val="A4A3A4"/>
          </p15:clr>
        </p15:guide>
        <p15:guide id="2" pos="288">
          <p15:clr>
            <a:srgbClr val="A4A3A4"/>
          </p15:clr>
        </p15:guide>
        <p15:guide id="3" orient="horz" pos="752">
          <p15:clr>
            <a:srgbClr val="A4A3A4"/>
          </p15:clr>
        </p15:guide>
        <p15:guide id="4" pos="3168">
          <p15:clr>
            <a:srgbClr val="A4A3A4"/>
          </p15:clr>
        </p15:guide>
        <p15:guide id="5" pos="542">
          <p15:clr>
            <a:srgbClr val="A4A3A4"/>
          </p15:clr>
        </p15:guide>
        <p15:guide id="6" pos="1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3AC0"/>
    <a:srgbClr val="00A44A"/>
    <a:srgbClr val="0033A0"/>
    <a:srgbClr val="011A98"/>
    <a:srgbClr val="0048EA"/>
    <a:srgbClr val="3B78FF"/>
    <a:srgbClr val="FF6F49"/>
    <a:srgbClr val="FF6F4B"/>
    <a:srgbClr val="FF9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6" autoAdjust="0"/>
    <p:restoredTop sz="94142" autoAdjust="0"/>
  </p:normalViewPr>
  <p:slideViewPr>
    <p:cSldViewPr snapToGrid="0" showGuides="1">
      <p:cViewPr varScale="1">
        <p:scale>
          <a:sx n="142" d="100"/>
          <a:sy n="142" d="100"/>
        </p:scale>
        <p:origin x="504" y="114"/>
      </p:cViewPr>
      <p:guideLst>
        <p:guide orient="horz" pos="324"/>
        <p:guide pos="288"/>
        <p:guide orient="horz" pos="752"/>
        <p:guide pos="3168"/>
        <p:guide pos="542"/>
        <p:guide pos="1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44" tIns="45373" rIns="90744" bIns="453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4" y="0"/>
            <a:ext cx="3012329" cy="462120"/>
          </a:xfrm>
          <a:prstGeom prst="rect">
            <a:avLst/>
          </a:prstGeom>
        </p:spPr>
        <p:txBody>
          <a:bodyPr vert="horz" lIns="90744" tIns="45373" rIns="90744" bIns="45373" rtlCol="0"/>
          <a:lstStyle>
            <a:lvl1pPr algn="r">
              <a:defRPr sz="1200"/>
            </a:lvl1pPr>
          </a:lstStyle>
          <a:p>
            <a:fld id="{38748061-1D28-4EDD-830E-CC54C53383A5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2329" cy="462120"/>
          </a:xfrm>
          <a:prstGeom prst="rect">
            <a:avLst/>
          </a:prstGeom>
        </p:spPr>
        <p:txBody>
          <a:bodyPr vert="horz" lIns="90744" tIns="45373" rIns="90744" bIns="453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4" y="8772379"/>
            <a:ext cx="3012329" cy="462120"/>
          </a:xfrm>
          <a:prstGeom prst="rect">
            <a:avLst/>
          </a:prstGeom>
        </p:spPr>
        <p:txBody>
          <a:bodyPr vert="horz" lIns="90744" tIns="45373" rIns="90744" bIns="45373" rtlCol="0" anchor="b"/>
          <a:lstStyle>
            <a:lvl1pPr algn="r">
              <a:defRPr sz="1200"/>
            </a:lvl1pPr>
          </a:lstStyle>
          <a:p>
            <a:fld id="{E5D66789-6CB2-442E-A125-0C282149F9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11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14" tIns="46208" rIns="92414" bIns="462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14" tIns="46208" rIns="92414" bIns="46208" rtlCol="0"/>
          <a:lstStyle>
            <a:lvl1pPr algn="r">
              <a:defRPr sz="1200"/>
            </a:lvl1pPr>
          </a:lstStyle>
          <a:p>
            <a:fld id="{56F32B76-A459-4C00-952A-BFF3CE77D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4" tIns="46208" rIns="92414" bIns="462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4"/>
          </a:xfrm>
          <a:prstGeom prst="rect">
            <a:avLst/>
          </a:prstGeom>
        </p:spPr>
        <p:txBody>
          <a:bodyPr vert="horz" lIns="92414" tIns="46208" rIns="92414" bIns="462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14" tIns="46208" rIns="92414" bIns="462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14" tIns="46208" rIns="92414" bIns="46208" rtlCol="0" anchor="b"/>
          <a:lstStyle>
            <a:lvl1pPr algn="r">
              <a:defRPr sz="1200"/>
            </a:lvl1pPr>
          </a:lstStyle>
          <a:p>
            <a:fld id="{AF841AE7-8269-475F-B222-20CD40F805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91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2344-376C-47C0-87EF-347703B3785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93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03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8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13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74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27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55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56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44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33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7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57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58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03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81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2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04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19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2344-376C-47C0-87EF-347703B3785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2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8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07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6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8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52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41AE7-8269-475F-B222-20CD40F805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4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059B-3C90-463E-9EAF-C93E397C4B5D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735A-9B0A-4393-AE94-69E8E5279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4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4673-E1EE-4360-BD8B-FC60D30BBE76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735A-9B0A-4393-AE94-69E8E5279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7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5D5E-ED78-4DF6-B2E8-9AC3CD65EDB2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735A-9B0A-4393-AE94-69E8E5279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0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8E17-EDF4-4959-B9D0-3A3518D57E9F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735A-9B0A-4393-AE94-69E8E5279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4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6392-9495-413F-9447-B691C3FA4527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735A-9B0A-4393-AE94-69E8E5279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2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8665-D998-4F01-9C41-EE992C824B8F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735A-9B0A-4393-AE94-69E8E5279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8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A106-B2B6-415D-9D7D-41A24DA8CA44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735A-9B0A-4393-AE94-69E8E5279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3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F8DF-E714-417E-A492-5EC17727B46B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735A-9B0A-4393-AE94-69E8E5279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6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FB2E-897F-42A2-B3A9-CB7D86220554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735A-9B0A-4393-AE94-69E8E5279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1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41FC-8D37-44C1-9835-C016810B07C8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735A-9B0A-4393-AE94-69E8E5279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4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D3E2-5B2D-4EEE-8426-689BE0BBD9A6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735A-9B0A-4393-AE94-69E8E5279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1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94AAB-FE1A-4CA9-8499-BD84EFC73A0B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9735A-9B0A-4393-AE94-69E8E5279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0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logo_lef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776" y="1796303"/>
            <a:ext cx="8014447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Replacement of 72” Trunk Main Park Slope and Flatbush Avenue 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Project ID: BED798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39" y="1045510"/>
            <a:ext cx="1524001" cy="286565"/>
          </a:xfrm>
          <a:prstGeom prst="rect">
            <a:avLst/>
          </a:prstGeom>
        </p:spPr>
      </p:pic>
      <p:sp>
        <p:nvSpPr>
          <p:cNvPr id="10" name="Rectangle 109">
            <a:extLst>
              <a:ext uri="{FF2B5EF4-FFF2-40B4-BE49-F238E27FC236}">
                <a16:creationId xmlns:a16="http://schemas.microsoft.com/office/drawing/2014/main" id="{A52BDD68-74DB-46A7-B561-B426AB52D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20" y="4708241"/>
            <a:ext cx="8483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/>
            <a:r>
              <a:rPr lang="en-US" sz="825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Eric Adams</a:t>
            </a:r>
          </a:p>
          <a:p>
            <a:pPr defTabSz="514350"/>
            <a:r>
              <a:rPr lang="en-US" sz="825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Mayor</a:t>
            </a:r>
          </a:p>
        </p:txBody>
      </p:sp>
      <p:sp>
        <p:nvSpPr>
          <p:cNvPr id="11" name="Rectangle 109">
            <a:extLst>
              <a:ext uri="{FF2B5EF4-FFF2-40B4-BE49-F238E27FC236}">
                <a16:creationId xmlns:a16="http://schemas.microsoft.com/office/drawing/2014/main" id="{13A8E5BC-5B02-45D2-89EF-90C821DDF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878" y="4708241"/>
            <a:ext cx="10001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/>
            <a:r>
              <a:rPr lang="en-US" sz="825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Thomas Foley, P.E.</a:t>
            </a:r>
          </a:p>
          <a:p>
            <a:pPr defTabSz="514350"/>
            <a:r>
              <a:rPr lang="en-US" sz="825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Commissioner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DC37CF-4CAF-4DEA-99D8-E51FA789BAD5}"/>
              </a:ext>
            </a:extLst>
          </p:cNvPr>
          <p:cNvSpPr txBox="1">
            <a:spLocks/>
          </p:cNvSpPr>
          <p:nvPr/>
        </p:nvSpPr>
        <p:spPr>
          <a:xfrm>
            <a:off x="5099310" y="4230346"/>
            <a:ext cx="3780725" cy="7480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500" kern="1200" cap="all" spc="700" baseline="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1500" spc="225" dirty="0">
                <a:solidFill>
                  <a:srgbClr val="FF6F24"/>
                </a:solidFill>
              </a:rPr>
              <a:t>Honorable Shahana hanif</a:t>
            </a:r>
          </a:p>
          <a:p>
            <a:pPr algn="r"/>
            <a:r>
              <a:rPr lang="en-US" sz="1500" spc="225" dirty="0">
                <a:solidFill>
                  <a:srgbClr val="FF6F24"/>
                </a:solidFill>
              </a:rPr>
              <a:t>NYC Council Member, CD 39</a:t>
            </a:r>
          </a:p>
          <a:p>
            <a:pPr algn="r"/>
            <a:r>
              <a:rPr lang="en-US" sz="1500" spc="225" dirty="0">
                <a:solidFill>
                  <a:srgbClr val="FF6F24"/>
                </a:solidFill>
              </a:rPr>
              <a:t>March 15, 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E8AA54-91B0-4BD7-A28C-A855DAB683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62" y="181343"/>
            <a:ext cx="811982" cy="4828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489C36-A0CA-4402-BA43-37C953A3C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748" y="158641"/>
            <a:ext cx="811982" cy="4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43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8338" y="3155511"/>
            <a:ext cx="8804640" cy="150733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00" b="1" dirty="0">
              <a:solidFill>
                <a:srgbClr val="002FA7"/>
              </a:solidFill>
              <a:latin typeface="Arial"/>
              <a:cs typeface="Arial"/>
            </a:endParaRPr>
          </a:p>
          <a:p>
            <a:endParaRPr lang="en-US" sz="2500" b="1" dirty="0">
              <a:solidFill>
                <a:srgbClr val="002FA7"/>
              </a:solidFill>
              <a:latin typeface="Arial"/>
              <a:cs typeface="Arial"/>
            </a:endParaRPr>
          </a:p>
          <a:p>
            <a:pPr algn="ctr"/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New 15” sewer in St. John’s Place between 5</a:t>
            </a:r>
            <a:r>
              <a:rPr lang="en-US" sz="2500" b="1" baseline="30000" dirty="0">
                <a:solidFill>
                  <a:srgbClr val="002FA7"/>
                </a:solidFill>
                <a:latin typeface="Arial"/>
                <a:cs typeface="Arial"/>
              </a:rPr>
              <a:t>th</a:t>
            </a:r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 Avenue and 6</a:t>
            </a:r>
            <a:r>
              <a:rPr lang="en-US" sz="2500" b="1" baseline="30000" dirty="0">
                <a:solidFill>
                  <a:srgbClr val="002FA7"/>
                </a:solidFill>
                <a:latin typeface="Arial"/>
                <a:cs typeface="Arial"/>
              </a:rPr>
              <a:t>th</a:t>
            </a:r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 Avenue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Replacement of 72” Trunk Main in Flatbush Avenue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  <p:pic>
        <p:nvPicPr>
          <p:cNvPr id="7" name="Picture 6" descr="A picture containing water mill, outdoor object&#10;&#10;Description automatically generated">
            <a:extLst>
              <a:ext uri="{FF2B5EF4-FFF2-40B4-BE49-F238E27FC236}">
                <a16:creationId xmlns:a16="http://schemas.microsoft.com/office/drawing/2014/main" id="{C43D31D3-52FA-4CCE-8235-9F76704AD3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02" y="50400"/>
            <a:ext cx="2767683" cy="386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8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0760" y="3950493"/>
            <a:ext cx="8804640" cy="11787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New sewer manhole in the intersection of 5</a:t>
            </a:r>
            <a:r>
              <a:rPr lang="en-US" sz="2500" b="1" baseline="30000" dirty="0">
                <a:solidFill>
                  <a:srgbClr val="002FA7"/>
                </a:solidFill>
                <a:latin typeface="Arial"/>
                <a:cs typeface="Arial"/>
              </a:rPr>
              <a:t>th</a:t>
            </a:r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 Avenue and </a:t>
            </a:r>
          </a:p>
          <a:p>
            <a:pPr algn="ctr"/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Douglass Street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Replacement of 72” Trunk Main in Flatbush Avenue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  <p:pic>
        <p:nvPicPr>
          <p:cNvPr id="3" name="Picture 2" descr="A picture containing building, outdoor, old, dirty&#10;&#10;Description automatically generated">
            <a:extLst>
              <a:ext uri="{FF2B5EF4-FFF2-40B4-BE49-F238E27FC236}">
                <a16:creationId xmlns:a16="http://schemas.microsoft.com/office/drawing/2014/main" id="{D9D3562D-3906-41C2-8C8E-AA5A5C4F4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22" y="50400"/>
            <a:ext cx="5756188" cy="38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8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8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6</a:t>
            </a:r>
            <a:r>
              <a:rPr lang="en-US" sz="20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2000" spc="45" dirty="0">
                <a:solidFill>
                  <a:srgbClr val="0033A0"/>
                </a:solidFill>
                <a:cs typeface="+mn-cs"/>
              </a:rPr>
              <a:t> Avenue between Park Place and Sterling Place</a:t>
            </a:r>
          </a:p>
          <a:p>
            <a:pPr lvl="1" defTabSz="342900">
              <a:lnSpc>
                <a:spcPct val="100000"/>
              </a:lnSpc>
            </a:pPr>
            <a:r>
              <a:rPr lang="en-US" sz="2200" spc="45" dirty="0">
                <a:solidFill>
                  <a:srgbClr val="0033A0"/>
                </a:solidFill>
                <a:cs typeface="+mn-cs"/>
              </a:rPr>
              <a:t>May 2022</a:t>
            </a:r>
          </a:p>
          <a:p>
            <a:pPr marL="0" indent="0" defTabSz="342900">
              <a:lnSpc>
                <a:spcPct val="100000"/>
              </a:lnSpc>
              <a:buSzTx/>
              <a:buNone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Intersection of 6</a:t>
            </a:r>
            <a:r>
              <a:rPr lang="en-US" sz="20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2000" spc="45" dirty="0">
                <a:solidFill>
                  <a:srgbClr val="0033A0"/>
                </a:solidFill>
                <a:cs typeface="+mn-cs"/>
              </a:rPr>
              <a:t> Avenue and Sterling Place</a:t>
            </a:r>
          </a:p>
          <a:p>
            <a:pPr lvl="1" defTabSz="342900">
              <a:lnSpc>
                <a:spcPct val="100000"/>
              </a:lnSpc>
            </a:pPr>
            <a:r>
              <a:rPr lang="en-US" sz="2200" spc="45" dirty="0">
                <a:solidFill>
                  <a:srgbClr val="0033A0"/>
                </a:solidFill>
                <a:cs typeface="+mn-cs"/>
              </a:rPr>
              <a:t>May 2022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5474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Remaining Combined Sewers Work Locations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Replacement of 72” Trunk Main in Flatbush Avenue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12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800" spc="45" dirty="0">
              <a:solidFill>
                <a:srgbClr val="0033A0"/>
              </a:solidFill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54744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00" b="1" dirty="0">
              <a:solidFill>
                <a:srgbClr val="002FA7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Remaining Combined Sewers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488F23-B4F0-48EA-A83C-93EBCD8A55E2}"/>
              </a:ext>
            </a:extLst>
          </p:cNvPr>
          <p:cNvCxnSpPr>
            <a:cxnSpLocks/>
          </p:cNvCxnSpPr>
          <p:nvPr/>
        </p:nvCxnSpPr>
        <p:spPr>
          <a:xfrm flipH="1">
            <a:off x="4769644" y="1474979"/>
            <a:ext cx="307181" cy="620521"/>
          </a:xfrm>
          <a:prstGeom prst="line">
            <a:avLst/>
          </a:prstGeom>
          <a:ln w="4445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D22896-47F4-42C4-8632-B6401BCAAF24}"/>
              </a:ext>
            </a:extLst>
          </p:cNvPr>
          <p:cNvCxnSpPr>
            <a:cxnSpLocks/>
          </p:cNvCxnSpPr>
          <p:nvPr/>
        </p:nvCxnSpPr>
        <p:spPr>
          <a:xfrm flipH="1" flipV="1">
            <a:off x="4748213" y="1874044"/>
            <a:ext cx="103582" cy="49181"/>
          </a:xfrm>
          <a:prstGeom prst="line">
            <a:avLst/>
          </a:prstGeom>
          <a:ln w="4445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56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8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St. John’s Place between 5th Avenue and 8th Avenue</a:t>
            </a:r>
          </a:p>
          <a:p>
            <a:pPr marL="0" indent="0" defTabSz="342900">
              <a:lnSpc>
                <a:spcPct val="100000"/>
              </a:lnSpc>
              <a:buSzTx/>
              <a:buNone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8th Avenue between Flatbush Avenue and Lincoln Place</a:t>
            </a:r>
          </a:p>
          <a:p>
            <a:pPr marL="0" indent="0" defTabSz="342900">
              <a:lnSpc>
                <a:spcPct val="100000"/>
              </a:lnSpc>
              <a:buSzTx/>
              <a:buNone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Flatbush Avenue between Sterling Place and 8th Avenue (</a:t>
            </a:r>
            <a:r>
              <a:rPr lang="en-US" sz="2000" i="1" spc="45" dirty="0">
                <a:solidFill>
                  <a:srgbClr val="0033A0"/>
                </a:solidFill>
                <a:cs typeface="+mn-cs"/>
              </a:rPr>
              <a:t>In Progress</a:t>
            </a:r>
            <a:r>
              <a:rPr lang="en-US" sz="2000" spc="45" dirty="0">
                <a:solidFill>
                  <a:srgbClr val="0033A0"/>
                </a:solidFill>
                <a:cs typeface="+mn-cs"/>
              </a:rPr>
              <a:t>)</a:t>
            </a:r>
          </a:p>
          <a:p>
            <a:pPr marL="0" indent="0" defTabSz="342900">
              <a:lnSpc>
                <a:spcPct val="100000"/>
              </a:lnSpc>
              <a:buSzTx/>
              <a:buNone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Sterling Place between Flatbush Avenue and Vanderbilt Avenue (</a:t>
            </a:r>
            <a:r>
              <a:rPr lang="en-US" sz="2000" i="1" spc="45" dirty="0">
                <a:solidFill>
                  <a:srgbClr val="0033A0"/>
                </a:solidFill>
                <a:cs typeface="+mn-cs"/>
              </a:rPr>
              <a:t>In Progress</a:t>
            </a:r>
            <a:r>
              <a:rPr lang="en-US" sz="2000" spc="45" dirty="0">
                <a:solidFill>
                  <a:srgbClr val="0033A0"/>
                </a:solidFill>
                <a:cs typeface="+mn-cs"/>
              </a:rPr>
              <a:t>)</a:t>
            </a:r>
          </a:p>
          <a:p>
            <a:pPr marL="0" indent="0" defTabSz="342900">
              <a:lnSpc>
                <a:spcPct val="100000"/>
              </a:lnSpc>
              <a:buSzTx/>
              <a:buNone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5474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Completed 72” Trunk Main Work Locations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Replacement of 72” Trunk Main in Flatbush Avenue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41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0760" y="3950493"/>
            <a:ext cx="8804640" cy="11787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Lowering the new 72” steel trunk main into the trench on </a:t>
            </a:r>
          </a:p>
          <a:p>
            <a:pPr algn="ctr"/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St. John’s Place between 5</a:t>
            </a:r>
            <a:r>
              <a:rPr lang="en-US" sz="2500" b="1" baseline="30000" dirty="0">
                <a:solidFill>
                  <a:srgbClr val="002FA7"/>
                </a:solidFill>
                <a:latin typeface="Arial"/>
                <a:cs typeface="Arial"/>
              </a:rPr>
              <a:t>th</a:t>
            </a:r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 Avenue and 6</a:t>
            </a:r>
            <a:r>
              <a:rPr lang="en-US" sz="2500" b="1" baseline="30000" dirty="0">
                <a:solidFill>
                  <a:srgbClr val="002FA7"/>
                </a:solidFill>
                <a:latin typeface="Arial"/>
                <a:cs typeface="Arial"/>
              </a:rPr>
              <a:t>th</a:t>
            </a:r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 Avenue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Replacement of 72” Trunk Main in Flatbush Avenue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  <p:pic>
        <p:nvPicPr>
          <p:cNvPr id="4" name="Picture 3" descr="A picture containing chair, wooden, furniture&#10;&#10;Description automatically generated">
            <a:extLst>
              <a:ext uri="{FF2B5EF4-FFF2-40B4-BE49-F238E27FC236}">
                <a16:creationId xmlns:a16="http://schemas.microsoft.com/office/drawing/2014/main" id="{A9C3949B-6B26-4CDB-9211-4E3C892FA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28" y="50005"/>
            <a:ext cx="3274219" cy="38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4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0760" y="3950493"/>
            <a:ext cx="8804640" cy="1178719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Welding of the new 72” steel trunk main in the intersection of St. John’s Place and 8</a:t>
            </a:r>
            <a:r>
              <a:rPr lang="en-US" sz="2500" b="1" baseline="30000" dirty="0">
                <a:solidFill>
                  <a:srgbClr val="002FA7"/>
                </a:solidFill>
                <a:latin typeface="Arial"/>
                <a:cs typeface="Arial"/>
              </a:rPr>
              <a:t>th</a:t>
            </a:r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 Avenue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Replacement of 72” Trunk Main in Flatbush Avenue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  <p:pic>
        <p:nvPicPr>
          <p:cNvPr id="3" name="Picture 2" descr="A picture containing dirty, old, concrete mixer&#10;&#10;Description automatically generated">
            <a:extLst>
              <a:ext uri="{FF2B5EF4-FFF2-40B4-BE49-F238E27FC236}">
                <a16:creationId xmlns:a16="http://schemas.microsoft.com/office/drawing/2014/main" id="{F116A00A-24A9-4B2B-A745-24F7A69241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5" y="37869"/>
            <a:ext cx="4034590" cy="38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0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800" spc="45" dirty="0">
              <a:solidFill>
                <a:srgbClr val="0033A0"/>
              </a:solidFill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54744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00" b="1" dirty="0">
              <a:solidFill>
                <a:srgbClr val="002FA7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Completed 72” Steel Trunk Water Main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BF9B09-BEE3-484D-B325-FBBF5D477DD6}"/>
              </a:ext>
            </a:extLst>
          </p:cNvPr>
          <p:cNvCxnSpPr>
            <a:cxnSpLocks/>
          </p:cNvCxnSpPr>
          <p:nvPr/>
        </p:nvCxnSpPr>
        <p:spPr>
          <a:xfrm flipH="1">
            <a:off x="7150100" y="3565033"/>
            <a:ext cx="328134" cy="676767"/>
          </a:xfrm>
          <a:prstGeom prst="line">
            <a:avLst/>
          </a:prstGeom>
          <a:ln w="444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E94343-C7B3-4076-937A-2FE50864E490}"/>
              </a:ext>
            </a:extLst>
          </p:cNvPr>
          <p:cNvCxnSpPr>
            <a:cxnSpLocks/>
          </p:cNvCxnSpPr>
          <p:nvPr/>
        </p:nvCxnSpPr>
        <p:spPr>
          <a:xfrm flipH="1" flipV="1">
            <a:off x="3340100" y="1733550"/>
            <a:ext cx="4003861" cy="2059781"/>
          </a:xfrm>
          <a:prstGeom prst="line">
            <a:avLst/>
          </a:prstGeom>
          <a:ln w="444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059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8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6th Avenue between Park Place and Union Street</a:t>
            </a:r>
          </a:p>
          <a:p>
            <a:pPr lvl="1" defTabSz="342900">
              <a:lnSpc>
                <a:spcPct val="100000"/>
              </a:lnSpc>
            </a:pPr>
            <a:r>
              <a:rPr lang="en-US" sz="2200" spc="45" dirty="0">
                <a:solidFill>
                  <a:srgbClr val="0033A0"/>
                </a:solidFill>
                <a:cs typeface="+mn-cs"/>
              </a:rPr>
              <a:t>Summer 2022</a:t>
            </a:r>
          </a:p>
          <a:p>
            <a:pPr marL="457200" lvl="1" indent="0" defTabSz="342900">
              <a:lnSpc>
                <a:spcPct val="100000"/>
              </a:lnSpc>
              <a:buNone/>
            </a:pPr>
            <a:endParaRPr lang="en-US" sz="22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Park Place between 5th and 6th Avenue</a:t>
            </a:r>
          </a:p>
          <a:p>
            <a:pPr lvl="1" defTabSz="342900">
              <a:lnSpc>
                <a:spcPct val="100000"/>
              </a:lnSpc>
            </a:pPr>
            <a:r>
              <a:rPr lang="en-US" sz="2200" spc="45" dirty="0">
                <a:solidFill>
                  <a:srgbClr val="0033A0"/>
                </a:solidFill>
                <a:cs typeface="+mn-cs"/>
              </a:rPr>
              <a:t>First Quarter 2023</a:t>
            </a:r>
          </a:p>
          <a:p>
            <a:pPr marL="0" indent="0" defTabSz="342900">
              <a:lnSpc>
                <a:spcPct val="100000"/>
              </a:lnSpc>
              <a:buSzTx/>
              <a:buNone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5474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Remaining 72” Trunk Main Work Locations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Replacement of 72” Trunk Main in Flatbush Avenue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79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800" spc="45" dirty="0">
              <a:solidFill>
                <a:srgbClr val="0033A0"/>
              </a:solidFill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54744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00" b="1" dirty="0">
              <a:solidFill>
                <a:srgbClr val="002FA7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Remaining 72” Steel Trunk Water Main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B0E42A-3210-409E-A780-D5CA997A606F}"/>
              </a:ext>
            </a:extLst>
          </p:cNvPr>
          <p:cNvCxnSpPr>
            <a:cxnSpLocks/>
          </p:cNvCxnSpPr>
          <p:nvPr/>
        </p:nvCxnSpPr>
        <p:spPr>
          <a:xfrm>
            <a:off x="3800475" y="804863"/>
            <a:ext cx="1285875" cy="654843"/>
          </a:xfrm>
          <a:prstGeom prst="line">
            <a:avLst/>
          </a:prstGeom>
          <a:ln w="444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F72909-4D4D-4CF7-BDB7-2087C34F1754}"/>
              </a:ext>
            </a:extLst>
          </p:cNvPr>
          <p:cNvCxnSpPr>
            <a:cxnSpLocks/>
          </p:cNvCxnSpPr>
          <p:nvPr/>
        </p:nvCxnSpPr>
        <p:spPr>
          <a:xfrm flipH="1">
            <a:off x="3924300" y="1459706"/>
            <a:ext cx="1162050" cy="2278857"/>
          </a:xfrm>
          <a:prstGeom prst="line">
            <a:avLst/>
          </a:prstGeom>
          <a:ln w="444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DA325D-839C-483B-B42B-02B7B31857CE}"/>
              </a:ext>
            </a:extLst>
          </p:cNvPr>
          <p:cNvCxnSpPr>
            <a:cxnSpLocks/>
          </p:cNvCxnSpPr>
          <p:nvPr/>
        </p:nvCxnSpPr>
        <p:spPr>
          <a:xfrm>
            <a:off x="7194694" y="3117825"/>
            <a:ext cx="149267" cy="266725"/>
          </a:xfrm>
          <a:prstGeom prst="line">
            <a:avLst/>
          </a:prstGeom>
          <a:ln w="444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FEC529-AC85-4E73-A6AC-0364C8921E4B}"/>
              </a:ext>
            </a:extLst>
          </p:cNvPr>
          <p:cNvCxnSpPr>
            <a:cxnSpLocks/>
          </p:cNvCxnSpPr>
          <p:nvPr/>
        </p:nvCxnSpPr>
        <p:spPr>
          <a:xfrm>
            <a:off x="7194694" y="3117825"/>
            <a:ext cx="298534" cy="68493"/>
          </a:xfrm>
          <a:prstGeom prst="line">
            <a:avLst/>
          </a:prstGeom>
          <a:ln w="444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45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78053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342900">
              <a:lnSpc>
                <a:spcPct val="100000"/>
              </a:lnSpc>
              <a:buSzTx/>
              <a:buNone/>
            </a:pPr>
            <a:r>
              <a:rPr lang="en-US" sz="1800" spc="45" dirty="0">
                <a:solidFill>
                  <a:srgbClr val="0033A0"/>
                </a:solidFill>
                <a:cs typeface="+mn-cs"/>
              </a:rPr>
              <a:t>Project ID:					 	BED798</a:t>
            </a:r>
          </a:p>
          <a:p>
            <a:pPr marL="0" lvl="0" indent="0" defTabSz="342900">
              <a:lnSpc>
                <a:spcPct val="100000"/>
              </a:lnSpc>
              <a:buSzTx/>
              <a:buNone/>
            </a:pPr>
            <a:r>
              <a:rPr lang="en-US" sz="1800" spc="45" dirty="0">
                <a:solidFill>
                  <a:srgbClr val="0033A0"/>
                </a:solidFill>
                <a:cs typeface="+mn-cs"/>
              </a:rPr>
              <a:t>Construction Start			Early 2018</a:t>
            </a:r>
          </a:p>
          <a:p>
            <a:pPr marL="0" lvl="0" indent="0" defTabSz="342900">
              <a:lnSpc>
                <a:spcPct val="100000"/>
              </a:lnSpc>
              <a:buSzTx/>
              <a:buNone/>
            </a:pPr>
            <a:r>
              <a:rPr lang="en-US" sz="1800" spc="45" dirty="0">
                <a:solidFill>
                  <a:srgbClr val="0033A0"/>
                </a:solidFill>
                <a:cs typeface="+mn-cs"/>
              </a:rPr>
              <a:t>Contractor:					 	Triumph Construction Corp.</a:t>
            </a:r>
          </a:p>
          <a:p>
            <a:pPr marL="0" lvl="0" indent="0" defTabSz="342900">
              <a:lnSpc>
                <a:spcPct val="100000"/>
              </a:lnSpc>
              <a:buSzTx/>
              <a:buNone/>
            </a:pPr>
            <a:r>
              <a:rPr lang="en-US" sz="1800" spc="45" dirty="0">
                <a:solidFill>
                  <a:srgbClr val="0033A0"/>
                </a:solidFill>
                <a:cs typeface="+mn-cs"/>
              </a:rPr>
              <a:t>Original Contract Value: 	$37M</a:t>
            </a:r>
          </a:p>
          <a:p>
            <a:pPr marL="0" lvl="0" indent="0" defTabSz="342900">
              <a:lnSpc>
                <a:spcPct val="100000"/>
              </a:lnSpc>
              <a:buSzTx/>
              <a:buNone/>
            </a:pPr>
            <a:r>
              <a:rPr lang="en-US" sz="1800" spc="45" dirty="0">
                <a:solidFill>
                  <a:srgbClr val="0033A0"/>
                </a:solidFill>
                <a:cs typeface="+mn-cs"/>
              </a:rPr>
              <a:t>Anticipated Completion: 	Fall 2023</a:t>
            </a:r>
          </a:p>
          <a:p>
            <a:pPr marL="0" lvl="0" indent="0" defTabSz="342900">
              <a:lnSpc>
                <a:spcPct val="100000"/>
              </a:lnSpc>
              <a:buSzTx/>
              <a:buNone/>
            </a:pPr>
            <a:r>
              <a:rPr lang="en-US" sz="1800" spc="45" dirty="0">
                <a:solidFill>
                  <a:srgbClr val="0033A0"/>
                </a:solidFill>
                <a:cs typeface="+mn-cs"/>
              </a:rPr>
              <a:t>Field Office:				 	187 4</a:t>
            </a:r>
            <a:r>
              <a:rPr lang="en-US" sz="18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1800" spc="45" dirty="0">
                <a:solidFill>
                  <a:srgbClr val="0033A0"/>
                </a:solidFill>
                <a:cs typeface="+mn-cs"/>
              </a:rPr>
              <a:t> Avenue</a:t>
            </a:r>
          </a:p>
          <a:p>
            <a:pPr marL="0" lvl="0" indent="0" defTabSz="342900">
              <a:lnSpc>
                <a:spcPct val="100000"/>
              </a:lnSpc>
              <a:buSzTx/>
              <a:buNone/>
            </a:pPr>
            <a:r>
              <a:rPr lang="en-US" sz="1800" spc="45" dirty="0">
                <a:solidFill>
                  <a:srgbClr val="0033A0"/>
                </a:solidFill>
                <a:cs typeface="+mn-cs"/>
              </a:rPr>
              <a:t>								 	</a:t>
            </a:r>
            <a:endParaRPr lang="en-US" sz="1800" b="0" spc="45" dirty="0">
              <a:solidFill>
                <a:srgbClr val="0033A0"/>
              </a:solidFill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2039617" cy="1143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Project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Replacement of 72” Trunk Main in Flatbush Avenue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784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8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Baltic Street between 4</a:t>
            </a:r>
            <a:r>
              <a:rPr lang="en-US" sz="20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2000" spc="45" dirty="0">
                <a:solidFill>
                  <a:srgbClr val="0033A0"/>
                </a:solidFill>
                <a:cs typeface="+mn-cs"/>
              </a:rPr>
              <a:t> Avenue and 5</a:t>
            </a:r>
            <a:r>
              <a:rPr lang="en-US" sz="20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2000" spc="45" dirty="0">
                <a:solidFill>
                  <a:srgbClr val="0033A0"/>
                </a:solidFill>
                <a:cs typeface="+mn-cs"/>
              </a:rPr>
              <a:t> Avenue</a:t>
            </a:r>
            <a:endParaRPr lang="en-US" sz="2200" spc="45" dirty="0">
              <a:solidFill>
                <a:srgbClr val="0033A0"/>
              </a:solidFill>
              <a:cs typeface="+mn-cs"/>
            </a:endParaRPr>
          </a:p>
          <a:p>
            <a:pPr marL="457200" lvl="1" indent="0" defTabSz="342900">
              <a:lnSpc>
                <a:spcPct val="100000"/>
              </a:lnSpc>
              <a:buNone/>
            </a:pPr>
            <a:endParaRPr lang="en-US" sz="2000" spc="45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Butler Street between 4</a:t>
            </a:r>
            <a:r>
              <a:rPr lang="en-US" sz="20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2000" spc="45" dirty="0">
                <a:solidFill>
                  <a:srgbClr val="0033A0"/>
                </a:solidFill>
                <a:cs typeface="+mn-cs"/>
              </a:rPr>
              <a:t> Avenue and Gregory Place</a:t>
            </a:r>
          </a:p>
          <a:p>
            <a:pPr defTabSz="342900">
              <a:lnSpc>
                <a:spcPct val="100000"/>
              </a:lnSpc>
              <a:buSzTx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Douglass Street between 4</a:t>
            </a:r>
            <a:r>
              <a:rPr lang="en-US" sz="20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2000" spc="45" dirty="0">
                <a:solidFill>
                  <a:srgbClr val="0033A0"/>
                </a:solidFill>
                <a:cs typeface="+mn-cs"/>
              </a:rPr>
              <a:t> Avenue and 5</a:t>
            </a:r>
            <a:r>
              <a:rPr lang="en-US" sz="20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2000" spc="45" dirty="0">
                <a:solidFill>
                  <a:srgbClr val="0033A0"/>
                </a:solidFill>
                <a:cs typeface="+mn-cs"/>
              </a:rPr>
              <a:t> Avenue</a:t>
            </a:r>
          </a:p>
          <a:p>
            <a:pPr defTabSz="342900">
              <a:lnSpc>
                <a:spcPct val="100000"/>
              </a:lnSpc>
              <a:buSzTx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St. John’s Place between 5</a:t>
            </a:r>
            <a:r>
              <a:rPr lang="en-US" sz="20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2000" spc="45" dirty="0">
                <a:solidFill>
                  <a:srgbClr val="0033A0"/>
                </a:solidFill>
                <a:cs typeface="+mn-cs"/>
              </a:rPr>
              <a:t> Avenue and 6</a:t>
            </a:r>
            <a:r>
              <a:rPr lang="en-US" sz="20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2000" spc="45" dirty="0">
                <a:solidFill>
                  <a:srgbClr val="0033A0"/>
                </a:solidFill>
                <a:cs typeface="+mn-cs"/>
              </a:rPr>
              <a:t> Avenue (</a:t>
            </a:r>
            <a:r>
              <a:rPr lang="en-US" sz="2000" i="1" spc="45" dirty="0">
                <a:solidFill>
                  <a:srgbClr val="0033A0"/>
                </a:solidFill>
                <a:cs typeface="+mn-cs"/>
              </a:rPr>
              <a:t>Partial</a:t>
            </a:r>
            <a:r>
              <a:rPr lang="en-US" sz="2000" spc="45" dirty="0">
                <a:solidFill>
                  <a:srgbClr val="0033A0"/>
                </a:solidFill>
                <a:cs typeface="+mn-cs"/>
              </a:rPr>
              <a:t>)</a:t>
            </a:r>
          </a:p>
          <a:p>
            <a:pPr marL="0" indent="0" defTabSz="342900">
              <a:lnSpc>
                <a:spcPct val="100000"/>
              </a:lnSpc>
              <a:buSzTx/>
              <a:buNone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5474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Completed Roadway Restoration Locations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Replacement of 72” Trunk Main in Flatbush Avenue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341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800" spc="45" dirty="0">
              <a:solidFill>
                <a:srgbClr val="0033A0"/>
              </a:solidFill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54744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00" b="1" dirty="0">
              <a:solidFill>
                <a:srgbClr val="002FA7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Completed Roadway Restoration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B0E42A-3210-409E-A780-D5CA997A606F}"/>
              </a:ext>
            </a:extLst>
          </p:cNvPr>
          <p:cNvCxnSpPr>
            <a:cxnSpLocks/>
          </p:cNvCxnSpPr>
          <p:nvPr/>
        </p:nvCxnSpPr>
        <p:spPr>
          <a:xfrm>
            <a:off x="2336006" y="146694"/>
            <a:ext cx="1285875" cy="654843"/>
          </a:xfrm>
          <a:prstGeom prst="line">
            <a:avLst/>
          </a:prstGeom>
          <a:ln w="44450" cap="rnd">
            <a:solidFill>
              <a:srgbClr val="873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08A550-FD19-4D7D-B55B-9F2802359349}"/>
              </a:ext>
            </a:extLst>
          </p:cNvPr>
          <p:cNvCxnSpPr>
            <a:cxnSpLocks/>
          </p:cNvCxnSpPr>
          <p:nvPr/>
        </p:nvCxnSpPr>
        <p:spPr>
          <a:xfrm>
            <a:off x="1859756" y="1080600"/>
            <a:ext cx="1285875" cy="654843"/>
          </a:xfrm>
          <a:prstGeom prst="line">
            <a:avLst/>
          </a:prstGeom>
          <a:ln w="44450" cap="rnd">
            <a:solidFill>
              <a:srgbClr val="873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5F5562-97E3-4247-B465-7BC7A29F4936}"/>
              </a:ext>
            </a:extLst>
          </p:cNvPr>
          <p:cNvCxnSpPr>
            <a:cxnSpLocks/>
          </p:cNvCxnSpPr>
          <p:nvPr/>
        </p:nvCxnSpPr>
        <p:spPr>
          <a:xfrm>
            <a:off x="2131219" y="632829"/>
            <a:ext cx="847724" cy="397371"/>
          </a:xfrm>
          <a:prstGeom prst="line">
            <a:avLst/>
          </a:prstGeom>
          <a:ln w="44450" cap="rnd">
            <a:solidFill>
              <a:srgbClr val="873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633ECD-201A-4265-8345-F7D621730518}"/>
              </a:ext>
            </a:extLst>
          </p:cNvPr>
          <p:cNvCxnSpPr>
            <a:cxnSpLocks/>
          </p:cNvCxnSpPr>
          <p:nvPr/>
        </p:nvCxnSpPr>
        <p:spPr>
          <a:xfrm>
            <a:off x="3286125" y="1687738"/>
            <a:ext cx="1135856" cy="578445"/>
          </a:xfrm>
          <a:prstGeom prst="line">
            <a:avLst/>
          </a:prstGeom>
          <a:ln w="44450" cap="rnd">
            <a:solidFill>
              <a:srgbClr val="873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441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2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1400" spc="45" dirty="0">
                <a:solidFill>
                  <a:srgbClr val="0033A0"/>
                </a:solidFill>
                <a:cs typeface="+mn-cs"/>
              </a:rPr>
              <a:t>Flatbush Avenue between 8</a:t>
            </a:r>
            <a:r>
              <a:rPr lang="en-US" sz="14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1400" spc="45" dirty="0">
                <a:solidFill>
                  <a:srgbClr val="0033A0"/>
                </a:solidFill>
                <a:cs typeface="+mn-cs"/>
              </a:rPr>
              <a:t> Avenue and Sterling Place</a:t>
            </a:r>
          </a:p>
          <a:p>
            <a:pPr lvl="1" defTabSz="342900">
              <a:lnSpc>
                <a:spcPct val="100000"/>
              </a:lnSpc>
            </a:pPr>
            <a:r>
              <a:rPr lang="en-US" sz="1600" spc="45" dirty="0">
                <a:solidFill>
                  <a:srgbClr val="0033A0"/>
                </a:solidFill>
                <a:cs typeface="+mn-cs"/>
              </a:rPr>
              <a:t>April 2022</a:t>
            </a:r>
          </a:p>
          <a:p>
            <a:pPr lvl="1" defTabSz="342900">
              <a:lnSpc>
                <a:spcPct val="100000"/>
              </a:lnSpc>
            </a:pPr>
            <a:endParaRPr lang="en-US" sz="14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1400" spc="45" dirty="0">
                <a:solidFill>
                  <a:srgbClr val="0033A0"/>
                </a:solidFill>
                <a:cs typeface="+mn-cs"/>
              </a:rPr>
              <a:t>St. John’s Place between 6</a:t>
            </a:r>
            <a:r>
              <a:rPr lang="en-US" sz="14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1400" spc="45" dirty="0">
                <a:solidFill>
                  <a:srgbClr val="0033A0"/>
                </a:solidFill>
                <a:cs typeface="+mn-cs"/>
              </a:rPr>
              <a:t> Avenue and Plaza Street</a:t>
            </a:r>
          </a:p>
          <a:p>
            <a:pPr lvl="1" defTabSz="342900">
              <a:lnSpc>
                <a:spcPct val="100000"/>
              </a:lnSpc>
            </a:pPr>
            <a:r>
              <a:rPr lang="en-US" sz="1600" spc="45" dirty="0">
                <a:solidFill>
                  <a:srgbClr val="0033A0"/>
                </a:solidFill>
                <a:cs typeface="+mn-cs"/>
              </a:rPr>
              <a:t>To Be Determined</a:t>
            </a:r>
          </a:p>
          <a:p>
            <a:pPr marL="457200" lvl="1" indent="0" defTabSz="342900">
              <a:lnSpc>
                <a:spcPct val="100000"/>
              </a:lnSpc>
              <a:buNone/>
            </a:pPr>
            <a:endParaRPr lang="en-US" sz="16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1400" spc="45" dirty="0">
                <a:solidFill>
                  <a:srgbClr val="0033A0"/>
                </a:solidFill>
                <a:cs typeface="+mn-cs"/>
              </a:rPr>
              <a:t>8</a:t>
            </a:r>
            <a:r>
              <a:rPr lang="en-US" sz="14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1400" spc="45" dirty="0">
                <a:solidFill>
                  <a:srgbClr val="0033A0"/>
                </a:solidFill>
                <a:cs typeface="+mn-cs"/>
              </a:rPr>
              <a:t> Avenue between Lincoln Place and Flatbush Avenue</a:t>
            </a:r>
          </a:p>
          <a:p>
            <a:pPr lvl="1" defTabSz="342900">
              <a:lnSpc>
                <a:spcPct val="100000"/>
              </a:lnSpc>
            </a:pPr>
            <a:r>
              <a:rPr lang="en-US" sz="1600" spc="45" dirty="0">
                <a:solidFill>
                  <a:srgbClr val="0033A0"/>
                </a:solidFill>
                <a:cs typeface="+mn-cs"/>
              </a:rPr>
              <a:t>To Be Determined</a:t>
            </a:r>
            <a:endParaRPr lang="en-US" sz="1400" spc="45" dirty="0">
              <a:solidFill>
                <a:srgbClr val="0033A0"/>
              </a:solidFill>
              <a:cs typeface="+mn-cs"/>
            </a:endParaRPr>
          </a:p>
          <a:p>
            <a:pPr marL="457200" lvl="1" indent="0" defTabSz="342900">
              <a:lnSpc>
                <a:spcPct val="100000"/>
              </a:lnSpc>
              <a:buNone/>
            </a:pPr>
            <a:endParaRPr lang="en-US" sz="14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1400" spc="45" dirty="0">
                <a:solidFill>
                  <a:srgbClr val="0033A0"/>
                </a:solidFill>
                <a:cs typeface="+mn-cs"/>
              </a:rPr>
              <a:t>6</a:t>
            </a:r>
            <a:r>
              <a:rPr lang="en-US" sz="14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1400" spc="45" dirty="0">
                <a:solidFill>
                  <a:srgbClr val="0033A0"/>
                </a:solidFill>
                <a:cs typeface="+mn-cs"/>
              </a:rPr>
              <a:t> Avenue between Union Street and Park Place</a:t>
            </a:r>
          </a:p>
          <a:p>
            <a:pPr lvl="1" defTabSz="342900">
              <a:lnSpc>
                <a:spcPct val="100000"/>
              </a:lnSpc>
            </a:pPr>
            <a:r>
              <a:rPr lang="en-US" sz="1600" spc="45" dirty="0">
                <a:solidFill>
                  <a:srgbClr val="0033A0"/>
                </a:solidFill>
                <a:cs typeface="+mn-cs"/>
              </a:rPr>
              <a:t>To Be Determined</a:t>
            </a:r>
            <a:endParaRPr lang="en-US" sz="1400" spc="45" dirty="0">
              <a:solidFill>
                <a:srgbClr val="0033A0"/>
              </a:solidFill>
              <a:cs typeface="+mn-cs"/>
            </a:endParaRPr>
          </a:p>
          <a:p>
            <a:pPr marL="0" indent="0" defTabSz="342900">
              <a:lnSpc>
                <a:spcPct val="100000"/>
              </a:lnSpc>
              <a:buSzTx/>
              <a:buNone/>
            </a:pPr>
            <a:endParaRPr lang="en-US" sz="14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1400" spc="45" dirty="0">
                <a:solidFill>
                  <a:srgbClr val="0033A0"/>
                </a:solidFill>
                <a:cs typeface="+mn-cs"/>
              </a:rPr>
              <a:t>Park Place between 5</a:t>
            </a:r>
            <a:r>
              <a:rPr lang="en-US" sz="14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1400" spc="45" dirty="0">
                <a:solidFill>
                  <a:srgbClr val="0033A0"/>
                </a:solidFill>
                <a:cs typeface="+mn-cs"/>
              </a:rPr>
              <a:t> Avenue and 6</a:t>
            </a:r>
            <a:r>
              <a:rPr lang="en-US" sz="14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1400" spc="45" dirty="0">
                <a:solidFill>
                  <a:srgbClr val="0033A0"/>
                </a:solidFill>
                <a:cs typeface="+mn-cs"/>
              </a:rPr>
              <a:t> Avenue</a:t>
            </a:r>
          </a:p>
          <a:p>
            <a:pPr lvl="1" defTabSz="342900">
              <a:lnSpc>
                <a:spcPct val="100000"/>
              </a:lnSpc>
            </a:pPr>
            <a:r>
              <a:rPr lang="en-US" sz="1600" spc="45" dirty="0">
                <a:solidFill>
                  <a:srgbClr val="0033A0"/>
                </a:solidFill>
                <a:cs typeface="+mn-cs"/>
              </a:rPr>
              <a:t>To Be Determined</a:t>
            </a:r>
            <a:endParaRPr lang="en-US" sz="1400" spc="45" dirty="0">
              <a:solidFill>
                <a:srgbClr val="0033A0"/>
              </a:solidFill>
              <a:cs typeface="+mn-cs"/>
            </a:endParaRPr>
          </a:p>
          <a:p>
            <a:pPr marL="0" indent="0" defTabSz="342900">
              <a:lnSpc>
                <a:spcPct val="100000"/>
              </a:lnSpc>
              <a:buSzTx/>
              <a:buNone/>
            </a:pPr>
            <a:endParaRPr lang="en-US" sz="1400" spc="45" dirty="0">
              <a:solidFill>
                <a:srgbClr val="0033A0"/>
              </a:solidFill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5474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Remaining Roadway Restoration Locations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Replacement of 72” Trunk Main in Flatbush Avenue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287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800" spc="45" dirty="0">
              <a:solidFill>
                <a:srgbClr val="0033A0"/>
              </a:solidFill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54744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00" b="1" dirty="0">
              <a:solidFill>
                <a:srgbClr val="002FA7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Remaining Roadway Restoration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B0E42A-3210-409E-A780-D5CA997A606F}"/>
              </a:ext>
            </a:extLst>
          </p:cNvPr>
          <p:cNvCxnSpPr>
            <a:cxnSpLocks/>
          </p:cNvCxnSpPr>
          <p:nvPr/>
        </p:nvCxnSpPr>
        <p:spPr>
          <a:xfrm>
            <a:off x="3800475" y="804863"/>
            <a:ext cx="1285875" cy="654843"/>
          </a:xfrm>
          <a:prstGeom prst="line">
            <a:avLst/>
          </a:prstGeom>
          <a:ln w="44450" cap="rnd">
            <a:solidFill>
              <a:srgbClr val="873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F72909-4D4D-4CF7-BDB7-2087C34F1754}"/>
              </a:ext>
            </a:extLst>
          </p:cNvPr>
          <p:cNvCxnSpPr>
            <a:cxnSpLocks/>
          </p:cNvCxnSpPr>
          <p:nvPr/>
        </p:nvCxnSpPr>
        <p:spPr>
          <a:xfrm flipH="1">
            <a:off x="3924300" y="1459706"/>
            <a:ext cx="1162050" cy="2278857"/>
          </a:xfrm>
          <a:prstGeom prst="line">
            <a:avLst/>
          </a:prstGeom>
          <a:ln w="44450" cap="rnd">
            <a:solidFill>
              <a:srgbClr val="873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88A5B-75C8-4625-A218-1859F3594D9F}"/>
              </a:ext>
            </a:extLst>
          </p:cNvPr>
          <p:cNvCxnSpPr>
            <a:cxnSpLocks/>
          </p:cNvCxnSpPr>
          <p:nvPr/>
        </p:nvCxnSpPr>
        <p:spPr>
          <a:xfrm>
            <a:off x="4624039" y="2408663"/>
            <a:ext cx="2936488" cy="1486830"/>
          </a:xfrm>
          <a:prstGeom prst="line">
            <a:avLst/>
          </a:prstGeom>
          <a:ln w="44450" cap="rnd">
            <a:solidFill>
              <a:srgbClr val="873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92110-8EB8-46B7-BCC8-4EF1D731AB80}"/>
              </a:ext>
            </a:extLst>
          </p:cNvPr>
          <p:cNvCxnSpPr>
            <a:cxnSpLocks/>
          </p:cNvCxnSpPr>
          <p:nvPr/>
        </p:nvCxnSpPr>
        <p:spPr>
          <a:xfrm>
            <a:off x="7181850" y="3102769"/>
            <a:ext cx="200257" cy="346675"/>
          </a:xfrm>
          <a:prstGeom prst="line">
            <a:avLst/>
          </a:prstGeom>
          <a:ln w="44450" cap="rnd">
            <a:solidFill>
              <a:srgbClr val="873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59F8C0-A7B4-40B9-8930-04CD45159053}"/>
              </a:ext>
            </a:extLst>
          </p:cNvPr>
          <p:cNvCxnSpPr>
            <a:cxnSpLocks/>
          </p:cNvCxnSpPr>
          <p:nvPr/>
        </p:nvCxnSpPr>
        <p:spPr>
          <a:xfrm>
            <a:off x="7181850" y="3102769"/>
            <a:ext cx="333375" cy="95250"/>
          </a:xfrm>
          <a:prstGeom prst="line">
            <a:avLst/>
          </a:prstGeom>
          <a:ln w="44450" cap="rnd">
            <a:solidFill>
              <a:srgbClr val="873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23A704-84F4-4740-BE6C-869E435114A4}"/>
              </a:ext>
            </a:extLst>
          </p:cNvPr>
          <p:cNvCxnSpPr>
            <a:cxnSpLocks/>
          </p:cNvCxnSpPr>
          <p:nvPr/>
        </p:nvCxnSpPr>
        <p:spPr>
          <a:xfrm flipH="1">
            <a:off x="7138988" y="3632487"/>
            <a:ext cx="323686" cy="613498"/>
          </a:xfrm>
          <a:prstGeom prst="line">
            <a:avLst/>
          </a:prstGeom>
          <a:ln w="44450" cap="rnd">
            <a:solidFill>
              <a:srgbClr val="873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709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100000"/>
              </a:lnSpc>
              <a:buSzTx/>
              <a:buNone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In the Summer of 2022, reconstruction will include installation of new:</a:t>
            </a:r>
            <a:endParaRPr lang="en-US" sz="1600" spc="45" dirty="0">
              <a:solidFill>
                <a:srgbClr val="0033A0"/>
              </a:solidFill>
              <a:cs typeface="+mn-cs"/>
            </a:endParaRPr>
          </a:p>
          <a:p>
            <a:pPr marL="0" indent="0" defTabSz="342900">
              <a:lnSpc>
                <a:spcPct val="100000"/>
              </a:lnSpc>
              <a:buSzTx/>
              <a:buNone/>
            </a:pPr>
            <a:r>
              <a:rPr lang="en-US" sz="900" spc="45" dirty="0">
                <a:solidFill>
                  <a:srgbClr val="0033A0"/>
                </a:solidFill>
                <a:cs typeface="+mn-cs"/>
              </a:rPr>
              <a:t> </a:t>
            </a:r>
            <a:endParaRPr lang="en-US" sz="20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Granite Curb</a:t>
            </a:r>
          </a:p>
          <a:p>
            <a:pPr defTabSz="342900">
              <a:lnSpc>
                <a:spcPct val="100000"/>
              </a:lnSpc>
              <a:buSzTx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NYC Park Benches</a:t>
            </a:r>
          </a:p>
          <a:p>
            <a:pPr defTabSz="342900">
              <a:lnSpc>
                <a:spcPct val="100000"/>
              </a:lnSpc>
              <a:buSzTx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Shrubs and Trees</a:t>
            </a:r>
          </a:p>
          <a:p>
            <a:pPr defTabSz="342900">
              <a:lnSpc>
                <a:spcPct val="100000"/>
              </a:lnSpc>
              <a:buSzTx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Plaque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5474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Reconstruction of 8</a:t>
            </a:r>
            <a:r>
              <a:rPr lang="en-US" sz="2500" b="1" baseline="30000" dirty="0">
                <a:solidFill>
                  <a:srgbClr val="002FA7"/>
                </a:solidFill>
                <a:latin typeface="Arial"/>
                <a:cs typeface="Arial"/>
              </a:rPr>
              <a:t>th</a:t>
            </a:r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 Avenue Triangle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Replacement of 72” Trunk Main in Flatbush Avenue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6447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800" spc="45" dirty="0">
              <a:solidFill>
                <a:srgbClr val="0033A0"/>
              </a:solidFill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54744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00" b="1" dirty="0">
              <a:solidFill>
                <a:srgbClr val="002FA7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8</a:t>
            </a:r>
            <a:r>
              <a:rPr lang="en-US" sz="1600" baseline="3000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Avenue Triangle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681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-147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800" spc="45" dirty="0">
              <a:solidFill>
                <a:srgbClr val="0033A0"/>
              </a:solidFill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54744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00" b="1" dirty="0">
              <a:solidFill>
                <a:srgbClr val="002FA7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Reconstruction of 8</a:t>
            </a:r>
            <a:r>
              <a:rPr lang="en-US" sz="1600" baseline="3000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Avenue Triangle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62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C4C46B-5223-4435-B91E-02F524D06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7" t="21410" r="59135" b="13931"/>
          <a:stretch/>
        </p:blipFill>
        <p:spPr>
          <a:xfrm>
            <a:off x="7189" y="0"/>
            <a:ext cx="9129622" cy="47584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85D383-48AF-4832-8E1E-3324793E9CF3}"/>
              </a:ext>
            </a:extLst>
          </p:cNvPr>
          <p:cNvSpPr/>
          <p:nvPr/>
        </p:nvSpPr>
        <p:spPr>
          <a:xfrm>
            <a:off x="7187" y="4734912"/>
            <a:ext cx="9129623" cy="408587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379E7-9CCF-48D0-A427-C0F1A25376E6}"/>
              </a:ext>
            </a:extLst>
          </p:cNvPr>
          <p:cNvSpPr txBox="1"/>
          <p:nvPr/>
        </p:nvSpPr>
        <p:spPr>
          <a:xfrm>
            <a:off x="194982" y="4734913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8</a:t>
            </a:r>
            <a:r>
              <a:rPr lang="en-US" sz="1600" baseline="3000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Avenue Triangle Rendering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  <p:pic>
        <p:nvPicPr>
          <p:cNvPr id="11" name="Picture 10" descr="DDC Logo - Vertical White_w(Orange Color Coated).png">
            <a:extLst>
              <a:ext uri="{FF2B5EF4-FFF2-40B4-BE49-F238E27FC236}">
                <a16:creationId xmlns:a16="http://schemas.microsoft.com/office/drawing/2014/main" id="{C64FE1CA-5276-426A-96A6-CBA999D345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2104"/>
            <a:ext cx="380523" cy="2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51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logo_lef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39" y="1045510"/>
            <a:ext cx="1524001" cy="286565"/>
          </a:xfrm>
          <a:prstGeom prst="rect">
            <a:avLst/>
          </a:prstGeom>
        </p:spPr>
      </p:pic>
      <p:sp>
        <p:nvSpPr>
          <p:cNvPr id="10" name="Rectangle 109">
            <a:extLst>
              <a:ext uri="{FF2B5EF4-FFF2-40B4-BE49-F238E27FC236}">
                <a16:creationId xmlns:a16="http://schemas.microsoft.com/office/drawing/2014/main" id="{A52BDD68-74DB-46A7-B561-B426AB52D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20" y="4708241"/>
            <a:ext cx="8483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/>
            <a:r>
              <a:rPr lang="en-US" sz="825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Eric Adams</a:t>
            </a:r>
          </a:p>
          <a:p>
            <a:pPr defTabSz="514350"/>
            <a:r>
              <a:rPr lang="en-US" sz="825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Mayor</a:t>
            </a:r>
          </a:p>
        </p:txBody>
      </p:sp>
      <p:sp>
        <p:nvSpPr>
          <p:cNvPr id="11" name="Rectangle 109">
            <a:extLst>
              <a:ext uri="{FF2B5EF4-FFF2-40B4-BE49-F238E27FC236}">
                <a16:creationId xmlns:a16="http://schemas.microsoft.com/office/drawing/2014/main" id="{13A8E5BC-5B02-45D2-89EF-90C821DDF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878" y="4708241"/>
            <a:ext cx="10001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/>
            <a:r>
              <a:rPr lang="en-US" sz="825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Thomas Foley, P.E.</a:t>
            </a:r>
          </a:p>
          <a:p>
            <a:pPr defTabSz="514350"/>
            <a:r>
              <a:rPr lang="en-US" sz="825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Commissioner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E8AA54-91B0-4BD7-A28C-A855DAB683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62" y="181343"/>
            <a:ext cx="811982" cy="48284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351AD89-C8D2-402E-954D-DECE32AF8494}"/>
              </a:ext>
            </a:extLst>
          </p:cNvPr>
          <p:cNvSpPr txBox="1">
            <a:spLocks/>
          </p:cNvSpPr>
          <p:nvPr/>
        </p:nvSpPr>
        <p:spPr>
          <a:xfrm>
            <a:off x="837410" y="2029333"/>
            <a:ext cx="6075237" cy="19127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cap="all" spc="700" baseline="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pc="600" dirty="0"/>
              <a:t>Q&amp;A</a:t>
            </a:r>
          </a:p>
          <a:p>
            <a:pPr algn="l"/>
            <a:endParaRPr lang="en-US" spc="600" dirty="0"/>
          </a:p>
          <a:p>
            <a:pPr algn="l"/>
            <a:r>
              <a:rPr lang="en-US" spc="600" dirty="0"/>
              <a:t>Thank you!</a:t>
            </a:r>
          </a:p>
          <a:p>
            <a:pPr algn="l"/>
            <a:endParaRPr lang="en-US" spc="600" dirty="0"/>
          </a:p>
        </p:txBody>
      </p:sp>
    </p:spTree>
    <p:extLst>
      <p:ext uri="{BB962C8B-B14F-4D97-AF65-F5344CB8AC3E}">
        <p14:creationId xmlns:p14="http://schemas.microsoft.com/office/powerpoint/2010/main" val="187763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800" spc="45" dirty="0">
              <a:solidFill>
                <a:srgbClr val="0033A0"/>
              </a:solidFill>
              <a:cs typeface="+mn-cs"/>
            </a:endParaRPr>
          </a:p>
          <a:p>
            <a:pPr marL="0" indent="0" defTabSz="342900">
              <a:lnSpc>
                <a:spcPct val="100000"/>
              </a:lnSpc>
              <a:buSzTx/>
              <a:buNone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Installation of:</a:t>
            </a: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New 8”, 12”,  and 20” distribution water mains</a:t>
            </a:r>
          </a:p>
          <a:p>
            <a:pPr defTabSz="342900">
              <a:lnSpc>
                <a:spcPct val="100000"/>
              </a:lnSpc>
              <a:buSzTx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New 72” trunk water main to provide water to South Brooklyn</a:t>
            </a:r>
          </a:p>
          <a:p>
            <a:pPr defTabSz="342900">
              <a:lnSpc>
                <a:spcPct val="100000"/>
              </a:lnSpc>
              <a:buSzTx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Combined sewers with catch basins and manholes</a:t>
            </a:r>
          </a:p>
          <a:p>
            <a:pPr defTabSz="342900">
              <a:lnSpc>
                <a:spcPct val="100000"/>
              </a:lnSpc>
              <a:buSzTx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Reconstruction of the 8th Avenue Triangle (collaboration with North Flatbush BID)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3192012" cy="5474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Scope of Work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Replacement of 72” Trunk Main in Flatbush Avenue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51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659098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8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Baltic Street between 4th Avenue and 5th Avenue</a:t>
            </a: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Butler Street between 4th Avenue and Gregory Place</a:t>
            </a: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Douglass Street between 4th Avenue and 5th Avenue</a:t>
            </a: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Flatbush Avenue between Carlton Avenue and 8th Avenue</a:t>
            </a: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Intersection of Flatbush Avenue and Sterling Place</a:t>
            </a: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St. John’s Place between 6th Avenue and Plaza Street West</a:t>
            </a: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8th Avenue between Berkeley Place and Flatbush Avenue</a:t>
            </a: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Intersections along 6</a:t>
            </a:r>
            <a:r>
              <a:rPr lang="en-US" sz="20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2000" spc="45" dirty="0">
                <a:solidFill>
                  <a:srgbClr val="0033A0"/>
                </a:solidFill>
                <a:cs typeface="+mn-cs"/>
              </a:rPr>
              <a:t> Avenue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78274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Completed Distribution Water</a:t>
            </a:r>
          </a:p>
          <a:p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Main Work Locations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Replacement of 72” Trunk Main in Flatbush Avenue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18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800" spc="45" dirty="0">
              <a:solidFill>
                <a:srgbClr val="0033A0"/>
              </a:solidFill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54744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00" b="1" dirty="0">
              <a:solidFill>
                <a:srgbClr val="002FA7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Completed Distribution Water Mains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93E27D-1E62-4A55-8156-152ECF14821C}"/>
              </a:ext>
            </a:extLst>
          </p:cNvPr>
          <p:cNvCxnSpPr>
            <a:cxnSpLocks/>
          </p:cNvCxnSpPr>
          <p:nvPr/>
        </p:nvCxnSpPr>
        <p:spPr>
          <a:xfrm>
            <a:off x="2317897" y="153161"/>
            <a:ext cx="1290084" cy="618755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7B9907-1E1A-4DAC-9953-BC5D728E0C1C}"/>
              </a:ext>
            </a:extLst>
          </p:cNvPr>
          <p:cNvCxnSpPr>
            <a:cxnSpLocks/>
          </p:cNvCxnSpPr>
          <p:nvPr/>
        </p:nvCxnSpPr>
        <p:spPr>
          <a:xfrm>
            <a:off x="2144239" y="645803"/>
            <a:ext cx="868319" cy="435418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6CB196-0273-4C24-B987-633255015C56}"/>
              </a:ext>
            </a:extLst>
          </p:cNvPr>
          <p:cNvCxnSpPr>
            <a:cxnSpLocks/>
          </p:cNvCxnSpPr>
          <p:nvPr/>
        </p:nvCxnSpPr>
        <p:spPr>
          <a:xfrm>
            <a:off x="1883737" y="1074133"/>
            <a:ext cx="1249323" cy="634165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0CD275-08BD-403F-8A7F-1421AA87C4DA}"/>
              </a:ext>
            </a:extLst>
          </p:cNvPr>
          <p:cNvCxnSpPr>
            <a:cxnSpLocks/>
          </p:cNvCxnSpPr>
          <p:nvPr/>
        </p:nvCxnSpPr>
        <p:spPr>
          <a:xfrm>
            <a:off x="7116725" y="2931796"/>
            <a:ext cx="361509" cy="633237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BF9B09-BEE3-484D-B325-FBBF5D477DD6}"/>
              </a:ext>
            </a:extLst>
          </p:cNvPr>
          <p:cNvCxnSpPr>
            <a:cxnSpLocks/>
          </p:cNvCxnSpPr>
          <p:nvPr/>
        </p:nvCxnSpPr>
        <p:spPr>
          <a:xfrm flipH="1">
            <a:off x="6939518" y="3565033"/>
            <a:ext cx="538716" cy="1082829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FA6F04-7B1B-4B3E-8450-2615380C9A3E}"/>
              </a:ext>
            </a:extLst>
          </p:cNvPr>
          <p:cNvCxnSpPr>
            <a:cxnSpLocks/>
          </p:cNvCxnSpPr>
          <p:nvPr/>
        </p:nvCxnSpPr>
        <p:spPr>
          <a:xfrm>
            <a:off x="6994448" y="3010923"/>
            <a:ext cx="228604" cy="124995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0943FA-936B-4162-8E9B-C35CE57CDD23}"/>
              </a:ext>
            </a:extLst>
          </p:cNvPr>
          <p:cNvCxnSpPr>
            <a:cxnSpLocks/>
          </p:cNvCxnSpPr>
          <p:nvPr/>
        </p:nvCxnSpPr>
        <p:spPr>
          <a:xfrm>
            <a:off x="7194694" y="3117825"/>
            <a:ext cx="298534" cy="68493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E94343-C7B3-4076-937A-2FE50864E490}"/>
              </a:ext>
            </a:extLst>
          </p:cNvPr>
          <p:cNvCxnSpPr>
            <a:cxnSpLocks/>
          </p:cNvCxnSpPr>
          <p:nvPr/>
        </p:nvCxnSpPr>
        <p:spPr>
          <a:xfrm flipH="1" flipV="1">
            <a:off x="4517231" y="2336006"/>
            <a:ext cx="3158484" cy="1621516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F72909-4D4D-4CF7-BDB7-2087C34F1754}"/>
              </a:ext>
            </a:extLst>
          </p:cNvPr>
          <p:cNvCxnSpPr>
            <a:cxnSpLocks/>
          </p:cNvCxnSpPr>
          <p:nvPr/>
        </p:nvCxnSpPr>
        <p:spPr>
          <a:xfrm flipH="1">
            <a:off x="3919538" y="3361135"/>
            <a:ext cx="191231" cy="377428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9AAA40-FD08-4BEC-8068-F4103FFCCFB2}"/>
              </a:ext>
            </a:extLst>
          </p:cNvPr>
          <p:cNvCxnSpPr>
            <a:cxnSpLocks/>
          </p:cNvCxnSpPr>
          <p:nvPr/>
        </p:nvCxnSpPr>
        <p:spPr>
          <a:xfrm flipH="1">
            <a:off x="7493228" y="3962323"/>
            <a:ext cx="182487" cy="40446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4C5DDE-816B-430F-8F0E-B17EF157595A}"/>
              </a:ext>
            </a:extLst>
          </p:cNvPr>
          <p:cNvCxnSpPr>
            <a:cxnSpLocks/>
          </p:cNvCxnSpPr>
          <p:nvPr/>
        </p:nvCxnSpPr>
        <p:spPr>
          <a:xfrm flipH="1">
            <a:off x="4572000" y="2294758"/>
            <a:ext cx="100013" cy="193731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E34AFB2-4C6A-4EDC-97D4-04592A86B64B}"/>
              </a:ext>
            </a:extLst>
          </p:cNvPr>
          <p:cNvCxnSpPr>
            <a:cxnSpLocks/>
          </p:cNvCxnSpPr>
          <p:nvPr/>
        </p:nvCxnSpPr>
        <p:spPr>
          <a:xfrm flipH="1">
            <a:off x="4802981" y="1834523"/>
            <a:ext cx="100013" cy="193731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6D7781-DA7F-4AAB-AF28-F4FF0BBD7966}"/>
              </a:ext>
            </a:extLst>
          </p:cNvPr>
          <p:cNvCxnSpPr>
            <a:cxnSpLocks/>
          </p:cNvCxnSpPr>
          <p:nvPr/>
        </p:nvCxnSpPr>
        <p:spPr>
          <a:xfrm flipH="1" flipV="1">
            <a:off x="4750593" y="1878912"/>
            <a:ext cx="204788" cy="104952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45030B-A954-4CE6-BB82-8EBF569ECECE}"/>
              </a:ext>
            </a:extLst>
          </p:cNvPr>
          <p:cNvCxnSpPr>
            <a:cxnSpLocks/>
          </p:cNvCxnSpPr>
          <p:nvPr/>
        </p:nvCxnSpPr>
        <p:spPr>
          <a:xfrm flipH="1" flipV="1">
            <a:off x="4021472" y="3314701"/>
            <a:ext cx="188119" cy="92868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929675E-B847-44ED-9D39-E601EE9A0342}"/>
              </a:ext>
            </a:extLst>
          </p:cNvPr>
          <p:cNvCxnSpPr>
            <a:cxnSpLocks/>
          </p:cNvCxnSpPr>
          <p:nvPr/>
        </p:nvCxnSpPr>
        <p:spPr>
          <a:xfrm flipH="1" flipV="1">
            <a:off x="4269352" y="2857499"/>
            <a:ext cx="166418" cy="83821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71DD6B0-597E-44D1-A82C-E416E37367D0}"/>
              </a:ext>
            </a:extLst>
          </p:cNvPr>
          <p:cNvCxnSpPr>
            <a:cxnSpLocks/>
          </p:cNvCxnSpPr>
          <p:nvPr/>
        </p:nvCxnSpPr>
        <p:spPr>
          <a:xfrm flipV="1">
            <a:off x="4305847" y="2809874"/>
            <a:ext cx="92177" cy="176274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4F217-37C9-46BE-BB66-ACB8FC09F221}"/>
              </a:ext>
            </a:extLst>
          </p:cNvPr>
          <p:cNvCxnSpPr>
            <a:cxnSpLocks/>
          </p:cNvCxnSpPr>
          <p:nvPr/>
        </p:nvCxnSpPr>
        <p:spPr>
          <a:xfrm flipH="1">
            <a:off x="5034756" y="1475581"/>
            <a:ext cx="52388" cy="95631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A276083-B7BB-4F15-BF4B-1C938414999C}"/>
              </a:ext>
            </a:extLst>
          </p:cNvPr>
          <p:cNvCxnSpPr>
            <a:cxnSpLocks/>
          </p:cNvCxnSpPr>
          <p:nvPr/>
        </p:nvCxnSpPr>
        <p:spPr>
          <a:xfrm flipH="1" flipV="1">
            <a:off x="4988718" y="1415520"/>
            <a:ext cx="140495" cy="75143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03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327" y="3107532"/>
            <a:ext cx="8740344" cy="120015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00" b="1" dirty="0">
              <a:solidFill>
                <a:srgbClr val="002FA7"/>
              </a:solidFill>
              <a:latin typeface="Arial"/>
              <a:cs typeface="Arial"/>
            </a:endParaRPr>
          </a:p>
          <a:p>
            <a:endParaRPr lang="en-US" sz="2500" b="1" dirty="0">
              <a:solidFill>
                <a:srgbClr val="002FA7"/>
              </a:solidFill>
              <a:latin typeface="Arial"/>
              <a:cs typeface="Arial"/>
            </a:endParaRPr>
          </a:p>
          <a:p>
            <a:pPr algn="ctr"/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New 20” distribution water main in 6</a:t>
            </a:r>
            <a:r>
              <a:rPr lang="en-US" sz="2500" b="1" baseline="30000" dirty="0">
                <a:solidFill>
                  <a:srgbClr val="002FA7"/>
                </a:solidFill>
                <a:latin typeface="Arial"/>
                <a:cs typeface="Arial"/>
              </a:rPr>
              <a:t>th</a:t>
            </a:r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 Avenue between Berkeley Place and Union Street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Replacement of 72” Trunk Main in Flatbush Avenue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  <p:pic>
        <p:nvPicPr>
          <p:cNvPr id="11" name="Picture 10" descr="A picture containing stone, cement&#10;&#10;Description automatically generated">
            <a:extLst>
              <a:ext uri="{FF2B5EF4-FFF2-40B4-BE49-F238E27FC236}">
                <a16:creationId xmlns:a16="http://schemas.microsoft.com/office/drawing/2014/main" id="{81364049-47DB-404C-BA6C-87A637422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82" y="101492"/>
            <a:ext cx="2480104" cy="37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8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0760" y="3950493"/>
            <a:ext cx="8804640" cy="1178719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New 20” distribution water main in the intersection of Flatbush Avenue and Sterling Place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Replacement of 72” Trunk Main in Flatbush Avenue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  <p:pic>
        <p:nvPicPr>
          <p:cNvPr id="5" name="Picture 4" descr="A picture containing dirty, tool, cooking&#10;&#10;Description automatically generated">
            <a:extLst>
              <a:ext uri="{FF2B5EF4-FFF2-40B4-BE49-F238E27FC236}">
                <a16:creationId xmlns:a16="http://schemas.microsoft.com/office/drawing/2014/main" id="{BBEFD5E3-D43E-4347-A493-181DF4020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31" y="107155"/>
            <a:ext cx="5671178" cy="38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4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8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Park Place between 5th Avenue and 6th Avenue</a:t>
            </a:r>
          </a:p>
          <a:p>
            <a:pPr marL="0" indent="0" defTabSz="342900">
              <a:lnSpc>
                <a:spcPct val="100000"/>
              </a:lnSpc>
              <a:buSzTx/>
              <a:buNone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St. John’s Place between 5th Avenue and Plaza Street West</a:t>
            </a:r>
          </a:p>
          <a:p>
            <a:pPr marL="0" indent="0" defTabSz="342900">
              <a:lnSpc>
                <a:spcPct val="100000"/>
              </a:lnSpc>
              <a:buSzTx/>
              <a:buNone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8</a:t>
            </a:r>
            <a:r>
              <a:rPr lang="en-US" sz="2000" spc="45" baseline="30000" dirty="0">
                <a:solidFill>
                  <a:srgbClr val="0033A0"/>
                </a:solidFill>
                <a:cs typeface="+mn-cs"/>
              </a:rPr>
              <a:t>th</a:t>
            </a:r>
            <a:r>
              <a:rPr lang="en-US" sz="2000" spc="45" dirty="0">
                <a:solidFill>
                  <a:srgbClr val="0033A0"/>
                </a:solidFill>
                <a:cs typeface="+mn-cs"/>
              </a:rPr>
              <a:t> Avenue between St. John’s Place and Lincoln Place</a:t>
            </a:r>
          </a:p>
          <a:p>
            <a:pPr marL="0" indent="0" defTabSz="342900">
              <a:lnSpc>
                <a:spcPct val="100000"/>
              </a:lnSpc>
              <a:buSzTx/>
              <a:buNone/>
            </a:pPr>
            <a:endParaRPr lang="en-US" sz="2000" spc="45" dirty="0">
              <a:solidFill>
                <a:srgbClr val="0033A0"/>
              </a:solidFill>
              <a:cs typeface="+mn-cs"/>
            </a:endParaRPr>
          </a:p>
          <a:p>
            <a:pPr defTabSz="342900">
              <a:lnSpc>
                <a:spcPct val="100000"/>
              </a:lnSpc>
              <a:buSzTx/>
            </a:pPr>
            <a:r>
              <a:rPr lang="en-US" sz="2000" spc="45" dirty="0">
                <a:solidFill>
                  <a:srgbClr val="0033A0"/>
                </a:solidFill>
                <a:cs typeface="+mn-cs"/>
              </a:rPr>
              <a:t>6th Avenue between Sterling Place and Union Street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5474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500" b="1" dirty="0">
                <a:solidFill>
                  <a:srgbClr val="002FA7"/>
                </a:solidFill>
                <a:latin typeface="Arial"/>
                <a:cs typeface="Arial"/>
              </a:rPr>
              <a:t>Completed Combined Sewers Work Locations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Replacement of 72” Trunk Main in Flatbush Avenue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60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>
            <a:spLocks noGrp="1"/>
          </p:cNvSpPr>
          <p:nvPr/>
        </p:nvSpPr>
        <p:spPr>
          <a:xfrm>
            <a:off x="866421" y="592640"/>
            <a:ext cx="7010400" cy="377894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55000"/>
              <a:buFont typeface="DIN Offc" pitchFamily="34" charset="0"/>
              <a:buChar char="•"/>
              <a:tabLst/>
              <a:defRPr sz="2200" b="1" i="0" kern="1200" spc="40" baseline="0">
                <a:solidFill>
                  <a:schemeClr val="bg1"/>
                </a:solidFill>
                <a:latin typeface="Arial"/>
                <a:ea typeface="+mn-ea"/>
                <a:cs typeface="DIN Offc" pitchFamily="34" charset="0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b="1" kern="1200" baseline="0">
                <a:solidFill>
                  <a:schemeClr val="tx2"/>
                </a:solidFill>
                <a:latin typeface="DIN Offc" pitchFamily="34" charset="0"/>
                <a:ea typeface="+mn-ea"/>
                <a:cs typeface="DIN Offc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0000"/>
              </a:lnSpc>
              <a:buSzTx/>
            </a:pPr>
            <a:endParaRPr lang="en-US" sz="1800" spc="45" dirty="0">
              <a:solidFill>
                <a:srgbClr val="0033A0"/>
              </a:solidFill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21" y="87206"/>
            <a:ext cx="7010400" cy="54744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00" b="1" dirty="0">
              <a:solidFill>
                <a:srgbClr val="002FA7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011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12" name="Picture 11" descr="DDC Logo - Vertical White_w(Orange Color Coated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7" y="4798828"/>
            <a:ext cx="380523" cy="252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754550"/>
            <a:ext cx="8305799" cy="338550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Completed Combined Sewers</a:t>
            </a:r>
            <a:endParaRPr lang="en-US" sz="1500" dirty="0">
              <a:solidFill>
                <a:srgbClr val="FF6F49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B0E42A-3210-409E-A780-D5CA997A606F}"/>
              </a:ext>
            </a:extLst>
          </p:cNvPr>
          <p:cNvCxnSpPr>
            <a:cxnSpLocks/>
          </p:cNvCxnSpPr>
          <p:nvPr/>
        </p:nvCxnSpPr>
        <p:spPr>
          <a:xfrm>
            <a:off x="3800475" y="804863"/>
            <a:ext cx="1223963" cy="620916"/>
          </a:xfrm>
          <a:prstGeom prst="line">
            <a:avLst/>
          </a:prstGeom>
          <a:ln w="4445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F72909-4D4D-4CF7-BDB7-2087C34F1754}"/>
              </a:ext>
            </a:extLst>
          </p:cNvPr>
          <p:cNvCxnSpPr>
            <a:cxnSpLocks/>
          </p:cNvCxnSpPr>
          <p:nvPr/>
        </p:nvCxnSpPr>
        <p:spPr>
          <a:xfrm flipH="1" flipV="1">
            <a:off x="3306762" y="1726468"/>
            <a:ext cx="4268788" cy="2178782"/>
          </a:xfrm>
          <a:prstGeom prst="line">
            <a:avLst/>
          </a:prstGeom>
          <a:ln w="4445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25BC53-29CC-4294-B54B-64EE483E878B}"/>
              </a:ext>
            </a:extLst>
          </p:cNvPr>
          <p:cNvCxnSpPr>
            <a:cxnSpLocks/>
          </p:cNvCxnSpPr>
          <p:nvPr/>
        </p:nvCxnSpPr>
        <p:spPr>
          <a:xfrm flipH="1">
            <a:off x="3937000" y="2095500"/>
            <a:ext cx="832644" cy="1588295"/>
          </a:xfrm>
          <a:prstGeom prst="line">
            <a:avLst/>
          </a:prstGeom>
          <a:ln w="4445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AD69D9-179B-456A-B5A9-564081C4F18F}"/>
              </a:ext>
            </a:extLst>
          </p:cNvPr>
          <p:cNvCxnSpPr>
            <a:cxnSpLocks/>
          </p:cNvCxnSpPr>
          <p:nvPr/>
        </p:nvCxnSpPr>
        <p:spPr>
          <a:xfrm flipH="1">
            <a:off x="7124700" y="3804047"/>
            <a:ext cx="209550" cy="464148"/>
          </a:xfrm>
          <a:prstGeom prst="line">
            <a:avLst/>
          </a:prstGeom>
          <a:ln w="4445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39210</TotalTime>
  <Words>824</Words>
  <Application>Microsoft Office PowerPoint</Application>
  <PresentationFormat>On-screen Show (16:9)</PresentationFormat>
  <Paragraphs>177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DIN Offc</vt:lpstr>
      <vt:lpstr>Franklin Gothic Demi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Franklin, Sydney</dc:creator>
  <cp:lastModifiedBy>Germain, Cristy (DDC)</cp:lastModifiedBy>
  <cp:revision>424</cp:revision>
  <cp:lastPrinted>2017-11-30T21:39:56Z</cp:lastPrinted>
  <dcterms:created xsi:type="dcterms:W3CDTF">2015-10-20T16:08:12Z</dcterms:created>
  <dcterms:modified xsi:type="dcterms:W3CDTF">2022-03-15T14:16:02Z</dcterms:modified>
</cp:coreProperties>
</file>