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1699" r:id="rId2"/>
    <p:sldId id="1810" r:id="rId3"/>
    <p:sldId id="1815" r:id="rId4"/>
    <p:sldId id="1811" r:id="rId5"/>
    <p:sldId id="1812" r:id="rId6"/>
    <p:sldId id="1816" r:id="rId7"/>
    <p:sldId id="1813" r:id="rId8"/>
    <p:sldId id="1822" r:id="rId9"/>
    <p:sldId id="1817" r:id="rId10"/>
    <p:sldId id="1819" r:id="rId11"/>
    <p:sldId id="1821" r:id="rId12"/>
    <p:sldId id="1820" r:id="rId13"/>
    <p:sldId id="1818" r:id="rId14"/>
    <p:sldId id="1590" r:id="rId15"/>
  </p:sldIdLst>
  <p:sldSz cx="15544800" cy="10058400"/>
  <p:notesSz cx="7010400" cy="9296400"/>
  <p:defaultTextStyle>
    <a:defPPr>
      <a:defRPr lang="en-US"/>
    </a:defPPr>
    <a:lvl1pPr algn="l" defTabSz="1462088" rtl="0" fontAlgn="base">
      <a:spcBef>
        <a:spcPct val="0"/>
      </a:spcBef>
      <a:spcAft>
        <a:spcPct val="0"/>
      </a:spcAft>
      <a:defRPr sz="2900" kern="1200">
        <a:solidFill>
          <a:schemeClr val="tx1"/>
        </a:solidFill>
        <a:latin typeface="Calibri" pitchFamily="34" charset="0"/>
        <a:ea typeface="+mn-ea"/>
        <a:cs typeface="Arial" charset="0"/>
      </a:defRPr>
    </a:lvl1pPr>
    <a:lvl2pPr marL="730250" indent="-273050" algn="l" defTabSz="1462088" rtl="0" fontAlgn="base">
      <a:spcBef>
        <a:spcPct val="0"/>
      </a:spcBef>
      <a:spcAft>
        <a:spcPct val="0"/>
      </a:spcAft>
      <a:defRPr sz="2900" kern="1200">
        <a:solidFill>
          <a:schemeClr val="tx1"/>
        </a:solidFill>
        <a:latin typeface="Calibri" pitchFamily="34" charset="0"/>
        <a:ea typeface="+mn-ea"/>
        <a:cs typeface="Arial" charset="0"/>
      </a:defRPr>
    </a:lvl2pPr>
    <a:lvl3pPr marL="1462088" indent="-547688" algn="l" defTabSz="1462088" rtl="0" fontAlgn="base">
      <a:spcBef>
        <a:spcPct val="0"/>
      </a:spcBef>
      <a:spcAft>
        <a:spcPct val="0"/>
      </a:spcAft>
      <a:defRPr sz="2900" kern="1200">
        <a:solidFill>
          <a:schemeClr val="tx1"/>
        </a:solidFill>
        <a:latin typeface="Calibri" pitchFamily="34" charset="0"/>
        <a:ea typeface="+mn-ea"/>
        <a:cs typeface="Arial" charset="0"/>
      </a:defRPr>
    </a:lvl3pPr>
    <a:lvl4pPr marL="2193925" indent="-822325" algn="l" defTabSz="1462088" rtl="0" fontAlgn="base">
      <a:spcBef>
        <a:spcPct val="0"/>
      </a:spcBef>
      <a:spcAft>
        <a:spcPct val="0"/>
      </a:spcAft>
      <a:defRPr sz="2900" kern="1200">
        <a:solidFill>
          <a:schemeClr val="tx1"/>
        </a:solidFill>
        <a:latin typeface="Calibri" pitchFamily="34" charset="0"/>
        <a:ea typeface="+mn-ea"/>
        <a:cs typeface="Arial" charset="0"/>
      </a:defRPr>
    </a:lvl4pPr>
    <a:lvl5pPr marL="2925763" indent="-1096963" algn="l" defTabSz="1462088" rtl="0" fontAlgn="base">
      <a:spcBef>
        <a:spcPct val="0"/>
      </a:spcBef>
      <a:spcAft>
        <a:spcPct val="0"/>
      </a:spcAft>
      <a:defRPr sz="2900" kern="1200">
        <a:solidFill>
          <a:schemeClr val="tx1"/>
        </a:solidFill>
        <a:latin typeface="Calibri" pitchFamily="34" charset="0"/>
        <a:ea typeface="+mn-ea"/>
        <a:cs typeface="Arial" charset="0"/>
      </a:defRPr>
    </a:lvl5pPr>
    <a:lvl6pPr marL="2286000" algn="l" defTabSz="914400" rtl="0" eaLnBrk="1" latinLnBrk="0" hangingPunct="1">
      <a:defRPr sz="2900" kern="1200">
        <a:solidFill>
          <a:schemeClr val="tx1"/>
        </a:solidFill>
        <a:latin typeface="Calibri" pitchFamily="34" charset="0"/>
        <a:ea typeface="+mn-ea"/>
        <a:cs typeface="Arial" charset="0"/>
      </a:defRPr>
    </a:lvl6pPr>
    <a:lvl7pPr marL="2743200" algn="l" defTabSz="914400" rtl="0" eaLnBrk="1" latinLnBrk="0" hangingPunct="1">
      <a:defRPr sz="2900" kern="1200">
        <a:solidFill>
          <a:schemeClr val="tx1"/>
        </a:solidFill>
        <a:latin typeface="Calibri" pitchFamily="34" charset="0"/>
        <a:ea typeface="+mn-ea"/>
        <a:cs typeface="Arial" charset="0"/>
      </a:defRPr>
    </a:lvl7pPr>
    <a:lvl8pPr marL="3200400" algn="l" defTabSz="914400" rtl="0" eaLnBrk="1" latinLnBrk="0" hangingPunct="1">
      <a:defRPr sz="2900" kern="1200">
        <a:solidFill>
          <a:schemeClr val="tx1"/>
        </a:solidFill>
        <a:latin typeface="Calibri" pitchFamily="34" charset="0"/>
        <a:ea typeface="+mn-ea"/>
        <a:cs typeface="Arial" charset="0"/>
      </a:defRPr>
    </a:lvl8pPr>
    <a:lvl9pPr marL="3657600" algn="l" defTabSz="914400" rtl="0" eaLnBrk="1" latinLnBrk="0" hangingPunct="1">
      <a:defRPr sz="2900"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3168">
          <p15:clr>
            <a:srgbClr val="A4A3A4"/>
          </p15:clr>
        </p15:guide>
        <p15:guide id="2" pos="4896">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waqed, Besher (DDC)" initials="SB(" lastIdx="1" clrIdx="0">
    <p:extLst>
      <p:ext uri="{19B8F6BF-5375-455C-9EA6-DF929625EA0E}">
        <p15:presenceInfo xmlns:p15="http://schemas.microsoft.com/office/powerpoint/2012/main" userId="S::SawaqedBe@ddc.nyc.gov::4c414190-0f66-463d-b166-59e84557f7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A4C06"/>
    <a:srgbClr val="2043F4"/>
    <a:srgbClr val="5B9BD5"/>
    <a:srgbClr val="2C4C73"/>
    <a:srgbClr val="FF3300"/>
    <a:srgbClr val="EF5525"/>
    <a:srgbClr val="1439F4"/>
    <a:srgbClr val="FF66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87288" autoAdjust="0"/>
  </p:normalViewPr>
  <p:slideViewPr>
    <p:cSldViewPr snapToGrid="0">
      <p:cViewPr varScale="1">
        <p:scale>
          <a:sx n="66" d="100"/>
          <a:sy n="66" d="100"/>
        </p:scale>
        <p:origin x="1542" y="84"/>
      </p:cViewPr>
      <p:guideLst>
        <p:guide orient="horz" pos="3168"/>
        <p:guide pos="4896"/>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3038145" cy="465744"/>
          </a:xfrm>
          <a:prstGeom prst="rect">
            <a:avLst/>
          </a:prstGeom>
        </p:spPr>
        <p:txBody>
          <a:bodyPr vert="horz" lIns="61393" tIns="30697" rIns="61393" bIns="30697" rtlCol="0"/>
          <a:lstStyle>
            <a:lvl1pPr algn="l" defTabSz="1450503" eaLnBrk="1" fontAlgn="auto" hangingPunct="1">
              <a:spcBef>
                <a:spcPts val="0"/>
              </a:spcBef>
              <a:spcAft>
                <a:spcPts val="0"/>
              </a:spcAft>
              <a:defRPr sz="800">
                <a:latin typeface="+mn-lt"/>
                <a:cs typeface="+mn-cs"/>
              </a:defRPr>
            </a:lvl1pPr>
          </a:lstStyle>
          <a:p>
            <a:pPr>
              <a:defRPr/>
            </a:pPr>
            <a:endParaRPr lang="en-US"/>
          </a:p>
        </p:txBody>
      </p:sp>
      <p:sp>
        <p:nvSpPr>
          <p:cNvPr id="3" name="Date Placeholder 2"/>
          <p:cNvSpPr>
            <a:spLocks noGrp="1"/>
          </p:cNvSpPr>
          <p:nvPr>
            <p:ph type="dt" sz="quarter" idx="1"/>
          </p:nvPr>
        </p:nvSpPr>
        <p:spPr>
          <a:xfrm>
            <a:off x="3970738" y="2"/>
            <a:ext cx="3038145" cy="465744"/>
          </a:xfrm>
          <a:prstGeom prst="rect">
            <a:avLst/>
          </a:prstGeom>
        </p:spPr>
        <p:txBody>
          <a:bodyPr vert="horz" lIns="61393" tIns="30697" rIns="61393" bIns="30697" rtlCol="0"/>
          <a:lstStyle>
            <a:lvl1pPr algn="r" defTabSz="1450503" eaLnBrk="1" fontAlgn="auto" hangingPunct="1">
              <a:spcBef>
                <a:spcPts val="0"/>
              </a:spcBef>
              <a:spcAft>
                <a:spcPts val="0"/>
              </a:spcAft>
              <a:defRPr sz="800">
                <a:latin typeface="+mn-lt"/>
                <a:cs typeface="+mn-cs"/>
              </a:defRPr>
            </a:lvl1pPr>
          </a:lstStyle>
          <a:p>
            <a:pPr>
              <a:defRPr/>
            </a:pPr>
            <a:fld id="{ABA651A2-797A-4EAA-A175-8159DC82C260}" type="datetimeFigureOut">
              <a:rPr lang="en-US"/>
              <a:pPr>
                <a:defRPr/>
              </a:pPr>
              <a:t>2/18/2026</a:t>
            </a:fld>
            <a:endParaRPr lang="en-US"/>
          </a:p>
        </p:txBody>
      </p:sp>
      <p:sp>
        <p:nvSpPr>
          <p:cNvPr id="4" name="Footer Placeholder 3"/>
          <p:cNvSpPr>
            <a:spLocks noGrp="1"/>
          </p:cNvSpPr>
          <p:nvPr>
            <p:ph type="ftr" sz="quarter" idx="2"/>
          </p:nvPr>
        </p:nvSpPr>
        <p:spPr>
          <a:xfrm>
            <a:off x="4" y="8830664"/>
            <a:ext cx="3038145" cy="464205"/>
          </a:xfrm>
          <a:prstGeom prst="rect">
            <a:avLst/>
          </a:prstGeom>
        </p:spPr>
        <p:txBody>
          <a:bodyPr vert="horz" lIns="61393" tIns="30697" rIns="61393" bIns="30697" rtlCol="0" anchor="b"/>
          <a:lstStyle>
            <a:lvl1pPr algn="l" defTabSz="1450503" eaLnBrk="1" fontAlgn="auto" hangingPunct="1">
              <a:spcBef>
                <a:spcPts val="0"/>
              </a:spcBef>
              <a:spcAft>
                <a:spcPts val="0"/>
              </a:spcAft>
              <a:defRPr sz="8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738" y="8830664"/>
            <a:ext cx="3038145" cy="464205"/>
          </a:xfrm>
          <a:prstGeom prst="rect">
            <a:avLst/>
          </a:prstGeom>
        </p:spPr>
        <p:txBody>
          <a:bodyPr vert="horz" wrap="square" lIns="61393" tIns="30697" rIns="61393" bIns="30697" numCol="1" anchor="b" anchorCtr="0" compatLnSpc="1">
            <a:prstTxWarp prst="textNoShape">
              <a:avLst/>
            </a:prstTxWarp>
          </a:bodyPr>
          <a:lstStyle>
            <a:lvl1pPr algn="r" defTabSz="1449024" eaLnBrk="1" hangingPunct="1">
              <a:defRPr sz="800">
                <a:cs typeface="+mn-cs"/>
              </a:defRPr>
            </a:lvl1pPr>
          </a:lstStyle>
          <a:p>
            <a:pPr>
              <a:defRPr/>
            </a:pPr>
            <a:fld id="{53CF3950-CC77-41DA-87EB-CFD5B1C38653}" type="slidenum">
              <a:rPr lang="en-US"/>
              <a:pPr>
                <a:defRPr/>
              </a:pPr>
              <a:t>‹#›</a:t>
            </a:fld>
            <a:endParaRPr lang="en-US"/>
          </a:p>
        </p:txBody>
      </p:sp>
    </p:spTree>
    <p:extLst>
      <p:ext uri="{BB962C8B-B14F-4D97-AF65-F5344CB8AC3E}">
        <p14:creationId xmlns:p14="http://schemas.microsoft.com/office/powerpoint/2010/main" val="803921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3038145" cy="465744"/>
          </a:xfrm>
          <a:prstGeom prst="rect">
            <a:avLst/>
          </a:prstGeom>
        </p:spPr>
        <p:txBody>
          <a:bodyPr vert="horz" lIns="61393" tIns="30697" rIns="61393" bIns="30697" rtlCol="0"/>
          <a:lstStyle>
            <a:lvl1pPr algn="l" defTabSz="1450503" eaLnBrk="1" fontAlgn="auto" hangingPunct="1">
              <a:spcBef>
                <a:spcPts val="0"/>
              </a:spcBef>
              <a:spcAft>
                <a:spcPts val="0"/>
              </a:spcAft>
              <a:defRPr sz="800">
                <a:latin typeface="+mn-lt"/>
                <a:cs typeface="+mn-cs"/>
              </a:defRPr>
            </a:lvl1pPr>
          </a:lstStyle>
          <a:p>
            <a:pPr>
              <a:defRPr/>
            </a:pPr>
            <a:endParaRPr lang="en-US"/>
          </a:p>
        </p:txBody>
      </p:sp>
      <p:sp>
        <p:nvSpPr>
          <p:cNvPr id="3" name="Date Placeholder 2"/>
          <p:cNvSpPr>
            <a:spLocks noGrp="1"/>
          </p:cNvSpPr>
          <p:nvPr>
            <p:ph type="dt" idx="1"/>
          </p:nvPr>
        </p:nvSpPr>
        <p:spPr>
          <a:xfrm>
            <a:off x="3970738" y="2"/>
            <a:ext cx="3038145" cy="465744"/>
          </a:xfrm>
          <a:prstGeom prst="rect">
            <a:avLst/>
          </a:prstGeom>
        </p:spPr>
        <p:txBody>
          <a:bodyPr vert="horz" lIns="61393" tIns="30697" rIns="61393" bIns="30697" rtlCol="0"/>
          <a:lstStyle>
            <a:lvl1pPr algn="r" defTabSz="1450503" eaLnBrk="1" fontAlgn="auto" hangingPunct="1">
              <a:spcBef>
                <a:spcPts val="0"/>
              </a:spcBef>
              <a:spcAft>
                <a:spcPts val="0"/>
              </a:spcAft>
              <a:defRPr sz="800">
                <a:latin typeface="+mn-lt"/>
                <a:cs typeface="+mn-cs"/>
              </a:defRPr>
            </a:lvl1pPr>
          </a:lstStyle>
          <a:p>
            <a:pPr>
              <a:defRPr/>
            </a:pPr>
            <a:fld id="{47C7F0C6-6233-4DEE-9EC6-A9EB0CA208BA}" type="datetimeFigureOut">
              <a:rPr lang="en-US"/>
              <a:pPr>
                <a:defRPr/>
              </a:pPr>
              <a:t>2/18/2026</a:t>
            </a:fld>
            <a:endParaRPr lang="en-US"/>
          </a:p>
        </p:txBody>
      </p:sp>
      <p:sp>
        <p:nvSpPr>
          <p:cNvPr id="4" name="Slide Image Placeholder 3"/>
          <p:cNvSpPr>
            <a:spLocks noGrp="1" noRot="1" noChangeAspect="1"/>
          </p:cNvSpPr>
          <p:nvPr>
            <p:ph type="sldImg" idx="2"/>
          </p:nvPr>
        </p:nvSpPr>
        <p:spPr>
          <a:xfrm>
            <a:off x="812800" y="696913"/>
            <a:ext cx="5386388" cy="3486150"/>
          </a:xfrm>
          <a:prstGeom prst="rect">
            <a:avLst/>
          </a:prstGeom>
          <a:noFill/>
          <a:ln w="12700">
            <a:solidFill>
              <a:prstClr val="black"/>
            </a:solidFill>
          </a:ln>
        </p:spPr>
        <p:txBody>
          <a:bodyPr vert="horz" lIns="61393" tIns="30697" rIns="61393" bIns="30697" rtlCol="0" anchor="ctr"/>
          <a:lstStyle/>
          <a:p>
            <a:pPr lvl="0"/>
            <a:endParaRPr lang="en-US" noProof="0"/>
          </a:p>
        </p:txBody>
      </p:sp>
      <p:sp>
        <p:nvSpPr>
          <p:cNvPr id="5" name="Notes Placeholder 4"/>
          <p:cNvSpPr>
            <a:spLocks noGrp="1"/>
          </p:cNvSpPr>
          <p:nvPr>
            <p:ph type="body" sz="quarter" idx="3"/>
          </p:nvPr>
        </p:nvSpPr>
        <p:spPr>
          <a:xfrm>
            <a:off x="701352" y="4416105"/>
            <a:ext cx="5607711" cy="4183995"/>
          </a:xfrm>
          <a:prstGeom prst="rect">
            <a:avLst/>
          </a:prstGeom>
        </p:spPr>
        <p:txBody>
          <a:bodyPr vert="horz" lIns="61393" tIns="30697" rIns="61393" bIns="3069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4" y="8830664"/>
            <a:ext cx="3038145" cy="464205"/>
          </a:xfrm>
          <a:prstGeom prst="rect">
            <a:avLst/>
          </a:prstGeom>
        </p:spPr>
        <p:txBody>
          <a:bodyPr vert="horz" lIns="61393" tIns="30697" rIns="61393" bIns="30697" rtlCol="0" anchor="b"/>
          <a:lstStyle>
            <a:lvl1pPr algn="l" defTabSz="1450503" eaLnBrk="1" fontAlgn="auto" hangingPunct="1">
              <a:spcBef>
                <a:spcPts val="0"/>
              </a:spcBef>
              <a:spcAft>
                <a:spcPts val="0"/>
              </a:spcAft>
              <a:defRPr sz="8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738" y="8830664"/>
            <a:ext cx="3038145" cy="464205"/>
          </a:xfrm>
          <a:prstGeom prst="rect">
            <a:avLst/>
          </a:prstGeom>
        </p:spPr>
        <p:txBody>
          <a:bodyPr vert="horz" wrap="square" lIns="61393" tIns="30697" rIns="61393" bIns="30697" numCol="1" anchor="b" anchorCtr="0" compatLnSpc="1">
            <a:prstTxWarp prst="textNoShape">
              <a:avLst/>
            </a:prstTxWarp>
          </a:bodyPr>
          <a:lstStyle>
            <a:lvl1pPr algn="r" defTabSz="1449024" eaLnBrk="1" hangingPunct="1">
              <a:defRPr sz="800">
                <a:cs typeface="+mn-cs"/>
              </a:defRPr>
            </a:lvl1pPr>
          </a:lstStyle>
          <a:p>
            <a:pPr>
              <a:defRPr/>
            </a:pPr>
            <a:fld id="{BA87FD96-B8BB-42F8-B33E-080FA2367278}" type="slidenum">
              <a:rPr lang="en-US"/>
              <a:pPr>
                <a:defRPr/>
              </a:pPr>
              <a:t>‹#›</a:t>
            </a:fld>
            <a:endParaRPr lang="en-US"/>
          </a:p>
        </p:txBody>
      </p:sp>
    </p:spTree>
    <p:extLst>
      <p:ext uri="{BB962C8B-B14F-4D97-AF65-F5344CB8AC3E}">
        <p14:creationId xmlns:p14="http://schemas.microsoft.com/office/powerpoint/2010/main" val="182956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7200" algn="l" rtl="0" eaLnBrk="0" fontAlgn="base" hangingPunct="0">
      <a:spcBef>
        <a:spcPct val="30000"/>
      </a:spcBef>
      <a:spcAft>
        <a:spcPct val="0"/>
      </a:spcAft>
      <a:defRPr sz="1300" kern="1200">
        <a:solidFill>
          <a:schemeClr val="tx1"/>
        </a:solidFill>
        <a:latin typeface="+mn-lt"/>
        <a:ea typeface="+mn-ea"/>
        <a:cs typeface="+mn-cs"/>
      </a:defRPr>
    </a:lvl2pPr>
    <a:lvl3pPr marL="914400" algn="l" rtl="0" eaLnBrk="0" fontAlgn="base" hangingPunct="0">
      <a:spcBef>
        <a:spcPct val="30000"/>
      </a:spcBef>
      <a:spcAft>
        <a:spcPct val="0"/>
      </a:spcAft>
      <a:defRPr sz="1300" kern="1200">
        <a:solidFill>
          <a:schemeClr val="tx1"/>
        </a:solidFill>
        <a:latin typeface="+mn-lt"/>
        <a:ea typeface="+mn-ea"/>
        <a:cs typeface="+mn-cs"/>
      </a:defRPr>
    </a:lvl3pPr>
    <a:lvl4pPr marL="1371600" algn="l" rtl="0" eaLnBrk="0" fontAlgn="base" hangingPunct="0">
      <a:spcBef>
        <a:spcPct val="30000"/>
      </a:spcBef>
      <a:spcAft>
        <a:spcPct val="0"/>
      </a:spcAft>
      <a:defRPr sz="1300" kern="1200">
        <a:solidFill>
          <a:schemeClr val="tx1"/>
        </a:solidFill>
        <a:latin typeface="+mn-lt"/>
        <a:ea typeface="+mn-ea"/>
        <a:cs typeface="+mn-cs"/>
      </a:defRPr>
    </a:lvl4pPr>
    <a:lvl5pPr marL="1828800" algn="l" rtl="0" eaLnBrk="0" fontAlgn="base" hangingPunct="0">
      <a:spcBef>
        <a:spcPct val="30000"/>
      </a:spcBef>
      <a:spcAft>
        <a:spcPct val="0"/>
      </a:spcAft>
      <a:defRPr sz="1300" kern="1200">
        <a:solidFill>
          <a:schemeClr val="tx1"/>
        </a:solidFill>
        <a:latin typeface="+mn-lt"/>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3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87FD96-B8BB-42F8-B33E-080FA2367278}" type="slidenum">
              <a:rPr lang="en-US" smtClean="0"/>
              <a:pPr>
                <a:defRPr/>
              </a:pPr>
              <a:t>1</a:t>
            </a:fld>
            <a:endParaRPr lang="en-US"/>
          </a:p>
        </p:txBody>
      </p:sp>
    </p:spTree>
    <p:extLst>
      <p:ext uri="{BB962C8B-B14F-4D97-AF65-F5344CB8AC3E}">
        <p14:creationId xmlns:p14="http://schemas.microsoft.com/office/powerpoint/2010/main" val="4033384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87FD96-B8BB-42F8-B33E-080FA2367278}" type="slidenum">
              <a:rPr lang="en-US" smtClean="0"/>
              <a:pPr>
                <a:defRPr/>
              </a:pPr>
              <a:t>2</a:t>
            </a:fld>
            <a:endParaRPr lang="en-US"/>
          </a:p>
        </p:txBody>
      </p:sp>
    </p:spTree>
    <p:extLst>
      <p:ext uri="{BB962C8B-B14F-4D97-AF65-F5344CB8AC3E}">
        <p14:creationId xmlns:p14="http://schemas.microsoft.com/office/powerpoint/2010/main" val="270253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87FD96-B8BB-42F8-B33E-080FA2367278}" type="slidenum">
              <a:rPr lang="en-US" smtClean="0"/>
              <a:pPr>
                <a:defRPr/>
              </a:pPr>
              <a:t>9</a:t>
            </a:fld>
            <a:endParaRPr lang="en-US"/>
          </a:p>
        </p:txBody>
      </p:sp>
    </p:spTree>
    <p:extLst>
      <p:ext uri="{BB962C8B-B14F-4D97-AF65-F5344CB8AC3E}">
        <p14:creationId xmlns:p14="http://schemas.microsoft.com/office/powerpoint/2010/main" val="214776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0C4DF-4927-0B36-1FBC-37FD7FF65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E81C9-631F-F5EF-5974-938DA5BE1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2458C-B9C4-FE67-E03E-EA4A243D84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599F0C-C27B-4282-1C57-431BE6A5A5E5}"/>
              </a:ext>
            </a:extLst>
          </p:cNvPr>
          <p:cNvSpPr>
            <a:spLocks noGrp="1"/>
          </p:cNvSpPr>
          <p:nvPr>
            <p:ph type="sldNum" sz="quarter" idx="5"/>
          </p:nvPr>
        </p:nvSpPr>
        <p:spPr/>
        <p:txBody>
          <a:bodyPr/>
          <a:lstStyle/>
          <a:p>
            <a:pPr>
              <a:defRPr/>
            </a:pPr>
            <a:fld id="{BA87FD96-B8BB-42F8-B33E-080FA2367278}" type="slidenum">
              <a:rPr lang="en-US" smtClean="0"/>
              <a:pPr>
                <a:defRPr/>
              </a:pPr>
              <a:t>10</a:t>
            </a:fld>
            <a:endParaRPr lang="en-US"/>
          </a:p>
        </p:txBody>
      </p:sp>
    </p:spTree>
    <p:extLst>
      <p:ext uri="{BB962C8B-B14F-4D97-AF65-F5344CB8AC3E}">
        <p14:creationId xmlns:p14="http://schemas.microsoft.com/office/powerpoint/2010/main" val="412208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60994-31CA-30A5-F115-0697C633D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6A249-A4FF-2F4C-3E45-4F401625F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84388-3E2E-A239-3A52-CC6DD740B7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53FEA6-4905-8CB8-3A9C-87AF72F0340D}"/>
              </a:ext>
            </a:extLst>
          </p:cNvPr>
          <p:cNvSpPr>
            <a:spLocks noGrp="1"/>
          </p:cNvSpPr>
          <p:nvPr>
            <p:ph type="sldNum" sz="quarter" idx="5"/>
          </p:nvPr>
        </p:nvSpPr>
        <p:spPr/>
        <p:txBody>
          <a:bodyPr/>
          <a:lstStyle/>
          <a:p>
            <a:pPr>
              <a:defRPr/>
            </a:pPr>
            <a:fld id="{BA87FD96-B8BB-42F8-B33E-080FA2367278}" type="slidenum">
              <a:rPr lang="en-US" smtClean="0"/>
              <a:pPr>
                <a:defRPr/>
              </a:pPr>
              <a:t>11</a:t>
            </a:fld>
            <a:endParaRPr lang="en-US"/>
          </a:p>
        </p:txBody>
      </p:sp>
    </p:spTree>
    <p:extLst>
      <p:ext uri="{BB962C8B-B14F-4D97-AF65-F5344CB8AC3E}">
        <p14:creationId xmlns:p14="http://schemas.microsoft.com/office/powerpoint/2010/main" val="304427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87494-AFBF-8278-34CF-6D0DF6405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72E73-D895-0945-2301-FFE3E2B60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53B7B-E031-C78D-E5B7-0244AE5189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9A19E6-70FB-4CF4-317F-EDB215DDEBB2}"/>
              </a:ext>
            </a:extLst>
          </p:cNvPr>
          <p:cNvSpPr>
            <a:spLocks noGrp="1"/>
          </p:cNvSpPr>
          <p:nvPr>
            <p:ph type="sldNum" sz="quarter" idx="5"/>
          </p:nvPr>
        </p:nvSpPr>
        <p:spPr/>
        <p:txBody>
          <a:bodyPr/>
          <a:lstStyle/>
          <a:p>
            <a:pPr>
              <a:defRPr/>
            </a:pPr>
            <a:fld id="{BA87FD96-B8BB-42F8-B33E-080FA2367278}" type="slidenum">
              <a:rPr lang="en-US" smtClean="0"/>
              <a:pPr>
                <a:defRPr/>
              </a:pPr>
              <a:t>12</a:t>
            </a:fld>
            <a:endParaRPr lang="en-US"/>
          </a:p>
        </p:txBody>
      </p:sp>
    </p:spTree>
    <p:extLst>
      <p:ext uri="{BB962C8B-B14F-4D97-AF65-F5344CB8AC3E}">
        <p14:creationId xmlns:p14="http://schemas.microsoft.com/office/powerpoint/2010/main" val="341571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1A85D-1ACA-6297-E0B6-98B0DBE09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7BB68-D410-C6BA-D4F2-CEB1EAD883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FD70F-A598-B67D-3734-F23A2B1DC2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404B53-C775-9F1B-84D6-62D013B88E1F}"/>
              </a:ext>
            </a:extLst>
          </p:cNvPr>
          <p:cNvSpPr>
            <a:spLocks noGrp="1"/>
          </p:cNvSpPr>
          <p:nvPr>
            <p:ph type="sldNum" sz="quarter" idx="5"/>
          </p:nvPr>
        </p:nvSpPr>
        <p:spPr/>
        <p:txBody>
          <a:bodyPr/>
          <a:lstStyle/>
          <a:p>
            <a:pPr>
              <a:defRPr/>
            </a:pPr>
            <a:fld id="{BA87FD96-B8BB-42F8-B33E-080FA2367278}" type="slidenum">
              <a:rPr lang="en-US" smtClean="0"/>
              <a:pPr>
                <a:defRPr/>
              </a:pPr>
              <a:t>13</a:t>
            </a:fld>
            <a:endParaRPr lang="en-US"/>
          </a:p>
        </p:txBody>
      </p:sp>
    </p:spTree>
    <p:extLst>
      <p:ext uri="{BB962C8B-B14F-4D97-AF65-F5344CB8AC3E}">
        <p14:creationId xmlns:p14="http://schemas.microsoft.com/office/powerpoint/2010/main" val="2987162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A87FD96-B8BB-42F8-B33E-080FA2367278}" type="slidenum">
              <a:rPr lang="en-US" smtClean="0"/>
              <a:pPr>
                <a:defRPr/>
              </a:pPr>
              <a:t>14</a:t>
            </a:fld>
            <a:endParaRPr lang="en-US"/>
          </a:p>
        </p:txBody>
      </p:sp>
    </p:spTree>
    <p:extLst>
      <p:ext uri="{BB962C8B-B14F-4D97-AF65-F5344CB8AC3E}">
        <p14:creationId xmlns:p14="http://schemas.microsoft.com/office/powerpoint/2010/main" val="112530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448523"/>
      </p:ext>
    </p:extLst>
  </p:cSld>
  <p:clrMapOvr>
    <a:overrideClrMapping bg1="dk1" tx1="lt1" bg2="dk2" tx2="lt2" accent1="accent1" accent2="accent2" accent3="accent3" accent4="accent4" accent5="accent5" accent6="accent6" hlink="hlink" folHlink="folHlink"/>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idx="10"/>
          </p:nvPr>
        </p:nvSpPr>
        <p:spPr>
          <a:xfrm>
            <a:off x="14116533" y="251777"/>
            <a:ext cx="266733" cy="249242"/>
          </a:xfrm>
          <a:prstGeom prst="rect">
            <a:avLst/>
          </a:prstGeom>
          <a:noFill/>
          <a:ln w="0" cmpd="sng">
            <a:noFill/>
            <a:prstDash val="solid"/>
          </a:ln>
        </p:spPr>
        <p:txBody>
          <a:bodyPr lIns="0" tIns="9795" rIns="0" bIns="0"/>
          <a:lstStyle/>
          <a:p>
            <a:r>
              <a:rPr lang="en-US"/>
              <a:t>1 </a:t>
            </a:r>
          </a:p>
        </p:txBody>
      </p:sp>
      <p:sp>
        <p:nvSpPr>
          <p:cNvPr id="7" name="Text Placeholder 6"/>
          <p:cNvSpPr>
            <a:spLocks noGrp="1"/>
          </p:cNvSpPr>
          <p:nvPr>
            <p:ph type="body" idx="10"/>
          </p:nvPr>
        </p:nvSpPr>
        <p:spPr>
          <a:xfrm>
            <a:off x="11515661" y="251777"/>
            <a:ext cx="284269" cy="249242"/>
          </a:xfrm>
          <a:prstGeom prst="rect">
            <a:avLst/>
          </a:prstGeom>
          <a:noFill/>
          <a:ln w="0" cmpd="sng">
            <a:noFill/>
            <a:prstDash val="solid"/>
          </a:ln>
        </p:spPr>
        <p:txBody>
          <a:bodyPr lIns="0" tIns="9795" rIns="0" bIns="0"/>
          <a:lstStyle/>
          <a:p>
            <a:r>
              <a:rPr lang="en-US"/>
              <a:t>2 </a:t>
            </a:r>
          </a:p>
        </p:txBody>
      </p:sp>
      <p:sp>
        <p:nvSpPr>
          <p:cNvPr id="8" name="Text Placeholder 7"/>
          <p:cNvSpPr>
            <a:spLocks noGrp="1"/>
          </p:cNvSpPr>
          <p:nvPr>
            <p:ph type="body" idx="10"/>
          </p:nvPr>
        </p:nvSpPr>
        <p:spPr>
          <a:xfrm>
            <a:off x="6323137" y="251777"/>
            <a:ext cx="298114" cy="249242"/>
          </a:xfrm>
          <a:prstGeom prst="rect">
            <a:avLst/>
          </a:prstGeom>
          <a:noFill/>
          <a:ln w="0" cmpd="sng">
            <a:noFill/>
            <a:prstDash val="solid"/>
          </a:ln>
        </p:spPr>
        <p:txBody>
          <a:bodyPr lIns="0" tIns="9795" rIns="0" bIns="0"/>
          <a:lstStyle/>
          <a:p>
            <a:r>
              <a:rPr lang="en-US"/>
              <a:t>4 </a:t>
            </a:r>
          </a:p>
        </p:txBody>
      </p:sp>
      <p:sp>
        <p:nvSpPr>
          <p:cNvPr id="9" name="Text Placeholder 8"/>
          <p:cNvSpPr>
            <a:spLocks noGrp="1"/>
          </p:cNvSpPr>
          <p:nvPr>
            <p:ph type="body" idx="10"/>
          </p:nvPr>
        </p:nvSpPr>
        <p:spPr>
          <a:xfrm>
            <a:off x="3740723" y="251777"/>
            <a:ext cx="284269" cy="249242"/>
          </a:xfrm>
          <a:prstGeom prst="rect">
            <a:avLst/>
          </a:prstGeom>
          <a:noFill/>
          <a:ln w="0" cmpd="sng">
            <a:noFill/>
            <a:prstDash val="solid"/>
          </a:ln>
        </p:spPr>
        <p:txBody>
          <a:bodyPr lIns="0" tIns="9795" rIns="0" bIns="0"/>
          <a:lstStyle/>
          <a:p>
            <a:r>
              <a:rPr lang="en-US"/>
              <a:t>5 </a:t>
            </a:r>
          </a:p>
        </p:txBody>
      </p:sp>
      <p:sp>
        <p:nvSpPr>
          <p:cNvPr id="10" name="Text Placeholder 9"/>
          <p:cNvSpPr>
            <a:spLocks noGrp="1"/>
          </p:cNvSpPr>
          <p:nvPr>
            <p:ph type="body" idx="10"/>
          </p:nvPr>
        </p:nvSpPr>
        <p:spPr>
          <a:xfrm>
            <a:off x="8919397" y="251777"/>
            <a:ext cx="285192" cy="249242"/>
          </a:xfrm>
          <a:prstGeom prst="rect">
            <a:avLst/>
          </a:prstGeom>
          <a:noFill/>
          <a:ln w="0" cmpd="sng">
            <a:noFill/>
            <a:prstDash val="solid"/>
          </a:ln>
        </p:spPr>
        <p:txBody>
          <a:bodyPr lIns="0" tIns="9795" rIns="0" bIns="0"/>
          <a:lstStyle/>
          <a:p>
            <a:r>
              <a:rPr lang="en-US"/>
              <a:t>3 </a:t>
            </a:r>
          </a:p>
        </p:txBody>
      </p:sp>
      <p:sp>
        <p:nvSpPr>
          <p:cNvPr id="11" name="Text Placeholder 10"/>
          <p:cNvSpPr>
            <a:spLocks noGrp="1"/>
          </p:cNvSpPr>
          <p:nvPr>
            <p:ph type="body" idx="10"/>
          </p:nvPr>
        </p:nvSpPr>
        <p:spPr>
          <a:xfrm>
            <a:off x="1153690" y="251777"/>
            <a:ext cx="288884" cy="249242"/>
          </a:xfrm>
          <a:prstGeom prst="rect">
            <a:avLst/>
          </a:prstGeom>
          <a:noFill/>
          <a:ln w="0" cmpd="sng">
            <a:noFill/>
            <a:prstDash val="solid"/>
          </a:ln>
        </p:spPr>
        <p:txBody>
          <a:bodyPr lIns="0" tIns="9795" rIns="0" bIns="0"/>
          <a:lstStyle/>
          <a:p>
            <a:r>
              <a:rPr lang="en-US"/>
              <a:t>6 </a:t>
            </a:r>
          </a:p>
        </p:txBody>
      </p:sp>
      <p:sp>
        <p:nvSpPr>
          <p:cNvPr id="12" name="Text Placeholder 11"/>
          <p:cNvSpPr>
            <a:spLocks noGrp="1"/>
          </p:cNvSpPr>
          <p:nvPr>
            <p:ph type="body" idx="10"/>
          </p:nvPr>
        </p:nvSpPr>
        <p:spPr>
          <a:xfrm>
            <a:off x="275963" y="1119479"/>
            <a:ext cx="315649" cy="249242"/>
          </a:xfrm>
          <a:prstGeom prst="rect">
            <a:avLst/>
          </a:prstGeom>
          <a:noFill/>
          <a:ln w="0" cmpd="sng">
            <a:noFill/>
            <a:prstDash val="solid"/>
          </a:ln>
        </p:spPr>
        <p:txBody>
          <a:bodyPr lIns="0" tIns="9795" rIns="0" bIns="0"/>
          <a:lstStyle/>
          <a:p>
            <a:r>
              <a:rPr lang="en-US"/>
              <a:t>D </a:t>
            </a:r>
          </a:p>
        </p:txBody>
      </p:sp>
      <p:sp>
        <p:nvSpPr>
          <p:cNvPr id="13" name="Text Placeholder 12"/>
          <p:cNvSpPr>
            <a:spLocks noGrp="1"/>
          </p:cNvSpPr>
          <p:nvPr>
            <p:ph type="body" idx="10"/>
          </p:nvPr>
        </p:nvSpPr>
        <p:spPr>
          <a:xfrm>
            <a:off x="14958264" y="1119479"/>
            <a:ext cx="315649" cy="249242"/>
          </a:xfrm>
          <a:prstGeom prst="rect">
            <a:avLst/>
          </a:prstGeom>
          <a:noFill/>
          <a:ln w="0" cmpd="sng">
            <a:noFill/>
            <a:prstDash val="solid"/>
          </a:ln>
        </p:spPr>
        <p:txBody>
          <a:bodyPr lIns="0" tIns="9795" rIns="0" bIns="0"/>
          <a:lstStyle/>
          <a:p>
            <a:r>
              <a:rPr lang="en-US"/>
              <a:t>D </a:t>
            </a:r>
          </a:p>
        </p:txBody>
      </p:sp>
      <p:sp>
        <p:nvSpPr>
          <p:cNvPr id="14" name="Text Placeholder 13"/>
          <p:cNvSpPr>
            <a:spLocks noGrp="1"/>
          </p:cNvSpPr>
          <p:nvPr>
            <p:ph type="body" idx="10"/>
          </p:nvPr>
        </p:nvSpPr>
        <p:spPr>
          <a:xfrm>
            <a:off x="13078218" y="2457783"/>
            <a:ext cx="527005" cy="725759"/>
          </a:xfrm>
          <a:prstGeom prst="rect">
            <a:avLst/>
          </a:prstGeom>
          <a:noFill/>
          <a:ln w="0" cmpd="sng">
            <a:noFill/>
            <a:prstDash val="solid"/>
          </a:ln>
        </p:spPr>
        <p:txBody>
          <a:bodyPr vert="vert270" lIns="0" tIns="0" rIns="59666" bIns="0"/>
          <a:lstStyle/>
          <a:p>
            <a:r>
              <a:rPr lang="en-US"/>
              <a:t>1810 </a:t>
            </a:r>
          </a:p>
          <a:p>
            <a:r>
              <a:rPr lang="en-US"/>
              <a:t>[5'-1114"] </a:t>
            </a:r>
          </a:p>
        </p:txBody>
      </p:sp>
      <p:sp>
        <p:nvSpPr>
          <p:cNvPr id="15" name="Text Placeholder 14"/>
          <p:cNvSpPr>
            <a:spLocks noGrp="1"/>
          </p:cNvSpPr>
          <p:nvPr>
            <p:ph type="body" idx="10"/>
          </p:nvPr>
        </p:nvSpPr>
        <p:spPr>
          <a:xfrm>
            <a:off x="285196" y="3633866"/>
            <a:ext cx="306420" cy="249242"/>
          </a:xfrm>
          <a:prstGeom prst="rect">
            <a:avLst/>
          </a:prstGeom>
          <a:noFill/>
          <a:ln w="0" cmpd="sng">
            <a:noFill/>
            <a:prstDash val="solid"/>
          </a:ln>
        </p:spPr>
        <p:txBody>
          <a:bodyPr lIns="0" tIns="9795" rIns="0" bIns="0"/>
          <a:lstStyle/>
          <a:p>
            <a:r>
              <a:rPr lang="en-US"/>
              <a:t>C </a:t>
            </a:r>
          </a:p>
        </p:txBody>
      </p:sp>
      <p:sp>
        <p:nvSpPr>
          <p:cNvPr id="16" name="Text Placeholder 15"/>
          <p:cNvSpPr>
            <a:spLocks noGrp="1"/>
          </p:cNvSpPr>
          <p:nvPr>
            <p:ph type="body" idx="10"/>
          </p:nvPr>
        </p:nvSpPr>
        <p:spPr>
          <a:xfrm>
            <a:off x="14949039" y="3633866"/>
            <a:ext cx="306420" cy="249242"/>
          </a:xfrm>
          <a:prstGeom prst="rect">
            <a:avLst/>
          </a:prstGeom>
          <a:noFill/>
          <a:ln w="0" cmpd="sng">
            <a:noFill/>
            <a:prstDash val="solid"/>
          </a:ln>
        </p:spPr>
        <p:txBody>
          <a:bodyPr lIns="0" tIns="9795" rIns="0" bIns="0"/>
          <a:lstStyle/>
          <a:p>
            <a:r>
              <a:rPr lang="en-US"/>
              <a:t>C </a:t>
            </a:r>
          </a:p>
        </p:txBody>
      </p:sp>
      <p:sp>
        <p:nvSpPr>
          <p:cNvPr id="17" name="Text Placeholder 16"/>
          <p:cNvSpPr>
            <a:spLocks noGrp="1"/>
          </p:cNvSpPr>
          <p:nvPr>
            <p:ph type="body" idx="10"/>
          </p:nvPr>
        </p:nvSpPr>
        <p:spPr>
          <a:xfrm>
            <a:off x="11137248" y="4436511"/>
            <a:ext cx="673754" cy="506933"/>
          </a:xfrm>
          <a:prstGeom prst="rect">
            <a:avLst/>
          </a:prstGeom>
          <a:noFill/>
          <a:ln w="0" cmpd="sng">
            <a:noFill/>
            <a:prstDash val="solid"/>
          </a:ln>
        </p:spPr>
        <p:txBody>
          <a:bodyPr lIns="0" tIns="9795" rIns="0" bIns="0"/>
          <a:lstStyle/>
          <a:p>
            <a:r>
              <a:rPr lang="en-US"/>
              <a:t>1400 </a:t>
            </a:r>
          </a:p>
          <a:p>
            <a:r>
              <a:rPr lang="en-US"/>
              <a:t>[4'-718"] </a:t>
            </a:r>
          </a:p>
        </p:txBody>
      </p:sp>
      <p:sp>
        <p:nvSpPr>
          <p:cNvPr id="18" name="Text Placeholder 17"/>
          <p:cNvSpPr>
            <a:spLocks noGrp="1"/>
          </p:cNvSpPr>
          <p:nvPr>
            <p:ph type="body" idx="10"/>
          </p:nvPr>
        </p:nvSpPr>
        <p:spPr>
          <a:xfrm>
            <a:off x="294421" y="6152481"/>
            <a:ext cx="297191" cy="249242"/>
          </a:xfrm>
          <a:prstGeom prst="rect">
            <a:avLst/>
          </a:prstGeom>
          <a:noFill/>
          <a:ln w="0" cmpd="sng">
            <a:noFill/>
            <a:prstDash val="solid"/>
          </a:ln>
        </p:spPr>
        <p:txBody>
          <a:bodyPr lIns="0" tIns="9795" rIns="0" bIns="0"/>
          <a:lstStyle/>
          <a:p>
            <a:r>
              <a:rPr lang="en-US"/>
              <a:t>B </a:t>
            </a:r>
          </a:p>
        </p:txBody>
      </p:sp>
      <p:sp>
        <p:nvSpPr>
          <p:cNvPr id="19" name="Text Placeholder 18"/>
          <p:cNvSpPr>
            <a:spLocks noGrp="1"/>
          </p:cNvSpPr>
          <p:nvPr>
            <p:ph type="body" idx="10"/>
          </p:nvPr>
        </p:nvSpPr>
        <p:spPr>
          <a:xfrm>
            <a:off x="14958264" y="6152481"/>
            <a:ext cx="297191" cy="249242"/>
          </a:xfrm>
          <a:prstGeom prst="rect">
            <a:avLst/>
          </a:prstGeom>
          <a:noFill/>
          <a:ln w="0" cmpd="sng">
            <a:noFill/>
            <a:prstDash val="solid"/>
          </a:ln>
        </p:spPr>
        <p:txBody>
          <a:bodyPr lIns="0" tIns="9795" rIns="0" bIns="0"/>
          <a:lstStyle/>
          <a:p>
            <a:r>
              <a:rPr lang="en-US"/>
              <a:t>B </a:t>
            </a:r>
          </a:p>
        </p:txBody>
      </p:sp>
      <p:sp>
        <p:nvSpPr>
          <p:cNvPr id="20" name="Text Placeholder 19"/>
          <p:cNvSpPr>
            <a:spLocks noGrp="1"/>
          </p:cNvSpPr>
          <p:nvPr>
            <p:ph type="body" idx="10"/>
          </p:nvPr>
        </p:nvSpPr>
        <p:spPr>
          <a:xfrm>
            <a:off x="9187981" y="7890420"/>
            <a:ext cx="3052199" cy="175737"/>
          </a:xfrm>
          <a:prstGeom prst="rect">
            <a:avLst/>
          </a:prstGeom>
          <a:noFill/>
          <a:ln w="0" cmpd="sng">
            <a:noFill/>
            <a:prstDash val="solid"/>
          </a:ln>
        </p:spPr>
        <p:txBody>
          <a:bodyPr lIns="0" tIns="1781" rIns="0" bIns="0"/>
          <a:lstStyle/>
          <a:p>
            <a:r>
              <a:rPr lang="en-US"/>
              <a:t>CF-A-Cabinet frame-bank of 12 assembly.dwg </a:t>
            </a:r>
          </a:p>
        </p:txBody>
      </p:sp>
      <p:sp>
        <p:nvSpPr>
          <p:cNvPr id="21" name="Text Placeholder 20"/>
          <p:cNvSpPr>
            <a:spLocks noGrp="1"/>
          </p:cNvSpPr>
          <p:nvPr>
            <p:ph type="body" idx="10"/>
          </p:nvPr>
        </p:nvSpPr>
        <p:spPr>
          <a:xfrm>
            <a:off x="9179668" y="8366934"/>
            <a:ext cx="778971" cy="218827"/>
          </a:xfrm>
          <a:prstGeom prst="rect">
            <a:avLst/>
          </a:prstGeom>
          <a:noFill/>
          <a:ln w="0" cmpd="sng">
            <a:noFill/>
            <a:prstDash val="solid"/>
          </a:ln>
        </p:spPr>
        <p:txBody>
          <a:bodyPr lIns="0" tIns="2672" rIns="0" bIns="0"/>
          <a:lstStyle/>
          <a:p>
            <a:r>
              <a:rPr lang="en-US"/>
              <a:t>DRAWN </a:t>
            </a:r>
          </a:p>
          <a:p>
            <a:r>
              <a:rPr lang="en-US"/>
              <a:t>A. Stephenson </a:t>
            </a:r>
          </a:p>
        </p:txBody>
      </p:sp>
      <p:sp>
        <p:nvSpPr>
          <p:cNvPr id="22" name="Text Placeholder 21"/>
          <p:cNvSpPr>
            <a:spLocks noGrp="1"/>
          </p:cNvSpPr>
          <p:nvPr>
            <p:ph type="body" idx="10"/>
          </p:nvPr>
        </p:nvSpPr>
        <p:spPr>
          <a:xfrm>
            <a:off x="10917587" y="8366933"/>
            <a:ext cx="785431" cy="112370"/>
          </a:xfrm>
          <a:prstGeom prst="rect">
            <a:avLst/>
          </a:prstGeom>
          <a:noFill/>
          <a:ln w="0" cmpd="sng">
            <a:noFill/>
            <a:prstDash val="solid"/>
          </a:ln>
        </p:spPr>
        <p:txBody>
          <a:bodyPr lIns="0" tIns="2672" rIns="0" bIns="0"/>
          <a:lstStyle/>
          <a:p>
            <a:r>
              <a:rPr lang="en-US"/>
              <a:t>TOLERANCES </a:t>
            </a:r>
          </a:p>
        </p:txBody>
      </p:sp>
      <p:sp>
        <p:nvSpPr>
          <p:cNvPr id="23" name="Text Placeholder 22"/>
          <p:cNvSpPr>
            <a:spLocks noGrp="1"/>
          </p:cNvSpPr>
          <p:nvPr>
            <p:ph type="body" idx="10"/>
          </p:nvPr>
        </p:nvSpPr>
        <p:spPr>
          <a:xfrm>
            <a:off x="10295518" y="8447199"/>
            <a:ext cx="615607" cy="141941"/>
          </a:xfrm>
          <a:prstGeom prst="rect">
            <a:avLst/>
          </a:prstGeom>
          <a:noFill/>
          <a:ln w="0" cmpd="sng">
            <a:noFill/>
            <a:prstDash val="solid"/>
          </a:ln>
        </p:spPr>
        <p:txBody>
          <a:bodyPr lIns="0" tIns="2672" rIns="0" bIns="0"/>
          <a:lstStyle/>
          <a:p>
            <a:r>
              <a:rPr lang="en-US"/>
              <a:t>10/09/2013 </a:t>
            </a:r>
          </a:p>
        </p:txBody>
      </p:sp>
      <p:sp>
        <p:nvSpPr>
          <p:cNvPr id="24" name="Text Placeholder 23"/>
          <p:cNvSpPr>
            <a:spLocks noGrp="1"/>
          </p:cNvSpPr>
          <p:nvPr>
            <p:ph type="body" idx="10"/>
          </p:nvPr>
        </p:nvSpPr>
        <p:spPr>
          <a:xfrm>
            <a:off x="9091988" y="8601812"/>
            <a:ext cx="612840" cy="112370"/>
          </a:xfrm>
          <a:prstGeom prst="rect">
            <a:avLst/>
          </a:prstGeom>
          <a:noFill/>
          <a:ln w="0" cmpd="sng">
            <a:noFill/>
            <a:prstDash val="solid"/>
          </a:ln>
        </p:spPr>
        <p:txBody>
          <a:bodyPr lIns="0" tIns="2672" rIns="0" bIns="0"/>
          <a:lstStyle/>
          <a:p>
            <a:r>
              <a:rPr lang="en-US"/>
              <a:t>CHECKED </a:t>
            </a:r>
          </a:p>
        </p:txBody>
      </p:sp>
      <p:sp>
        <p:nvSpPr>
          <p:cNvPr id="25" name="Text Placeholder 24"/>
          <p:cNvSpPr>
            <a:spLocks noGrp="1"/>
          </p:cNvSpPr>
          <p:nvPr>
            <p:ph type="body" idx="10"/>
          </p:nvPr>
        </p:nvSpPr>
        <p:spPr>
          <a:xfrm>
            <a:off x="272270" y="8666869"/>
            <a:ext cx="319342" cy="249242"/>
          </a:xfrm>
          <a:prstGeom prst="rect">
            <a:avLst/>
          </a:prstGeom>
          <a:noFill/>
          <a:ln w="0" cmpd="sng">
            <a:noFill/>
            <a:prstDash val="solid"/>
          </a:ln>
        </p:spPr>
        <p:txBody>
          <a:bodyPr lIns="0" tIns="9795" rIns="0" bIns="0"/>
          <a:lstStyle/>
          <a:p>
            <a:r>
              <a:rPr lang="en-US"/>
              <a:t>A </a:t>
            </a:r>
          </a:p>
        </p:txBody>
      </p:sp>
      <p:sp>
        <p:nvSpPr>
          <p:cNvPr id="26" name="Text Placeholder 25"/>
          <p:cNvSpPr>
            <a:spLocks noGrp="1"/>
          </p:cNvSpPr>
          <p:nvPr>
            <p:ph type="body" idx="10"/>
          </p:nvPr>
        </p:nvSpPr>
        <p:spPr>
          <a:xfrm>
            <a:off x="11176938" y="8513102"/>
            <a:ext cx="939565" cy="351473"/>
          </a:xfrm>
          <a:prstGeom prst="rect">
            <a:avLst/>
          </a:prstGeom>
          <a:noFill/>
          <a:ln w="0" cmpd="sng">
            <a:noFill/>
            <a:prstDash val="solid"/>
          </a:ln>
        </p:spPr>
        <p:txBody>
          <a:bodyPr lIns="0" tIns="15139" rIns="0" bIns="0"/>
          <a:lstStyle/>
          <a:p>
            <a:r>
              <a:rPr lang="en-US"/>
              <a:t>UNLESS OTHERWISE </a:t>
            </a:r>
            <a:br/>
            <a:r>
              <a:rPr lang="en-US"/>
              <a:t>STATED = ± 1MM </a:t>
            </a:r>
            <a:br/>
            <a:r>
              <a:rPr lang="en-US"/>
              <a:t>ANGLES = ± 0.1 </a:t>
            </a:r>
          </a:p>
        </p:txBody>
      </p:sp>
      <p:sp>
        <p:nvSpPr>
          <p:cNvPr id="27" name="Text Placeholder 26"/>
          <p:cNvSpPr>
            <a:spLocks noGrp="1"/>
          </p:cNvSpPr>
          <p:nvPr>
            <p:ph type="body" idx="10"/>
          </p:nvPr>
        </p:nvSpPr>
        <p:spPr>
          <a:xfrm>
            <a:off x="4385866" y="8244427"/>
            <a:ext cx="757743" cy="490880"/>
          </a:xfrm>
          <a:prstGeom prst="rect">
            <a:avLst/>
          </a:prstGeom>
          <a:noFill/>
          <a:ln w="0" cmpd="sng">
            <a:noFill/>
            <a:prstDash val="solid"/>
          </a:ln>
        </p:spPr>
        <p:txBody>
          <a:bodyPr lIns="0" tIns="9795" rIns="0" bIns="0"/>
          <a:lstStyle/>
          <a:p>
            <a:r>
              <a:rPr lang="en-US"/>
              <a:t>3360 </a:t>
            </a:r>
          </a:p>
          <a:p>
            <a:r>
              <a:rPr lang="en-US"/>
              <a:t>[11'- 5 16"] </a:t>
            </a:r>
          </a:p>
        </p:txBody>
      </p:sp>
      <p:sp>
        <p:nvSpPr>
          <p:cNvPr id="28" name="Text Placeholder 27"/>
          <p:cNvSpPr>
            <a:spLocks noGrp="1"/>
          </p:cNvSpPr>
          <p:nvPr>
            <p:ph type="body" idx="10"/>
          </p:nvPr>
        </p:nvSpPr>
        <p:spPr>
          <a:xfrm>
            <a:off x="9088297" y="8837536"/>
            <a:ext cx="673754" cy="112370"/>
          </a:xfrm>
          <a:prstGeom prst="rect">
            <a:avLst/>
          </a:prstGeom>
          <a:noFill/>
          <a:ln w="0" cmpd="sng">
            <a:noFill/>
            <a:prstDash val="solid"/>
          </a:ln>
        </p:spPr>
        <p:txBody>
          <a:bodyPr lIns="0" tIns="2672" rIns="0" bIns="0"/>
          <a:lstStyle/>
          <a:p>
            <a:r>
              <a:rPr lang="en-US"/>
              <a:t>APPROVED </a:t>
            </a:r>
          </a:p>
        </p:txBody>
      </p:sp>
      <p:sp>
        <p:nvSpPr>
          <p:cNvPr id="29" name="Text Placeholder 28"/>
          <p:cNvSpPr>
            <a:spLocks noGrp="1"/>
          </p:cNvSpPr>
          <p:nvPr>
            <p:ph type="body" idx="10"/>
          </p:nvPr>
        </p:nvSpPr>
        <p:spPr>
          <a:xfrm>
            <a:off x="14951805" y="8666869"/>
            <a:ext cx="308266" cy="249242"/>
          </a:xfrm>
          <a:prstGeom prst="rect">
            <a:avLst/>
          </a:prstGeom>
          <a:noFill/>
          <a:ln w="0" cmpd="sng">
            <a:noFill/>
            <a:prstDash val="solid"/>
          </a:ln>
        </p:spPr>
        <p:txBody>
          <a:bodyPr lIns="0" tIns="9795" rIns="0" bIns="0"/>
          <a:lstStyle/>
          <a:p>
            <a:r>
              <a:rPr lang="en-US"/>
              <a:t>A </a:t>
            </a:r>
          </a:p>
        </p:txBody>
      </p:sp>
      <p:sp>
        <p:nvSpPr>
          <p:cNvPr id="30" name="Text Placeholder 29"/>
          <p:cNvSpPr>
            <a:spLocks noGrp="1"/>
          </p:cNvSpPr>
          <p:nvPr>
            <p:ph type="body" idx="10"/>
          </p:nvPr>
        </p:nvSpPr>
        <p:spPr>
          <a:xfrm>
            <a:off x="12338009" y="8439593"/>
            <a:ext cx="2613796" cy="554247"/>
          </a:xfrm>
          <a:prstGeom prst="rect">
            <a:avLst/>
          </a:prstGeom>
          <a:noFill/>
          <a:ln w="0" cmpd="sng">
            <a:noFill/>
            <a:prstDash val="solid"/>
          </a:ln>
        </p:spPr>
        <p:txBody>
          <a:bodyPr lIns="0" tIns="6234" rIns="0" bIns="0"/>
          <a:lstStyle/>
          <a:p>
            <a:r>
              <a:rPr lang="en-US"/>
              <a:t>THIS DRAWING IS THE COPYRIGHT OF HEALD LTD AND MAY NOT BE REPRODUCED IN PART OR IN WHOLE FOR ANY PURPOSE OTHER THAN FOR WHICH IT IS SUPPLIED, WITHOUT THE PRIOR WRITTEN PERMISSION OF HEALD </a:t>
            </a:r>
          </a:p>
          <a:p>
            <a:r>
              <a:rPr lang="en-US"/>
              <a:t>LTD. </a:t>
            </a:r>
          </a:p>
        </p:txBody>
      </p:sp>
      <p:sp>
        <p:nvSpPr>
          <p:cNvPr id="31" name="Text Placeholder 30"/>
          <p:cNvSpPr>
            <a:spLocks noGrp="1"/>
          </p:cNvSpPr>
          <p:nvPr>
            <p:ph type="body" idx="10"/>
          </p:nvPr>
        </p:nvSpPr>
        <p:spPr>
          <a:xfrm>
            <a:off x="10191223" y="9072414"/>
            <a:ext cx="461475" cy="251777"/>
          </a:xfrm>
          <a:prstGeom prst="rect">
            <a:avLst/>
          </a:prstGeom>
          <a:noFill/>
          <a:ln w="0" cmpd="sng">
            <a:noFill/>
            <a:prstDash val="solid"/>
          </a:ln>
        </p:spPr>
        <p:txBody>
          <a:bodyPr lIns="0" tIns="2672" rIns="0" bIns="0"/>
          <a:lstStyle/>
          <a:p>
            <a:r>
              <a:rPr lang="en-US"/>
              <a:t>SCALE </a:t>
            </a:r>
          </a:p>
          <a:p>
            <a:r>
              <a:rPr lang="en-US"/>
              <a:t>NTS </a:t>
            </a:r>
          </a:p>
        </p:txBody>
      </p:sp>
      <p:sp>
        <p:nvSpPr>
          <p:cNvPr id="32" name="Text Placeholder 31"/>
          <p:cNvSpPr>
            <a:spLocks noGrp="1"/>
          </p:cNvSpPr>
          <p:nvPr>
            <p:ph type="body" idx="10"/>
          </p:nvPr>
        </p:nvSpPr>
        <p:spPr>
          <a:xfrm>
            <a:off x="10926816" y="9068192"/>
            <a:ext cx="647911" cy="112370"/>
          </a:xfrm>
          <a:prstGeom prst="rect">
            <a:avLst/>
          </a:prstGeom>
          <a:noFill/>
          <a:ln w="0" cmpd="sng">
            <a:noFill/>
            <a:prstDash val="solid"/>
          </a:ln>
        </p:spPr>
        <p:txBody>
          <a:bodyPr lIns="0" tIns="2672" rIns="0" bIns="0"/>
          <a:lstStyle/>
          <a:p>
            <a:r>
              <a:rPr lang="en-US"/>
              <a:t>MATERIAL </a:t>
            </a:r>
          </a:p>
        </p:txBody>
      </p:sp>
      <p:sp>
        <p:nvSpPr>
          <p:cNvPr id="33" name="Text Placeholder 32"/>
          <p:cNvSpPr>
            <a:spLocks noGrp="1"/>
          </p:cNvSpPr>
          <p:nvPr>
            <p:ph type="body" idx="10"/>
          </p:nvPr>
        </p:nvSpPr>
        <p:spPr>
          <a:xfrm>
            <a:off x="13214811" y="9101146"/>
            <a:ext cx="797429" cy="152925"/>
          </a:xfrm>
          <a:prstGeom prst="rect">
            <a:avLst/>
          </a:prstGeom>
          <a:noFill/>
          <a:ln w="0" cmpd="sng">
            <a:noFill/>
            <a:prstDash val="solid"/>
          </a:ln>
        </p:spPr>
        <p:txBody>
          <a:bodyPr lIns="0" tIns="37402" rIns="0" bIns="0"/>
          <a:lstStyle/>
          <a:p>
            <a:r>
              <a:rPr lang="en-US"/>
              <a:t> Heald Ltd 2013 </a:t>
            </a:r>
          </a:p>
        </p:txBody>
      </p:sp>
      <p:sp>
        <p:nvSpPr>
          <p:cNvPr id="34" name="Text Placeholder 33"/>
          <p:cNvSpPr>
            <a:spLocks noGrp="1"/>
          </p:cNvSpPr>
          <p:nvPr>
            <p:ph type="body" idx="10"/>
          </p:nvPr>
        </p:nvSpPr>
        <p:spPr>
          <a:xfrm>
            <a:off x="10191225" y="9324193"/>
            <a:ext cx="386716" cy="112370"/>
          </a:xfrm>
          <a:prstGeom prst="rect">
            <a:avLst/>
          </a:prstGeom>
          <a:noFill/>
          <a:ln w="0" cmpd="sng">
            <a:noFill/>
            <a:prstDash val="solid"/>
          </a:ln>
        </p:spPr>
        <p:txBody>
          <a:bodyPr lIns="0" tIns="2672" rIns="0" bIns="0"/>
          <a:lstStyle/>
          <a:p>
            <a:r>
              <a:rPr lang="en-US"/>
              <a:t>SIZE </a:t>
            </a:r>
          </a:p>
        </p:txBody>
      </p:sp>
      <p:sp>
        <p:nvSpPr>
          <p:cNvPr id="35" name="Text Placeholder 34"/>
          <p:cNvSpPr>
            <a:spLocks noGrp="1"/>
          </p:cNvSpPr>
          <p:nvPr>
            <p:ph type="body" idx="10"/>
          </p:nvPr>
        </p:nvSpPr>
        <p:spPr>
          <a:xfrm>
            <a:off x="13691054" y="9324193"/>
            <a:ext cx="545464" cy="112370"/>
          </a:xfrm>
          <a:prstGeom prst="rect">
            <a:avLst/>
          </a:prstGeom>
          <a:noFill/>
          <a:ln w="0" cmpd="sng">
            <a:noFill/>
            <a:prstDash val="solid"/>
          </a:ln>
        </p:spPr>
        <p:txBody>
          <a:bodyPr lIns="0" tIns="2672" rIns="0" bIns="0"/>
          <a:lstStyle/>
          <a:p>
            <a:r>
              <a:rPr lang="en-US"/>
              <a:t>Modified </a:t>
            </a:r>
          </a:p>
        </p:txBody>
      </p:sp>
      <p:sp>
        <p:nvSpPr>
          <p:cNvPr id="36" name="Text Placeholder 35"/>
          <p:cNvSpPr>
            <a:spLocks noGrp="1"/>
          </p:cNvSpPr>
          <p:nvPr>
            <p:ph type="body" idx="10"/>
          </p:nvPr>
        </p:nvSpPr>
        <p:spPr>
          <a:xfrm>
            <a:off x="12302936" y="9324193"/>
            <a:ext cx="1191530" cy="112370"/>
          </a:xfrm>
          <a:prstGeom prst="rect">
            <a:avLst/>
          </a:prstGeom>
          <a:noFill/>
          <a:ln w="0" cmpd="sng">
            <a:noFill/>
            <a:prstDash val="solid"/>
          </a:ln>
        </p:spPr>
        <p:txBody>
          <a:bodyPr lIns="0" tIns="2672" rIns="0" bIns="0"/>
          <a:lstStyle/>
          <a:p>
            <a:r>
              <a:rPr lang="en-US"/>
              <a:t>DO NOT SCALE DRAWING. </a:t>
            </a:r>
          </a:p>
        </p:txBody>
      </p:sp>
      <p:sp>
        <p:nvSpPr>
          <p:cNvPr id="37" name="Text Placeholder 36"/>
          <p:cNvSpPr>
            <a:spLocks noGrp="1"/>
          </p:cNvSpPr>
          <p:nvPr>
            <p:ph type="body" idx="10"/>
          </p:nvPr>
        </p:nvSpPr>
        <p:spPr>
          <a:xfrm>
            <a:off x="10186612" y="9436561"/>
            <a:ext cx="328571" cy="138562"/>
          </a:xfrm>
          <a:prstGeom prst="rect">
            <a:avLst/>
          </a:prstGeom>
          <a:noFill/>
          <a:ln w="0" cmpd="sng">
            <a:noFill/>
            <a:prstDash val="solid"/>
          </a:ln>
        </p:spPr>
        <p:txBody>
          <a:bodyPr lIns="0" tIns="2672" rIns="0" bIns="0"/>
          <a:lstStyle/>
          <a:p>
            <a:r>
              <a:rPr lang="en-US"/>
              <a:t>A4 </a:t>
            </a:r>
          </a:p>
        </p:txBody>
      </p:sp>
      <p:sp>
        <p:nvSpPr>
          <p:cNvPr id="38" name="Text Placeholder 37"/>
          <p:cNvSpPr>
            <a:spLocks noGrp="1"/>
          </p:cNvSpPr>
          <p:nvPr>
            <p:ph type="body" idx="10"/>
          </p:nvPr>
        </p:nvSpPr>
        <p:spPr>
          <a:xfrm>
            <a:off x="14439569" y="9324192"/>
            <a:ext cx="435634" cy="226430"/>
          </a:xfrm>
          <a:prstGeom prst="rect">
            <a:avLst/>
          </a:prstGeom>
          <a:noFill/>
          <a:ln w="0" cmpd="sng">
            <a:noFill/>
            <a:prstDash val="solid"/>
          </a:ln>
        </p:spPr>
        <p:txBody>
          <a:bodyPr lIns="0" tIns="2672" rIns="0" bIns="0"/>
          <a:lstStyle/>
          <a:p>
            <a:r>
              <a:rPr lang="en-US"/>
              <a:t>Sheet </a:t>
            </a:r>
          </a:p>
          <a:p>
            <a:r>
              <a:rPr lang="en-US"/>
              <a:t>1 / 1 </a:t>
            </a:r>
          </a:p>
        </p:txBody>
      </p:sp>
      <p:sp>
        <p:nvSpPr>
          <p:cNvPr id="39" name="Text Placeholder 38"/>
          <p:cNvSpPr>
            <a:spLocks noGrp="1"/>
          </p:cNvSpPr>
          <p:nvPr>
            <p:ph type="body" idx="10"/>
          </p:nvPr>
        </p:nvSpPr>
        <p:spPr>
          <a:xfrm>
            <a:off x="12293705" y="9436564"/>
            <a:ext cx="1138922" cy="108991"/>
          </a:xfrm>
          <a:prstGeom prst="rect">
            <a:avLst/>
          </a:prstGeom>
          <a:noFill/>
          <a:ln w="0" cmpd="sng">
            <a:noFill/>
            <a:prstDash val="solid"/>
          </a:ln>
        </p:spPr>
        <p:txBody>
          <a:bodyPr lIns="0" tIns="0" rIns="0" bIns="0"/>
          <a:lstStyle/>
          <a:p>
            <a:r>
              <a:rPr lang="en-US"/>
              <a:t>ALL DIMENSIONS IN MM. </a:t>
            </a:r>
          </a:p>
        </p:txBody>
      </p:sp>
      <p:sp>
        <p:nvSpPr>
          <p:cNvPr id="40" name="Text Placeholder 39"/>
          <p:cNvSpPr>
            <a:spLocks noGrp="1"/>
          </p:cNvSpPr>
          <p:nvPr>
            <p:ph type="body" idx="10"/>
          </p:nvPr>
        </p:nvSpPr>
        <p:spPr>
          <a:xfrm>
            <a:off x="13619985" y="9437407"/>
            <a:ext cx="687599" cy="117439"/>
          </a:xfrm>
          <a:prstGeom prst="rect">
            <a:avLst/>
          </a:prstGeom>
          <a:noFill/>
          <a:ln w="0" cmpd="sng">
            <a:noFill/>
            <a:prstDash val="solid"/>
          </a:ln>
        </p:spPr>
        <p:txBody>
          <a:bodyPr lIns="0" tIns="3562" rIns="0" bIns="0"/>
          <a:lstStyle/>
          <a:p>
            <a:r>
              <a:rPr lang="en-US"/>
              <a:t>10/09/2013 </a:t>
            </a:r>
          </a:p>
        </p:txBody>
      </p:sp>
      <p:sp>
        <p:nvSpPr>
          <p:cNvPr id="41" name="Text Placeholder 40"/>
          <p:cNvSpPr>
            <a:spLocks noGrp="1"/>
          </p:cNvSpPr>
          <p:nvPr>
            <p:ph type="body" idx="10"/>
          </p:nvPr>
        </p:nvSpPr>
        <p:spPr>
          <a:xfrm>
            <a:off x="1153690" y="9538794"/>
            <a:ext cx="288884" cy="249242"/>
          </a:xfrm>
          <a:prstGeom prst="rect">
            <a:avLst/>
          </a:prstGeom>
          <a:noFill/>
          <a:ln w="0" cmpd="sng">
            <a:noFill/>
            <a:prstDash val="solid"/>
          </a:ln>
        </p:spPr>
        <p:txBody>
          <a:bodyPr lIns="0" tIns="9795" rIns="0" bIns="0"/>
          <a:lstStyle/>
          <a:p>
            <a:r>
              <a:rPr lang="en-US"/>
              <a:t>6 </a:t>
            </a:r>
          </a:p>
        </p:txBody>
      </p:sp>
      <p:sp>
        <p:nvSpPr>
          <p:cNvPr id="42" name="Text Placeholder 41"/>
          <p:cNvSpPr>
            <a:spLocks noGrp="1"/>
          </p:cNvSpPr>
          <p:nvPr>
            <p:ph type="body" idx="10"/>
          </p:nvPr>
        </p:nvSpPr>
        <p:spPr>
          <a:xfrm>
            <a:off x="14116533" y="9554848"/>
            <a:ext cx="266733" cy="228964"/>
          </a:xfrm>
          <a:prstGeom prst="rect">
            <a:avLst/>
          </a:prstGeom>
          <a:noFill/>
          <a:ln w="0" cmpd="sng">
            <a:noFill/>
            <a:prstDash val="solid"/>
          </a:ln>
        </p:spPr>
        <p:txBody>
          <a:bodyPr lIns="0" tIns="0" rIns="0" bIns="0"/>
          <a:lstStyle/>
          <a:p>
            <a:r>
              <a:rPr lang="en-US"/>
              <a:t>1 </a:t>
            </a:r>
          </a:p>
        </p:txBody>
      </p:sp>
      <p:sp>
        <p:nvSpPr>
          <p:cNvPr id="43" name="Text Placeholder 42"/>
          <p:cNvSpPr>
            <a:spLocks noGrp="1"/>
          </p:cNvSpPr>
          <p:nvPr>
            <p:ph type="body" idx="10"/>
          </p:nvPr>
        </p:nvSpPr>
        <p:spPr>
          <a:xfrm>
            <a:off x="11515661" y="9538794"/>
            <a:ext cx="284269" cy="249242"/>
          </a:xfrm>
          <a:prstGeom prst="rect">
            <a:avLst/>
          </a:prstGeom>
          <a:noFill/>
          <a:ln w="0" cmpd="sng">
            <a:noFill/>
            <a:prstDash val="solid"/>
          </a:ln>
        </p:spPr>
        <p:txBody>
          <a:bodyPr lIns="0" tIns="9795" rIns="0" bIns="0"/>
          <a:lstStyle/>
          <a:p>
            <a:r>
              <a:rPr lang="en-US"/>
              <a:t>2 </a:t>
            </a:r>
          </a:p>
        </p:txBody>
      </p:sp>
      <p:sp>
        <p:nvSpPr>
          <p:cNvPr id="44" name="Text Placeholder 43"/>
          <p:cNvSpPr>
            <a:spLocks noGrp="1"/>
          </p:cNvSpPr>
          <p:nvPr>
            <p:ph type="body" idx="10"/>
          </p:nvPr>
        </p:nvSpPr>
        <p:spPr>
          <a:xfrm>
            <a:off x="6323137" y="9534570"/>
            <a:ext cx="298114" cy="249242"/>
          </a:xfrm>
          <a:prstGeom prst="rect">
            <a:avLst/>
          </a:prstGeom>
          <a:noFill/>
          <a:ln w="0" cmpd="sng">
            <a:noFill/>
            <a:prstDash val="solid"/>
          </a:ln>
        </p:spPr>
        <p:txBody>
          <a:bodyPr lIns="0" tIns="9795" rIns="0" bIns="0"/>
          <a:lstStyle/>
          <a:p>
            <a:r>
              <a:rPr lang="en-US"/>
              <a:t>4 </a:t>
            </a:r>
          </a:p>
        </p:txBody>
      </p:sp>
      <p:sp>
        <p:nvSpPr>
          <p:cNvPr id="45" name="Text Placeholder 44"/>
          <p:cNvSpPr>
            <a:spLocks noGrp="1"/>
          </p:cNvSpPr>
          <p:nvPr>
            <p:ph type="body" idx="10"/>
          </p:nvPr>
        </p:nvSpPr>
        <p:spPr>
          <a:xfrm>
            <a:off x="3740723" y="9534570"/>
            <a:ext cx="284269" cy="249242"/>
          </a:xfrm>
          <a:prstGeom prst="rect">
            <a:avLst/>
          </a:prstGeom>
          <a:noFill/>
          <a:ln w="0" cmpd="sng">
            <a:noFill/>
            <a:prstDash val="solid"/>
          </a:ln>
        </p:spPr>
        <p:txBody>
          <a:bodyPr lIns="0" tIns="9795" rIns="0" bIns="0"/>
          <a:lstStyle/>
          <a:p>
            <a:r>
              <a:rPr lang="en-US"/>
              <a:t>5 </a:t>
            </a:r>
          </a:p>
        </p:txBody>
      </p:sp>
      <p:sp>
        <p:nvSpPr>
          <p:cNvPr id="46" name="Text Placeholder 45"/>
          <p:cNvSpPr>
            <a:spLocks noGrp="1"/>
          </p:cNvSpPr>
          <p:nvPr>
            <p:ph type="body" idx="10"/>
          </p:nvPr>
        </p:nvSpPr>
        <p:spPr>
          <a:xfrm>
            <a:off x="8919397" y="9538794"/>
            <a:ext cx="285192" cy="249242"/>
          </a:xfrm>
          <a:prstGeom prst="rect">
            <a:avLst/>
          </a:prstGeom>
          <a:noFill/>
          <a:ln w="0" cmpd="sng">
            <a:noFill/>
            <a:prstDash val="solid"/>
          </a:ln>
        </p:spPr>
        <p:txBody>
          <a:bodyPr lIns="0" tIns="9795" rIns="0" bIns="0"/>
          <a:lstStyle/>
          <a:p>
            <a:r>
              <a:rPr lang="en-US"/>
              <a:t>3 </a:t>
            </a:r>
          </a:p>
        </p:txBody>
      </p:sp>
    </p:spTree>
    <p:extLst>
      <p:ext uri="{BB962C8B-B14F-4D97-AF65-F5344CB8AC3E}">
        <p14:creationId xmlns:p14="http://schemas.microsoft.com/office/powerpoint/2010/main" val="631849968"/>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idx="10"/>
          </p:nvPr>
        </p:nvSpPr>
        <p:spPr>
          <a:xfrm>
            <a:off x="4326256" y="2395158"/>
            <a:ext cx="330200" cy="134810"/>
          </a:xfrm>
          <a:prstGeom prst="rect">
            <a:avLst/>
          </a:prstGeom>
          <a:noFill/>
          <a:ln w="0" cmpd="sng">
            <a:noFill/>
            <a:prstDash val="solid"/>
          </a:ln>
        </p:spPr>
        <p:txBody>
          <a:bodyPr lIns="0" tIns="5267" rIns="0" bIns="0"/>
          <a:lstStyle/>
          <a:p>
            <a:r>
              <a:rPr lang="en-US"/>
              <a:t>5’-4” </a:t>
            </a:r>
          </a:p>
        </p:txBody>
      </p:sp>
      <p:sp>
        <p:nvSpPr>
          <p:cNvPr id="7" name="Text Placeholder 6"/>
          <p:cNvSpPr>
            <a:spLocks noGrp="1"/>
          </p:cNvSpPr>
          <p:nvPr>
            <p:ph type="body" idx="10"/>
          </p:nvPr>
        </p:nvSpPr>
        <p:spPr>
          <a:xfrm>
            <a:off x="3090546" y="4772153"/>
            <a:ext cx="734696" cy="136208"/>
          </a:xfrm>
          <a:prstGeom prst="rect">
            <a:avLst/>
          </a:prstGeom>
          <a:noFill/>
          <a:ln w="0" cmpd="sng">
            <a:noFill/>
            <a:prstDash val="solid"/>
          </a:ln>
        </p:spPr>
        <p:txBody>
          <a:bodyPr lIns="0" tIns="5267" rIns="0" bIns="0"/>
          <a:lstStyle/>
          <a:p>
            <a:r>
              <a:rPr lang="en-US"/>
              <a:t>STOP/GO SIGNAL </a:t>
            </a:r>
          </a:p>
        </p:txBody>
      </p:sp>
      <p:sp>
        <p:nvSpPr>
          <p:cNvPr id="10" name="Text Placeholder 9"/>
          <p:cNvSpPr>
            <a:spLocks noGrp="1"/>
          </p:cNvSpPr>
          <p:nvPr>
            <p:ph type="body" idx="10"/>
          </p:nvPr>
        </p:nvSpPr>
        <p:spPr>
          <a:xfrm>
            <a:off x="5093334" y="4772154"/>
            <a:ext cx="3800476" cy="134810"/>
          </a:xfrm>
          <a:prstGeom prst="rect">
            <a:avLst/>
          </a:prstGeom>
          <a:noFill/>
          <a:ln w="0" cmpd="sng">
            <a:noFill/>
            <a:prstDash val="solid"/>
          </a:ln>
        </p:spPr>
        <p:txBody>
          <a:bodyPr lIns="0" tIns="5267" rIns="0" bIns="0"/>
          <a:lstStyle/>
          <a:p>
            <a:r>
              <a:rPr lang="en-US"/>
              <a:t>ACTIVE VEHICLE BARRIER - YELLOW AND BLACK CHEVRON GRAPHICS </a:t>
            </a:r>
          </a:p>
        </p:txBody>
      </p:sp>
      <p:sp>
        <p:nvSpPr>
          <p:cNvPr id="11" name="Text Placeholder 10"/>
          <p:cNvSpPr>
            <a:spLocks noGrp="1"/>
          </p:cNvSpPr>
          <p:nvPr>
            <p:ph type="body" idx="10"/>
          </p:nvPr>
        </p:nvSpPr>
        <p:spPr>
          <a:xfrm>
            <a:off x="9279255" y="4772154"/>
            <a:ext cx="5530850" cy="520382"/>
          </a:xfrm>
          <a:prstGeom prst="rect">
            <a:avLst/>
          </a:prstGeom>
          <a:noFill/>
          <a:ln w="0" cmpd="sng">
            <a:noFill/>
            <a:prstDash val="solid"/>
          </a:ln>
        </p:spPr>
        <p:txBody>
          <a:bodyPr lIns="0" tIns="5267" rIns="0" bIns="0"/>
          <a:lstStyle/>
          <a:p>
            <a:r>
              <a:rPr lang="en-US"/>
              <a:t>ACTIVE VEHICLE BARRIER </a:t>
            </a:r>
          </a:p>
          <a:p>
            <a:r>
              <a:rPr lang="en-US"/>
              <a:t>RAPTOR BARRIER - MANUFACTURED BY HEALD UK </a:t>
            </a:r>
          </a:p>
          <a:p>
            <a:r>
              <a:rPr lang="en-US"/>
              <a:t>FINISH: DARK GREY PAINTED STEEL W. YELLOW AND BLACK CHEVRON GRAPHICS </a:t>
            </a:r>
          </a:p>
        </p:txBody>
      </p:sp>
      <p:sp>
        <p:nvSpPr>
          <p:cNvPr id="14" name="Text Placeholder 13"/>
          <p:cNvSpPr>
            <a:spLocks noGrp="1"/>
          </p:cNvSpPr>
          <p:nvPr>
            <p:ph type="body" idx="10"/>
          </p:nvPr>
        </p:nvSpPr>
        <p:spPr>
          <a:xfrm>
            <a:off x="9398001" y="1776985"/>
            <a:ext cx="269239" cy="90806"/>
          </a:xfrm>
          <a:prstGeom prst="rect">
            <a:avLst/>
          </a:prstGeom>
          <a:noFill/>
          <a:ln w="0" cmpd="sng">
            <a:noFill/>
            <a:prstDash val="solid"/>
          </a:ln>
        </p:spPr>
        <p:txBody>
          <a:bodyPr lIns="0" tIns="0" rIns="0" bIns="0"/>
          <a:lstStyle/>
          <a:p>
            <a:r>
              <a:rPr lang="en-US"/>
              <a:t>13” </a:t>
            </a:r>
          </a:p>
        </p:txBody>
      </p:sp>
      <p:sp>
        <p:nvSpPr>
          <p:cNvPr id="15" name="Text Placeholder 14"/>
          <p:cNvSpPr>
            <a:spLocks noGrp="1"/>
          </p:cNvSpPr>
          <p:nvPr>
            <p:ph type="body" idx="10"/>
          </p:nvPr>
        </p:nvSpPr>
        <p:spPr>
          <a:xfrm>
            <a:off x="12129135" y="4365626"/>
            <a:ext cx="278130" cy="90106"/>
          </a:xfrm>
          <a:prstGeom prst="rect">
            <a:avLst/>
          </a:prstGeom>
          <a:noFill/>
          <a:ln w="0" cmpd="sng">
            <a:noFill/>
            <a:prstDash val="solid"/>
          </a:ln>
        </p:spPr>
        <p:txBody>
          <a:bodyPr lIns="0" tIns="0" rIns="0" bIns="0"/>
          <a:lstStyle/>
          <a:p>
            <a:r>
              <a:rPr lang="en-US"/>
              <a:t>98” </a:t>
            </a:r>
          </a:p>
        </p:txBody>
      </p:sp>
      <p:sp>
        <p:nvSpPr>
          <p:cNvPr id="16" name="Text Placeholder 15"/>
          <p:cNvSpPr>
            <a:spLocks noGrp="1"/>
          </p:cNvSpPr>
          <p:nvPr>
            <p:ph type="body" idx="10"/>
          </p:nvPr>
        </p:nvSpPr>
        <p:spPr>
          <a:xfrm>
            <a:off x="9279254" y="3021014"/>
            <a:ext cx="281306" cy="90106"/>
          </a:xfrm>
          <a:prstGeom prst="rect">
            <a:avLst/>
          </a:prstGeom>
          <a:noFill/>
          <a:ln w="0" cmpd="sng">
            <a:noFill/>
            <a:prstDash val="solid"/>
          </a:ln>
        </p:spPr>
        <p:txBody>
          <a:bodyPr lIns="0" tIns="0" rIns="0" bIns="0"/>
          <a:lstStyle/>
          <a:p>
            <a:r>
              <a:rPr lang="en-US"/>
              <a:t>39” </a:t>
            </a:r>
          </a:p>
        </p:txBody>
      </p:sp>
      <p:sp>
        <p:nvSpPr>
          <p:cNvPr id="21" name="Text Placeholder 20"/>
          <p:cNvSpPr>
            <a:spLocks noGrp="1"/>
          </p:cNvSpPr>
          <p:nvPr>
            <p:ph type="body" idx="10"/>
          </p:nvPr>
        </p:nvSpPr>
        <p:spPr>
          <a:xfrm>
            <a:off x="7081521" y="6433884"/>
            <a:ext cx="330200" cy="90806"/>
          </a:xfrm>
          <a:prstGeom prst="rect">
            <a:avLst/>
          </a:prstGeom>
          <a:noFill/>
          <a:ln w="0" cmpd="sng">
            <a:noFill/>
            <a:prstDash val="solid"/>
          </a:ln>
        </p:spPr>
        <p:txBody>
          <a:bodyPr lIns="0" tIns="0" rIns="0" bIns="0"/>
          <a:lstStyle/>
          <a:p>
            <a:r>
              <a:rPr lang="en-US"/>
              <a:t>5’-6” </a:t>
            </a:r>
          </a:p>
        </p:txBody>
      </p:sp>
      <p:sp>
        <p:nvSpPr>
          <p:cNvPr id="22" name="Text Placeholder 21"/>
          <p:cNvSpPr>
            <a:spLocks noGrp="1"/>
          </p:cNvSpPr>
          <p:nvPr>
            <p:ph type="body" idx="10"/>
          </p:nvPr>
        </p:nvSpPr>
        <p:spPr>
          <a:xfrm>
            <a:off x="6100446" y="7587107"/>
            <a:ext cx="332739" cy="90806"/>
          </a:xfrm>
          <a:prstGeom prst="rect">
            <a:avLst/>
          </a:prstGeom>
          <a:noFill/>
          <a:ln w="0" cmpd="sng">
            <a:noFill/>
            <a:prstDash val="solid"/>
          </a:ln>
        </p:spPr>
        <p:txBody>
          <a:bodyPr lIns="0" tIns="0" rIns="0" bIns="0"/>
          <a:lstStyle/>
          <a:p>
            <a:r>
              <a:rPr lang="en-US"/>
              <a:t>6’-0” </a:t>
            </a:r>
          </a:p>
        </p:txBody>
      </p:sp>
      <p:sp>
        <p:nvSpPr>
          <p:cNvPr id="23" name="Text Placeholder 22"/>
          <p:cNvSpPr>
            <a:spLocks noGrp="1"/>
          </p:cNvSpPr>
          <p:nvPr>
            <p:ph type="body" idx="10"/>
          </p:nvPr>
        </p:nvSpPr>
        <p:spPr>
          <a:xfrm>
            <a:off x="7264402" y="9119617"/>
            <a:ext cx="333375" cy="90806"/>
          </a:xfrm>
          <a:prstGeom prst="rect">
            <a:avLst/>
          </a:prstGeom>
          <a:noFill/>
          <a:ln w="0" cmpd="sng">
            <a:noFill/>
            <a:prstDash val="solid"/>
          </a:ln>
        </p:spPr>
        <p:txBody>
          <a:bodyPr lIns="0" tIns="0" rIns="0" bIns="0"/>
          <a:lstStyle/>
          <a:p>
            <a:r>
              <a:rPr lang="en-US"/>
              <a:t>5’-6” </a:t>
            </a:r>
          </a:p>
        </p:txBody>
      </p:sp>
      <p:sp>
        <p:nvSpPr>
          <p:cNvPr id="26" name="Text Placeholder 25"/>
          <p:cNvSpPr>
            <a:spLocks noGrp="1"/>
          </p:cNvSpPr>
          <p:nvPr>
            <p:ph type="body" idx="10"/>
          </p:nvPr>
        </p:nvSpPr>
        <p:spPr>
          <a:xfrm>
            <a:off x="11827510" y="9076310"/>
            <a:ext cx="281306" cy="90106"/>
          </a:xfrm>
          <a:prstGeom prst="rect">
            <a:avLst/>
          </a:prstGeom>
          <a:noFill/>
          <a:ln w="0" cmpd="sng">
            <a:noFill/>
            <a:prstDash val="solid"/>
          </a:ln>
        </p:spPr>
        <p:txBody>
          <a:bodyPr lIns="0" tIns="0" rIns="0" bIns="0"/>
          <a:lstStyle/>
          <a:p>
            <a:r>
              <a:rPr lang="en-US"/>
              <a:t>32” </a:t>
            </a:r>
          </a:p>
        </p:txBody>
      </p:sp>
      <p:sp>
        <p:nvSpPr>
          <p:cNvPr id="27" name="Text Placeholder 26"/>
          <p:cNvSpPr>
            <a:spLocks noGrp="1"/>
          </p:cNvSpPr>
          <p:nvPr>
            <p:ph type="body" idx="10"/>
          </p:nvPr>
        </p:nvSpPr>
        <p:spPr>
          <a:xfrm>
            <a:off x="9288146" y="8016686"/>
            <a:ext cx="278130" cy="90106"/>
          </a:xfrm>
          <a:prstGeom prst="rect">
            <a:avLst/>
          </a:prstGeom>
          <a:noFill/>
          <a:ln w="0" cmpd="sng">
            <a:noFill/>
            <a:prstDash val="solid"/>
          </a:ln>
        </p:spPr>
        <p:txBody>
          <a:bodyPr lIns="0" tIns="0" rIns="0" bIns="0"/>
          <a:lstStyle/>
          <a:p>
            <a:r>
              <a:rPr lang="en-US"/>
              <a:t>84” </a:t>
            </a:r>
          </a:p>
        </p:txBody>
      </p:sp>
      <p:sp>
        <p:nvSpPr>
          <p:cNvPr id="28" name="Text Placeholder 27"/>
          <p:cNvSpPr>
            <a:spLocks noGrp="1"/>
          </p:cNvSpPr>
          <p:nvPr>
            <p:ph type="body" idx="10"/>
          </p:nvPr>
        </p:nvSpPr>
        <p:spPr>
          <a:xfrm>
            <a:off x="3124201" y="9462580"/>
            <a:ext cx="11684000" cy="553910"/>
          </a:xfrm>
          <a:prstGeom prst="rect">
            <a:avLst/>
          </a:prstGeom>
          <a:noFill/>
          <a:ln w="0" cmpd="sng">
            <a:noFill/>
            <a:prstDash val="solid"/>
          </a:ln>
        </p:spPr>
        <p:txBody>
          <a:bodyPr lIns="0" tIns="17120" rIns="0" bIns="0"/>
          <a:lstStyle/>
          <a:p>
            <a:r>
              <a:rPr lang="en-US"/>
              <a:t>STAINLESS STEEL ACTIVE VEHICLE BARRIER - CONTROL CABINETS IN-GROUND AXLE SCALE </a:t>
            </a:r>
          </a:p>
          <a:p>
            <a:r>
              <a:rPr lang="en-US"/>
              <a:t> MANUFACTURED BY HEALD UK AX920 IN-GROUND SCALE - MANUFACTURED BY INTERCOMP </a:t>
            </a:r>
          </a:p>
          <a:p>
            <a:r>
              <a:rPr lang="en-US"/>
              <a:t> FINISH: STAINLESS STEEL FINISH: DARK GREY PAINTED STEEL </a:t>
            </a:r>
          </a:p>
        </p:txBody>
      </p:sp>
    </p:spTree>
    <p:extLst>
      <p:ext uri="{BB962C8B-B14F-4D97-AF65-F5344CB8AC3E}">
        <p14:creationId xmlns:p14="http://schemas.microsoft.com/office/powerpoint/2010/main" val="14763780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07C2D-50B5-4122-9A65-42DCB4524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98346-CB02-47F5-88A9-9260AAAE68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C44B3-2F3B-4242-BCFA-E12D0EE33100}"/>
              </a:ext>
            </a:extLst>
          </p:cNvPr>
          <p:cNvSpPr>
            <a:spLocks noGrp="1"/>
          </p:cNvSpPr>
          <p:nvPr>
            <p:ph type="dt" sz="half" idx="10"/>
          </p:nvPr>
        </p:nvSpPr>
        <p:spPr/>
        <p:txBody>
          <a:bodyPr/>
          <a:lstStyle/>
          <a:p>
            <a:fld id="{A3B708B0-C00D-4184-A1C7-711A81DADC52}" type="datetimeFigureOut">
              <a:rPr lang="en-US" smtClean="0"/>
              <a:t>2/18/2026</a:t>
            </a:fld>
            <a:endParaRPr lang="en-US"/>
          </a:p>
        </p:txBody>
      </p:sp>
      <p:sp>
        <p:nvSpPr>
          <p:cNvPr id="5" name="Footer Placeholder 4">
            <a:extLst>
              <a:ext uri="{FF2B5EF4-FFF2-40B4-BE49-F238E27FC236}">
                <a16:creationId xmlns:a16="http://schemas.microsoft.com/office/drawing/2014/main" id="{455AA291-9A33-4F18-B6A5-A3686DB70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E7078-0E63-4211-868C-7C2CBB5ACDC3}"/>
              </a:ext>
            </a:extLst>
          </p:cNvPr>
          <p:cNvSpPr>
            <a:spLocks noGrp="1"/>
          </p:cNvSpPr>
          <p:nvPr>
            <p:ph type="sldNum" sz="quarter" idx="12"/>
          </p:nvPr>
        </p:nvSpPr>
        <p:spPr/>
        <p:txBody>
          <a:bodyPr/>
          <a:lstStyle/>
          <a:p>
            <a:fld id="{22AE3B09-DB63-45C8-AF0A-57C4B2BD49EB}" type="slidenum">
              <a:rPr lang="en-US" smtClean="0"/>
              <a:t>‹#›</a:t>
            </a:fld>
            <a:endParaRPr lang="en-US"/>
          </a:p>
        </p:txBody>
      </p:sp>
    </p:spTree>
    <p:extLst>
      <p:ext uri="{BB962C8B-B14F-4D97-AF65-F5344CB8AC3E}">
        <p14:creationId xmlns:p14="http://schemas.microsoft.com/office/powerpoint/2010/main" val="286682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2/18/2026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2483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4929" r:id="rId1"/>
    <p:sldLayoutId id="2147484930" r:id="rId2"/>
    <p:sldLayoutId id="2147484931" r:id="rId3"/>
    <p:sldLayoutId id="2147484933" r:id="rId4"/>
    <p:sldLayoutId id="2147484942" r:id="rId5"/>
  </p:sldLayoutIdLst>
  <p:transition advClick="0"/>
  <p:txStyles>
    <p:title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p:titleStyle>
    <p:body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63040" rtl="0" eaLnBrk="1" latinLnBrk="0" hangingPunct="1">
        <a:defRPr sz="2900" kern="1200">
          <a:solidFill>
            <a:schemeClr val="tx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A6DCD7B7-E2CD-42FB-9C10-6955B8560A0C}"/>
              </a:ext>
            </a:extLst>
          </p:cNvPr>
          <p:cNvSpPr txBox="1">
            <a:spLocks/>
          </p:cNvSpPr>
          <p:nvPr/>
        </p:nvSpPr>
        <p:spPr>
          <a:xfrm>
            <a:off x="0" y="1"/>
            <a:ext cx="15544800" cy="889348"/>
          </a:xfrm>
          <a:prstGeom prst="rect">
            <a:avLst/>
          </a:prstGeom>
        </p:spPr>
        <p:txBody>
          <a:bodyPr lIns="91440" tIns="45720" rIns="91440" bIns="45720"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j-ea"/>
                <a:cs typeface="+mj-cs"/>
              </a:rPr>
              <a:t>HWMWTCB7 – Reconstruction of Trinity Place</a:t>
            </a:r>
          </a:p>
        </p:txBody>
      </p:sp>
      <p:sp>
        <p:nvSpPr>
          <p:cNvPr id="47" name="Content Placeholder 3">
            <a:extLst>
              <a:ext uri="{FF2B5EF4-FFF2-40B4-BE49-F238E27FC236}">
                <a16:creationId xmlns:a16="http://schemas.microsoft.com/office/drawing/2014/main" id="{49854281-DCD9-400A-9FB3-EB4C9D77C141}"/>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dirty="0">
              <a:ln>
                <a:noFill/>
              </a:ln>
              <a:solidFill>
                <a:sysClr val="window" lastClr="FFFFFF"/>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29DF5EE-9FC3-9D38-31F2-978E2E638193}"/>
              </a:ext>
            </a:extLst>
          </p:cNvPr>
          <p:cNvPicPr>
            <a:picLocks noChangeAspect="1"/>
          </p:cNvPicPr>
          <p:nvPr/>
        </p:nvPicPr>
        <p:blipFill>
          <a:blip r:embed="rId3"/>
          <a:stretch>
            <a:fillRect/>
          </a:stretch>
        </p:blipFill>
        <p:spPr>
          <a:xfrm>
            <a:off x="418011" y="1672047"/>
            <a:ext cx="8948691" cy="6871062"/>
          </a:xfrm>
          <a:prstGeom prst="rect">
            <a:avLst/>
          </a:prstGeom>
        </p:spPr>
      </p:pic>
      <p:sp>
        <p:nvSpPr>
          <p:cNvPr id="7" name="TextBox 6">
            <a:extLst>
              <a:ext uri="{FF2B5EF4-FFF2-40B4-BE49-F238E27FC236}">
                <a16:creationId xmlns:a16="http://schemas.microsoft.com/office/drawing/2014/main" id="{8F0C75A3-5AE2-CAFB-0844-F03105613ABF}"/>
              </a:ext>
            </a:extLst>
          </p:cNvPr>
          <p:cNvSpPr txBox="1"/>
          <p:nvPr/>
        </p:nvSpPr>
        <p:spPr>
          <a:xfrm>
            <a:off x="9511441" y="2030896"/>
            <a:ext cx="5857995" cy="2939844"/>
          </a:xfrm>
          <a:prstGeom prst="rect">
            <a:avLst/>
          </a:prstGeom>
          <a:noFill/>
        </p:spPr>
        <p:txBody>
          <a:bodyPr wrap="square" rtlCol="0">
            <a:spAutoFit/>
          </a:bodyPr>
          <a:lstStyle/>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NTP: September 18, 2023</a:t>
            </a: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Original Contract Amount: $18,903,881.37</a:t>
            </a: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Current Contract Amount: $18,903,881.37</a:t>
            </a:r>
          </a:p>
          <a:p>
            <a:pPr marL="342900" indent="-342900">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 Supervision : NV5</a:t>
            </a:r>
          </a:p>
          <a:p>
            <a:pPr marL="342900" indent="-342900">
              <a:buFont typeface="Arial" panose="020B0604020202020204" pitchFamily="34" charset="0"/>
              <a:buChar char="•"/>
            </a:pPr>
            <a:r>
              <a:rPr lang="en-US" sz="2400" dirty="0">
                <a:latin typeface="+mn-lt"/>
                <a:ea typeface="Calibri" panose="020F0502020204030204" pitchFamily="34" charset="0"/>
                <a:cs typeface="Times New Roman" panose="02020603050405020304" pitchFamily="18" charset="0"/>
              </a:rPr>
              <a:t>Contractor: MFM Contracting Corp</a:t>
            </a:r>
            <a:endParaRPr lang="en-US" sz="2400" dirty="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400" dirty="0">
              <a:effectLst/>
              <a:latin typeface="+mn-lt"/>
              <a:ea typeface="Calibri" panose="020F0502020204030204" pitchFamily="34" charset="0"/>
              <a:cs typeface="Times New Roman" panose="02020603050405020304" pitchFamily="18" charset="0"/>
            </a:endParaRPr>
          </a:p>
          <a:p>
            <a:endParaRPr lang="en-US" sz="3600" dirty="0"/>
          </a:p>
        </p:txBody>
      </p:sp>
      <p:cxnSp>
        <p:nvCxnSpPr>
          <p:cNvPr id="2" name="Straight Connector 1">
            <a:extLst>
              <a:ext uri="{FF2B5EF4-FFF2-40B4-BE49-F238E27FC236}">
                <a16:creationId xmlns:a16="http://schemas.microsoft.com/office/drawing/2014/main" id="{A135A185-E9D3-90EA-680F-605D73E8F1C0}"/>
              </a:ext>
            </a:extLst>
          </p:cNvPr>
          <p:cNvCxnSpPr/>
          <p:nvPr/>
        </p:nvCxnSpPr>
        <p:spPr>
          <a:xfrm>
            <a:off x="0" y="889348"/>
            <a:ext cx="1554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CAF2CD0-8C45-22A1-684A-F1D4BD003EAE}"/>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EC6DD61-CE8E-C7C3-B3CC-74A5D7E7C183}"/>
              </a:ext>
            </a:extLst>
          </p:cNvPr>
          <p:cNvSpPr/>
          <p:nvPr/>
        </p:nvSpPr>
        <p:spPr>
          <a:xfrm>
            <a:off x="10073536" y="8951960"/>
            <a:ext cx="10591800" cy="103320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numCol="2"/>
          <a:lstStyle/>
          <a:p>
            <a:pPr defTabSz="1463675">
              <a:defRPr/>
            </a:pPr>
            <a:r>
              <a:rPr lang="en-US" sz="2400" dirty="0">
                <a:solidFill>
                  <a:schemeClr val="tx1"/>
                </a:solidFill>
                <a:latin typeface="+mj-lt"/>
                <a:cs typeface="Arial" pitchFamily="34" charset="0"/>
              </a:rPr>
              <a:t>Projected  Completion Date: 09/27/29 </a:t>
            </a:r>
          </a:p>
          <a:p>
            <a:pPr defTabSz="1463675">
              <a:defRPr/>
            </a:pPr>
            <a:r>
              <a:rPr lang="en-US" sz="2400" dirty="0">
                <a:solidFill>
                  <a:schemeClr val="tx1"/>
                </a:solidFill>
                <a:latin typeface="+mj-lt"/>
                <a:cs typeface="Arial" pitchFamily="34" charset="0"/>
              </a:rPr>
              <a:t> % of Work Completed: 33%</a:t>
            </a:r>
          </a:p>
          <a:p>
            <a:pPr defTabSz="1463675">
              <a:defRPr/>
            </a:pPr>
            <a:endParaRPr lang="en-US" sz="2600" b="1" dirty="0">
              <a:solidFill>
                <a:schemeClr val="tx1"/>
              </a:solidFill>
              <a:latin typeface="+mj-lt"/>
              <a:cs typeface="Arial" pitchFamily="34" charset="0"/>
            </a:endParaRPr>
          </a:p>
        </p:txBody>
      </p:sp>
      <p:pic>
        <p:nvPicPr>
          <p:cNvPr id="8" name="Picture 2" descr="Image result for ddc logo design\">
            <a:extLst>
              <a:ext uri="{FF2B5EF4-FFF2-40B4-BE49-F238E27FC236}">
                <a16:creationId xmlns:a16="http://schemas.microsoft.com/office/drawing/2014/main" id="{4AFB0D2E-904B-3160-F9D5-4A2A9C39D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877228"/>
            <a:ext cx="3314700" cy="11225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65006E-C0CF-8923-A56A-1410AE24372A}"/>
              </a:ext>
            </a:extLst>
          </p:cNvPr>
          <p:cNvSpPr txBox="1"/>
          <p:nvPr/>
        </p:nvSpPr>
        <p:spPr>
          <a:xfrm>
            <a:off x="4075212" y="8877228"/>
            <a:ext cx="4503284" cy="830997"/>
          </a:xfrm>
          <a:prstGeom prst="rect">
            <a:avLst/>
          </a:prstGeom>
          <a:noFill/>
        </p:spPr>
        <p:txBody>
          <a:bodyPr wrap="none" rtlCol="0">
            <a:spAutoFit/>
          </a:bodyPr>
          <a:lstStyle/>
          <a:p>
            <a:r>
              <a:rPr lang="en-US" sz="2400" dirty="0"/>
              <a:t>Original Completion Date: 9/16/27</a:t>
            </a:r>
          </a:p>
          <a:p>
            <a:endParaRPr lang="en-US" sz="2400" dirty="0"/>
          </a:p>
        </p:txBody>
      </p:sp>
      <p:sp>
        <p:nvSpPr>
          <p:cNvPr id="9" name="TextBox 8">
            <a:extLst>
              <a:ext uri="{FF2B5EF4-FFF2-40B4-BE49-F238E27FC236}">
                <a16:creationId xmlns:a16="http://schemas.microsoft.com/office/drawing/2014/main" id="{617E8278-2A9B-C4F8-9748-BDD080B9DB4E}"/>
              </a:ext>
            </a:extLst>
          </p:cNvPr>
          <p:cNvSpPr txBox="1"/>
          <p:nvPr/>
        </p:nvSpPr>
        <p:spPr>
          <a:xfrm>
            <a:off x="4109173" y="9200071"/>
            <a:ext cx="60628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a:cs typeface="Arial"/>
              </a:rPr>
              <a:t>% of Time Elapsed: 60.62 %</a:t>
            </a:r>
          </a:p>
        </p:txBody>
      </p:sp>
    </p:spTree>
    <p:extLst>
      <p:ext uri="{BB962C8B-B14F-4D97-AF65-F5344CB8AC3E}">
        <p14:creationId xmlns:p14="http://schemas.microsoft.com/office/powerpoint/2010/main" val="81487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87E98-64BA-BECD-BD64-092DF78472FC}"/>
            </a:ext>
          </a:extLst>
        </p:cNvPr>
        <p:cNvGrpSpPr/>
        <p:nvPr/>
      </p:nvGrpSpPr>
      <p:grpSpPr>
        <a:xfrm>
          <a:off x="0" y="0"/>
          <a:ext cx="0" cy="0"/>
          <a:chOff x="0" y="0"/>
          <a:chExt cx="0" cy="0"/>
        </a:xfrm>
      </p:grpSpPr>
      <p:sp>
        <p:nvSpPr>
          <p:cNvPr id="47" name="Content Placeholder 3">
            <a:extLst>
              <a:ext uri="{FF2B5EF4-FFF2-40B4-BE49-F238E27FC236}">
                <a16:creationId xmlns:a16="http://schemas.microsoft.com/office/drawing/2014/main" id="{81B9E919-7CD6-C0BE-A57B-31CB9EEBEE07}"/>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7483D50A-5AEB-32CD-34BA-1C1189782FAD}"/>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737405E-1D59-C8D9-88A6-B905C4723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A6D6A458-2FA3-EB1F-783B-3DE85411BD1F}"/>
              </a:ext>
            </a:extLst>
          </p:cNvPr>
          <p:cNvSpPr txBox="1"/>
          <p:nvPr/>
        </p:nvSpPr>
        <p:spPr>
          <a:xfrm>
            <a:off x="9772591" y="8839199"/>
            <a:ext cx="4878130" cy="830997"/>
          </a:xfrm>
          <a:prstGeom prst="rect">
            <a:avLst/>
          </a:prstGeom>
          <a:noFill/>
        </p:spPr>
        <p:txBody>
          <a:bodyPr wrap="none" rtlCol="0">
            <a:spAutoFit/>
          </a:bodyPr>
          <a:lstStyle/>
          <a:p>
            <a:r>
              <a:rPr lang="en-US" sz="2400" dirty="0"/>
              <a:t>Projected Completion Date: 09/27/29</a:t>
            </a:r>
          </a:p>
          <a:p>
            <a:r>
              <a:rPr lang="en-US" sz="2400" dirty="0"/>
              <a:t>% of Work Completed: 33%</a:t>
            </a:r>
          </a:p>
        </p:txBody>
      </p:sp>
      <p:sp>
        <p:nvSpPr>
          <p:cNvPr id="14" name="Title 1">
            <a:extLst>
              <a:ext uri="{FF2B5EF4-FFF2-40B4-BE49-F238E27FC236}">
                <a16:creationId xmlns:a16="http://schemas.microsoft.com/office/drawing/2014/main" id="{CCBA63AF-422B-CD4A-0B75-9511C12C50C2}"/>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a:t>
            </a:r>
          </a:p>
        </p:txBody>
      </p:sp>
      <p:cxnSp>
        <p:nvCxnSpPr>
          <p:cNvPr id="15" name="Straight Connector 14">
            <a:extLst>
              <a:ext uri="{FF2B5EF4-FFF2-40B4-BE49-F238E27FC236}">
                <a16:creationId xmlns:a16="http://schemas.microsoft.com/office/drawing/2014/main" id="{338C7C7D-9D9D-D2D3-47C3-CD699FCD4C16}"/>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sp>
        <p:nvSpPr>
          <p:cNvPr id="2" name="TextBox 1">
            <a:extLst>
              <a:ext uri="{FF2B5EF4-FFF2-40B4-BE49-F238E27FC236}">
                <a16:creationId xmlns:a16="http://schemas.microsoft.com/office/drawing/2014/main" id="{DFB29CB2-D377-0B28-FE66-198C08F45704}"/>
              </a:ext>
            </a:extLst>
          </p:cNvPr>
          <p:cNvSpPr txBox="1"/>
          <p:nvPr/>
        </p:nvSpPr>
        <p:spPr>
          <a:xfrm>
            <a:off x="5588000" y="931714"/>
            <a:ext cx="2773323" cy="584775"/>
          </a:xfrm>
          <a:prstGeom prst="rect">
            <a:avLst/>
          </a:prstGeom>
          <a:noFill/>
        </p:spPr>
        <p:txBody>
          <a:bodyPr wrap="none" rtlCol="0">
            <a:spAutoFit/>
          </a:bodyPr>
          <a:lstStyle/>
          <a:p>
            <a:r>
              <a:rPr lang="en-US" sz="3200" b="1" dirty="0"/>
              <a:t>86 Trinity Place</a:t>
            </a:r>
          </a:p>
        </p:txBody>
      </p:sp>
      <p:pic>
        <p:nvPicPr>
          <p:cNvPr id="9" name="Picture 8">
            <a:extLst>
              <a:ext uri="{FF2B5EF4-FFF2-40B4-BE49-F238E27FC236}">
                <a16:creationId xmlns:a16="http://schemas.microsoft.com/office/drawing/2014/main" id="{31704790-B847-A090-0FE8-803EAA475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43" y="1500138"/>
            <a:ext cx="13353143" cy="7339060"/>
          </a:xfrm>
          <a:prstGeom prst="rect">
            <a:avLst/>
          </a:prstGeom>
        </p:spPr>
      </p:pic>
      <p:sp>
        <p:nvSpPr>
          <p:cNvPr id="10" name="Rectangle 9">
            <a:extLst>
              <a:ext uri="{FF2B5EF4-FFF2-40B4-BE49-F238E27FC236}">
                <a16:creationId xmlns:a16="http://schemas.microsoft.com/office/drawing/2014/main" id="{983D1989-7FE9-9026-ACBB-388E4E93842E}"/>
              </a:ext>
            </a:extLst>
          </p:cNvPr>
          <p:cNvSpPr/>
          <p:nvPr/>
        </p:nvSpPr>
        <p:spPr>
          <a:xfrm>
            <a:off x="4862285" y="4789715"/>
            <a:ext cx="3643085" cy="11901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668B16-1699-3EE1-230B-A09862B51248}"/>
              </a:ext>
            </a:extLst>
          </p:cNvPr>
          <p:cNvSpPr txBox="1"/>
          <p:nvPr/>
        </p:nvSpPr>
        <p:spPr>
          <a:xfrm>
            <a:off x="6063916" y="9070309"/>
            <a:ext cx="1999009" cy="538609"/>
          </a:xfrm>
          <a:prstGeom prst="rect">
            <a:avLst/>
          </a:prstGeom>
          <a:noFill/>
        </p:spPr>
        <p:txBody>
          <a:bodyPr wrap="none" rtlCol="0">
            <a:spAutoFit/>
          </a:bodyPr>
          <a:lstStyle/>
          <a:p>
            <a:r>
              <a:rPr lang="en-US" dirty="0"/>
              <a:t>Sewer plans</a:t>
            </a:r>
          </a:p>
        </p:txBody>
      </p:sp>
    </p:spTree>
    <p:extLst>
      <p:ext uri="{BB962C8B-B14F-4D97-AF65-F5344CB8AC3E}">
        <p14:creationId xmlns:p14="http://schemas.microsoft.com/office/powerpoint/2010/main" val="1947827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66565-F4F2-8C8F-4EA2-829871EE3133}"/>
            </a:ext>
          </a:extLst>
        </p:cNvPr>
        <p:cNvGrpSpPr/>
        <p:nvPr/>
      </p:nvGrpSpPr>
      <p:grpSpPr>
        <a:xfrm>
          <a:off x="0" y="0"/>
          <a:ext cx="0" cy="0"/>
          <a:chOff x="0" y="0"/>
          <a:chExt cx="0" cy="0"/>
        </a:xfrm>
      </p:grpSpPr>
      <p:sp>
        <p:nvSpPr>
          <p:cNvPr id="47" name="Content Placeholder 3">
            <a:extLst>
              <a:ext uri="{FF2B5EF4-FFF2-40B4-BE49-F238E27FC236}">
                <a16:creationId xmlns:a16="http://schemas.microsoft.com/office/drawing/2014/main" id="{D6C106C5-27C3-7186-779A-67A7761A110B}"/>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31425718-C8F1-7D09-DE54-BE6AE8897EC2}"/>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DF8178-5F45-DEF2-CE09-AF12DA7FF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C0659B0D-EAD8-2897-E0DB-089B03DB1F18}"/>
              </a:ext>
            </a:extLst>
          </p:cNvPr>
          <p:cNvSpPr txBox="1"/>
          <p:nvPr/>
        </p:nvSpPr>
        <p:spPr>
          <a:xfrm>
            <a:off x="9772591" y="8839199"/>
            <a:ext cx="4878130" cy="830997"/>
          </a:xfrm>
          <a:prstGeom prst="rect">
            <a:avLst/>
          </a:prstGeom>
          <a:noFill/>
        </p:spPr>
        <p:txBody>
          <a:bodyPr wrap="none" rtlCol="0">
            <a:spAutoFit/>
          </a:bodyPr>
          <a:lstStyle/>
          <a:p>
            <a:r>
              <a:rPr lang="en-US" sz="2400" dirty="0"/>
              <a:t>Projected Completion Date: 09/27/29</a:t>
            </a:r>
          </a:p>
          <a:p>
            <a:r>
              <a:rPr lang="en-US" sz="2400" dirty="0"/>
              <a:t>% of Work Completed: 33%</a:t>
            </a:r>
          </a:p>
        </p:txBody>
      </p:sp>
      <p:sp>
        <p:nvSpPr>
          <p:cNvPr id="14" name="Title 1">
            <a:extLst>
              <a:ext uri="{FF2B5EF4-FFF2-40B4-BE49-F238E27FC236}">
                <a16:creationId xmlns:a16="http://schemas.microsoft.com/office/drawing/2014/main" id="{D779594C-C695-63A1-3FC1-630F872BB5D6}"/>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a:t>
            </a:r>
          </a:p>
        </p:txBody>
      </p:sp>
      <p:cxnSp>
        <p:nvCxnSpPr>
          <p:cNvPr id="15" name="Straight Connector 14">
            <a:extLst>
              <a:ext uri="{FF2B5EF4-FFF2-40B4-BE49-F238E27FC236}">
                <a16:creationId xmlns:a16="http://schemas.microsoft.com/office/drawing/2014/main" id="{945C3DB6-1A9F-8FE6-1F77-2D8556E3E16B}"/>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sp>
        <p:nvSpPr>
          <p:cNvPr id="2" name="TextBox 1">
            <a:extLst>
              <a:ext uri="{FF2B5EF4-FFF2-40B4-BE49-F238E27FC236}">
                <a16:creationId xmlns:a16="http://schemas.microsoft.com/office/drawing/2014/main" id="{EFA1C9A0-9C89-3083-4C71-883DDBAE976E}"/>
              </a:ext>
            </a:extLst>
          </p:cNvPr>
          <p:cNvSpPr txBox="1"/>
          <p:nvPr/>
        </p:nvSpPr>
        <p:spPr>
          <a:xfrm>
            <a:off x="5588000" y="931714"/>
            <a:ext cx="2773323" cy="584775"/>
          </a:xfrm>
          <a:prstGeom prst="rect">
            <a:avLst/>
          </a:prstGeom>
          <a:noFill/>
        </p:spPr>
        <p:txBody>
          <a:bodyPr wrap="none" rtlCol="0">
            <a:spAutoFit/>
          </a:bodyPr>
          <a:lstStyle/>
          <a:p>
            <a:r>
              <a:rPr lang="en-US" sz="3200" b="1" dirty="0"/>
              <a:t>86 Trinity Place</a:t>
            </a:r>
          </a:p>
        </p:txBody>
      </p:sp>
      <p:pic>
        <p:nvPicPr>
          <p:cNvPr id="7" name="Picture 6">
            <a:extLst>
              <a:ext uri="{FF2B5EF4-FFF2-40B4-BE49-F238E27FC236}">
                <a16:creationId xmlns:a16="http://schemas.microsoft.com/office/drawing/2014/main" id="{AA681ADB-CD74-0B8B-54E4-54A7BAB6F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0" y="931714"/>
            <a:ext cx="7543800" cy="7907483"/>
          </a:xfrm>
          <a:prstGeom prst="rect">
            <a:avLst/>
          </a:prstGeom>
        </p:spPr>
      </p:pic>
      <p:sp>
        <p:nvSpPr>
          <p:cNvPr id="8" name="TextBox 7">
            <a:extLst>
              <a:ext uri="{FF2B5EF4-FFF2-40B4-BE49-F238E27FC236}">
                <a16:creationId xmlns:a16="http://schemas.microsoft.com/office/drawing/2014/main" id="{F5188C5A-52CB-C3C2-A913-3E924899ED4A}"/>
              </a:ext>
            </a:extLst>
          </p:cNvPr>
          <p:cNvSpPr txBox="1"/>
          <p:nvPr/>
        </p:nvSpPr>
        <p:spPr>
          <a:xfrm>
            <a:off x="252400" y="1412725"/>
            <a:ext cx="3495701" cy="984885"/>
          </a:xfrm>
          <a:prstGeom prst="rect">
            <a:avLst/>
          </a:prstGeom>
          <a:noFill/>
        </p:spPr>
        <p:txBody>
          <a:bodyPr wrap="none" rtlCol="0">
            <a:spAutoFit/>
          </a:bodyPr>
          <a:lstStyle/>
          <a:p>
            <a:r>
              <a:rPr lang="en-US" dirty="0"/>
              <a:t>Sewer Trench in front </a:t>
            </a:r>
          </a:p>
          <a:p>
            <a:r>
              <a:rPr lang="en-US" dirty="0"/>
              <a:t>of 86 Trinity Place</a:t>
            </a:r>
          </a:p>
        </p:txBody>
      </p:sp>
    </p:spTree>
    <p:extLst>
      <p:ext uri="{BB962C8B-B14F-4D97-AF65-F5344CB8AC3E}">
        <p14:creationId xmlns:p14="http://schemas.microsoft.com/office/powerpoint/2010/main" val="741786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E8E8-0B6D-136D-6878-61820F47BA8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535D73B-67A4-B1B3-AEE8-A5466F525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82" y="1001165"/>
            <a:ext cx="7425418" cy="7722481"/>
          </a:xfrm>
          <a:prstGeom prst="rect">
            <a:avLst/>
          </a:prstGeom>
        </p:spPr>
      </p:pic>
      <p:sp>
        <p:nvSpPr>
          <p:cNvPr id="47" name="Content Placeholder 3">
            <a:extLst>
              <a:ext uri="{FF2B5EF4-FFF2-40B4-BE49-F238E27FC236}">
                <a16:creationId xmlns:a16="http://schemas.microsoft.com/office/drawing/2014/main" id="{7D27210E-6C3A-74C1-ABF0-E3CCB603E6CE}"/>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D353B959-95A0-2535-5455-D76BD59554E4}"/>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026755-AECD-143F-0A58-0FF2A5B384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1528CD82-270A-70F2-8686-A1E4EDA70D4D}"/>
              </a:ext>
            </a:extLst>
          </p:cNvPr>
          <p:cNvSpPr txBox="1"/>
          <p:nvPr/>
        </p:nvSpPr>
        <p:spPr>
          <a:xfrm>
            <a:off x="9772591" y="8839199"/>
            <a:ext cx="4878130" cy="830997"/>
          </a:xfrm>
          <a:prstGeom prst="rect">
            <a:avLst/>
          </a:prstGeom>
          <a:noFill/>
        </p:spPr>
        <p:txBody>
          <a:bodyPr wrap="none" rtlCol="0">
            <a:spAutoFit/>
          </a:bodyPr>
          <a:lstStyle/>
          <a:p>
            <a:r>
              <a:rPr lang="en-US" sz="2400" dirty="0"/>
              <a:t>Projected Completion Date: 09/27/29</a:t>
            </a:r>
          </a:p>
          <a:p>
            <a:r>
              <a:rPr lang="en-US" sz="2400" dirty="0"/>
              <a:t>% of Work Completed: 33%</a:t>
            </a:r>
          </a:p>
        </p:txBody>
      </p:sp>
      <p:sp>
        <p:nvSpPr>
          <p:cNvPr id="14" name="Title 1">
            <a:extLst>
              <a:ext uri="{FF2B5EF4-FFF2-40B4-BE49-F238E27FC236}">
                <a16:creationId xmlns:a16="http://schemas.microsoft.com/office/drawing/2014/main" id="{AD9678DD-720C-7115-C31C-62F867133656}"/>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a:t>
            </a:r>
          </a:p>
        </p:txBody>
      </p:sp>
      <p:cxnSp>
        <p:nvCxnSpPr>
          <p:cNvPr id="15" name="Straight Connector 14">
            <a:extLst>
              <a:ext uri="{FF2B5EF4-FFF2-40B4-BE49-F238E27FC236}">
                <a16:creationId xmlns:a16="http://schemas.microsoft.com/office/drawing/2014/main" id="{356B3F33-7B03-2E7E-7A71-6BEFD0A9D402}"/>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pic>
        <p:nvPicPr>
          <p:cNvPr id="12" name="Picture 11">
            <a:extLst>
              <a:ext uri="{FF2B5EF4-FFF2-40B4-BE49-F238E27FC236}">
                <a16:creationId xmlns:a16="http://schemas.microsoft.com/office/drawing/2014/main" id="{EEC2926C-DA62-5C2F-1F3F-C64F23FE1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0772" y="1069082"/>
            <a:ext cx="10504028" cy="7614557"/>
          </a:xfrm>
          <a:prstGeom prst="rect">
            <a:avLst/>
          </a:prstGeom>
        </p:spPr>
      </p:pic>
      <p:sp>
        <p:nvSpPr>
          <p:cNvPr id="13" name="TextBox 12">
            <a:extLst>
              <a:ext uri="{FF2B5EF4-FFF2-40B4-BE49-F238E27FC236}">
                <a16:creationId xmlns:a16="http://schemas.microsoft.com/office/drawing/2014/main" id="{4E3398C6-86DD-C898-48D9-69A354D50908}"/>
              </a:ext>
            </a:extLst>
          </p:cNvPr>
          <p:cNvSpPr txBox="1"/>
          <p:nvPr/>
        </p:nvSpPr>
        <p:spPr>
          <a:xfrm>
            <a:off x="4908884" y="9070309"/>
            <a:ext cx="4733283" cy="538609"/>
          </a:xfrm>
          <a:prstGeom prst="rect">
            <a:avLst/>
          </a:prstGeom>
          <a:noFill/>
        </p:spPr>
        <p:txBody>
          <a:bodyPr wrap="none" rtlCol="0">
            <a:spAutoFit/>
          </a:bodyPr>
          <a:lstStyle/>
          <a:p>
            <a:r>
              <a:rPr lang="en-US" dirty="0"/>
              <a:t>Design of modified scaffolding</a:t>
            </a:r>
          </a:p>
        </p:txBody>
      </p:sp>
    </p:spTree>
    <p:extLst>
      <p:ext uri="{BB962C8B-B14F-4D97-AF65-F5344CB8AC3E}">
        <p14:creationId xmlns:p14="http://schemas.microsoft.com/office/powerpoint/2010/main" val="2292626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D8B0C-BA36-7A84-FD33-7BC1A099E19F}"/>
            </a:ext>
          </a:extLst>
        </p:cNvPr>
        <p:cNvGrpSpPr/>
        <p:nvPr/>
      </p:nvGrpSpPr>
      <p:grpSpPr>
        <a:xfrm>
          <a:off x="0" y="0"/>
          <a:ext cx="0" cy="0"/>
          <a:chOff x="0" y="0"/>
          <a:chExt cx="0" cy="0"/>
        </a:xfrm>
      </p:grpSpPr>
      <p:sp>
        <p:nvSpPr>
          <p:cNvPr id="47" name="Content Placeholder 3">
            <a:extLst>
              <a:ext uri="{FF2B5EF4-FFF2-40B4-BE49-F238E27FC236}">
                <a16:creationId xmlns:a16="http://schemas.microsoft.com/office/drawing/2014/main" id="{EF7C6F31-D8E4-5ECB-74A2-1EC0B93B360C}"/>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F2F2C4B2-5A26-C4C4-A411-A0365CE80AA6}"/>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2BE1F39-C175-128A-5FB1-7855F7423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BFEFCF4E-16EB-EDF4-CFD2-50BAC601875F}"/>
              </a:ext>
            </a:extLst>
          </p:cNvPr>
          <p:cNvSpPr txBox="1"/>
          <p:nvPr/>
        </p:nvSpPr>
        <p:spPr>
          <a:xfrm>
            <a:off x="4270149" y="9227403"/>
            <a:ext cx="4878130" cy="830997"/>
          </a:xfrm>
          <a:prstGeom prst="rect">
            <a:avLst/>
          </a:prstGeom>
          <a:noFill/>
        </p:spPr>
        <p:txBody>
          <a:bodyPr wrap="none" rtlCol="0">
            <a:spAutoFit/>
          </a:bodyPr>
          <a:lstStyle/>
          <a:p>
            <a:r>
              <a:rPr lang="en-US" sz="2400" dirty="0"/>
              <a:t>Projected Completion Date: 09/27/29</a:t>
            </a:r>
          </a:p>
          <a:p>
            <a:r>
              <a:rPr lang="en-US" sz="2400" dirty="0"/>
              <a:t>% of Work Completed: 33%</a:t>
            </a:r>
          </a:p>
        </p:txBody>
      </p:sp>
      <p:sp>
        <p:nvSpPr>
          <p:cNvPr id="14" name="Title 1">
            <a:extLst>
              <a:ext uri="{FF2B5EF4-FFF2-40B4-BE49-F238E27FC236}">
                <a16:creationId xmlns:a16="http://schemas.microsoft.com/office/drawing/2014/main" id="{9DC94BBF-AF97-D39B-205D-243890BEBA1F}"/>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a:t>
            </a:r>
          </a:p>
        </p:txBody>
      </p:sp>
      <p:cxnSp>
        <p:nvCxnSpPr>
          <p:cNvPr id="15" name="Straight Connector 14">
            <a:extLst>
              <a:ext uri="{FF2B5EF4-FFF2-40B4-BE49-F238E27FC236}">
                <a16:creationId xmlns:a16="http://schemas.microsoft.com/office/drawing/2014/main" id="{D3C42C90-A1FE-57FB-BC22-C5CBF53546A2}"/>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sp>
        <p:nvSpPr>
          <p:cNvPr id="2" name="TextBox 1">
            <a:extLst>
              <a:ext uri="{FF2B5EF4-FFF2-40B4-BE49-F238E27FC236}">
                <a16:creationId xmlns:a16="http://schemas.microsoft.com/office/drawing/2014/main" id="{841B5535-6DAD-3F54-CE07-D4876E4AD56D}"/>
              </a:ext>
            </a:extLst>
          </p:cNvPr>
          <p:cNvSpPr txBox="1"/>
          <p:nvPr/>
        </p:nvSpPr>
        <p:spPr>
          <a:xfrm>
            <a:off x="5021165" y="820382"/>
            <a:ext cx="2773323" cy="584775"/>
          </a:xfrm>
          <a:prstGeom prst="rect">
            <a:avLst/>
          </a:prstGeom>
          <a:noFill/>
        </p:spPr>
        <p:txBody>
          <a:bodyPr wrap="none" rtlCol="0">
            <a:spAutoFit/>
          </a:bodyPr>
          <a:lstStyle/>
          <a:p>
            <a:r>
              <a:rPr lang="en-US" sz="3200" b="1" dirty="0"/>
              <a:t>86 Trinity Place</a:t>
            </a:r>
          </a:p>
        </p:txBody>
      </p:sp>
      <p:pic>
        <p:nvPicPr>
          <p:cNvPr id="11" name="Picture 10">
            <a:extLst>
              <a:ext uri="{FF2B5EF4-FFF2-40B4-BE49-F238E27FC236}">
                <a16:creationId xmlns:a16="http://schemas.microsoft.com/office/drawing/2014/main" id="{D9678F83-FEA2-FBD2-9491-E56C9D777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6394" y="1904655"/>
            <a:ext cx="7356428" cy="6393818"/>
          </a:xfrm>
          <a:prstGeom prst="rect">
            <a:avLst/>
          </a:prstGeom>
        </p:spPr>
      </p:pic>
      <p:sp>
        <p:nvSpPr>
          <p:cNvPr id="16" name="TextBox 15">
            <a:extLst>
              <a:ext uri="{FF2B5EF4-FFF2-40B4-BE49-F238E27FC236}">
                <a16:creationId xmlns:a16="http://schemas.microsoft.com/office/drawing/2014/main" id="{49E9029C-6A67-DD3F-1DE9-A83291C13C3F}"/>
              </a:ext>
            </a:extLst>
          </p:cNvPr>
          <p:cNvSpPr txBox="1"/>
          <p:nvPr/>
        </p:nvSpPr>
        <p:spPr>
          <a:xfrm>
            <a:off x="1065417" y="1571050"/>
            <a:ext cx="4688206" cy="984885"/>
          </a:xfrm>
          <a:prstGeom prst="rect">
            <a:avLst/>
          </a:prstGeom>
          <a:noFill/>
        </p:spPr>
        <p:txBody>
          <a:bodyPr wrap="none" rtlCol="0">
            <a:spAutoFit/>
          </a:bodyPr>
          <a:lstStyle/>
          <a:p>
            <a:r>
              <a:rPr lang="en-US" dirty="0"/>
              <a:t>New scaffolding looking north</a:t>
            </a:r>
          </a:p>
          <a:p>
            <a:r>
              <a:rPr lang="en-US" dirty="0"/>
              <a:t> (Incomplete)</a:t>
            </a:r>
          </a:p>
        </p:txBody>
      </p:sp>
      <p:pic>
        <p:nvPicPr>
          <p:cNvPr id="19" name="Picture 18">
            <a:extLst>
              <a:ext uri="{FF2B5EF4-FFF2-40B4-BE49-F238E27FC236}">
                <a16:creationId xmlns:a16="http://schemas.microsoft.com/office/drawing/2014/main" id="{949F3E01-50ED-EC32-AF9D-AE6E94028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400" y="1147762"/>
            <a:ext cx="6760208" cy="7762875"/>
          </a:xfrm>
          <a:prstGeom prst="rect">
            <a:avLst/>
          </a:prstGeom>
        </p:spPr>
      </p:pic>
      <p:sp>
        <p:nvSpPr>
          <p:cNvPr id="20" name="TextBox 19">
            <a:extLst>
              <a:ext uri="{FF2B5EF4-FFF2-40B4-BE49-F238E27FC236}">
                <a16:creationId xmlns:a16="http://schemas.microsoft.com/office/drawing/2014/main" id="{92D29B5F-46B1-3FF0-7287-3D64949F9BE2}"/>
              </a:ext>
            </a:extLst>
          </p:cNvPr>
          <p:cNvSpPr txBox="1"/>
          <p:nvPr/>
        </p:nvSpPr>
        <p:spPr>
          <a:xfrm>
            <a:off x="10908631" y="9203744"/>
            <a:ext cx="2646494" cy="538609"/>
          </a:xfrm>
          <a:prstGeom prst="rect">
            <a:avLst/>
          </a:prstGeom>
          <a:noFill/>
        </p:spPr>
        <p:txBody>
          <a:bodyPr wrap="none" rtlCol="0">
            <a:spAutoFit/>
          </a:bodyPr>
          <a:lstStyle/>
          <a:p>
            <a:r>
              <a:rPr lang="en-US" dirty="0"/>
              <a:t>Sheeting design </a:t>
            </a:r>
          </a:p>
        </p:txBody>
      </p:sp>
    </p:spTree>
    <p:extLst>
      <p:ext uri="{BB962C8B-B14F-4D97-AF65-F5344CB8AC3E}">
        <p14:creationId xmlns:p14="http://schemas.microsoft.com/office/powerpoint/2010/main" val="205444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C7A3AA1-44C4-4CBE-8808-D86A411AD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544799" cy="4447591"/>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FDAB746-A9A3-4EC2-8997-5EB71BC964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45716" b="33968"/>
          <a:stretch/>
        </p:blipFill>
        <p:spPr>
          <a:xfrm>
            <a:off x="0" y="2323871"/>
            <a:ext cx="15544799" cy="2043473"/>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8" name="Title 1">
            <a:extLst>
              <a:ext uri="{FF2B5EF4-FFF2-40B4-BE49-F238E27FC236}">
                <a16:creationId xmlns:a16="http://schemas.microsoft.com/office/drawing/2014/main" id="{D2697047-0677-4FB0-9CB1-A1DFCC74F5EB}"/>
              </a:ext>
            </a:extLst>
          </p:cNvPr>
          <p:cNvSpPr txBox="1">
            <a:spLocks/>
          </p:cNvSpPr>
          <p:nvPr/>
        </p:nvSpPr>
        <p:spPr>
          <a:xfrm>
            <a:off x="1025956" y="496214"/>
            <a:ext cx="6389628" cy="2601773"/>
          </a:xfrm>
          <a:prstGeom prst="rect">
            <a:avLst/>
          </a:prstGeom>
        </p:spPr>
        <p:txBody>
          <a:bodyPr vert="horz" lIns="91440" tIns="45720" rIns="91440" bIns="45720" rtlCol="0" anchor="ctr">
            <a:normAutofit/>
          </a:bodyPr>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algn="l" defTabSz="914400" eaLnBrk="1" hangingPunct="1">
              <a:lnSpc>
                <a:spcPct val="90000"/>
              </a:lnSpc>
              <a:spcAft>
                <a:spcPts val="600"/>
              </a:spcAft>
              <a:defRPr/>
            </a:pPr>
            <a:r>
              <a:rPr lang="en-US" sz="8000" b="1">
                <a:solidFill>
                  <a:srgbClr val="FFFFFF"/>
                </a:solidFill>
              </a:rPr>
              <a:t>Thank You!</a:t>
            </a:r>
          </a:p>
        </p:txBody>
      </p:sp>
      <p:sp>
        <p:nvSpPr>
          <p:cNvPr id="31" name="Rectangle 30">
            <a:extLst>
              <a:ext uri="{FF2B5EF4-FFF2-40B4-BE49-F238E27FC236}">
                <a16:creationId xmlns:a16="http://schemas.microsoft.com/office/drawing/2014/main" id="{091C9E05-1ED5-4438-8E0F-382199749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114533"/>
            <a:ext cx="15540913" cy="59438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0" descr="https://gallery.yopriceville.com/var/albums/Free-Clipart-Pictures/Silhouettes-PNG/New_York_City_Skyline_Silhouette_PNG_Clip_Art.png?m=1523526551">
            <a:extLst>
              <a:ext uri="{FF2B5EF4-FFF2-40B4-BE49-F238E27FC236}">
                <a16:creationId xmlns:a16="http://schemas.microsoft.com/office/drawing/2014/main" id="{82D688D2-375D-46A1-8B74-8EABEFAC077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2793"/>
                    </a14:imgEffect>
                  </a14:imgLayer>
                </a14:imgProps>
              </a:ext>
              <a:ext uri="{28A0092B-C50C-407E-A947-70E740481C1C}">
                <a14:useLocalDpi xmlns:a14="http://schemas.microsoft.com/office/drawing/2010/main" val="0"/>
              </a:ext>
            </a:extLst>
          </a:blip>
          <a:stretch>
            <a:fillRect/>
          </a:stretch>
        </p:blipFill>
        <p:spPr bwMode="auto">
          <a:xfrm>
            <a:off x="1115458" y="4917713"/>
            <a:ext cx="6587109" cy="38205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ddc logo design\">
            <a:extLst>
              <a:ext uri="{FF2B5EF4-FFF2-40B4-BE49-F238E27FC236}">
                <a16:creationId xmlns:a16="http://schemas.microsoft.com/office/drawing/2014/main" id="{5B5A3734-FA22-4C12-A306-818F7AC2331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798390" y="7139800"/>
            <a:ext cx="6349409" cy="171963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16DFB89C-53EA-4E83-B506-DA95CE4BA7B9}"/>
              </a:ext>
            </a:extLst>
          </p:cNvPr>
          <p:cNvSpPr txBox="1">
            <a:spLocks/>
          </p:cNvSpPr>
          <p:nvPr/>
        </p:nvSpPr>
        <p:spPr>
          <a:xfrm>
            <a:off x="-21921" y="96653"/>
            <a:ext cx="15544800" cy="1346924"/>
          </a:xfrm>
          <a:prstGeom prst="rect">
            <a:avLst/>
          </a:prstGeom>
        </p:spPr>
        <p:txBody>
          <a:bodyPr/>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a:defRPr/>
            </a:pPr>
            <a:endParaRPr lang="en-US" sz="4000"/>
          </a:p>
        </p:txBody>
      </p:sp>
      <p:sp>
        <p:nvSpPr>
          <p:cNvPr id="11" name="Rectangle 10">
            <a:extLst>
              <a:ext uri="{FF2B5EF4-FFF2-40B4-BE49-F238E27FC236}">
                <a16:creationId xmlns:a16="http://schemas.microsoft.com/office/drawing/2014/main" id="{5F0A0519-04C3-4E6C-9458-9CF645AF0553}"/>
              </a:ext>
            </a:extLst>
          </p:cNvPr>
          <p:cNvSpPr/>
          <p:nvPr/>
        </p:nvSpPr>
        <p:spPr>
          <a:xfrm>
            <a:off x="10363200" y="9006664"/>
            <a:ext cx="10363200" cy="103320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numCol="2"/>
          <a:lstStyle/>
          <a:p>
            <a:pPr defTabSz="1463675">
              <a:defRPr/>
            </a:pPr>
            <a:endParaRPr lang="en-US" sz="2600" b="1">
              <a:solidFill>
                <a:schemeClr val="tx1"/>
              </a:solidFill>
              <a:latin typeface="+mj-lt"/>
              <a:cs typeface="Arial" pitchFamily="34" charset="0"/>
            </a:endParaRPr>
          </a:p>
        </p:txBody>
      </p:sp>
      <p:sp>
        <p:nvSpPr>
          <p:cNvPr id="4" name="Content Placeholder 3">
            <a:extLst>
              <a:ext uri="{FF2B5EF4-FFF2-40B4-BE49-F238E27FC236}">
                <a16:creationId xmlns:a16="http://schemas.microsoft.com/office/drawing/2014/main" id="{EEC6523D-AB0A-498E-87BC-5D8D84F8E065}"/>
              </a:ext>
            </a:extLst>
          </p:cNvPr>
          <p:cNvSpPr>
            <a:spLocks noGrp="1"/>
          </p:cNvSpPr>
          <p:nvPr>
            <p:ph idx="1"/>
          </p:nvPr>
        </p:nvSpPr>
        <p:spPr/>
        <p:txBody>
          <a:bodyPr/>
          <a:lstStyle/>
          <a:p>
            <a:pPr marL="0" indent="0">
              <a:buNone/>
            </a:pPr>
            <a:endParaRPr lang="en-US"/>
          </a:p>
          <a:p>
            <a:pPr marL="0" indent="0">
              <a:buNone/>
            </a:pPr>
            <a:endParaRPr lang="en-US"/>
          </a:p>
        </p:txBody>
      </p:sp>
      <p:cxnSp>
        <p:nvCxnSpPr>
          <p:cNvPr id="2" name="Straight Connector 1">
            <a:extLst>
              <a:ext uri="{FF2B5EF4-FFF2-40B4-BE49-F238E27FC236}">
                <a16:creationId xmlns:a16="http://schemas.microsoft.com/office/drawing/2014/main" id="{8AEC4356-7510-0EEC-9846-8DA3D5804B5C}"/>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743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13CAD-F446-7754-D35A-43763A4DAE37}"/>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8F3485B-0C81-17FE-46B3-FF3875B90185}"/>
              </a:ext>
            </a:extLst>
          </p:cNvPr>
          <p:cNvCxnSpPr/>
          <p:nvPr/>
        </p:nvCxnSpPr>
        <p:spPr>
          <a:xfrm>
            <a:off x="8044070" y="3725630"/>
            <a:ext cx="609600" cy="2084139"/>
          </a:xfrm>
          <a:prstGeom prst="line">
            <a:avLst/>
          </a:prstGeom>
          <a:ln w="130175">
            <a:solidFill>
              <a:srgbClr val="FA4C06"/>
            </a:solidFill>
          </a:ln>
        </p:spPr>
        <p:style>
          <a:lnRef idx="1">
            <a:schemeClr val="accent1"/>
          </a:lnRef>
          <a:fillRef idx="0">
            <a:schemeClr val="accent1"/>
          </a:fillRef>
          <a:effectRef idx="0">
            <a:schemeClr val="accent1"/>
          </a:effectRef>
          <a:fontRef idx="minor">
            <a:schemeClr val="tx1"/>
          </a:fontRef>
        </p:style>
      </p:cxnSp>
      <p:sp>
        <p:nvSpPr>
          <p:cNvPr id="47" name="Content Placeholder 3">
            <a:extLst>
              <a:ext uri="{FF2B5EF4-FFF2-40B4-BE49-F238E27FC236}">
                <a16:creationId xmlns:a16="http://schemas.microsoft.com/office/drawing/2014/main" id="{87EC42EC-A779-8E3B-2DCE-45E42C132AF3}"/>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720F9969-27D2-168C-2A18-FBB45022FF48}"/>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7BD3F02-3548-AA71-6BF9-84C01D6EB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EB2ADC02-A305-8738-7358-EC203193D59F}"/>
              </a:ext>
            </a:extLst>
          </p:cNvPr>
          <p:cNvSpPr txBox="1"/>
          <p:nvPr/>
        </p:nvSpPr>
        <p:spPr>
          <a:xfrm>
            <a:off x="10276174" y="8834260"/>
            <a:ext cx="4878130" cy="830997"/>
          </a:xfrm>
          <a:prstGeom prst="rect">
            <a:avLst/>
          </a:prstGeom>
          <a:noFill/>
        </p:spPr>
        <p:txBody>
          <a:bodyPr wrap="none" rtlCol="0">
            <a:spAutoFit/>
          </a:bodyPr>
          <a:lstStyle/>
          <a:p>
            <a:r>
              <a:rPr lang="en-US" sz="2400" dirty="0"/>
              <a:t>Projected Completion Date: 09/27/29</a:t>
            </a:r>
          </a:p>
          <a:p>
            <a:r>
              <a:rPr lang="en-US" sz="2400" dirty="0"/>
              <a:t>% of Work Completed: 33%</a:t>
            </a:r>
          </a:p>
        </p:txBody>
      </p:sp>
      <p:sp>
        <p:nvSpPr>
          <p:cNvPr id="14" name="Title 1">
            <a:extLst>
              <a:ext uri="{FF2B5EF4-FFF2-40B4-BE49-F238E27FC236}">
                <a16:creationId xmlns:a16="http://schemas.microsoft.com/office/drawing/2014/main" id="{B0609017-FBFC-DCE2-0A6D-4561E81D8935}"/>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a:t>
            </a:r>
          </a:p>
        </p:txBody>
      </p:sp>
      <p:cxnSp>
        <p:nvCxnSpPr>
          <p:cNvPr id="15" name="Straight Connector 14">
            <a:extLst>
              <a:ext uri="{FF2B5EF4-FFF2-40B4-BE49-F238E27FC236}">
                <a16:creationId xmlns:a16="http://schemas.microsoft.com/office/drawing/2014/main" id="{C202A972-F5A8-5DB0-F7E3-453DD53E6DBB}"/>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sp>
        <p:nvSpPr>
          <p:cNvPr id="11" name="TextBox 10">
            <a:extLst>
              <a:ext uri="{FF2B5EF4-FFF2-40B4-BE49-F238E27FC236}">
                <a16:creationId xmlns:a16="http://schemas.microsoft.com/office/drawing/2014/main" id="{BF55FDC6-CFC6-06B9-3AB3-DF96C11F5A91}"/>
              </a:ext>
            </a:extLst>
          </p:cNvPr>
          <p:cNvSpPr txBox="1"/>
          <p:nvPr/>
        </p:nvSpPr>
        <p:spPr>
          <a:xfrm>
            <a:off x="7355077" y="6514582"/>
            <a:ext cx="6342635" cy="2445862"/>
          </a:xfrm>
          <a:prstGeom prst="rect">
            <a:avLst/>
          </a:prstGeom>
          <a:noFill/>
        </p:spPr>
        <p:txBody>
          <a:bodyPr wrap="square">
            <a:spAutoFit/>
          </a:bodyPr>
          <a:lstStyle/>
          <a:p>
            <a:pPr marL="457200" indent="-457200">
              <a:lnSpc>
                <a:spcPct val="107000"/>
              </a:lnSpc>
              <a:spcBef>
                <a:spcPts val="0"/>
              </a:spcBef>
              <a:spcAft>
                <a:spcPts val="0"/>
              </a:spcAft>
              <a:buFont typeface="Arial" panose="020B0604020202020204" pitchFamily="34" charset="0"/>
              <a:buChar char="•"/>
            </a:pPr>
            <a:r>
              <a:rPr lang="en-US" sz="2400" dirty="0">
                <a:latin typeface="+mn-lt"/>
                <a:cs typeface="Times New Roman" panose="02020603050405020304" pitchFamily="18" charset="0"/>
              </a:rPr>
              <a:t>Traffic signals &amp; Streetlights</a:t>
            </a:r>
            <a:endParaRPr lang="en-US" sz="2400" dirty="0">
              <a:effectLst/>
              <a:latin typeface="+mn-l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Installation of New 9” Concrete Road Base with 3” Asphalt </a:t>
            </a:r>
          </a:p>
          <a:p>
            <a:pPr marL="457200" marR="0" lvl="0" indent="-457200">
              <a:lnSpc>
                <a:spcPct val="107000"/>
              </a:lnSpc>
              <a:spcBef>
                <a:spcPts val="0"/>
              </a:spcBef>
              <a:spcAft>
                <a:spcPts val="0"/>
              </a:spcAft>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Replace 150 L.F. of 15” Combined sewers</a:t>
            </a:r>
          </a:p>
          <a:p>
            <a:pPr marL="457200" indent="-457200">
              <a:lnSpc>
                <a:spcPct val="107000"/>
              </a:lnSpc>
              <a:spcBef>
                <a:spcPts val="0"/>
              </a:spcBef>
              <a:spcAft>
                <a:spcPts val="0"/>
              </a:spcAft>
              <a:buFont typeface="Arial" panose="020B0604020202020204" pitchFamily="34" charset="0"/>
              <a:buChar char="•"/>
            </a:pPr>
            <a:r>
              <a:rPr lang="en-US" sz="2400" dirty="0" err="1">
                <a:effectLst/>
                <a:latin typeface="+mn-lt"/>
                <a:ea typeface="Calibri" panose="020F0502020204030204" pitchFamily="34" charset="0"/>
                <a:cs typeface="Times New Roman" panose="02020603050405020304" pitchFamily="18" charset="0"/>
              </a:rPr>
              <a:t>ConEd</a:t>
            </a:r>
            <a:r>
              <a:rPr lang="en-US" sz="2400" dirty="0">
                <a:effectLst/>
                <a:latin typeface="+mn-lt"/>
                <a:ea typeface="Calibri" panose="020F0502020204030204" pitchFamily="34" charset="0"/>
                <a:cs typeface="Times New Roman" panose="02020603050405020304" pitchFamily="18" charset="0"/>
              </a:rPr>
              <a:t> and ECS Private upgrade Work under Joint Bid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map of a city">
            <a:extLst>
              <a:ext uri="{FF2B5EF4-FFF2-40B4-BE49-F238E27FC236}">
                <a16:creationId xmlns:a16="http://schemas.microsoft.com/office/drawing/2014/main" id="{E47F6C64-2B98-4E44-86D1-C288D9999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38" y="1035561"/>
            <a:ext cx="15201900" cy="4838700"/>
          </a:xfrm>
          <a:prstGeom prst="rect">
            <a:avLst/>
          </a:prstGeom>
          <a:solidFill>
            <a:schemeClr val="bg2"/>
          </a:solidFill>
        </p:spPr>
      </p:pic>
      <p:sp>
        <p:nvSpPr>
          <p:cNvPr id="12" name="TextBox 11">
            <a:extLst>
              <a:ext uri="{FF2B5EF4-FFF2-40B4-BE49-F238E27FC236}">
                <a16:creationId xmlns:a16="http://schemas.microsoft.com/office/drawing/2014/main" id="{EEBC539B-6C49-A249-221F-B56430AAD304}"/>
              </a:ext>
            </a:extLst>
          </p:cNvPr>
          <p:cNvSpPr txBox="1"/>
          <p:nvPr/>
        </p:nvSpPr>
        <p:spPr>
          <a:xfrm>
            <a:off x="840141" y="5874261"/>
            <a:ext cx="6419850" cy="3724096"/>
          </a:xfrm>
          <a:prstGeom prst="rect">
            <a:avLst/>
          </a:prstGeom>
          <a:noFill/>
        </p:spPr>
        <p:txBody>
          <a:bodyPr wrap="square">
            <a:spAutoFit/>
          </a:bodyPr>
          <a:lstStyle/>
          <a:p>
            <a:r>
              <a:rPr lang="en-US" sz="2400" dirty="0">
                <a:latin typeface="+mn-lt"/>
                <a:ea typeface="Calibri" panose="020F0502020204030204" pitchFamily="34" charset="0"/>
                <a:cs typeface="Times New Roman" panose="02020603050405020304" pitchFamily="18" charset="0"/>
              </a:rPr>
              <a:t>Scope of Work:</a:t>
            </a:r>
            <a:endParaRPr lang="en-US" sz="2400" dirty="0">
              <a:effectLst/>
              <a:latin typeface="+mn-lt"/>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Four (4) Blocks </a:t>
            </a:r>
            <a:r>
              <a:rPr lang="en-US" sz="2400" dirty="0">
                <a:latin typeface="+mn-lt"/>
                <a:ea typeface="Calibri" panose="020F0502020204030204" pitchFamily="34" charset="0"/>
                <a:cs typeface="Times New Roman" panose="02020603050405020304" pitchFamily="18" charset="0"/>
              </a:rPr>
              <a:t>Full Roadway </a:t>
            </a:r>
            <a:r>
              <a:rPr lang="en-US" sz="2400" dirty="0">
                <a:effectLst/>
                <a:latin typeface="+mn-lt"/>
                <a:ea typeface="Calibri" panose="020F0502020204030204" pitchFamily="34" charset="0"/>
                <a:cs typeface="Times New Roman" panose="02020603050405020304" pitchFamily="18" charset="0"/>
              </a:rPr>
              <a:t>Reconstruction</a:t>
            </a:r>
          </a:p>
          <a:p>
            <a:pPr marL="457200" indent="-457200">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New Granite Curbs and Sidewalks</a:t>
            </a:r>
          </a:p>
          <a:p>
            <a:pPr marL="457200" indent="-457200">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ADA Compliant Ramps</a:t>
            </a:r>
          </a:p>
          <a:p>
            <a:pPr marL="457200" indent="-457200">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Catch Basins</a:t>
            </a:r>
          </a:p>
          <a:p>
            <a:pPr marL="457200" indent="-457200">
              <a:buFont typeface="Arial" panose="020B0604020202020204" pitchFamily="34" charset="0"/>
              <a:buChar char="•"/>
            </a:pPr>
            <a:r>
              <a:rPr lang="en-US" sz="2400" dirty="0">
                <a:latin typeface="+mn-lt"/>
                <a:ea typeface="Calibri" panose="020F0502020204030204" pitchFamily="34" charset="0"/>
                <a:cs typeface="Times New Roman" panose="02020603050405020304" pitchFamily="18" charset="0"/>
              </a:rPr>
              <a:t>Water main upgrade (added scope)</a:t>
            </a:r>
          </a:p>
          <a:p>
            <a:pPr marL="457200" indent="-457200">
              <a:buFont typeface="Arial" panose="020B0604020202020204" pitchFamily="34" charset="0"/>
              <a:buChar char="•"/>
            </a:pPr>
            <a:r>
              <a:rPr lang="en-US" sz="2400" dirty="0">
                <a:latin typeface="+mn-lt"/>
                <a:ea typeface="Calibri" panose="020F0502020204030204" pitchFamily="34" charset="0"/>
                <a:cs typeface="Times New Roman" panose="02020603050405020304" pitchFamily="18" charset="0"/>
              </a:rPr>
              <a:t>Steam main upgrade (added scope)</a:t>
            </a:r>
            <a:endParaRPr lang="en-US" sz="2400" dirty="0">
              <a:effectLst/>
              <a:latin typeface="+mn-lt"/>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Wayfinding Sign, leaning bars and benches</a:t>
            </a:r>
          </a:p>
          <a:p>
            <a:pPr marL="457200" indent="-457200">
              <a:buFont typeface="Arial" panose="020B0604020202020204" pitchFamily="34" charset="0"/>
              <a:buChar char="•"/>
            </a:pPr>
            <a:endParaRPr lang="en-US" sz="2400" dirty="0">
              <a:solidFill>
                <a:schemeClr val="bg1"/>
              </a:solidFill>
              <a:latin typeface="+mn-lt"/>
              <a:cs typeface="Times New Roman" panose="02020603050405020304" pitchFamily="18" charset="0"/>
            </a:endParaRPr>
          </a:p>
          <a:p>
            <a:pPr marL="457200" indent="-457200">
              <a:buFont typeface="Arial" panose="020B0604020202020204" pitchFamily="34" charset="0"/>
              <a:buChar char="•"/>
            </a:pP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2C461501-C66A-7D3A-DB06-9EA496B1701D}"/>
              </a:ext>
            </a:extLst>
          </p:cNvPr>
          <p:cNvCxnSpPr/>
          <p:nvPr/>
        </p:nvCxnSpPr>
        <p:spPr>
          <a:xfrm>
            <a:off x="8044070" y="3725630"/>
            <a:ext cx="609600" cy="2148631"/>
          </a:xfrm>
          <a:prstGeom prst="line">
            <a:avLst/>
          </a:prstGeom>
          <a:ln w="76200">
            <a:solidFill>
              <a:srgbClr val="FA4C0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0FEAE6-40F3-5AD1-BD74-1AE1E7AA229B}"/>
              </a:ext>
            </a:extLst>
          </p:cNvPr>
          <p:cNvCxnSpPr>
            <a:cxnSpLocks/>
          </p:cNvCxnSpPr>
          <p:nvPr/>
        </p:nvCxnSpPr>
        <p:spPr>
          <a:xfrm>
            <a:off x="1302302" y="3917600"/>
            <a:ext cx="407228" cy="1956661"/>
          </a:xfrm>
          <a:prstGeom prst="line">
            <a:avLst/>
          </a:prstGeom>
          <a:ln w="95250">
            <a:solidFill>
              <a:srgbClr val="FA4C0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391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9425C-C21C-544C-B37E-54C2CE8E38DF}"/>
            </a:ext>
          </a:extLst>
        </p:cNvPr>
        <p:cNvGrpSpPr/>
        <p:nvPr/>
      </p:nvGrpSpPr>
      <p:grpSpPr>
        <a:xfrm>
          <a:off x="0" y="0"/>
          <a:ext cx="0" cy="0"/>
          <a:chOff x="0" y="0"/>
          <a:chExt cx="0" cy="0"/>
        </a:xfrm>
      </p:grpSpPr>
      <p:sp>
        <p:nvSpPr>
          <p:cNvPr id="47" name="Content Placeholder 3">
            <a:extLst>
              <a:ext uri="{FF2B5EF4-FFF2-40B4-BE49-F238E27FC236}">
                <a16:creationId xmlns:a16="http://schemas.microsoft.com/office/drawing/2014/main" id="{6FFC4EBD-7464-95FC-E92F-36F44B73D920}"/>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FC21EDBA-FABD-A99E-CE4B-F1897EEE8DE6}"/>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830CBBA-6404-0CD9-C71C-FBA9864F0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23A8D2EE-8C31-D6EA-40BA-B865F48D85DB}"/>
              </a:ext>
            </a:extLst>
          </p:cNvPr>
          <p:cNvSpPr txBox="1"/>
          <p:nvPr/>
        </p:nvSpPr>
        <p:spPr>
          <a:xfrm>
            <a:off x="9772591" y="8839199"/>
            <a:ext cx="4878130" cy="830997"/>
          </a:xfrm>
          <a:prstGeom prst="rect">
            <a:avLst/>
          </a:prstGeom>
          <a:noFill/>
        </p:spPr>
        <p:txBody>
          <a:bodyPr wrap="none" rtlCol="0">
            <a:spAutoFit/>
          </a:bodyPr>
          <a:lstStyle/>
          <a:p>
            <a:r>
              <a:rPr lang="en-US" sz="2400" dirty="0"/>
              <a:t>Projected Completion Date: 09/27/29</a:t>
            </a:r>
          </a:p>
          <a:p>
            <a:r>
              <a:rPr lang="en-US" sz="2400" dirty="0"/>
              <a:t>% of Work Completed: 33%</a:t>
            </a:r>
          </a:p>
        </p:txBody>
      </p:sp>
      <p:sp>
        <p:nvSpPr>
          <p:cNvPr id="14" name="Title 1">
            <a:extLst>
              <a:ext uri="{FF2B5EF4-FFF2-40B4-BE49-F238E27FC236}">
                <a16:creationId xmlns:a16="http://schemas.microsoft.com/office/drawing/2014/main" id="{48766270-DB01-1680-89D3-DE3227180AEC}"/>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 (work completed)</a:t>
            </a:r>
          </a:p>
        </p:txBody>
      </p:sp>
      <p:cxnSp>
        <p:nvCxnSpPr>
          <p:cNvPr id="15" name="Straight Connector 14">
            <a:extLst>
              <a:ext uri="{FF2B5EF4-FFF2-40B4-BE49-F238E27FC236}">
                <a16:creationId xmlns:a16="http://schemas.microsoft.com/office/drawing/2014/main" id="{EDE24574-2D37-DCBD-E593-D3B403E3C781}"/>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sp>
        <p:nvSpPr>
          <p:cNvPr id="8" name="TextBox 7">
            <a:extLst>
              <a:ext uri="{FF2B5EF4-FFF2-40B4-BE49-F238E27FC236}">
                <a16:creationId xmlns:a16="http://schemas.microsoft.com/office/drawing/2014/main" id="{169A815B-2600-39B9-8F90-D7A5DF443667}"/>
              </a:ext>
            </a:extLst>
          </p:cNvPr>
          <p:cNvSpPr txBox="1"/>
          <p:nvPr/>
        </p:nvSpPr>
        <p:spPr>
          <a:xfrm>
            <a:off x="4177679" y="8120981"/>
            <a:ext cx="8033977" cy="523220"/>
          </a:xfrm>
          <a:prstGeom prst="rect">
            <a:avLst/>
          </a:prstGeom>
          <a:noFill/>
        </p:spPr>
        <p:txBody>
          <a:bodyPr wrap="square">
            <a:spAutoFit/>
          </a:bodyPr>
          <a:lstStyle/>
          <a:p>
            <a:r>
              <a:rPr lang="en-US" sz="2800" dirty="0">
                <a:latin typeface="Calibri"/>
                <a:cs typeface="Arial"/>
              </a:rPr>
              <a:t>Trinity Pl between Morris St and Edgar St</a:t>
            </a:r>
            <a:endParaRPr lang="en-US" sz="2800" dirty="0"/>
          </a:p>
        </p:txBody>
      </p:sp>
      <p:pic>
        <p:nvPicPr>
          <p:cNvPr id="3" name="Picture 2" descr="A pipe in a hole&#10;&#10;Description automatically generated with medium confidence">
            <a:extLst>
              <a:ext uri="{FF2B5EF4-FFF2-40B4-BE49-F238E27FC236}">
                <a16:creationId xmlns:a16="http://schemas.microsoft.com/office/drawing/2014/main" id="{AAF87AA1-784D-E6BF-78AE-AE66EAAA9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703" y="1219200"/>
            <a:ext cx="7055010" cy="6831466"/>
          </a:xfrm>
          <a:prstGeom prst="rect">
            <a:avLst/>
          </a:prstGeom>
        </p:spPr>
      </p:pic>
      <p:pic>
        <p:nvPicPr>
          <p:cNvPr id="2" name="Picture 1" descr="A pipe in a building&#10;&#10;AI-generated content may be incorrect.">
            <a:extLst>
              <a:ext uri="{FF2B5EF4-FFF2-40B4-BE49-F238E27FC236}">
                <a16:creationId xmlns:a16="http://schemas.microsoft.com/office/drawing/2014/main" id="{B3061C32-F3FA-B7E1-D488-6C191B6EC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921836" y="1666242"/>
            <a:ext cx="6831463" cy="5937384"/>
          </a:xfrm>
          <a:prstGeom prst="rect">
            <a:avLst/>
          </a:prstGeom>
        </p:spPr>
      </p:pic>
      <p:sp>
        <p:nvSpPr>
          <p:cNvPr id="7" name="TextBox 6">
            <a:extLst>
              <a:ext uri="{FF2B5EF4-FFF2-40B4-BE49-F238E27FC236}">
                <a16:creationId xmlns:a16="http://schemas.microsoft.com/office/drawing/2014/main" id="{3C02289C-A4D9-3549-C119-AC6B467FB5D7}"/>
              </a:ext>
            </a:extLst>
          </p:cNvPr>
          <p:cNvSpPr txBox="1"/>
          <p:nvPr/>
        </p:nvSpPr>
        <p:spPr>
          <a:xfrm>
            <a:off x="3012600" y="1738430"/>
            <a:ext cx="5003165" cy="538609"/>
          </a:xfrm>
          <a:prstGeom prst="rect">
            <a:avLst/>
          </a:prstGeom>
          <a:noFill/>
        </p:spPr>
        <p:txBody>
          <a:bodyPr wrap="none" rtlCol="0">
            <a:spAutoFit/>
          </a:bodyPr>
          <a:lstStyle/>
          <a:p>
            <a:r>
              <a:rPr lang="en-US" dirty="0"/>
              <a:t>New 20” ductile Iron watermain</a:t>
            </a:r>
          </a:p>
        </p:txBody>
      </p:sp>
      <p:sp>
        <p:nvSpPr>
          <p:cNvPr id="9" name="TextBox 8">
            <a:extLst>
              <a:ext uri="{FF2B5EF4-FFF2-40B4-BE49-F238E27FC236}">
                <a16:creationId xmlns:a16="http://schemas.microsoft.com/office/drawing/2014/main" id="{C097985D-B6A1-81FB-CDFC-2BD6AD36C3E9}"/>
              </a:ext>
            </a:extLst>
          </p:cNvPr>
          <p:cNvSpPr txBox="1"/>
          <p:nvPr/>
        </p:nvSpPr>
        <p:spPr>
          <a:xfrm>
            <a:off x="10198284" y="1449276"/>
            <a:ext cx="3482813" cy="538609"/>
          </a:xfrm>
          <a:prstGeom prst="rect">
            <a:avLst/>
          </a:prstGeom>
          <a:noFill/>
        </p:spPr>
        <p:txBody>
          <a:bodyPr wrap="none" rtlCol="0">
            <a:spAutoFit/>
          </a:bodyPr>
          <a:lstStyle/>
          <a:p>
            <a:r>
              <a:rPr lang="en-US" dirty="0"/>
              <a:t>16”Steam main repair</a:t>
            </a:r>
          </a:p>
        </p:txBody>
      </p:sp>
    </p:spTree>
    <p:extLst>
      <p:ext uri="{BB962C8B-B14F-4D97-AF65-F5344CB8AC3E}">
        <p14:creationId xmlns:p14="http://schemas.microsoft.com/office/powerpoint/2010/main" val="1300527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869E2-DCD1-B518-BE76-9CEF2C6EFD94}"/>
            </a:ext>
          </a:extLst>
        </p:cNvPr>
        <p:cNvGrpSpPr/>
        <p:nvPr/>
      </p:nvGrpSpPr>
      <p:grpSpPr>
        <a:xfrm>
          <a:off x="0" y="0"/>
          <a:ext cx="0" cy="0"/>
          <a:chOff x="0" y="0"/>
          <a:chExt cx="0" cy="0"/>
        </a:xfrm>
      </p:grpSpPr>
      <p:sp>
        <p:nvSpPr>
          <p:cNvPr id="47" name="Content Placeholder 3">
            <a:extLst>
              <a:ext uri="{FF2B5EF4-FFF2-40B4-BE49-F238E27FC236}">
                <a16:creationId xmlns:a16="http://schemas.microsoft.com/office/drawing/2014/main" id="{AE7E51C6-B9E8-7977-CF82-FB2E09E72B01}"/>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224703BE-512D-CC20-F54D-F24F32A40FFD}"/>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E2F6A88-23F1-D3E1-B041-741AC303C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E7CF338A-974D-9FF5-5749-66F579214CB8}"/>
              </a:ext>
            </a:extLst>
          </p:cNvPr>
          <p:cNvSpPr txBox="1"/>
          <p:nvPr/>
        </p:nvSpPr>
        <p:spPr>
          <a:xfrm>
            <a:off x="9772591" y="8839199"/>
            <a:ext cx="4878130" cy="830997"/>
          </a:xfrm>
          <a:prstGeom prst="rect">
            <a:avLst/>
          </a:prstGeom>
          <a:noFill/>
        </p:spPr>
        <p:txBody>
          <a:bodyPr wrap="none" rtlCol="0">
            <a:spAutoFit/>
          </a:bodyPr>
          <a:lstStyle/>
          <a:p>
            <a:r>
              <a:rPr lang="en-US" sz="2400" dirty="0"/>
              <a:t>Projected Completion Date: 01/17/29</a:t>
            </a:r>
          </a:p>
          <a:p>
            <a:r>
              <a:rPr lang="en-US" sz="2400" dirty="0"/>
              <a:t>% of Work Completed: 31%</a:t>
            </a:r>
          </a:p>
        </p:txBody>
      </p:sp>
      <p:sp>
        <p:nvSpPr>
          <p:cNvPr id="14" name="Title 1">
            <a:extLst>
              <a:ext uri="{FF2B5EF4-FFF2-40B4-BE49-F238E27FC236}">
                <a16:creationId xmlns:a16="http://schemas.microsoft.com/office/drawing/2014/main" id="{B6BA28A8-C40D-7CF6-CA3F-C82366D6155B}"/>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a:t>
            </a:r>
          </a:p>
        </p:txBody>
      </p:sp>
      <p:cxnSp>
        <p:nvCxnSpPr>
          <p:cNvPr id="15" name="Straight Connector 14">
            <a:extLst>
              <a:ext uri="{FF2B5EF4-FFF2-40B4-BE49-F238E27FC236}">
                <a16:creationId xmlns:a16="http://schemas.microsoft.com/office/drawing/2014/main" id="{578F33C4-4CC5-8D20-AD88-8713AEE1A35D}"/>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sp>
        <p:nvSpPr>
          <p:cNvPr id="8" name="TextBox 7">
            <a:extLst>
              <a:ext uri="{FF2B5EF4-FFF2-40B4-BE49-F238E27FC236}">
                <a16:creationId xmlns:a16="http://schemas.microsoft.com/office/drawing/2014/main" id="{81B895D3-CE10-74EE-EB22-B00B83B2D132}"/>
              </a:ext>
            </a:extLst>
          </p:cNvPr>
          <p:cNvSpPr txBox="1"/>
          <p:nvPr/>
        </p:nvSpPr>
        <p:spPr>
          <a:xfrm>
            <a:off x="275135" y="1534357"/>
            <a:ext cx="5410048" cy="2031325"/>
          </a:xfrm>
          <a:prstGeom prst="rect">
            <a:avLst/>
          </a:prstGeom>
          <a:noFill/>
        </p:spPr>
        <p:txBody>
          <a:bodyPr wrap="square">
            <a:spAutoFit/>
          </a:bodyPr>
          <a:lstStyle/>
          <a:p>
            <a:r>
              <a:rPr lang="en-US" sz="3200" u="sng" dirty="0">
                <a:latin typeface="Calibri"/>
                <a:cs typeface="Arial"/>
              </a:rPr>
              <a:t>MPT Set up:</a:t>
            </a:r>
          </a:p>
          <a:p>
            <a:r>
              <a:rPr lang="en-US" dirty="0">
                <a:latin typeface="Calibri"/>
                <a:cs typeface="Arial"/>
              </a:rPr>
              <a:t>Morris Street  between Broadway &amp; Trinity Place</a:t>
            </a:r>
          </a:p>
          <a:p>
            <a:r>
              <a:rPr lang="en-US" sz="1800" dirty="0"/>
              <a:t>Full Roadway closure, 24/7</a:t>
            </a:r>
          </a:p>
          <a:p>
            <a:r>
              <a:rPr lang="en-US" sz="1800" dirty="0"/>
              <a:t>Both sidewalks accessible 24/7</a:t>
            </a:r>
          </a:p>
        </p:txBody>
      </p:sp>
      <p:pic>
        <p:nvPicPr>
          <p:cNvPr id="3" name="Picture 2" descr="A building with a few orange cones on the side of it&#10;&#10;AI-generated content may be incorrect.">
            <a:extLst>
              <a:ext uri="{FF2B5EF4-FFF2-40B4-BE49-F238E27FC236}">
                <a16:creationId xmlns:a16="http://schemas.microsoft.com/office/drawing/2014/main" id="{DAAE96B9-5C62-13ED-33DA-67077FA32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199" y="931714"/>
            <a:ext cx="8514522" cy="7943870"/>
          </a:xfrm>
          <a:prstGeom prst="rect">
            <a:avLst/>
          </a:prstGeom>
        </p:spPr>
      </p:pic>
    </p:spTree>
    <p:extLst>
      <p:ext uri="{BB962C8B-B14F-4D97-AF65-F5344CB8AC3E}">
        <p14:creationId xmlns:p14="http://schemas.microsoft.com/office/powerpoint/2010/main" val="383979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AC64D-C8A3-C4DF-DB65-6A54EB23B446}"/>
            </a:ext>
          </a:extLst>
        </p:cNvPr>
        <p:cNvGrpSpPr/>
        <p:nvPr/>
      </p:nvGrpSpPr>
      <p:grpSpPr>
        <a:xfrm>
          <a:off x="0" y="0"/>
          <a:ext cx="0" cy="0"/>
          <a:chOff x="0" y="0"/>
          <a:chExt cx="0" cy="0"/>
        </a:xfrm>
      </p:grpSpPr>
      <p:sp>
        <p:nvSpPr>
          <p:cNvPr id="47" name="Content Placeholder 3">
            <a:extLst>
              <a:ext uri="{FF2B5EF4-FFF2-40B4-BE49-F238E27FC236}">
                <a16:creationId xmlns:a16="http://schemas.microsoft.com/office/drawing/2014/main" id="{621A9EE7-F76B-1864-6419-0D55B8505CDE}"/>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7B7D26F6-3C4D-371B-4FDC-349D34665BB9}"/>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34B3949-8F81-B443-654C-9284B5C90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4717075C-CC81-3FD6-9A7E-B01DEE0FAD16}"/>
              </a:ext>
            </a:extLst>
          </p:cNvPr>
          <p:cNvSpPr txBox="1"/>
          <p:nvPr/>
        </p:nvSpPr>
        <p:spPr>
          <a:xfrm>
            <a:off x="9772591" y="8839199"/>
            <a:ext cx="4878130" cy="830997"/>
          </a:xfrm>
          <a:prstGeom prst="rect">
            <a:avLst/>
          </a:prstGeom>
          <a:noFill/>
        </p:spPr>
        <p:txBody>
          <a:bodyPr wrap="none" rtlCol="0">
            <a:spAutoFit/>
          </a:bodyPr>
          <a:lstStyle/>
          <a:p>
            <a:r>
              <a:rPr lang="en-US" sz="2400" dirty="0"/>
              <a:t>Projected Completion Date: 09/17/29</a:t>
            </a:r>
          </a:p>
          <a:p>
            <a:r>
              <a:rPr lang="en-US" sz="2400" dirty="0"/>
              <a:t>% of Work Completed: 33%</a:t>
            </a:r>
          </a:p>
        </p:txBody>
      </p:sp>
      <p:sp>
        <p:nvSpPr>
          <p:cNvPr id="14" name="Title 1">
            <a:extLst>
              <a:ext uri="{FF2B5EF4-FFF2-40B4-BE49-F238E27FC236}">
                <a16:creationId xmlns:a16="http://schemas.microsoft.com/office/drawing/2014/main" id="{2E5455DD-9E58-8827-E66E-ED748B819B61}"/>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a:t>
            </a:r>
          </a:p>
        </p:txBody>
      </p:sp>
      <p:cxnSp>
        <p:nvCxnSpPr>
          <p:cNvPr id="15" name="Straight Connector 14">
            <a:extLst>
              <a:ext uri="{FF2B5EF4-FFF2-40B4-BE49-F238E27FC236}">
                <a16:creationId xmlns:a16="http://schemas.microsoft.com/office/drawing/2014/main" id="{3E8FB78E-1981-FD9A-5333-7D39A981FB79}"/>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sp>
        <p:nvSpPr>
          <p:cNvPr id="8" name="TextBox 7">
            <a:extLst>
              <a:ext uri="{FF2B5EF4-FFF2-40B4-BE49-F238E27FC236}">
                <a16:creationId xmlns:a16="http://schemas.microsoft.com/office/drawing/2014/main" id="{3C6CD377-09E0-336F-459C-9456239B0949}"/>
              </a:ext>
            </a:extLst>
          </p:cNvPr>
          <p:cNvSpPr txBox="1"/>
          <p:nvPr/>
        </p:nvSpPr>
        <p:spPr>
          <a:xfrm>
            <a:off x="1094208" y="7781593"/>
            <a:ext cx="6154731" cy="984885"/>
          </a:xfrm>
          <a:prstGeom prst="rect">
            <a:avLst/>
          </a:prstGeom>
          <a:noFill/>
        </p:spPr>
        <p:txBody>
          <a:bodyPr wrap="square">
            <a:spAutoFit/>
          </a:bodyPr>
          <a:lstStyle/>
          <a:p>
            <a:r>
              <a:rPr lang="en-US" dirty="0"/>
              <a:t>Mass excavation for ConEd utilities Upgrade at Morris Street &amp; Trinity Place</a:t>
            </a:r>
          </a:p>
        </p:txBody>
      </p:sp>
      <p:pic>
        <p:nvPicPr>
          <p:cNvPr id="12" name="Picture 11">
            <a:extLst>
              <a:ext uri="{FF2B5EF4-FFF2-40B4-BE49-F238E27FC236}">
                <a16:creationId xmlns:a16="http://schemas.microsoft.com/office/drawing/2014/main" id="{AACD0764-854B-D012-8DE8-89B1139C7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422" y="1291922"/>
            <a:ext cx="5574195" cy="6473110"/>
          </a:xfrm>
          <a:prstGeom prst="rect">
            <a:avLst/>
          </a:prstGeom>
        </p:spPr>
      </p:pic>
      <p:pic>
        <p:nvPicPr>
          <p:cNvPr id="18" name="Picture 17">
            <a:extLst>
              <a:ext uri="{FF2B5EF4-FFF2-40B4-BE49-F238E27FC236}">
                <a16:creationId xmlns:a16="http://schemas.microsoft.com/office/drawing/2014/main" id="{86B03341-A54F-5C4B-B7E8-27BCCEFA1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6921" y="1219199"/>
            <a:ext cx="7543800" cy="6676570"/>
          </a:xfrm>
          <a:prstGeom prst="rect">
            <a:avLst/>
          </a:prstGeom>
        </p:spPr>
      </p:pic>
      <p:sp>
        <p:nvSpPr>
          <p:cNvPr id="19" name="TextBox 18">
            <a:extLst>
              <a:ext uri="{FF2B5EF4-FFF2-40B4-BE49-F238E27FC236}">
                <a16:creationId xmlns:a16="http://schemas.microsoft.com/office/drawing/2014/main" id="{9BA1B6E1-9674-0F93-B988-08ED72918EEC}"/>
              </a:ext>
            </a:extLst>
          </p:cNvPr>
          <p:cNvSpPr txBox="1"/>
          <p:nvPr/>
        </p:nvSpPr>
        <p:spPr>
          <a:xfrm>
            <a:off x="7794488" y="7242984"/>
            <a:ext cx="6798015" cy="538609"/>
          </a:xfrm>
          <a:prstGeom prst="rect">
            <a:avLst/>
          </a:prstGeom>
          <a:noFill/>
        </p:spPr>
        <p:txBody>
          <a:bodyPr wrap="none" rtlCol="0">
            <a:spAutoFit/>
          </a:bodyPr>
          <a:lstStyle/>
          <a:p>
            <a:r>
              <a:rPr lang="en-US" dirty="0"/>
              <a:t>New electric steel conduits on Morris Street</a:t>
            </a:r>
          </a:p>
        </p:txBody>
      </p:sp>
    </p:spTree>
    <p:extLst>
      <p:ext uri="{BB962C8B-B14F-4D97-AF65-F5344CB8AC3E}">
        <p14:creationId xmlns:p14="http://schemas.microsoft.com/office/powerpoint/2010/main" val="3529885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30BFD-A673-DC5E-DE6C-89CA0C2F7F6B}"/>
            </a:ext>
          </a:extLst>
        </p:cNvPr>
        <p:cNvGrpSpPr/>
        <p:nvPr/>
      </p:nvGrpSpPr>
      <p:grpSpPr>
        <a:xfrm>
          <a:off x="0" y="0"/>
          <a:ext cx="0" cy="0"/>
          <a:chOff x="0" y="0"/>
          <a:chExt cx="0" cy="0"/>
        </a:xfrm>
      </p:grpSpPr>
      <p:pic>
        <p:nvPicPr>
          <p:cNvPr id="9" name="Picture 8" descr="A crosswalk with a road sign and a building&#10;&#10;AI-generated content may be incorrect.">
            <a:extLst>
              <a:ext uri="{FF2B5EF4-FFF2-40B4-BE49-F238E27FC236}">
                <a16:creationId xmlns:a16="http://schemas.microsoft.com/office/drawing/2014/main" id="{04D361F8-0AAB-0423-CEF6-2631C8B32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852" y="1077575"/>
            <a:ext cx="9283147" cy="7761624"/>
          </a:xfrm>
          <a:prstGeom prst="rect">
            <a:avLst/>
          </a:prstGeom>
        </p:spPr>
      </p:pic>
      <p:sp>
        <p:nvSpPr>
          <p:cNvPr id="47" name="Content Placeholder 3">
            <a:extLst>
              <a:ext uri="{FF2B5EF4-FFF2-40B4-BE49-F238E27FC236}">
                <a16:creationId xmlns:a16="http://schemas.microsoft.com/office/drawing/2014/main" id="{C87EAB09-96D6-E993-2C03-BACF6176D3DE}"/>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F57BEF07-1E37-751E-05A9-66E5A9DAFB86}"/>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35B7E99-FAFB-BB35-7254-BDFD3222A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C450B3D6-0093-0540-C92E-1F5FB86C0512}"/>
              </a:ext>
            </a:extLst>
          </p:cNvPr>
          <p:cNvSpPr txBox="1"/>
          <p:nvPr/>
        </p:nvSpPr>
        <p:spPr>
          <a:xfrm>
            <a:off x="9772591" y="8839199"/>
            <a:ext cx="4878130" cy="830997"/>
          </a:xfrm>
          <a:prstGeom prst="rect">
            <a:avLst/>
          </a:prstGeom>
          <a:noFill/>
        </p:spPr>
        <p:txBody>
          <a:bodyPr wrap="none" rtlCol="0">
            <a:spAutoFit/>
          </a:bodyPr>
          <a:lstStyle/>
          <a:p>
            <a:r>
              <a:rPr lang="en-US" sz="2400" dirty="0"/>
              <a:t>Projected Completion Date: 09/27/29</a:t>
            </a:r>
          </a:p>
          <a:p>
            <a:r>
              <a:rPr lang="en-US" sz="2400" dirty="0"/>
              <a:t>% of Work Completed: 33%</a:t>
            </a:r>
          </a:p>
        </p:txBody>
      </p:sp>
      <p:sp>
        <p:nvSpPr>
          <p:cNvPr id="14" name="Title 1">
            <a:extLst>
              <a:ext uri="{FF2B5EF4-FFF2-40B4-BE49-F238E27FC236}">
                <a16:creationId xmlns:a16="http://schemas.microsoft.com/office/drawing/2014/main" id="{C075D8DF-5174-E97D-5229-3E944307EBD4}"/>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a:t>
            </a:r>
          </a:p>
        </p:txBody>
      </p:sp>
      <p:cxnSp>
        <p:nvCxnSpPr>
          <p:cNvPr id="15" name="Straight Connector 14">
            <a:extLst>
              <a:ext uri="{FF2B5EF4-FFF2-40B4-BE49-F238E27FC236}">
                <a16:creationId xmlns:a16="http://schemas.microsoft.com/office/drawing/2014/main" id="{D604CC65-DE9A-E5B5-40C7-EC04C1552DF2}"/>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sp>
        <p:nvSpPr>
          <p:cNvPr id="8" name="TextBox 7">
            <a:extLst>
              <a:ext uri="{FF2B5EF4-FFF2-40B4-BE49-F238E27FC236}">
                <a16:creationId xmlns:a16="http://schemas.microsoft.com/office/drawing/2014/main" id="{B7F038B2-5E94-F222-2427-E05978C6C37D}"/>
              </a:ext>
            </a:extLst>
          </p:cNvPr>
          <p:cNvSpPr txBox="1"/>
          <p:nvPr/>
        </p:nvSpPr>
        <p:spPr>
          <a:xfrm>
            <a:off x="4351717" y="7060631"/>
            <a:ext cx="10552556" cy="1077218"/>
          </a:xfrm>
          <a:prstGeom prst="rect">
            <a:avLst/>
          </a:prstGeom>
          <a:noFill/>
        </p:spPr>
        <p:txBody>
          <a:bodyPr wrap="square">
            <a:spAutoFit/>
          </a:bodyPr>
          <a:lstStyle/>
          <a:p>
            <a:r>
              <a:rPr lang="en-US" sz="3200" dirty="0">
                <a:latin typeface="Calibri"/>
                <a:cs typeface="Arial"/>
              </a:rPr>
              <a:t>          Rector Street Closure for ConEd &amp; ECS Utilities Upgrade</a:t>
            </a:r>
          </a:p>
          <a:p>
            <a:r>
              <a:rPr lang="en-US" sz="3200" dirty="0">
                <a:latin typeface="Calibri"/>
                <a:cs typeface="Arial"/>
              </a:rPr>
              <a:t>           </a:t>
            </a:r>
            <a:endParaRPr lang="en-US" sz="2400" dirty="0"/>
          </a:p>
        </p:txBody>
      </p:sp>
      <p:sp>
        <p:nvSpPr>
          <p:cNvPr id="2" name="TextBox 1">
            <a:extLst>
              <a:ext uri="{FF2B5EF4-FFF2-40B4-BE49-F238E27FC236}">
                <a16:creationId xmlns:a16="http://schemas.microsoft.com/office/drawing/2014/main" id="{F4EF1157-4820-C3E3-4AE4-932F04B17597}"/>
              </a:ext>
            </a:extLst>
          </p:cNvPr>
          <p:cNvSpPr txBox="1"/>
          <p:nvPr/>
        </p:nvSpPr>
        <p:spPr>
          <a:xfrm>
            <a:off x="0" y="2343499"/>
            <a:ext cx="8703434" cy="1938992"/>
          </a:xfrm>
          <a:prstGeom prst="rect">
            <a:avLst/>
          </a:prstGeom>
          <a:noFill/>
        </p:spPr>
        <p:txBody>
          <a:bodyPr wrap="square">
            <a:spAutoFit/>
          </a:bodyPr>
          <a:lstStyle/>
          <a:p>
            <a:r>
              <a:rPr lang="en-US" sz="2400" b="1" u="sng" dirty="0"/>
              <a:t>Rector St. between Trinity Pl &amp; Broadway</a:t>
            </a:r>
          </a:p>
          <a:p>
            <a:r>
              <a:rPr lang="en-US" sz="2400" dirty="0"/>
              <a:t>Full Roadway closure, 24/7</a:t>
            </a:r>
          </a:p>
          <a:p>
            <a:r>
              <a:rPr lang="en-US" sz="2400" dirty="0"/>
              <a:t>South sidewalk open 24/7</a:t>
            </a:r>
          </a:p>
          <a:p>
            <a:r>
              <a:rPr lang="en-US" sz="2400" dirty="0"/>
              <a:t>Access for businesses maintained</a:t>
            </a:r>
          </a:p>
          <a:p>
            <a:r>
              <a:rPr lang="en-US" sz="2400" dirty="0"/>
              <a:t> at all times.</a:t>
            </a:r>
          </a:p>
        </p:txBody>
      </p:sp>
    </p:spTree>
    <p:extLst>
      <p:ext uri="{BB962C8B-B14F-4D97-AF65-F5344CB8AC3E}">
        <p14:creationId xmlns:p14="http://schemas.microsoft.com/office/powerpoint/2010/main" val="997863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4D013-52EC-BB10-2AD7-D40D77A4CCB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CA5EA33-9ABA-5BE4-4220-89F0E014C9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492" y="931715"/>
            <a:ext cx="7543800" cy="7907484"/>
          </a:xfrm>
          <a:prstGeom prst="rect">
            <a:avLst/>
          </a:prstGeom>
        </p:spPr>
      </p:pic>
      <p:pic>
        <p:nvPicPr>
          <p:cNvPr id="10" name="Picture 9" descr="A pipe with wires and a wire wrapped around it&#10;&#10;AI-generated content may be incorrect.">
            <a:extLst>
              <a:ext uri="{FF2B5EF4-FFF2-40B4-BE49-F238E27FC236}">
                <a16:creationId xmlns:a16="http://schemas.microsoft.com/office/drawing/2014/main" id="{A853C3A1-C2F0-A971-E713-4AF892665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620" y="895331"/>
            <a:ext cx="8034132" cy="7943867"/>
          </a:xfrm>
          <a:prstGeom prst="rect">
            <a:avLst/>
          </a:prstGeom>
        </p:spPr>
      </p:pic>
      <p:sp>
        <p:nvSpPr>
          <p:cNvPr id="47" name="Content Placeholder 3">
            <a:extLst>
              <a:ext uri="{FF2B5EF4-FFF2-40B4-BE49-F238E27FC236}">
                <a16:creationId xmlns:a16="http://schemas.microsoft.com/office/drawing/2014/main" id="{BE1125C1-6A45-9A6C-DE54-7CB49FD56A8B}"/>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1D7A281F-3078-79C3-4D30-2BB5574633B8}"/>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0D1322-1C3A-2158-1DFC-5FEFF97B7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32B71E4C-73BC-0AB0-7911-6847F1171482}"/>
              </a:ext>
            </a:extLst>
          </p:cNvPr>
          <p:cNvSpPr txBox="1"/>
          <p:nvPr/>
        </p:nvSpPr>
        <p:spPr>
          <a:xfrm>
            <a:off x="9772591" y="8839199"/>
            <a:ext cx="4878130" cy="830997"/>
          </a:xfrm>
          <a:prstGeom prst="rect">
            <a:avLst/>
          </a:prstGeom>
          <a:noFill/>
        </p:spPr>
        <p:txBody>
          <a:bodyPr wrap="none" rtlCol="0">
            <a:spAutoFit/>
          </a:bodyPr>
          <a:lstStyle/>
          <a:p>
            <a:r>
              <a:rPr lang="en-US" sz="2400" dirty="0"/>
              <a:t>Projected Completion Date: 09/27/29</a:t>
            </a:r>
          </a:p>
          <a:p>
            <a:r>
              <a:rPr lang="en-US" sz="2400" dirty="0"/>
              <a:t>% of Work Completed: 33%</a:t>
            </a:r>
          </a:p>
        </p:txBody>
      </p:sp>
      <p:sp>
        <p:nvSpPr>
          <p:cNvPr id="14" name="Title 1">
            <a:extLst>
              <a:ext uri="{FF2B5EF4-FFF2-40B4-BE49-F238E27FC236}">
                <a16:creationId xmlns:a16="http://schemas.microsoft.com/office/drawing/2014/main" id="{1C044995-A0FC-60B4-F4DE-AD076D480005}"/>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a:t>
            </a:r>
          </a:p>
        </p:txBody>
      </p:sp>
      <p:cxnSp>
        <p:nvCxnSpPr>
          <p:cNvPr id="15" name="Straight Connector 14">
            <a:extLst>
              <a:ext uri="{FF2B5EF4-FFF2-40B4-BE49-F238E27FC236}">
                <a16:creationId xmlns:a16="http://schemas.microsoft.com/office/drawing/2014/main" id="{19D7E4B0-A049-B359-1627-78A97FFC76D8}"/>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sp>
        <p:nvSpPr>
          <p:cNvPr id="8" name="TextBox 7">
            <a:extLst>
              <a:ext uri="{FF2B5EF4-FFF2-40B4-BE49-F238E27FC236}">
                <a16:creationId xmlns:a16="http://schemas.microsoft.com/office/drawing/2014/main" id="{6F011A14-0678-67B1-7A96-047974636692}"/>
              </a:ext>
            </a:extLst>
          </p:cNvPr>
          <p:cNvSpPr txBox="1"/>
          <p:nvPr/>
        </p:nvSpPr>
        <p:spPr>
          <a:xfrm>
            <a:off x="9966831" y="6209379"/>
            <a:ext cx="5410048" cy="1384995"/>
          </a:xfrm>
          <a:prstGeom prst="rect">
            <a:avLst/>
          </a:prstGeom>
          <a:noFill/>
        </p:spPr>
        <p:txBody>
          <a:bodyPr wrap="square">
            <a:spAutoFit/>
          </a:bodyPr>
          <a:lstStyle/>
          <a:p>
            <a:endParaRPr lang="en-US" sz="2800" dirty="0">
              <a:latin typeface="Calibri"/>
              <a:cs typeface="Arial"/>
            </a:endParaRPr>
          </a:p>
          <a:p>
            <a:r>
              <a:rPr lang="en-US" sz="2800" dirty="0">
                <a:latin typeface="Calibri"/>
                <a:cs typeface="Arial"/>
              </a:rPr>
              <a:t>Damaged sewer manhole to be replaced</a:t>
            </a:r>
            <a:endParaRPr lang="en-US" sz="2800" dirty="0"/>
          </a:p>
        </p:txBody>
      </p:sp>
      <p:cxnSp>
        <p:nvCxnSpPr>
          <p:cNvPr id="3" name="Straight Arrow Connector 2">
            <a:extLst>
              <a:ext uri="{FF2B5EF4-FFF2-40B4-BE49-F238E27FC236}">
                <a16:creationId xmlns:a16="http://schemas.microsoft.com/office/drawing/2014/main" id="{79931C5F-5362-494C-BBAD-36C2AEE1E238}"/>
              </a:ext>
            </a:extLst>
          </p:cNvPr>
          <p:cNvCxnSpPr>
            <a:cxnSpLocks/>
          </p:cNvCxnSpPr>
          <p:nvPr/>
        </p:nvCxnSpPr>
        <p:spPr>
          <a:xfrm>
            <a:off x="8136835" y="1577009"/>
            <a:ext cx="993913" cy="1628709"/>
          </a:xfrm>
          <a:prstGeom prst="straightConnector1">
            <a:avLst/>
          </a:prstGeom>
          <a:ln>
            <a:solidFill>
              <a:schemeClr val="tx1"/>
            </a:solidFill>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7C0CC60B-33B5-E0C2-EFC5-D05F251F56BA}"/>
              </a:ext>
            </a:extLst>
          </p:cNvPr>
          <p:cNvCxnSpPr>
            <a:cxnSpLocks/>
          </p:cNvCxnSpPr>
          <p:nvPr/>
        </p:nvCxnSpPr>
        <p:spPr>
          <a:xfrm flipH="1">
            <a:off x="7772400" y="1577009"/>
            <a:ext cx="364435" cy="2135229"/>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88EEDCC7-662B-5818-9542-D94A1CD1564C}"/>
              </a:ext>
            </a:extLst>
          </p:cNvPr>
          <p:cNvCxnSpPr>
            <a:cxnSpLocks/>
          </p:cNvCxnSpPr>
          <p:nvPr/>
        </p:nvCxnSpPr>
        <p:spPr>
          <a:xfrm>
            <a:off x="8144638" y="1583490"/>
            <a:ext cx="895481" cy="1915084"/>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A3B29212-2C34-0338-F4F6-E98E62C5F697}"/>
              </a:ext>
            </a:extLst>
          </p:cNvPr>
          <p:cNvSpPr txBox="1"/>
          <p:nvPr/>
        </p:nvSpPr>
        <p:spPr>
          <a:xfrm>
            <a:off x="7503133" y="1200209"/>
            <a:ext cx="2766398" cy="538609"/>
          </a:xfrm>
          <a:prstGeom prst="rect">
            <a:avLst/>
          </a:prstGeom>
          <a:noFill/>
        </p:spPr>
        <p:txBody>
          <a:bodyPr wrap="none" rtlCol="0">
            <a:spAutoFit/>
          </a:bodyPr>
          <a:lstStyle/>
          <a:p>
            <a:r>
              <a:rPr lang="en-US" dirty="0"/>
              <a:t>New 4” gas pipes</a:t>
            </a:r>
          </a:p>
        </p:txBody>
      </p:sp>
      <p:cxnSp>
        <p:nvCxnSpPr>
          <p:cNvPr id="19" name="Straight Arrow Connector 18">
            <a:extLst>
              <a:ext uri="{FF2B5EF4-FFF2-40B4-BE49-F238E27FC236}">
                <a16:creationId xmlns:a16="http://schemas.microsoft.com/office/drawing/2014/main" id="{FD80FFCC-3E3E-72D5-C930-8B01336DBAA9}"/>
              </a:ext>
            </a:extLst>
          </p:cNvPr>
          <p:cNvCxnSpPr>
            <a:cxnSpLocks/>
          </p:cNvCxnSpPr>
          <p:nvPr/>
        </p:nvCxnSpPr>
        <p:spPr>
          <a:xfrm flipH="1" flipV="1">
            <a:off x="7904034" y="6004433"/>
            <a:ext cx="2088105" cy="1028794"/>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AFA4950D-9F49-B7AE-606B-64F191CB619C}"/>
              </a:ext>
            </a:extLst>
          </p:cNvPr>
          <p:cNvSpPr txBox="1"/>
          <p:nvPr/>
        </p:nvSpPr>
        <p:spPr>
          <a:xfrm>
            <a:off x="3612960" y="8313445"/>
            <a:ext cx="7825408" cy="584775"/>
          </a:xfrm>
          <a:prstGeom prst="rect">
            <a:avLst/>
          </a:prstGeom>
          <a:noFill/>
        </p:spPr>
        <p:txBody>
          <a:bodyPr wrap="square">
            <a:spAutoFit/>
          </a:bodyPr>
          <a:lstStyle/>
          <a:p>
            <a:r>
              <a:rPr lang="en-US" sz="2800" dirty="0">
                <a:latin typeface="Calibri"/>
                <a:cs typeface="Arial"/>
              </a:rPr>
              <a:t>Rector Street  </a:t>
            </a:r>
            <a:r>
              <a:rPr lang="en-US" sz="3200" dirty="0">
                <a:latin typeface="Calibri"/>
                <a:cs typeface="Arial"/>
              </a:rPr>
              <a:t>Between</a:t>
            </a:r>
            <a:r>
              <a:rPr lang="en-US" sz="2800" dirty="0">
                <a:latin typeface="Calibri"/>
                <a:cs typeface="Arial"/>
              </a:rPr>
              <a:t> and Trinity Pl &amp; Broadway</a:t>
            </a:r>
            <a:endParaRPr lang="en-US" dirty="0"/>
          </a:p>
        </p:txBody>
      </p:sp>
      <p:cxnSp>
        <p:nvCxnSpPr>
          <p:cNvPr id="16" name="Straight Arrow Connector 15">
            <a:extLst>
              <a:ext uri="{FF2B5EF4-FFF2-40B4-BE49-F238E27FC236}">
                <a16:creationId xmlns:a16="http://schemas.microsoft.com/office/drawing/2014/main" id="{A3F97262-8C2C-4072-0A49-96AAE2575C36}"/>
              </a:ext>
            </a:extLst>
          </p:cNvPr>
          <p:cNvCxnSpPr/>
          <p:nvPr/>
        </p:nvCxnSpPr>
        <p:spPr>
          <a:xfrm flipH="1">
            <a:off x="3352800" y="1407886"/>
            <a:ext cx="1422400" cy="179783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783C8D5E-17B3-408F-9934-5A7456FEB141}"/>
              </a:ext>
            </a:extLst>
          </p:cNvPr>
          <p:cNvSpPr txBox="1"/>
          <p:nvPr/>
        </p:nvSpPr>
        <p:spPr>
          <a:xfrm>
            <a:off x="1498790" y="949894"/>
            <a:ext cx="3276410" cy="538609"/>
          </a:xfrm>
          <a:prstGeom prst="rect">
            <a:avLst/>
          </a:prstGeom>
          <a:noFill/>
        </p:spPr>
        <p:txBody>
          <a:bodyPr wrap="none" rtlCol="0">
            <a:spAutoFit/>
          </a:bodyPr>
          <a:lstStyle/>
          <a:p>
            <a:r>
              <a:rPr lang="en-US" dirty="0"/>
              <a:t>New sewer manhole</a:t>
            </a:r>
          </a:p>
        </p:txBody>
      </p:sp>
    </p:spTree>
    <p:extLst>
      <p:ext uri="{BB962C8B-B14F-4D97-AF65-F5344CB8AC3E}">
        <p14:creationId xmlns:p14="http://schemas.microsoft.com/office/powerpoint/2010/main" val="1753524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F8098-803F-A590-0121-0B1E08BEDF54}"/>
            </a:ext>
          </a:extLst>
        </p:cNvPr>
        <p:cNvGrpSpPr/>
        <p:nvPr/>
      </p:nvGrpSpPr>
      <p:grpSpPr>
        <a:xfrm>
          <a:off x="0" y="0"/>
          <a:ext cx="0" cy="0"/>
          <a:chOff x="0" y="0"/>
          <a:chExt cx="0" cy="0"/>
        </a:xfrm>
      </p:grpSpPr>
      <p:sp>
        <p:nvSpPr>
          <p:cNvPr id="47" name="Content Placeholder 3">
            <a:extLst>
              <a:ext uri="{FF2B5EF4-FFF2-40B4-BE49-F238E27FC236}">
                <a16:creationId xmlns:a16="http://schemas.microsoft.com/office/drawing/2014/main" id="{9E329823-80B7-E8FB-490E-A2451445BC1A}"/>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F74AD37D-5BA7-F88A-724C-97B54B5ECEE2}"/>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FCF0768-9B9B-7D71-8070-B88CD2C81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38B5F448-9E49-4A76-A86C-64C57EAEB3AA}"/>
              </a:ext>
            </a:extLst>
          </p:cNvPr>
          <p:cNvSpPr txBox="1"/>
          <p:nvPr/>
        </p:nvSpPr>
        <p:spPr>
          <a:xfrm>
            <a:off x="9772591" y="8839199"/>
            <a:ext cx="4878130" cy="830997"/>
          </a:xfrm>
          <a:prstGeom prst="rect">
            <a:avLst/>
          </a:prstGeom>
          <a:noFill/>
        </p:spPr>
        <p:txBody>
          <a:bodyPr wrap="none" rtlCol="0">
            <a:spAutoFit/>
          </a:bodyPr>
          <a:lstStyle/>
          <a:p>
            <a:r>
              <a:rPr lang="en-US" sz="2400" dirty="0"/>
              <a:t>Projected Completion Date: 09/27/29</a:t>
            </a:r>
          </a:p>
          <a:p>
            <a:r>
              <a:rPr lang="en-US" sz="2400" dirty="0"/>
              <a:t>% of Work Completed: 33%</a:t>
            </a:r>
          </a:p>
        </p:txBody>
      </p:sp>
      <p:sp>
        <p:nvSpPr>
          <p:cNvPr id="14" name="Title 1">
            <a:extLst>
              <a:ext uri="{FF2B5EF4-FFF2-40B4-BE49-F238E27FC236}">
                <a16:creationId xmlns:a16="http://schemas.microsoft.com/office/drawing/2014/main" id="{93100507-3795-E81D-1760-42CC3A4259A6}"/>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a:t>
            </a:r>
          </a:p>
        </p:txBody>
      </p:sp>
      <p:cxnSp>
        <p:nvCxnSpPr>
          <p:cNvPr id="15" name="Straight Connector 14">
            <a:extLst>
              <a:ext uri="{FF2B5EF4-FFF2-40B4-BE49-F238E27FC236}">
                <a16:creationId xmlns:a16="http://schemas.microsoft.com/office/drawing/2014/main" id="{F62820DB-D449-BD64-98F3-74ABD41F0C0B}"/>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sp>
        <p:nvSpPr>
          <p:cNvPr id="7" name="TextBox 6">
            <a:extLst>
              <a:ext uri="{FF2B5EF4-FFF2-40B4-BE49-F238E27FC236}">
                <a16:creationId xmlns:a16="http://schemas.microsoft.com/office/drawing/2014/main" id="{CBB5D3B5-CA38-E694-41D5-A6217DD674E3}"/>
              </a:ext>
            </a:extLst>
          </p:cNvPr>
          <p:cNvSpPr txBox="1"/>
          <p:nvPr/>
        </p:nvSpPr>
        <p:spPr>
          <a:xfrm>
            <a:off x="3612960" y="8313445"/>
            <a:ext cx="7825408" cy="584775"/>
          </a:xfrm>
          <a:prstGeom prst="rect">
            <a:avLst/>
          </a:prstGeom>
          <a:noFill/>
        </p:spPr>
        <p:txBody>
          <a:bodyPr wrap="square">
            <a:spAutoFit/>
          </a:bodyPr>
          <a:lstStyle/>
          <a:p>
            <a:r>
              <a:rPr lang="en-US" sz="2800" dirty="0">
                <a:latin typeface="Calibri"/>
                <a:cs typeface="Arial"/>
              </a:rPr>
              <a:t>Rector Street  </a:t>
            </a:r>
            <a:r>
              <a:rPr lang="en-US" sz="3200" dirty="0">
                <a:latin typeface="Calibri"/>
                <a:cs typeface="Arial"/>
              </a:rPr>
              <a:t>Between</a:t>
            </a:r>
            <a:r>
              <a:rPr lang="en-US" sz="2800" dirty="0">
                <a:latin typeface="Calibri"/>
                <a:cs typeface="Arial"/>
              </a:rPr>
              <a:t> and Trinity Pl &amp; Broadway</a:t>
            </a:r>
            <a:endParaRPr lang="en-US" dirty="0"/>
          </a:p>
        </p:txBody>
      </p:sp>
      <p:pic>
        <p:nvPicPr>
          <p:cNvPr id="12" name="Picture 11">
            <a:extLst>
              <a:ext uri="{FF2B5EF4-FFF2-40B4-BE49-F238E27FC236}">
                <a16:creationId xmlns:a16="http://schemas.microsoft.com/office/drawing/2014/main" id="{A158D79A-1A06-D98C-1E16-A5FEC5F02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764" y="1160180"/>
            <a:ext cx="7543800" cy="7314324"/>
          </a:xfrm>
          <a:prstGeom prst="rect">
            <a:avLst/>
          </a:prstGeom>
        </p:spPr>
      </p:pic>
      <p:sp>
        <p:nvSpPr>
          <p:cNvPr id="20" name="TextBox 19">
            <a:extLst>
              <a:ext uri="{FF2B5EF4-FFF2-40B4-BE49-F238E27FC236}">
                <a16:creationId xmlns:a16="http://schemas.microsoft.com/office/drawing/2014/main" id="{3335155F-9FB9-9DB4-4380-630F7AF849F4}"/>
              </a:ext>
            </a:extLst>
          </p:cNvPr>
          <p:cNvSpPr txBox="1"/>
          <p:nvPr/>
        </p:nvSpPr>
        <p:spPr>
          <a:xfrm>
            <a:off x="6371771" y="1583896"/>
            <a:ext cx="1834990" cy="538609"/>
          </a:xfrm>
          <a:prstGeom prst="rect">
            <a:avLst/>
          </a:prstGeom>
          <a:noFill/>
        </p:spPr>
        <p:txBody>
          <a:bodyPr wrap="none" rtlCol="0">
            <a:spAutoFit/>
          </a:bodyPr>
          <a:lstStyle/>
          <a:p>
            <a:r>
              <a:rPr lang="en-US" dirty="0"/>
              <a:t>Steam leak</a:t>
            </a:r>
          </a:p>
        </p:txBody>
      </p:sp>
      <p:sp>
        <p:nvSpPr>
          <p:cNvPr id="21" name="TextBox 20">
            <a:extLst>
              <a:ext uri="{FF2B5EF4-FFF2-40B4-BE49-F238E27FC236}">
                <a16:creationId xmlns:a16="http://schemas.microsoft.com/office/drawing/2014/main" id="{E7CE6333-2EB0-51A8-1344-C7F92F12E38D}"/>
              </a:ext>
            </a:extLst>
          </p:cNvPr>
          <p:cNvSpPr txBox="1"/>
          <p:nvPr/>
        </p:nvSpPr>
        <p:spPr>
          <a:xfrm>
            <a:off x="180735" y="1360757"/>
            <a:ext cx="3573029" cy="984885"/>
          </a:xfrm>
          <a:prstGeom prst="rect">
            <a:avLst/>
          </a:prstGeom>
          <a:noFill/>
        </p:spPr>
        <p:txBody>
          <a:bodyPr wrap="none" rtlCol="0">
            <a:spAutoFit/>
          </a:bodyPr>
          <a:lstStyle/>
          <a:p>
            <a:r>
              <a:rPr lang="en-US" dirty="0"/>
              <a:t>Steam leak is delaying</a:t>
            </a:r>
          </a:p>
          <a:p>
            <a:r>
              <a:rPr lang="en-US" dirty="0"/>
              <a:t>the gas upgrade work </a:t>
            </a:r>
          </a:p>
        </p:txBody>
      </p:sp>
    </p:spTree>
    <p:extLst>
      <p:ext uri="{BB962C8B-B14F-4D97-AF65-F5344CB8AC3E}">
        <p14:creationId xmlns:p14="http://schemas.microsoft.com/office/powerpoint/2010/main" val="4177097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9A19D-87DC-74FA-0FDD-A096D525A621}"/>
            </a:ext>
          </a:extLst>
        </p:cNvPr>
        <p:cNvGrpSpPr/>
        <p:nvPr/>
      </p:nvGrpSpPr>
      <p:grpSpPr>
        <a:xfrm>
          <a:off x="0" y="0"/>
          <a:ext cx="0" cy="0"/>
          <a:chOff x="0" y="0"/>
          <a:chExt cx="0" cy="0"/>
        </a:xfrm>
      </p:grpSpPr>
      <p:sp>
        <p:nvSpPr>
          <p:cNvPr id="47" name="Content Placeholder 3">
            <a:extLst>
              <a:ext uri="{FF2B5EF4-FFF2-40B4-BE49-F238E27FC236}">
                <a16:creationId xmlns:a16="http://schemas.microsoft.com/office/drawing/2014/main" id="{D7FE4E27-807A-8D17-94F1-92769A1187BB}"/>
              </a:ext>
            </a:extLst>
          </p:cNvPr>
          <p:cNvSpPr txBox="1">
            <a:spLocks/>
          </p:cNvSpPr>
          <p:nvPr/>
        </p:nvSpPr>
        <p:spPr>
          <a:xfrm>
            <a:off x="0" y="0"/>
            <a:ext cx="0" cy="0"/>
          </a:xfrm>
        </p:spPr>
        <p:txBody>
          <a:bodyPr/>
          <a:lstStyle>
            <a:lvl1pPr marL="549275" indent="-549275" algn="l" defTabSz="1463675" rtl="0" eaLnBrk="0" fontAlgn="base" hangingPunct="0">
              <a:spcBef>
                <a:spcPct val="20000"/>
              </a:spcBef>
              <a:spcAft>
                <a:spcPct val="0"/>
              </a:spcAft>
              <a:buFont typeface="Arial" charset="0"/>
              <a:buChar char="•"/>
              <a:defRPr sz="5100" kern="1200">
                <a:solidFill>
                  <a:schemeClr val="tx1"/>
                </a:solidFill>
                <a:latin typeface="+mn-lt"/>
                <a:ea typeface="+mn-ea"/>
                <a:cs typeface="+mn-cs"/>
              </a:defRPr>
            </a:lvl1pPr>
            <a:lvl2pPr marL="1189038" indent="-457200" algn="l" defTabSz="1463675" rtl="0" eaLnBrk="0" fontAlgn="base" hangingPunct="0">
              <a:spcBef>
                <a:spcPct val="20000"/>
              </a:spcBef>
              <a:spcAft>
                <a:spcPct val="0"/>
              </a:spcAft>
              <a:buFont typeface="Arial" charset="0"/>
              <a:buChar char="–"/>
              <a:defRPr sz="4500" kern="1200">
                <a:solidFill>
                  <a:schemeClr val="tx1"/>
                </a:solidFill>
                <a:latin typeface="+mn-lt"/>
                <a:ea typeface="+mn-ea"/>
                <a:cs typeface="+mn-cs"/>
              </a:defRPr>
            </a:lvl2pPr>
            <a:lvl3pPr marL="1828800" indent="-365125" algn="l" defTabSz="1463675" rtl="0" eaLnBrk="0" fontAlgn="base" hangingPunct="0">
              <a:spcBef>
                <a:spcPct val="20000"/>
              </a:spcBef>
              <a:spcAft>
                <a:spcPct val="0"/>
              </a:spcAft>
              <a:buFont typeface="Arial" charset="0"/>
              <a:buChar char="•"/>
              <a:defRPr sz="3800" kern="1200">
                <a:solidFill>
                  <a:schemeClr val="tx1"/>
                </a:solidFill>
                <a:latin typeface="+mn-lt"/>
                <a:ea typeface="+mn-ea"/>
                <a:cs typeface="+mn-cs"/>
              </a:defRPr>
            </a:lvl3pPr>
            <a:lvl4pPr marL="2560638"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4pPr>
            <a:lvl5pPr marL="3292475" indent="-366713" algn="l" defTabSz="1463675" rtl="0" eaLnBrk="0" fontAlgn="base" hangingPunct="0">
              <a:spcBef>
                <a:spcPct val="20000"/>
              </a:spcBef>
              <a:spcAft>
                <a:spcPct val="0"/>
              </a:spcAft>
              <a:buFont typeface="Arial" charset="0"/>
              <a:buChar char="»"/>
              <a:defRPr sz="3200" kern="1200">
                <a:solidFill>
                  <a:schemeClr val="tx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a:p>
            <a:pPr marL="0" marR="0" lvl="0" indent="0" algn="l" defTabSz="1463675" rtl="0" eaLnBrk="0" fontAlgn="base" latinLnBrk="0" hangingPunct="0">
              <a:lnSpc>
                <a:spcPct val="100000"/>
              </a:lnSpc>
              <a:spcBef>
                <a:spcPct val="20000"/>
              </a:spcBef>
              <a:spcAft>
                <a:spcPct val="0"/>
              </a:spcAft>
              <a:buClrTx/>
              <a:buSzTx/>
              <a:buFont typeface="Arial" charset="0"/>
              <a:buNone/>
              <a:tabLst/>
              <a:defRPr/>
            </a:pPr>
            <a:endParaRPr kumimoji="0" lang="en-US" sz="5100" b="0" i="0" u="none" strike="noStrike" kern="1200" cap="none" spc="0" normalizeH="0" baseline="0" noProof="0">
              <a:ln>
                <a:noFill/>
              </a:ln>
              <a:solidFill>
                <a:sysClr val="window" lastClr="FFFFFF"/>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6D628924-E525-2B0A-1AB6-F054E08738B6}"/>
              </a:ext>
            </a:extLst>
          </p:cNvPr>
          <p:cNvCxnSpPr/>
          <p:nvPr/>
        </p:nvCxnSpPr>
        <p:spPr>
          <a:xfrm>
            <a:off x="0" y="8839200"/>
            <a:ext cx="1554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5F2CDA1-2D2D-E15F-1E99-BE3CF0EF1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63" y="9070309"/>
            <a:ext cx="3437481" cy="805917"/>
          </a:xfrm>
          <a:prstGeom prst="rect">
            <a:avLst/>
          </a:prstGeom>
        </p:spPr>
      </p:pic>
      <p:sp>
        <p:nvSpPr>
          <p:cNvPr id="6" name="TextBox 5">
            <a:extLst>
              <a:ext uri="{FF2B5EF4-FFF2-40B4-BE49-F238E27FC236}">
                <a16:creationId xmlns:a16="http://schemas.microsoft.com/office/drawing/2014/main" id="{1A4B137C-AE86-08E6-86A3-318AFBE35765}"/>
              </a:ext>
            </a:extLst>
          </p:cNvPr>
          <p:cNvSpPr txBox="1"/>
          <p:nvPr/>
        </p:nvSpPr>
        <p:spPr>
          <a:xfrm>
            <a:off x="9772591" y="8839199"/>
            <a:ext cx="4878130" cy="830997"/>
          </a:xfrm>
          <a:prstGeom prst="rect">
            <a:avLst/>
          </a:prstGeom>
          <a:noFill/>
        </p:spPr>
        <p:txBody>
          <a:bodyPr wrap="none" rtlCol="0">
            <a:spAutoFit/>
          </a:bodyPr>
          <a:lstStyle/>
          <a:p>
            <a:r>
              <a:rPr lang="en-US" sz="2400" dirty="0"/>
              <a:t>Projected Completion Date: 09/27/29</a:t>
            </a:r>
          </a:p>
          <a:p>
            <a:r>
              <a:rPr lang="en-US" sz="2400" dirty="0"/>
              <a:t>% of Work Completed: 33%</a:t>
            </a:r>
          </a:p>
        </p:txBody>
      </p:sp>
      <p:sp>
        <p:nvSpPr>
          <p:cNvPr id="14" name="Title 1">
            <a:extLst>
              <a:ext uri="{FF2B5EF4-FFF2-40B4-BE49-F238E27FC236}">
                <a16:creationId xmlns:a16="http://schemas.microsoft.com/office/drawing/2014/main" id="{000F19EE-D88C-E969-077A-5A3DAD82F8A6}"/>
              </a:ext>
            </a:extLst>
          </p:cNvPr>
          <p:cNvSpPr txBox="1">
            <a:spLocks/>
          </p:cNvSpPr>
          <p:nvPr/>
        </p:nvSpPr>
        <p:spPr>
          <a:xfrm>
            <a:off x="0" y="8597"/>
            <a:ext cx="15544800" cy="886734"/>
          </a:xfrm>
          <a:prstGeom prst="rect">
            <a:avLst/>
          </a:prstGeom>
        </p:spPr>
        <p:txBody>
          <a:bodyPr anchor="b"/>
          <a:lstStyle>
            <a:lvl1pPr algn="ctr" defTabSz="1463675" rtl="0" eaLnBrk="0" fontAlgn="base" hangingPunct="0">
              <a:spcBef>
                <a:spcPct val="0"/>
              </a:spcBef>
              <a:spcAft>
                <a:spcPct val="0"/>
              </a:spcAft>
              <a:defRPr sz="7000" kern="1200">
                <a:solidFill>
                  <a:schemeClr val="tx1"/>
                </a:solidFill>
                <a:latin typeface="+mj-lt"/>
                <a:ea typeface="+mj-ea"/>
                <a:cs typeface="+mj-cs"/>
              </a:defRPr>
            </a:lvl1pPr>
            <a:lvl2pPr algn="ctr" defTabSz="1463675" rtl="0" eaLnBrk="0" fontAlgn="base" hangingPunct="0">
              <a:spcBef>
                <a:spcPct val="0"/>
              </a:spcBef>
              <a:spcAft>
                <a:spcPct val="0"/>
              </a:spcAft>
              <a:defRPr sz="7000">
                <a:solidFill>
                  <a:schemeClr val="tx1"/>
                </a:solidFill>
                <a:latin typeface="Calibri" pitchFamily="34" charset="0"/>
              </a:defRPr>
            </a:lvl2pPr>
            <a:lvl3pPr algn="ctr" defTabSz="1463675" rtl="0" eaLnBrk="0" fontAlgn="base" hangingPunct="0">
              <a:spcBef>
                <a:spcPct val="0"/>
              </a:spcBef>
              <a:spcAft>
                <a:spcPct val="0"/>
              </a:spcAft>
              <a:defRPr sz="7000">
                <a:solidFill>
                  <a:schemeClr val="tx1"/>
                </a:solidFill>
                <a:latin typeface="Calibri" pitchFamily="34" charset="0"/>
              </a:defRPr>
            </a:lvl3pPr>
            <a:lvl4pPr algn="ctr" defTabSz="1463675" rtl="0" eaLnBrk="0" fontAlgn="base" hangingPunct="0">
              <a:spcBef>
                <a:spcPct val="0"/>
              </a:spcBef>
              <a:spcAft>
                <a:spcPct val="0"/>
              </a:spcAft>
              <a:defRPr sz="7000">
                <a:solidFill>
                  <a:schemeClr val="tx1"/>
                </a:solidFill>
                <a:latin typeface="Calibri" pitchFamily="34" charset="0"/>
              </a:defRPr>
            </a:lvl4pPr>
            <a:lvl5pPr algn="ctr" defTabSz="1463675" rtl="0" eaLnBrk="0" fontAlgn="base" hangingPunct="0">
              <a:spcBef>
                <a:spcPct val="0"/>
              </a:spcBef>
              <a:spcAft>
                <a:spcPct val="0"/>
              </a:spcAft>
              <a:defRPr sz="7000">
                <a:solidFill>
                  <a:schemeClr val="tx1"/>
                </a:solidFill>
                <a:latin typeface="Calibri" pitchFamily="34" charset="0"/>
              </a:defRPr>
            </a:lvl5pPr>
            <a:lvl6pPr marL="457200" algn="ctr" defTabSz="1462088" rtl="0" fontAlgn="base">
              <a:spcBef>
                <a:spcPct val="0"/>
              </a:spcBef>
              <a:spcAft>
                <a:spcPct val="0"/>
              </a:spcAft>
              <a:defRPr sz="7000">
                <a:solidFill>
                  <a:schemeClr val="tx1"/>
                </a:solidFill>
                <a:latin typeface="Calibri" pitchFamily="34" charset="0"/>
              </a:defRPr>
            </a:lvl6pPr>
            <a:lvl7pPr marL="914400" algn="ctr" defTabSz="1462088" rtl="0" fontAlgn="base">
              <a:spcBef>
                <a:spcPct val="0"/>
              </a:spcBef>
              <a:spcAft>
                <a:spcPct val="0"/>
              </a:spcAft>
              <a:defRPr sz="7000">
                <a:solidFill>
                  <a:schemeClr val="tx1"/>
                </a:solidFill>
                <a:latin typeface="Calibri" pitchFamily="34" charset="0"/>
              </a:defRPr>
            </a:lvl7pPr>
            <a:lvl8pPr marL="1371600" algn="ctr" defTabSz="1462088" rtl="0" fontAlgn="base">
              <a:spcBef>
                <a:spcPct val="0"/>
              </a:spcBef>
              <a:spcAft>
                <a:spcPct val="0"/>
              </a:spcAft>
              <a:defRPr sz="7000">
                <a:solidFill>
                  <a:schemeClr val="tx1"/>
                </a:solidFill>
                <a:latin typeface="Calibri" pitchFamily="34" charset="0"/>
              </a:defRPr>
            </a:lvl8pPr>
            <a:lvl9pPr marL="1828800" algn="ctr" defTabSz="1462088" rtl="0" fontAlgn="base">
              <a:spcBef>
                <a:spcPct val="0"/>
              </a:spcBef>
              <a:spcAft>
                <a:spcPct val="0"/>
              </a:spcAft>
              <a:defRPr sz="7000">
                <a:solidFill>
                  <a:schemeClr val="tx1"/>
                </a:solidFill>
                <a:latin typeface="Calibri" pitchFamily="34" charset="0"/>
              </a:defRPr>
            </a:lvl9pPr>
          </a:lstStyle>
          <a:p>
            <a:pPr marL="0" marR="0" lvl="0" indent="0" algn="ctr" defTabSz="1463675" rtl="0" eaLnBrk="0" fontAlgn="base" latinLnBrk="0" hangingPunct="0">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j-ea"/>
                <a:cs typeface="+mj-cs"/>
              </a:rPr>
              <a:t>HWMWTCB7 – Reconstruction of Trinity Place</a:t>
            </a:r>
          </a:p>
        </p:txBody>
      </p:sp>
      <p:cxnSp>
        <p:nvCxnSpPr>
          <p:cNvPr id="15" name="Straight Connector 14">
            <a:extLst>
              <a:ext uri="{FF2B5EF4-FFF2-40B4-BE49-F238E27FC236}">
                <a16:creationId xmlns:a16="http://schemas.microsoft.com/office/drawing/2014/main" id="{4026FF1F-1290-44A7-0746-412E4D8EE8CB}"/>
              </a:ext>
            </a:extLst>
          </p:cNvPr>
          <p:cNvCxnSpPr>
            <a:cxnSpLocks/>
          </p:cNvCxnSpPr>
          <p:nvPr/>
        </p:nvCxnSpPr>
        <p:spPr>
          <a:xfrm>
            <a:off x="44176" y="913522"/>
            <a:ext cx="15500624" cy="0"/>
          </a:xfrm>
          <a:prstGeom prst="line">
            <a:avLst/>
          </a:prstGeom>
          <a:noFill/>
          <a:ln w="9525" cap="flat" cmpd="sng" algn="ctr">
            <a:solidFill>
              <a:srgbClr val="4F81BD">
                <a:shade val="95000"/>
                <a:satMod val="105000"/>
              </a:srgbClr>
            </a:solidFill>
            <a:prstDash val="solid"/>
          </a:ln>
          <a:effectLst/>
        </p:spPr>
      </p:cxnSp>
      <p:sp>
        <p:nvSpPr>
          <p:cNvPr id="8" name="TextBox 7">
            <a:extLst>
              <a:ext uri="{FF2B5EF4-FFF2-40B4-BE49-F238E27FC236}">
                <a16:creationId xmlns:a16="http://schemas.microsoft.com/office/drawing/2014/main" id="{D6C1699F-A179-2492-4F43-E80FFE381273}"/>
              </a:ext>
            </a:extLst>
          </p:cNvPr>
          <p:cNvSpPr txBox="1"/>
          <p:nvPr/>
        </p:nvSpPr>
        <p:spPr>
          <a:xfrm>
            <a:off x="2451652" y="8000648"/>
            <a:ext cx="9501809" cy="954107"/>
          </a:xfrm>
          <a:prstGeom prst="rect">
            <a:avLst/>
          </a:prstGeom>
          <a:noFill/>
        </p:spPr>
        <p:txBody>
          <a:bodyPr wrap="square">
            <a:spAutoFit/>
          </a:bodyPr>
          <a:lstStyle/>
          <a:p>
            <a:r>
              <a:rPr lang="en-US" sz="3200" dirty="0">
                <a:latin typeface="Calibri"/>
                <a:cs typeface="Arial"/>
              </a:rPr>
              <a:t>Utilities relocation for catch basin &amp; Hydrant installation</a:t>
            </a:r>
          </a:p>
          <a:p>
            <a:r>
              <a:rPr lang="en-US" sz="2400" dirty="0">
                <a:latin typeface="Calibri"/>
                <a:cs typeface="Arial"/>
              </a:rPr>
              <a:t>                     Trinity Pl between Exchange Alley &amp; Rector St</a:t>
            </a:r>
            <a:endParaRPr lang="en-US" sz="2400" dirty="0"/>
          </a:p>
        </p:txBody>
      </p:sp>
      <p:pic>
        <p:nvPicPr>
          <p:cNvPr id="3" name="Picture 2" descr="A street with a white car and a white and orange cone on the side&#10;&#10;AI-generated content may be incorrect.">
            <a:extLst>
              <a:ext uri="{FF2B5EF4-FFF2-40B4-BE49-F238E27FC236}">
                <a16:creationId xmlns:a16="http://schemas.microsoft.com/office/drawing/2014/main" id="{CA63DBCE-5FFC-3FD5-9E74-2E200BEF9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10898" y="926917"/>
            <a:ext cx="7210237" cy="7183448"/>
          </a:xfrm>
          <a:prstGeom prst="rect">
            <a:avLst/>
          </a:prstGeom>
        </p:spPr>
      </p:pic>
      <p:sp>
        <p:nvSpPr>
          <p:cNvPr id="9" name="TextBox 8">
            <a:extLst>
              <a:ext uri="{FF2B5EF4-FFF2-40B4-BE49-F238E27FC236}">
                <a16:creationId xmlns:a16="http://schemas.microsoft.com/office/drawing/2014/main" id="{079FBEBE-64FC-E1A8-2FD1-D0E9197B8F52}"/>
              </a:ext>
            </a:extLst>
          </p:cNvPr>
          <p:cNvSpPr txBox="1"/>
          <p:nvPr/>
        </p:nvSpPr>
        <p:spPr>
          <a:xfrm>
            <a:off x="662609" y="1266391"/>
            <a:ext cx="6381234" cy="538609"/>
          </a:xfrm>
          <a:prstGeom prst="rect">
            <a:avLst/>
          </a:prstGeom>
          <a:noFill/>
        </p:spPr>
        <p:txBody>
          <a:bodyPr wrap="none" rtlCol="0">
            <a:spAutoFit/>
          </a:bodyPr>
          <a:lstStyle/>
          <a:p>
            <a:r>
              <a:rPr lang="en-US" dirty="0"/>
              <a:t>MPT Set Up at Exchange Alley &amp;Trinity Pl </a:t>
            </a:r>
          </a:p>
        </p:txBody>
      </p:sp>
      <p:pic>
        <p:nvPicPr>
          <p:cNvPr id="12" name="Picture 11" descr="A construction workers working on a street&#10;&#10;AI-generated content may be incorrect.">
            <a:extLst>
              <a:ext uri="{FF2B5EF4-FFF2-40B4-BE49-F238E27FC236}">
                <a16:creationId xmlns:a16="http://schemas.microsoft.com/office/drawing/2014/main" id="{AB3A1058-17E6-EEB2-AB1E-DE85FF1FA7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7741" y="913520"/>
            <a:ext cx="7619615" cy="7210237"/>
          </a:xfrm>
          <a:prstGeom prst="rect">
            <a:avLst/>
          </a:prstGeom>
        </p:spPr>
      </p:pic>
      <p:sp>
        <p:nvSpPr>
          <p:cNvPr id="13" name="TextBox 12">
            <a:extLst>
              <a:ext uri="{FF2B5EF4-FFF2-40B4-BE49-F238E27FC236}">
                <a16:creationId xmlns:a16="http://schemas.microsoft.com/office/drawing/2014/main" id="{94356821-E719-E22A-49E5-E0C0DA24FC24}"/>
              </a:ext>
            </a:extLst>
          </p:cNvPr>
          <p:cNvSpPr txBox="1"/>
          <p:nvPr/>
        </p:nvSpPr>
        <p:spPr>
          <a:xfrm>
            <a:off x="7675942" y="1103645"/>
            <a:ext cx="7384586" cy="984885"/>
          </a:xfrm>
          <a:prstGeom prst="rect">
            <a:avLst/>
          </a:prstGeom>
          <a:noFill/>
        </p:spPr>
        <p:txBody>
          <a:bodyPr wrap="none" rtlCol="0">
            <a:spAutoFit/>
          </a:bodyPr>
          <a:lstStyle/>
          <a:p>
            <a:r>
              <a:rPr lang="en-US" dirty="0"/>
              <a:t>Utilities Relocation prior to new catch basin and</a:t>
            </a:r>
          </a:p>
          <a:p>
            <a:r>
              <a:rPr lang="en-US" dirty="0"/>
              <a:t> hydrant installation</a:t>
            </a:r>
          </a:p>
        </p:txBody>
      </p:sp>
    </p:spTree>
    <p:extLst>
      <p:ext uri="{BB962C8B-B14F-4D97-AF65-F5344CB8AC3E}">
        <p14:creationId xmlns:p14="http://schemas.microsoft.com/office/powerpoint/2010/main" val="558524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2403</TotalTime>
  <Words>573</Words>
  <Application>Microsoft Office PowerPoint</Application>
  <PresentationFormat>Custom</PresentationFormat>
  <Paragraphs>107</Paragraphs>
  <Slides>14</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Besher Sawaqed Sawaqed</dc:creator>
  <cp:lastModifiedBy>Aomar Achouri</cp:lastModifiedBy>
  <cp:revision>240</cp:revision>
  <cp:lastPrinted>2025-03-10T18:40:40Z</cp:lastPrinted>
  <dcterms:created xsi:type="dcterms:W3CDTF">2021-06-07T17:15:49Z</dcterms:created>
  <dcterms:modified xsi:type="dcterms:W3CDTF">2026-02-18T15:22:35Z</dcterms:modified>
</cp:coreProperties>
</file>